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7" r:id="rId4"/>
    <p:sldId id="488" r:id="rId5"/>
    <p:sldId id="489" r:id="rId6"/>
    <p:sldId id="490" r:id="rId7"/>
    <p:sldId id="491" r:id="rId8"/>
    <p:sldId id="258" r:id="rId9"/>
    <p:sldId id="259" r:id="rId10"/>
    <p:sldId id="492"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487"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338" r:id="rId91"/>
    <p:sldId id="339" r:id="rId92"/>
    <p:sldId id="340" r:id="rId93"/>
    <p:sldId id="341" r:id="rId94"/>
    <p:sldId id="342" r:id="rId95"/>
    <p:sldId id="343" r:id="rId96"/>
    <p:sldId id="344" r:id="rId97"/>
    <p:sldId id="345" r:id="rId98"/>
    <p:sldId id="346" r:id="rId99"/>
    <p:sldId id="347" r:id="rId100"/>
    <p:sldId id="348" r:id="rId101"/>
    <p:sldId id="349" r:id="rId102"/>
    <p:sldId id="350" r:id="rId103"/>
    <p:sldId id="351" r:id="rId104"/>
    <p:sldId id="352" r:id="rId105"/>
    <p:sldId id="353" r:id="rId106"/>
    <p:sldId id="354" r:id="rId107"/>
    <p:sldId id="355" r:id="rId108"/>
    <p:sldId id="356" r:id="rId109"/>
    <p:sldId id="357" r:id="rId110"/>
    <p:sldId id="358" r:id="rId111"/>
    <p:sldId id="359" r:id="rId112"/>
    <p:sldId id="360" r:id="rId113"/>
    <p:sldId id="361" r:id="rId114"/>
    <p:sldId id="362" r:id="rId115"/>
    <p:sldId id="363" r:id="rId116"/>
    <p:sldId id="364" r:id="rId117"/>
    <p:sldId id="365" r:id="rId118"/>
    <p:sldId id="366" r:id="rId119"/>
    <p:sldId id="367" r:id="rId120"/>
    <p:sldId id="368" r:id="rId121"/>
    <p:sldId id="369" r:id="rId122"/>
    <p:sldId id="370" r:id="rId123"/>
    <p:sldId id="371" r:id="rId124"/>
    <p:sldId id="372" r:id="rId125"/>
    <p:sldId id="373" r:id="rId126"/>
    <p:sldId id="374" r:id="rId127"/>
    <p:sldId id="375" r:id="rId128"/>
    <p:sldId id="376" r:id="rId129"/>
    <p:sldId id="377" r:id="rId130"/>
    <p:sldId id="378" r:id="rId131"/>
    <p:sldId id="379" r:id="rId132"/>
    <p:sldId id="380" r:id="rId133"/>
    <p:sldId id="381" r:id="rId134"/>
    <p:sldId id="382" r:id="rId135"/>
    <p:sldId id="383" r:id="rId136"/>
    <p:sldId id="384" r:id="rId137"/>
    <p:sldId id="385" r:id="rId138"/>
    <p:sldId id="386" r:id="rId139"/>
    <p:sldId id="387" r:id="rId140"/>
    <p:sldId id="388" r:id="rId141"/>
    <p:sldId id="389" r:id="rId142"/>
    <p:sldId id="390" r:id="rId143"/>
    <p:sldId id="391" r:id="rId144"/>
    <p:sldId id="392" r:id="rId145"/>
    <p:sldId id="393" r:id="rId146"/>
    <p:sldId id="394" r:id="rId147"/>
    <p:sldId id="395" r:id="rId148"/>
    <p:sldId id="396" r:id="rId149"/>
    <p:sldId id="397" r:id="rId150"/>
    <p:sldId id="398" r:id="rId151"/>
    <p:sldId id="399" r:id="rId152"/>
    <p:sldId id="400" r:id="rId153"/>
    <p:sldId id="401" r:id="rId154"/>
    <p:sldId id="402" r:id="rId155"/>
    <p:sldId id="403" r:id="rId156"/>
    <p:sldId id="404" r:id="rId157"/>
    <p:sldId id="405" r:id="rId158"/>
    <p:sldId id="406" r:id="rId159"/>
    <p:sldId id="407" r:id="rId160"/>
    <p:sldId id="408" r:id="rId161"/>
    <p:sldId id="409" r:id="rId162"/>
    <p:sldId id="410" r:id="rId163"/>
    <p:sldId id="411" r:id="rId164"/>
    <p:sldId id="412" r:id="rId165"/>
    <p:sldId id="413" r:id="rId166"/>
    <p:sldId id="414" r:id="rId167"/>
    <p:sldId id="415" r:id="rId168"/>
    <p:sldId id="416" r:id="rId169"/>
    <p:sldId id="417" r:id="rId170"/>
    <p:sldId id="418" r:id="rId171"/>
    <p:sldId id="419" r:id="rId172"/>
    <p:sldId id="420" r:id="rId173"/>
    <p:sldId id="421" r:id="rId174"/>
    <p:sldId id="422" r:id="rId175"/>
    <p:sldId id="423" r:id="rId176"/>
    <p:sldId id="424" r:id="rId177"/>
    <p:sldId id="425" r:id="rId178"/>
    <p:sldId id="426" r:id="rId179"/>
    <p:sldId id="427" r:id="rId180"/>
    <p:sldId id="428" r:id="rId181"/>
    <p:sldId id="429" r:id="rId182"/>
    <p:sldId id="430" r:id="rId183"/>
    <p:sldId id="431" r:id="rId184"/>
    <p:sldId id="432" r:id="rId185"/>
    <p:sldId id="433" r:id="rId186"/>
    <p:sldId id="434" r:id="rId187"/>
    <p:sldId id="435" r:id="rId188"/>
    <p:sldId id="436" r:id="rId189"/>
    <p:sldId id="437" r:id="rId190"/>
    <p:sldId id="438" r:id="rId191"/>
    <p:sldId id="439" r:id="rId192"/>
    <p:sldId id="440" r:id="rId193"/>
    <p:sldId id="441" r:id="rId194"/>
    <p:sldId id="442" r:id="rId195"/>
    <p:sldId id="443" r:id="rId196"/>
    <p:sldId id="444" r:id="rId197"/>
    <p:sldId id="445" r:id="rId198"/>
    <p:sldId id="446" r:id="rId199"/>
    <p:sldId id="447" r:id="rId200"/>
    <p:sldId id="448" r:id="rId201"/>
    <p:sldId id="449" r:id="rId202"/>
    <p:sldId id="450" r:id="rId203"/>
    <p:sldId id="451" r:id="rId204"/>
    <p:sldId id="452" r:id="rId205"/>
    <p:sldId id="453" r:id="rId206"/>
    <p:sldId id="454" r:id="rId207"/>
    <p:sldId id="455" r:id="rId208"/>
    <p:sldId id="456" r:id="rId209"/>
    <p:sldId id="457" r:id="rId210"/>
    <p:sldId id="458" r:id="rId211"/>
    <p:sldId id="459" r:id="rId212"/>
    <p:sldId id="460" r:id="rId213"/>
    <p:sldId id="461" r:id="rId214"/>
    <p:sldId id="462" r:id="rId215"/>
    <p:sldId id="463" r:id="rId216"/>
    <p:sldId id="464" r:id="rId217"/>
    <p:sldId id="465" r:id="rId218"/>
    <p:sldId id="466" r:id="rId219"/>
    <p:sldId id="467" r:id="rId220"/>
    <p:sldId id="468" r:id="rId221"/>
    <p:sldId id="469" r:id="rId222"/>
    <p:sldId id="470" r:id="rId223"/>
    <p:sldId id="471" r:id="rId224"/>
    <p:sldId id="472" r:id="rId225"/>
    <p:sldId id="473" r:id="rId226"/>
    <p:sldId id="474" r:id="rId227"/>
    <p:sldId id="475" r:id="rId228"/>
    <p:sldId id="476" r:id="rId229"/>
    <p:sldId id="477" r:id="rId230"/>
    <p:sldId id="478" r:id="rId231"/>
    <p:sldId id="479" r:id="rId232"/>
    <p:sldId id="480" r:id="rId233"/>
    <p:sldId id="481" r:id="rId234"/>
    <p:sldId id="482" r:id="rId235"/>
    <p:sldId id="483" r:id="rId236"/>
    <p:sldId id="484" r:id="rId237"/>
    <p:sldId id="485" r:id="rId238"/>
  </p:sldIdLst>
  <p:sldSz type="screen16x9" cy="6858000" cx="12192000"/>
  <p:notesSz cx="6858000" cy="92964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20000" autoAdjust="0"/>
    <p:restoredTop sz="94660"/>
  </p:normalViewPr>
  <p:slideViewPr>
    <p:cSldViewPr snapToGrid="0">
      <p:cViewPr varScale="1">
        <p:scale>
          <a:sx n="82" d="100"/>
          <a:sy n="82" d="100"/>
        </p:scale>
        <p:origin x="60" y="150"/>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00" Type="http://schemas.openxmlformats.org/officeDocument/2006/relationships/slide" Target="slides/slide97.xml"/><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08" Type="http://schemas.openxmlformats.org/officeDocument/2006/relationships/slide" Target="slides/slide105.xml"/><Relationship Id="rId109" Type="http://schemas.openxmlformats.org/officeDocument/2006/relationships/slide" Target="slides/slide106.xml"/><Relationship Id="rId110" Type="http://schemas.openxmlformats.org/officeDocument/2006/relationships/slide" Target="slides/slide107.xml"/><Relationship Id="rId111" Type="http://schemas.openxmlformats.org/officeDocument/2006/relationships/slide" Target="slides/slide108.xml"/><Relationship Id="rId112" Type="http://schemas.openxmlformats.org/officeDocument/2006/relationships/slide" Target="slides/slide109.xml"/><Relationship Id="rId113" Type="http://schemas.openxmlformats.org/officeDocument/2006/relationships/slide" Target="slides/slide110.xml"/><Relationship Id="rId114" Type="http://schemas.openxmlformats.org/officeDocument/2006/relationships/slide" Target="slides/slide111.xml"/><Relationship Id="rId115" Type="http://schemas.openxmlformats.org/officeDocument/2006/relationships/slide" Target="slides/slide112.xml"/><Relationship Id="rId116" Type="http://schemas.openxmlformats.org/officeDocument/2006/relationships/slide" Target="slides/slide113.xml"/><Relationship Id="rId117" Type="http://schemas.openxmlformats.org/officeDocument/2006/relationships/slide" Target="slides/slide114.xml"/><Relationship Id="rId118" Type="http://schemas.openxmlformats.org/officeDocument/2006/relationships/slide" Target="slides/slide115.xml"/><Relationship Id="rId119" Type="http://schemas.openxmlformats.org/officeDocument/2006/relationships/slide" Target="slides/slide116.xml"/><Relationship Id="rId120" Type="http://schemas.openxmlformats.org/officeDocument/2006/relationships/slide" Target="slides/slide117.xml"/><Relationship Id="rId121" Type="http://schemas.openxmlformats.org/officeDocument/2006/relationships/slide" Target="slides/slide118.xml"/><Relationship Id="rId122" Type="http://schemas.openxmlformats.org/officeDocument/2006/relationships/slide" Target="slides/slide119.xml"/><Relationship Id="rId123" Type="http://schemas.openxmlformats.org/officeDocument/2006/relationships/slide" Target="slides/slide120.xml"/><Relationship Id="rId124" Type="http://schemas.openxmlformats.org/officeDocument/2006/relationships/slide" Target="slides/slide121.xml"/><Relationship Id="rId125" Type="http://schemas.openxmlformats.org/officeDocument/2006/relationships/slide" Target="slides/slide122.xml"/><Relationship Id="rId126" Type="http://schemas.openxmlformats.org/officeDocument/2006/relationships/slide" Target="slides/slide123.xml"/><Relationship Id="rId127" Type="http://schemas.openxmlformats.org/officeDocument/2006/relationships/slide" Target="slides/slide124.xml"/><Relationship Id="rId128" Type="http://schemas.openxmlformats.org/officeDocument/2006/relationships/slide" Target="slides/slide125.xml"/><Relationship Id="rId129" Type="http://schemas.openxmlformats.org/officeDocument/2006/relationships/slide" Target="slides/slide126.xml"/><Relationship Id="rId130" Type="http://schemas.openxmlformats.org/officeDocument/2006/relationships/slide" Target="slides/slide127.xml"/><Relationship Id="rId131" Type="http://schemas.openxmlformats.org/officeDocument/2006/relationships/slide" Target="slides/slide128.xml"/><Relationship Id="rId132" Type="http://schemas.openxmlformats.org/officeDocument/2006/relationships/slide" Target="slides/slide129.xml"/><Relationship Id="rId133" Type="http://schemas.openxmlformats.org/officeDocument/2006/relationships/slide" Target="slides/slide130.xml"/><Relationship Id="rId134" Type="http://schemas.openxmlformats.org/officeDocument/2006/relationships/slide" Target="slides/slide131.xml"/><Relationship Id="rId135" Type="http://schemas.openxmlformats.org/officeDocument/2006/relationships/slide" Target="slides/slide132.xml"/><Relationship Id="rId136" Type="http://schemas.openxmlformats.org/officeDocument/2006/relationships/slide" Target="slides/slide133.xml"/><Relationship Id="rId137" Type="http://schemas.openxmlformats.org/officeDocument/2006/relationships/slide" Target="slides/slide134.xml"/><Relationship Id="rId138" Type="http://schemas.openxmlformats.org/officeDocument/2006/relationships/slide" Target="slides/slide135.xml"/><Relationship Id="rId139" Type="http://schemas.openxmlformats.org/officeDocument/2006/relationships/slide" Target="slides/slide136.xml"/><Relationship Id="rId140" Type="http://schemas.openxmlformats.org/officeDocument/2006/relationships/slide" Target="slides/slide137.xml"/><Relationship Id="rId141" Type="http://schemas.openxmlformats.org/officeDocument/2006/relationships/slide" Target="slides/slide138.xml"/><Relationship Id="rId142" Type="http://schemas.openxmlformats.org/officeDocument/2006/relationships/slide" Target="slides/slide139.xml"/><Relationship Id="rId143" Type="http://schemas.openxmlformats.org/officeDocument/2006/relationships/slide" Target="slides/slide140.xml"/><Relationship Id="rId144" Type="http://schemas.openxmlformats.org/officeDocument/2006/relationships/slide" Target="slides/slide141.xml"/><Relationship Id="rId145" Type="http://schemas.openxmlformats.org/officeDocument/2006/relationships/slide" Target="slides/slide142.xml"/><Relationship Id="rId146" Type="http://schemas.openxmlformats.org/officeDocument/2006/relationships/slide" Target="slides/slide143.xml"/><Relationship Id="rId147" Type="http://schemas.openxmlformats.org/officeDocument/2006/relationships/slide" Target="slides/slide144.xml"/><Relationship Id="rId148" Type="http://schemas.openxmlformats.org/officeDocument/2006/relationships/slide" Target="slides/slide145.xml"/><Relationship Id="rId149" Type="http://schemas.openxmlformats.org/officeDocument/2006/relationships/slide" Target="slides/slide146.xml"/><Relationship Id="rId150" Type="http://schemas.openxmlformats.org/officeDocument/2006/relationships/slide" Target="slides/slide147.xml"/><Relationship Id="rId151" Type="http://schemas.openxmlformats.org/officeDocument/2006/relationships/slide" Target="slides/slide148.xml"/><Relationship Id="rId152" Type="http://schemas.openxmlformats.org/officeDocument/2006/relationships/slide" Target="slides/slide149.xml"/><Relationship Id="rId153" Type="http://schemas.openxmlformats.org/officeDocument/2006/relationships/slide" Target="slides/slide150.xml"/><Relationship Id="rId154" Type="http://schemas.openxmlformats.org/officeDocument/2006/relationships/slide" Target="slides/slide151.xml"/><Relationship Id="rId155" Type="http://schemas.openxmlformats.org/officeDocument/2006/relationships/slide" Target="slides/slide152.xml"/><Relationship Id="rId156" Type="http://schemas.openxmlformats.org/officeDocument/2006/relationships/slide" Target="slides/slide153.xml"/><Relationship Id="rId157" Type="http://schemas.openxmlformats.org/officeDocument/2006/relationships/slide" Target="slides/slide154.xml"/><Relationship Id="rId158" Type="http://schemas.openxmlformats.org/officeDocument/2006/relationships/slide" Target="slides/slide155.xml"/><Relationship Id="rId159" Type="http://schemas.openxmlformats.org/officeDocument/2006/relationships/slide" Target="slides/slide156.xml"/><Relationship Id="rId160" Type="http://schemas.openxmlformats.org/officeDocument/2006/relationships/slide" Target="slides/slide157.xml"/><Relationship Id="rId161" Type="http://schemas.openxmlformats.org/officeDocument/2006/relationships/slide" Target="slides/slide158.xml"/><Relationship Id="rId162" Type="http://schemas.openxmlformats.org/officeDocument/2006/relationships/slide" Target="slides/slide159.xml"/><Relationship Id="rId163" Type="http://schemas.openxmlformats.org/officeDocument/2006/relationships/slide" Target="slides/slide160.xml"/><Relationship Id="rId164" Type="http://schemas.openxmlformats.org/officeDocument/2006/relationships/slide" Target="slides/slide161.xml"/><Relationship Id="rId165" Type="http://schemas.openxmlformats.org/officeDocument/2006/relationships/slide" Target="slides/slide162.xml"/><Relationship Id="rId166" Type="http://schemas.openxmlformats.org/officeDocument/2006/relationships/slide" Target="slides/slide163.xml"/><Relationship Id="rId167" Type="http://schemas.openxmlformats.org/officeDocument/2006/relationships/slide" Target="slides/slide164.xml"/><Relationship Id="rId168" Type="http://schemas.openxmlformats.org/officeDocument/2006/relationships/slide" Target="slides/slide165.xml"/><Relationship Id="rId169" Type="http://schemas.openxmlformats.org/officeDocument/2006/relationships/slide" Target="slides/slide166.xml"/><Relationship Id="rId170" Type="http://schemas.openxmlformats.org/officeDocument/2006/relationships/slide" Target="slides/slide167.xml"/><Relationship Id="rId171" Type="http://schemas.openxmlformats.org/officeDocument/2006/relationships/slide" Target="slides/slide168.xml"/><Relationship Id="rId172" Type="http://schemas.openxmlformats.org/officeDocument/2006/relationships/slide" Target="slides/slide169.xml"/><Relationship Id="rId173" Type="http://schemas.openxmlformats.org/officeDocument/2006/relationships/slide" Target="slides/slide170.xml"/><Relationship Id="rId174" Type="http://schemas.openxmlformats.org/officeDocument/2006/relationships/slide" Target="slides/slide171.xml"/><Relationship Id="rId175" Type="http://schemas.openxmlformats.org/officeDocument/2006/relationships/slide" Target="slides/slide172.xml"/><Relationship Id="rId176" Type="http://schemas.openxmlformats.org/officeDocument/2006/relationships/slide" Target="slides/slide173.xml"/><Relationship Id="rId177" Type="http://schemas.openxmlformats.org/officeDocument/2006/relationships/slide" Target="slides/slide174.xml"/><Relationship Id="rId178" Type="http://schemas.openxmlformats.org/officeDocument/2006/relationships/slide" Target="slides/slide175.xml"/><Relationship Id="rId179" Type="http://schemas.openxmlformats.org/officeDocument/2006/relationships/slide" Target="slides/slide176.xml"/><Relationship Id="rId180" Type="http://schemas.openxmlformats.org/officeDocument/2006/relationships/slide" Target="slides/slide177.xml"/><Relationship Id="rId181" Type="http://schemas.openxmlformats.org/officeDocument/2006/relationships/slide" Target="slides/slide178.xml"/><Relationship Id="rId182" Type="http://schemas.openxmlformats.org/officeDocument/2006/relationships/slide" Target="slides/slide179.xml"/><Relationship Id="rId183" Type="http://schemas.openxmlformats.org/officeDocument/2006/relationships/slide" Target="slides/slide180.xml"/><Relationship Id="rId184" Type="http://schemas.openxmlformats.org/officeDocument/2006/relationships/slide" Target="slides/slide181.xml"/><Relationship Id="rId185" Type="http://schemas.openxmlformats.org/officeDocument/2006/relationships/slide" Target="slides/slide182.xml"/><Relationship Id="rId186" Type="http://schemas.openxmlformats.org/officeDocument/2006/relationships/slide" Target="slides/slide183.xml"/><Relationship Id="rId187" Type="http://schemas.openxmlformats.org/officeDocument/2006/relationships/slide" Target="slides/slide184.xml"/><Relationship Id="rId188" Type="http://schemas.openxmlformats.org/officeDocument/2006/relationships/slide" Target="slides/slide185.xml"/><Relationship Id="rId189" Type="http://schemas.openxmlformats.org/officeDocument/2006/relationships/slide" Target="slides/slide186.xml"/><Relationship Id="rId190" Type="http://schemas.openxmlformats.org/officeDocument/2006/relationships/slide" Target="slides/slide187.xml"/><Relationship Id="rId191" Type="http://schemas.openxmlformats.org/officeDocument/2006/relationships/slide" Target="slides/slide188.xml"/><Relationship Id="rId192" Type="http://schemas.openxmlformats.org/officeDocument/2006/relationships/slide" Target="slides/slide189.xml"/><Relationship Id="rId193" Type="http://schemas.openxmlformats.org/officeDocument/2006/relationships/slide" Target="slides/slide190.xml"/><Relationship Id="rId194" Type="http://schemas.openxmlformats.org/officeDocument/2006/relationships/slide" Target="slides/slide191.xml"/><Relationship Id="rId195" Type="http://schemas.openxmlformats.org/officeDocument/2006/relationships/slide" Target="slides/slide192.xml"/><Relationship Id="rId196" Type="http://schemas.openxmlformats.org/officeDocument/2006/relationships/slide" Target="slides/slide193.xml"/><Relationship Id="rId197" Type="http://schemas.openxmlformats.org/officeDocument/2006/relationships/slide" Target="slides/slide194.xml"/><Relationship Id="rId198" Type="http://schemas.openxmlformats.org/officeDocument/2006/relationships/slide" Target="slides/slide195.xml"/><Relationship Id="rId199" Type="http://schemas.openxmlformats.org/officeDocument/2006/relationships/slide" Target="slides/slide196.xml"/><Relationship Id="rId200" Type="http://schemas.openxmlformats.org/officeDocument/2006/relationships/slide" Target="slides/slide197.xml"/><Relationship Id="rId201" Type="http://schemas.openxmlformats.org/officeDocument/2006/relationships/slide" Target="slides/slide198.xml"/><Relationship Id="rId202" Type="http://schemas.openxmlformats.org/officeDocument/2006/relationships/slide" Target="slides/slide199.xml"/><Relationship Id="rId203" Type="http://schemas.openxmlformats.org/officeDocument/2006/relationships/slide" Target="slides/slide200.xml"/><Relationship Id="rId204" Type="http://schemas.openxmlformats.org/officeDocument/2006/relationships/slide" Target="slides/slide201.xml"/><Relationship Id="rId205" Type="http://schemas.openxmlformats.org/officeDocument/2006/relationships/slide" Target="slides/slide202.xml"/><Relationship Id="rId206" Type="http://schemas.openxmlformats.org/officeDocument/2006/relationships/slide" Target="slides/slide203.xml"/><Relationship Id="rId207" Type="http://schemas.openxmlformats.org/officeDocument/2006/relationships/slide" Target="slides/slide204.xml"/><Relationship Id="rId208" Type="http://schemas.openxmlformats.org/officeDocument/2006/relationships/slide" Target="slides/slide205.xml"/><Relationship Id="rId209" Type="http://schemas.openxmlformats.org/officeDocument/2006/relationships/slide" Target="slides/slide206.xml"/><Relationship Id="rId210" Type="http://schemas.openxmlformats.org/officeDocument/2006/relationships/slide" Target="slides/slide207.xml"/><Relationship Id="rId211" Type="http://schemas.openxmlformats.org/officeDocument/2006/relationships/slide" Target="slides/slide208.xml"/><Relationship Id="rId212" Type="http://schemas.openxmlformats.org/officeDocument/2006/relationships/slide" Target="slides/slide209.xml"/><Relationship Id="rId213" Type="http://schemas.openxmlformats.org/officeDocument/2006/relationships/slide" Target="slides/slide210.xml"/><Relationship Id="rId214" Type="http://schemas.openxmlformats.org/officeDocument/2006/relationships/slide" Target="slides/slide211.xml"/><Relationship Id="rId215" Type="http://schemas.openxmlformats.org/officeDocument/2006/relationships/slide" Target="slides/slide212.xml"/><Relationship Id="rId216" Type="http://schemas.openxmlformats.org/officeDocument/2006/relationships/slide" Target="slides/slide213.xml"/><Relationship Id="rId217" Type="http://schemas.openxmlformats.org/officeDocument/2006/relationships/slide" Target="slides/slide214.xml"/><Relationship Id="rId218" Type="http://schemas.openxmlformats.org/officeDocument/2006/relationships/slide" Target="slides/slide215.xml"/><Relationship Id="rId219" Type="http://schemas.openxmlformats.org/officeDocument/2006/relationships/slide" Target="slides/slide216.xml"/><Relationship Id="rId220" Type="http://schemas.openxmlformats.org/officeDocument/2006/relationships/slide" Target="slides/slide217.xml"/><Relationship Id="rId221" Type="http://schemas.openxmlformats.org/officeDocument/2006/relationships/slide" Target="slides/slide218.xml"/><Relationship Id="rId222" Type="http://schemas.openxmlformats.org/officeDocument/2006/relationships/slide" Target="slides/slide219.xml"/><Relationship Id="rId223" Type="http://schemas.openxmlformats.org/officeDocument/2006/relationships/slide" Target="slides/slide220.xml"/><Relationship Id="rId224" Type="http://schemas.openxmlformats.org/officeDocument/2006/relationships/slide" Target="slides/slide221.xml"/><Relationship Id="rId225" Type="http://schemas.openxmlformats.org/officeDocument/2006/relationships/slide" Target="slides/slide222.xml"/><Relationship Id="rId226" Type="http://schemas.openxmlformats.org/officeDocument/2006/relationships/slide" Target="slides/slide223.xml"/><Relationship Id="rId227" Type="http://schemas.openxmlformats.org/officeDocument/2006/relationships/slide" Target="slides/slide224.xml"/><Relationship Id="rId228" Type="http://schemas.openxmlformats.org/officeDocument/2006/relationships/slide" Target="slides/slide225.xml"/><Relationship Id="rId229" Type="http://schemas.openxmlformats.org/officeDocument/2006/relationships/slide" Target="slides/slide226.xml"/><Relationship Id="rId230" Type="http://schemas.openxmlformats.org/officeDocument/2006/relationships/slide" Target="slides/slide227.xml"/><Relationship Id="rId231" Type="http://schemas.openxmlformats.org/officeDocument/2006/relationships/slide" Target="slides/slide228.xml"/><Relationship Id="rId232" Type="http://schemas.openxmlformats.org/officeDocument/2006/relationships/slide" Target="slides/slide229.xml"/><Relationship Id="rId233" Type="http://schemas.openxmlformats.org/officeDocument/2006/relationships/slide" Target="slides/slide230.xml"/><Relationship Id="rId234" Type="http://schemas.openxmlformats.org/officeDocument/2006/relationships/slide" Target="slides/slide231.xml"/><Relationship Id="rId235" Type="http://schemas.openxmlformats.org/officeDocument/2006/relationships/slide" Target="slides/slide232.xml"/><Relationship Id="rId236" Type="http://schemas.openxmlformats.org/officeDocument/2006/relationships/slide" Target="slides/slide233.xml"/><Relationship Id="rId237" Type="http://schemas.openxmlformats.org/officeDocument/2006/relationships/slide" Target="slides/slide234.xml"/><Relationship Id="rId238" Type="http://schemas.openxmlformats.org/officeDocument/2006/relationships/slide" Target="slides/slide235.xml"/><Relationship Id="rId239" Type="http://schemas.openxmlformats.org/officeDocument/2006/relationships/tableStyles" Target="tableStyles.xml"/><Relationship Id="rId240" Type="http://schemas.openxmlformats.org/officeDocument/2006/relationships/presProps" Target="presProps.xml"/><Relationship Id="rId241" Type="http://schemas.openxmlformats.org/officeDocument/2006/relationships/viewProps" Target="viewProps.xml"/><Relationship Id="rId24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487" name=""/>
        <p:cNvGrpSpPr/>
        <p:nvPr/>
      </p:nvGrpSpPr>
      <p:grpSpPr>
        <a:xfrm>
          <a:off x="0" y="0"/>
          <a:ext cx="0" cy="0"/>
          <a:chOff x="0" y="0"/>
          <a:chExt cx="0" cy="0"/>
        </a:xfrm>
      </p:grpSpPr>
      <p:sp>
        <p:nvSpPr>
          <p:cNvPr id="1049107" name="Header Placeholder 1"/>
          <p:cNvSpPr>
            <a:spLocks noGrp="1"/>
          </p:cNvSpPr>
          <p:nvPr>
            <p:ph type="hdr" sz="quarter"/>
          </p:nvPr>
        </p:nvSpPr>
        <p:spPr>
          <a:xfrm>
            <a:off x="0" y="0"/>
            <a:ext cx="2971800" cy="466725"/>
          </a:xfrm>
          <a:prstGeom prst="rect"/>
        </p:spPr>
        <p:txBody>
          <a:bodyPr bIns="45720" lIns="91440" rIns="91440" rtlCol="0" tIns="45720" vert="horz"/>
          <a:lstStyle>
            <a:lvl1pPr algn="l">
              <a:defRPr sz="1200"/>
            </a:lvl1pPr>
          </a:lstStyle>
          <a:p>
            <a:endParaRPr lang="en-US"/>
          </a:p>
        </p:txBody>
      </p:sp>
      <p:sp>
        <p:nvSpPr>
          <p:cNvPr id="1049108" name="Date Placeholder 2"/>
          <p:cNvSpPr>
            <a:spLocks noGrp="1"/>
          </p:cNvSpPr>
          <p:nvPr>
            <p:ph type="dt" sz="quarter" idx="1"/>
          </p:nvPr>
        </p:nvSpPr>
        <p:spPr>
          <a:xfrm>
            <a:off x="3884613" y="0"/>
            <a:ext cx="2971800" cy="466725"/>
          </a:xfrm>
          <a:prstGeom prst="rect"/>
        </p:spPr>
        <p:txBody>
          <a:bodyPr bIns="45720" lIns="91440" rIns="91440" rtlCol="0" tIns="45720" vert="horz"/>
          <a:lstStyle>
            <a:lvl1pPr algn="r">
              <a:defRPr sz="1200"/>
            </a:lvl1pPr>
          </a:lstStyle>
          <a:p>
            <a:fld id="{7662A4E5-E75C-4A98-9637-A7E6B5863C41}" type="datetimeFigureOut">
              <a:rPr lang="en-US" smtClean="0"/>
              <a:t>1/16/2017</a:t>
            </a:fld>
            <a:endParaRPr lang="en-US"/>
          </a:p>
        </p:txBody>
      </p:sp>
      <p:sp>
        <p:nvSpPr>
          <p:cNvPr id="1049109" name="Footer Placeholder 3"/>
          <p:cNvSpPr>
            <a:spLocks noGrp="1"/>
          </p:cNvSpPr>
          <p:nvPr>
            <p:ph type="ftr" sz="quarter" idx="2"/>
          </p:nvPr>
        </p:nvSpPr>
        <p:spPr>
          <a:xfrm>
            <a:off x="0" y="8829675"/>
            <a:ext cx="2971800" cy="466725"/>
          </a:xfrm>
          <a:prstGeom prst="rect"/>
        </p:spPr>
        <p:txBody>
          <a:bodyPr anchor="b" bIns="45720" lIns="91440" rIns="91440" rtlCol="0" tIns="45720" vert="horz"/>
          <a:lstStyle>
            <a:lvl1pPr algn="l">
              <a:defRPr sz="1200"/>
            </a:lvl1pPr>
          </a:lstStyle>
          <a:p>
            <a:endParaRPr lang="en-US"/>
          </a:p>
        </p:txBody>
      </p:sp>
      <p:sp>
        <p:nvSpPr>
          <p:cNvPr id="1049110" name="Slide Number Placeholder 4"/>
          <p:cNvSpPr>
            <a:spLocks noGrp="1"/>
          </p:cNvSpPr>
          <p:nvPr>
            <p:ph type="sldNum" sz="quarter" idx="3"/>
          </p:nvPr>
        </p:nvSpPr>
        <p:spPr>
          <a:xfrm>
            <a:off x="3884613" y="8829675"/>
            <a:ext cx="2971800" cy="466725"/>
          </a:xfrm>
          <a:prstGeom prst="rect"/>
        </p:spPr>
        <p:txBody>
          <a:bodyPr anchor="b" bIns="45720" lIns="91440" rIns="91440" rtlCol="0" tIns="45720" vert="horz"/>
          <a:lstStyle>
            <a:lvl1pPr algn="r">
              <a:defRPr sz="1200"/>
            </a:lvl1pPr>
          </a:lstStyle>
          <a:p>
            <a:fld id="{07718A20-5537-4175-BEA5-2635DA1B8A6C}" type="slidenum">
              <a:rPr lang="en-US" smtClean="0"/>
              <a:t>‹#›</a:t>
            </a:fld>
            <a:endParaRPr lang="en-US"/>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86" name=""/>
        <p:cNvGrpSpPr/>
        <p:nvPr/>
      </p:nvGrpSpPr>
      <p:grpSpPr>
        <a:xfrm>
          <a:off x="0" y="0"/>
          <a:ext cx="0" cy="0"/>
          <a:chOff x="0" y="0"/>
          <a:chExt cx="0" cy="0"/>
        </a:xfrm>
      </p:grpSpPr>
      <p:sp>
        <p:nvSpPr>
          <p:cNvPr id="1049101" name="Header Placeholder 1"/>
          <p:cNvSpPr>
            <a:spLocks noGrp="1"/>
          </p:cNvSpPr>
          <p:nvPr>
            <p:ph type="hdr" sz="quarter"/>
          </p:nvPr>
        </p:nvSpPr>
        <p:spPr>
          <a:xfrm>
            <a:off x="0" y="0"/>
            <a:ext cx="2971800" cy="466725"/>
          </a:xfrm>
          <a:prstGeom prst="rect"/>
        </p:spPr>
        <p:txBody>
          <a:bodyPr bIns="45720" lIns="91440" rIns="91440" rtlCol="0" tIns="45720" vert="horz"/>
          <a:lstStyle>
            <a:lvl1pPr algn="l">
              <a:defRPr sz="1200"/>
            </a:lvl1pPr>
          </a:lstStyle>
          <a:p>
            <a:endParaRPr lang="en-US"/>
          </a:p>
        </p:txBody>
      </p:sp>
      <p:sp>
        <p:nvSpPr>
          <p:cNvPr id="1049102" name="Date Placeholder 2"/>
          <p:cNvSpPr>
            <a:spLocks noGrp="1"/>
          </p:cNvSpPr>
          <p:nvPr>
            <p:ph type="dt" idx="1"/>
          </p:nvPr>
        </p:nvSpPr>
        <p:spPr>
          <a:xfrm>
            <a:off x="3884613" y="0"/>
            <a:ext cx="2971800" cy="466725"/>
          </a:xfrm>
          <a:prstGeom prst="rect"/>
        </p:spPr>
        <p:txBody>
          <a:bodyPr bIns="45720" lIns="91440" rIns="91440" rtlCol="0" tIns="45720" vert="horz"/>
          <a:lstStyle>
            <a:lvl1pPr algn="r">
              <a:defRPr sz="1200"/>
            </a:lvl1pPr>
          </a:lstStyle>
          <a:p>
            <a:fld id="{8C8D0B37-E011-4C74-BC06-AEBC1022BC26}" type="datetimeFigureOut">
              <a:rPr lang="en-US" smtClean="0"/>
              <a:t>1/16/2017</a:t>
            </a:fld>
            <a:endParaRPr lang="en-US"/>
          </a:p>
        </p:txBody>
      </p:sp>
      <p:sp>
        <p:nvSpPr>
          <p:cNvPr id="1049103" name="Slide Image Placeholder 3"/>
          <p:cNvSpPr>
            <a:spLocks noChangeAspect="1" noRot="1" noGrp="1"/>
          </p:cNvSpPr>
          <p:nvPr>
            <p:ph type="sldImg" idx="2"/>
          </p:nvPr>
        </p:nvSpPr>
        <p:spPr>
          <a:xfrm>
            <a:off x="641350" y="1162050"/>
            <a:ext cx="5575300" cy="3136900"/>
          </a:xfrm>
          <a:prstGeom prst="rect"/>
          <a:noFill/>
          <a:ln w="12700">
            <a:solidFill>
              <a:prstClr val="black"/>
            </a:solidFill>
          </a:ln>
        </p:spPr>
        <p:txBody>
          <a:bodyPr anchor="ctr" bIns="45720" lIns="91440" rIns="91440" rtlCol="0" tIns="45720" vert="horz"/>
          <a:p>
            <a:endParaRPr lang="en-US"/>
          </a:p>
        </p:txBody>
      </p:sp>
      <p:sp>
        <p:nvSpPr>
          <p:cNvPr id="1049104" name="Notes Placeholder 4"/>
          <p:cNvSpPr>
            <a:spLocks noGrp="1"/>
          </p:cNvSpPr>
          <p:nvPr>
            <p:ph type="body" sz="quarter" idx="3"/>
          </p:nvPr>
        </p:nvSpPr>
        <p:spPr>
          <a:xfrm>
            <a:off x="685800" y="4473575"/>
            <a:ext cx="5486400" cy="3660775"/>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105" name="Footer Placeholder 5"/>
          <p:cNvSpPr>
            <a:spLocks noGrp="1"/>
          </p:cNvSpPr>
          <p:nvPr>
            <p:ph type="ftr" sz="quarter" idx="4"/>
          </p:nvPr>
        </p:nvSpPr>
        <p:spPr>
          <a:xfrm>
            <a:off x="0" y="8829675"/>
            <a:ext cx="2971800" cy="466725"/>
          </a:xfrm>
          <a:prstGeom prst="rect"/>
        </p:spPr>
        <p:txBody>
          <a:bodyPr anchor="b" bIns="45720" lIns="91440" rIns="91440" rtlCol="0" tIns="45720" vert="horz"/>
          <a:lstStyle>
            <a:lvl1pPr algn="l">
              <a:defRPr sz="1200"/>
            </a:lvl1pPr>
          </a:lstStyle>
          <a:p>
            <a:endParaRPr lang="en-US"/>
          </a:p>
        </p:txBody>
      </p:sp>
      <p:sp>
        <p:nvSpPr>
          <p:cNvPr id="1049106" name="Slide Number Placeholder 6"/>
          <p:cNvSpPr>
            <a:spLocks noGrp="1"/>
          </p:cNvSpPr>
          <p:nvPr>
            <p:ph type="sldNum" sz="quarter" idx="5"/>
          </p:nvPr>
        </p:nvSpPr>
        <p:spPr>
          <a:xfrm>
            <a:off x="3884613" y="8829675"/>
            <a:ext cx="2971800" cy="466725"/>
          </a:xfrm>
          <a:prstGeom prst="rect"/>
        </p:spPr>
        <p:txBody>
          <a:bodyPr anchor="b" bIns="45720" lIns="91440" rIns="91440" rtlCol="0" tIns="45720" vert="horz"/>
          <a:lstStyle>
            <a:lvl1pPr algn="r">
              <a:defRPr sz="1200"/>
            </a:lvl1pPr>
          </a:lstStyle>
          <a:p>
            <a:fld id="{7CC0316A-C14E-4A11-A922-EE1236521870}"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08" name="Slide Image Placeholder 1"/>
          <p:cNvSpPr>
            <a:spLocks noChangeAspect="1" noRot="1" noGrp="1"/>
          </p:cNvSpPr>
          <p:nvPr>
            <p:ph type="sldImg"/>
          </p:nvPr>
        </p:nvSpPr>
        <p:spPr/>
      </p:sp>
      <p:sp>
        <p:nvSpPr>
          <p:cNvPr id="1048609" name="Notes Placeholder 2"/>
          <p:cNvSpPr>
            <a:spLocks noGrp="1"/>
          </p:cNvSpPr>
          <p:nvPr>
            <p:ph type="body" idx="1"/>
          </p:nvPr>
        </p:nvSpPr>
        <p:spPr/>
        <p:txBody>
          <a:bodyPr/>
          <a:p>
            <a:endParaRPr lang="en-US"/>
          </a:p>
        </p:txBody>
      </p:sp>
      <p:sp>
        <p:nvSpPr>
          <p:cNvPr id="1048610" name="Slide Number Placeholder 3"/>
          <p:cNvSpPr>
            <a:spLocks noGrp="1"/>
          </p:cNvSpPr>
          <p:nvPr>
            <p:ph type="sldNum" sz="quarter" idx="10"/>
          </p:nvPr>
        </p:nvSpPr>
        <p:spPr/>
        <p:txBody>
          <a:bodyPr/>
          <a:p>
            <a:fld id="{7CC0316A-C14E-4A11-A922-EE1236521870}"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52" name=""/>
        <p:cNvGrpSpPr/>
        <p:nvPr/>
      </p:nvGrpSpPr>
      <p:grpSpPr>
        <a:xfrm>
          <a:off x="0" y="0"/>
          <a:ext cx="0" cy="0"/>
          <a:chOff x="0" y="0"/>
          <a:chExt cx="0" cy="0"/>
        </a:xfrm>
      </p:grpSpPr>
      <p:sp>
        <p:nvSpPr>
          <p:cNvPr id="1048600"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601"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602" name="Date Placeholder 3"/>
          <p:cNvSpPr>
            <a:spLocks noGrp="1"/>
          </p:cNvSpPr>
          <p:nvPr>
            <p:ph type="dt" sz="half" idx="10"/>
          </p:nvPr>
        </p:nvSpPr>
        <p:spPr/>
        <p:txBody>
          <a:bodyPr/>
          <a:p>
            <a:fld id="{7B317DBE-9BB6-4DCD-A67C-60A8CAB47B59}" type="datetimeFigureOut">
              <a:rPr lang="en-US" smtClean="0"/>
              <a:t>1/16/2017</a:t>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80" name=""/>
        <p:cNvGrpSpPr/>
        <p:nvPr/>
      </p:nvGrpSpPr>
      <p:grpSpPr>
        <a:xfrm>
          <a:off x="0" y="0"/>
          <a:ext cx="0" cy="0"/>
          <a:chOff x="0" y="0"/>
          <a:chExt cx="0" cy="0"/>
        </a:xfrm>
      </p:grpSpPr>
      <p:sp>
        <p:nvSpPr>
          <p:cNvPr id="1049068" name="Title 1"/>
          <p:cNvSpPr>
            <a:spLocks noGrp="1"/>
          </p:cNvSpPr>
          <p:nvPr>
            <p:ph type="title"/>
          </p:nvPr>
        </p:nvSpPr>
        <p:spPr/>
        <p:txBody>
          <a:bodyPr/>
          <a:p>
            <a:r>
              <a:rPr lang="en-US" smtClean="0"/>
              <a:t>Click to edit Master title style</a:t>
            </a:r>
            <a:endParaRPr lang="en-US"/>
          </a:p>
        </p:txBody>
      </p:sp>
      <p:sp>
        <p:nvSpPr>
          <p:cNvPr id="1049069"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70" name="Date Placeholder 3"/>
          <p:cNvSpPr>
            <a:spLocks noGrp="1"/>
          </p:cNvSpPr>
          <p:nvPr>
            <p:ph type="dt" sz="half" idx="10"/>
          </p:nvPr>
        </p:nvSpPr>
        <p:spPr/>
        <p:txBody>
          <a:bodyPr/>
          <a:p>
            <a:fld id="{7B317DBE-9BB6-4DCD-A67C-60A8CAB47B59}" type="datetimeFigureOut">
              <a:rPr lang="en-US" smtClean="0"/>
              <a:t>1/16/2017</a:t>
            </a:fld>
            <a:endParaRPr lang="en-US"/>
          </a:p>
        </p:txBody>
      </p:sp>
      <p:sp>
        <p:nvSpPr>
          <p:cNvPr id="1049071" name="Footer Placeholder 4"/>
          <p:cNvSpPr>
            <a:spLocks noGrp="1"/>
          </p:cNvSpPr>
          <p:nvPr>
            <p:ph type="ftr" sz="quarter" idx="11"/>
          </p:nvPr>
        </p:nvSpPr>
        <p:spPr/>
        <p:txBody>
          <a:bodyPr/>
          <a:p>
            <a:endParaRPr lang="en-US"/>
          </a:p>
        </p:txBody>
      </p:sp>
      <p:sp>
        <p:nvSpPr>
          <p:cNvPr id="1049072" name="Slide Number Placeholder 5"/>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78" name=""/>
        <p:cNvGrpSpPr/>
        <p:nvPr/>
      </p:nvGrpSpPr>
      <p:grpSpPr>
        <a:xfrm>
          <a:off x="0" y="0"/>
          <a:ext cx="0" cy="0"/>
          <a:chOff x="0" y="0"/>
          <a:chExt cx="0" cy="0"/>
        </a:xfrm>
      </p:grpSpPr>
      <p:sp>
        <p:nvSpPr>
          <p:cNvPr id="1049057"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9058"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59" name="Date Placeholder 3"/>
          <p:cNvSpPr>
            <a:spLocks noGrp="1"/>
          </p:cNvSpPr>
          <p:nvPr>
            <p:ph type="dt" sz="half" idx="10"/>
          </p:nvPr>
        </p:nvSpPr>
        <p:spPr/>
        <p:txBody>
          <a:bodyPr/>
          <a:p>
            <a:fld id="{7B317DBE-9BB6-4DCD-A67C-60A8CAB47B59}" type="datetimeFigureOut">
              <a:rPr lang="en-US" smtClean="0"/>
              <a:t>1/16/2017</a:t>
            </a:fld>
            <a:endParaRPr lang="en-US"/>
          </a:p>
        </p:txBody>
      </p:sp>
      <p:sp>
        <p:nvSpPr>
          <p:cNvPr id="1049060" name="Footer Placeholder 4"/>
          <p:cNvSpPr>
            <a:spLocks noGrp="1"/>
          </p:cNvSpPr>
          <p:nvPr>
            <p:ph type="ftr" sz="quarter" idx="11"/>
          </p:nvPr>
        </p:nvSpPr>
        <p:spPr/>
        <p:txBody>
          <a:bodyPr/>
          <a:p>
            <a:endParaRPr lang="en-US"/>
          </a:p>
        </p:txBody>
      </p:sp>
      <p:sp>
        <p:nvSpPr>
          <p:cNvPr id="1049061" name="Slide Number Placeholder 5"/>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86"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7B317DBE-9BB6-4DCD-A67C-60A8CAB47B59}" type="datetimeFigureOut">
              <a:rPr lang="en-US" smtClean="0"/>
              <a:t>1/16/2017</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81" name=""/>
        <p:cNvGrpSpPr/>
        <p:nvPr/>
      </p:nvGrpSpPr>
      <p:grpSpPr>
        <a:xfrm>
          <a:off x="0" y="0"/>
          <a:ext cx="0" cy="0"/>
          <a:chOff x="0" y="0"/>
          <a:chExt cx="0" cy="0"/>
        </a:xfrm>
      </p:grpSpPr>
      <p:sp>
        <p:nvSpPr>
          <p:cNvPr id="1049073"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9074"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9075" name="Date Placeholder 3"/>
          <p:cNvSpPr>
            <a:spLocks noGrp="1"/>
          </p:cNvSpPr>
          <p:nvPr>
            <p:ph type="dt" sz="half" idx="10"/>
          </p:nvPr>
        </p:nvSpPr>
        <p:spPr/>
        <p:txBody>
          <a:bodyPr/>
          <a:p>
            <a:fld id="{7B317DBE-9BB6-4DCD-A67C-60A8CAB47B59}" type="datetimeFigureOut">
              <a:rPr lang="en-US" smtClean="0"/>
              <a:t>1/16/2017</a:t>
            </a:fld>
            <a:endParaRPr lang="en-US"/>
          </a:p>
        </p:txBody>
      </p:sp>
      <p:sp>
        <p:nvSpPr>
          <p:cNvPr id="1049076" name="Footer Placeholder 4"/>
          <p:cNvSpPr>
            <a:spLocks noGrp="1"/>
          </p:cNvSpPr>
          <p:nvPr>
            <p:ph type="ftr" sz="quarter" idx="11"/>
          </p:nvPr>
        </p:nvSpPr>
        <p:spPr/>
        <p:txBody>
          <a:bodyPr/>
          <a:p>
            <a:endParaRPr lang="en-US"/>
          </a:p>
        </p:txBody>
      </p:sp>
      <p:sp>
        <p:nvSpPr>
          <p:cNvPr id="1049077" name="Slide Number Placeholder 5"/>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82" name=""/>
        <p:cNvGrpSpPr/>
        <p:nvPr/>
      </p:nvGrpSpPr>
      <p:grpSpPr>
        <a:xfrm>
          <a:off x="0" y="0"/>
          <a:ext cx="0" cy="0"/>
          <a:chOff x="0" y="0"/>
          <a:chExt cx="0" cy="0"/>
        </a:xfrm>
      </p:grpSpPr>
      <p:sp>
        <p:nvSpPr>
          <p:cNvPr id="1049078" name="Title 1"/>
          <p:cNvSpPr>
            <a:spLocks noGrp="1"/>
          </p:cNvSpPr>
          <p:nvPr>
            <p:ph type="title"/>
          </p:nvPr>
        </p:nvSpPr>
        <p:spPr/>
        <p:txBody>
          <a:bodyPr/>
          <a:p>
            <a:r>
              <a:rPr lang="en-US" smtClean="0"/>
              <a:t>Click to edit Master title style</a:t>
            </a:r>
            <a:endParaRPr lang="en-US"/>
          </a:p>
        </p:txBody>
      </p:sp>
      <p:sp>
        <p:nvSpPr>
          <p:cNvPr id="1049079"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0"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1" name="Date Placeholder 4"/>
          <p:cNvSpPr>
            <a:spLocks noGrp="1"/>
          </p:cNvSpPr>
          <p:nvPr>
            <p:ph type="dt" sz="half" idx="10"/>
          </p:nvPr>
        </p:nvSpPr>
        <p:spPr/>
        <p:txBody>
          <a:bodyPr/>
          <a:p>
            <a:fld id="{7B317DBE-9BB6-4DCD-A67C-60A8CAB47B59}" type="datetimeFigureOut">
              <a:rPr lang="en-US" smtClean="0"/>
              <a:t>1/16/2017</a:t>
            </a:fld>
            <a:endParaRPr lang="en-US"/>
          </a:p>
        </p:txBody>
      </p:sp>
      <p:sp>
        <p:nvSpPr>
          <p:cNvPr id="1049082" name="Footer Placeholder 5"/>
          <p:cNvSpPr>
            <a:spLocks noGrp="1"/>
          </p:cNvSpPr>
          <p:nvPr>
            <p:ph type="ftr" sz="quarter" idx="11"/>
          </p:nvPr>
        </p:nvSpPr>
        <p:spPr/>
        <p:txBody>
          <a:bodyPr/>
          <a:p>
            <a:endParaRPr lang="en-US"/>
          </a:p>
        </p:txBody>
      </p:sp>
      <p:sp>
        <p:nvSpPr>
          <p:cNvPr id="1049083" name="Slide Number Placeholder 6"/>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83" name=""/>
        <p:cNvGrpSpPr/>
        <p:nvPr/>
      </p:nvGrpSpPr>
      <p:grpSpPr>
        <a:xfrm>
          <a:off x="0" y="0"/>
          <a:ext cx="0" cy="0"/>
          <a:chOff x="0" y="0"/>
          <a:chExt cx="0" cy="0"/>
        </a:xfrm>
      </p:grpSpPr>
      <p:sp>
        <p:nvSpPr>
          <p:cNvPr id="1049084"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9085"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86"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7"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88"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89" name="Date Placeholder 6"/>
          <p:cNvSpPr>
            <a:spLocks noGrp="1"/>
          </p:cNvSpPr>
          <p:nvPr>
            <p:ph type="dt" sz="half" idx="10"/>
          </p:nvPr>
        </p:nvSpPr>
        <p:spPr/>
        <p:txBody>
          <a:bodyPr/>
          <a:p>
            <a:fld id="{7B317DBE-9BB6-4DCD-A67C-60A8CAB47B59}" type="datetimeFigureOut">
              <a:rPr lang="en-US" smtClean="0"/>
              <a:t>1/16/2017</a:t>
            </a:fld>
            <a:endParaRPr lang="en-US"/>
          </a:p>
        </p:txBody>
      </p:sp>
      <p:sp>
        <p:nvSpPr>
          <p:cNvPr id="1049090" name="Footer Placeholder 7"/>
          <p:cNvSpPr>
            <a:spLocks noGrp="1"/>
          </p:cNvSpPr>
          <p:nvPr>
            <p:ph type="ftr" sz="quarter" idx="11"/>
          </p:nvPr>
        </p:nvSpPr>
        <p:spPr/>
        <p:txBody>
          <a:bodyPr/>
          <a:p>
            <a:endParaRPr lang="en-US"/>
          </a:p>
        </p:txBody>
      </p:sp>
      <p:sp>
        <p:nvSpPr>
          <p:cNvPr id="1049091" name="Slide Number Placeholder 8"/>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77" name=""/>
        <p:cNvGrpSpPr/>
        <p:nvPr/>
      </p:nvGrpSpPr>
      <p:grpSpPr>
        <a:xfrm>
          <a:off x="0" y="0"/>
          <a:ext cx="0" cy="0"/>
          <a:chOff x="0" y="0"/>
          <a:chExt cx="0" cy="0"/>
        </a:xfrm>
      </p:grpSpPr>
      <p:sp>
        <p:nvSpPr>
          <p:cNvPr id="1049053" name="Title 1"/>
          <p:cNvSpPr>
            <a:spLocks noGrp="1"/>
          </p:cNvSpPr>
          <p:nvPr>
            <p:ph type="title"/>
          </p:nvPr>
        </p:nvSpPr>
        <p:spPr/>
        <p:txBody>
          <a:bodyPr/>
          <a:p>
            <a:r>
              <a:rPr lang="en-US" smtClean="0"/>
              <a:t>Click to edit Master title style</a:t>
            </a:r>
            <a:endParaRPr lang="en-US"/>
          </a:p>
        </p:txBody>
      </p:sp>
      <p:sp>
        <p:nvSpPr>
          <p:cNvPr id="1049054" name="Date Placeholder 2"/>
          <p:cNvSpPr>
            <a:spLocks noGrp="1"/>
          </p:cNvSpPr>
          <p:nvPr>
            <p:ph type="dt" sz="half" idx="10"/>
          </p:nvPr>
        </p:nvSpPr>
        <p:spPr/>
        <p:txBody>
          <a:bodyPr/>
          <a:p>
            <a:fld id="{7B317DBE-9BB6-4DCD-A67C-60A8CAB47B59}" type="datetimeFigureOut">
              <a:rPr lang="en-US" smtClean="0"/>
              <a:t>1/16/2017</a:t>
            </a:fld>
            <a:endParaRPr lang="en-US"/>
          </a:p>
        </p:txBody>
      </p:sp>
      <p:sp>
        <p:nvSpPr>
          <p:cNvPr id="1049055" name="Footer Placeholder 3"/>
          <p:cNvSpPr>
            <a:spLocks noGrp="1"/>
          </p:cNvSpPr>
          <p:nvPr>
            <p:ph type="ftr" sz="quarter" idx="11"/>
          </p:nvPr>
        </p:nvSpPr>
        <p:spPr/>
        <p:txBody>
          <a:bodyPr/>
          <a:p>
            <a:endParaRPr lang="en-US"/>
          </a:p>
        </p:txBody>
      </p:sp>
      <p:sp>
        <p:nvSpPr>
          <p:cNvPr id="1049056" name="Slide Number Placeholder 4"/>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84" name=""/>
        <p:cNvGrpSpPr/>
        <p:nvPr/>
      </p:nvGrpSpPr>
      <p:grpSpPr>
        <a:xfrm>
          <a:off x="0" y="0"/>
          <a:ext cx="0" cy="0"/>
          <a:chOff x="0" y="0"/>
          <a:chExt cx="0" cy="0"/>
        </a:xfrm>
      </p:grpSpPr>
      <p:sp>
        <p:nvSpPr>
          <p:cNvPr id="1049092" name="Date Placeholder 1"/>
          <p:cNvSpPr>
            <a:spLocks noGrp="1"/>
          </p:cNvSpPr>
          <p:nvPr>
            <p:ph type="dt" sz="half" idx="10"/>
          </p:nvPr>
        </p:nvSpPr>
        <p:spPr/>
        <p:txBody>
          <a:bodyPr/>
          <a:p>
            <a:fld id="{7B317DBE-9BB6-4DCD-A67C-60A8CAB47B59}" type="datetimeFigureOut">
              <a:rPr lang="en-US" smtClean="0"/>
              <a:t>1/16/2017</a:t>
            </a:fld>
            <a:endParaRPr lang="en-US"/>
          </a:p>
        </p:txBody>
      </p:sp>
      <p:sp>
        <p:nvSpPr>
          <p:cNvPr id="1049093" name="Footer Placeholder 2"/>
          <p:cNvSpPr>
            <a:spLocks noGrp="1"/>
          </p:cNvSpPr>
          <p:nvPr>
            <p:ph type="ftr" sz="quarter" idx="11"/>
          </p:nvPr>
        </p:nvSpPr>
        <p:spPr/>
        <p:txBody>
          <a:bodyPr/>
          <a:p>
            <a:endParaRPr lang="en-US"/>
          </a:p>
        </p:txBody>
      </p:sp>
      <p:sp>
        <p:nvSpPr>
          <p:cNvPr id="1049094" name="Slide Number Placeholder 3"/>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85" name=""/>
        <p:cNvGrpSpPr/>
        <p:nvPr/>
      </p:nvGrpSpPr>
      <p:grpSpPr>
        <a:xfrm>
          <a:off x="0" y="0"/>
          <a:ext cx="0" cy="0"/>
          <a:chOff x="0" y="0"/>
          <a:chExt cx="0" cy="0"/>
        </a:xfrm>
      </p:grpSpPr>
      <p:sp>
        <p:nvSpPr>
          <p:cNvPr id="1049095"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9096"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9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9098" name="Date Placeholder 4"/>
          <p:cNvSpPr>
            <a:spLocks noGrp="1"/>
          </p:cNvSpPr>
          <p:nvPr>
            <p:ph type="dt" sz="half" idx="10"/>
          </p:nvPr>
        </p:nvSpPr>
        <p:spPr/>
        <p:txBody>
          <a:bodyPr/>
          <a:p>
            <a:fld id="{7B317DBE-9BB6-4DCD-A67C-60A8CAB47B59}" type="datetimeFigureOut">
              <a:rPr lang="en-US" smtClean="0"/>
              <a:t>1/16/2017</a:t>
            </a:fld>
            <a:endParaRPr lang="en-US"/>
          </a:p>
        </p:txBody>
      </p:sp>
      <p:sp>
        <p:nvSpPr>
          <p:cNvPr id="1049099" name="Footer Placeholder 5"/>
          <p:cNvSpPr>
            <a:spLocks noGrp="1"/>
          </p:cNvSpPr>
          <p:nvPr>
            <p:ph type="ftr" sz="quarter" idx="11"/>
          </p:nvPr>
        </p:nvSpPr>
        <p:spPr/>
        <p:txBody>
          <a:bodyPr/>
          <a:p>
            <a:endParaRPr lang="en-US"/>
          </a:p>
        </p:txBody>
      </p:sp>
      <p:sp>
        <p:nvSpPr>
          <p:cNvPr id="1049100" name="Slide Number Placeholder 6"/>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79" name=""/>
        <p:cNvGrpSpPr/>
        <p:nvPr/>
      </p:nvGrpSpPr>
      <p:grpSpPr>
        <a:xfrm>
          <a:off x="0" y="0"/>
          <a:ext cx="0" cy="0"/>
          <a:chOff x="0" y="0"/>
          <a:chExt cx="0" cy="0"/>
        </a:xfrm>
      </p:grpSpPr>
      <p:sp>
        <p:nvSpPr>
          <p:cNvPr id="104906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9063"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064"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9065" name="Date Placeholder 4"/>
          <p:cNvSpPr>
            <a:spLocks noGrp="1"/>
          </p:cNvSpPr>
          <p:nvPr>
            <p:ph type="dt" sz="half" idx="10"/>
          </p:nvPr>
        </p:nvSpPr>
        <p:spPr/>
        <p:txBody>
          <a:bodyPr/>
          <a:p>
            <a:fld id="{7B317DBE-9BB6-4DCD-A67C-60A8CAB47B59}" type="datetimeFigureOut">
              <a:rPr lang="en-US" smtClean="0"/>
              <a:t>1/16/2017</a:t>
            </a:fld>
            <a:endParaRPr lang="en-US"/>
          </a:p>
        </p:txBody>
      </p:sp>
      <p:sp>
        <p:nvSpPr>
          <p:cNvPr id="1049066" name="Footer Placeholder 5"/>
          <p:cNvSpPr>
            <a:spLocks noGrp="1"/>
          </p:cNvSpPr>
          <p:nvPr>
            <p:ph type="ftr" sz="quarter" idx="11"/>
          </p:nvPr>
        </p:nvSpPr>
        <p:spPr/>
        <p:txBody>
          <a:bodyPr/>
          <a:p>
            <a:endParaRPr lang="en-US"/>
          </a:p>
        </p:txBody>
      </p:sp>
      <p:sp>
        <p:nvSpPr>
          <p:cNvPr id="1049067" name="Slide Number Placeholder 6"/>
          <p:cNvSpPr>
            <a:spLocks noGrp="1"/>
          </p:cNvSpPr>
          <p:nvPr>
            <p:ph type="sldNum" sz="quarter" idx="12"/>
          </p:nvPr>
        </p:nvSpPr>
        <p:spPr/>
        <p:txBody>
          <a:bodyPr/>
          <a:p>
            <a:fld id="{11AA64C1-97C9-4487-BEA9-9FD710E5E8C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74"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7B317DBE-9BB6-4DCD-A67C-60A8CAB47B59}" type="datetimeFigureOut">
              <a:rPr lang="en-US" smtClean="0"/>
              <a:t>1/16/2017</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11AA64C1-97C9-4487-BEA9-9FD710E5E8C2}"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05" name="Title 1"/>
          <p:cNvSpPr>
            <a:spLocks noGrp="1"/>
          </p:cNvSpPr>
          <p:nvPr>
            <p:ph type="ctrTitle"/>
          </p:nvPr>
        </p:nvSpPr>
        <p:spPr/>
        <p:txBody>
          <a:bodyPr/>
          <a:p>
            <a:r>
              <a:rPr dirty="0" lang="en-US" smtClean="0"/>
              <a:t>HEALTH SYSTEM MANAGEMENT </a:t>
            </a:r>
            <a:endParaRPr dirty="0" lang="en-US"/>
          </a:p>
        </p:txBody>
      </p:sp>
      <p:sp>
        <p:nvSpPr>
          <p:cNvPr id="1048606" name="Subtitle 2"/>
          <p:cNvSpPr>
            <a:spLocks noGrp="1"/>
          </p:cNvSpPr>
          <p:nvPr>
            <p:ph type="subTitle" idx="1"/>
          </p:nvPr>
        </p:nvSpPr>
        <p:spPr/>
        <p:txBody>
          <a:bodyPr/>
          <a:p>
            <a:endParaRPr dirty="0" lang="en-US"/>
          </a:p>
        </p:txBody>
      </p:sp>
      <p:sp>
        <p:nvSpPr>
          <p:cNvPr id="1048607" name="Slide Number Placeholder 3"/>
          <p:cNvSpPr>
            <a:spLocks noGrp="1"/>
          </p:cNvSpPr>
          <p:nvPr>
            <p:ph type="sldNum" sz="quarter" idx="12"/>
          </p:nvPr>
        </p:nvSpPr>
        <p:spPr/>
        <p:txBody>
          <a:bodyPr/>
          <a:p>
            <a:fld id="{11AA64C1-97C9-4487-BEA9-9FD710E5E8C2}"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17" name="Title 1"/>
          <p:cNvSpPr>
            <a:spLocks noGrp="1"/>
          </p:cNvSpPr>
          <p:nvPr>
            <p:ph type="title"/>
          </p:nvPr>
        </p:nvSpPr>
        <p:spPr/>
        <p:txBody>
          <a:bodyPr/>
          <a:p>
            <a:endParaRPr dirty="0" lang="en-US"/>
          </a:p>
        </p:txBody>
      </p:sp>
      <p:sp>
        <p:nvSpPr>
          <p:cNvPr id="1048618" name="Content Placeholder 2"/>
          <p:cNvSpPr>
            <a:spLocks noGrp="1"/>
          </p:cNvSpPr>
          <p:nvPr>
            <p:ph idx="1"/>
          </p:nvPr>
        </p:nvSpPr>
        <p:spPr/>
        <p:txBody>
          <a:bodyPr/>
          <a:p>
            <a:pPr>
              <a:buFont typeface="Wingdings" panose="05000000000000000000" pitchFamily="2" charset="2"/>
              <a:buChar char="ü"/>
            </a:pPr>
            <a:r>
              <a:rPr dirty="0" lang="en-US"/>
              <a:t>Organization of healthcare services – organization structure, purpose, types ,function, organizational structure of healthcare system, structures,  functions ,health service delivery, levels of service ,health service at each level, actors ,cadre ,referral system in Kenya Organization of healthcare services – organization structure, purpose, types ,function, organizational structure of healthcare system, structures,  functions ,health service delivery, levels of service ,health service at each level, actors ,cadre ,referral system in Kenya </a:t>
            </a:r>
          </a:p>
          <a:p>
            <a:pPr indent="0" marL="0">
              <a:buNone/>
            </a:pPr>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781" name="Title 1"/>
          <p:cNvSpPr>
            <a:spLocks noGrp="1"/>
          </p:cNvSpPr>
          <p:nvPr>
            <p:ph type="title"/>
          </p:nvPr>
        </p:nvSpPr>
        <p:spPr/>
        <p:txBody>
          <a:bodyPr/>
          <a:p>
            <a:endParaRPr dirty="0" lang="en-US"/>
          </a:p>
        </p:txBody>
      </p:sp>
      <p:sp>
        <p:nvSpPr>
          <p:cNvPr id="1048782" name="Content Placeholder 2"/>
          <p:cNvSpPr>
            <a:spLocks noGrp="1"/>
          </p:cNvSpPr>
          <p:nvPr>
            <p:ph idx="1"/>
          </p:nvPr>
        </p:nvSpPr>
        <p:spPr/>
        <p:txBody>
          <a:bodyPr/>
          <a:p>
            <a:pPr>
              <a:buFont typeface="Wingdings" panose="05000000000000000000" pitchFamily="2" charset="2"/>
              <a:buChar char="ü"/>
            </a:pPr>
            <a:r>
              <a:rPr b="1" dirty="0" lang="en-US" smtClean="0"/>
              <a:t> Strategic </a:t>
            </a:r>
            <a:r>
              <a:rPr b="1" dirty="0" lang="en-US"/>
              <a:t>planning </a:t>
            </a:r>
            <a:endParaRPr dirty="0" lang="en-US"/>
          </a:p>
          <a:p>
            <a:r>
              <a:rPr dirty="0" lang="en-US"/>
              <a:t>Strategic planning is a process that is designed to achieve goals in dynamic competitive environment through the allocation of resources. Drucker (1973 defines strategic planning as a continuous systematic process of making risk-taking decisions today with the greatest possible knowledge of their effects on the future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783" name="Title 1"/>
          <p:cNvSpPr>
            <a:spLocks noGrp="1"/>
          </p:cNvSpPr>
          <p:nvPr>
            <p:ph type="title"/>
          </p:nvPr>
        </p:nvSpPr>
        <p:spPr/>
        <p:txBody>
          <a:bodyPr/>
          <a:p>
            <a:endParaRPr lang="en-US"/>
          </a:p>
        </p:txBody>
      </p:sp>
      <p:sp>
        <p:nvSpPr>
          <p:cNvPr id="1048784" name="Content Placeholder 2"/>
          <p:cNvSpPr>
            <a:spLocks noGrp="1"/>
          </p:cNvSpPr>
          <p:nvPr>
            <p:ph idx="1"/>
          </p:nvPr>
        </p:nvSpPr>
        <p:spPr/>
        <p:txBody>
          <a:bodyPr>
            <a:normAutofit fontScale="96429" lnSpcReduction="10000"/>
          </a:bodyPr>
          <a:p>
            <a:pPr indent="0" marL="0">
              <a:buNone/>
            </a:pPr>
            <a:r>
              <a:rPr b="1" dirty="0" lang="en-US"/>
              <a:t>Steps in strategic planning </a:t>
            </a:r>
            <a:r>
              <a:rPr b="1" dirty="0" lang="en-US" smtClean="0"/>
              <a:t>process/planning cycle  </a:t>
            </a:r>
            <a:endParaRPr dirty="0" lang="en-US"/>
          </a:p>
          <a:p>
            <a:pPr indent="0" marL="0">
              <a:buNone/>
            </a:pPr>
            <a:r>
              <a:rPr b="1" dirty="0" lang="en-US"/>
              <a:t>1: Environmental scanning </a:t>
            </a:r>
            <a:endParaRPr dirty="0" lang="en-US"/>
          </a:p>
          <a:p>
            <a:r>
              <a:rPr dirty="0" lang="en-US"/>
              <a:t>This involves assessment of the External an Internal-environment </a:t>
            </a:r>
          </a:p>
          <a:p>
            <a:r>
              <a:rPr dirty="0" lang="en-US"/>
              <a:t>The economic, demographic, technological, social, educational and political factors are assessed in terms of their impact on opportunities and threats within the environment </a:t>
            </a:r>
            <a:endParaRPr dirty="0" lang="en-US" smtClean="0"/>
          </a:p>
          <a:p>
            <a:r>
              <a:rPr dirty="0" lang="en-US"/>
              <a:t>Internal environment assessment (SW) includes review of the effectiveness of the structure size, programmes, financial resources, human resources, information system, research and development capabilities of the organization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785" name="Title 1"/>
          <p:cNvSpPr>
            <a:spLocks noGrp="1"/>
          </p:cNvSpPr>
          <p:nvPr>
            <p:ph type="title"/>
          </p:nvPr>
        </p:nvSpPr>
        <p:spPr/>
        <p:txBody>
          <a:bodyPr/>
          <a:p>
            <a:endParaRPr lang="en-US"/>
          </a:p>
        </p:txBody>
      </p:sp>
      <p:sp>
        <p:nvSpPr>
          <p:cNvPr id="1048786" name="Content Placeholder 2"/>
          <p:cNvSpPr>
            <a:spLocks noGrp="1"/>
          </p:cNvSpPr>
          <p:nvPr>
            <p:ph idx="1"/>
          </p:nvPr>
        </p:nvSpPr>
        <p:spPr/>
        <p:txBody>
          <a:bodyPr/>
          <a:p>
            <a:pPr indent="0" marL="0">
              <a:buNone/>
            </a:pPr>
            <a:r>
              <a:rPr b="1" dirty="0" lang="en-US"/>
              <a:t>2: Strategy formulation </a:t>
            </a:r>
            <a:endParaRPr dirty="0" lang="en-US"/>
          </a:p>
          <a:p>
            <a:r>
              <a:rPr dirty="0" lang="en-US"/>
              <a:t>This includes the development of the mission, specifying objectives, developing strategies and setting policy guidelines. </a:t>
            </a:r>
          </a:p>
          <a:p>
            <a:r>
              <a:rPr b="1" dirty="0" lang="en-US"/>
              <a:t>Mission</a:t>
            </a:r>
            <a:r>
              <a:rPr b="1" dirty="0" lang="en-US" smtClean="0"/>
              <a:t>:  </a:t>
            </a:r>
            <a:r>
              <a:rPr dirty="0" lang="en-US" smtClean="0"/>
              <a:t>The </a:t>
            </a:r>
            <a:r>
              <a:rPr dirty="0" lang="en-US"/>
              <a:t>development of the mission statement provides a sense of direction and focus and draws the organization together. The purpose of the mission statement is to communicate what the organization stands for and where it is heading. Mission statement answers the question, why do we exist. Everyone should participate in deciding of the mission statement.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787" name="Title 1"/>
          <p:cNvSpPr>
            <a:spLocks noGrp="1"/>
          </p:cNvSpPr>
          <p:nvPr>
            <p:ph type="title"/>
          </p:nvPr>
        </p:nvSpPr>
        <p:spPr/>
        <p:txBody>
          <a:bodyPr/>
          <a:p>
            <a:endParaRPr lang="en-US"/>
          </a:p>
        </p:txBody>
      </p:sp>
      <p:sp>
        <p:nvSpPr>
          <p:cNvPr id="1048788" name="Content Placeholder 2"/>
          <p:cNvSpPr>
            <a:spLocks noGrp="1"/>
          </p:cNvSpPr>
          <p:nvPr>
            <p:ph idx="1"/>
          </p:nvPr>
        </p:nvSpPr>
        <p:spPr/>
        <p:txBody>
          <a:bodyPr/>
          <a:p>
            <a:r>
              <a:rPr b="1" dirty="0" lang="en-US"/>
              <a:t>Goal Setting: </a:t>
            </a:r>
            <a:r>
              <a:rPr dirty="0" lang="en-US"/>
              <a:t>This is the process of developing, negotiating and formalizing the targets or objectives that an employee s responsible for accomplishing (performance standards). Goals assist the managers to focus attention on what is relevant and to develop strategies and actions to achieve the goal. </a:t>
            </a:r>
          </a:p>
          <a:p>
            <a:r>
              <a:rPr b="1" dirty="0" lang="en-US"/>
              <a:t>Objectives: </a:t>
            </a:r>
            <a:r>
              <a:rPr dirty="0" lang="en-US"/>
              <a:t>Objectives should be challenging, measurable, consistent, achievable, reasonable and clear. Smart – outcome oriented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789" name="Title 1"/>
          <p:cNvSpPr>
            <a:spLocks noGrp="1"/>
          </p:cNvSpPr>
          <p:nvPr>
            <p:ph type="title"/>
          </p:nvPr>
        </p:nvSpPr>
        <p:spPr/>
        <p:txBody>
          <a:bodyPr/>
          <a:p>
            <a:endParaRPr lang="en-US"/>
          </a:p>
        </p:txBody>
      </p:sp>
      <p:sp>
        <p:nvSpPr>
          <p:cNvPr id="1048790" name="Content Placeholder 2"/>
          <p:cNvSpPr>
            <a:spLocks noGrp="1"/>
          </p:cNvSpPr>
          <p:nvPr>
            <p:ph idx="1"/>
          </p:nvPr>
        </p:nvSpPr>
        <p:spPr/>
        <p:txBody>
          <a:bodyPr/>
          <a:p>
            <a:pPr indent="0" marL="0">
              <a:buNone/>
            </a:pPr>
            <a:r>
              <a:rPr b="1" dirty="0" lang="en-US"/>
              <a:t>3: Identification of strategies: </a:t>
            </a:r>
            <a:r>
              <a:rPr dirty="0" lang="en-US"/>
              <a:t>Strategy determines how the organization will go about attaining their vision i.e. how it will exploit the external opportunities and internal strengths and counter external threats and internal weaknesses. This involves preparing a detailed plan of action, either short-term and long-term objectives. Formulation of annual departmental objectives, resource allocation and preparation of budgets is also done at this stage. Strategies may include; retrenchment, expansion, recruitment </a:t>
            </a:r>
            <a:r>
              <a:rPr dirty="0" lang="en-US" err="1"/>
              <a:t>etc</a:t>
            </a:r>
            <a:r>
              <a:rPr dirty="0" lang="en-US"/>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791" name="Title 1"/>
          <p:cNvSpPr>
            <a:spLocks noGrp="1"/>
          </p:cNvSpPr>
          <p:nvPr>
            <p:ph type="title"/>
          </p:nvPr>
        </p:nvSpPr>
        <p:spPr/>
        <p:txBody>
          <a:bodyPr/>
          <a:p>
            <a:endParaRPr lang="en-US"/>
          </a:p>
        </p:txBody>
      </p:sp>
      <p:sp>
        <p:nvSpPr>
          <p:cNvPr id="1048792" name="Content Placeholder 2"/>
          <p:cNvSpPr>
            <a:spLocks noGrp="1"/>
          </p:cNvSpPr>
          <p:nvPr>
            <p:ph idx="1"/>
          </p:nvPr>
        </p:nvSpPr>
        <p:spPr/>
        <p:txBody>
          <a:bodyPr/>
          <a:p>
            <a:pPr indent="0" marL="0">
              <a:buNone/>
            </a:pPr>
            <a:r>
              <a:rPr b="1" dirty="0" lang="en-US"/>
              <a:t>4: Strategy Implementation </a:t>
            </a:r>
            <a:endParaRPr dirty="0" lang="en-US"/>
          </a:p>
          <a:p>
            <a:r>
              <a:rPr dirty="0" lang="en-US"/>
              <a:t>This is the action stage. The specific plans for action are implemented in order of priority. It entails open communication with staff in regard to priorities and formulation of area and individual objectives related to the plan. Resource allocation (human/non human allows for strategy execution. Resources are allocated in order of priority i.e. established by annual objectives.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793" name="Title 1"/>
          <p:cNvSpPr>
            <a:spLocks noGrp="1"/>
          </p:cNvSpPr>
          <p:nvPr>
            <p:ph type="title"/>
          </p:nvPr>
        </p:nvSpPr>
        <p:spPr/>
        <p:txBody>
          <a:bodyPr/>
          <a:p>
            <a:endParaRPr lang="en-US"/>
          </a:p>
        </p:txBody>
      </p:sp>
      <p:sp>
        <p:nvSpPr>
          <p:cNvPr id="1048794" name="Content Placeholder 2"/>
          <p:cNvSpPr>
            <a:spLocks noGrp="1"/>
          </p:cNvSpPr>
          <p:nvPr>
            <p:ph idx="1"/>
          </p:nvPr>
        </p:nvSpPr>
        <p:spPr/>
        <p:txBody>
          <a:bodyPr/>
          <a:p>
            <a:pPr indent="0" marL="0">
              <a:buNone/>
            </a:pPr>
            <a:r>
              <a:rPr b="1" dirty="0" lang="en-US"/>
              <a:t>5: Strategy Evaluation </a:t>
            </a:r>
            <a:endParaRPr dirty="0" lang="en-US"/>
          </a:p>
          <a:p>
            <a:r>
              <a:rPr dirty="0" lang="en-US"/>
              <a:t>At set periods, the strategic plan is reviewed at all levels to determine if the goals, objectives and activities are on target. Monitors the results of formulation and implementation of activities and includes measuring individual and organizational performance and taking corrective actions when necessary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795" name="Title 1"/>
          <p:cNvSpPr>
            <a:spLocks noGrp="1"/>
          </p:cNvSpPr>
          <p:nvPr>
            <p:ph type="title"/>
          </p:nvPr>
        </p:nvSpPr>
        <p:spPr/>
        <p:txBody>
          <a:bodyPr/>
          <a:p>
            <a:endParaRPr lang="en-US"/>
          </a:p>
        </p:txBody>
      </p:sp>
      <p:sp>
        <p:nvSpPr>
          <p:cNvPr id="1048796" name="Content Placeholder 2"/>
          <p:cNvSpPr>
            <a:spLocks noGrp="1"/>
          </p:cNvSpPr>
          <p:nvPr>
            <p:ph idx="1"/>
          </p:nvPr>
        </p:nvSpPr>
        <p:spPr/>
        <p:txBody>
          <a:bodyPr/>
          <a:p>
            <a:r>
              <a:rPr b="1" dirty="0" lang="en-US"/>
              <a:t>Operational planning </a:t>
            </a:r>
            <a:endParaRPr dirty="0" lang="en-US"/>
          </a:p>
          <a:p>
            <a:pPr indent="0" marL="0">
              <a:buNone/>
            </a:pPr>
            <a:r>
              <a:rPr dirty="0" lang="en-US"/>
              <a:t>This is tactical planning and a short term exercise designed to implement the strategies formulated under strategic planning. It is based on strategic plans. </a:t>
            </a:r>
            <a:endParaRPr dirty="0" lang="en-US" smtClean="0"/>
          </a:p>
          <a:p>
            <a:pPr indent="0" marL="0">
              <a:buNone/>
            </a:pPr>
            <a:r>
              <a:rPr dirty="0" lang="en-US"/>
              <a:t> </a:t>
            </a:r>
            <a:r>
              <a:rPr b="1" dirty="0" lang="en-US" smtClean="0"/>
              <a:t> </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797" name="Title 1"/>
          <p:cNvSpPr>
            <a:spLocks noGrp="1"/>
          </p:cNvSpPr>
          <p:nvPr>
            <p:ph type="title"/>
          </p:nvPr>
        </p:nvSpPr>
        <p:spPr/>
        <p:txBody>
          <a:bodyPr>
            <a:normAutofit fontScale="90000"/>
          </a:bodyPr>
          <a:p>
            <a:r>
              <a:rPr dirty="0" lang="en-US"/>
              <a:t/>
            </a:r>
            <a:br>
              <a:rPr dirty="0" lang="en-US"/>
            </a:br>
            <a:r>
              <a:rPr dirty="0" lang="en-US"/>
              <a:t> </a:t>
            </a:r>
            <a:r>
              <a:rPr b="1" dirty="0" lang="en-US"/>
              <a:t>HUMAN RESOURCE FOR HEALTH MANAGEMENT </a:t>
            </a:r>
            <a:endParaRPr dirty="0" lang="en-US"/>
          </a:p>
        </p:txBody>
      </p:sp>
      <p:sp>
        <p:nvSpPr>
          <p:cNvPr id="1048798" name="Content Placeholder 2"/>
          <p:cNvSpPr>
            <a:spLocks noGrp="1"/>
          </p:cNvSpPr>
          <p:nvPr>
            <p:ph idx="1"/>
          </p:nvPr>
        </p:nvSpPr>
        <p:spPr/>
        <p:txBody>
          <a:bodyPr/>
          <a:p>
            <a:pPr indent="0" marL="0">
              <a:buNone/>
            </a:pPr>
            <a:r>
              <a:rPr dirty="0" lang="en-US" smtClean="0"/>
              <a:t> </a:t>
            </a:r>
            <a:r>
              <a:rPr b="1" dirty="0" lang="en-US"/>
              <a:t>Introduction </a:t>
            </a:r>
            <a:endParaRPr dirty="0" lang="en-US"/>
          </a:p>
          <a:p>
            <a:r>
              <a:rPr dirty="0" lang="en-US"/>
              <a:t>The greatest asset of health care organizations is the collective and individual knowledge and intelligence of their employees and </a:t>
            </a:r>
            <a:r>
              <a:rPr dirty="0" lang="en-US" smtClean="0"/>
              <a:t>nurses/clinical </a:t>
            </a:r>
            <a:r>
              <a:rPr dirty="0" lang="en-US"/>
              <a:t>are among the health care providers called “ Knowledge workers” because the services they provide is based on specialized expertise and complex decision making hence the importance of investing in human resource.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799" name="Title 1"/>
          <p:cNvSpPr>
            <a:spLocks noGrp="1"/>
          </p:cNvSpPr>
          <p:nvPr>
            <p:ph type="title"/>
          </p:nvPr>
        </p:nvSpPr>
        <p:spPr/>
        <p:txBody>
          <a:bodyPr/>
          <a:p>
            <a:endParaRPr lang="en-US"/>
          </a:p>
        </p:txBody>
      </p:sp>
      <p:sp>
        <p:nvSpPr>
          <p:cNvPr id="1048800" name="Content Placeholder 2"/>
          <p:cNvSpPr>
            <a:spLocks noGrp="1"/>
          </p:cNvSpPr>
          <p:nvPr>
            <p:ph idx="1"/>
          </p:nvPr>
        </p:nvSpPr>
        <p:spPr/>
        <p:txBody>
          <a:bodyPr/>
          <a:p>
            <a:pPr indent="0" marL="0">
              <a:buNone/>
            </a:pPr>
            <a:r>
              <a:rPr b="1" dirty="0" lang="en-US" smtClean="0"/>
              <a:t>HUMAN </a:t>
            </a:r>
            <a:r>
              <a:rPr b="1" dirty="0" lang="en-US"/>
              <a:t>RESOURCE MANAGEMENT CONCEPTS </a:t>
            </a:r>
          </a:p>
          <a:p>
            <a:pPr indent="0" marL="0">
              <a:buNone/>
            </a:pPr>
            <a:r>
              <a:rPr b="1" dirty="0" lang="en-US" smtClean="0"/>
              <a:t>Human </a:t>
            </a:r>
            <a:r>
              <a:rPr b="1" dirty="0" lang="en-US"/>
              <a:t>Resource Management </a:t>
            </a:r>
            <a:endParaRPr dirty="0" lang="en-US"/>
          </a:p>
          <a:p>
            <a:r>
              <a:rPr dirty="0" lang="en-US"/>
              <a:t>Human resource management (HRM) is the strategic and coherent approach to the management of an organization's most valued assets - the people working there who individually and collectively contribute to the achievement of the objectives </a:t>
            </a:r>
            <a:endParaRPr dirty="0" lang="en-US" smtClean="0"/>
          </a:p>
          <a:p>
            <a:pPr indent="0" marL="0">
              <a:buNone/>
            </a:pPr>
            <a:r>
              <a:rPr b="1" dirty="0" lang="en-US" smtClean="0"/>
              <a:t>Human </a:t>
            </a:r>
            <a:r>
              <a:rPr b="1" dirty="0" lang="en-US"/>
              <a:t>Resource: </a:t>
            </a:r>
            <a:r>
              <a:rPr dirty="0" lang="en-US"/>
              <a:t>This is any individual employed by the organization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19" name="Title 1"/>
          <p:cNvSpPr>
            <a:spLocks noGrp="1"/>
          </p:cNvSpPr>
          <p:nvPr>
            <p:ph type="title"/>
          </p:nvPr>
        </p:nvSpPr>
        <p:spPr/>
        <p:txBody>
          <a:bodyPr/>
          <a:p>
            <a:endParaRPr dirty="0" lang="en-US"/>
          </a:p>
        </p:txBody>
      </p:sp>
      <p:sp>
        <p:nvSpPr>
          <p:cNvPr id="1048620" name="Content Placeholder 2"/>
          <p:cNvSpPr>
            <a:spLocks noGrp="1"/>
          </p:cNvSpPr>
          <p:nvPr>
            <p:ph idx="1"/>
          </p:nvPr>
        </p:nvSpPr>
        <p:spPr/>
        <p:txBody>
          <a:bodyPr>
            <a:normAutofit fontScale="96429" lnSpcReduction="20000"/>
          </a:bodyPr>
          <a:p>
            <a:endParaRPr dirty="0" lang="en-US" smtClean="0"/>
          </a:p>
          <a:p>
            <a:r>
              <a:rPr dirty="0" sz="3200" lang="en-US" smtClean="0"/>
              <a:t>Human resource management – human resource management ,concepts ,principles ,practices in resource management ,recruitment ,orientation ,deployment ,performance management ,counselling and coaching ,motivation ,work climate ,resolution ,grievances ,code of regulation ,managing change , human resource development – cycle ,continuous profession development , job description ,job analysis, professionalism and work ethics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01" name="Title 1"/>
          <p:cNvSpPr>
            <a:spLocks noGrp="1"/>
          </p:cNvSpPr>
          <p:nvPr>
            <p:ph type="title"/>
          </p:nvPr>
        </p:nvSpPr>
        <p:spPr/>
        <p:txBody>
          <a:bodyPr/>
          <a:p>
            <a:endParaRPr lang="en-US"/>
          </a:p>
        </p:txBody>
      </p:sp>
      <p:sp>
        <p:nvSpPr>
          <p:cNvPr id="1048802" name="Content Placeholder 2"/>
          <p:cNvSpPr>
            <a:spLocks noGrp="1"/>
          </p:cNvSpPr>
          <p:nvPr>
            <p:ph idx="1"/>
          </p:nvPr>
        </p:nvSpPr>
        <p:spPr/>
        <p:txBody>
          <a:bodyPr>
            <a:normAutofit/>
          </a:bodyPr>
          <a:p>
            <a:r>
              <a:rPr b="1" dirty="0" lang="en-US"/>
              <a:t>Performance management</a:t>
            </a:r>
            <a:r>
              <a:rPr dirty="0" lang="en-US"/>
              <a:t>: All that mediates the interactive process between work motivation of the individual the performance rewards and development opportunities provided by the organization (Frank 1998). </a:t>
            </a:r>
          </a:p>
          <a:p>
            <a:r>
              <a:rPr b="1" dirty="0" lang="en-US"/>
              <a:t>Staff development </a:t>
            </a:r>
            <a:r>
              <a:rPr dirty="0" lang="en-US"/>
              <a:t>It’s the process of orientation, in-service education, and continuing education to promote the development of personnel within any employment setting consistent with the goals and responsibility of the employer ( Refers to both professional and non- professional staff </a:t>
            </a:r>
          </a:p>
          <a:p>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03" name="Title 1"/>
          <p:cNvSpPr>
            <a:spLocks noGrp="1"/>
          </p:cNvSpPr>
          <p:nvPr>
            <p:ph type="title"/>
          </p:nvPr>
        </p:nvSpPr>
        <p:spPr/>
        <p:txBody>
          <a:bodyPr/>
          <a:p>
            <a:endParaRPr lang="en-US"/>
          </a:p>
        </p:txBody>
      </p:sp>
      <p:sp>
        <p:nvSpPr>
          <p:cNvPr id="1048804" name="Content Placeholder 2"/>
          <p:cNvSpPr>
            <a:spLocks noGrp="1"/>
          </p:cNvSpPr>
          <p:nvPr>
            <p:ph idx="1"/>
          </p:nvPr>
        </p:nvSpPr>
        <p:spPr/>
        <p:txBody>
          <a:bodyPr/>
          <a:p>
            <a:r>
              <a:rPr b="1" dirty="0" lang="en-US"/>
              <a:t>Orientation: </a:t>
            </a:r>
            <a:r>
              <a:rPr dirty="0" lang="en-US"/>
              <a:t>Introducing new staff members to the philosophy goals, policies, procedures role expectations, physical facilities, and special services in a work setting </a:t>
            </a:r>
            <a:endParaRPr dirty="0" lang="en-US" smtClean="0"/>
          </a:p>
          <a:p>
            <a:r>
              <a:rPr b="1" dirty="0" lang="en-US"/>
              <a:t>In-service education: </a:t>
            </a:r>
            <a:r>
              <a:rPr dirty="0" lang="en-US"/>
              <a:t>Learning of experiences provided in the work setting to assist staff in performing their assigned functions </a:t>
            </a:r>
          </a:p>
          <a:p>
            <a:r>
              <a:rPr b="1" dirty="0" lang="en-US"/>
              <a:t>Continuing education: </a:t>
            </a:r>
            <a:r>
              <a:rPr dirty="0" lang="en-US"/>
              <a:t>Educational programmes that consists the concepts, principles, research or theories related to </a:t>
            </a:r>
            <a:r>
              <a:rPr dirty="0" lang="en-US" err="1" smtClean="0"/>
              <a:t>proffrssion</a:t>
            </a:r>
            <a:r>
              <a:rPr lang="en-US" smtClean="0"/>
              <a:t>  </a:t>
            </a:r>
            <a:r>
              <a:rPr dirty="0" lang="en-US"/>
              <a:t>that build on previously acquired knowledge, skills and attitudes</a:t>
            </a:r>
          </a:p>
          <a:p>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05" name="Title 1"/>
          <p:cNvSpPr>
            <a:spLocks noGrp="1"/>
          </p:cNvSpPr>
          <p:nvPr>
            <p:ph type="title"/>
          </p:nvPr>
        </p:nvSpPr>
        <p:spPr/>
        <p:txBody>
          <a:bodyPr/>
          <a:p>
            <a:endParaRPr lang="en-US"/>
          </a:p>
        </p:txBody>
      </p:sp>
      <p:sp>
        <p:nvSpPr>
          <p:cNvPr id="1048806" name="Content Placeholder 2"/>
          <p:cNvSpPr>
            <a:spLocks noGrp="1"/>
          </p:cNvSpPr>
          <p:nvPr>
            <p:ph idx="1"/>
          </p:nvPr>
        </p:nvSpPr>
        <p:spPr/>
        <p:txBody>
          <a:bodyPr>
            <a:normAutofit fontScale="89286" lnSpcReduction="20000"/>
          </a:bodyPr>
          <a:p>
            <a:r>
              <a:rPr b="1" dirty="0" lang="en-US"/>
              <a:t>Strategic Human Resource Management: </a:t>
            </a:r>
            <a:r>
              <a:rPr dirty="0" lang="en-US"/>
              <a:t>This is the linking of HRM strategic goals and objectives in order to improve business strategy. That strategy then provides the framework that guides the design of specific HR activities such as recruiting and </a:t>
            </a:r>
            <a:r>
              <a:rPr dirty="0" lang="en-US" smtClean="0"/>
              <a:t>training</a:t>
            </a:r>
            <a:endParaRPr dirty="0" lang="en-US"/>
          </a:p>
          <a:p>
            <a:r>
              <a:rPr b="1" dirty="0" lang="en-US"/>
              <a:t>HUMAN RESOURCE MANAGEMENT PROCESS </a:t>
            </a:r>
            <a:endParaRPr dirty="0" lang="en-US"/>
          </a:p>
          <a:p>
            <a:r>
              <a:rPr b="1" dirty="0" lang="en-US"/>
              <a:t>The following are the techniques required for Human Resource Management </a:t>
            </a:r>
            <a:endParaRPr dirty="0" lang="en-US"/>
          </a:p>
          <a:p>
            <a:r>
              <a:rPr dirty="0" lang="en-US"/>
              <a:t>1. Conducting a Job analysis determining the nature of each employees Job </a:t>
            </a:r>
          </a:p>
          <a:p>
            <a:r>
              <a:rPr dirty="0" lang="en-US"/>
              <a:t>2. Planning labor needs (HR Planning) and recruiting Job candidates </a:t>
            </a:r>
          </a:p>
          <a:p>
            <a:r>
              <a:rPr dirty="0" lang="en-US"/>
              <a:t>3. Selecting Job candidates </a:t>
            </a:r>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07" name="Title 1"/>
          <p:cNvSpPr>
            <a:spLocks noGrp="1"/>
          </p:cNvSpPr>
          <p:nvPr>
            <p:ph type="title"/>
          </p:nvPr>
        </p:nvSpPr>
        <p:spPr/>
        <p:txBody>
          <a:bodyPr/>
          <a:p>
            <a:endParaRPr lang="en-US"/>
          </a:p>
        </p:txBody>
      </p:sp>
      <p:sp>
        <p:nvSpPr>
          <p:cNvPr id="1048808" name="Content Placeholder 2"/>
          <p:cNvSpPr>
            <a:spLocks noGrp="1"/>
          </p:cNvSpPr>
          <p:nvPr>
            <p:ph idx="1"/>
          </p:nvPr>
        </p:nvSpPr>
        <p:spPr/>
        <p:txBody>
          <a:bodyPr/>
          <a:p>
            <a:r>
              <a:rPr b="1" dirty="0" lang="en-US"/>
              <a:t>HUMAN RESOURCE MANAGEMENT PROCESS </a:t>
            </a:r>
            <a:endParaRPr dirty="0" lang="en-US"/>
          </a:p>
          <a:p>
            <a:r>
              <a:rPr b="1" dirty="0" lang="en-US"/>
              <a:t>The following are the techniques required for Human Resource Management </a:t>
            </a:r>
            <a:endParaRPr dirty="0" lang="en-US"/>
          </a:p>
          <a:p>
            <a:pPr indent="0" marL="0">
              <a:buNone/>
            </a:pPr>
            <a:r>
              <a:rPr dirty="0" lang="en-US"/>
              <a:t>1. Conducting a Job analysis determining the nature of each employees Job </a:t>
            </a:r>
          </a:p>
          <a:p>
            <a:pPr indent="0" marL="0">
              <a:buNone/>
            </a:pPr>
            <a:r>
              <a:rPr dirty="0" lang="en-US"/>
              <a:t>2. Planning labor needs (HR Planning) and recruiting Job candidates </a:t>
            </a:r>
          </a:p>
          <a:p>
            <a:pPr indent="0" marL="0">
              <a:buNone/>
            </a:pPr>
            <a:r>
              <a:rPr dirty="0" lang="en-US"/>
              <a:t>3. Selecting Job candidates </a:t>
            </a:r>
          </a:p>
          <a:p>
            <a:endParaRPr dirty="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09" name="Title 1"/>
          <p:cNvSpPr>
            <a:spLocks noGrp="1"/>
          </p:cNvSpPr>
          <p:nvPr>
            <p:ph type="title"/>
          </p:nvPr>
        </p:nvSpPr>
        <p:spPr/>
        <p:txBody>
          <a:bodyPr/>
          <a:p>
            <a:endParaRPr lang="en-US"/>
          </a:p>
        </p:txBody>
      </p:sp>
      <p:sp>
        <p:nvSpPr>
          <p:cNvPr id="1048810" name="Content Placeholder 2"/>
          <p:cNvSpPr>
            <a:spLocks noGrp="1"/>
          </p:cNvSpPr>
          <p:nvPr>
            <p:ph idx="1"/>
          </p:nvPr>
        </p:nvSpPr>
        <p:spPr/>
        <p:txBody>
          <a:bodyPr/>
          <a:p>
            <a:pPr indent="0" marL="0">
              <a:buNone/>
            </a:pPr>
            <a:r>
              <a:rPr dirty="0" lang="en-US"/>
              <a:t>4</a:t>
            </a:r>
            <a:r>
              <a:rPr dirty="0" sz="3200" lang="en-US"/>
              <a:t>. Orienting and training new employees </a:t>
            </a:r>
          </a:p>
          <a:p>
            <a:pPr indent="0" marL="0">
              <a:buNone/>
            </a:pPr>
            <a:r>
              <a:rPr dirty="0" sz="3200" lang="en-US"/>
              <a:t>5. Managing wages and salaries ( compensating employees) </a:t>
            </a:r>
          </a:p>
          <a:p>
            <a:pPr indent="0" marL="0">
              <a:buNone/>
            </a:pPr>
            <a:r>
              <a:rPr dirty="0" sz="3200" lang="en-US"/>
              <a:t>6. Providing incentive sand benefits </a:t>
            </a:r>
          </a:p>
          <a:p>
            <a:pPr indent="0" marL="0">
              <a:buNone/>
            </a:pPr>
            <a:r>
              <a:rPr dirty="0" sz="3200" lang="en-US"/>
              <a:t>7. Appraising performance </a:t>
            </a:r>
          </a:p>
          <a:p>
            <a:pPr indent="0" marL="0">
              <a:buNone/>
            </a:pPr>
            <a:r>
              <a:rPr dirty="0" sz="3200" lang="en-US"/>
              <a:t>8. Communicating ( interviewing, counseling, disciplining) </a:t>
            </a:r>
          </a:p>
          <a:p>
            <a:pPr indent="0" marL="0">
              <a:buNone/>
            </a:pPr>
            <a:r>
              <a:rPr dirty="0" sz="3200" lang="en-US"/>
              <a:t>9. Training and development </a:t>
            </a:r>
          </a:p>
          <a:p>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11" name="Title 1"/>
          <p:cNvSpPr>
            <a:spLocks noGrp="1"/>
          </p:cNvSpPr>
          <p:nvPr>
            <p:ph type="title"/>
          </p:nvPr>
        </p:nvSpPr>
        <p:spPr/>
        <p:txBody>
          <a:bodyPr/>
          <a:p>
            <a:endParaRPr lang="en-US"/>
          </a:p>
        </p:txBody>
      </p:sp>
      <p:sp>
        <p:nvSpPr>
          <p:cNvPr id="1048812" name="Content Placeholder 2"/>
          <p:cNvSpPr>
            <a:spLocks noGrp="1"/>
          </p:cNvSpPr>
          <p:nvPr>
            <p:ph idx="1"/>
          </p:nvPr>
        </p:nvSpPr>
        <p:spPr/>
        <p:txBody>
          <a:bodyPr>
            <a:normAutofit/>
          </a:bodyPr>
          <a:p>
            <a:r>
              <a:rPr b="1" dirty="0" sz="3200" lang="en-US"/>
              <a:t>Human Resource planning </a:t>
            </a:r>
            <a:endParaRPr b="1" dirty="0" sz="3200" lang="en-US" smtClean="0"/>
          </a:p>
          <a:p>
            <a:pPr>
              <a:buFont typeface="Wingdings" panose="05000000000000000000" pitchFamily="2" charset="2"/>
              <a:buChar char="ü"/>
            </a:pPr>
            <a:r>
              <a:rPr dirty="0" sz="3200" lang="en-US"/>
              <a:t>Human resource planning is the process of identifying the member’s skills, occupational categories, and performance and development needs of personnel in an organization. </a:t>
            </a:r>
            <a:endParaRPr dirty="0" sz="3200" lang="en-US" smtClean="0"/>
          </a:p>
          <a:p>
            <a:pPr>
              <a:buFont typeface="Wingdings" panose="05000000000000000000" pitchFamily="2" charset="2"/>
              <a:buChar char="ü"/>
            </a:pPr>
            <a:r>
              <a:rPr dirty="0" sz="3200" lang="en-US" smtClean="0"/>
              <a:t>This </a:t>
            </a:r>
            <a:r>
              <a:rPr dirty="0" sz="3200" lang="en-US"/>
              <a:t>identification has to be linked to the strategic plan of the organization. While the strategic plan of the organization is to identify the future </a:t>
            </a:r>
            <a:r>
              <a:rPr dirty="0" sz="3200" lang="en-US" smtClean="0"/>
              <a:t>direction</a:t>
            </a:r>
          </a:p>
          <a:p>
            <a:pPr indent="0" marL="0">
              <a:buNone/>
            </a:pPr>
            <a:endParaRPr dirty="0" sz="320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813" name="Title 1"/>
          <p:cNvSpPr>
            <a:spLocks noGrp="1"/>
          </p:cNvSpPr>
          <p:nvPr>
            <p:ph type="title"/>
          </p:nvPr>
        </p:nvSpPr>
        <p:spPr/>
        <p:txBody>
          <a:bodyPr/>
          <a:p>
            <a:endParaRPr lang="en-US"/>
          </a:p>
        </p:txBody>
      </p:sp>
      <p:sp>
        <p:nvSpPr>
          <p:cNvPr id="1048814" name="Content Placeholder 2"/>
          <p:cNvSpPr>
            <a:spLocks noGrp="1"/>
          </p:cNvSpPr>
          <p:nvPr>
            <p:ph idx="1"/>
          </p:nvPr>
        </p:nvSpPr>
        <p:spPr/>
        <p:txBody>
          <a:bodyPr/>
          <a:p>
            <a:pPr>
              <a:buFont typeface="Wingdings" panose="05000000000000000000" pitchFamily="2" charset="2"/>
              <a:buChar char="ü"/>
            </a:pPr>
            <a:r>
              <a:rPr dirty="0" lang="en-US"/>
              <a:t> </a:t>
            </a:r>
            <a:r>
              <a:rPr dirty="0" sz="3200" lang="en-US"/>
              <a:t>in the organization, the objective of human resource planning is to ensure that the organization will always have the right people in the right places to do the work required by the organization. </a:t>
            </a:r>
          </a:p>
          <a:p>
            <a:pPr>
              <a:buFont typeface="Wingdings" panose="05000000000000000000" pitchFamily="2" charset="2"/>
              <a:buChar char="ü"/>
            </a:pPr>
            <a:r>
              <a:rPr dirty="0" sz="3200" lang="en-US"/>
              <a:t>It consists of forecasting human resource needs, forecasting the availability of human resources and matching supply and demand for personnel</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sp>
        <p:nvSpPr>
          <p:cNvPr id="1048815" name="Title 1"/>
          <p:cNvSpPr>
            <a:spLocks noGrp="1"/>
          </p:cNvSpPr>
          <p:nvPr>
            <p:ph type="title"/>
          </p:nvPr>
        </p:nvSpPr>
        <p:spPr/>
        <p:txBody>
          <a:bodyPr/>
          <a:p>
            <a:endParaRPr dirty="0" lang="en-US"/>
          </a:p>
        </p:txBody>
      </p:sp>
      <p:sp>
        <p:nvSpPr>
          <p:cNvPr id="1048816" name="Content Placeholder 2"/>
          <p:cNvSpPr>
            <a:spLocks noGrp="1"/>
          </p:cNvSpPr>
          <p:nvPr>
            <p:ph idx="1"/>
          </p:nvPr>
        </p:nvSpPr>
        <p:spPr/>
        <p:txBody>
          <a:bodyPr/>
          <a:p>
            <a:pPr>
              <a:buFont typeface="Wingdings" panose="05000000000000000000" pitchFamily="2" charset="2"/>
              <a:buChar char="Ø"/>
            </a:pPr>
            <a:r>
              <a:rPr dirty="0" lang="en-US" smtClean="0"/>
              <a:t>  In </a:t>
            </a:r>
            <a:r>
              <a:rPr dirty="0" lang="en-US"/>
              <a:t>planning, consideration must be given to: </a:t>
            </a:r>
            <a:endParaRPr dirty="0" lang="en-US" smtClean="0"/>
          </a:p>
          <a:p>
            <a:pPr indent="0" marL="0">
              <a:buNone/>
            </a:pPr>
            <a:r>
              <a:rPr dirty="0" lang="en-US" smtClean="0"/>
              <a:t>I</a:t>
            </a:r>
            <a:r>
              <a:rPr dirty="0" lang="en-US"/>
              <a:t>. The type of patient care management used </a:t>
            </a:r>
          </a:p>
          <a:p>
            <a:pPr indent="0" marL="0">
              <a:buNone/>
            </a:pPr>
            <a:r>
              <a:rPr dirty="0" lang="en-US"/>
              <a:t>II. The education and knowledge level of staff to be recruited </a:t>
            </a:r>
          </a:p>
          <a:p>
            <a:pPr indent="0" marL="0">
              <a:buNone/>
            </a:pPr>
            <a:r>
              <a:rPr dirty="0" lang="en-US"/>
              <a:t>III. Budget constraints </a:t>
            </a:r>
          </a:p>
          <a:p>
            <a:pPr indent="0" marL="0">
              <a:buNone/>
            </a:pPr>
            <a:r>
              <a:rPr dirty="0" lang="en-US"/>
              <a:t>1</a:t>
            </a:r>
            <a:r>
              <a:rPr dirty="0" lang="en-US" smtClean="0"/>
              <a:t>V</a:t>
            </a:r>
            <a:r>
              <a:rPr dirty="0" lang="en-US"/>
              <a:t>. The historical background of staffing needs </a:t>
            </a:r>
          </a:p>
          <a:p>
            <a:pPr indent="0" marL="0">
              <a:buNone/>
            </a:pPr>
            <a:r>
              <a:rPr dirty="0" lang="en-US"/>
              <a:t>V. The diversity of the client population to be served </a:t>
            </a:r>
          </a:p>
          <a:p>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817" name="Title 1"/>
          <p:cNvSpPr>
            <a:spLocks noGrp="1"/>
          </p:cNvSpPr>
          <p:nvPr>
            <p:ph type="title"/>
          </p:nvPr>
        </p:nvSpPr>
        <p:spPr/>
        <p:txBody>
          <a:bodyPr/>
          <a:p>
            <a:endParaRPr lang="en-US"/>
          </a:p>
        </p:txBody>
      </p:sp>
      <p:sp>
        <p:nvSpPr>
          <p:cNvPr id="1048818" name="Content Placeholder 2"/>
          <p:cNvSpPr>
            <a:spLocks noGrp="1"/>
          </p:cNvSpPr>
          <p:nvPr>
            <p:ph idx="1"/>
          </p:nvPr>
        </p:nvSpPr>
        <p:spPr/>
        <p:txBody>
          <a:bodyPr>
            <a:normAutofit/>
          </a:bodyPr>
          <a:p>
            <a:pPr>
              <a:buFont typeface="Wingdings" panose="05000000000000000000" pitchFamily="2" charset="2"/>
              <a:buChar char="Ø"/>
            </a:pPr>
            <a:r>
              <a:rPr b="1" dirty="0" lang="en-US" smtClean="0"/>
              <a:t>  Principles </a:t>
            </a:r>
            <a:r>
              <a:rPr b="1" dirty="0" lang="en-US"/>
              <a:t>of effective human resource plan </a:t>
            </a:r>
            <a:endParaRPr dirty="0" lang="en-US"/>
          </a:p>
          <a:p>
            <a:pPr indent="0" marL="0">
              <a:buNone/>
            </a:pPr>
            <a:r>
              <a:rPr dirty="0" lang="en-US"/>
              <a:t>I. The plan should be as detailed as possible </a:t>
            </a:r>
          </a:p>
          <a:p>
            <a:pPr indent="0" marL="0">
              <a:buNone/>
            </a:pPr>
            <a:r>
              <a:rPr dirty="0" lang="en-US"/>
              <a:t>II. Plans should not extend too far into the future, as accurate prediction of the distant future is not always possible </a:t>
            </a:r>
          </a:p>
          <a:p>
            <a:pPr indent="0" marL="0">
              <a:buNone/>
            </a:pPr>
            <a:r>
              <a:rPr dirty="0" lang="en-US"/>
              <a:t>III. All alternative courses of action should be considered </a:t>
            </a:r>
          </a:p>
          <a:p>
            <a:pPr indent="0" marL="0">
              <a:buNone/>
            </a:pPr>
            <a:r>
              <a:rPr dirty="0" lang="en-US"/>
              <a:t>IV. Implications of the actions envisaged should be assessed </a:t>
            </a:r>
          </a:p>
          <a:p>
            <a:pPr indent="0" marL="0">
              <a:buNone/>
            </a:pPr>
            <a:r>
              <a:rPr dirty="0" lang="en-US" smtClean="0"/>
              <a:t>V</a:t>
            </a:r>
            <a:r>
              <a:rPr dirty="0" lang="en-US"/>
              <a:t>. Instructions to individuals and departments must be </a:t>
            </a:r>
            <a:r>
              <a:rPr dirty="0" lang="en-US" smtClean="0"/>
              <a:t>incorporated </a:t>
            </a:r>
            <a:r>
              <a:rPr dirty="0" lang="en-US"/>
              <a:t>into the plans </a:t>
            </a:r>
            <a:endParaRPr dirty="0" lang="en-US" smtClean="0"/>
          </a:p>
          <a:p>
            <a:pPr indent="0" marL="0">
              <a:buNone/>
            </a:pPr>
            <a:r>
              <a:rPr dirty="0" lang="en-US" smtClean="0"/>
              <a:t>VI</a:t>
            </a:r>
            <a:r>
              <a:rPr dirty="0" lang="en-US"/>
              <a:t>. Plans should be concise and easy to understand </a:t>
            </a:r>
          </a:p>
          <a:p>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819" name="Title 1"/>
          <p:cNvSpPr>
            <a:spLocks noGrp="1"/>
          </p:cNvSpPr>
          <p:nvPr>
            <p:ph type="title"/>
          </p:nvPr>
        </p:nvSpPr>
        <p:spPr/>
        <p:txBody>
          <a:bodyPr/>
          <a:p>
            <a:endParaRPr lang="en-US"/>
          </a:p>
        </p:txBody>
      </p:sp>
      <p:sp>
        <p:nvSpPr>
          <p:cNvPr id="1048820" name="Content Placeholder 2"/>
          <p:cNvSpPr>
            <a:spLocks noGrp="1"/>
          </p:cNvSpPr>
          <p:nvPr>
            <p:ph idx="1"/>
          </p:nvPr>
        </p:nvSpPr>
        <p:spPr/>
        <p:txBody>
          <a:bodyPr>
            <a:normAutofit fontScale="96429" lnSpcReduction="20000"/>
          </a:bodyPr>
          <a:p>
            <a:pPr indent="0" marL="0">
              <a:buNone/>
            </a:pPr>
            <a:r>
              <a:rPr b="1" dirty="0" lang="en-US"/>
              <a:t>Recruitment process </a:t>
            </a:r>
            <a:endParaRPr dirty="0" lang="en-US"/>
          </a:p>
          <a:p>
            <a:pPr indent="0" marL="0">
              <a:buNone/>
            </a:pPr>
            <a:r>
              <a:rPr b="1" dirty="0" lang="en-US"/>
              <a:t>1: Defining requirements: </a:t>
            </a:r>
            <a:endParaRPr b="1" dirty="0" lang="en-US" smtClean="0"/>
          </a:p>
          <a:p>
            <a:pPr>
              <a:buFont typeface="Wingdings" panose="05000000000000000000" pitchFamily="2" charset="2"/>
              <a:buChar char="ü"/>
            </a:pPr>
            <a:r>
              <a:rPr dirty="0" lang="en-US" smtClean="0"/>
              <a:t>Categories </a:t>
            </a:r>
            <a:r>
              <a:rPr dirty="0" lang="en-US"/>
              <a:t>and number of people required should be specified in the recruitment programme derived from human resource plan. </a:t>
            </a:r>
          </a:p>
          <a:p>
            <a:pPr>
              <a:buFont typeface="Wingdings" panose="05000000000000000000" pitchFamily="2" charset="2"/>
              <a:buChar char="ü"/>
            </a:pPr>
            <a:r>
              <a:rPr dirty="0" lang="en-US" smtClean="0"/>
              <a:t>The </a:t>
            </a:r>
            <a:r>
              <a:rPr dirty="0" lang="en-US"/>
              <a:t>department in which the recruit will work must draft or revise a comprehensive job specification and job description (from job analysis) for the vacant position, outlining its major and minor responsibilities; the skills, experience and qualifications needed; grade and level of pay and particulars of any special conditions attached to the job (temporary, permanent, contract, shift duty).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21" name="Title 1"/>
          <p:cNvSpPr>
            <a:spLocks noGrp="1"/>
          </p:cNvSpPr>
          <p:nvPr>
            <p:ph type="title"/>
          </p:nvPr>
        </p:nvSpPr>
        <p:spPr/>
        <p:txBody>
          <a:bodyPr/>
          <a:p>
            <a:endParaRPr dirty="0" lang="en-US"/>
          </a:p>
        </p:txBody>
      </p:sp>
      <p:sp>
        <p:nvSpPr>
          <p:cNvPr id="1048622" name="Content Placeholder 2"/>
          <p:cNvSpPr>
            <a:spLocks noGrp="1"/>
          </p:cNvSpPr>
          <p:nvPr>
            <p:ph idx="1"/>
          </p:nvPr>
        </p:nvSpPr>
        <p:spPr/>
        <p:txBody>
          <a:bodyPr>
            <a:normAutofit/>
          </a:bodyPr>
          <a:p>
            <a:r>
              <a:rPr dirty="0" sz="3200" lang="en-US"/>
              <a:t>Medico-legal issues – occupational hazards ,work man compensation act ,disciplinary process ,decision making planning meeting  </a:t>
            </a:r>
          </a:p>
          <a:p>
            <a:r>
              <a:rPr dirty="0" sz="3200" lang="en-US" smtClean="0"/>
              <a:t>Communication and networking – basics of effective communication, effective communication skills, public speaking ,report writing, networking advocacy </a:t>
            </a:r>
          </a:p>
          <a:p>
            <a:r>
              <a:rPr dirty="0" sz="3200" lang="en-US" smtClean="0"/>
              <a:t> </a:t>
            </a:r>
            <a:endParaRPr dirty="0" sz="320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821" name="Title 1"/>
          <p:cNvSpPr>
            <a:spLocks noGrp="1"/>
          </p:cNvSpPr>
          <p:nvPr>
            <p:ph type="title"/>
          </p:nvPr>
        </p:nvSpPr>
        <p:spPr/>
        <p:txBody>
          <a:bodyPr/>
          <a:p>
            <a:endParaRPr lang="en-US"/>
          </a:p>
        </p:txBody>
      </p:sp>
      <p:sp>
        <p:nvSpPr>
          <p:cNvPr id="1048822" name="Content Placeholder 2"/>
          <p:cNvSpPr>
            <a:spLocks noGrp="1"/>
          </p:cNvSpPr>
          <p:nvPr>
            <p:ph idx="1"/>
          </p:nvPr>
        </p:nvSpPr>
        <p:spPr/>
        <p:txBody>
          <a:bodyPr/>
          <a:p>
            <a:pPr indent="0" marL="0">
              <a:buNone/>
            </a:pPr>
            <a:r>
              <a:rPr b="1" dirty="0" lang="en-US"/>
              <a:t>2. Attracting candidates: </a:t>
            </a:r>
            <a:r>
              <a:rPr dirty="0" lang="en-US"/>
              <a:t>After defining requirements then the job is advertised. This involves reviewing and evaluating alternative sources of applicants inside and outside the company. First consideration should be given to internal candidates, then advertising and outsourcing </a:t>
            </a:r>
          </a:p>
          <a:p>
            <a:pPr indent="0" marL="0">
              <a:buNone/>
            </a:pPr>
            <a:r>
              <a:rPr b="1" dirty="0" lang="en-US"/>
              <a:t>3. Selection of candidates: </a:t>
            </a:r>
            <a:r>
              <a:rPr dirty="0" lang="en-US"/>
              <a:t>This is the assessment of candidates and choice of the one who best meets the criteria for the available position. It involves matching job requirements with the attributes of the candidates. Normally involves the following steps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823" name="Title 1"/>
          <p:cNvSpPr>
            <a:spLocks noGrp="1"/>
          </p:cNvSpPr>
          <p:nvPr>
            <p:ph type="title"/>
          </p:nvPr>
        </p:nvSpPr>
        <p:spPr/>
        <p:txBody>
          <a:bodyPr/>
          <a:p>
            <a:endParaRPr lang="en-US"/>
          </a:p>
        </p:txBody>
      </p:sp>
      <p:sp>
        <p:nvSpPr>
          <p:cNvPr id="1048824" name="Content Placeholder 2"/>
          <p:cNvSpPr>
            <a:spLocks noGrp="1"/>
          </p:cNvSpPr>
          <p:nvPr>
            <p:ph idx="1"/>
          </p:nvPr>
        </p:nvSpPr>
        <p:spPr/>
        <p:txBody>
          <a:bodyPr/>
          <a:p>
            <a:pPr indent="0" marL="0">
              <a:buNone/>
            </a:pPr>
            <a:r>
              <a:rPr b="1" dirty="0" lang="en-US"/>
              <a:t>a) Short listing: </a:t>
            </a:r>
            <a:r>
              <a:rPr dirty="0" lang="en-US"/>
              <a:t>List applications on a control sheet and comparing the applications with the key criterion in the job specification and sort them into three categories. </a:t>
            </a:r>
          </a:p>
          <a:p>
            <a:pPr indent="0" marL="0">
              <a:buNone/>
            </a:pPr>
            <a:r>
              <a:rPr dirty="0" lang="en-US" err="1"/>
              <a:t>i</a:t>
            </a:r>
            <a:r>
              <a:rPr dirty="0" lang="en-US"/>
              <a:t>) Possible </a:t>
            </a:r>
          </a:p>
          <a:p>
            <a:pPr indent="0" marL="0">
              <a:buNone/>
            </a:pPr>
            <a:r>
              <a:rPr dirty="0" lang="en-US"/>
              <a:t>ii) Marginal </a:t>
            </a:r>
          </a:p>
          <a:p>
            <a:pPr indent="0" marL="0">
              <a:buNone/>
            </a:pPr>
            <a:r>
              <a:rPr dirty="0" lang="en-US"/>
              <a:t>iii) Unsuitable </a:t>
            </a:r>
          </a:p>
          <a:p>
            <a:pPr indent="0" marL="0">
              <a:buNone/>
            </a:pPr>
            <a:r>
              <a:rPr dirty="0" lang="en-US" smtClean="0"/>
              <a:t>Scrutinize </a:t>
            </a:r>
            <a:r>
              <a:rPr dirty="0" lang="en-US"/>
              <a:t>the possible again to draw up a short –list for interview. Ideally should be 4-8 candidates per position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825" name="Title 1"/>
          <p:cNvSpPr>
            <a:spLocks noGrp="1"/>
          </p:cNvSpPr>
          <p:nvPr>
            <p:ph type="title"/>
          </p:nvPr>
        </p:nvSpPr>
        <p:spPr/>
        <p:txBody>
          <a:bodyPr/>
          <a:p>
            <a:endParaRPr lang="en-US"/>
          </a:p>
        </p:txBody>
      </p:sp>
      <p:sp>
        <p:nvSpPr>
          <p:cNvPr id="1048826" name="Content Placeholder 2"/>
          <p:cNvSpPr>
            <a:spLocks noGrp="1"/>
          </p:cNvSpPr>
          <p:nvPr>
            <p:ph idx="1"/>
          </p:nvPr>
        </p:nvSpPr>
        <p:spPr/>
        <p:txBody>
          <a:bodyPr>
            <a:normAutofit fontScale="92857" lnSpcReduction="20000"/>
          </a:bodyPr>
          <a:p>
            <a:pPr indent="0" marL="0">
              <a:buNone/>
            </a:pPr>
            <a:r>
              <a:rPr b="1" dirty="0" lang="en-US"/>
              <a:t>b</a:t>
            </a:r>
            <a:r>
              <a:rPr b="1" dirty="0" lang="en-US" smtClean="0"/>
              <a:t>) </a:t>
            </a:r>
            <a:r>
              <a:rPr b="1" dirty="0" lang="en-US"/>
              <a:t>Interviewing; </a:t>
            </a:r>
            <a:r>
              <a:rPr dirty="0" lang="en-US"/>
              <a:t>An interview may be defined as a verbal interaction between individuals for a particular purpose. The goals of the selection interview are; </a:t>
            </a:r>
          </a:p>
          <a:p>
            <a:pPr>
              <a:buFont typeface="Wingdings" panose="05000000000000000000" pitchFamily="2" charset="2"/>
              <a:buChar char="ü"/>
            </a:pPr>
            <a:r>
              <a:rPr dirty="0" lang="en-US" smtClean="0"/>
              <a:t> </a:t>
            </a:r>
            <a:r>
              <a:rPr dirty="0" lang="en-US"/>
              <a:t>The interviewer seeks to obtain enough information to determine the applicant’s suitability for the available position </a:t>
            </a:r>
            <a:endParaRPr dirty="0" lang="en-US" smtClean="0"/>
          </a:p>
          <a:p>
            <a:pPr>
              <a:buFont typeface="Wingdings" panose="05000000000000000000" pitchFamily="2" charset="2"/>
              <a:buChar char="ü"/>
            </a:pPr>
            <a:r>
              <a:rPr dirty="0" lang="en-US" smtClean="0"/>
              <a:t>The </a:t>
            </a:r>
            <a:r>
              <a:rPr dirty="0" lang="en-US"/>
              <a:t>applicant obtains adequate information to make an intelligent decision about accepting the job should it be offered </a:t>
            </a:r>
            <a:endParaRPr dirty="0" lang="en-US" smtClean="0"/>
          </a:p>
          <a:p>
            <a:pPr>
              <a:buFont typeface="Wingdings" panose="05000000000000000000" pitchFamily="2" charset="2"/>
              <a:buChar char="ü"/>
            </a:pPr>
            <a:r>
              <a:rPr dirty="0" lang="en-US" smtClean="0"/>
              <a:t>The </a:t>
            </a:r>
            <a:r>
              <a:rPr dirty="0" lang="en-US"/>
              <a:t>interviewer seeks to conduct the interview in such a manner that, regardless of the interview’s results, the applicant will continue to have respect for and good will towards the organization.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827" name="Title 1"/>
          <p:cNvSpPr>
            <a:spLocks noGrp="1"/>
          </p:cNvSpPr>
          <p:nvPr>
            <p:ph type="title"/>
          </p:nvPr>
        </p:nvSpPr>
        <p:spPr/>
        <p:txBody>
          <a:bodyPr/>
          <a:p>
            <a:endParaRPr dirty="0" lang="en-US"/>
          </a:p>
        </p:txBody>
      </p:sp>
      <p:sp>
        <p:nvSpPr>
          <p:cNvPr id="1048828" name="Content Placeholder 2"/>
          <p:cNvSpPr>
            <a:spLocks noGrp="1"/>
          </p:cNvSpPr>
          <p:nvPr>
            <p:ph idx="1"/>
          </p:nvPr>
        </p:nvSpPr>
        <p:spPr/>
        <p:txBody>
          <a:bodyPr>
            <a:normAutofit fontScale="96429" lnSpcReduction="10000"/>
          </a:bodyPr>
          <a:p>
            <a:pPr indent="0" marL="0">
              <a:buNone/>
            </a:pPr>
            <a:r>
              <a:rPr b="1" dirty="0" sz="3200" lang="en-US"/>
              <a:t>Types of interviews </a:t>
            </a:r>
            <a:endParaRPr dirty="0" sz="3200" lang="en-US"/>
          </a:p>
          <a:p>
            <a:r>
              <a:rPr dirty="0" sz="3200" lang="en-US"/>
              <a:t>There are many types of interviews and formats for conducting them. </a:t>
            </a:r>
          </a:p>
          <a:p>
            <a:pPr indent="0" marL="0">
              <a:buNone/>
            </a:pPr>
            <a:r>
              <a:rPr b="1" dirty="0" sz="3200" lang="en-US"/>
              <a:t>The unstructured interview </a:t>
            </a:r>
            <a:endParaRPr dirty="0" sz="3200" lang="en-US"/>
          </a:p>
          <a:p>
            <a:r>
              <a:rPr dirty="0" sz="3200" lang="en-US"/>
              <a:t>The interviewer asks whatever seems appropriate and adapts the discussion to the response. This requires little planning because the goals for hiring may be unclear, questions are not prepared in advance, and often the interviewer does more talking than the applicant</a:t>
            </a:r>
            <a:r>
              <a:rPr dirty="0" lang="en-US"/>
              <a:t>.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829" name="Title 1"/>
          <p:cNvSpPr>
            <a:spLocks noGrp="1"/>
          </p:cNvSpPr>
          <p:nvPr>
            <p:ph type="title"/>
          </p:nvPr>
        </p:nvSpPr>
        <p:spPr/>
        <p:txBody>
          <a:bodyPr/>
          <a:p>
            <a:endParaRPr lang="en-US"/>
          </a:p>
        </p:txBody>
      </p:sp>
      <p:sp>
        <p:nvSpPr>
          <p:cNvPr id="1048830" name="Content Placeholder 2"/>
          <p:cNvSpPr>
            <a:spLocks noGrp="1"/>
          </p:cNvSpPr>
          <p:nvPr>
            <p:ph idx="1"/>
          </p:nvPr>
        </p:nvSpPr>
        <p:spPr/>
        <p:txBody>
          <a:bodyPr>
            <a:noAutofit/>
          </a:bodyPr>
          <a:p>
            <a:pPr indent="0" marL="0">
              <a:buNone/>
            </a:pPr>
            <a:r>
              <a:rPr b="1" dirty="0" lang="en-US"/>
              <a:t>Semi structured interview </a:t>
            </a:r>
            <a:endParaRPr dirty="0" lang="en-US"/>
          </a:p>
          <a:p>
            <a:r>
              <a:rPr dirty="0" lang="en-US"/>
              <a:t>Only the major questions to be asked are prepared in advance and the interviewer may ask other questions that open up areas of discussion during the interview session</a:t>
            </a:r>
            <a:r>
              <a:rPr dirty="0" lang="en-US" smtClean="0"/>
              <a:t>.</a:t>
            </a:r>
          </a:p>
          <a:p>
            <a:r>
              <a:rPr dirty="0" lang="en-US" smtClean="0"/>
              <a:t> </a:t>
            </a:r>
            <a:r>
              <a:rPr dirty="0" lang="en-US"/>
              <a:t>They require some planning since the flow is focused and directed at major topic areas although there is flexibility in the approach. </a:t>
            </a:r>
            <a:endParaRPr dirty="0" lang="en-US" smtClean="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831" name="Title 1"/>
          <p:cNvSpPr>
            <a:spLocks noGrp="1"/>
          </p:cNvSpPr>
          <p:nvPr>
            <p:ph type="title"/>
          </p:nvPr>
        </p:nvSpPr>
        <p:spPr/>
        <p:txBody>
          <a:bodyPr/>
          <a:p>
            <a:endParaRPr lang="en-US"/>
          </a:p>
        </p:txBody>
      </p:sp>
      <p:sp>
        <p:nvSpPr>
          <p:cNvPr id="1048832" name="Content Placeholder 2"/>
          <p:cNvSpPr>
            <a:spLocks noGrp="1"/>
          </p:cNvSpPr>
          <p:nvPr>
            <p:ph idx="1"/>
          </p:nvPr>
        </p:nvSpPr>
        <p:spPr/>
        <p:txBody>
          <a:bodyPr>
            <a:normAutofit fontScale="92857" lnSpcReduction="10000"/>
          </a:bodyPr>
          <a:p>
            <a:pPr indent="0" marL="0">
              <a:buNone/>
            </a:pPr>
            <a:r>
              <a:rPr b="1" dirty="0" lang="en-US"/>
              <a:t>The structured interview </a:t>
            </a:r>
            <a:endParaRPr dirty="0" lang="en-US"/>
          </a:p>
          <a:p>
            <a:r>
              <a:rPr dirty="0" lang="en-US"/>
              <a:t>The interviewer uses a prepared list of questions and does not deviate from them. </a:t>
            </a:r>
            <a:endParaRPr dirty="0" lang="en-US" smtClean="0"/>
          </a:p>
          <a:p>
            <a:r>
              <a:rPr dirty="0" lang="en-US" smtClean="0"/>
              <a:t>This </a:t>
            </a:r>
            <a:r>
              <a:rPr dirty="0" lang="en-US"/>
              <a:t>type of interview requires greater planning time yet because questions must be developed in advance that address the specific job requirements. </a:t>
            </a:r>
            <a:endParaRPr dirty="0" lang="en-US" smtClean="0"/>
          </a:p>
          <a:p>
            <a:r>
              <a:rPr dirty="0" lang="en-US" smtClean="0"/>
              <a:t>Information </a:t>
            </a:r>
            <a:r>
              <a:rPr dirty="0" lang="en-US"/>
              <a:t>must be offered about the skills and qualities being sought, examples of the applicant’s experience must be received, and the willingness or motivation of the applicant to do the job must be determined. The interviewer who uses a structured format would ask the same essential questions of all applicants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833" name="Title 1"/>
          <p:cNvSpPr>
            <a:spLocks noGrp="1"/>
          </p:cNvSpPr>
          <p:nvPr>
            <p:ph type="title"/>
          </p:nvPr>
        </p:nvSpPr>
        <p:spPr/>
        <p:txBody>
          <a:bodyPr/>
          <a:p>
            <a:endParaRPr lang="en-US"/>
          </a:p>
        </p:txBody>
      </p:sp>
      <p:sp>
        <p:nvSpPr>
          <p:cNvPr id="1048834" name="Content Placeholder 2"/>
          <p:cNvSpPr>
            <a:spLocks noGrp="1"/>
          </p:cNvSpPr>
          <p:nvPr>
            <p:ph idx="1"/>
          </p:nvPr>
        </p:nvSpPr>
        <p:spPr/>
        <p:txBody>
          <a:bodyPr/>
          <a:p>
            <a:r>
              <a:rPr b="1" dirty="0" lang="en-US"/>
              <a:t>Other formats of conducting interviews </a:t>
            </a:r>
            <a:endParaRPr dirty="0" lang="en-US"/>
          </a:p>
          <a:p>
            <a:pPr>
              <a:buFont typeface="Wingdings" panose="05000000000000000000" pitchFamily="2" charset="2"/>
              <a:buChar char="ü"/>
            </a:pPr>
            <a:r>
              <a:rPr dirty="0" lang="en-US" smtClean="0"/>
              <a:t>Individual </a:t>
            </a:r>
            <a:r>
              <a:rPr dirty="0" lang="en-US"/>
              <a:t>interviews </a:t>
            </a:r>
            <a:endParaRPr dirty="0" lang="en-US" smtClean="0"/>
          </a:p>
          <a:p>
            <a:pPr>
              <a:buFont typeface="Wingdings" panose="05000000000000000000" pitchFamily="2" charset="2"/>
              <a:buChar char="ü"/>
            </a:pPr>
            <a:r>
              <a:rPr dirty="0" lang="en-US" smtClean="0"/>
              <a:t>Interviewing </a:t>
            </a:r>
            <a:r>
              <a:rPr dirty="0" lang="en-US"/>
              <a:t>panels </a:t>
            </a:r>
            <a:endParaRPr dirty="0" lang="en-US" smtClean="0"/>
          </a:p>
          <a:p>
            <a:pPr>
              <a:buFont typeface="Wingdings" panose="05000000000000000000" pitchFamily="2" charset="2"/>
              <a:buChar char="ü"/>
            </a:pPr>
            <a:r>
              <a:rPr dirty="0" lang="en-US" smtClean="0"/>
              <a:t>Selection </a:t>
            </a:r>
            <a:r>
              <a:rPr dirty="0" lang="en-US"/>
              <a:t>boards </a:t>
            </a:r>
          </a:p>
          <a:p>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835" name="Title 1"/>
          <p:cNvSpPr>
            <a:spLocks noGrp="1"/>
          </p:cNvSpPr>
          <p:nvPr>
            <p:ph type="title"/>
          </p:nvPr>
        </p:nvSpPr>
        <p:spPr/>
        <p:txBody>
          <a:bodyPr/>
          <a:p>
            <a:endParaRPr lang="en-US"/>
          </a:p>
        </p:txBody>
      </p:sp>
      <p:sp>
        <p:nvSpPr>
          <p:cNvPr id="1048836" name="Content Placeholder 2"/>
          <p:cNvSpPr>
            <a:spLocks noGrp="1"/>
          </p:cNvSpPr>
          <p:nvPr>
            <p:ph idx="1"/>
          </p:nvPr>
        </p:nvSpPr>
        <p:spPr/>
        <p:txBody>
          <a:bodyPr/>
          <a:p>
            <a:pPr indent="0" marL="0">
              <a:buNone/>
            </a:pPr>
            <a:r>
              <a:rPr b="1" dirty="0" lang="en-US"/>
              <a:t>4. References: </a:t>
            </a:r>
            <a:r>
              <a:rPr dirty="0" lang="en-US"/>
              <a:t>This is to obtain in confidence factual information about a prospective employee and opinions about his or her character and suitability for a job </a:t>
            </a:r>
          </a:p>
          <a:p>
            <a:pPr indent="0" marL="0">
              <a:buNone/>
            </a:pPr>
            <a:r>
              <a:rPr b="1" dirty="0" lang="en-US"/>
              <a:t>5. Physical examination: </a:t>
            </a:r>
            <a:r>
              <a:rPr dirty="0" lang="en-US"/>
              <a:t>The examination determines if the applicant can meet the requirements for a specific job and provides a record of the physical condition of the applicants at the time of hire. Also helps to identify applicants who will potentially have unfavorable attendance records or may file excessive future claims against the organization’s health insurance </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837" name="Title 1"/>
          <p:cNvSpPr>
            <a:spLocks noGrp="1"/>
          </p:cNvSpPr>
          <p:nvPr>
            <p:ph type="title"/>
          </p:nvPr>
        </p:nvSpPr>
        <p:spPr/>
        <p:txBody>
          <a:bodyPr/>
          <a:p>
            <a:endParaRPr lang="en-US"/>
          </a:p>
        </p:txBody>
      </p:sp>
      <p:sp>
        <p:nvSpPr>
          <p:cNvPr id="1048838" name="Content Placeholder 2"/>
          <p:cNvSpPr>
            <a:spLocks noGrp="1"/>
          </p:cNvSpPr>
          <p:nvPr>
            <p:ph idx="1"/>
          </p:nvPr>
        </p:nvSpPr>
        <p:spPr/>
        <p:txBody>
          <a:bodyPr/>
          <a:p>
            <a:pPr indent="0" marL="0">
              <a:buNone/>
            </a:pPr>
            <a:r>
              <a:rPr b="1" dirty="0" lang="en-US"/>
              <a:t>6. Confirming the offer </a:t>
            </a:r>
            <a:endParaRPr dirty="0" lang="en-US"/>
          </a:p>
          <a:p>
            <a:r>
              <a:rPr dirty="0" lang="en-US"/>
              <a:t>Confirm offer of appointment after satisfactory references have been made and applicants have passed medical exam. Contracts of employment should be written. Applicants offered a position should confirm their acceptance in writing </a:t>
            </a:r>
          </a:p>
          <a:p>
            <a:r>
              <a:rPr dirty="0" lang="en-US"/>
              <a:t>After the employee has been given the appointment and have reported to work they have to understand the work environment and adjust effectively to the job. This is done through the indoctrination process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839" name="Title 1"/>
          <p:cNvSpPr>
            <a:spLocks noGrp="1"/>
          </p:cNvSpPr>
          <p:nvPr>
            <p:ph type="title"/>
          </p:nvPr>
        </p:nvSpPr>
        <p:spPr/>
        <p:txBody>
          <a:bodyPr/>
          <a:p>
            <a:endParaRPr lang="en-US"/>
          </a:p>
        </p:txBody>
      </p:sp>
      <p:sp>
        <p:nvSpPr>
          <p:cNvPr id="1048840" name="Content Placeholder 2"/>
          <p:cNvSpPr>
            <a:spLocks noGrp="1"/>
          </p:cNvSpPr>
          <p:nvPr>
            <p:ph idx="1"/>
          </p:nvPr>
        </p:nvSpPr>
        <p:spPr/>
        <p:txBody>
          <a:bodyPr>
            <a:normAutofit fontScale="92857" lnSpcReduction="20000"/>
          </a:bodyPr>
          <a:p>
            <a:pPr indent="0" marL="0">
              <a:buNone/>
            </a:pPr>
            <a:r>
              <a:rPr b="1" dirty="0" lang="en-US"/>
              <a:t>Indoctrination Process </a:t>
            </a:r>
            <a:endParaRPr dirty="0" lang="en-US"/>
          </a:p>
          <a:p>
            <a:r>
              <a:rPr dirty="0" lang="en-US"/>
              <a:t>As a management function, this refers to the planned, guided adjustment of an employee to the organization and the work environment. The process includes; induction, orientation and socialization. </a:t>
            </a:r>
          </a:p>
          <a:p>
            <a:r>
              <a:rPr b="1" dirty="0" lang="en-US"/>
              <a:t>Induction: </a:t>
            </a:r>
            <a:r>
              <a:rPr dirty="0" lang="en-US"/>
              <a:t>This includes all activities that educate the new employee about the organization and employment and personnel policies and procedures</a:t>
            </a:r>
            <a:r>
              <a:rPr b="1" dirty="0" lang="en-US"/>
              <a:t>. </a:t>
            </a:r>
            <a:r>
              <a:rPr dirty="0" lang="en-US"/>
              <a:t>This takes place before the employee starts performing the job. A handbook can be given and a form signed to verify that it was given. The form should be placed in the employee’s personal file.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23" name="Title 1"/>
          <p:cNvSpPr>
            <a:spLocks noGrp="1"/>
          </p:cNvSpPr>
          <p:nvPr>
            <p:ph type="title"/>
          </p:nvPr>
        </p:nvSpPr>
        <p:spPr/>
        <p:txBody>
          <a:bodyPr/>
          <a:p>
            <a:r>
              <a:rPr dirty="0" lang="en-US" smtClean="0"/>
              <a:t>LEADERSHIP AND MANAGEMENT </a:t>
            </a:r>
            <a:endParaRPr dirty="0" lang="en-US"/>
          </a:p>
        </p:txBody>
      </p:sp>
      <p:sp>
        <p:nvSpPr>
          <p:cNvPr id="1048624" name="Content Placeholder 2"/>
          <p:cNvSpPr>
            <a:spLocks noGrp="1"/>
          </p:cNvSpPr>
          <p:nvPr>
            <p:ph idx="1"/>
          </p:nvPr>
        </p:nvSpPr>
        <p:spPr/>
        <p:txBody>
          <a:bodyPr>
            <a:normAutofit fontScale="92857" lnSpcReduction="10000"/>
          </a:bodyPr>
          <a:p>
            <a:pPr indent="0" marL="0">
              <a:buNone/>
            </a:pPr>
            <a:r>
              <a:rPr dirty="0" lang="en-US" smtClean="0"/>
              <a:t>OBJECTIVES </a:t>
            </a:r>
          </a:p>
          <a:p>
            <a:pPr indent="0" marL="0">
              <a:buNone/>
            </a:pPr>
            <a:r>
              <a:rPr dirty="0" sz="3200" lang="en-US" smtClean="0"/>
              <a:t> by end of lesson students should be able to:-</a:t>
            </a:r>
          </a:p>
          <a:p>
            <a:pPr indent="-514350" marL="514350">
              <a:buAutoNum type="arabicPeriod"/>
            </a:pPr>
            <a:r>
              <a:rPr dirty="0" sz="3200" lang="en-US" smtClean="0"/>
              <a:t>Define management and leadership</a:t>
            </a:r>
          </a:p>
          <a:p>
            <a:pPr indent="-514350" marL="514350">
              <a:buAutoNum type="arabicPeriod"/>
            </a:pPr>
            <a:r>
              <a:rPr dirty="0" sz="3200" lang="en-US" smtClean="0"/>
              <a:t>Explain levels of management</a:t>
            </a:r>
          </a:p>
          <a:p>
            <a:pPr indent="-514350" marL="514350">
              <a:buAutoNum type="arabicPeriod"/>
            </a:pPr>
            <a:r>
              <a:rPr dirty="0" sz="3200" lang="en-US" smtClean="0"/>
              <a:t>Explain neoclassical and classical theories of management</a:t>
            </a:r>
          </a:p>
          <a:p>
            <a:pPr indent="-514350" marL="514350">
              <a:buAutoNum type="arabicPeriod"/>
            </a:pPr>
            <a:r>
              <a:rPr dirty="0" sz="3200" lang="en-US" smtClean="0"/>
              <a:t>Explain functions of management </a:t>
            </a:r>
          </a:p>
          <a:p>
            <a:pPr indent="-514350" marL="514350">
              <a:buAutoNum type="arabicPeriod"/>
            </a:pPr>
            <a:r>
              <a:rPr dirty="0" sz="3200" lang="en-US" smtClean="0"/>
              <a:t>Explain difference between leadership and management </a:t>
            </a:r>
          </a:p>
          <a:p>
            <a:pPr indent="-514350" marL="514350">
              <a:buAutoNum type="arabicPeriod"/>
            </a:pPr>
            <a:r>
              <a:rPr dirty="0" sz="3200" lang="en-US" smtClean="0"/>
              <a:t>Explain qualities of a leader and styles of leadership</a:t>
            </a:r>
          </a:p>
          <a:p>
            <a:pPr indent="-514350" marL="514350">
              <a:buAutoNum type="arabicPeriod"/>
            </a:pPr>
            <a:endParaRPr dirty="0" sz="3200" lang="en-US" smtClean="0"/>
          </a:p>
          <a:p>
            <a:pPr indent="0" marL="0">
              <a:buNone/>
            </a:pPr>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841" name="Title 1"/>
          <p:cNvSpPr>
            <a:spLocks noGrp="1"/>
          </p:cNvSpPr>
          <p:nvPr>
            <p:ph type="title"/>
          </p:nvPr>
        </p:nvSpPr>
        <p:spPr/>
        <p:txBody>
          <a:bodyPr/>
          <a:p>
            <a:endParaRPr lang="en-US"/>
          </a:p>
        </p:txBody>
      </p:sp>
      <p:sp>
        <p:nvSpPr>
          <p:cNvPr id="1048842" name="Content Placeholder 2"/>
          <p:cNvSpPr>
            <a:spLocks noGrp="1"/>
          </p:cNvSpPr>
          <p:nvPr>
            <p:ph idx="1"/>
          </p:nvPr>
        </p:nvSpPr>
        <p:spPr/>
        <p:txBody>
          <a:bodyPr>
            <a:normAutofit fontScale="96429" lnSpcReduction="20000"/>
          </a:bodyPr>
          <a:p>
            <a:r>
              <a:rPr b="1" dirty="0" lang="en-US"/>
              <a:t>Orientation: </a:t>
            </a:r>
            <a:r>
              <a:rPr dirty="0" lang="en-US"/>
              <a:t>Induction provides the employee with general information about the organization whereas orientation activities are more specific to the position. Orientation is the process of </a:t>
            </a:r>
          </a:p>
          <a:p>
            <a:r>
              <a:rPr dirty="0" lang="en-US"/>
              <a:t>assisting new employees to adjust to new roles and responsibilities within the organization. It is the process of introducing new employees to the organization and to their superior, their juniors, colleagues and to their </a:t>
            </a:r>
            <a:r>
              <a:rPr dirty="0" lang="en-US" err="1"/>
              <a:t>tasks.Recruiting</a:t>
            </a:r>
            <a:r>
              <a:rPr dirty="0" lang="en-US"/>
              <a:t> and selecting high potential employees does not guarantee they will perform effectively. People who do not know what to do or how to do it can’t perform effectively even if they want to.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843" name="Title 1"/>
          <p:cNvSpPr>
            <a:spLocks noGrp="1"/>
          </p:cNvSpPr>
          <p:nvPr>
            <p:ph type="title"/>
          </p:nvPr>
        </p:nvSpPr>
        <p:spPr/>
        <p:txBody>
          <a:bodyPr/>
          <a:p>
            <a:endParaRPr lang="en-US"/>
          </a:p>
        </p:txBody>
      </p:sp>
      <p:sp>
        <p:nvSpPr>
          <p:cNvPr id="1048844" name="Content Placeholder 2"/>
          <p:cNvSpPr>
            <a:spLocks noGrp="1"/>
          </p:cNvSpPr>
          <p:nvPr>
            <p:ph idx="1"/>
          </p:nvPr>
        </p:nvSpPr>
        <p:spPr/>
        <p:txBody>
          <a:bodyPr/>
          <a:p>
            <a:r>
              <a:rPr b="1" dirty="0" lang="en-US"/>
              <a:t>Socialization: </a:t>
            </a:r>
            <a:r>
              <a:rPr dirty="0" lang="en-US"/>
              <a:t>Socialization involves inducting new employees to the expectations and behaviors of the organization. This is a sharing of the values and attitudes of the organization by the use of role models, myths and legends. The leader introduces the employees to unit values and culture and molds them to fit in the unit by introducing them to norms of the group. Role models, preceptors and mentors can be used to clarify role expectations. </a:t>
            </a:r>
            <a:endParaRPr b="1"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845" name="Title 1"/>
          <p:cNvSpPr>
            <a:spLocks noGrp="1"/>
          </p:cNvSpPr>
          <p:nvPr>
            <p:ph type="title"/>
          </p:nvPr>
        </p:nvSpPr>
        <p:spPr/>
        <p:txBody>
          <a:bodyPr/>
          <a:p>
            <a:endParaRPr lang="en-US"/>
          </a:p>
        </p:txBody>
      </p:sp>
      <p:sp>
        <p:nvSpPr>
          <p:cNvPr id="1048846" name="Content Placeholder 2"/>
          <p:cNvSpPr>
            <a:spLocks noGrp="1"/>
          </p:cNvSpPr>
          <p:nvPr>
            <p:ph idx="1"/>
          </p:nvPr>
        </p:nvSpPr>
        <p:spPr/>
        <p:txBody>
          <a:bodyPr>
            <a:normAutofit fontScale="92857" lnSpcReduction="10000"/>
          </a:bodyPr>
          <a:p>
            <a:r>
              <a:rPr b="1" dirty="0" lang="en-US"/>
              <a:t>Role models </a:t>
            </a:r>
            <a:r>
              <a:rPr dirty="0" lang="en-US"/>
              <a:t>are examples of experienced, competent employees. The employee sees the role models are skilled and tries to emulate them. </a:t>
            </a:r>
          </a:p>
          <a:p>
            <a:r>
              <a:rPr b="1" dirty="0" lang="en-US"/>
              <a:t>A preceptor </a:t>
            </a:r>
            <a:r>
              <a:rPr dirty="0" lang="en-US"/>
              <a:t>is an experienced nurse who provides emotional support and is a strong clinical role model to the new nurse. (Preceptors are usually assigned and have a short relationship with the person assigned while a mentor has a long term relationship with the mentee) </a:t>
            </a:r>
          </a:p>
          <a:p>
            <a:r>
              <a:rPr b="1" dirty="0" lang="en-US"/>
              <a:t>Mentoring </a:t>
            </a:r>
            <a:r>
              <a:rPr dirty="0" lang="en-US"/>
              <a:t>is a supportive and nurturing relationship between an expert and a novice. The mentor makes a conscious decision to assist the mentee in his or her career development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47" name="Title 1"/>
          <p:cNvSpPr>
            <a:spLocks noGrp="1"/>
          </p:cNvSpPr>
          <p:nvPr>
            <p:ph type="title"/>
          </p:nvPr>
        </p:nvSpPr>
        <p:spPr/>
        <p:txBody>
          <a:bodyPr/>
          <a:p>
            <a:r>
              <a:rPr dirty="0" lang="en-US" smtClean="0"/>
              <a:t>Assignment </a:t>
            </a:r>
            <a:endParaRPr dirty="0" lang="en-US"/>
          </a:p>
        </p:txBody>
      </p:sp>
      <p:sp>
        <p:nvSpPr>
          <p:cNvPr id="1048848" name="Content Placeholder 2"/>
          <p:cNvSpPr>
            <a:spLocks noGrp="1"/>
          </p:cNvSpPr>
          <p:nvPr>
            <p:ph idx="1"/>
          </p:nvPr>
        </p:nvSpPr>
        <p:spPr/>
        <p:txBody>
          <a:bodyPr>
            <a:normAutofit/>
          </a:bodyPr>
          <a:p>
            <a:r>
              <a:rPr dirty="0" sz="3600" lang="en-US" smtClean="0"/>
              <a:t>Read and make notes on deployment </a:t>
            </a:r>
            <a:endParaRPr dirty="0" sz="360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49" name="Title 1"/>
          <p:cNvSpPr>
            <a:spLocks noGrp="1"/>
          </p:cNvSpPr>
          <p:nvPr>
            <p:ph type="title"/>
          </p:nvPr>
        </p:nvSpPr>
        <p:spPr/>
        <p:txBody>
          <a:bodyPr/>
          <a:p>
            <a:r>
              <a:rPr dirty="0" lang="en-US" smtClean="0"/>
              <a:t>Performance management </a:t>
            </a:r>
            <a:endParaRPr dirty="0" lang="en-US"/>
          </a:p>
        </p:txBody>
      </p:sp>
      <p:sp>
        <p:nvSpPr>
          <p:cNvPr id="1048850" name="Content Placeholder 2"/>
          <p:cNvSpPr>
            <a:spLocks noGrp="1"/>
          </p:cNvSpPr>
          <p:nvPr>
            <p:ph idx="1"/>
          </p:nvPr>
        </p:nvSpPr>
        <p:spPr/>
        <p:txBody>
          <a:bodyPr>
            <a:normAutofit/>
          </a:bodyPr>
          <a:p>
            <a:r>
              <a:rPr b="1" dirty="0" lang="en-US"/>
              <a:t>Performance management</a:t>
            </a:r>
            <a:r>
              <a:rPr dirty="0" lang="en-US"/>
              <a:t>: All that mediates the interactive process between work motivation of the individual the performance rewards and development opportunities provided by the organization (Frank 1998). </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851" name="Title 1"/>
          <p:cNvSpPr>
            <a:spLocks noGrp="1"/>
          </p:cNvSpPr>
          <p:nvPr>
            <p:ph type="title"/>
          </p:nvPr>
        </p:nvSpPr>
        <p:spPr/>
        <p:txBody>
          <a:bodyPr/>
          <a:p>
            <a:endParaRPr lang="en-US"/>
          </a:p>
        </p:txBody>
      </p:sp>
      <p:sp>
        <p:nvSpPr>
          <p:cNvPr id="1048852" name="Content Placeholder 2"/>
          <p:cNvSpPr>
            <a:spLocks noGrp="1"/>
          </p:cNvSpPr>
          <p:nvPr>
            <p:ph idx="1"/>
          </p:nvPr>
        </p:nvSpPr>
        <p:spPr/>
        <p:txBody>
          <a:bodyPr/>
          <a:p>
            <a:pPr indent="0" marL="0">
              <a:buNone/>
            </a:pPr>
            <a:r>
              <a:rPr b="1" dirty="0" lang="en-US"/>
              <a:t>PERFORMANCE APPRAISAL </a:t>
            </a:r>
            <a:endParaRPr dirty="0" lang="en-US"/>
          </a:p>
          <a:p>
            <a:r>
              <a:rPr dirty="0" lang="en-US"/>
              <a:t>Managing the performance of people is a fundamental organizational strategy to gain competitive advantage through mobilization of human resources. An important part of a manager’s job is to define performance in advance and to state desired results </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853" name="Title 1"/>
          <p:cNvSpPr>
            <a:spLocks noGrp="1"/>
          </p:cNvSpPr>
          <p:nvPr>
            <p:ph type="title"/>
          </p:nvPr>
        </p:nvSpPr>
        <p:spPr/>
        <p:txBody>
          <a:bodyPr/>
          <a:p>
            <a:endParaRPr lang="en-US"/>
          </a:p>
        </p:txBody>
      </p:sp>
      <p:sp>
        <p:nvSpPr>
          <p:cNvPr id="1048854" name="Content Placeholder 2"/>
          <p:cNvSpPr>
            <a:spLocks noGrp="1"/>
          </p:cNvSpPr>
          <p:nvPr>
            <p:ph idx="1"/>
          </p:nvPr>
        </p:nvSpPr>
        <p:spPr/>
        <p:txBody>
          <a:bodyPr>
            <a:normAutofit fontScale="96429" lnSpcReduction="20000"/>
          </a:bodyPr>
          <a:p>
            <a:pPr indent="0" marL="0">
              <a:buNone/>
            </a:pPr>
            <a:r>
              <a:rPr b="1" dirty="0" lang="en-US"/>
              <a:t>Definition of performance appraisal </a:t>
            </a:r>
            <a:endParaRPr dirty="0" lang="en-US"/>
          </a:p>
          <a:p>
            <a:r>
              <a:rPr dirty="0" lang="en-US"/>
              <a:t>Performance appraisal means evaluating an employee’s current or past performance relative to the person’s performance </a:t>
            </a:r>
            <a:r>
              <a:rPr dirty="0" lang="en-US" smtClean="0"/>
              <a:t>standards</a:t>
            </a:r>
          </a:p>
          <a:p>
            <a:r>
              <a:rPr dirty="0" lang="en-US" smtClean="0"/>
              <a:t>Also </a:t>
            </a:r>
            <a:r>
              <a:rPr dirty="0" lang="en-US"/>
              <a:t>known as employee appraisal, it is a method by which the job performance of an employee is evaluated (generally in terms of quality, quantity, cost and time). </a:t>
            </a:r>
            <a:endParaRPr dirty="0" lang="en-US" smtClean="0"/>
          </a:p>
          <a:p>
            <a:r>
              <a:rPr dirty="0" lang="en-US" smtClean="0"/>
              <a:t>Performance </a:t>
            </a:r>
            <a:r>
              <a:rPr dirty="0" lang="en-US"/>
              <a:t>appraisal is a part of career development. Performance appraisals are regular reviews of employee performance within organizations and begin when an employee is hired and stops when he/she leaves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855" name="Title 1"/>
          <p:cNvSpPr>
            <a:spLocks noGrp="1"/>
          </p:cNvSpPr>
          <p:nvPr>
            <p:ph type="title"/>
          </p:nvPr>
        </p:nvSpPr>
        <p:spPr/>
        <p:txBody>
          <a:bodyPr/>
          <a:p>
            <a:endParaRPr lang="en-US"/>
          </a:p>
        </p:txBody>
      </p:sp>
      <p:sp>
        <p:nvSpPr>
          <p:cNvPr id="1048856" name="Content Placeholder 2"/>
          <p:cNvSpPr>
            <a:spLocks noGrp="1"/>
          </p:cNvSpPr>
          <p:nvPr>
            <p:ph idx="1"/>
          </p:nvPr>
        </p:nvSpPr>
        <p:spPr/>
        <p:txBody>
          <a:bodyPr>
            <a:normAutofit/>
          </a:bodyPr>
          <a:p>
            <a:pPr indent="0" marL="0">
              <a:buNone/>
            </a:pPr>
            <a:r>
              <a:rPr b="1" dirty="0" lang="en-US"/>
              <a:t>Purpose of performance appraisal are </a:t>
            </a:r>
            <a:endParaRPr dirty="0" lang="en-US"/>
          </a:p>
          <a:p>
            <a:pPr indent="0" marL="0">
              <a:buNone/>
            </a:pPr>
            <a:r>
              <a:rPr dirty="0" lang="en-US"/>
              <a:t>I. To identify an individual’s current job performance and give feedback on performance to employees. </a:t>
            </a:r>
          </a:p>
          <a:p>
            <a:pPr indent="0" marL="0">
              <a:buNone/>
            </a:pPr>
            <a:r>
              <a:rPr dirty="0" lang="en-US"/>
              <a:t>II. Identify the strength and weaknesses of the employees </a:t>
            </a:r>
          </a:p>
          <a:p>
            <a:pPr indent="0" marL="0">
              <a:buNone/>
            </a:pPr>
            <a:r>
              <a:rPr dirty="0" lang="en-US"/>
              <a:t>III. Identify employee training and development needs </a:t>
            </a:r>
          </a:p>
          <a:p>
            <a:pPr indent="0" marL="0">
              <a:buNone/>
            </a:pPr>
            <a:r>
              <a:rPr dirty="0" lang="en-US"/>
              <a:t>IV. To motivate the employee. </a:t>
            </a:r>
          </a:p>
          <a:p>
            <a:pPr indent="0" marL="0">
              <a:buNone/>
            </a:pPr>
            <a:r>
              <a:rPr dirty="0" lang="en-US"/>
              <a:t>V. Document criteria used to allocate organizational rewards. </a:t>
            </a:r>
            <a:endParaRPr dirty="0" lang="en-US" smtClean="0"/>
          </a:p>
          <a:p>
            <a:endParaRPr dirty="0"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857" name="Title 1"/>
          <p:cNvSpPr>
            <a:spLocks noGrp="1"/>
          </p:cNvSpPr>
          <p:nvPr>
            <p:ph type="title"/>
          </p:nvPr>
        </p:nvSpPr>
        <p:spPr/>
        <p:txBody>
          <a:bodyPr/>
          <a:p>
            <a:endParaRPr lang="en-US"/>
          </a:p>
        </p:txBody>
      </p:sp>
      <p:sp>
        <p:nvSpPr>
          <p:cNvPr id="1048858" name="Content Placeholder 2"/>
          <p:cNvSpPr>
            <a:spLocks noGrp="1"/>
          </p:cNvSpPr>
          <p:nvPr>
            <p:ph idx="1"/>
          </p:nvPr>
        </p:nvSpPr>
        <p:spPr/>
        <p:txBody>
          <a:bodyPr/>
          <a:p>
            <a:pPr indent="0" marL="0">
              <a:buNone/>
            </a:pPr>
            <a:r>
              <a:rPr dirty="0" lang="en-US"/>
              <a:t>VI. Form a basis for personnel decisions: salary increases, promotions, transfers, disciplinary actions, etc. </a:t>
            </a:r>
          </a:p>
          <a:p>
            <a:pPr indent="0" marL="0">
              <a:buNone/>
            </a:pPr>
            <a:r>
              <a:rPr dirty="0" lang="en-US"/>
              <a:t>VII. Provide the opportunity for organizational diagnosis and development. </a:t>
            </a:r>
          </a:p>
          <a:p>
            <a:pPr indent="0" marL="0">
              <a:buNone/>
            </a:pPr>
            <a:r>
              <a:rPr dirty="0" lang="en-US"/>
              <a:t>VIII. Facilitate communication between employee and administration </a:t>
            </a:r>
          </a:p>
          <a:p>
            <a:pPr indent="0" marL="0">
              <a:buNone/>
            </a:pPr>
            <a:r>
              <a:rPr dirty="0" lang="en-US"/>
              <a:t>IX. Validate selection techniques and human resource policies </a:t>
            </a:r>
          </a:p>
          <a:p>
            <a:pPr indent="0" marL="0">
              <a:buNone/>
            </a:pPr>
            <a:r>
              <a:rPr dirty="0" lang="en-US"/>
              <a:t>X. Provide information for succession planning </a:t>
            </a:r>
          </a:p>
          <a:p>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859" name="Title 1"/>
          <p:cNvSpPr>
            <a:spLocks noGrp="1"/>
          </p:cNvSpPr>
          <p:nvPr>
            <p:ph type="title"/>
          </p:nvPr>
        </p:nvSpPr>
        <p:spPr/>
        <p:txBody>
          <a:bodyPr/>
          <a:p>
            <a:endParaRPr dirty="0" lang="en-US"/>
          </a:p>
        </p:txBody>
      </p:sp>
      <p:sp>
        <p:nvSpPr>
          <p:cNvPr id="1048860" name="Content Placeholder 2"/>
          <p:cNvSpPr>
            <a:spLocks noGrp="1"/>
          </p:cNvSpPr>
          <p:nvPr>
            <p:ph idx="1"/>
          </p:nvPr>
        </p:nvSpPr>
        <p:spPr/>
        <p:txBody>
          <a:bodyPr>
            <a:normAutofit fontScale="92857" lnSpcReduction="20000"/>
          </a:bodyPr>
          <a:p>
            <a:pPr indent="0" marL="0">
              <a:buNone/>
            </a:pPr>
            <a:r>
              <a:rPr b="1" dirty="0" lang="en-US"/>
              <a:t>The appraisal process </a:t>
            </a:r>
            <a:endParaRPr dirty="0" lang="en-US"/>
          </a:p>
          <a:p>
            <a:pPr indent="0" marL="0">
              <a:buNone/>
            </a:pPr>
            <a:r>
              <a:rPr dirty="0" lang="en-US"/>
              <a:t>I. The management needs define the appraisal: This involves establishing the performance standards/objectives/expectations and Communicating the expectations to the employee </a:t>
            </a:r>
          </a:p>
          <a:p>
            <a:pPr indent="0" marL="0">
              <a:buNone/>
            </a:pPr>
            <a:r>
              <a:rPr dirty="0" lang="en-US"/>
              <a:t>II. Allow the employees some period to work </a:t>
            </a:r>
            <a:endParaRPr dirty="0" lang="en-US" smtClean="0"/>
          </a:p>
          <a:p>
            <a:pPr indent="0" marL="0">
              <a:buNone/>
            </a:pPr>
            <a:r>
              <a:rPr dirty="0" lang="en-US" smtClean="0"/>
              <a:t>III</a:t>
            </a:r>
            <a:r>
              <a:rPr dirty="0" lang="en-US"/>
              <a:t>. Appraisal: Assess and measure the actual performance of the work </a:t>
            </a:r>
          </a:p>
          <a:p>
            <a:pPr indent="0" marL="0">
              <a:buNone/>
            </a:pPr>
            <a:r>
              <a:rPr dirty="0" lang="en-US"/>
              <a:t>IV. Compare actual with the expected performance </a:t>
            </a:r>
          </a:p>
          <a:p>
            <a:pPr indent="0" marL="0">
              <a:buNone/>
            </a:pPr>
            <a:r>
              <a:rPr dirty="0" lang="en-US"/>
              <a:t>V. Complete the </a:t>
            </a:r>
            <a:r>
              <a:rPr dirty="0" lang="en-US" smtClean="0"/>
              <a:t>appraisal </a:t>
            </a:r>
            <a:endParaRPr dirty="0" lang="en-US"/>
          </a:p>
          <a:p>
            <a:pPr indent="0" marL="0">
              <a:buNone/>
            </a:pPr>
            <a:r>
              <a:rPr dirty="0" lang="en-US"/>
              <a:t>VI. Conduct the appraisal interview and provide feedback </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25" name="Title 1"/>
          <p:cNvSpPr>
            <a:spLocks noGrp="1"/>
          </p:cNvSpPr>
          <p:nvPr>
            <p:ph type="title"/>
          </p:nvPr>
        </p:nvSpPr>
        <p:spPr/>
        <p:txBody>
          <a:bodyPr/>
          <a:p>
            <a:r>
              <a:rPr dirty="0" lang="en-US" smtClean="0"/>
              <a:t> </a:t>
            </a:r>
            <a:endParaRPr dirty="0" lang="en-US"/>
          </a:p>
        </p:txBody>
      </p:sp>
      <p:sp>
        <p:nvSpPr>
          <p:cNvPr id="1048626" name="Content Placeholder 2"/>
          <p:cNvSpPr>
            <a:spLocks noGrp="1"/>
          </p:cNvSpPr>
          <p:nvPr>
            <p:ph idx="1"/>
          </p:nvPr>
        </p:nvSpPr>
        <p:spPr/>
        <p:txBody>
          <a:bodyPr>
            <a:normAutofit/>
          </a:bodyPr>
          <a:p>
            <a:pPr indent="0" marL="0">
              <a:buNone/>
            </a:pPr>
            <a:r>
              <a:rPr dirty="0" lang="en-US" smtClean="0"/>
              <a:t> </a:t>
            </a:r>
            <a:r>
              <a:rPr b="1" dirty="0" sz="3200" lang="en-US"/>
              <a:t>What is management? </a:t>
            </a:r>
            <a:endParaRPr dirty="0" sz="3200" lang="en-US"/>
          </a:p>
          <a:p>
            <a:r>
              <a:rPr dirty="0" sz="3200" lang="en-US"/>
              <a:t>Management is the art of getting things done through people in order to achieve stated organizational objectives</a:t>
            </a:r>
            <a:r>
              <a:rPr dirty="0" sz="3200" lang="en-US" smtClean="0"/>
              <a:t>.</a:t>
            </a:r>
          </a:p>
          <a:p>
            <a:r>
              <a:rPr dirty="0" sz="3200" lang="en-US" smtClean="0"/>
              <a:t> </a:t>
            </a:r>
            <a:r>
              <a:rPr dirty="0" sz="3200" lang="en-US"/>
              <a:t>Management is also the systematic process involving planning, organizing, staffing leading and controlling the efforts of organizational members and using all other resources to achieve stated organizational objectives. </a:t>
            </a:r>
          </a:p>
          <a:p>
            <a:pPr indent="0" marL="0">
              <a:buNone/>
            </a:pPr>
            <a:r>
              <a:rPr dirty="0" sz="3200" lang="en-US" smtClean="0"/>
              <a:t> </a:t>
            </a:r>
            <a:endParaRPr dirty="0" sz="320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861" name="Title 1"/>
          <p:cNvSpPr>
            <a:spLocks noGrp="1"/>
          </p:cNvSpPr>
          <p:nvPr>
            <p:ph type="title"/>
          </p:nvPr>
        </p:nvSpPr>
        <p:spPr/>
        <p:txBody>
          <a:bodyPr/>
          <a:p>
            <a:endParaRPr lang="en-US"/>
          </a:p>
        </p:txBody>
      </p:sp>
      <p:sp>
        <p:nvSpPr>
          <p:cNvPr id="1048862" name="Content Placeholder 2"/>
          <p:cNvSpPr>
            <a:spLocks noGrp="1"/>
          </p:cNvSpPr>
          <p:nvPr>
            <p:ph idx="1"/>
          </p:nvPr>
        </p:nvSpPr>
        <p:spPr/>
        <p:txBody>
          <a:bodyPr/>
          <a:p>
            <a:pPr indent="0" marL="0">
              <a:buNone/>
            </a:pPr>
            <a:r>
              <a:rPr b="1" dirty="0" lang="en-US"/>
              <a:t>Appraisal problems </a:t>
            </a:r>
            <a:endParaRPr dirty="0" lang="en-US"/>
          </a:p>
          <a:p>
            <a:pPr indent="0" marL="0">
              <a:buNone/>
            </a:pPr>
            <a:r>
              <a:rPr b="1" dirty="0" lang="en-US" smtClean="0"/>
              <a:t>1. Unclear </a:t>
            </a:r>
            <a:r>
              <a:rPr b="1" dirty="0" lang="en-US"/>
              <a:t>standards: </a:t>
            </a:r>
            <a:r>
              <a:rPr dirty="0" lang="en-US"/>
              <a:t>This is where the performance standards have not been clearly defined </a:t>
            </a:r>
          </a:p>
          <a:p>
            <a:pPr indent="0" marL="0">
              <a:buNone/>
            </a:pPr>
            <a:r>
              <a:rPr b="1" dirty="0" lang="en-US"/>
              <a:t>2: Halo and horns effect: </a:t>
            </a:r>
            <a:r>
              <a:rPr dirty="0" lang="en-US"/>
              <a:t>The halo effect occurs when the appraiser lets one or two positive aspects of the assessment or behavior of the employee unduly influence all other aspects of the employee’s performance. The horns effect occurs when the appraiser allows some negative aspects of the employee’s performance to influence the assessment to such an extent that other levels of job performance are not accurately recorded.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863" name="Title 1"/>
          <p:cNvSpPr>
            <a:spLocks noGrp="1"/>
          </p:cNvSpPr>
          <p:nvPr>
            <p:ph type="title"/>
          </p:nvPr>
        </p:nvSpPr>
        <p:spPr/>
        <p:txBody>
          <a:bodyPr/>
          <a:p>
            <a:endParaRPr lang="en-US"/>
          </a:p>
        </p:txBody>
      </p:sp>
      <p:sp>
        <p:nvSpPr>
          <p:cNvPr id="1048864" name="Content Placeholder 2"/>
          <p:cNvSpPr>
            <a:spLocks noGrp="1"/>
          </p:cNvSpPr>
          <p:nvPr>
            <p:ph idx="1"/>
          </p:nvPr>
        </p:nvSpPr>
        <p:spPr/>
        <p:txBody>
          <a:bodyPr/>
          <a:p>
            <a:pPr indent="0" marL="0">
              <a:buNone/>
            </a:pPr>
            <a:r>
              <a:rPr b="1" dirty="0" lang="en-US" smtClean="0"/>
              <a:t>3. Central </a:t>
            </a:r>
            <a:r>
              <a:rPr b="1" dirty="0" lang="en-US"/>
              <a:t>tendency: </a:t>
            </a:r>
            <a:r>
              <a:rPr dirty="0" lang="en-US"/>
              <a:t>This is where the appraisers stick to the middle when filling rating scales by avoiding high or very low marks and hence cannot be used for promotions or salary increase since everybody is average. </a:t>
            </a:r>
          </a:p>
          <a:p>
            <a:pPr indent="0" marL="0">
              <a:buNone/>
            </a:pPr>
            <a:r>
              <a:rPr b="1" dirty="0" lang="en-US" smtClean="0"/>
              <a:t>4.Leniency </a:t>
            </a:r>
            <a:r>
              <a:rPr b="1" dirty="0" lang="en-US"/>
              <a:t>or strictness: </a:t>
            </a:r>
            <a:r>
              <a:rPr dirty="0" lang="en-US"/>
              <a:t>This is where rating an appraiser rates employees consistently high (leniency) or low (strictness) </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865" name="Title 1"/>
          <p:cNvSpPr>
            <a:spLocks noGrp="1"/>
          </p:cNvSpPr>
          <p:nvPr>
            <p:ph type="title"/>
          </p:nvPr>
        </p:nvSpPr>
        <p:spPr/>
        <p:txBody>
          <a:bodyPr/>
          <a:p>
            <a:endParaRPr lang="en-US"/>
          </a:p>
        </p:txBody>
      </p:sp>
      <p:sp>
        <p:nvSpPr>
          <p:cNvPr id="1048866" name="Content Placeholder 2"/>
          <p:cNvSpPr>
            <a:spLocks noGrp="1"/>
          </p:cNvSpPr>
          <p:nvPr>
            <p:ph idx="1"/>
          </p:nvPr>
        </p:nvSpPr>
        <p:spPr/>
        <p:txBody>
          <a:bodyPr>
            <a:normAutofit fontScale="92857" lnSpcReduction="10000"/>
          </a:bodyPr>
          <a:p>
            <a:pPr indent="0" marL="0">
              <a:buNone/>
            </a:pPr>
            <a:r>
              <a:rPr b="1" dirty="0" lang="en-US" smtClean="0"/>
              <a:t>5.Personal </a:t>
            </a:r>
            <a:r>
              <a:rPr b="1" dirty="0" lang="en-US"/>
              <a:t>bias</a:t>
            </a:r>
            <a:r>
              <a:rPr dirty="0" lang="en-US"/>
              <a:t>: The tendency to allow individual differences such as age, race and sex affect performance appraisal ratings employees receive. How employees performed in the past can affect current appraisal </a:t>
            </a:r>
          </a:p>
          <a:p>
            <a:pPr indent="0" marL="0">
              <a:buNone/>
            </a:pPr>
            <a:r>
              <a:rPr b="1" dirty="0" lang="en-US" smtClean="0"/>
              <a:t>6.Recency </a:t>
            </a:r>
            <a:r>
              <a:rPr b="1" dirty="0" lang="en-US"/>
              <a:t>and primacy effects: </a:t>
            </a:r>
            <a:r>
              <a:rPr dirty="0" lang="en-US"/>
              <a:t>This occurs when the a superior (appraiser) places to much weight on factors that occurred recently (</a:t>
            </a:r>
            <a:r>
              <a:rPr dirty="0" lang="en-US" err="1"/>
              <a:t>recency</a:t>
            </a:r>
            <a:r>
              <a:rPr dirty="0" lang="en-US"/>
              <a:t>) or in the beginning (primacy </a:t>
            </a:r>
          </a:p>
          <a:p>
            <a:pPr indent="0" marL="0">
              <a:buNone/>
            </a:pPr>
            <a:r>
              <a:rPr b="1" dirty="0" lang="en-US" smtClean="0"/>
              <a:t>6.Matthew </a:t>
            </a:r>
            <a:r>
              <a:rPr b="1" dirty="0" lang="en-US"/>
              <a:t>effect: </a:t>
            </a:r>
            <a:r>
              <a:rPr dirty="0" lang="en-US"/>
              <a:t>The Matthew Effect is said to occur when employees receive the same appraisal results, year after year. Those who performed well early in their employment are likely to do well. Those who struggled will continue to struggle. </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867" name="Title 1"/>
          <p:cNvSpPr>
            <a:spLocks noGrp="1"/>
          </p:cNvSpPr>
          <p:nvPr>
            <p:ph type="title"/>
          </p:nvPr>
        </p:nvSpPr>
        <p:spPr/>
        <p:txBody>
          <a:bodyPr/>
          <a:p>
            <a:endParaRPr lang="en-US"/>
          </a:p>
        </p:txBody>
      </p:sp>
      <p:sp>
        <p:nvSpPr>
          <p:cNvPr id="1048868" name="Content Placeholder 2"/>
          <p:cNvSpPr>
            <a:spLocks noGrp="1"/>
          </p:cNvSpPr>
          <p:nvPr>
            <p:ph idx="1"/>
          </p:nvPr>
        </p:nvSpPr>
        <p:spPr/>
        <p:txBody>
          <a:bodyPr/>
          <a:p>
            <a:r>
              <a:rPr dirty="0" lang="en-US" smtClean="0"/>
              <a:t>Assignment </a:t>
            </a:r>
          </a:p>
          <a:p>
            <a:pPr indent="0" marL="0">
              <a:buNone/>
            </a:pPr>
            <a:r>
              <a:rPr dirty="0" lang="en-US" smtClean="0"/>
              <a:t>Read and make notes on appraisal methods /tools of appraisal </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869" name="Title 1"/>
          <p:cNvSpPr>
            <a:spLocks noGrp="1"/>
          </p:cNvSpPr>
          <p:nvPr>
            <p:ph type="title"/>
          </p:nvPr>
        </p:nvSpPr>
        <p:spPr/>
        <p:txBody>
          <a:bodyPr/>
          <a:p>
            <a:r>
              <a:rPr dirty="0" lang="en-US" smtClean="0"/>
              <a:t>Human resource management functions </a:t>
            </a:r>
            <a:endParaRPr dirty="0" lang="en-US"/>
          </a:p>
        </p:txBody>
      </p:sp>
      <p:sp>
        <p:nvSpPr>
          <p:cNvPr id="1048870" name="Content Placeholder 2"/>
          <p:cNvSpPr>
            <a:spLocks noGrp="1"/>
          </p:cNvSpPr>
          <p:nvPr>
            <p:ph idx="1"/>
          </p:nvPr>
        </p:nvSpPr>
        <p:spPr/>
        <p:txBody>
          <a:bodyPr/>
          <a:p>
            <a:pPr indent="0" marL="0">
              <a:buNone/>
            </a:pPr>
            <a:r>
              <a:rPr b="1" dirty="0" lang="en-US" smtClean="0"/>
              <a:t>1. Staff </a:t>
            </a:r>
            <a:r>
              <a:rPr b="1" dirty="0" lang="en-US"/>
              <a:t>discipline </a:t>
            </a:r>
            <a:endParaRPr dirty="0" lang="en-US"/>
          </a:p>
          <a:p>
            <a:r>
              <a:rPr dirty="0" lang="en-US"/>
              <a:t>Some of the very challenging problems for managers is what to do when an employee fail to perform as per their </a:t>
            </a:r>
            <a:r>
              <a:rPr dirty="0" lang="en-US" smtClean="0"/>
              <a:t>expectations</a:t>
            </a:r>
          </a:p>
          <a:p>
            <a:r>
              <a:rPr dirty="0" lang="en-US" smtClean="0"/>
              <a:t>Discipline </a:t>
            </a:r>
            <a:r>
              <a:rPr dirty="0" lang="en-US"/>
              <a:t>is the action taken when a regulation has been violated. Discipline can be defined as the process by which an employee brings her or his behavior into agreement with the agency’s official behavior codes. It can also be a managerial action to enforce employee compliance with agency rules and regulations.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871" name="Title 1"/>
          <p:cNvSpPr>
            <a:spLocks noGrp="1"/>
          </p:cNvSpPr>
          <p:nvPr>
            <p:ph type="title"/>
          </p:nvPr>
        </p:nvSpPr>
        <p:spPr/>
        <p:txBody>
          <a:bodyPr/>
          <a:p>
            <a:endParaRPr lang="en-US"/>
          </a:p>
        </p:txBody>
      </p:sp>
      <p:sp>
        <p:nvSpPr>
          <p:cNvPr id="1048872" name="Content Placeholder 2"/>
          <p:cNvSpPr>
            <a:spLocks noGrp="1"/>
          </p:cNvSpPr>
          <p:nvPr>
            <p:ph idx="1"/>
          </p:nvPr>
        </p:nvSpPr>
        <p:spPr/>
        <p:txBody>
          <a:bodyPr/>
          <a:p>
            <a:r>
              <a:rPr b="1" dirty="0" lang="en-US"/>
              <a:t>Purpose of discipline </a:t>
            </a:r>
            <a:endParaRPr dirty="0" lang="en-US"/>
          </a:p>
          <a:p>
            <a:r>
              <a:rPr dirty="0" lang="en-US"/>
              <a:t>The purpose of discipline is to encourage employees to behave sensibly at work or adhere to rules and regulations. Discipline is called for when rules and regulations are violated. The purpose of rules is to inform employees ahead of time what is and is not acceptable behavior </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873" name="Title 1"/>
          <p:cNvSpPr>
            <a:spLocks noGrp="1"/>
          </p:cNvSpPr>
          <p:nvPr>
            <p:ph type="title"/>
          </p:nvPr>
        </p:nvSpPr>
        <p:spPr/>
        <p:txBody>
          <a:bodyPr/>
          <a:p>
            <a:endParaRPr lang="en-US"/>
          </a:p>
        </p:txBody>
      </p:sp>
      <p:sp>
        <p:nvSpPr>
          <p:cNvPr id="1048874" name="Content Placeholder 2"/>
          <p:cNvSpPr>
            <a:spLocks noGrp="1"/>
          </p:cNvSpPr>
          <p:nvPr>
            <p:ph idx="1"/>
          </p:nvPr>
        </p:nvSpPr>
        <p:spPr/>
        <p:txBody>
          <a:bodyPr/>
          <a:p>
            <a:r>
              <a:rPr b="1" dirty="0" lang="en-US"/>
              <a:t>The disciplinary process </a:t>
            </a:r>
            <a:endParaRPr dirty="0" lang="en-US"/>
          </a:p>
          <a:p>
            <a:r>
              <a:rPr dirty="0" lang="en-US"/>
              <a:t>The purpose of a disciplinary action should be to correct rather than to punish a wayward employee. Discipline should be administered promptly, privately thoughtfully and consistently. Discipline should also be progressive and preceded by counseling </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875" name="Title 1"/>
          <p:cNvSpPr>
            <a:spLocks noGrp="1"/>
          </p:cNvSpPr>
          <p:nvPr>
            <p:ph type="title"/>
          </p:nvPr>
        </p:nvSpPr>
        <p:spPr/>
        <p:txBody>
          <a:bodyPr/>
          <a:p>
            <a:endParaRPr lang="en-US"/>
          </a:p>
        </p:txBody>
      </p:sp>
      <p:sp>
        <p:nvSpPr>
          <p:cNvPr id="1048876" name="Content Placeholder 2"/>
          <p:cNvSpPr>
            <a:spLocks noGrp="1"/>
          </p:cNvSpPr>
          <p:nvPr>
            <p:ph idx="1"/>
          </p:nvPr>
        </p:nvSpPr>
        <p:spPr/>
        <p:txBody>
          <a:bodyPr/>
          <a:p>
            <a:r>
              <a:rPr b="1" dirty="0" lang="en-US"/>
              <a:t>Steps in progressive discipline </a:t>
            </a:r>
            <a:endParaRPr dirty="0" lang="en-US"/>
          </a:p>
          <a:p>
            <a:pPr indent="0" marL="0">
              <a:buNone/>
            </a:pPr>
            <a:r>
              <a:rPr dirty="0" lang="en-US"/>
              <a:t>a) Counsel employee regarding the problem (here informal talk with the employee and review the code of conduct. </a:t>
            </a:r>
          </a:p>
          <a:p>
            <a:pPr indent="0" marL="0">
              <a:buNone/>
            </a:pPr>
            <a:r>
              <a:rPr dirty="0" lang="en-US"/>
              <a:t>b) Reprimand employee. A verbal reprimand usually proceeds a written one. (others can issue both) depending on organizational policies </a:t>
            </a:r>
          </a:p>
          <a:p>
            <a:pPr indent="0" marL="0">
              <a:buNone/>
            </a:pPr>
            <a:r>
              <a:rPr dirty="0" lang="en-US"/>
              <a:t>(</a:t>
            </a:r>
            <a:r>
              <a:rPr dirty="0" lang="en-US" err="1"/>
              <a:t>i</a:t>
            </a:r>
            <a:r>
              <a:rPr dirty="0" lang="en-US"/>
              <a:t>) Verbal warning </a:t>
            </a:r>
          </a:p>
          <a:p>
            <a:pPr indent="0" marL="0">
              <a:buNone/>
            </a:pPr>
            <a:r>
              <a:rPr dirty="0" lang="en-US"/>
              <a:t>(ii) Written warning </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877" name="Title 1"/>
          <p:cNvSpPr>
            <a:spLocks noGrp="1"/>
          </p:cNvSpPr>
          <p:nvPr>
            <p:ph type="title"/>
          </p:nvPr>
        </p:nvSpPr>
        <p:spPr/>
        <p:txBody>
          <a:bodyPr/>
          <a:p>
            <a:endParaRPr lang="en-US"/>
          </a:p>
        </p:txBody>
      </p:sp>
      <p:sp>
        <p:nvSpPr>
          <p:cNvPr id="1048878" name="Content Placeholder 2"/>
          <p:cNvSpPr>
            <a:spLocks noGrp="1"/>
          </p:cNvSpPr>
          <p:nvPr>
            <p:ph idx="1"/>
          </p:nvPr>
        </p:nvSpPr>
        <p:spPr/>
        <p:txBody>
          <a:bodyPr/>
          <a:p>
            <a:pPr indent="0" marL="0">
              <a:buNone/>
            </a:pPr>
            <a:r>
              <a:rPr dirty="0" lang="en-US"/>
              <a:t>When written, the employee must sign to verify that the problem was discussed and a copy placed on the employee personal file and a </a:t>
            </a:r>
            <a:r>
              <a:rPr dirty="0" lang="en-US" smtClean="0"/>
              <a:t>copy </a:t>
            </a:r>
            <a:r>
              <a:rPr dirty="0" lang="en-US"/>
              <a:t>of written reprimand is also given to employee. </a:t>
            </a:r>
          </a:p>
          <a:p>
            <a:pPr indent="0" marL="0">
              <a:buNone/>
            </a:pPr>
            <a:r>
              <a:rPr dirty="0" lang="en-US"/>
              <a:t>c) Suspend employee if the problem persists without pay (might change) for a period of time depending on company’s policy </a:t>
            </a:r>
          </a:p>
          <a:p>
            <a:pPr indent="0" marL="0">
              <a:buNone/>
            </a:pPr>
            <a:r>
              <a:rPr dirty="0" lang="en-US"/>
              <a:t>d) Allow the employee to return to work with written stipulation regarding problem behavior </a:t>
            </a:r>
          </a:p>
          <a:p>
            <a:pPr indent="0" marL="0">
              <a:buNone/>
            </a:pPr>
            <a:r>
              <a:rPr dirty="0" lang="en-US"/>
              <a:t>e) Terminate employee if problem recurs/discharge </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879" name="Title 1"/>
          <p:cNvSpPr>
            <a:spLocks noGrp="1"/>
          </p:cNvSpPr>
          <p:nvPr>
            <p:ph type="title"/>
          </p:nvPr>
        </p:nvSpPr>
        <p:spPr/>
        <p:txBody>
          <a:bodyPr/>
          <a:p>
            <a:endParaRPr lang="en-US"/>
          </a:p>
        </p:txBody>
      </p:sp>
      <p:sp>
        <p:nvSpPr>
          <p:cNvPr id="1048880" name="Content Placeholder 2"/>
          <p:cNvSpPr>
            <a:spLocks noGrp="1"/>
          </p:cNvSpPr>
          <p:nvPr>
            <p:ph idx="1"/>
          </p:nvPr>
        </p:nvSpPr>
        <p:spPr/>
        <p:txBody>
          <a:bodyPr/>
          <a:p>
            <a:pPr indent="0" marL="0">
              <a:buNone/>
            </a:pPr>
            <a:r>
              <a:rPr b="1" dirty="0" lang="en-US" smtClean="0"/>
              <a:t> 2. STAFF </a:t>
            </a:r>
            <a:r>
              <a:rPr b="1" dirty="0" lang="en-US"/>
              <a:t>COACHING </a:t>
            </a:r>
            <a:endParaRPr dirty="0" lang="en-US"/>
          </a:p>
          <a:p>
            <a:pPr indent="0" marL="0">
              <a:buNone/>
            </a:pPr>
            <a:r>
              <a:rPr dirty="0" lang="en-US"/>
              <a:t>This is the day today process of helping employees improve performance. Coaching also should be used when performance meets the standards but improvement can still be obtained. Before entering into a coaching session the coach should prepare for the interaction. The goal of the meeting is to eliminate or improve performance problems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27" name="Title 1"/>
          <p:cNvSpPr>
            <a:spLocks noGrp="1"/>
          </p:cNvSpPr>
          <p:nvPr>
            <p:ph type="title"/>
          </p:nvPr>
        </p:nvSpPr>
        <p:spPr/>
        <p:txBody>
          <a:bodyPr/>
          <a:p>
            <a:endParaRPr dirty="0" lang="en-US"/>
          </a:p>
        </p:txBody>
      </p:sp>
      <p:sp>
        <p:nvSpPr>
          <p:cNvPr id="1048628" name="Content Placeholder 2"/>
          <p:cNvSpPr>
            <a:spLocks noGrp="1"/>
          </p:cNvSpPr>
          <p:nvPr>
            <p:ph idx="1"/>
          </p:nvPr>
        </p:nvSpPr>
        <p:spPr/>
        <p:txBody>
          <a:bodyPr/>
          <a:p>
            <a:pPr indent="0" marL="0">
              <a:buNone/>
            </a:pPr>
            <a:r>
              <a:rPr dirty="0" sz="3200" lang="en-US"/>
              <a:t>There are six main resources in an organization (6M) </a:t>
            </a:r>
          </a:p>
          <a:p>
            <a:pPr indent="0" marL="0">
              <a:buNone/>
            </a:pPr>
            <a:r>
              <a:rPr dirty="0" sz="3200" lang="en-US"/>
              <a:t>1. Money </a:t>
            </a:r>
          </a:p>
          <a:p>
            <a:pPr indent="0" marL="0">
              <a:buNone/>
            </a:pPr>
            <a:r>
              <a:rPr dirty="0" sz="3200" lang="en-US"/>
              <a:t>2. Manpower </a:t>
            </a:r>
          </a:p>
          <a:p>
            <a:pPr indent="0" marL="0">
              <a:buNone/>
            </a:pPr>
            <a:r>
              <a:rPr dirty="0" sz="3200" lang="en-US"/>
              <a:t>3. Machines </a:t>
            </a:r>
          </a:p>
          <a:p>
            <a:pPr indent="0" marL="0">
              <a:buNone/>
            </a:pPr>
            <a:r>
              <a:rPr dirty="0" sz="3200" lang="en-US"/>
              <a:t>4. Materials </a:t>
            </a:r>
          </a:p>
          <a:p>
            <a:pPr indent="0" marL="0">
              <a:buNone/>
            </a:pPr>
            <a:r>
              <a:rPr dirty="0" sz="3200" lang="en-US"/>
              <a:t>5. Management (methods) </a:t>
            </a:r>
          </a:p>
          <a:p>
            <a:pPr indent="0" marL="0">
              <a:buNone/>
            </a:pPr>
            <a:r>
              <a:rPr dirty="0" sz="3200" lang="en-US"/>
              <a:t>6. Minutes (time </a:t>
            </a:r>
          </a:p>
          <a:p>
            <a:endParaRPr dirty="0"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881" name="Title 1"/>
          <p:cNvSpPr>
            <a:spLocks noGrp="1"/>
          </p:cNvSpPr>
          <p:nvPr>
            <p:ph type="title"/>
          </p:nvPr>
        </p:nvSpPr>
        <p:spPr/>
        <p:txBody>
          <a:bodyPr/>
          <a:p>
            <a:r>
              <a:rPr dirty="0" lang="en-US" smtClean="0"/>
              <a:t>Cont.………………..</a:t>
            </a:r>
            <a:endParaRPr dirty="0" lang="en-US"/>
          </a:p>
        </p:txBody>
      </p:sp>
      <p:sp>
        <p:nvSpPr>
          <p:cNvPr id="1048882" name="Content Placeholder 2"/>
          <p:cNvSpPr>
            <a:spLocks noGrp="1"/>
          </p:cNvSpPr>
          <p:nvPr>
            <p:ph idx="1"/>
          </p:nvPr>
        </p:nvSpPr>
        <p:spPr/>
        <p:txBody>
          <a:bodyPr/>
          <a:p>
            <a:pPr indent="0" marL="0">
              <a:buNone/>
            </a:pPr>
            <a:r>
              <a:rPr b="1" dirty="0" lang="en-US"/>
              <a:t>Performance Deficiency Coaching </a:t>
            </a:r>
            <a:endParaRPr dirty="0" lang="en-US"/>
          </a:p>
          <a:p>
            <a:r>
              <a:rPr dirty="0" lang="en-US"/>
              <a:t>Performance deficiency coaching is another strategy that the manager can use to create a disciplined work environment. This type of coaching may be ongoing or problem-centered. Problem-centered coaching is less spontaneous and requires more managerial planning than ongoing coaching </a:t>
            </a:r>
            <a:endParaRPr dirty="0" lang="en-US" smtClean="0"/>
          </a:p>
          <a:p>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883" name="Title 1"/>
          <p:cNvSpPr>
            <a:spLocks noGrp="1"/>
          </p:cNvSpPr>
          <p:nvPr>
            <p:ph type="title"/>
          </p:nvPr>
        </p:nvSpPr>
        <p:spPr/>
        <p:txBody>
          <a:bodyPr/>
          <a:p>
            <a:r>
              <a:rPr dirty="0" lang="en-US" smtClean="0"/>
              <a:t>Cont.………………………</a:t>
            </a:r>
            <a:endParaRPr dirty="0" lang="en-US"/>
          </a:p>
        </p:txBody>
      </p:sp>
      <p:sp>
        <p:nvSpPr>
          <p:cNvPr id="1048884" name="Content Placeholder 2"/>
          <p:cNvSpPr>
            <a:spLocks noGrp="1"/>
          </p:cNvSpPr>
          <p:nvPr>
            <p:ph idx="1"/>
          </p:nvPr>
        </p:nvSpPr>
        <p:spPr/>
        <p:txBody>
          <a:bodyPr/>
          <a:p>
            <a:r>
              <a:rPr dirty="0" lang="en-US"/>
              <a:t>In performance deficiency coaching, the manager actively brings areas of unacceptable behavior or performance to the attention of the employee and works with him or her to establish a plan to correct deficiencies. Because the role of a coach is less threatening than that of an enforcer, the manager becomes a supporter and helper. Performance deficiency coaching helps employees, over time, to improve their performance to the highest level of which they are capable. As such, the development, use, and mastery of performance deficiency coaching should result in improved performance for all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885" name="Title 1"/>
          <p:cNvSpPr>
            <a:spLocks noGrp="1"/>
          </p:cNvSpPr>
          <p:nvPr>
            <p:ph type="title"/>
          </p:nvPr>
        </p:nvSpPr>
        <p:spPr/>
        <p:txBody>
          <a:bodyPr/>
          <a:p>
            <a:endParaRPr lang="en-US"/>
          </a:p>
        </p:txBody>
      </p:sp>
      <p:sp>
        <p:nvSpPr>
          <p:cNvPr id="1048886" name="Content Placeholder 2"/>
          <p:cNvSpPr>
            <a:spLocks noGrp="1"/>
          </p:cNvSpPr>
          <p:nvPr>
            <p:ph idx="1"/>
          </p:nvPr>
        </p:nvSpPr>
        <p:spPr/>
        <p:txBody>
          <a:bodyPr/>
          <a:p>
            <a:pPr indent="0" marL="0">
              <a:buNone/>
            </a:pPr>
            <a:r>
              <a:rPr b="1" dirty="0" lang="en-US" smtClean="0"/>
              <a:t>3. STAFF </a:t>
            </a:r>
            <a:r>
              <a:rPr b="1" dirty="0" lang="en-US"/>
              <a:t>MOTIVATION </a:t>
            </a:r>
            <a:endParaRPr dirty="0" lang="en-US"/>
          </a:p>
          <a:p>
            <a:r>
              <a:rPr dirty="0" lang="en-US"/>
              <a:t>Motivation describes the factors that initiate and direct behavior. </a:t>
            </a:r>
            <a:r>
              <a:rPr dirty="0" lang="en-US" smtClean="0"/>
              <a:t> </a:t>
            </a:r>
          </a:p>
          <a:p>
            <a:r>
              <a:rPr dirty="0" lang="en-US" smtClean="0"/>
              <a:t>manager’s </a:t>
            </a:r>
            <a:r>
              <a:rPr dirty="0" lang="en-US"/>
              <a:t>most important leadership task is to maximize subordinates work motivation because employees bring to the organization different needs and goals, the type and intensity of motivators vary among employees. </a:t>
            </a:r>
            <a:endParaRPr dirty="0" lang="en-US" smtClean="0"/>
          </a:p>
          <a:p>
            <a:r>
              <a:rPr dirty="0" lang="en-US" smtClean="0"/>
              <a:t>Therefore the </a:t>
            </a:r>
            <a:r>
              <a:rPr dirty="0" lang="en-US"/>
              <a:t>manager must know which needs the employee expects to satisfy through employment and should be able to predict, which needs will be satisfied through the job duties of each </a:t>
            </a:r>
            <a:r>
              <a:rPr dirty="0" lang="en-US" smtClean="0"/>
              <a:t>employee position</a:t>
            </a:r>
            <a:r>
              <a:rPr dirty="0" lang="en-US"/>
              <a:t>. </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887" name="Title 1"/>
          <p:cNvSpPr>
            <a:spLocks noGrp="1"/>
          </p:cNvSpPr>
          <p:nvPr>
            <p:ph type="title"/>
          </p:nvPr>
        </p:nvSpPr>
        <p:spPr/>
        <p:txBody>
          <a:bodyPr/>
          <a:p>
            <a:endParaRPr lang="en-US"/>
          </a:p>
        </p:txBody>
      </p:sp>
      <p:sp>
        <p:nvSpPr>
          <p:cNvPr id="1048888" name="Content Placeholder 2"/>
          <p:cNvSpPr>
            <a:spLocks noGrp="1"/>
          </p:cNvSpPr>
          <p:nvPr>
            <p:ph idx="1"/>
          </p:nvPr>
        </p:nvSpPr>
        <p:spPr/>
        <p:txBody>
          <a:bodyPr/>
          <a:p>
            <a:pPr indent="0" marL="0">
              <a:buNone/>
            </a:pPr>
            <a:r>
              <a:rPr b="1" dirty="0" lang="en-US" smtClean="0"/>
              <a:t>4. SUPPORTIVE </a:t>
            </a:r>
            <a:r>
              <a:rPr b="1" dirty="0" lang="en-US"/>
              <a:t>SUPERVISION </a:t>
            </a:r>
            <a:endParaRPr dirty="0" lang="en-US"/>
          </a:p>
          <a:p>
            <a:r>
              <a:rPr dirty="0" lang="en-US"/>
              <a:t>Supportive Supervision refers to an activity of more experienced or higher positioned personnel whereby they support the work of their juniors so that it meets set standards. It means assisting health, workers in achieving work outcomes, finding out work problems and challenges and together finding solutions to the problems. Supportive supervision should aim at encouraging team members to apply their ability and energy to work. It also means understanding what makes people dissatisfied at work. </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889" name="Title 1"/>
          <p:cNvSpPr>
            <a:spLocks noGrp="1"/>
          </p:cNvSpPr>
          <p:nvPr>
            <p:ph type="title"/>
          </p:nvPr>
        </p:nvSpPr>
        <p:spPr/>
        <p:txBody>
          <a:bodyPr/>
          <a:p>
            <a:r>
              <a:rPr b="1" dirty="0" lang="en-US"/>
              <a:t>CONFLICTS AND CONFLICT RESOLUTION </a:t>
            </a:r>
            <a:endParaRPr dirty="0" lang="en-US"/>
          </a:p>
        </p:txBody>
      </p:sp>
      <p:sp>
        <p:nvSpPr>
          <p:cNvPr id="1048890" name="Content Placeholder 2"/>
          <p:cNvSpPr>
            <a:spLocks noGrp="1"/>
          </p:cNvSpPr>
          <p:nvPr>
            <p:ph idx="1"/>
          </p:nvPr>
        </p:nvSpPr>
        <p:spPr/>
        <p:txBody>
          <a:bodyPr/>
          <a:p>
            <a:pPr indent="0" marL="0">
              <a:buNone/>
            </a:pPr>
            <a:r>
              <a:rPr b="1" dirty="0" lang="en-US"/>
              <a:t>Introduction </a:t>
            </a:r>
            <a:endParaRPr dirty="0" lang="en-US"/>
          </a:p>
          <a:p>
            <a:r>
              <a:rPr dirty="0" lang="en-US"/>
              <a:t>Conflicts are generally defined as the internal or external disorder that results from differences in ideas, values, or feelings between or more people. Because managers have interpersonal relationships with people having a variety of different values beliefs and backgrounds and goals conflict is an expected outcome. The Managers role is to create a work environment where conflict may be used as a consult for growth, innovation and productivity </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891" name="Title 1"/>
          <p:cNvSpPr>
            <a:spLocks noGrp="1"/>
          </p:cNvSpPr>
          <p:nvPr>
            <p:ph type="title"/>
          </p:nvPr>
        </p:nvSpPr>
        <p:spPr/>
        <p:txBody>
          <a:bodyPr/>
          <a:p>
            <a:r>
              <a:rPr b="1" dirty="0" lang="en-US"/>
              <a:t>Conflict resolution methods (strategies) </a:t>
            </a:r>
            <a:endParaRPr dirty="0" lang="en-US"/>
          </a:p>
        </p:txBody>
      </p:sp>
      <p:sp>
        <p:nvSpPr>
          <p:cNvPr id="1048892" name="Content Placeholder 2"/>
          <p:cNvSpPr>
            <a:spLocks noGrp="1"/>
          </p:cNvSpPr>
          <p:nvPr>
            <p:ph idx="1"/>
          </p:nvPr>
        </p:nvSpPr>
        <p:spPr/>
        <p:txBody>
          <a:bodyPr/>
          <a:p>
            <a:pPr indent="0" marL="0">
              <a:buNone/>
            </a:pPr>
            <a:endParaRPr dirty="0" lang="en-US"/>
          </a:p>
          <a:p>
            <a:pPr>
              <a:buFont typeface="Wingdings" panose="05000000000000000000" pitchFamily="2" charset="2"/>
              <a:buChar char="ü"/>
            </a:pPr>
            <a:r>
              <a:rPr b="1" dirty="0" lang="en-US"/>
              <a:t>Avoiding/Avoidance: </a:t>
            </a:r>
            <a:r>
              <a:rPr dirty="0" lang="en-US"/>
              <a:t>This method/strategy attempts to keep the conflict from surfacing at all </a:t>
            </a:r>
            <a:r>
              <a:rPr dirty="0" lang="en-US" smtClean="0"/>
              <a:t>e.g. </a:t>
            </a:r>
            <a:r>
              <a:rPr dirty="0" lang="en-US"/>
              <a:t>ignore the conflict or impose a solution (especially where concern for people and production is low. </a:t>
            </a:r>
            <a:endParaRPr dirty="0" lang="en-US" smtClean="0"/>
          </a:p>
          <a:p>
            <a:r>
              <a:rPr dirty="0" lang="en-US" smtClean="0"/>
              <a:t>Important </a:t>
            </a:r>
            <a:r>
              <a:rPr dirty="0" lang="en-US"/>
              <a:t>if </a:t>
            </a:r>
            <a:r>
              <a:rPr dirty="0" lang="en-US" smtClean="0"/>
              <a:t>in conflict </a:t>
            </a:r>
            <a:r>
              <a:rPr dirty="0" lang="en-US"/>
              <a:t>a</a:t>
            </a:r>
            <a:r>
              <a:rPr dirty="0" lang="en-US" smtClean="0"/>
              <a:t> </a:t>
            </a:r>
            <a:r>
              <a:rPr dirty="0" lang="en-US"/>
              <a:t>quick action is needed to prevent the conflict from occurring.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893" name="Title 1"/>
          <p:cNvSpPr>
            <a:spLocks noGrp="1"/>
          </p:cNvSpPr>
          <p:nvPr>
            <p:ph type="title"/>
          </p:nvPr>
        </p:nvSpPr>
        <p:spPr/>
        <p:txBody>
          <a:bodyPr/>
          <a:p>
            <a:endParaRPr lang="en-US"/>
          </a:p>
        </p:txBody>
      </p:sp>
      <p:sp>
        <p:nvSpPr>
          <p:cNvPr id="1048894" name="Content Placeholder 2"/>
          <p:cNvSpPr>
            <a:spLocks noGrp="1"/>
          </p:cNvSpPr>
          <p:nvPr>
            <p:ph idx="1"/>
          </p:nvPr>
        </p:nvSpPr>
        <p:spPr/>
        <p:txBody>
          <a:bodyPr/>
          <a:p>
            <a:pPr>
              <a:buFont typeface="Wingdings" panose="05000000000000000000" pitchFamily="2" charset="2"/>
              <a:buChar char="ü"/>
            </a:pPr>
            <a:r>
              <a:rPr b="1" dirty="0" lang="en-US"/>
              <a:t>Accommodating: </a:t>
            </a:r>
            <a:r>
              <a:rPr dirty="0" lang="en-US"/>
              <a:t>This is also known as smoothing or co-operating. It is used when a person ignores his or her own feelings about an issue in order to agree with (accommodate) the other side. </a:t>
            </a:r>
            <a:endParaRPr dirty="0" lang="en-US" smtClean="0"/>
          </a:p>
          <a:p>
            <a:r>
              <a:rPr dirty="0" lang="en-US" smtClean="0"/>
              <a:t>NB</a:t>
            </a:r>
            <a:r>
              <a:rPr dirty="0" lang="en-US"/>
              <a:t>: Parties that consistently ignore feelings and give in can end up feeling frustrated or used and may be less willing to co-operate in future</a:t>
            </a:r>
            <a:r>
              <a:rPr dirty="0" lang="en-US" smtClean="0"/>
              <a:t>.</a:t>
            </a:r>
            <a:r>
              <a:rPr dirty="0" lang="en-US"/>
              <a:t> </a:t>
            </a:r>
            <a:endParaRPr dirty="0" lang="en-US" smtClean="0"/>
          </a:p>
          <a:p>
            <a:r>
              <a:rPr dirty="0" lang="en-US" smtClean="0"/>
              <a:t>More </a:t>
            </a:r>
            <a:r>
              <a:rPr dirty="0" lang="en-US"/>
              <a:t>conflict can ensue if parties disagree about importance of the issues being accommodated </a:t>
            </a:r>
            <a:r>
              <a:rPr dirty="0" lang="en-US" smtClean="0"/>
              <a:t> </a:t>
            </a:r>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895" name="Title 1"/>
          <p:cNvSpPr>
            <a:spLocks noGrp="1"/>
          </p:cNvSpPr>
          <p:nvPr>
            <p:ph type="title"/>
          </p:nvPr>
        </p:nvSpPr>
        <p:spPr/>
        <p:txBody>
          <a:bodyPr/>
          <a:p>
            <a:endParaRPr lang="en-US"/>
          </a:p>
        </p:txBody>
      </p:sp>
      <p:sp>
        <p:nvSpPr>
          <p:cNvPr id="1048896" name="Content Placeholder 2"/>
          <p:cNvSpPr>
            <a:spLocks noGrp="1"/>
          </p:cNvSpPr>
          <p:nvPr>
            <p:ph idx="1"/>
          </p:nvPr>
        </p:nvSpPr>
        <p:spPr/>
        <p:txBody>
          <a:bodyPr/>
          <a:p>
            <a:pPr>
              <a:buFont typeface="Wingdings" panose="05000000000000000000" pitchFamily="2" charset="2"/>
              <a:buChar char="ü"/>
            </a:pPr>
            <a:r>
              <a:rPr b="1" dirty="0" lang="en-US"/>
              <a:t>Competing: </a:t>
            </a:r>
            <a:r>
              <a:rPr dirty="0" lang="en-US"/>
              <a:t>One side wins the conflict and the other side loses. It is also called forcing because the winner forces the loser to accept his or her perspective on the conflict. </a:t>
            </a:r>
            <a:endParaRPr dirty="0" lang="en-US" smtClean="0"/>
          </a:p>
          <a:p>
            <a:r>
              <a:rPr dirty="0" lang="en-US" smtClean="0"/>
              <a:t>This </a:t>
            </a:r>
            <a:r>
              <a:rPr dirty="0" lang="en-US"/>
              <a:t>can cause anger and resentment to </a:t>
            </a:r>
            <a:r>
              <a:rPr dirty="0" lang="en-US" smtClean="0"/>
              <a:t>increase withdrawal/avoidance</a:t>
            </a:r>
            <a:r>
              <a:rPr b="1" dirty="0" lang="en-US"/>
              <a:t>. </a:t>
            </a:r>
            <a:endParaRPr b="1" dirty="0" lang="en-US" smtClean="0"/>
          </a:p>
          <a:p>
            <a:r>
              <a:rPr dirty="0" lang="en-US" smtClean="0"/>
              <a:t>The </a:t>
            </a:r>
            <a:r>
              <a:rPr dirty="0" lang="en-US"/>
              <a:t>method is useful when an issue is critical or time to resolve it is limited. Can also help move a critical but unpopular decision quickly through an origin </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897" name="Title 1"/>
          <p:cNvSpPr>
            <a:spLocks noGrp="1"/>
          </p:cNvSpPr>
          <p:nvPr>
            <p:ph type="title"/>
          </p:nvPr>
        </p:nvSpPr>
        <p:spPr/>
        <p:txBody>
          <a:bodyPr/>
          <a:p>
            <a:endParaRPr lang="en-US"/>
          </a:p>
        </p:txBody>
      </p:sp>
      <p:sp>
        <p:nvSpPr>
          <p:cNvPr id="1048898" name="Content Placeholder 2"/>
          <p:cNvSpPr>
            <a:spLocks noGrp="1"/>
          </p:cNvSpPr>
          <p:nvPr>
            <p:ph idx="1"/>
          </p:nvPr>
        </p:nvSpPr>
        <p:spPr/>
        <p:txBody>
          <a:bodyPr/>
          <a:p>
            <a:pPr>
              <a:buFont typeface="Wingdings" panose="05000000000000000000" pitchFamily="2" charset="2"/>
              <a:buChar char="ü"/>
            </a:pPr>
            <a:r>
              <a:rPr b="1" dirty="0" lang="en-US"/>
              <a:t>Compromising: </a:t>
            </a:r>
            <a:r>
              <a:rPr dirty="0" lang="en-US"/>
              <a:t>Each side gives up something as well as gets something. Used when both sides have a reasonable, important goal and losing is not required. </a:t>
            </a:r>
          </a:p>
          <a:p>
            <a:pPr>
              <a:buFont typeface="Wingdings" panose="05000000000000000000" pitchFamily="2" charset="2"/>
              <a:buChar char="ü"/>
            </a:pPr>
            <a:r>
              <a:rPr b="1" dirty="0" lang="en-US"/>
              <a:t>Negotiation: </a:t>
            </a:r>
            <a:r>
              <a:rPr dirty="0" lang="en-US"/>
              <a:t>This is an extension of compromise with higher stakes and more deliberate techniques to bargain for each side’s give and take. It is useful for high stake issues and solutions are seen as formal and more permanent than compromise. Conflicts tend not to recur once the negotiations are finished </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899" name="Title 1"/>
          <p:cNvSpPr>
            <a:spLocks noGrp="1"/>
          </p:cNvSpPr>
          <p:nvPr>
            <p:ph type="title"/>
          </p:nvPr>
        </p:nvSpPr>
        <p:spPr/>
        <p:txBody>
          <a:bodyPr/>
          <a:p>
            <a:endParaRPr lang="en-US"/>
          </a:p>
        </p:txBody>
      </p:sp>
      <p:sp>
        <p:nvSpPr>
          <p:cNvPr id="1048900" name="Content Placeholder 2"/>
          <p:cNvSpPr>
            <a:spLocks noGrp="1"/>
          </p:cNvSpPr>
          <p:nvPr>
            <p:ph idx="1"/>
          </p:nvPr>
        </p:nvSpPr>
        <p:spPr/>
        <p:txBody>
          <a:bodyPr/>
          <a:p>
            <a:pPr>
              <a:buFont typeface="Wingdings" panose="05000000000000000000" pitchFamily="2" charset="2"/>
              <a:buChar char="ü"/>
            </a:pPr>
            <a:r>
              <a:rPr b="1" dirty="0" lang="en-US"/>
              <a:t>Collaborating: </a:t>
            </a:r>
            <a:r>
              <a:rPr dirty="0" lang="en-US"/>
              <a:t>In this method both sides in a conflict work to develop the outcome that is best for both sides</a:t>
            </a:r>
            <a:r>
              <a:rPr dirty="0" lang="en-US" smtClean="0"/>
              <a:t>.</a:t>
            </a:r>
          </a:p>
          <a:p>
            <a:r>
              <a:rPr dirty="0" lang="en-US" smtClean="0"/>
              <a:t> </a:t>
            </a:r>
            <a:r>
              <a:rPr dirty="0" lang="en-US"/>
              <a:t>The emphasis is on creative problem solving so that each side meets its key goals. </a:t>
            </a:r>
          </a:p>
          <a:p>
            <a:pPr>
              <a:buFont typeface="Wingdings" panose="05000000000000000000" pitchFamily="2" charset="2"/>
              <a:buChar char="ü"/>
            </a:pPr>
            <a:r>
              <a:rPr b="1" dirty="0" lang="en-US"/>
              <a:t>Confronting: </a:t>
            </a:r>
            <a:r>
              <a:rPr dirty="0" lang="en-US"/>
              <a:t>This method attempts to block the conflict from the start. The method brings the parties together, clarifies issues and achieves an outcome. </a:t>
            </a: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629" name="Title 1"/>
          <p:cNvSpPr>
            <a:spLocks noGrp="1"/>
          </p:cNvSpPr>
          <p:nvPr>
            <p:ph type="title"/>
          </p:nvPr>
        </p:nvSpPr>
        <p:spPr/>
        <p:txBody>
          <a:bodyPr/>
          <a:p>
            <a:endParaRPr dirty="0" lang="en-US"/>
          </a:p>
        </p:txBody>
      </p:sp>
      <p:sp>
        <p:nvSpPr>
          <p:cNvPr id="1048630" name="Content Placeholder 2"/>
          <p:cNvSpPr>
            <a:spLocks noGrp="1"/>
          </p:cNvSpPr>
          <p:nvPr>
            <p:ph idx="1"/>
          </p:nvPr>
        </p:nvSpPr>
        <p:spPr/>
        <p:txBody>
          <a:bodyPr/>
          <a:p>
            <a:r>
              <a:rPr dirty="0" sz="3200" lang="en-US"/>
              <a:t>Management is also defined as the process by which resources are mobilized, combined and coordinated to effectively to achieve organizational objectives. </a:t>
            </a:r>
          </a:p>
          <a:p>
            <a:r>
              <a:rPr dirty="0" sz="3200" lang="en-US"/>
              <a:t>It is a process that utilizes organizational resources in the most </a:t>
            </a:r>
            <a:r>
              <a:rPr b="1" dirty="0" sz="3200" lang="en-US"/>
              <a:t>effective and efficient </a:t>
            </a:r>
            <a:r>
              <a:rPr dirty="0" sz="3200" lang="en-US"/>
              <a:t>manner, in order to attain stated organizational objectives</a:t>
            </a:r>
            <a:r>
              <a:rPr dirty="0" lang="en-US"/>
              <a:t>. </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901" name="Title 1"/>
          <p:cNvSpPr>
            <a:spLocks noGrp="1"/>
          </p:cNvSpPr>
          <p:nvPr>
            <p:ph type="title"/>
          </p:nvPr>
        </p:nvSpPr>
        <p:spPr/>
        <p:txBody>
          <a:bodyPr/>
          <a:p>
            <a:r>
              <a:rPr dirty="0" lang="en-US" smtClean="0"/>
              <a:t>Types of conflict </a:t>
            </a:r>
            <a:endParaRPr dirty="0" lang="en-US"/>
          </a:p>
        </p:txBody>
      </p:sp>
      <p:sp>
        <p:nvSpPr>
          <p:cNvPr id="1048902" name="Content Placeholder 2"/>
          <p:cNvSpPr>
            <a:spLocks noGrp="1"/>
          </p:cNvSpPr>
          <p:nvPr>
            <p:ph idx="1"/>
          </p:nvPr>
        </p:nvSpPr>
        <p:spPr/>
        <p:txBody>
          <a:bodyPr/>
          <a:p>
            <a:pPr indent="0" marL="0">
              <a:buNone/>
            </a:pPr>
            <a:r>
              <a:rPr dirty="0" lang="en-US" smtClean="0"/>
              <a:t>Individual conflict</a:t>
            </a:r>
          </a:p>
          <a:p>
            <a:pPr>
              <a:buFont typeface="Wingdings" panose="05000000000000000000" pitchFamily="2" charset="2"/>
              <a:buChar char="ü"/>
            </a:pPr>
            <a:r>
              <a:rPr dirty="0" lang="en-US" smtClean="0"/>
              <a:t>   common type is role conflict occurs due to incompatibility between one or more role expectations</a:t>
            </a:r>
          </a:p>
          <a:p>
            <a:pPr>
              <a:buFont typeface="Wingdings" panose="05000000000000000000" pitchFamily="2" charset="2"/>
              <a:buChar char="ü"/>
            </a:pPr>
            <a:r>
              <a:rPr dirty="0" lang="en-US" smtClean="0"/>
              <a:t>When staffs do not understand the role of the other staff </a:t>
            </a:r>
          </a:p>
          <a:p>
            <a:pPr>
              <a:buFont typeface="Wingdings" panose="05000000000000000000" pitchFamily="2" charset="2"/>
              <a:buChar char="ü"/>
            </a:pPr>
            <a:r>
              <a:rPr dirty="0" lang="en-US" smtClean="0"/>
              <a:t>Misunderstanding can occur – for not doing some work </a:t>
            </a:r>
          </a:p>
          <a:p>
            <a:pPr indent="0" marL="0">
              <a:buNone/>
            </a:pPr>
            <a:r>
              <a:rPr dirty="0" lang="en-US"/>
              <a:t> </a:t>
            </a:r>
            <a:r>
              <a:rPr dirty="0" lang="en-US" smtClean="0"/>
              <a:t>interpersonal conflict </a:t>
            </a:r>
          </a:p>
          <a:p>
            <a:pPr>
              <a:buFont typeface="Wingdings" panose="05000000000000000000" pitchFamily="2" charset="2"/>
              <a:buChar char="ü"/>
            </a:pPr>
            <a:r>
              <a:rPr dirty="0" lang="en-US" smtClean="0"/>
              <a:t>Occurs between two people due to differences and personalities or competition</a:t>
            </a:r>
          </a:p>
        </p:txBody>
      </p:sp>
    </p:spTree>
  </p:cSld>
  <p:clrMapOvr>
    <a:masterClrMapping/>
  </p:clrMapOvr>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903" name="Title 1"/>
          <p:cNvSpPr>
            <a:spLocks noGrp="1"/>
          </p:cNvSpPr>
          <p:nvPr>
            <p:ph type="title"/>
          </p:nvPr>
        </p:nvSpPr>
        <p:spPr/>
        <p:txBody>
          <a:bodyPr/>
          <a:p>
            <a:endParaRPr lang="en-US"/>
          </a:p>
        </p:txBody>
      </p:sp>
      <p:sp>
        <p:nvSpPr>
          <p:cNvPr id="1048904" name="Content Placeholder 2"/>
          <p:cNvSpPr>
            <a:spLocks noGrp="1"/>
          </p:cNvSpPr>
          <p:nvPr>
            <p:ph idx="1"/>
          </p:nvPr>
        </p:nvSpPr>
        <p:spPr/>
        <p:txBody>
          <a:bodyPr/>
          <a:p>
            <a:r>
              <a:rPr dirty="0" lang="en-US" smtClean="0"/>
              <a:t>Intergroup conflicts – conflict occurs between groups e.g. unit service</a:t>
            </a:r>
          </a:p>
          <a:p>
            <a:pPr indent="0" marL="0">
              <a:buNone/>
            </a:pPr>
            <a:r>
              <a:rPr dirty="0" lang="en-US"/>
              <a:t> </a:t>
            </a:r>
            <a:r>
              <a:rPr dirty="0" lang="en-US" smtClean="0"/>
              <a:t>team ,health care professional groups ,agencies  </a:t>
            </a:r>
            <a:endParaRPr dirty="0" lang="en-US"/>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905" name="Title 1"/>
          <p:cNvSpPr>
            <a:spLocks noGrp="1"/>
          </p:cNvSpPr>
          <p:nvPr>
            <p:ph type="title"/>
          </p:nvPr>
        </p:nvSpPr>
        <p:spPr/>
        <p:txBody>
          <a:bodyPr/>
          <a:p>
            <a:r>
              <a:rPr dirty="0" lang="en-US" smtClean="0"/>
              <a:t>Causes of conflicts </a:t>
            </a:r>
            <a:endParaRPr dirty="0" lang="en-US"/>
          </a:p>
        </p:txBody>
      </p:sp>
      <p:sp>
        <p:nvSpPr>
          <p:cNvPr id="1048906" name="Content Placeholder 2"/>
          <p:cNvSpPr>
            <a:spLocks noGrp="1"/>
          </p:cNvSpPr>
          <p:nvPr>
            <p:ph idx="1"/>
          </p:nvPr>
        </p:nvSpPr>
        <p:spPr/>
        <p:txBody>
          <a:bodyPr/>
          <a:p>
            <a:pPr>
              <a:buFont typeface="Wingdings" panose="05000000000000000000" pitchFamily="2" charset="2"/>
              <a:buChar char="ü"/>
            </a:pPr>
            <a:r>
              <a:rPr dirty="0" lang="en-US"/>
              <a:t> </a:t>
            </a:r>
            <a:r>
              <a:rPr dirty="0" lang="en-US" smtClean="0"/>
              <a:t>differences in information ,values ,beliefs ,and interest </a:t>
            </a:r>
          </a:p>
          <a:p>
            <a:pPr>
              <a:buFont typeface="Wingdings" panose="05000000000000000000" pitchFamily="2" charset="2"/>
              <a:buChar char="ü"/>
            </a:pPr>
            <a:r>
              <a:rPr dirty="0" lang="en-US" smtClean="0"/>
              <a:t>Competition for resources,eg money skilled manpower </a:t>
            </a:r>
          </a:p>
          <a:p>
            <a:pPr>
              <a:buFont typeface="Wingdings" panose="05000000000000000000" pitchFamily="2" charset="2"/>
              <a:buChar char="ü"/>
            </a:pPr>
            <a:r>
              <a:rPr dirty="0" lang="en-US" smtClean="0"/>
              <a:t>Inter group rivalry for rewards </a:t>
            </a:r>
          </a:p>
          <a:p>
            <a:pPr>
              <a:buFont typeface="Wingdings" panose="05000000000000000000" pitchFamily="2" charset="2"/>
              <a:buChar char="ü"/>
            </a:pPr>
            <a:r>
              <a:rPr dirty="0" lang="en-US" smtClean="0"/>
              <a:t>Take difficulties </a:t>
            </a:r>
          </a:p>
          <a:p>
            <a:pPr>
              <a:buFont typeface="Wingdings" panose="05000000000000000000" pitchFamily="2" charset="2"/>
              <a:buChar char="ü"/>
            </a:pPr>
            <a:r>
              <a:rPr dirty="0" lang="en-US" smtClean="0"/>
              <a:t>Skill differences </a:t>
            </a:r>
          </a:p>
          <a:p>
            <a:pPr>
              <a:buFont typeface="Wingdings" panose="05000000000000000000" pitchFamily="2" charset="2"/>
              <a:buChar char="ü"/>
            </a:pPr>
            <a:r>
              <a:rPr dirty="0" lang="en-US" smtClean="0"/>
              <a:t>Pressure to avoid failures </a:t>
            </a:r>
          </a:p>
          <a:p>
            <a:pPr>
              <a:buFont typeface="Wingdings" panose="05000000000000000000" pitchFamily="2" charset="2"/>
              <a:buChar char="ü"/>
            </a:pPr>
            <a:r>
              <a:rPr dirty="0" lang="en-US" smtClean="0"/>
              <a:t>Unworkable organization structure </a:t>
            </a:r>
            <a:endParaRPr dirty="0" lang="en-US"/>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907" name="Title 1"/>
          <p:cNvSpPr>
            <a:spLocks noGrp="1"/>
          </p:cNvSpPr>
          <p:nvPr>
            <p:ph type="title"/>
          </p:nvPr>
        </p:nvSpPr>
        <p:spPr/>
        <p:txBody>
          <a:bodyPr/>
          <a:p>
            <a:r>
              <a:rPr dirty="0" lang="en-US" smtClean="0"/>
              <a:t>Effects of conflict </a:t>
            </a:r>
            <a:endParaRPr dirty="0" lang="en-US"/>
          </a:p>
        </p:txBody>
      </p:sp>
      <p:sp>
        <p:nvSpPr>
          <p:cNvPr id="1048908" name="Content Placeholder 2"/>
          <p:cNvSpPr>
            <a:spLocks noGrp="1"/>
          </p:cNvSpPr>
          <p:nvPr>
            <p:ph idx="1"/>
          </p:nvPr>
        </p:nvSpPr>
        <p:spPr/>
        <p:txBody>
          <a:bodyPr>
            <a:normAutofit fontScale="85714" lnSpcReduction="20000"/>
          </a:bodyPr>
          <a:p>
            <a:pPr>
              <a:buFont typeface="Wingdings" panose="05000000000000000000" pitchFamily="2" charset="2"/>
              <a:buChar char="v"/>
            </a:pPr>
            <a:r>
              <a:rPr dirty="0" lang="en-US" smtClean="0"/>
              <a:t>Advantages </a:t>
            </a:r>
          </a:p>
          <a:p>
            <a:pPr>
              <a:buFont typeface="Wingdings" panose="05000000000000000000" pitchFamily="2" charset="2"/>
              <a:buChar char="ü"/>
            </a:pPr>
            <a:r>
              <a:rPr dirty="0" lang="en-US" smtClean="0"/>
              <a:t>Prevents intellectual stagnation </a:t>
            </a:r>
            <a:endParaRPr dirty="0" lang="en-US"/>
          </a:p>
          <a:p>
            <a:pPr>
              <a:buFont typeface="Wingdings" panose="05000000000000000000" pitchFamily="2" charset="2"/>
              <a:buChar char="ü"/>
            </a:pPr>
            <a:r>
              <a:rPr dirty="0" lang="en-US" smtClean="0"/>
              <a:t>Decreases likelihood of group think </a:t>
            </a:r>
          </a:p>
          <a:p>
            <a:pPr>
              <a:buFont typeface="Wingdings" panose="05000000000000000000" pitchFamily="2" charset="2"/>
              <a:buChar char="ü"/>
            </a:pPr>
            <a:r>
              <a:rPr dirty="0" lang="en-US" smtClean="0"/>
              <a:t>stimulates employees curiosity</a:t>
            </a:r>
          </a:p>
          <a:p>
            <a:pPr>
              <a:buFont typeface="Wingdings" panose="05000000000000000000" pitchFamily="2" charset="2"/>
              <a:buChar char="ü"/>
            </a:pPr>
            <a:r>
              <a:rPr dirty="0" lang="en-US" smtClean="0"/>
              <a:t>Facilities employees change </a:t>
            </a:r>
          </a:p>
          <a:p>
            <a:pPr>
              <a:buFont typeface="Wingdings" panose="05000000000000000000" pitchFamily="2" charset="2"/>
              <a:buChar char="v"/>
            </a:pPr>
            <a:r>
              <a:rPr dirty="0" lang="en-US" smtClean="0"/>
              <a:t>Disadvantages </a:t>
            </a:r>
          </a:p>
          <a:p>
            <a:pPr indent="0" marL="0">
              <a:buNone/>
            </a:pPr>
            <a:r>
              <a:rPr dirty="0" lang="en-US"/>
              <a:t> </a:t>
            </a:r>
            <a:r>
              <a:rPr dirty="0" lang="en-US" smtClean="0"/>
              <a:t>disputes puts others in to  conflict </a:t>
            </a:r>
          </a:p>
          <a:p>
            <a:pPr indent="0" marL="0">
              <a:buNone/>
            </a:pPr>
            <a:r>
              <a:rPr dirty="0" lang="en-US" smtClean="0"/>
              <a:t>Unresolved causes violence </a:t>
            </a:r>
          </a:p>
          <a:p>
            <a:pPr indent="0" marL="0">
              <a:buNone/>
            </a:pPr>
            <a:r>
              <a:rPr dirty="0" lang="en-US" smtClean="0"/>
              <a:t>Spread from peripheral to other issues </a:t>
            </a:r>
          </a:p>
          <a:p>
            <a:pPr indent="0" marL="0">
              <a:buNone/>
            </a:pPr>
            <a:r>
              <a:rPr dirty="0" lang="en-US"/>
              <a:t> </a:t>
            </a:r>
          </a:p>
        </p:txBody>
      </p:sp>
    </p:spTree>
  </p:cSld>
  <p:clrMapOvr>
    <a:masterClrMapping/>
  </p:clrMapOvr>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909" name="Title 1"/>
          <p:cNvSpPr>
            <a:spLocks noGrp="1"/>
          </p:cNvSpPr>
          <p:nvPr>
            <p:ph type="title"/>
          </p:nvPr>
        </p:nvSpPr>
        <p:spPr/>
        <p:txBody>
          <a:bodyPr/>
          <a:p>
            <a:r>
              <a:rPr dirty="0" lang="en-US" smtClean="0"/>
              <a:t>Grievances </a:t>
            </a:r>
            <a:endParaRPr dirty="0" lang="en-US"/>
          </a:p>
        </p:txBody>
      </p:sp>
      <p:sp>
        <p:nvSpPr>
          <p:cNvPr id="1048910" name="Content Placeholder 2"/>
          <p:cNvSpPr>
            <a:spLocks noGrp="1"/>
          </p:cNvSpPr>
          <p:nvPr>
            <p:ph idx="1"/>
          </p:nvPr>
        </p:nvSpPr>
        <p:spPr/>
        <p:txBody>
          <a:bodyPr/>
          <a:p>
            <a:r>
              <a:rPr b="1" dirty="0" lang="en-US"/>
              <a:t>Grievance Process </a:t>
            </a:r>
            <a:r>
              <a:rPr dirty="0" lang="en-US" smtClean="0"/>
              <a:t>= When </a:t>
            </a:r>
            <a:r>
              <a:rPr dirty="0" lang="en-US"/>
              <a:t>a union member believes that management has failed to meet the terms of the contract or labor agreement and communicates this to management. This process is called grievance! </a:t>
            </a:r>
          </a:p>
          <a:p>
            <a:pPr indent="0" marL="0">
              <a:buNone/>
            </a:pPr>
            <a:r>
              <a:rPr b="1" dirty="0" lang="en-US"/>
              <a:t>The grievance process steps </a:t>
            </a:r>
            <a:endParaRPr dirty="0" lang="en-US"/>
          </a:p>
          <a:p>
            <a:pPr indent="0" marL="0">
              <a:buNone/>
            </a:pPr>
            <a:r>
              <a:rPr dirty="0" lang="en-US"/>
              <a:t>1. The employee informs the employer about the nature of the grievance </a:t>
            </a:r>
          </a:p>
          <a:p>
            <a:pPr indent="0" marL="0">
              <a:buNone/>
            </a:pPr>
            <a:r>
              <a:rPr dirty="0" lang="en-US"/>
              <a:t>2. The employer arranges for a formal meeting to be held without unreasonable delay after a grievance is received </a:t>
            </a:r>
          </a:p>
          <a:p>
            <a:endParaRPr dirty="0" lang="en-US"/>
          </a:p>
        </p:txBody>
      </p:sp>
    </p:spTree>
  </p:cSld>
  <p:clrMapOvr>
    <a:masterClrMapping/>
  </p:clrMapOvr>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911" name="Title 1"/>
          <p:cNvSpPr>
            <a:spLocks noGrp="1"/>
          </p:cNvSpPr>
          <p:nvPr>
            <p:ph type="title"/>
          </p:nvPr>
        </p:nvSpPr>
        <p:spPr/>
        <p:txBody>
          <a:bodyPr/>
          <a:p>
            <a:endParaRPr lang="en-US"/>
          </a:p>
        </p:txBody>
      </p:sp>
      <p:sp>
        <p:nvSpPr>
          <p:cNvPr id="1048912" name="Content Placeholder 2"/>
          <p:cNvSpPr>
            <a:spLocks noGrp="1"/>
          </p:cNvSpPr>
          <p:nvPr>
            <p:ph idx="1"/>
          </p:nvPr>
        </p:nvSpPr>
        <p:spPr/>
        <p:txBody>
          <a:bodyPr>
            <a:normAutofit fontScale="96429" lnSpcReduction="10000"/>
          </a:bodyPr>
          <a:p>
            <a:pPr indent="0" marL="0">
              <a:buNone/>
            </a:pPr>
            <a:r>
              <a:rPr dirty="0" lang="en-US" smtClean="0"/>
              <a:t>3</a:t>
            </a:r>
            <a:r>
              <a:rPr dirty="0" lang="en-US"/>
              <a:t>. The meeting is held and the employee should be accompanied at the meeting. Following the meeting a decision is made on what action if any to take. Decision should be communicated to the employee in writing without unreasonable delay. </a:t>
            </a:r>
          </a:p>
          <a:p>
            <a:pPr indent="0" marL="0">
              <a:buNone/>
            </a:pPr>
            <a:r>
              <a:rPr dirty="0" lang="en-US"/>
              <a:t>4. The employee is allowed to take the grievance further (appeal) if not resolved) </a:t>
            </a:r>
          </a:p>
          <a:p>
            <a:pPr indent="0" marL="0">
              <a:buNone/>
            </a:pPr>
            <a:r>
              <a:rPr dirty="0" lang="en-US"/>
              <a:t>5. The appeal should be dealt with impartially </a:t>
            </a:r>
          </a:p>
          <a:p>
            <a:pPr indent="0" marL="0">
              <a:buNone/>
            </a:pPr>
            <a:r>
              <a:rPr dirty="0" lang="en-US"/>
              <a:t>6. The outcome of the appeal should be communicated to the employee in writing without unreasonable delay </a:t>
            </a:r>
          </a:p>
          <a:p>
            <a:pPr indent="0" marL="0">
              <a:buNone/>
            </a:pPr>
            <a:r>
              <a:rPr b="1" dirty="0" lang="en-US"/>
              <a:t>NB: </a:t>
            </a:r>
            <a:r>
              <a:rPr dirty="0" lang="en-US"/>
              <a:t>Grievance procedures differ from union to union. </a:t>
            </a:r>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913" name="Title 1"/>
          <p:cNvSpPr>
            <a:spLocks noGrp="1"/>
          </p:cNvSpPr>
          <p:nvPr>
            <p:ph type="title"/>
          </p:nvPr>
        </p:nvSpPr>
        <p:spPr/>
        <p:txBody>
          <a:bodyPr/>
          <a:p>
            <a:r>
              <a:rPr b="1" dirty="0" lang="en-US"/>
              <a:t>Change and change management </a:t>
            </a:r>
            <a:endParaRPr dirty="0" lang="en-US"/>
          </a:p>
        </p:txBody>
      </p:sp>
      <p:sp>
        <p:nvSpPr>
          <p:cNvPr id="1048914" name="Content Placeholder 2"/>
          <p:cNvSpPr>
            <a:spLocks noGrp="1"/>
          </p:cNvSpPr>
          <p:nvPr>
            <p:ph idx="1"/>
          </p:nvPr>
        </p:nvSpPr>
        <p:spPr/>
        <p:txBody>
          <a:bodyPr>
            <a:normAutofit/>
          </a:bodyPr>
          <a:p>
            <a:pPr indent="0" marL="0">
              <a:buNone/>
            </a:pPr>
            <a:r>
              <a:rPr b="1" dirty="0" lang="en-US" smtClean="0"/>
              <a:t> </a:t>
            </a:r>
            <a:r>
              <a:rPr dirty="0" lang="en-US" smtClean="0"/>
              <a:t>Change </a:t>
            </a:r>
            <a:r>
              <a:rPr dirty="0" lang="en-US"/>
              <a:t>is fundamental in order to guarantee long term success in the organization. Some organizations change in response to external circumstances (reactive change) and others change because they have decided to change (proactive change) </a:t>
            </a:r>
            <a:endParaRPr dirty="0" lang="en-US" smtClean="0"/>
          </a:p>
          <a:p>
            <a:pPr indent="0" marL="0">
              <a:buNone/>
            </a:pPr>
            <a:r>
              <a:rPr b="1" dirty="0" lang="en-US" smtClean="0"/>
              <a:t>a</a:t>
            </a:r>
            <a:r>
              <a:rPr b="1" dirty="0" lang="en-US"/>
              <a:t>. Definition of change </a:t>
            </a:r>
            <a:r>
              <a:rPr dirty="0" lang="en-US"/>
              <a:t>-</a:t>
            </a:r>
            <a:r>
              <a:rPr dirty="0" lang="en-US" smtClean="0"/>
              <a:t>To </a:t>
            </a:r>
            <a:r>
              <a:rPr dirty="0" lang="en-US"/>
              <a:t>change something implies altering it, </a:t>
            </a:r>
            <a:r>
              <a:rPr dirty="0" lang="en-US" smtClean="0"/>
              <a:t>varying </a:t>
            </a:r>
            <a:r>
              <a:rPr dirty="0" lang="en-US"/>
              <a:t>or modifying it in some way. It is also the process of moving from one system to another. It is also the process of making something different from what it was. Also change is any shift in status from an undesirable current status to a desirable future status. </a:t>
            </a:r>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915" name="Title 1"/>
          <p:cNvSpPr>
            <a:spLocks noGrp="1"/>
          </p:cNvSpPr>
          <p:nvPr>
            <p:ph type="title"/>
          </p:nvPr>
        </p:nvSpPr>
        <p:spPr/>
        <p:txBody>
          <a:bodyPr/>
          <a:p>
            <a:endParaRPr lang="en-US"/>
          </a:p>
        </p:txBody>
      </p:sp>
      <p:sp>
        <p:nvSpPr>
          <p:cNvPr id="1048916" name="Content Placeholder 2"/>
          <p:cNvSpPr>
            <a:spLocks noGrp="1"/>
          </p:cNvSpPr>
          <p:nvPr>
            <p:ph idx="1"/>
          </p:nvPr>
        </p:nvSpPr>
        <p:spPr/>
        <p:txBody>
          <a:bodyPr>
            <a:normAutofit/>
          </a:bodyPr>
          <a:p>
            <a:pPr indent="0" marL="0">
              <a:buNone/>
            </a:pPr>
            <a:r>
              <a:rPr b="1" dirty="0" lang="en-US" smtClean="0"/>
              <a:t>b</a:t>
            </a:r>
            <a:r>
              <a:rPr b="1" dirty="0" lang="en-US"/>
              <a:t>. Types of change </a:t>
            </a:r>
            <a:endParaRPr dirty="0" lang="en-US"/>
          </a:p>
          <a:p>
            <a:r>
              <a:rPr b="1" dirty="0" lang="en-US"/>
              <a:t>Planned change: </a:t>
            </a:r>
            <a:r>
              <a:rPr dirty="0" lang="en-US"/>
              <a:t>Results from deliberative, collaborative effort to improve system operations and facilitate acceptance of the improvement by involved parties </a:t>
            </a:r>
          </a:p>
          <a:p>
            <a:r>
              <a:rPr b="1" dirty="0" lang="en-US"/>
              <a:t>Unplanned /accidental change: </a:t>
            </a:r>
            <a:r>
              <a:rPr dirty="0" lang="en-US"/>
              <a:t>Accidental or reactive change is an adaptive response to an outside stimulus that is directed toward re-establishing balance between system and environment</a:t>
            </a:r>
            <a:r>
              <a:rPr dirty="0" lang="en-US" smtClean="0"/>
              <a:t>.</a:t>
            </a:r>
            <a:endParaRPr dirty="0" lang="en-US"/>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917" name="Title 1"/>
          <p:cNvSpPr>
            <a:spLocks noGrp="1"/>
          </p:cNvSpPr>
          <p:nvPr>
            <p:ph type="title"/>
          </p:nvPr>
        </p:nvSpPr>
        <p:spPr/>
        <p:txBody>
          <a:bodyPr/>
          <a:p>
            <a:endParaRPr lang="en-US"/>
          </a:p>
        </p:txBody>
      </p:sp>
      <p:sp>
        <p:nvSpPr>
          <p:cNvPr id="1048918" name="Content Placeholder 2"/>
          <p:cNvSpPr>
            <a:spLocks noGrp="1"/>
          </p:cNvSpPr>
          <p:nvPr>
            <p:ph idx="1"/>
          </p:nvPr>
        </p:nvSpPr>
        <p:spPr/>
        <p:txBody>
          <a:bodyPr>
            <a:normAutofit fontScale="96429" lnSpcReduction="20000"/>
          </a:bodyPr>
          <a:p>
            <a:pPr indent="0" marL="0">
              <a:buNone/>
            </a:pPr>
            <a:r>
              <a:rPr b="1" dirty="0" lang="en-US" smtClean="0"/>
              <a:t>c</a:t>
            </a:r>
            <a:r>
              <a:rPr b="1" dirty="0" lang="en-US"/>
              <a:t>. The change process (planned change) </a:t>
            </a:r>
            <a:endParaRPr dirty="0" lang="en-US"/>
          </a:p>
          <a:p>
            <a:pPr indent="0" marL="0">
              <a:buNone/>
            </a:pPr>
            <a:r>
              <a:rPr dirty="0" lang="en-US"/>
              <a:t>Change is a continual unfolding process rather than an event. The process begins with the present state, moves through a transition period then comes to a desired state once the desired state has been reached the process begins again. The change process is very similar to the problem solving process and involves </a:t>
            </a:r>
            <a:r>
              <a:rPr dirty="0" lang="en-US" smtClean="0"/>
              <a:t>:-</a:t>
            </a:r>
          </a:p>
          <a:p>
            <a:r>
              <a:rPr b="1" dirty="0" lang="en-US"/>
              <a:t>Assessment </a:t>
            </a:r>
            <a:r>
              <a:rPr dirty="0" lang="en-US"/>
              <a:t>At this stage problem or opportunity for change is identified. Data about change is collected from both internal and external sources and then analyzed. Data analysis should support both the need for change and the potential action selected </a:t>
            </a:r>
            <a:r>
              <a:rPr dirty="0" lang="en-US" smtClean="0"/>
              <a:t> </a:t>
            </a:r>
            <a:endParaRPr dirty="0" lang="en-US"/>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919" name="Title 1"/>
          <p:cNvSpPr>
            <a:spLocks noGrp="1"/>
          </p:cNvSpPr>
          <p:nvPr>
            <p:ph type="title"/>
          </p:nvPr>
        </p:nvSpPr>
        <p:spPr/>
        <p:txBody>
          <a:bodyPr/>
          <a:p>
            <a:endParaRPr lang="en-US"/>
          </a:p>
        </p:txBody>
      </p:sp>
      <p:sp>
        <p:nvSpPr>
          <p:cNvPr id="1048920" name="Content Placeholder 2"/>
          <p:cNvSpPr>
            <a:spLocks noGrp="1"/>
          </p:cNvSpPr>
          <p:nvPr>
            <p:ph idx="1"/>
          </p:nvPr>
        </p:nvSpPr>
        <p:spPr/>
        <p:txBody>
          <a:bodyPr/>
          <a:p>
            <a:r>
              <a:rPr b="1" dirty="0" lang="en-US"/>
              <a:t>Planning: </a:t>
            </a:r>
            <a:r>
              <a:rPr dirty="0" lang="en-US"/>
              <a:t>During planning the change agent determines who will be affected by change and when change will occur. Also all potential actions are examined which </a:t>
            </a:r>
            <a:r>
              <a:rPr b="1" dirty="0" lang="en-US"/>
              <a:t>s</a:t>
            </a:r>
            <a:r>
              <a:rPr dirty="0" lang="en-US"/>
              <a:t>hould include how change will be implemented. An evaluation component to assess if the change met the organizational goals for the change is also constructed </a:t>
            </a:r>
          </a:p>
          <a:p>
            <a:r>
              <a:rPr b="1" dirty="0" lang="en-US"/>
              <a:t>Implement the change</a:t>
            </a:r>
            <a:r>
              <a:rPr dirty="0" lang="en-US"/>
              <a:t>: The plans are put into motion. Interventions are designed to gain the necessary compliance. The change agent creates a supportive climate, obtains and provides feedback and overcomes resistance to change.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31" name="Title 1"/>
          <p:cNvSpPr>
            <a:spLocks noGrp="1"/>
          </p:cNvSpPr>
          <p:nvPr>
            <p:ph type="title"/>
          </p:nvPr>
        </p:nvSpPr>
        <p:spPr/>
        <p:txBody>
          <a:bodyPr/>
          <a:p>
            <a:endParaRPr dirty="0" lang="en-US"/>
          </a:p>
        </p:txBody>
      </p:sp>
      <p:sp>
        <p:nvSpPr>
          <p:cNvPr id="1048632" name="Content Placeholder 2"/>
          <p:cNvSpPr>
            <a:spLocks noGrp="1"/>
          </p:cNvSpPr>
          <p:nvPr>
            <p:ph idx="1"/>
          </p:nvPr>
        </p:nvSpPr>
        <p:spPr/>
        <p:txBody>
          <a:bodyPr/>
          <a:p>
            <a:r>
              <a:rPr dirty="0" sz="3200" lang="en-US"/>
              <a:t>Efficiency in management refers to optimal utilization of organization resources with minimal wastage. It is also the relationship between achieving objectives and consumption of resources. Effectiveness refers to attaining specific organizational goals that are timely and challenging. It is also an outcome measure of the interventions that improve peoples health under ordinary circumstances and in ordinary settings</a:t>
            </a:r>
            <a:r>
              <a:rPr dirty="0" lang="en-US"/>
              <a:t>. </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921" name="Title 1"/>
          <p:cNvSpPr>
            <a:spLocks noGrp="1"/>
          </p:cNvSpPr>
          <p:nvPr>
            <p:ph type="title"/>
          </p:nvPr>
        </p:nvSpPr>
        <p:spPr/>
        <p:txBody>
          <a:bodyPr/>
          <a:p>
            <a:endParaRPr lang="en-US"/>
          </a:p>
        </p:txBody>
      </p:sp>
      <p:sp>
        <p:nvSpPr>
          <p:cNvPr id="1048922" name="Content Placeholder 2"/>
          <p:cNvSpPr>
            <a:spLocks noGrp="1"/>
          </p:cNvSpPr>
          <p:nvPr>
            <p:ph idx="1"/>
          </p:nvPr>
        </p:nvSpPr>
        <p:spPr/>
        <p:txBody>
          <a:bodyPr/>
          <a:p>
            <a:r>
              <a:rPr b="1" dirty="0" lang="en-US"/>
              <a:t>Evaluation: </a:t>
            </a:r>
            <a:r>
              <a:rPr dirty="0" lang="en-US"/>
              <a:t>Determine whether change is effective based on outcomes (goals) identified during assessment and using the evaluation method established during planning. The change agent determines whether presumed benefits were achieved from a financial as well as qualitative perspective </a:t>
            </a:r>
          </a:p>
          <a:p>
            <a:r>
              <a:rPr b="1" dirty="0" lang="en-US"/>
              <a:t>Stabilization: </a:t>
            </a:r>
            <a:r>
              <a:rPr dirty="0" lang="en-US"/>
              <a:t>This is achieved by using policies or procedures to make change the norm rather than the innovation. Should occur as soon as possible to complete the change process </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923" name="Title 1"/>
          <p:cNvSpPr>
            <a:spLocks noGrp="1"/>
          </p:cNvSpPr>
          <p:nvPr>
            <p:ph type="title"/>
          </p:nvPr>
        </p:nvSpPr>
        <p:spPr/>
        <p:txBody>
          <a:bodyPr/>
          <a:p>
            <a:endParaRPr lang="en-US"/>
          </a:p>
        </p:txBody>
      </p:sp>
      <p:sp>
        <p:nvSpPr>
          <p:cNvPr id="1048924" name="Content Placeholder 2"/>
          <p:cNvSpPr>
            <a:spLocks noGrp="1"/>
          </p:cNvSpPr>
          <p:nvPr>
            <p:ph idx="1"/>
          </p:nvPr>
        </p:nvSpPr>
        <p:spPr/>
        <p:txBody>
          <a:bodyPr>
            <a:normAutofit/>
          </a:bodyPr>
          <a:p>
            <a:pPr indent="0" marL="0">
              <a:buNone/>
            </a:pPr>
            <a:r>
              <a:rPr b="1" dirty="0" lang="en-US" smtClean="0"/>
              <a:t>d</a:t>
            </a:r>
            <a:r>
              <a:rPr b="1" dirty="0" lang="en-US"/>
              <a:t>. Change theories </a:t>
            </a:r>
            <a:endParaRPr dirty="0" lang="en-US"/>
          </a:p>
          <a:p>
            <a:pPr indent="0" marL="0">
              <a:buNone/>
            </a:pPr>
            <a:r>
              <a:rPr dirty="0" lang="en-US"/>
              <a:t>There are several theories that have been developed concerning the change process. These theories are </a:t>
            </a:r>
          </a:p>
          <a:p>
            <a:pPr indent="0" marL="0">
              <a:buNone/>
            </a:pPr>
            <a:r>
              <a:rPr dirty="0" lang="en-US"/>
              <a:t>I. Lewis force field theory </a:t>
            </a:r>
          </a:p>
          <a:p>
            <a:pPr indent="0" marL="0">
              <a:buNone/>
            </a:pPr>
            <a:r>
              <a:rPr dirty="0" lang="en-US"/>
              <a:t>II. </a:t>
            </a:r>
            <a:r>
              <a:rPr dirty="0" lang="en-US" err="1"/>
              <a:t>Lippitt’s</a:t>
            </a:r>
            <a:r>
              <a:rPr dirty="0" lang="en-US"/>
              <a:t> phases of change </a:t>
            </a:r>
          </a:p>
          <a:p>
            <a:pPr indent="0" marL="0">
              <a:buNone/>
            </a:pPr>
            <a:r>
              <a:rPr dirty="0" lang="en-US"/>
              <a:t>III. Rogers diffusions of innovations </a:t>
            </a:r>
          </a:p>
          <a:p>
            <a:pPr indent="0" marL="0">
              <a:buNone/>
            </a:pPr>
            <a:r>
              <a:rPr dirty="0" lang="en-US"/>
              <a:t>IV. Bridges’ model of managing transitions </a:t>
            </a:r>
          </a:p>
          <a:p>
            <a:pPr indent="0" marL="0">
              <a:buNone/>
            </a:pPr>
            <a:r>
              <a:rPr dirty="0" lang="en-US" smtClean="0"/>
              <a:t>In </a:t>
            </a:r>
            <a:r>
              <a:rPr dirty="0" lang="en-US"/>
              <a:t>this session we are going to review the </a:t>
            </a:r>
            <a:r>
              <a:rPr dirty="0" lang="en-US" err="1"/>
              <a:t>Lewins</a:t>
            </a:r>
            <a:r>
              <a:rPr dirty="0" lang="en-US"/>
              <a:t>’ force field model while you can read about the other theories </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925" name="Title 1"/>
          <p:cNvSpPr>
            <a:spLocks noGrp="1"/>
          </p:cNvSpPr>
          <p:nvPr>
            <p:ph type="title"/>
          </p:nvPr>
        </p:nvSpPr>
        <p:spPr/>
        <p:txBody>
          <a:bodyPr/>
          <a:p>
            <a:endParaRPr lang="en-US"/>
          </a:p>
        </p:txBody>
      </p:sp>
      <p:sp>
        <p:nvSpPr>
          <p:cNvPr id="1048926" name="Content Placeholder 2"/>
          <p:cNvSpPr>
            <a:spLocks noGrp="1"/>
          </p:cNvSpPr>
          <p:nvPr>
            <p:ph idx="1"/>
          </p:nvPr>
        </p:nvSpPr>
        <p:spPr/>
        <p:txBody>
          <a:bodyPr/>
          <a:p>
            <a:r>
              <a:rPr b="1" dirty="0" lang="en-US" err="1"/>
              <a:t>Lewin’s</a:t>
            </a:r>
            <a:r>
              <a:rPr b="1" dirty="0" lang="en-US"/>
              <a:t> force-field model </a:t>
            </a:r>
            <a:r>
              <a:rPr dirty="0" lang="en-US"/>
              <a:t>-</a:t>
            </a:r>
            <a:r>
              <a:rPr dirty="0" lang="en-US" err="1" smtClean="0"/>
              <a:t>Lewin</a:t>
            </a:r>
            <a:r>
              <a:rPr dirty="0" lang="en-US" smtClean="0"/>
              <a:t> </a:t>
            </a:r>
            <a:r>
              <a:rPr dirty="0" lang="en-US"/>
              <a:t>provides a social psychological view of the change process. He sees behavior as a dynamic balance of forces working in opposing directions within a field (e.g. an organization) He suggested that there is need to do an analysis of change situations (which he referred as force field analysis). This includes identifying the following </a:t>
            </a:r>
          </a:p>
          <a:p>
            <a:pPr indent="0" marL="0">
              <a:buNone/>
            </a:pPr>
            <a:r>
              <a:rPr dirty="0" lang="en-US"/>
              <a:t>(</a:t>
            </a:r>
            <a:r>
              <a:rPr dirty="0" lang="en-US" err="1"/>
              <a:t>i</a:t>
            </a:r>
            <a:r>
              <a:rPr dirty="0" lang="en-US"/>
              <a:t>) Driving forces (behaviors’ that facilitate change because they push participants in the desired direction) </a:t>
            </a:r>
          </a:p>
          <a:p>
            <a:pPr indent="0" marL="0">
              <a:buNone/>
            </a:pPr>
            <a:r>
              <a:rPr dirty="0" lang="en-US"/>
              <a:t>(ii) Restraining forces (behaviors that impede change by discouraging participants from making specified changes </a:t>
            </a:r>
          </a:p>
          <a:p>
            <a:endParaRPr dirty="0"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927" name="Title 1"/>
          <p:cNvSpPr>
            <a:spLocks noGrp="1"/>
          </p:cNvSpPr>
          <p:nvPr>
            <p:ph type="title"/>
          </p:nvPr>
        </p:nvSpPr>
        <p:spPr/>
        <p:txBody>
          <a:bodyPr/>
          <a:p>
            <a:endParaRPr lang="en-US"/>
          </a:p>
        </p:txBody>
      </p:sp>
      <p:sp>
        <p:nvSpPr>
          <p:cNvPr id="1048928" name="Content Placeholder 2"/>
          <p:cNvSpPr>
            <a:spLocks noGrp="1"/>
          </p:cNvSpPr>
          <p:nvPr>
            <p:ph idx="1"/>
          </p:nvPr>
        </p:nvSpPr>
        <p:spPr/>
        <p:txBody>
          <a:bodyPr>
            <a:normAutofit fontScale="82143" lnSpcReduction="20000"/>
          </a:bodyPr>
          <a:p>
            <a:r>
              <a:rPr dirty="0" lang="en-US"/>
              <a:t>Therefore for change to be effective driving forces must exceed restraining forces. To plan change one must analyze these forces and shift the balance in the direction of change through the following three step </a:t>
            </a:r>
            <a:r>
              <a:rPr dirty="0" lang="en-US" smtClean="0"/>
              <a:t>process:-</a:t>
            </a:r>
          </a:p>
          <a:p>
            <a:pPr indent="0" marL="0">
              <a:buNone/>
            </a:pPr>
            <a:r>
              <a:rPr b="1" dirty="0" lang="en-US"/>
              <a:t>Steps of change according to </a:t>
            </a:r>
            <a:r>
              <a:rPr b="1" dirty="0" lang="en-US" err="1"/>
              <a:t>Lewin</a:t>
            </a:r>
            <a:r>
              <a:rPr b="1" dirty="0" lang="en-US"/>
              <a:t> </a:t>
            </a:r>
            <a:endParaRPr dirty="0" lang="en-US"/>
          </a:p>
          <a:p>
            <a:pPr>
              <a:buFont typeface="Wingdings" panose="05000000000000000000" pitchFamily="2" charset="2"/>
              <a:buChar char="ü"/>
            </a:pPr>
            <a:r>
              <a:rPr b="1" dirty="0" lang="en-US" smtClean="0"/>
              <a:t> Unfreezing </a:t>
            </a:r>
            <a:r>
              <a:rPr b="1" dirty="0" lang="en-US"/>
              <a:t>the existing equilibrium: </a:t>
            </a:r>
            <a:r>
              <a:rPr dirty="0" lang="en-US"/>
              <a:t>Refers to the awareness of an opportunity, need or problem for which some action is necessary. To unfreeze a status quo, a change agent must increase driving forces or decreases restraining forces in the situation. According to </a:t>
            </a:r>
            <a:r>
              <a:rPr dirty="0" lang="en-US" err="1"/>
              <a:t>Lewin</a:t>
            </a:r>
            <a:r>
              <a:rPr dirty="0" lang="en-US"/>
              <a:t> it involves motivating the participants by getting them ready for change, building trust and recognition for the need to change To their attitudes, actively involve the participants in identifying problems and generating solutions.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929" name="Title 1"/>
          <p:cNvSpPr>
            <a:spLocks noGrp="1"/>
          </p:cNvSpPr>
          <p:nvPr>
            <p:ph type="title"/>
          </p:nvPr>
        </p:nvSpPr>
        <p:spPr/>
        <p:txBody>
          <a:bodyPr/>
          <a:p>
            <a:endParaRPr lang="en-US"/>
          </a:p>
        </p:txBody>
      </p:sp>
      <p:sp>
        <p:nvSpPr>
          <p:cNvPr id="1048930" name="Content Placeholder 2"/>
          <p:cNvSpPr>
            <a:spLocks noGrp="1"/>
          </p:cNvSpPr>
          <p:nvPr>
            <p:ph idx="1"/>
          </p:nvPr>
        </p:nvSpPr>
        <p:spPr/>
        <p:txBody>
          <a:bodyPr/>
          <a:p>
            <a:r>
              <a:rPr b="1" dirty="0" lang="en-US"/>
              <a:t>Move the target system to a new level of equilibrium (moving): </a:t>
            </a:r>
            <a:r>
              <a:rPr dirty="0" lang="en-US"/>
              <a:t>This is done by getting the participants to agree that the status quo is not beneficial to them, encouraging them to view the problem from a new perspective and helping them scan the environment to search for relevant information </a:t>
            </a:r>
            <a:endParaRPr dirty="0" lang="en-US" smtClean="0"/>
          </a:p>
          <a:p>
            <a:r>
              <a:rPr b="1" dirty="0" lang="en-US"/>
              <a:t>Refreeze the system at the new level of equilibrium: </a:t>
            </a:r>
            <a:r>
              <a:rPr dirty="0" lang="en-US"/>
              <a:t>This involves reinforcing the new patterns of behavior (e.g. rewarding for desired behavior or research on new system).Reinforcement can also be done through formal and informal mechanism (e.g. formulating policies, establishing communication channels </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931" name="Title 1"/>
          <p:cNvSpPr>
            <a:spLocks noGrp="1"/>
          </p:cNvSpPr>
          <p:nvPr>
            <p:ph type="title"/>
          </p:nvPr>
        </p:nvSpPr>
        <p:spPr/>
        <p:txBody>
          <a:bodyPr/>
          <a:p>
            <a:endParaRPr lang="en-US"/>
          </a:p>
        </p:txBody>
      </p:sp>
      <p:sp>
        <p:nvSpPr>
          <p:cNvPr id="1048932" name="Content Placeholder 2"/>
          <p:cNvSpPr>
            <a:spLocks noGrp="1"/>
          </p:cNvSpPr>
          <p:nvPr>
            <p:ph idx="1"/>
          </p:nvPr>
        </p:nvSpPr>
        <p:spPr/>
        <p:txBody>
          <a:bodyPr>
            <a:normAutofit fontScale="82143" lnSpcReduction="20000"/>
          </a:bodyPr>
          <a:p>
            <a:pPr indent="0" marL="0">
              <a:buNone/>
            </a:pPr>
            <a:r>
              <a:rPr b="1" dirty="0" lang="en-US" smtClean="0"/>
              <a:t>e</a:t>
            </a:r>
            <a:r>
              <a:rPr b="1" dirty="0" lang="en-US"/>
              <a:t>. Resistance to change </a:t>
            </a:r>
            <a:endParaRPr dirty="0" lang="en-US"/>
          </a:p>
          <a:p>
            <a:r>
              <a:rPr dirty="0" lang="en-US"/>
              <a:t>Response to change varies from ready acceptance to full blown resistance. Forces that oppose change are labelled resistance. Resistance is anything that leads to delay or additional costs to a change Programme. This could be an extreme delay (non-starter) or mild (a few months) </a:t>
            </a:r>
          </a:p>
          <a:p>
            <a:pPr indent="0" marL="0">
              <a:buNone/>
            </a:pPr>
            <a:r>
              <a:rPr b="1" dirty="0" lang="en-US"/>
              <a:t>Reasons why people resist change </a:t>
            </a:r>
            <a:endParaRPr dirty="0" lang="en-US"/>
          </a:p>
          <a:p>
            <a:r>
              <a:rPr dirty="0" lang="en-US"/>
              <a:t>There are several reasons why people resist change. Among them are the following </a:t>
            </a:r>
          </a:p>
          <a:p>
            <a:pPr indent="0" marL="0">
              <a:buNone/>
            </a:pPr>
            <a:r>
              <a:rPr dirty="0" lang="en-US"/>
              <a:t>I. Fear of unknown: This is where the participants wants the status quo because they are not sure of what will happen when change has </a:t>
            </a:r>
            <a:r>
              <a:rPr dirty="0" lang="en-US" smtClean="0"/>
              <a:t>occurred </a:t>
            </a:r>
            <a:endParaRPr dirty="0" lang="en-US"/>
          </a:p>
          <a:p>
            <a:pPr indent="0" marL="0">
              <a:buNone/>
            </a:pPr>
            <a:r>
              <a:rPr dirty="0" lang="en-US"/>
              <a:t>II. When people do not know what is expected of them either during the change process or after change has occurred </a:t>
            </a:r>
          </a:p>
          <a:p>
            <a:endParaRPr dirty="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933" name="Title 1"/>
          <p:cNvSpPr>
            <a:spLocks noGrp="1"/>
          </p:cNvSpPr>
          <p:nvPr>
            <p:ph type="title"/>
          </p:nvPr>
        </p:nvSpPr>
        <p:spPr/>
        <p:txBody>
          <a:bodyPr/>
          <a:p>
            <a:endParaRPr lang="en-US"/>
          </a:p>
        </p:txBody>
      </p:sp>
      <p:sp>
        <p:nvSpPr>
          <p:cNvPr id="1048934" name="Content Placeholder 2"/>
          <p:cNvSpPr>
            <a:spLocks noGrp="1"/>
          </p:cNvSpPr>
          <p:nvPr>
            <p:ph idx="1"/>
          </p:nvPr>
        </p:nvSpPr>
        <p:spPr/>
        <p:txBody>
          <a:bodyPr>
            <a:normAutofit fontScale="92857" lnSpcReduction="20000"/>
          </a:bodyPr>
          <a:p>
            <a:pPr indent="0" marL="0">
              <a:buNone/>
            </a:pPr>
            <a:r>
              <a:rPr dirty="0" lang="en-US" smtClean="0"/>
              <a:t>II</a:t>
            </a:r>
            <a:r>
              <a:rPr dirty="0" lang="en-US"/>
              <a:t>. When people do not know what is expected of them either during the change process or after change has occurred </a:t>
            </a:r>
          </a:p>
          <a:p>
            <a:pPr indent="0" marL="0">
              <a:buNone/>
            </a:pPr>
            <a:r>
              <a:rPr dirty="0" lang="en-US"/>
              <a:t>III. Parochial self-interests: This is where people resist change because of personal interest is expense of organizational interests. May be they fear that they might loose their position if change occurs. </a:t>
            </a:r>
          </a:p>
          <a:p>
            <a:pPr indent="0" marL="0">
              <a:buNone/>
            </a:pPr>
            <a:r>
              <a:rPr dirty="0" lang="en-US"/>
              <a:t>IV. lack of information about what the change entails and the implication of change </a:t>
            </a:r>
            <a:endParaRPr dirty="0" lang="en-US" smtClean="0"/>
          </a:p>
          <a:p>
            <a:pPr indent="0" marL="0">
              <a:buNone/>
            </a:pPr>
            <a:r>
              <a:rPr dirty="0" lang="en-US" smtClean="0"/>
              <a:t>V</a:t>
            </a:r>
            <a:r>
              <a:rPr dirty="0" lang="en-US"/>
              <a:t>. Mistrust: This occurs especially when people don’t trust the leaders. They might assume that their leaders could be having a hidden agenda e.g. layoff of employees. </a:t>
            </a:r>
          </a:p>
          <a:p>
            <a:endParaRPr dirty="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935" name="Title 1"/>
          <p:cNvSpPr>
            <a:spLocks noGrp="1"/>
          </p:cNvSpPr>
          <p:nvPr>
            <p:ph type="title"/>
          </p:nvPr>
        </p:nvSpPr>
        <p:spPr/>
        <p:txBody>
          <a:bodyPr/>
          <a:p>
            <a:endParaRPr lang="en-US"/>
          </a:p>
        </p:txBody>
      </p:sp>
      <p:sp>
        <p:nvSpPr>
          <p:cNvPr id="1048936" name="Content Placeholder 2"/>
          <p:cNvSpPr>
            <a:spLocks noGrp="1"/>
          </p:cNvSpPr>
          <p:nvPr>
            <p:ph idx="1"/>
          </p:nvPr>
        </p:nvSpPr>
        <p:spPr/>
        <p:txBody>
          <a:bodyPr>
            <a:normAutofit/>
          </a:bodyPr>
          <a:p>
            <a:pPr indent="0" marL="0">
              <a:buNone/>
            </a:pPr>
            <a:r>
              <a:rPr b="1" dirty="0" lang="en-US" smtClean="0"/>
              <a:t>f</a:t>
            </a:r>
            <a:r>
              <a:rPr b="1" dirty="0" lang="en-US"/>
              <a:t>. Measures of dealing with resistance to change </a:t>
            </a:r>
            <a:endParaRPr dirty="0" lang="en-US"/>
          </a:p>
          <a:p>
            <a:pPr indent="0" marL="0">
              <a:buNone/>
            </a:pPr>
            <a:r>
              <a:rPr dirty="0" lang="en-US"/>
              <a:t>I. Communication with employees; Speak in person and privately with those who oppose the change. Get to the root of their reasons for the opposition </a:t>
            </a:r>
          </a:p>
          <a:p>
            <a:pPr indent="0" marL="0">
              <a:buNone/>
            </a:pPr>
            <a:r>
              <a:rPr dirty="0" lang="en-US"/>
              <a:t>II. Educate the people; emphasize the goals of change and how the individual or groups will benefit. Clarify information and provide accurate feedback </a:t>
            </a:r>
          </a:p>
          <a:p>
            <a:pPr indent="0" marL="0">
              <a:buNone/>
            </a:pPr>
            <a:r>
              <a:rPr dirty="0" lang="en-US"/>
              <a:t>III. Facilitation: This can be done by providing the resources required. The change agent should also maintain a climate of support and confidence </a:t>
            </a:r>
          </a:p>
          <a:p>
            <a:endParaRPr dirty="0"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937" name="Title 1"/>
          <p:cNvSpPr>
            <a:spLocks noGrp="1"/>
          </p:cNvSpPr>
          <p:nvPr>
            <p:ph type="title"/>
          </p:nvPr>
        </p:nvSpPr>
        <p:spPr/>
        <p:txBody>
          <a:bodyPr/>
          <a:p>
            <a:endParaRPr lang="en-US"/>
          </a:p>
        </p:txBody>
      </p:sp>
      <p:sp>
        <p:nvSpPr>
          <p:cNvPr id="1048938" name="Content Placeholder 2"/>
          <p:cNvSpPr>
            <a:spLocks noGrp="1"/>
          </p:cNvSpPr>
          <p:nvPr>
            <p:ph idx="1"/>
          </p:nvPr>
        </p:nvSpPr>
        <p:spPr/>
        <p:txBody>
          <a:bodyPr>
            <a:normAutofit fontScale="89286" lnSpcReduction="10000"/>
          </a:bodyPr>
          <a:p>
            <a:pPr indent="0" marL="0">
              <a:buNone/>
            </a:pPr>
            <a:r>
              <a:rPr dirty="0" lang="en-US" smtClean="0"/>
              <a:t>IV</a:t>
            </a:r>
            <a:r>
              <a:rPr dirty="0" lang="en-US"/>
              <a:t>. Involve people affected by change: The change agent should be open to suggestions but clear about the overall purpose and goals. Do not compromise on the intended outcome </a:t>
            </a:r>
          </a:p>
          <a:p>
            <a:pPr indent="0" marL="0">
              <a:buNone/>
            </a:pPr>
            <a:r>
              <a:rPr dirty="0" lang="en-US"/>
              <a:t>V. Negotiation; It is also important to discuss the consequences of resistance e.g. compromised patient care or closure of the organization so that the participants can see the importance of change </a:t>
            </a:r>
          </a:p>
          <a:p>
            <a:pPr indent="0" marL="0">
              <a:buNone/>
            </a:pPr>
            <a:r>
              <a:rPr dirty="0" lang="en-US"/>
              <a:t>VI. Manipulation: This method can be used by rewarding those who have accepted change so that those who are resisting can see there are some benefits and comply </a:t>
            </a:r>
          </a:p>
          <a:p>
            <a:pPr indent="0" marL="0">
              <a:buNone/>
            </a:pPr>
            <a:r>
              <a:rPr dirty="0" lang="en-US"/>
              <a:t>VII. Coercion: This by threatening people who resist change and therefore they comply out of fear </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939" name="Title 1"/>
          <p:cNvSpPr>
            <a:spLocks noGrp="1"/>
          </p:cNvSpPr>
          <p:nvPr>
            <p:ph type="title"/>
          </p:nvPr>
        </p:nvSpPr>
        <p:spPr/>
        <p:txBody>
          <a:bodyPr/>
          <a:p>
            <a:r>
              <a:rPr b="1" dirty="0" lang="en-US"/>
              <a:t>TEAM LEADERSHIP </a:t>
            </a:r>
            <a:endParaRPr dirty="0" lang="en-US"/>
          </a:p>
        </p:txBody>
      </p:sp>
      <p:sp>
        <p:nvSpPr>
          <p:cNvPr id="1048940" name="Content Placeholder 2"/>
          <p:cNvSpPr>
            <a:spLocks noGrp="1"/>
          </p:cNvSpPr>
          <p:nvPr>
            <p:ph idx="1"/>
          </p:nvPr>
        </p:nvSpPr>
        <p:spPr/>
        <p:txBody>
          <a:bodyPr>
            <a:normAutofit fontScale="92857" lnSpcReduction="10000"/>
          </a:bodyPr>
          <a:p>
            <a:pPr indent="0" marL="0">
              <a:buNone/>
            </a:pPr>
            <a:r>
              <a:rPr b="1" dirty="0" lang="en-US" smtClean="0"/>
              <a:t>a</a:t>
            </a:r>
            <a:r>
              <a:rPr b="1" dirty="0" lang="en-US"/>
              <a:t>. Differentiating groups from teams </a:t>
            </a:r>
            <a:endParaRPr dirty="0" lang="en-US"/>
          </a:p>
          <a:p>
            <a:r>
              <a:rPr dirty="0" lang="en-US"/>
              <a:t>A group is an aggregate of individual who interact and mutually influence each other. Both formal and informal groups exist in an organization </a:t>
            </a:r>
          </a:p>
          <a:p>
            <a:r>
              <a:rPr b="1" dirty="0" lang="en-US"/>
              <a:t>Formal Groups: </a:t>
            </a:r>
            <a:r>
              <a:rPr dirty="0" lang="en-US"/>
              <a:t>These are clusters of individuals designated by an organization to perform specified organizational tasks. These may include task forces and committees. </a:t>
            </a:r>
          </a:p>
          <a:p>
            <a:r>
              <a:rPr b="1" dirty="0" lang="en-US"/>
              <a:t>Informal Groups: </a:t>
            </a:r>
            <a:r>
              <a:rPr dirty="0" lang="en-US"/>
              <a:t>These evolve naturally from social interactions that are not defined by an organizational structure e.g. People who take lunch together who convene spontaneously to discuss a clinical dilemma.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33" name="Title 1"/>
          <p:cNvSpPr>
            <a:spLocks noGrp="1"/>
          </p:cNvSpPr>
          <p:nvPr>
            <p:ph type="title"/>
          </p:nvPr>
        </p:nvSpPr>
        <p:spPr/>
        <p:txBody>
          <a:bodyPr/>
          <a:p>
            <a:endParaRPr dirty="0" lang="en-US"/>
          </a:p>
        </p:txBody>
      </p:sp>
      <p:sp>
        <p:nvSpPr>
          <p:cNvPr id="1048634" name="Content Placeholder 2"/>
          <p:cNvSpPr>
            <a:spLocks noGrp="1"/>
          </p:cNvSpPr>
          <p:nvPr>
            <p:ph idx="1"/>
          </p:nvPr>
        </p:nvSpPr>
        <p:spPr/>
        <p:txBody>
          <a:bodyPr>
            <a:normAutofit fontScale="92857" lnSpcReduction="10000"/>
          </a:bodyPr>
          <a:p>
            <a:r>
              <a:rPr b="1" dirty="0" sz="3200" lang="en-US"/>
              <a:t>Management versus Administration: </a:t>
            </a:r>
            <a:endParaRPr dirty="0" sz="3200" lang="en-US"/>
          </a:p>
          <a:p>
            <a:pPr indent="0" marL="0">
              <a:buNone/>
            </a:pPr>
            <a:r>
              <a:rPr dirty="0" sz="3200" lang="en-US"/>
              <a:t>Administration is part of management work but more concerned with execution. A manager is said to be performing administrative work when he/she is involved in interpreting policies of the organization and putting into plans and having those plans implemented. At every level of management, managers perform some work which involves execution or “doing” which is one that completes the administrative process. Therefore administration is the total of planning, organizing, controlling, coordinating and also operating work</a:t>
            </a:r>
            <a:r>
              <a:rPr dirty="0" lang="en-US"/>
              <a:t>. </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941" name="Title 1"/>
          <p:cNvSpPr>
            <a:spLocks noGrp="1"/>
          </p:cNvSpPr>
          <p:nvPr>
            <p:ph type="title"/>
          </p:nvPr>
        </p:nvSpPr>
        <p:spPr/>
        <p:txBody>
          <a:bodyPr/>
          <a:p>
            <a:endParaRPr lang="en-US"/>
          </a:p>
        </p:txBody>
      </p:sp>
      <p:sp>
        <p:nvSpPr>
          <p:cNvPr id="1048942" name="Content Placeholder 2"/>
          <p:cNvSpPr>
            <a:spLocks noGrp="1"/>
          </p:cNvSpPr>
          <p:nvPr>
            <p:ph idx="1"/>
          </p:nvPr>
        </p:nvSpPr>
        <p:spPr/>
        <p:txBody>
          <a:bodyPr/>
          <a:p>
            <a:r>
              <a:rPr b="1" dirty="0" lang="en-US"/>
              <a:t>Teams: </a:t>
            </a:r>
            <a:r>
              <a:rPr dirty="0" lang="en-US"/>
              <a:t>Teams are real groups in which individuals must work cooperatively with each other in order to achieve some goals. They demonstrate healthy interdependence. A team is composed of a small number of people with complementary skills who are committed to a common purpose, set of performance goals and approach for which they hold themselves mutually accountable. Teams have command or line of authority to perform tasks and membership is based on the specific skills required to accomplish the task.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943" name="Title 1"/>
          <p:cNvSpPr>
            <a:spLocks noGrp="1"/>
          </p:cNvSpPr>
          <p:nvPr>
            <p:ph type="title"/>
          </p:nvPr>
        </p:nvSpPr>
        <p:spPr/>
        <p:txBody>
          <a:bodyPr/>
          <a:p>
            <a:pPr indent="0" marL="0"/>
            <a:r>
              <a:rPr b="1" dirty="0" lang="en-US"/>
              <a:t>. Group and team processes </a:t>
            </a:r>
            <a:endParaRPr dirty="0" lang="en-US"/>
          </a:p>
        </p:txBody>
      </p:sp>
      <p:sp>
        <p:nvSpPr>
          <p:cNvPr id="1048944" name="Content Placeholder 2"/>
          <p:cNvSpPr>
            <a:spLocks noGrp="1"/>
          </p:cNvSpPr>
          <p:nvPr>
            <p:ph idx="1"/>
          </p:nvPr>
        </p:nvSpPr>
        <p:spPr/>
        <p:txBody>
          <a:bodyPr>
            <a:normAutofit fontScale="82143" lnSpcReduction="10000"/>
          </a:bodyPr>
          <a:p>
            <a:pPr indent="0" marL="0">
              <a:buNone/>
            </a:pPr>
            <a:r>
              <a:rPr b="1" dirty="0" lang="en-US" smtClean="0"/>
              <a:t> </a:t>
            </a:r>
            <a:r>
              <a:rPr dirty="0" lang="en-US" smtClean="0"/>
              <a:t>Groups </a:t>
            </a:r>
            <a:r>
              <a:rPr dirty="0" lang="en-US"/>
              <a:t>whether formal or informal typically </a:t>
            </a:r>
            <a:r>
              <a:rPr dirty="0" lang="en-US" smtClean="0"/>
              <a:t>through  </a:t>
            </a:r>
            <a:r>
              <a:rPr dirty="0" lang="en-US"/>
              <a:t>the following phases </a:t>
            </a:r>
          </a:p>
          <a:p>
            <a:r>
              <a:rPr b="1" dirty="0" lang="en-US"/>
              <a:t>Forming</a:t>
            </a:r>
            <a:r>
              <a:rPr dirty="0" lang="en-US"/>
              <a:t>: This is the initial stage of group development in which individual members assemble into a well-defined cluster ( members get to know each other, and very are cautious.. </a:t>
            </a:r>
          </a:p>
          <a:p>
            <a:r>
              <a:rPr b="1" dirty="0" lang="en-US"/>
              <a:t>Storming: </a:t>
            </a:r>
            <a:r>
              <a:rPr dirty="0" lang="en-US"/>
              <a:t>The second stage of group development where members wrestle with roles and relationships. Conflict dissatisfaction and competition arise on important issues related to procedures and behavior. Members often compete for power </a:t>
            </a:r>
            <a:r>
              <a:rPr dirty="0" lang="en-US" smtClean="0"/>
              <a:t>and </a:t>
            </a:r>
            <a:r>
              <a:rPr dirty="0" lang="en-US"/>
              <a:t>status and informal leadership emerges. </a:t>
            </a:r>
          </a:p>
          <a:p>
            <a:r>
              <a:rPr b="1" dirty="0" lang="en-US"/>
              <a:t>Norming: </a:t>
            </a:r>
            <a:r>
              <a:rPr dirty="0" lang="en-US"/>
              <a:t>This is the third phase of Group development. The Group defines its goals and rules of behavior. They also define acceptable and unacceptable behaviors and attitudes. The group structures, roles and relationships become clearer. Cohesiveness also </a:t>
            </a:r>
            <a:r>
              <a:rPr dirty="0" lang="en-US" err="1"/>
              <a:t>developes</a:t>
            </a:r>
            <a:r>
              <a:rPr dirty="0" lang="en-US"/>
              <a:t>. </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945" name="Title 1"/>
          <p:cNvSpPr>
            <a:spLocks noGrp="1"/>
          </p:cNvSpPr>
          <p:nvPr>
            <p:ph type="title"/>
          </p:nvPr>
        </p:nvSpPr>
        <p:spPr/>
        <p:txBody>
          <a:bodyPr/>
          <a:p>
            <a:endParaRPr lang="en-US"/>
          </a:p>
        </p:txBody>
      </p:sp>
      <p:sp>
        <p:nvSpPr>
          <p:cNvPr id="1048946" name="Content Placeholder 2"/>
          <p:cNvSpPr>
            <a:spLocks noGrp="1"/>
          </p:cNvSpPr>
          <p:nvPr>
            <p:ph idx="1"/>
          </p:nvPr>
        </p:nvSpPr>
        <p:spPr/>
        <p:txBody>
          <a:bodyPr/>
          <a:p>
            <a:r>
              <a:rPr b="1" dirty="0" lang="en-US"/>
              <a:t>Performing: </a:t>
            </a:r>
            <a:r>
              <a:rPr dirty="0" lang="en-US"/>
              <a:t>This is the fourth stage. The group members agree on basic purposes and activities and came out the work. Cooperation improves and emotional issues subside. </a:t>
            </a:r>
            <a:r>
              <a:rPr dirty="0" lang="en-US" smtClean="0"/>
              <a:t>Members </a:t>
            </a:r>
            <a:r>
              <a:rPr dirty="0" lang="en-US"/>
              <a:t>communicate effectively and interact in a relaxed atmosphere of sharing. </a:t>
            </a:r>
          </a:p>
          <a:p>
            <a:r>
              <a:rPr b="1" dirty="0" lang="en-US"/>
              <a:t>Adjourning: </a:t>
            </a:r>
            <a:r>
              <a:rPr dirty="0" lang="en-US"/>
              <a:t>This is the final stage of group development, in which a group dissolves after achieving its objectives or reforming with some major changes takes place in the environment </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947" name="Title 1"/>
          <p:cNvSpPr>
            <a:spLocks noGrp="1"/>
          </p:cNvSpPr>
          <p:nvPr>
            <p:ph type="title"/>
          </p:nvPr>
        </p:nvSpPr>
        <p:spPr/>
        <p:txBody>
          <a:bodyPr/>
          <a:p>
            <a:endParaRPr lang="en-US"/>
          </a:p>
        </p:txBody>
      </p:sp>
      <p:sp>
        <p:nvSpPr>
          <p:cNvPr id="1048948" name="Content Placeholder 2"/>
          <p:cNvSpPr>
            <a:spLocks noGrp="1"/>
          </p:cNvSpPr>
          <p:nvPr>
            <p:ph idx="1"/>
          </p:nvPr>
        </p:nvSpPr>
        <p:spPr/>
        <p:txBody>
          <a:bodyPr>
            <a:normAutofit fontScale="92857" lnSpcReduction="10000"/>
          </a:bodyPr>
          <a:p>
            <a:pPr indent="0" marL="0">
              <a:buNone/>
            </a:pPr>
            <a:r>
              <a:rPr b="1" dirty="0" lang="en-US" smtClean="0"/>
              <a:t>c</a:t>
            </a:r>
            <a:r>
              <a:rPr b="1" dirty="0" lang="en-US"/>
              <a:t>. Team building/team development </a:t>
            </a:r>
            <a:endParaRPr dirty="0" lang="en-US"/>
          </a:p>
          <a:p>
            <a:r>
              <a:rPr dirty="0" lang="en-US"/>
              <a:t>This is a group development technique that focuses on task and relationship aspects of group functioning in order to build team cohesiveness. </a:t>
            </a:r>
          </a:p>
          <a:p>
            <a:pPr indent="0" marL="0">
              <a:buNone/>
            </a:pPr>
            <a:r>
              <a:rPr b="1" dirty="0" lang="en-US"/>
              <a:t>Team building involves </a:t>
            </a:r>
            <a:endParaRPr dirty="0" lang="en-US"/>
          </a:p>
          <a:p>
            <a:pPr indent="0" marL="0">
              <a:buNone/>
            </a:pPr>
            <a:r>
              <a:rPr dirty="0" lang="en-US"/>
              <a:t>a) Gathering data through individual interviews, questioners and or group meetings about the team and its functioning. </a:t>
            </a:r>
          </a:p>
          <a:p>
            <a:pPr indent="0" marL="0">
              <a:buNone/>
            </a:pPr>
            <a:r>
              <a:rPr dirty="0" lang="en-US"/>
              <a:t>b) Diagnosing the team strengths and arcsine need of development. </a:t>
            </a:r>
          </a:p>
          <a:p>
            <a:pPr indent="0" marL="0">
              <a:buNone/>
            </a:pPr>
            <a:r>
              <a:rPr dirty="0" lang="en-US"/>
              <a:t>c) Holding semi- structured retreat sessions usually directed by an experienced facilitator aimed at addressing priority team problem </a:t>
            </a:r>
          </a:p>
          <a:p>
            <a:endParaRPr dirty="0"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949" name="Title 1"/>
          <p:cNvSpPr>
            <a:spLocks noGrp="1"/>
          </p:cNvSpPr>
          <p:nvPr>
            <p:ph type="title"/>
          </p:nvPr>
        </p:nvSpPr>
        <p:spPr/>
        <p:txBody>
          <a:bodyPr/>
          <a:p>
            <a:endParaRPr lang="en-US"/>
          </a:p>
        </p:txBody>
      </p:sp>
      <p:sp>
        <p:nvSpPr>
          <p:cNvPr id="1048950" name="Content Placeholder 2"/>
          <p:cNvSpPr>
            <a:spLocks noGrp="1"/>
          </p:cNvSpPr>
          <p:nvPr>
            <p:ph idx="1"/>
          </p:nvPr>
        </p:nvSpPr>
        <p:spPr/>
        <p:txBody>
          <a:bodyPr>
            <a:normAutofit fontScale="85714" lnSpcReduction="20000"/>
          </a:bodyPr>
          <a:p>
            <a:pPr indent="0" marL="0">
              <a:buNone/>
            </a:pPr>
            <a:r>
              <a:rPr b="1" dirty="0" lang="en-US" smtClean="0"/>
              <a:t>d</a:t>
            </a:r>
            <a:r>
              <a:rPr b="1" dirty="0" lang="en-US"/>
              <a:t>. Characteristics of effective teams </a:t>
            </a:r>
            <a:endParaRPr dirty="0" lang="en-US"/>
          </a:p>
          <a:p>
            <a:pPr indent="0" marL="0">
              <a:buNone/>
            </a:pPr>
            <a:r>
              <a:rPr dirty="0" lang="en-US"/>
              <a:t>I. Clear objectives and agreed goals </a:t>
            </a:r>
          </a:p>
          <a:p>
            <a:pPr indent="0" marL="0">
              <a:buNone/>
            </a:pPr>
            <a:r>
              <a:rPr dirty="0" lang="en-US"/>
              <a:t>II. Openness and confrontation </a:t>
            </a:r>
          </a:p>
          <a:p>
            <a:pPr indent="0" marL="0">
              <a:buNone/>
            </a:pPr>
            <a:r>
              <a:rPr dirty="0" lang="en-US" smtClean="0"/>
              <a:t>III</a:t>
            </a:r>
            <a:r>
              <a:rPr dirty="0" lang="en-US"/>
              <a:t>. Support and trust </a:t>
            </a:r>
          </a:p>
          <a:p>
            <a:pPr indent="0" marL="0">
              <a:buNone/>
            </a:pPr>
            <a:r>
              <a:rPr dirty="0" lang="en-US"/>
              <a:t>IV. Co-operation and conflict </a:t>
            </a:r>
          </a:p>
          <a:p>
            <a:pPr indent="0" marL="0">
              <a:buNone/>
            </a:pPr>
            <a:r>
              <a:rPr dirty="0" lang="en-US"/>
              <a:t>V. Sound procedures </a:t>
            </a:r>
          </a:p>
          <a:p>
            <a:pPr indent="0" marL="0">
              <a:buNone/>
            </a:pPr>
            <a:r>
              <a:rPr dirty="0" lang="en-US"/>
              <a:t>VI. Appropriate leadership </a:t>
            </a:r>
          </a:p>
          <a:p>
            <a:pPr indent="0" marL="0">
              <a:buNone/>
            </a:pPr>
            <a:r>
              <a:rPr dirty="0" lang="en-US"/>
              <a:t>VII. Regular review </a:t>
            </a:r>
          </a:p>
          <a:p>
            <a:pPr indent="0" marL="0">
              <a:buNone/>
            </a:pPr>
            <a:r>
              <a:rPr dirty="0" lang="en-US"/>
              <a:t>VIII. Individual development </a:t>
            </a:r>
          </a:p>
          <a:p>
            <a:pPr indent="0" marL="0">
              <a:buNone/>
            </a:pPr>
            <a:r>
              <a:rPr dirty="0" lang="en-US"/>
              <a:t>IX. Sound intergroup relations </a:t>
            </a:r>
          </a:p>
          <a:p>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951" name="Title 1"/>
          <p:cNvSpPr>
            <a:spLocks noGrp="1"/>
          </p:cNvSpPr>
          <p:nvPr>
            <p:ph type="title"/>
          </p:nvPr>
        </p:nvSpPr>
        <p:spPr/>
        <p:txBody>
          <a:bodyPr/>
          <a:p>
            <a:r>
              <a:rPr b="1" dirty="0" lang="en-US"/>
              <a:t>Problem solving </a:t>
            </a:r>
            <a:endParaRPr dirty="0" lang="en-US"/>
          </a:p>
        </p:txBody>
      </p:sp>
      <p:sp>
        <p:nvSpPr>
          <p:cNvPr id="1048952" name="Content Placeholder 2"/>
          <p:cNvSpPr>
            <a:spLocks noGrp="1"/>
          </p:cNvSpPr>
          <p:nvPr>
            <p:ph idx="1"/>
          </p:nvPr>
        </p:nvSpPr>
        <p:spPr/>
        <p:txBody>
          <a:bodyPr/>
          <a:p>
            <a:pPr indent="0" marL="0">
              <a:buNone/>
            </a:pPr>
            <a:r>
              <a:rPr b="1" dirty="0" lang="en-US" smtClean="0"/>
              <a:t> a</a:t>
            </a:r>
            <a:r>
              <a:rPr b="1" dirty="0" lang="en-US"/>
              <a:t>. Definition of problem solving </a:t>
            </a:r>
            <a:endParaRPr dirty="0" lang="en-US"/>
          </a:p>
          <a:p>
            <a:pPr indent="0" marL="0">
              <a:buNone/>
            </a:pPr>
            <a:r>
              <a:rPr dirty="0" lang="en-US" smtClean="0"/>
              <a:t>Problem </a:t>
            </a:r>
            <a:r>
              <a:rPr dirty="0" lang="en-US"/>
              <a:t>solving is a systematic process that focuses on analyzing a difficult situation. Problem solving is also an active process that starts with a problem and ends with a solution. </a:t>
            </a:r>
          </a:p>
          <a:p>
            <a:r>
              <a:rPr dirty="0" lang="en-US"/>
              <a:t>Problem solving always includes a decision-making </a:t>
            </a:r>
            <a:r>
              <a:rPr dirty="0" lang="en-US" smtClean="0"/>
              <a:t>step. Managers </a:t>
            </a:r>
            <a:r>
              <a:rPr dirty="0" lang="en-US"/>
              <a:t>are constantly faced with problems to solve in an organization. </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953" name="Title 1"/>
          <p:cNvSpPr>
            <a:spLocks noGrp="1"/>
          </p:cNvSpPr>
          <p:nvPr>
            <p:ph type="title"/>
          </p:nvPr>
        </p:nvSpPr>
        <p:spPr/>
        <p:txBody>
          <a:bodyPr/>
          <a:p>
            <a:endParaRPr lang="en-US"/>
          </a:p>
        </p:txBody>
      </p:sp>
      <p:sp>
        <p:nvSpPr>
          <p:cNvPr id="1048954" name="Content Placeholder 2"/>
          <p:cNvSpPr>
            <a:spLocks noGrp="1"/>
          </p:cNvSpPr>
          <p:nvPr>
            <p:ph idx="1"/>
          </p:nvPr>
        </p:nvSpPr>
        <p:spPr/>
        <p:txBody>
          <a:bodyPr/>
          <a:p>
            <a:pPr indent="0" marL="0">
              <a:buNone/>
            </a:pPr>
            <a:r>
              <a:rPr b="1" dirty="0" lang="en-US" smtClean="0"/>
              <a:t>b</a:t>
            </a:r>
            <a:r>
              <a:rPr b="1" dirty="0" lang="en-US"/>
              <a:t>. Scientific Problem Solving </a:t>
            </a:r>
            <a:endParaRPr dirty="0" lang="en-US"/>
          </a:p>
          <a:p>
            <a:r>
              <a:rPr dirty="0" lang="en-US"/>
              <a:t>Most problems are solved using step by step problem solving process. Problem solving uses critical thinking to gather and analyze data/information, creative thinking to come up with solutions and decision making at key steps on the process. </a:t>
            </a:r>
            <a:endParaRPr dirty="0" lang="en-US" smtClean="0"/>
          </a:p>
          <a:p>
            <a:pPr indent="0" marL="0">
              <a:buNone/>
            </a:pPr>
            <a:r>
              <a:rPr b="1" dirty="0" lang="en-US" smtClean="0"/>
              <a:t>c</a:t>
            </a:r>
            <a:r>
              <a:rPr b="1" dirty="0" lang="en-US"/>
              <a:t>. Steps of the scientific problem solving process </a:t>
            </a:r>
            <a:endParaRPr dirty="0" lang="en-US"/>
          </a:p>
          <a:p>
            <a:r>
              <a:rPr dirty="0" lang="en-US"/>
              <a:t>Problem solving process has the following seven steps </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955" name="Title 1"/>
          <p:cNvSpPr>
            <a:spLocks noGrp="1"/>
          </p:cNvSpPr>
          <p:nvPr>
            <p:ph type="title"/>
          </p:nvPr>
        </p:nvSpPr>
        <p:spPr/>
        <p:txBody>
          <a:bodyPr/>
          <a:p>
            <a:endParaRPr lang="en-US"/>
          </a:p>
        </p:txBody>
      </p:sp>
      <p:sp>
        <p:nvSpPr>
          <p:cNvPr id="1048956" name="Content Placeholder 2"/>
          <p:cNvSpPr>
            <a:spLocks noGrp="1"/>
          </p:cNvSpPr>
          <p:nvPr>
            <p:ph idx="1"/>
          </p:nvPr>
        </p:nvSpPr>
        <p:spPr/>
        <p:txBody>
          <a:bodyPr/>
          <a:p>
            <a:r>
              <a:rPr b="1" dirty="0" lang="en-US"/>
              <a:t>Define the problem, Issue or Situation: </a:t>
            </a:r>
            <a:r>
              <a:rPr dirty="0" lang="en-US"/>
              <a:t>The most common cause of failure in problem solving is improper identification of the problem. In work settings problems fall under certain categories e.g. Manpower, methods, machines and material The definition of the problem should be a descriptive statement of the state of affairs but not a judgmental or a conclusion. </a:t>
            </a:r>
          </a:p>
          <a:p>
            <a:r>
              <a:rPr b="1" dirty="0" lang="en-US"/>
              <a:t>Gather information/Data: </a:t>
            </a:r>
            <a:r>
              <a:rPr dirty="0" lang="en-US"/>
              <a:t>Collect the facts that can provide the clues to the scope and solution of the problem. Obtain relevant, valid accurate and detailed descriptions from appropriate people or sources and put the information in writing </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957" name="Title 1"/>
          <p:cNvSpPr>
            <a:spLocks noGrp="1"/>
          </p:cNvSpPr>
          <p:nvPr>
            <p:ph type="title"/>
          </p:nvPr>
        </p:nvSpPr>
        <p:spPr/>
        <p:txBody>
          <a:bodyPr/>
          <a:p>
            <a:endParaRPr lang="en-US"/>
          </a:p>
        </p:txBody>
      </p:sp>
      <p:sp>
        <p:nvSpPr>
          <p:cNvPr id="1048958" name="Content Placeholder 2"/>
          <p:cNvSpPr>
            <a:spLocks noGrp="1"/>
          </p:cNvSpPr>
          <p:nvPr>
            <p:ph idx="1"/>
          </p:nvPr>
        </p:nvSpPr>
        <p:spPr/>
        <p:txBody>
          <a:bodyPr>
            <a:normAutofit fontScale="92857" lnSpcReduction="20000"/>
          </a:bodyPr>
          <a:p>
            <a:r>
              <a:rPr b="1" dirty="0" lang="en-US"/>
              <a:t>Analyze the information/data: </a:t>
            </a:r>
            <a:r>
              <a:rPr dirty="0" lang="en-US"/>
              <a:t>Categorize information in order of reliability</a:t>
            </a:r>
            <a:r>
              <a:rPr b="1" dirty="0" lang="en-US"/>
              <a:t>. </a:t>
            </a:r>
            <a:r>
              <a:rPr dirty="0" lang="en-US"/>
              <a:t>List information from most important to least important and set information into a time sequence Information can also be categorized in terms of cause and effect e.g. is A causing B. The information can also Classified into categories e.g. human factors, technical factors rules/procedures, legal and ethical issues. </a:t>
            </a:r>
          </a:p>
          <a:p>
            <a:r>
              <a:rPr b="1" dirty="0" lang="en-US"/>
              <a:t>Develop Solutions: </a:t>
            </a:r>
            <a:r>
              <a:rPr dirty="0" lang="en-US"/>
              <a:t>As the information is being analyzed numerous solutions will come up and should be written down and plans made to immediately start developing the best of them. Develop alternative solutions, in case the first order solution proves impossible. </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959" name="Title 1"/>
          <p:cNvSpPr>
            <a:spLocks noGrp="1"/>
          </p:cNvSpPr>
          <p:nvPr>
            <p:ph type="title"/>
          </p:nvPr>
        </p:nvSpPr>
        <p:spPr/>
        <p:txBody>
          <a:bodyPr/>
          <a:p>
            <a:endParaRPr lang="en-US"/>
          </a:p>
        </p:txBody>
      </p:sp>
      <p:sp>
        <p:nvSpPr>
          <p:cNvPr id="1048960" name="Content Placeholder 2"/>
          <p:cNvSpPr>
            <a:spLocks noGrp="1"/>
          </p:cNvSpPr>
          <p:nvPr>
            <p:ph idx="1"/>
          </p:nvPr>
        </p:nvSpPr>
        <p:spPr/>
        <p:txBody>
          <a:bodyPr/>
          <a:p>
            <a:r>
              <a:rPr b="1" dirty="0" lang="en-US"/>
              <a:t>Make a Decision: </a:t>
            </a:r>
            <a:r>
              <a:rPr dirty="0" lang="en-US"/>
              <a:t>Select one solution that is most feasible and satisfactory and has the fewest consequences. </a:t>
            </a:r>
          </a:p>
          <a:p>
            <a:r>
              <a:rPr b="1" dirty="0" lang="en-US"/>
              <a:t>Implement the decision: </a:t>
            </a:r>
            <a:r>
              <a:rPr dirty="0" lang="en-US"/>
              <a:t>The manager implements the decision after selecting the best cause of action. </a:t>
            </a:r>
          </a:p>
          <a:p>
            <a:r>
              <a:rPr b="1" dirty="0" lang="en-US"/>
              <a:t>Evaluate the solution: </a:t>
            </a:r>
            <a:r>
              <a:rPr dirty="0" lang="en-US"/>
              <a:t>Review the plan instituted and compare the actual results and benefits to those of the idealized solutions. The </a:t>
            </a:r>
            <a:r>
              <a:rPr dirty="0" lang="en-US" smtClean="0"/>
              <a:t>Manager </a:t>
            </a:r>
            <a:r>
              <a:rPr dirty="0" lang="en-US"/>
              <a:t>should ask herself or himself: Is the solution being implemented?, are the results better or worse than expected and how can he/she ensure that the solution continues to be used and to work?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635" name="Title 1"/>
          <p:cNvSpPr>
            <a:spLocks noGrp="1"/>
          </p:cNvSpPr>
          <p:nvPr>
            <p:ph type="title"/>
          </p:nvPr>
        </p:nvSpPr>
        <p:spPr/>
        <p:txBody>
          <a:bodyPr/>
          <a:p>
            <a:endParaRPr dirty="0" lang="en-US"/>
          </a:p>
        </p:txBody>
      </p:sp>
      <p:sp>
        <p:nvSpPr>
          <p:cNvPr id="1048636" name="Content Placeholder 2"/>
          <p:cNvSpPr>
            <a:spLocks noGrp="1"/>
          </p:cNvSpPr>
          <p:nvPr>
            <p:ph idx="1"/>
          </p:nvPr>
        </p:nvSpPr>
        <p:spPr/>
        <p:txBody>
          <a:bodyPr>
            <a:normAutofit/>
          </a:bodyPr>
          <a:p>
            <a:pPr indent="0" marL="0">
              <a:buNone/>
            </a:pPr>
            <a:r>
              <a:rPr b="1" dirty="0" sz="3200" lang="en-US"/>
              <a:t>Who is a manager? </a:t>
            </a:r>
            <a:endParaRPr dirty="0" sz="3200" lang="en-US"/>
          </a:p>
          <a:p>
            <a:r>
              <a:rPr dirty="0" sz="3200" lang="en-US"/>
              <a:t>This is an individual employed by an organization who is responsible and accountable for efficiently accomplishing the goals of the organization. Managers focus on coordinating and integrating resources using the functions of planning, organizing, supervising, staffing, evaluating, negotiating and representing </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961" name="Title 1"/>
          <p:cNvSpPr>
            <a:spLocks noGrp="1"/>
          </p:cNvSpPr>
          <p:nvPr>
            <p:ph type="title"/>
          </p:nvPr>
        </p:nvSpPr>
        <p:spPr/>
        <p:txBody>
          <a:bodyPr/>
          <a:p>
            <a:r>
              <a:rPr b="1" dirty="0" lang="en-US"/>
              <a:t>Problem Solving Principles </a:t>
            </a:r>
            <a:endParaRPr dirty="0" lang="en-US"/>
          </a:p>
        </p:txBody>
      </p:sp>
      <p:sp>
        <p:nvSpPr>
          <p:cNvPr id="1048962" name="Content Placeholder 2"/>
          <p:cNvSpPr>
            <a:spLocks noGrp="1"/>
          </p:cNvSpPr>
          <p:nvPr>
            <p:ph idx="1"/>
          </p:nvPr>
        </p:nvSpPr>
        <p:spPr/>
        <p:txBody>
          <a:bodyPr>
            <a:normAutofit/>
          </a:bodyPr>
          <a:p>
            <a:pPr indent="0" marL="0">
              <a:buNone/>
            </a:pPr>
            <a:r>
              <a:rPr b="1" dirty="0" lang="en-US" smtClean="0"/>
              <a:t> </a:t>
            </a:r>
            <a:r>
              <a:rPr dirty="0" lang="en-US" smtClean="0"/>
              <a:t>To </a:t>
            </a:r>
            <a:r>
              <a:rPr dirty="0" lang="en-US"/>
              <a:t>be able to solve problems effectively it is important to apply the following principles </a:t>
            </a:r>
          </a:p>
          <a:p>
            <a:pPr indent="0" marL="0">
              <a:buNone/>
            </a:pPr>
            <a:r>
              <a:rPr dirty="0" lang="en-US"/>
              <a:t>I. Separate large problems from small ones, and rely on policy for small problems while conserving managerial time for solving major problems. </a:t>
            </a:r>
          </a:p>
          <a:p>
            <a:pPr indent="0" marL="0">
              <a:buNone/>
            </a:pPr>
            <a:r>
              <a:rPr dirty="0" lang="en-US"/>
              <a:t>II. Delegate smaller problems to subordinates trained to handle them. </a:t>
            </a:r>
          </a:p>
          <a:p>
            <a:pPr indent="0" marL="0">
              <a:buNone/>
            </a:pPr>
            <a:r>
              <a:rPr dirty="0" lang="en-US"/>
              <a:t>III. Seek information for problem solving from internal and external experts so that the solution will be based on current knowledge </a:t>
            </a:r>
          </a:p>
          <a:p>
            <a:endParaRPr dirty="0"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963" name="Title 1"/>
          <p:cNvSpPr>
            <a:spLocks noGrp="1"/>
          </p:cNvSpPr>
          <p:nvPr>
            <p:ph type="title"/>
          </p:nvPr>
        </p:nvSpPr>
        <p:spPr/>
        <p:txBody>
          <a:bodyPr/>
          <a:p>
            <a:endParaRPr lang="en-US"/>
          </a:p>
        </p:txBody>
      </p:sp>
      <p:sp>
        <p:nvSpPr>
          <p:cNvPr id="1048964" name="Content Placeholder 2"/>
          <p:cNvSpPr>
            <a:spLocks noGrp="1"/>
          </p:cNvSpPr>
          <p:nvPr>
            <p:ph idx="1"/>
          </p:nvPr>
        </p:nvSpPr>
        <p:spPr/>
        <p:txBody>
          <a:bodyPr/>
          <a:p>
            <a:pPr indent="0" marL="0">
              <a:buNone/>
            </a:pPr>
            <a:r>
              <a:rPr dirty="0" lang="en-US" smtClean="0"/>
              <a:t>IV</a:t>
            </a:r>
            <a:r>
              <a:rPr dirty="0" lang="en-US"/>
              <a:t>. Approach problems in relaxed fashion and avoid solving problems under stress. </a:t>
            </a:r>
          </a:p>
          <a:p>
            <a:pPr indent="0" marL="0">
              <a:buNone/>
            </a:pPr>
            <a:r>
              <a:rPr dirty="0" lang="en-US"/>
              <a:t>V. After appropriate consideration, select and implement the best solutions without rumination. (do not agonize over selecting a solution) it is impossible to expect 100% accuracy in diagnosing and resolving problems </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433" name=""/>
        <p:cNvGrpSpPr/>
        <p:nvPr/>
      </p:nvGrpSpPr>
      <p:grpSpPr>
        <a:xfrm>
          <a:off x="0" y="0"/>
          <a:ext cx="0" cy="0"/>
          <a:chOff x="0" y="0"/>
          <a:chExt cx="0" cy="0"/>
        </a:xfrm>
      </p:grpSpPr>
      <p:sp>
        <p:nvSpPr>
          <p:cNvPr id="1048965" name="Title 1"/>
          <p:cNvSpPr>
            <a:spLocks noGrp="1"/>
          </p:cNvSpPr>
          <p:nvPr>
            <p:ph type="title"/>
          </p:nvPr>
        </p:nvSpPr>
        <p:spPr/>
        <p:txBody>
          <a:bodyPr>
            <a:normAutofit fontScale="90000"/>
          </a:bodyPr>
          <a:p>
            <a:r>
              <a:rPr dirty="0" lang="en-US"/>
              <a:t/>
            </a:r>
            <a:br>
              <a:rPr dirty="0" lang="en-US"/>
            </a:br>
            <a:r>
              <a:rPr b="1" dirty="0" lang="en-US"/>
              <a:t>Decision making </a:t>
            </a:r>
            <a:r>
              <a:rPr dirty="0" lang="en-US"/>
              <a:t/>
            </a:r>
            <a:br>
              <a:rPr dirty="0" lang="en-US"/>
            </a:br>
            <a:endParaRPr dirty="0" lang="en-US"/>
          </a:p>
        </p:txBody>
      </p:sp>
      <p:sp>
        <p:nvSpPr>
          <p:cNvPr id="1048966" name="Content Placeholder 2"/>
          <p:cNvSpPr>
            <a:spLocks noGrp="1"/>
          </p:cNvSpPr>
          <p:nvPr>
            <p:ph idx="1"/>
          </p:nvPr>
        </p:nvSpPr>
        <p:spPr/>
        <p:txBody>
          <a:bodyPr/>
          <a:p>
            <a:pPr indent="0" marL="0">
              <a:buNone/>
            </a:pPr>
            <a:r>
              <a:rPr b="1" dirty="0" lang="en-US" smtClean="0"/>
              <a:t>Definition</a:t>
            </a:r>
            <a:r>
              <a:rPr b="1" dirty="0" lang="en-US"/>
              <a:t>: </a:t>
            </a:r>
            <a:endParaRPr dirty="0" lang="en-US"/>
          </a:p>
          <a:p>
            <a:r>
              <a:rPr dirty="0" lang="en-US"/>
              <a:t>Decision making is a complex, cognitive process often defined as choosing a particular course of action. </a:t>
            </a:r>
          </a:p>
          <a:p>
            <a:r>
              <a:rPr dirty="0" lang="en-US" smtClean="0"/>
              <a:t> </a:t>
            </a:r>
            <a:r>
              <a:rPr dirty="0" lang="en-US"/>
              <a:t>“the process of making choices or reaching conclusions </a:t>
            </a:r>
            <a:endParaRPr dirty="0" lang="en-US" smtClean="0"/>
          </a:p>
          <a:p>
            <a:r>
              <a:rPr dirty="0" lang="en-US" smtClean="0"/>
              <a:t>Choice made from at least two alternatives </a:t>
            </a:r>
            <a:endParaRPr dirty="0"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967" name="Title 1"/>
          <p:cNvSpPr>
            <a:spLocks noGrp="1"/>
          </p:cNvSpPr>
          <p:nvPr>
            <p:ph type="title"/>
          </p:nvPr>
        </p:nvSpPr>
        <p:spPr/>
        <p:txBody>
          <a:bodyPr/>
          <a:p>
            <a:r>
              <a:rPr b="1" dirty="0" lang="en-US"/>
              <a:t>Rational decision making process </a:t>
            </a:r>
            <a:endParaRPr dirty="0" lang="en-US"/>
          </a:p>
        </p:txBody>
      </p:sp>
      <p:sp>
        <p:nvSpPr>
          <p:cNvPr id="1048968" name="Content Placeholder 2"/>
          <p:cNvSpPr>
            <a:spLocks noGrp="1"/>
          </p:cNvSpPr>
          <p:nvPr>
            <p:ph idx="1"/>
          </p:nvPr>
        </p:nvSpPr>
        <p:spPr/>
        <p:txBody>
          <a:bodyPr>
            <a:normAutofit fontScale="96429" lnSpcReduction="10000"/>
          </a:bodyPr>
          <a:p>
            <a:pPr indent="0" marL="0">
              <a:buNone/>
            </a:pPr>
            <a:r>
              <a:rPr b="1" dirty="0" lang="en-US" smtClean="0"/>
              <a:t> </a:t>
            </a:r>
            <a:r>
              <a:rPr dirty="0" lang="en-US" smtClean="0"/>
              <a:t>The </a:t>
            </a:r>
            <a:r>
              <a:rPr dirty="0" lang="en-US"/>
              <a:t>primary steps of decision making process are similar to those of problem solving. </a:t>
            </a:r>
          </a:p>
          <a:p>
            <a:pPr indent="0" marL="0">
              <a:buNone/>
            </a:pPr>
            <a:r>
              <a:rPr dirty="0" lang="en-US"/>
              <a:t>I. Define the problem/issue and diagnose the problem. </a:t>
            </a:r>
          </a:p>
          <a:p>
            <a:pPr indent="0" marL="0">
              <a:buNone/>
            </a:pPr>
            <a:r>
              <a:rPr dirty="0" lang="en-US"/>
              <a:t>II. Collect relevant data </a:t>
            </a:r>
          </a:p>
          <a:p>
            <a:pPr indent="0" marL="0">
              <a:buNone/>
            </a:pPr>
            <a:r>
              <a:rPr dirty="0" lang="en-US"/>
              <a:t>III. Develop alternative solutions </a:t>
            </a:r>
          </a:p>
          <a:p>
            <a:pPr indent="0" marL="0">
              <a:buNone/>
            </a:pPr>
            <a:r>
              <a:rPr dirty="0" lang="en-US"/>
              <a:t>IV. Assess consequences </a:t>
            </a:r>
          </a:p>
          <a:p>
            <a:pPr indent="0" marL="0">
              <a:buNone/>
            </a:pPr>
            <a:r>
              <a:rPr dirty="0" lang="en-US"/>
              <a:t>V. Select optimum solution </a:t>
            </a:r>
          </a:p>
          <a:p>
            <a:pPr indent="0" marL="0">
              <a:buNone/>
            </a:pPr>
            <a:r>
              <a:rPr dirty="0" lang="en-US"/>
              <a:t>VI. Implement solution </a:t>
            </a:r>
          </a:p>
          <a:p>
            <a:pPr indent="0" marL="0">
              <a:buNone/>
            </a:pPr>
            <a:r>
              <a:rPr dirty="0" lang="en-US"/>
              <a:t>VII. Measure and monitor </a:t>
            </a:r>
          </a:p>
          <a:p>
            <a:endParaRPr dirty="0"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8969" name="Title 1"/>
          <p:cNvSpPr>
            <a:spLocks noGrp="1"/>
          </p:cNvSpPr>
          <p:nvPr>
            <p:ph type="title"/>
          </p:nvPr>
        </p:nvSpPr>
        <p:spPr/>
        <p:txBody>
          <a:bodyPr/>
          <a:p>
            <a:r>
              <a:rPr b="1" dirty="0" lang="en-US"/>
              <a:t>DELEGATION </a:t>
            </a:r>
            <a:endParaRPr dirty="0" lang="en-US"/>
          </a:p>
        </p:txBody>
      </p:sp>
      <p:sp>
        <p:nvSpPr>
          <p:cNvPr id="1048970" name="Content Placeholder 2"/>
          <p:cNvSpPr>
            <a:spLocks noGrp="1"/>
          </p:cNvSpPr>
          <p:nvPr>
            <p:ph idx="1"/>
          </p:nvPr>
        </p:nvSpPr>
        <p:spPr/>
        <p:txBody>
          <a:bodyPr/>
          <a:p>
            <a:pPr indent="0" marL="0">
              <a:buNone/>
            </a:pPr>
            <a:endParaRPr dirty="0" lang="en-US"/>
          </a:p>
          <a:p>
            <a:pPr indent="0" marL="0">
              <a:buNone/>
            </a:pPr>
            <a:r>
              <a:rPr dirty="0" lang="en-US"/>
              <a:t>It is the process by which responsibility and authority for performing a task (function, activity, decision is transferred to another individual who accepts that authority and responsibility. The delegator remains accountable and responsible for the tasks </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8971" name="Title 1"/>
          <p:cNvSpPr>
            <a:spLocks noGrp="1"/>
          </p:cNvSpPr>
          <p:nvPr>
            <p:ph type="title"/>
          </p:nvPr>
        </p:nvSpPr>
        <p:spPr/>
        <p:txBody>
          <a:bodyPr/>
          <a:p>
            <a:endParaRPr lang="en-US"/>
          </a:p>
        </p:txBody>
      </p:sp>
      <p:sp>
        <p:nvSpPr>
          <p:cNvPr id="1048972" name="Content Placeholder 2"/>
          <p:cNvSpPr>
            <a:spLocks noGrp="1"/>
          </p:cNvSpPr>
          <p:nvPr>
            <p:ph idx="1"/>
          </p:nvPr>
        </p:nvSpPr>
        <p:spPr/>
        <p:txBody>
          <a:bodyPr/>
          <a:p>
            <a:pPr indent="0" marL="0">
              <a:buNone/>
            </a:pPr>
            <a:r>
              <a:rPr b="1" dirty="0" lang="en-US"/>
              <a:t>Principles for effective delegation: </a:t>
            </a:r>
            <a:endParaRPr dirty="0" lang="en-US"/>
          </a:p>
          <a:p>
            <a:r>
              <a:rPr dirty="0" lang="en-US"/>
              <a:t>I. </a:t>
            </a:r>
            <a:r>
              <a:rPr b="1" dirty="0" lang="en-US"/>
              <a:t>Grant proper amount of authority</a:t>
            </a:r>
            <a:r>
              <a:rPr dirty="0" lang="en-US"/>
              <a:t>: Responsibility should not be less than authority delegated. </a:t>
            </a:r>
          </a:p>
          <a:p>
            <a:pPr indent="0" marL="0">
              <a:buNone/>
            </a:pPr>
            <a:r>
              <a:rPr dirty="0" lang="en-US"/>
              <a:t>II. </a:t>
            </a:r>
            <a:r>
              <a:rPr b="1" dirty="0" lang="en-US"/>
              <a:t>Define the results expected</a:t>
            </a:r>
            <a:r>
              <a:rPr dirty="0" lang="en-US"/>
              <a:t>: Delegation must define results expected (don’t give ambiguous instructions). </a:t>
            </a:r>
          </a:p>
          <a:p>
            <a:pPr indent="0" marL="0">
              <a:buNone/>
            </a:pPr>
            <a:r>
              <a:rPr dirty="0" lang="en-US"/>
              <a:t>III. </a:t>
            </a:r>
            <a:r>
              <a:rPr b="1" dirty="0" lang="en-US"/>
              <a:t>Consider the capabilities of the subordinates</a:t>
            </a:r>
            <a:r>
              <a:rPr dirty="0" lang="en-US"/>
              <a:t>: While delegating consider the background, experience, intelligence, training and the limitations of the delegate </a:t>
            </a:r>
          </a:p>
          <a:p>
            <a:endParaRPr dirty="0"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973" name="Title 1"/>
          <p:cNvSpPr>
            <a:spLocks noGrp="1"/>
          </p:cNvSpPr>
          <p:nvPr>
            <p:ph type="title"/>
          </p:nvPr>
        </p:nvSpPr>
        <p:spPr/>
        <p:txBody>
          <a:bodyPr/>
          <a:p>
            <a:endParaRPr lang="en-US"/>
          </a:p>
        </p:txBody>
      </p:sp>
      <p:sp>
        <p:nvSpPr>
          <p:cNvPr id="1048974" name="Content Placeholder 2"/>
          <p:cNvSpPr>
            <a:spLocks noGrp="1"/>
          </p:cNvSpPr>
          <p:nvPr>
            <p:ph idx="1"/>
          </p:nvPr>
        </p:nvSpPr>
        <p:spPr/>
        <p:txBody>
          <a:bodyPr>
            <a:normAutofit fontScale="92857" lnSpcReduction="10000"/>
          </a:bodyPr>
          <a:p>
            <a:pPr indent="0" marL="0">
              <a:buNone/>
            </a:pPr>
            <a:r>
              <a:rPr dirty="0" lang="en-US" smtClean="0"/>
              <a:t>IV</a:t>
            </a:r>
            <a:r>
              <a:rPr dirty="0" lang="en-US"/>
              <a:t>. </a:t>
            </a:r>
            <a:r>
              <a:rPr b="1" dirty="0" lang="en-US"/>
              <a:t>Make sure authority is clearly stated</a:t>
            </a:r>
            <a:r>
              <a:rPr dirty="0" lang="en-US"/>
              <a:t>: Authority relationships should be clearly defined not only to the subordinate but also to others concerned as well. Everyone must know who is in charge and where authority rests. </a:t>
            </a:r>
          </a:p>
          <a:p>
            <a:pPr indent="0" marL="0">
              <a:buNone/>
            </a:pPr>
            <a:r>
              <a:rPr dirty="0" lang="en-US"/>
              <a:t>V. </a:t>
            </a:r>
            <a:r>
              <a:rPr b="1" dirty="0" lang="en-US"/>
              <a:t>Modify authority whenever necessary</a:t>
            </a:r>
            <a:r>
              <a:rPr dirty="0" lang="en-US"/>
              <a:t>: Authority is always revocable or subject to modification and can be increased or decreased or even withdrawn altogether (depending on situations and also environment). </a:t>
            </a:r>
          </a:p>
          <a:p>
            <a:pPr indent="0" marL="0">
              <a:buNone/>
            </a:pPr>
            <a:r>
              <a:rPr dirty="0" lang="en-US"/>
              <a:t>VI. </a:t>
            </a:r>
            <a:r>
              <a:rPr b="1" dirty="0" lang="en-US"/>
              <a:t>Follow unit of command/chain of command</a:t>
            </a:r>
            <a:r>
              <a:rPr dirty="0" lang="en-US"/>
              <a:t>: Authority should flow from the highest manager to all subordinates (each individual reports to one superior except in matrix organizations (according to functional areas).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975" name="Title 1"/>
          <p:cNvSpPr>
            <a:spLocks noGrp="1"/>
          </p:cNvSpPr>
          <p:nvPr>
            <p:ph type="title"/>
          </p:nvPr>
        </p:nvSpPr>
        <p:spPr/>
        <p:txBody>
          <a:bodyPr/>
          <a:p>
            <a:endParaRPr lang="en-US"/>
          </a:p>
        </p:txBody>
      </p:sp>
      <p:sp>
        <p:nvSpPr>
          <p:cNvPr id="1048976" name="Content Placeholder 2"/>
          <p:cNvSpPr>
            <a:spLocks noGrp="1"/>
          </p:cNvSpPr>
          <p:nvPr>
            <p:ph idx="1"/>
          </p:nvPr>
        </p:nvSpPr>
        <p:spPr/>
        <p:txBody>
          <a:bodyPr/>
          <a:p>
            <a:pPr indent="0" marL="0">
              <a:buNone/>
            </a:pPr>
            <a:r>
              <a:rPr dirty="0" lang="en-US" smtClean="0"/>
              <a:t>VII</a:t>
            </a:r>
            <a:r>
              <a:rPr dirty="0" lang="en-US"/>
              <a:t>. </a:t>
            </a:r>
            <a:r>
              <a:rPr b="1" dirty="0" lang="en-US"/>
              <a:t>Develop a willingness to delegate</a:t>
            </a:r>
            <a:r>
              <a:rPr dirty="0" lang="en-US"/>
              <a:t>: Managers lack confidence in their staff, fear to loose control. Let go and let others make mistakes if delegation is to work. </a:t>
            </a:r>
          </a:p>
          <a:p>
            <a:pPr indent="0" marL="0">
              <a:buNone/>
            </a:pPr>
            <a:r>
              <a:rPr dirty="0" lang="en-US"/>
              <a:t>VIII. </a:t>
            </a:r>
            <a:r>
              <a:rPr b="1" dirty="0" lang="en-US"/>
              <a:t>Create a supportive </a:t>
            </a:r>
            <a:r>
              <a:rPr b="1" dirty="0" lang="en-US" smtClean="0"/>
              <a:t>climate. Give </a:t>
            </a:r>
            <a:r>
              <a:rPr dirty="0" lang="en-US" smtClean="0"/>
              <a:t> </a:t>
            </a:r>
            <a:r>
              <a:rPr dirty="0" lang="en-US"/>
              <a:t>moral and material support. Provide advice and encouragement continuously </a:t>
            </a:r>
          </a:p>
          <a:p>
            <a:endParaRPr dirty="0"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8977" name="Title 1"/>
          <p:cNvSpPr>
            <a:spLocks noGrp="1"/>
          </p:cNvSpPr>
          <p:nvPr>
            <p:ph type="title"/>
          </p:nvPr>
        </p:nvSpPr>
        <p:spPr/>
        <p:txBody>
          <a:bodyPr/>
          <a:p>
            <a:endParaRPr lang="en-US"/>
          </a:p>
        </p:txBody>
      </p:sp>
      <p:sp>
        <p:nvSpPr>
          <p:cNvPr id="1048978" name="Content Placeholder 2"/>
          <p:cNvSpPr>
            <a:spLocks noGrp="1"/>
          </p:cNvSpPr>
          <p:nvPr>
            <p:ph idx="1"/>
          </p:nvPr>
        </p:nvSpPr>
        <p:spPr/>
        <p:txBody>
          <a:bodyPr>
            <a:normAutofit fontScale="92857" lnSpcReduction="20000"/>
          </a:bodyPr>
          <a:p>
            <a:pPr indent="0" marL="0">
              <a:buNone/>
            </a:pPr>
            <a:r>
              <a:rPr dirty="0" lang="en-US" smtClean="0"/>
              <a:t>IX</a:t>
            </a:r>
            <a:r>
              <a:rPr dirty="0" lang="en-US"/>
              <a:t>. </a:t>
            </a:r>
            <a:r>
              <a:rPr b="1" dirty="0" lang="en-US"/>
              <a:t>Develop effective communication system</a:t>
            </a:r>
            <a:r>
              <a:rPr dirty="0" lang="en-US" smtClean="0"/>
              <a:t>. There </a:t>
            </a:r>
            <a:r>
              <a:rPr dirty="0" lang="en-US"/>
              <a:t>should be free flow of communication between superior and subordinates for subordinates to seek clarification and guidance from superior. </a:t>
            </a:r>
          </a:p>
          <a:p>
            <a:pPr indent="0" marL="0">
              <a:buNone/>
            </a:pPr>
            <a:r>
              <a:rPr b="1" dirty="0" lang="en-US"/>
              <a:t>X. Establish an effective control system: </a:t>
            </a:r>
            <a:r>
              <a:rPr dirty="0" lang="en-US"/>
              <a:t>Controls consent that authority delegated is used properly. Superior should set performance standards and evaluate subordinate periodically and help them improve. </a:t>
            </a:r>
          </a:p>
          <a:p>
            <a:pPr indent="0" marL="0">
              <a:buNone/>
            </a:pPr>
            <a:r>
              <a:rPr dirty="0" lang="en-US"/>
              <a:t>XI. </a:t>
            </a:r>
            <a:r>
              <a:rPr b="1" dirty="0" lang="en-US"/>
              <a:t>Appropriate incentives</a:t>
            </a:r>
            <a:r>
              <a:rPr dirty="0" lang="en-US"/>
              <a:t>: Suitable financial and non-financial incentives should be provided to reward subordinates for successful assumption of authority and completion of responsibility </a:t>
            </a:r>
          </a:p>
          <a:p>
            <a:endParaRPr dirty="0"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979" name="Title 1"/>
          <p:cNvSpPr>
            <a:spLocks noGrp="1"/>
          </p:cNvSpPr>
          <p:nvPr>
            <p:ph type="title"/>
          </p:nvPr>
        </p:nvSpPr>
        <p:spPr/>
        <p:txBody>
          <a:bodyPr/>
          <a:p>
            <a:r>
              <a:rPr b="1" dirty="0" lang="en-US"/>
              <a:t>Delegation is a process and therefore follows several steps. </a:t>
            </a:r>
            <a:endParaRPr dirty="0" lang="en-US"/>
          </a:p>
        </p:txBody>
      </p:sp>
      <p:sp>
        <p:nvSpPr>
          <p:cNvPr id="1048980" name="Content Placeholder 2"/>
          <p:cNvSpPr>
            <a:spLocks noGrp="1"/>
          </p:cNvSpPr>
          <p:nvPr>
            <p:ph idx="1"/>
          </p:nvPr>
        </p:nvSpPr>
        <p:spPr/>
        <p:txBody>
          <a:bodyPr>
            <a:normAutofit fontScale="78571" lnSpcReduction="10000"/>
          </a:bodyPr>
          <a:p>
            <a:pPr indent="0" marL="0">
              <a:buNone/>
            </a:pPr>
            <a:r>
              <a:rPr dirty="0" lang="en-US" smtClean="0"/>
              <a:t>1</a:t>
            </a:r>
            <a:r>
              <a:rPr dirty="0" lang="en-US"/>
              <a:t>. </a:t>
            </a:r>
            <a:r>
              <a:rPr b="1" dirty="0" lang="en-US"/>
              <a:t>Decide what to delegate: </a:t>
            </a:r>
            <a:r>
              <a:rPr dirty="0" lang="en-US"/>
              <a:t>Delegate only an aspect of your work for which you have responsibility and authority. You need to define the nature of the task</a:t>
            </a:r>
            <a:r>
              <a:rPr b="1" dirty="0" lang="en-US"/>
              <a:t>. </a:t>
            </a:r>
            <a:r>
              <a:rPr dirty="0" lang="en-US"/>
              <a:t>In defining the nature of the work you need to ask yourself the following questions </a:t>
            </a:r>
          </a:p>
          <a:p>
            <a:pPr indent="0" marL="0">
              <a:buNone/>
            </a:pPr>
            <a:r>
              <a:rPr dirty="0" lang="en-US"/>
              <a:t>a) Does it involve technical skills or special knowledge </a:t>
            </a:r>
          </a:p>
          <a:p>
            <a:pPr indent="0" marL="0">
              <a:buNone/>
            </a:pPr>
            <a:r>
              <a:rPr dirty="0" lang="en-US"/>
              <a:t>b) Are specific qualifications necessary? </a:t>
            </a:r>
          </a:p>
          <a:p>
            <a:pPr indent="0" marL="0">
              <a:buNone/>
            </a:pPr>
            <a:r>
              <a:rPr dirty="0" lang="en-US"/>
              <a:t>c) Is the delegation of this task restricted by scope of practice, standards or job descriptions? </a:t>
            </a:r>
          </a:p>
          <a:p>
            <a:pPr indent="0" marL="0">
              <a:buNone/>
            </a:pPr>
            <a:r>
              <a:rPr dirty="0" lang="en-US"/>
              <a:t>d) How complex is the task. </a:t>
            </a:r>
          </a:p>
          <a:p>
            <a:pPr indent="0" marL="0">
              <a:buNone/>
            </a:pPr>
            <a:r>
              <a:rPr dirty="0" lang="en-US"/>
              <a:t>e) Is training or education required? </a:t>
            </a:r>
          </a:p>
          <a:p>
            <a:pPr indent="0" marL="0">
              <a:buNone/>
            </a:pPr>
            <a:r>
              <a:rPr dirty="0" lang="en-US"/>
              <a:t>f) Is the task required to be done in a particular way or is there room for creativity. </a:t>
            </a:r>
          </a:p>
          <a:p>
            <a:pPr indent="0" marL="0">
              <a:buNone/>
            </a:pPr>
            <a:r>
              <a:rPr dirty="0" lang="en-US"/>
              <a:t>g) Would a change in circumstance affect who could perform the task.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89" name=""/>
        <p:cNvGrpSpPr/>
        <p:nvPr/>
      </p:nvGrpSpPr>
      <p:grpSpPr>
        <a:xfrm>
          <a:off x="0" y="0"/>
          <a:ext cx="0" cy="0"/>
          <a:chOff x="0" y="0"/>
          <a:chExt cx="0" cy="0"/>
        </a:xfrm>
      </p:grpSpPr>
      <p:sp>
        <p:nvSpPr>
          <p:cNvPr id="1049116" name=""/>
          <p:cNvSpPr>
            <a:spLocks noGrp="1"/>
          </p:cNvSpPr>
          <p:nvPr>
            <p:ph type="title"/>
          </p:nvPr>
        </p:nvSpPr>
        <p:spPr/>
        <p:txBody>
          <a:bodyPr/>
          <a:p>
            <a:endParaRPr lang="en-US"/>
          </a:p>
        </p:txBody>
      </p:sp>
      <p:sp>
        <p:nvSpPr>
          <p:cNvPr id="1049117" name=""/>
          <p:cNvSpPr>
            <a:spLocks noGrp="1"/>
          </p:cNvSpPr>
          <p:nvPr>
            <p:ph sz="half" idx="1"/>
          </p:nvPr>
        </p:nvSpPr>
        <p:spPr/>
        <p:txBody>
          <a:bodyPr/>
          <a:p>
            <a:endParaRPr lang="en-US"/>
          </a:p>
        </p:txBody>
      </p:sp>
      <p:sp>
        <p:nvSpPr>
          <p:cNvPr id="1049118" name=""/>
          <p:cNvSpPr>
            <a:spLocks noGrp="1"/>
          </p:cNvSpPr>
          <p:nvPr>
            <p:ph sz="half" idx="2"/>
          </p:nvPr>
        </p:nvSpPr>
        <p:spPr/>
        <p:txBody>
          <a:bodyPr/>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37" name="Title 1"/>
          <p:cNvSpPr>
            <a:spLocks noGrp="1"/>
          </p:cNvSpPr>
          <p:nvPr>
            <p:ph type="title"/>
          </p:nvPr>
        </p:nvSpPr>
        <p:spPr/>
        <p:txBody>
          <a:bodyPr/>
          <a:p>
            <a:endParaRPr dirty="0" lang="en-US"/>
          </a:p>
        </p:txBody>
      </p:sp>
      <p:sp>
        <p:nvSpPr>
          <p:cNvPr id="1048638" name="Content Placeholder 2"/>
          <p:cNvSpPr>
            <a:spLocks noGrp="1"/>
          </p:cNvSpPr>
          <p:nvPr>
            <p:ph idx="1"/>
          </p:nvPr>
        </p:nvSpPr>
        <p:spPr/>
        <p:txBody>
          <a:bodyPr>
            <a:normAutofit/>
          </a:bodyPr>
          <a:p>
            <a:r>
              <a:rPr b="1" dirty="0" sz="3200" lang="en-US"/>
              <a:t>Characteristics of a manager </a:t>
            </a:r>
            <a:endParaRPr dirty="0" sz="3200" lang="en-US"/>
          </a:p>
          <a:p>
            <a:pPr>
              <a:buFont typeface="Wingdings" panose="05000000000000000000" pitchFamily="2" charset="2"/>
              <a:buChar char="ü"/>
            </a:pPr>
            <a:r>
              <a:rPr dirty="0" sz="3200" lang="en-US" smtClean="0"/>
              <a:t> </a:t>
            </a:r>
            <a:r>
              <a:rPr dirty="0" sz="3200" lang="en-US"/>
              <a:t>Managers have assigned positions within a formal organization. </a:t>
            </a:r>
            <a:endParaRPr dirty="0" sz="3200" lang="en-US" smtClean="0"/>
          </a:p>
          <a:p>
            <a:pPr>
              <a:buFont typeface="Wingdings" panose="05000000000000000000" pitchFamily="2" charset="2"/>
              <a:buChar char="ü"/>
            </a:pPr>
            <a:r>
              <a:rPr dirty="0" sz="3200" lang="en-US" smtClean="0"/>
              <a:t>They </a:t>
            </a:r>
            <a:r>
              <a:rPr dirty="0" sz="3200" lang="en-US"/>
              <a:t>have legitimate source of power due to delegated authority that accompanies their position. </a:t>
            </a:r>
            <a:endParaRPr dirty="0" sz="3200" lang="en-US" smtClean="0"/>
          </a:p>
          <a:p>
            <a:pPr>
              <a:buFont typeface="Wingdings" panose="05000000000000000000" pitchFamily="2" charset="2"/>
              <a:buChar char="ü"/>
            </a:pPr>
            <a:r>
              <a:rPr dirty="0" sz="3200" lang="en-US" smtClean="0"/>
              <a:t>They </a:t>
            </a:r>
            <a:r>
              <a:rPr dirty="0" sz="3200" lang="en-US"/>
              <a:t>direct willing and unwilling subordinates. </a:t>
            </a:r>
          </a:p>
          <a:p>
            <a:endParaRPr dirty="0" sz="320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981" name="Title 1"/>
          <p:cNvSpPr>
            <a:spLocks noGrp="1"/>
          </p:cNvSpPr>
          <p:nvPr>
            <p:ph type="title"/>
          </p:nvPr>
        </p:nvSpPr>
        <p:spPr/>
        <p:txBody>
          <a:bodyPr/>
          <a:p>
            <a:endParaRPr lang="en-US"/>
          </a:p>
        </p:txBody>
      </p:sp>
      <p:sp>
        <p:nvSpPr>
          <p:cNvPr id="1048982" name="Content Placeholder 2"/>
          <p:cNvSpPr>
            <a:spLocks noGrp="1"/>
          </p:cNvSpPr>
          <p:nvPr>
            <p:ph idx="1"/>
          </p:nvPr>
        </p:nvSpPr>
        <p:spPr/>
        <p:txBody>
          <a:bodyPr>
            <a:normAutofit/>
          </a:bodyPr>
          <a:p>
            <a:pPr indent="0" marL="0">
              <a:buNone/>
            </a:pPr>
            <a:r>
              <a:rPr b="1" dirty="0" lang="en-US" smtClean="0"/>
              <a:t>2</a:t>
            </a:r>
            <a:r>
              <a:rPr b="1" dirty="0" lang="en-US"/>
              <a:t>. Decide on the delegate: </a:t>
            </a:r>
            <a:r>
              <a:rPr dirty="0" lang="en-US"/>
              <a:t>Match tasks to the individual. Analyze the person’s abilities to perform various tasks to be delegated and determine </a:t>
            </a:r>
            <a:r>
              <a:rPr dirty="0" lang="en-US" smtClean="0"/>
              <a:t>. </a:t>
            </a:r>
            <a:r>
              <a:rPr dirty="0" lang="en-US"/>
              <a:t>Delegate to the person next in the hierarchy who has the requisite capabilities and who is legally allowed to do the task and also by organizational policy. </a:t>
            </a:r>
            <a:endParaRPr dirty="0" lang="en-US" smtClean="0"/>
          </a:p>
          <a:p>
            <a:pPr indent="0" marL="0">
              <a:buNone/>
            </a:pPr>
            <a:r>
              <a:rPr b="1" dirty="0" lang="en-US" smtClean="0"/>
              <a:t>3</a:t>
            </a:r>
            <a:r>
              <a:rPr b="1" dirty="0" lang="en-US"/>
              <a:t>. Define the task/communicate : </a:t>
            </a:r>
            <a:r>
              <a:rPr dirty="0" lang="en-US"/>
              <a:t>Clearly define your expectations to the delegate. Plan your meeting with the delegate .Provide enough time to describe the task and your expectations and to entertain questions. Communication should be clear and complete. </a:t>
            </a:r>
          </a:p>
          <a:p>
            <a:endParaRPr dirty="0"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8983" name="Title 1"/>
          <p:cNvSpPr>
            <a:spLocks noGrp="1"/>
          </p:cNvSpPr>
          <p:nvPr>
            <p:ph type="title"/>
          </p:nvPr>
        </p:nvSpPr>
        <p:spPr/>
        <p:txBody>
          <a:bodyPr/>
          <a:p>
            <a:endParaRPr lang="en-US"/>
          </a:p>
        </p:txBody>
      </p:sp>
      <p:sp>
        <p:nvSpPr>
          <p:cNvPr id="1048984" name="Content Placeholder 2"/>
          <p:cNvSpPr>
            <a:spLocks noGrp="1"/>
          </p:cNvSpPr>
          <p:nvPr>
            <p:ph idx="1"/>
          </p:nvPr>
        </p:nvSpPr>
        <p:spPr/>
        <p:txBody>
          <a:bodyPr/>
          <a:p>
            <a:pPr indent="0" marL="0">
              <a:buNone/>
            </a:pPr>
            <a:r>
              <a:rPr b="1" dirty="0" lang="en-US" smtClean="0"/>
              <a:t>4</a:t>
            </a:r>
            <a:r>
              <a:rPr b="1" dirty="0" lang="en-US"/>
              <a:t>. Reach agreement: </a:t>
            </a:r>
            <a:r>
              <a:rPr dirty="0" lang="en-US"/>
              <a:t>After outline your expectation you must be sure that the delegate agrees to accept responsibility and authority for the task. </a:t>
            </a:r>
            <a:endParaRPr dirty="0" lang="en-US" smtClean="0"/>
          </a:p>
          <a:p>
            <a:pPr indent="0" marL="0">
              <a:buNone/>
            </a:pPr>
            <a:r>
              <a:rPr b="1" dirty="0" lang="en-US" smtClean="0"/>
              <a:t>5</a:t>
            </a:r>
            <a:r>
              <a:rPr b="1" dirty="0" lang="en-US"/>
              <a:t>. Monitor performance and provide feedback: </a:t>
            </a:r>
            <a:r>
              <a:rPr dirty="0" lang="en-US"/>
              <a:t>monitoring performance provides mechanism for feedback and control that ensures that delegated tasks are carried out as agreed </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985" name="Title 1"/>
          <p:cNvSpPr>
            <a:spLocks noGrp="1"/>
          </p:cNvSpPr>
          <p:nvPr>
            <p:ph type="title"/>
          </p:nvPr>
        </p:nvSpPr>
        <p:spPr/>
        <p:txBody>
          <a:bodyPr/>
          <a:p>
            <a:pPr indent="0" marL="0"/>
            <a:r>
              <a:rPr b="1" dirty="0" lang="en-US"/>
              <a:t>Benefits of Delegation: </a:t>
            </a:r>
            <a:endParaRPr dirty="0" lang="en-US"/>
          </a:p>
        </p:txBody>
      </p:sp>
      <p:sp>
        <p:nvSpPr>
          <p:cNvPr id="1048986" name="Content Placeholder 2"/>
          <p:cNvSpPr>
            <a:spLocks noGrp="1"/>
          </p:cNvSpPr>
          <p:nvPr>
            <p:ph idx="1"/>
          </p:nvPr>
        </p:nvSpPr>
        <p:spPr/>
        <p:txBody>
          <a:bodyPr/>
          <a:p>
            <a:pPr indent="0" marL="0">
              <a:buNone/>
            </a:pPr>
            <a:r>
              <a:rPr b="1" dirty="0" lang="en-US" smtClean="0"/>
              <a:t> To </a:t>
            </a:r>
            <a:r>
              <a:rPr b="1" dirty="0" lang="en-US"/>
              <a:t>the delegator </a:t>
            </a:r>
            <a:endParaRPr dirty="0" lang="en-US"/>
          </a:p>
          <a:p>
            <a:pPr>
              <a:buFont typeface="Wingdings" panose="05000000000000000000" pitchFamily="2" charset="2"/>
              <a:buChar char="ü"/>
            </a:pPr>
            <a:r>
              <a:rPr dirty="0" lang="en-US" smtClean="0"/>
              <a:t>devote </a:t>
            </a:r>
            <a:r>
              <a:rPr dirty="0" lang="en-US"/>
              <a:t>more time to these tasks that cannot be delegated. With more </a:t>
            </a:r>
            <a:r>
              <a:rPr dirty="0" lang="en-US" smtClean="0"/>
              <a:t>time,</a:t>
            </a:r>
          </a:p>
          <a:p>
            <a:pPr>
              <a:buFont typeface="Wingdings" panose="05000000000000000000" pitchFamily="2" charset="2"/>
              <a:buChar char="ü"/>
            </a:pPr>
            <a:r>
              <a:rPr dirty="0" lang="en-US" smtClean="0"/>
              <a:t>develop </a:t>
            </a:r>
            <a:r>
              <a:rPr dirty="0" lang="en-US"/>
              <a:t>more skills and abilities facilitating the opportunity for career advancement. </a:t>
            </a:r>
            <a:endParaRPr dirty="0" lang="en-US" smtClean="0"/>
          </a:p>
          <a:p>
            <a:pPr>
              <a:buFont typeface="Wingdings" panose="05000000000000000000" pitchFamily="2" charset="2"/>
              <a:buChar char="ü"/>
            </a:pPr>
            <a:r>
              <a:rPr dirty="0" lang="en-US" smtClean="0"/>
              <a:t>Improve </a:t>
            </a:r>
            <a:r>
              <a:rPr dirty="0" lang="en-US"/>
              <a:t>interpersonal relationship with subordinates, </a:t>
            </a:r>
            <a:endParaRPr dirty="0" lang="en-US" smtClean="0"/>
          </a:p>
          <a:p>
            <a:pPr>
              <a:buFont typeface="Wingdings" panose="05000000000000000000" pitchFamily="2" charset="2"/>
              <a:buChar char="ü"/>
            </a:pPr>
            <a:r>
              <a:rPr dirty="0" lang="en-US" smtClean="0"/>
              <a:t>Provides </a:t>
            </a:r>
            <a:r>
              <a:rPr dirty="0" lang="en-US"/>
              <a:t>continuity of work in the delegator’s absence and offers ready </a:t>
            </a:r>
            <a:r>
              <a:rPr dirty="0" lang="en-US" smtClean="0"/>
              <a:t>replacement. </a:t>
            </a:r>
            <a:endParaRPr dirty="0"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987" name="Title 1"/>
          <p:cNvSpPr>
            <a:spLocks noGrp="1"/>
          </p:cNvSpPr>
          <p:nvPr>
            <p:ph type="title"/>
          </p:nvPr>
        </p:nvSpPr>
        <p:spPr/>
        <p:txBody>
          <a:bodyPr/>
          <a:p>
            <a:endParaRPr lang="en-US"/>
          </a:p>
        </p:txBody>
      </p:sp>
      <p:sp>
        <p:nvSpPr>
          <p:cNvPr id="1048988" name="Content Placeholder 2"/>
          <p:cNvSpPr>
            <a:spLocks noGrp="1"/>
          </p:cNvSpPr>
          <p:nvPr>
            <p:ph idx="1"/>
          </p:nvPr>
        </p:nvSpPr>
        <p:spPr/>
        <p:txBody>
          <a:bodyPr/>
          <a:p>
            <a:pPr indent="0" marL="0">
              <a:buNone/>
            </a:pPr>
            <a:r>
              <a:rPr b="1" dirty="0" lang="en-US"/>
              <a:t>To the </a:t>
            </a:r>
            <a:r>
              <a:rPr b="1" dirty="0" lang="en-US" err="1"/>
              <a:t>delegatee</a:t>
            </a:r>
            <a:r>
              <a:rPr b="1" dirty="0" lang="en-US"/>
              <a:t>, </a:t>
            </a:r>
            <a:endParaRPr b="1" dirty="0" lang="en-US" smtClean="0"/>
          </a:p>
          <a:p>
            <a:pPr>
              <a:buFont typeface="Wingdings" panose="05000000000000000000" pitchFamily="2" charset="2"/>
              <a:buChar char="ü"/>
            </a:pPr>
            <a:r>
              <a:rPr dirty="0" lang="en-US" smtClean="0"/>
              <a:t>gains </a:t>
            </a:r>
            <a:r>
              <a:rPr dirty="0" lang="en-US"/>
              <a:t>new skills and abilities that can facilitate upward </a:t>
            </a:r>
            <a:r>
              <a:rPr dirty="0" lang="en-US" smtClean="0"/>
              <a:t>mobility.</a:t>
            </a:r>
          </a:p>
          <a:p>
            <a:pPr>
              <a:buFont typeface="Wingdings" panose="05000000000000000000" pitchFamily="2" charset="2"/>
              <a:buChar char="ü"/>
            </a:pPr>
            <a:r>
              <a:rPr dirty="0" lang="en-US" smtClean="0"/>
              <a:t>Delegation </a:t>
            </a:r>
            <a:r>
              <a:rPr dirty="0" lang="en-US"/>
              <a:t>also brings trust and support thereby building self-esteem and confidence</a:t>
            </a:r>
            <a:r>
              <a:rPr dirty="0" lang="en-US" smtClean="0"/>
              <a:t>.</a:t>
            </a:r>
          </a:p>
          <a:p>
            <a:pPr>
              <a:buFont typeface="Wingdings" panose="05000000000000000000" pitchFamily="2" charset="2"/>
              <a:buChar char="ü"/>
            </a:pPr>
            <a:r>
              <a:rPr dirty="0" lang="en-US" smtClean="0"/>
              <a:t> </a:t>
            </a:r>
            <a:r>
              <a:rPr dirty="0" lang="en-US"/>
              <a:t>Job satisfaction and motivation are also enhanced as individuals feel stimulated by new challenges. </a:t>
            </a:r>
            <a:endParaRPr dirty="0" lang="en-US" smtClean="0"/>
          </a:p>
          <a:p>
            <a:pPr>
              <a:buFont typeface="Wingdings" panose="05000000000000000000" pitchFamily="2" charset="2"/>
              <a:buChar char="ü"/>
            </a:pPr>
            <a:r>
              <a:rPr dirty="0" lang="en-US" smtClean="0"/>
              <a:t>Morale </a:t>
            </a:r>
            <a:r>
              <a:rPr dirty="0" lang="en-US"/>
              <a:t>improves a sense of pride, develops greater awareness of responsibility and individuals feel more appreciated and learn to appreciate the roles and responsibilities of others </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8989" name="Title 1"/>
          <p:cNvSpPr>
            <a:spLocks noGrp="1"/>
          </p:cNvSpPr>
          <p:nvPr>
            <p:ph type="title"/>
          </p:nvPr>
        </p:nvSpPr>
        <p:spPr/>
        <p:txBody>
          <a:bodyPr/>
          <a:p>
            <a:endParaRPr lang="en-US"/>
          </a:p>
        </p:txBody>
      </p:sp>
      <p:sp>
        <p:nvSpPr>
          <p:cNvPr id="1048990" name="Content Placeholder 2"/>
          <p:cNvSpPr>
            <a:spLocks noGrp="1"/>
          </p:cNvSpPr>
          <p:nvPr>
            <p:ph idx="1"/>
          </p:nvPr>
        </p:nvSpPr>
        <p:spPr/>
        <p:txBody>
          <a:bodyPr/>
          <a:p>
            <a:pPr indent="0" marL="0">
              <a:buNone/>
            </a:pPr>
            <a:r>
              <a:rPr b="1" dirty="0" lang="en-US"/>
              <a:t>To the Organization: </a:t>
            </a:r>
            <a:endParaRPr b="1" dirty="0" lang="en-US" smtClean="0"/>
          </a:p>
          <a:p>
            <a:pPr>
              <a:buFont typeface="Wingdings" panose="05000000000000000000" pitchFamily="2" charset="2"/>
              <a:buChar char="ü"/>
            </a:pPr>
            <a:r>
              <a:rPr b="1" dirty="0" lang="en-US"/>
              <a:t> </a:t>
            </a:r>
            <a:r>
              <a:rPr b="1" dirty="0" lang="en-US" smtClean="0"/>
              <a:t> </a:t>
            </a:r>
            <a:r>
              <a:rPr dirty="0" lang="en-US" smtClean="0"/>
              <a:t> </a:t>
            </a:r>
            <a:r>
              <a:rPr dirty="0" lang="en-US"/>
              <a:t>organization is able to achieve its goals more </a:t>
            </a:r>
            <a:r>
              <a:rPr dirty="0" lang="en-US" smtClean="0"/>
              <a:t>efficiently due to team work, </a:t>
            </a:r>
          </a:p>
          <a:p>
            <a:pPr>
              <a:buFont typeface="Wingdings" panose="05000000000000000000" pitchFamily="2" charset="2"/>
              <a:buChar char="ü"/>
            </a:pPr>
            <a:r>
              <a:rPr dirty="0" lang="en-US" smtClean="0"/>
              <a:t>overtime </a:t>
            </a:r>
            <a:r>
              <a:rPr dirty="0" lang="en-US"/>
              <a:t>and absences decrease and productivity increases and at the same time organization’s financial position may improve. </a:t>
            </a:r>
            <a:endParaRPr dirty="0" lang="en-US" smtClean="0"/>
          </a:p>
          <a:p>
            <a:pPr>
              <a:buFont typeface="Wingdings" panose="05000000000000000000" pitchFamily="2" charset="2"/>
              <a:buChar char="ü"/>
            </a:pPr>
            <a:r>
              <a:rPr dirty="0" lang="en-US" smtClean="0"/>
              <a:t>As </a:t>
            </a:r>
            <a:r>
              <a:rPr dirty="0" lang="en-US"/>
              <a:t>delegation increases efficiency, the quality of care improves and hence patient’s satisfaction </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991" name="Title 1"/>
          <p:cNvSpPr>
            <a:spLocks noGrp="1"/>
          </p:cNvSpPr>
          <p:nvPr>
            <p:ph type="title"/>
          </p:nvPr>
        </p:nvSpPr>
        <p:spPr/>
        <p:txBody>
          <a:bodyPr/>
          <a:p>
            <a:endParaRPr lang="en-US"/>
          </a:p>
        </p:txBody>
      </p:sp>
      <p:sp>
        <p:nvSpPr>
          <p:cNvPr id="1048992" name="Content Placeholder 2"/>
          <p:cNvSpPr>
            <a:spLocks noGrp="1"/>
          </p:cNvSpPr>
          <p:nvPr>
            <p:ph idx="1"/>
          </p:nvPr>
        </p:nvSpPr>
        <p:spPr/>
        <p:txBody>
          <a:bodyPr>
            <a:normAutofit fontScale="96429" lnSpcReduction="10000"/>
          </a:bodyPr>
          <a:p>
            <a:pPr indent="0" marL="0">
              <a:buNone/>
            </a:pPr>
            <a:r>
              <a:rPr b="1" dirty="0" lang="en-US"/>
              <a:t>Centralization and decentralization </a:t>
            </a:r>
            <a:endParaRPr dirty="0" lang="en-US"/>
          </a:p>
          <a:p>
            <a:r>
              <a:rPr dirty="0" lang="en-US"/>
              <a:t>Centralization is the degree to which authority is retained by higher level managers with an organization rather than being delegated. If a limited amount of authority is delegated , the </a:t>
            </a:r>
          </a:p>
          <a:p>
            <a:r>
              <a:rPr dirty="0" lang="en-US"/>
              <a:t>organization is usually characterized as being centralized. If significant amount of authority is delegated to lower managers, the organization is described as being decentralized. </a:t>
            </a:r>
            <a:endParaRPr dirty="0" lang="en-US" smtClean="0"/>
          </a:p>
          <a:p>
            <a:pPr indent="0" marL="0">
              <a:buNone/>
            </a:pPr>
            <a:r>
              <a:rPr b="1" dirty="0" lang="en-US" u="sng" smtClean="0"/>
              <a:t>Assignment </a:t>
            </a:r>
          </a:p>
          <a:p>
            <a:pPr indent="0" marL="0">
              <a:buNone/>
            </a:pPr>
            <a:r>
              <a:rPr dirty="0" lang="en-US" smtClean="0"/>
              <a:t>Read and make notes on advantages of centralization and decentralization </a:t>
            </a:r>
            <a:endParaRPr dirty="0"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993" name="Title 1"/>
          <p:cNvSpPr>
            <a:spLocks noGrp="1"/>
          </p:cNvSpPr>
          <p:nvPr>
            <p:ph type="title"/>
          </p:nvPr>
        </p:nvSpPr>
        <p:spPr/>
        <p:txBody>
          <a:bodyPr/>
          <a:p>
            <a:r>
              <a:rPr dirty="0" lang="en-US" smtClean="0"/>
              <a:t>Time management </a:t>
            </a:r>
            <a:endParaRPr dirty="0" lang="en-US"/>
          </a:p>
        </p:txBody>
      </p:sp>
      <p:sp>
        <p:nvSpPr>
          <p:cNvPr id="1048994" name="Content Placeholder 2"/>
          <p:cNvSpPr>
            <a:spLocks noGrp="1"/>
          </p:cNvSpPr>
          <p:nvPr>
            <p:ph idx="1"/>
          </p:nvPr>
        </p:nvSpPr>
        <p:spPr/>
        <p:txBody>
          <a:bodyPr/>
          <a:p>
            <a:r>
              <a:rPr dirty="0" lang="en-US" smtClean="0"/>
              <a:t>Def. :- act or process of exercising conscious control over amount of time spent on specific activities in order to increase efficiency and effectiveness </a:t>
            </a:r>
          </a:p>
          <a:p>
            <a:pPr indent="0" marL="0">
              <a:buNone/>
            </a:pPr>
            <a:r>
              <a:rPr dirty="0" lang="en-US" smtClean="0"/>
              <a:t>Time management skills </a:t>
            </a:r>
          </a:p>
          <a:p>
            <a:pPr>
              <a:buFont typeface="Wingdings" panose="05000000000000000000" pitchFamily="2" charset="2"/>
              <a:buChar char="ü"/>
            </a:pPr>
            <a:r>
              <a:rPr dirty="0" lang="en-US" smtClean="0"/>
              <a:t>Set goals – realistic and achievable </a:t>
            </a:r>
          </a:p>
          <a:p>
            <a:pPr>
              <a:buFont typeface="Wingdings" panose="05000000000000000000" pitchFamily="2" charset="2"/>
              <a:buChar char="ü"/>
            </a:pPr>
            <a:r>
              <a:rPr dirty="0" lang="en-US" smtClean="0"/>
              <a:t>Prioritize work – make a list of task </a:t>
            </a:r>
          </a:p>
          <a:p>
            <a:pPr>
              <a:buFont typeface="Wingdings" panose="05000000000000000000" pitchFamily="2" charset="2"/>
              <a:buChar char="ü"/>
            </a:pPr>
            <a:r>
              <a:rPr dirty="0" lang="en-US" smtClean="0"/>
              <a:t>Delegate task – to your subordinates as per their skills</a:t>
            </a:r>
          </a:p>
          <a:p>
            <a:pPr>
              <a:buFont typeface="Wingdings" panose="05000000000000000000" pitchFamily="2" charset="2"/>
              <a:buChar char="ü"/>
            </a:pPr>
            <a:r>
              <a:rPr dirty="0" lang="en-US" smtClean="0"/>
              <a:t>Avoid distractors  - i.e. email face book politics </a:t>
            </a:r>
          </a:p>
          <a:p>
            <a:pPr>
              <a:buFont typeface="Wingdings" panose="05000000000000000000" pitchFamily="2" charset="2"/>
              <a:buChar char="ü"/>
            </a:pPr>
            <a:r>
              <a:rPr dirty="0" lang="en-US" smtClean="0"/>
              <a:t>Organize your time  - identify when you waste time and reduce  </a:t>
            </a:r>
            <a:endParaRPr dirty="0"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8995" name="Title 1"/>
          <p:cNvSpPr>
            <a:spLocks noGrp="1"/>
          </p:cNvSpPr>
          <p:nvPr>
            <p:ph type="title"/>
          </p:nvPr>
        </p:nvSpPr>
        <p:spPr/>
        <p:txBody>
          <a:bodyPr/>
          <a:p>
            <a:endParaRPr lang="en-US"/>
          </a:p>
        </p:txBody>
      </p:sp>
      <p:sp>
        <p:nvSpPr>
          <p:cNvPr id="1048996" name="Content Placeholder 2"/>
          <p:cNvSpPr>
            <a:spLocks noGrp="1"/>
          </p:cNvSpPr>
          <p:nvPr>
            <p:ph idx="1"/>
          </p:nvPr>
        </p:nvSpPr>
        <p:spPr/>
        <p:txBody>
          <a:bodyPr/>
          <a:p>
            <a:pPr>
              <a:buFont typeface="Wingdings" panose="05000000000000000000" pitchFamily="2" charset="2"/>
              <a:buChar char="ü"/>
            </a:pPr>
            <a:r>
              <a:rPr dirty="0" lang="en-US" smtClean="0"/>
              <a:t>Break down tasks – so as to accomplish one step at a time </a:t>
            </a:r>
          </a:p>
          <a:p>
            <a:pPr>
              <a:buFont typeface="Wingdings" panose="05000000000000000000" pitchFamily="2" charset="2"/>
              <a:buChar char="ü"/>
            </a:pPr>
            <a:r>
              <a:rPr dirty="0" lang="en-US" smtClean="0"/>
              <a:t>Set deadlines – set realistic deadlines for task and stick to it </a:t>
            </a:r>
          </a:p>
          <a:p>
            <a:pPr indent="0" marL="0">
              <a:buNone/>
            </a:pPr>
            <a:r>
              <a:rPr dirty="0" lang="en-US" smtClean="0"/>
              <a:t>challenge your self and meet the deadline ,reward your self for meeting difficult tasks </a:t>
            </a:r>
          </a:p>
          <a:p>
            <a:pPr>
              <a:buFont typeface="Wingdings" panose="05000000000000000000" pitchFamily="2" charset="2"/>
              <a:buChar char="ü"/>
            </a:pPr>
            <a:r>
              <a:rPr dirty="0" lang="en-US" smtClean="0"/>
              <a:t>Avoid stress – stress occurs when we accept more than our abilities resulting into tiredness and loss of </a:t>
            </a:r>
            <a:r>
              <a:rPr lang="en-US" smtClean="0"/>
              <a:t>productivity ,delegate </a:t>
            </a:r>
            <a:r>
              <a:rPr dirty="0" lang="en-US" smtClean="0"/>
              <a:t>tasks and leave time for relaxation  </a:t>
            </a:r>
          </a:p>
          <a:p>
            <a:pPr indent="0" marL="0">
              <a:buNone/>
            </a:pPr>
            <a:r>
              <a:rPr dirty="0" lang="en-US" smtClean="0"/>
              <a:t>  </a:t>
            </a:r>
            <a:endParaRPr dirty="0"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997" name="Title 1"/>
          <p:cNvSpPr>
            <a:spLocks noGrp="1"/>
          </p:cNvSpPr>
          <p:nvPr>
            <p:ph type="title"/>
          </p:nvPr>
        </p:nvSpPr>
        <p:spPr/>
        <p:txBody>
          <a:bodyPr/>
          <a:p>
            <a:r>
              <a:rPr dirty="0" lang="en-US" smtClean="0"/>
              <a:t>HUMAN RESOURCE DEVELOPMENT </a:t>
            </a:r>
            <a:endParaRPr dirty="0" lang="en-US"/>
          </a:p>
        </p:txBody>
      </p:sp>
      <p:sp>
        <p:nvSpPr>
          <p:cNvPr id="1048998" name="Content Placeholder 2"/>
          <p:cNvSpPr>
            <a:spLocks noGrp="1"/>
          </p:cNvSpPr>
          <p:nvPr>
            <p:ph idx="1"/>
          </p:nvPr>
        </p:nvSpPr>
        <p:spPr/>
        <p:txBody>
          <a:bodyPr/>
          <a:p>
            <a:r>
              <a:rPr b="1" dirty="0" lang="en-US"/>
              <a:t>Training: </a:t>
            </a:r>
            <a:r>
              <a:rPr dirty="0" lang="en-US"/>
              <a:t>Training is the planned process of modifying employee behavior, attitude, and skill through learning in order to increase the probability of goal achievement</a:t>
            </a:r>
            <a:r>
              <a:rPr dirty="0" lang="en-US" smtClean="0"/>
              <a:t>.</a:t>
            </a:r>
            <a:endParaRPr dirty="0" lang="en-US"/>
          </a:p>
          <a:p>
            <a:r>
              <a:rPr b="1" dirty="0" lang="en-US"/>
              <a:t>Development </a:t>
            </a:r>
            <a:endParaRPr dirty="0" lang="en-US"/>
          </a:p>
          <a:p>
            <a:pPr indent="0" marL="0">
              <a:buNone/>
            </a:pPr>
            <a:r>
              <a:rPr dirty="0" lang="en-US"/>
              <a:t>This usually suggests a broader view of knowledge and skills acquisition than training. It is less job oriented than career oriented. It is concerned more with employee potential than with immediate skills. It sees the employees as adaptable resources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999" name="Title 1"/>
          <p:cNvSpPr>
            <a:spLocks noGrp="1"/>
          </p:cNvSpPr>
          <p:nvPr>
            <p:ph type="title"/>
          </p:nvPr>
        </p:nvSpPr>
        <p:spPr/>
        <p:txBody>
          <a:bodyPr/>
          <a:p>
            <a:endParaRPr lang="en-US"/>
          </a:p>
        </p:txBody>
      </p:sp>
      <p:sp>
        <p:nvSpPr>
          <p:cNvPr id="1049000" name="Content Placeholder 2"/>
          <p:cNvSpPr>
            <a:spLocks noGrp="1"/>
          </p:cNvSpPr>
          <p:nvPr>
            <p:ph idx="1"/>
          </p:nvPr>
        </p:nvSpPr>
        <p:spPr/>
        <p:txBody>
          <a:bodyPr/>
          <a:p>
            <a:pPr indent="0" marL="0">
              <a:buNone/>
            </a:pPr>
            <a:r>
              <a:rPr b="1" dirty="0" lang="en-US"/>
              <a:t>Training and development </a:t>
            </a:r>
            <a:r>
              <a:rPr b="1" dirty="0" lang="en-US" smtClean="0"/>
              <a:t>cycle </a:t>
            </a:r>
            <a:endParaRPr dirty="0" lang="en-US" smtClean="0"/>
          </a:p>
          <a:p>
            <a:r>
              <a:rPr dirty="0" lang="en-US" smtClean="0"/>
              <a:t> </a:t>
            </a:r>
            <a:r>
              <a:rPr dirty="0" lang="en-US"/>
              <a:t>The primary objective of training is to reduce the gap between what employees know and what they should know. Systematic training is initiated by the organization’s policy and sustained by its training </a:t>
            </a:r>
            <a:r>
              <a:rPr dirty="0" lang="en-US" smtClean="0"/>
              <a:t>organization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39" name="Title 1"/>
          <p:cNvSpPr>
            <a:spLocks noGrp="1"/>
          </p:cNvSpPr>
          <p:nvPr>
            <p:ph type="title"/>
          </p:nvPr>
        </p:nvSpPr>
        <p:spPr/>
        <p:txBody>
          <a:bodyPr/>
          <a:p>
            <a:endParaRPr dirty="0" lang="en-US"/>
          </a:p>
        </p:txBody>
      </p:sp>
      <p:sp>
        <p:nvSpPr>
          <p:cNvPr id="1048640" name="Content Placeholder 2"/>
          <p:cNvSpPr>
            <a:spLocks noGrp="1"/>
          </p:cNvSpPr>
          <p:nvPr>
            <p:ph idx="1"/>
          </p:nvPr>
        </p:nvSpPr>
        <p:spPr/>
        <p:txBody>
          <a:bodyPr/>
          <a:p>
            <a:pPr indent="0" marL="0">
              <a:buNone/>
            </a:pPr>
            <a:r>
              <a:rPr dirty="0" lang="en-US" smtClean="0"/>
              <a:t>characteristics cont.……….</a:t>
            </a:r>
            <a:endParaRPr dirty="0" lang="en-US"/>
          </a:p>
          <a:p>
            <a:pPr>
              <a:buFont typeface="Wingdings" panose="05000000000000000000" pitchFamily="2" charset="2"/>
              <a:buChar char="ü"/>
            </a:pPr>
            <a:r>
              <a:rPr dirty="0" sz="3200" lang="en-US"/>
              <a:t>Since managers work in a formal organization, they have a greater formal responsibility and accountability for rationality and control than leaders. </a:t>
            </a:r>
            <a:endParaRPr dirty="0" sz="3200" lang="en-US" smtClean="0"/>
          </a:p>
          <a:p>
            <a:pPr>
              <a:buFont typeface="Wingdings" panose="05000000000000000000" pitchFamily="2" charset="2"/>
              <a:buChar char="ü"/>
            </a:pPr>
            <a:r>
              <a:rPr dirty="0" sz="3200" lang="en-US" smtClean="0"/>
              <a:t>They </a:t>
            </a:r>
            <a:r>
              <a:rPr dirty="0" sz="3200" lang="en-US"/>
              <a:t>are also expected to carry out specific functions, and responsibilities. </a:t>
            </a:r>
            <a:endParaRPr dirty="0" sz="3200" lang="en-US" smtClean="0"/>
          </a:p>
          <a:p>
            <a:pPr>
              <a:buFont typeface="Wingdings" panose="05000000000000000000" pitchFamily="2" charset="2"/>
              <a:buChar char="ü"/>
            </a:pPr>
            <a:r>
              <a:rPr dirty="0" sz="3200" lang="en-US" smtClean="0"/>
              <a:t>Managers </a:t>
            </a:r>
            <a:r>
              <a:rPr dirty="0" sz="3200" lang="en-US"/>
              <a:t>also manipulate people, the environment, money, time, and other resources to achieve organizational goals </a:t>
            </a:r>
          </a:p>
          <a:p>
            <a:endParaRPr dirty="0" sz="3200"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451" name=""/>
        <p:cNvGrpSpPr/>
        <p:nvPr/>
      </p:nvGrpSpPr>
      <p:grpSpPr>
        <a:xfrm>
          <a:off x="0" y="0"/>
          <a:ext cx="0" cy="0"/>
          <a:chOff x="0" y="0"/>
          <a:chExt cx="0" cy="0"/>
        </a:xfrm>
      </p:grpSpPr>
      <p:sp>
        <p:nvSpPr>
          <p:cNvPr id="1049001" name="Title 1"/>
          <p:cNvSpPr>
            <a:spLocks noGrp="1"/>
          </p:cNvSpPr>
          <p:nvPr>
            <p:ph type="title"/>
          </p:nvPr>
        </p:nvSpPr>
        <p:spPr/>
        <p:txBody>
          <a:bodyPr/>
          <a:p>
            <a:r>
              <a:rPr b="1" dirty="0" lang="en-US"/>
              <a:t>Training involves five steps </a:t>
            </a:r>
            <a:endParaRPr dirty="0" lang="en-US"/>
          </a:p>
        </p:txBody>
      </p:sp>
      <p:sp>
        <p:nvSpPr>
          <p:cNvPr id="1049002" name="Content Placeholder 2"/>
          <p:cNvSpPr>
            <a:spLocks noGrp="1"/>
          </p:cNvSpPr>
          <p:nvPr>
            <p:ph idx="1"/>
          </p:nvPr>
        </p:nvSpPr>
        <p:spPr/>
        <p:txBody>
          <a:bodyPr>
            <a:normAutofit fontScale="92857" lnSpcReduction="10000"/>
          </a:bodyPr>
          <a:p>
            <a:r>
              <a:rPr b="1" dirty="0" lang="en-US"/>
              <a:t>Needs analysis/identifying training needs: </a:t>
            </a:r>
            <a:r>
              <a:rPr dirty="0" lang="en-US"/>
              <a:t>The first priority is to establish what the training and development needs of the organization are. A training need is any shortfall </a:t>
            </a:r>
            <a:r>
              <a:rPr dirty="0" lang="en-US" smtClean="0"/>
              <a:t> </a:t>
            </a:r>
            <a:r>
              <a:rPr dirty="0" lang="en-US"/>
              <a:t>terms of employee knowledge, understanding, skill, and attitudes against what is required by the job or the demands of organizational change. This will involve use of job descriptions, employee’s appraisal records and any other data that may indicate such needs. </a:t>
            </a:r>
          </a:p>
          <a:p>
            <a:r>
              <a:rPr b="1" dirty="0" lang="en-US"/>
              <a:t>Plan training required; </a:t>
            </a:r>
            <a:r>
              <a:rPr dirty="0" lang="en-US"/>
              <a:t>The next step is to plan the training required to the needs identified. This involves such matters as setting budgets and timetables, and deciding on the objectives, content and methods of training to be employed </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9003" name="Title 1"/>
          <p:cNvSpPr>
            <a:spLocks noGrp="1"/>
          </p:cNvSpPr>
          <p:nvPr>
            <p:ph type="title"/>
          </p:nvPr>
        </p:nvSpPr>
        <p:spPr/>
        <p:txBody>
          <a:bodyPr/>
          <a:p>
            <a:endParaRPr lang="en-US"/>
          </a:p>
        </p:txBody>
      </p:sp>
      <p:sp>
        <p:nvSpPr>
          <p:cNvPr id="1049004" name="Content Placeholder 2"/>
          <p:cNvSpPr>
            <a:spLocks noGrp="1"/>
          </p:cNvSpPr>
          <p:nvPr>
            <p:ph idx="1"/>
          </p:nvPr>
        </p:nvSpPr>
        <p:spPr/>
        <p:txBody>
          <a:bodyPr/>
          <a:p>
            <a:r>
              <a:rPr b="1" dirty="0" lang="en-US"/>
              <a:t>Implementation/carry out the training: </a:t>
            </a:r>
            <a:r>
              <a:rPr dirty="0" lang="en-US"/>
              <a:t>This is training the targeted employee/ group. The implementation of plan is a joint affair between the training specialist and their line and functional colleagues. </a:t>
            </a:r>
          </a:p>
          <a:p>
            <a:r>
              <a:rPr b="1" dirty="0" lang="en-US"/>
              <a:t>Evaluation and follow up: </a:t>
            </a:r>
            <a:r>
              <a:rPr dirty="0" lang="en-US"/>
              <a:t>Management assesses the programme success. This is by evaluating the results so that subsequent changes can be made if necessary. Then the cycle starts again</a:t>
            </a:r>
            <a:r>
              <a:rPr dirty="0" lang="en-US" smtClean="0"/>
              <a:t>.</a:t>
            </a:r>
          </a:p>
          <a:p>
            <a:pPr indent="0" marL="0">
              <a:buNone/>
            </a:pPr>
            <a:r>
              <a:rPr b="1" dirty="0" lang="en-US" smtClean="0"/>
              <a:t>NB: </a:t>
            </a:r>
            <a:r>
              <a:rPr dirty="0" lang="en-US"/>
              <a:t>Read and </a:t>
            </a:r>
            <a:r>
              <a:rPr dirty="0" lang="en-US" smtClean="0"/>
              <a:t>draw </a:t>
            </a:r>
            <a:r>
              <a:rPr dirty="0" lang="en-US"/>
              <a:t>the systematic training basic cycle </a:t>
            </a:r>
            <a:r>
              <a:rPr dirty="0" lang="en-US" smtClean="0"/>
              <a:t> </a:t>
            </a:r>
            <a:endParaRPr dirty="0"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9005" name="Title 1"/>
          <p:cNvSpPr>
            <a:spLocks noGrp="1"/>
          </p:cNvSpPr>
          <p:nvPr>
            <p:ph type="title"/>
          </p:nvPr>
        </p:nvSpPr>
        <p:spPr/>
        <p:txBody>
          <a:bodyPr/>
          <a:p>
            <a:endParaRPr lang="en-US"/>
          </a:p>
        </p:txBody>
      </p:sp>
      <p:sp>
        <p:nvSpPr>
          <p:cNvPr id="1049006" name="Content Placeholder 2"/>
          <p:cNvSpPr>
            <a:spLocks noGrp="1"/>
          </p:cNvSpPr>
          <p:nvPr>
            <p:ph idx="1"/>
          </p:nvPr>
        </p:nvSpPr>
        <p:spPr/>
        <p:txBody>
          <a:bodyPr>
            <a:normAutofit/>
          </a:bodyPr>
          <a:p>
            <a:r>
              <a:rPr b="1" dirty="0" lang="en-US"/>
              <a:t>Methods of training </a:t>
            </a:r>
            <a:endParaRPr dirty="0" lang="en-US"/>
          </a:p>
          <a:p>
            <a:r>
              <a:rPr dirty="0" lang="en-US" smtClean="0"/>
              <a:t>1</a:t>
            </a:r>
            <a:r>
              <a:rPr dirty="0" lang="en-US"/>
              <a:t>. On the job training </a:t>
            </a:r>
            <a:r>
              <a:rPr dirty="0" lang="en-US" smtClean="0"/>
              <a:t> </a:t>
            </a:r>
            <a:endParaRPr dirty="0" lang="en-US"/>
          </a:p>
          <a:p>
            <a:r>
              <a:rPr dirty="0" lang="en-US"/>
              <a:t>2. Apprenticeship training ( </a:t>
            </a:r>
            <a:r>
              <a:rPr dirty="0" lang="en-US" smtClean="0"/>
              <a:t>combination </a:t>
            </a:r>
            <a:r>
              <a:rPr dirty="0" lang="en-US"/>
              <a:t>of classroom </a:t>
            </a:r>
            <a:r>
              <a:rPr dirty="0" lang="en-US" smtClean="0"/>
              <a:t>,institutions </a:t>
            </a:r>
            <a:r>
              <a:rPr dirty="0" lang="en-US"/>
              <a:t>and on the job training </a:t>
            </a:r>
          </a:p>
          <a:p>
            <a:r>
              <a:rPr dirty="0" lang="en-US"/>
              <a:t>3. Vestibule training: This is an internal off the job training method in which the environment of the actual work place is simulated. Used by organizations where specific skills are needed before actual job performance </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454" name=""/>
        <p:cNvGrpSpPr/>
        <p:nvPr/>
      </p:nvGrpSpPr>
      <p:grpSpPr>
        <a:xfrm>
          <a:off x="0" y="0"/>
          <a:ext cx="0" cy="0"/>
          <a:chOff x="0" y="0"/>
          <a:chExt cx="0" cy="0"/>
        </a:xfrm>
      </p:grpSpPr>
      <p:sp>
        <p:nvSpPr>
          <p:cNvPr id="1049007" name="Title 1"/>
          <p:cNvSpPr>
            <a:spLocks noGrp="1"/>
          </p:cNvSpPr>
          <p:nvPr>
            <p:ph type="title"/>
          </p:nvPr>
        </p:nvSpPr>
        <p:spPr/>
        <p:txBody>
          <a:bodyPr/>
          <a:p>
            <a:endParaRPr lang="en-US"/>
          </a:p>
        </p:txBody>
      </p:sp>
      <p:sp>
        <p:nvSpPr>
          <p:cNvPr id="1049008" name="Content Placeholder 2"/>
          <p:cNvSpPr>
            <a:spLocks noGrp="1"/>
          </p:cNvSpPr>
          <p:nvPr>
            <p:ph idx="1"/>
          </p:nvPr>
        </p:nvSpPr>
        <p:spPr/>
        <p:txBody>
          <a:bodyPr/>
          <a:p>
            <a:pPr indent="0" marL="0">
              <a:buNone/>
            </a:pPr>
            <a:r>
              <a:rPr dirty="0" lang="en-US"/>
              <a:t>4. Job Rotation; In this training method the employee is moved from one job to </a:t>
            </a:r>
            <a:r>
              <a:rPr dirty="0" lang="en-US" smtClean="0"/>
              <a:t>another. It </a:t>
            </a:r>
            <a:r>
              <a:rPr dirty="0" lang="en-US"/>
              <a:t>gives the employee a chance to use a variety of skills and </a:t>
            </a:r>
            <a:r>
              <a:rPr dirty="0" lang="en-US" smtClean="0"/>
              <a:t>abilities.</a:t>
            </a:r>
            <a:endParaRPr dirty="0" lang="en-US"/>
          </a:p>
          <a:p>
            <a:pPr indent="0" marL="0">
              <a:buNone/>
            </a:pPr>
            <a:r>
              <a:rPr dirty="0" lang="en-US"/>
              <a:t>5. In coaching/mentoring: A senior experienced manager takes charge of training and development of a new incumbent. The mentor/trainer helps the employee to adjust both to the organizational culture and work setting </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9009" name="Title 1"/>
          <p:cNvSpPr>
            <a:spLocks noGrp="1"/>
          </p:cNvSpPr>
          <p:nvPr>
            <p:ph type="title"/>
          </p:nvPr>
        </p:nvSpPr>
        <p:spPr/>
        <p:txBody>
          <a:bodyPr/>
          <a:p>
            <a:r>
              <a:rPr b="1" dirty="0" lang="en-US"/>
              <a:t>JOB ANALYSIS </a:t>
            </a:r>
            <a:endParaRPr dirty="0" lang="en-US"/>
          </a:p>
        </p:txBody>
      </p:sp>
      <p:sp>
        <p:nvSpPr>
          <p:cNvPr id="1049010" name="Content Placeholder 2"/>
          <p:cNvSpPr>
            <a:spLocks noGrp="1"/>
          </p:cNvSpPr>
          <p:nvPr>
            <p:ph idx="1"/>
          </p:nvPr>
        </p:nvSpPr>
        <p:spPr/>
        <p:txBody>
          <a:bodyPr/>
          <a:p>
            <a:r>
              <a:rPr dirty="0" lang="en-US" smtClean="0"/>
              <a:t>Job </a:t>
            </a:r>
            <a:r>
              <a:rPr dirty="0" lang="en-US"/>
              <a:t>analysis is the procedure through which you determine the duties of positions to be staffed in an organization and the characteristics of the people to hire for </a:t>
            </a:r>
            <a:r>
              <a:rPr dirty="0" lang="en-US" smtClean="0"/>
              <a:t>them. </a:t>
            </a:r>
            <a:endParaRPr dirty="0" lang="en-US"/>
          </a:p>
          <a:p>
            <a:r>
              <a:rPr dirty="0" lang="en-US" smtClean="0"/>
              <a:t>Job </a:t>
            </a:r>
            <a:r>
              <a:rPr dirty="0" lang="en-US"/>
              <a:t>analysis produces information used for writing Job descriptions (a list of what the Job entails) and Job specification ( what kind of people to hire for the Job). The following types of information is gathered during Job analysis </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9011" name="Title 1"/>
          <p:cNvSpPr>
            <a:spLocks noGrp="1"/>
          </p:cNvSpPr>
          <p:nvPr>
            <p:ph type="title"/>
          </p:nvPr>
        </p:nvSpPr>
        <p:spPr/>
        <p:txBody>
          <a:bodyPr/>
          <a:p>
            <a:endParaRPr lang="en-US"/>
          </a:p>
        </p:txBody>
      </p:sp>
      <p:sp>
        <p:nvSpPr>
          <p:cNvPr id="1049012" name="Content Placeholder 2"/>
          <p:cNvSpPr>
            <a:spLocks noGrp="1"/>
          </p:cNvSpPr>
          <p:nvPr>
            <p:ph idx="1"/>
          </p:nvPr>
        </p:nvSpPr>
        <p:spPr/>
        <p:txBody>
          <a:bodyPr>
            <a:normAutofit/>
          </a:bodyPr>
          <a:p>
            <a:pPr indent="0" marL="0">
              <a:buNone/>
            </a:pPr>
            <a:r>
              <a:rPr b="1" dirty="0" lang="en-US"/>
              <a:t>1.Work activities: </a:t>
            </a:r>
            <a:r>
              <a:rPr dirty="0" lang="en-US" smtClean="0"/>
              <a:t>identifying the </a:t>
            </a:r>
            <a:r>
              <a:rPr dirty="0" lang="en-US"/>
              <a:t>tasks involved in the </a:t>
            </a:r>
            <a:r>
              <a:rPr dirty="0" lang="en-US" smtClean="0"/>
              <a:t>Job </a:t>
            </a:r>
            <a:r>
              <a:rPr dirty="0" lang="en-US" err="1"/>
              <a:t>e.g</a:t>
            </a:r>
            <a:r>
              <a:rPr dirty="0" lang="en-US"/>
              <a:t> giving medications, monitoring vital sign </a:t>
            </a:r>
            <a:r>
              <a:rPr dirty="0" lang="en-US" smtClean="0"/>
              <a:t>etc. </a:t>
            </a:r>
            <a:endParaRPr dirty="0" lang="en-US"/>
          </a:p>
          <a:p>
            <a:pPr indent="0" marL="0">
              <a:buNone/>
            </a:pPr>
            <a:r>
              <a:rPr b="1" dirty="0" lang="en-US"/>
              <a:t>2. Human behavior: </a:t>
            </a:r>
            <a:r>
              <a:rPr dirty="0" lang="en-US"/>
              <a:t>Included here is information regarding Job demands such as lifting weights or walking long distances </a:t>
            </a:r>
          </a:p>
          <a:p>
            <a:pPr indent="0" marL="0">
              <a:buNone/>
            </a:pPr>
            <a:r>
              <a:rPr b="1" dirty="0" lang="en-US"/>
              <a:t>3. Machines, tool </a:t>
            </a:r>
            <a:r>
              <a:rPr b="1" dirty="0" lang="en-US" smtClean="0"/>
              <a:t>equipment's </a:t>
            </a:r>
            <a:r>
              <a:rPr b="1" dirty="0" lang="en-US"/>
              <a:t>and work aids</a:t>
            </a:r>
            <a:r>
              <a:rPr b="1" dirty="0" lang="en-US" smtClean="0"/>
              <a:t>:</a:t>
            </a:r>
            <a:r>
              <a:rPr dirty="0" lang="en-US" smtClean="0"/>
              <a:t> </a:t>
            </a:r>
            <a:endParaRPr dirty="0" lang="en-US"/>
          </a:p>
          <a:p>
            <a:pPr indent="0" marL="0">
              <a:buNone/>
            </a:pPr>
            <a:r>
              <a:rPr b="1" dirty="0" lang="en-US"/>
              <a:t>4. Performance standards: </a:t>
            </a:r>
            <a:r>
              <a:rPr dirty="0" lang="en-US"/>
              <a:t>This is the Jobs performance standards in terms of quality or quantity level of each Job duty. (The standards will be used to appraise the employees </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457" name=""/>
        <p:cNvGrpSpPr/>
        <p:nvPr/>
      </p:nvGrpSpPr>
      <p:grpSpPr>
        <a:xfrm>
          <a:off x="0" y="0"/>
          <a:ext cx="0" cy="0"/>
          <a:chOff x="0" y="0"/>
          <a:chExt cx="0" cy="0"/>
        </a:xfrm>
      </p:grpSpPr>
      <p:sp>
        <p:nvSpPr>
          <p:cNvPr id="1049013" name="Title 1"/>
          <p:cNvSpPr>
            <a:spLocks noGrp="1"/>
          </p:cNvSpPr>
          <p:nvPr>
            <p:ph type="title"/>
          </p:nvPr>
        </p:nvSpPr>
        <p:spPr/>
        <p:txBody>
          <a:bodyPr/>
          <a:p>
            <a:endParaRPr lang="en-US"/>
          </a:p>
        </p:txBody>
      </p:sp>
      <p:sp>
        <p:nvSpPr>
          <p:cNvPr id="1049014" name="Content Placeholder 2"/>
          <p:cNvSpPr>
            <a:spLocks noGrp="1"/>
          </p:cNvSpPr>
          <p:nvPr>
            <p:ph idx="1"/>
          </p:nvPr>
        </p:nvSpPr>
        <p:spPr/>
        <p:txBody>
          <a:bodyPr/>
          <a:p>
            <a:pPr indent="0" marL="0">
              <a:buNone/>
            </a:pPr>
            <a:r>
              <a:rPr b="1" dirty="0" lang="en-US"/>
              <a:t>5. Job context: </a:t>
            </a:r>
            <a:r>
              <a:rPr dirty="0" lang="en-US"/>
              <a:t>This includes physical working conditions, work schedule number of people with whom the employee wound normally interact, information about incentives etc. </a:t>
            </a:r>
          </a:p>
          <a:p>
            <a:pPr indent="0" marL="0">
              <a:buNone/>
            </a:pPr>
            <a:r>
              <a:rPr b="1" dirty="0" lang="en-US"/>
              <a:t>6. Human requirements: </a:t>
            </a:r>
            <a:r>
              <a:rPr dirty="0" lang="en-US"/>
              <a:t>This is the job related knowledge or skills (education, training, work experience) and the required personal attribute (</a:t>
            </a:r>
            <a:r>
              <a:rPr dirty="0" lang="en-US" smtClean="0"/>
              <a:t>attitudes</a:t>
            </a:r>
            <a:r>
              <a:rPr dirty="0" lang="en-US"/>
              <a:t>, physical characteristics personality interest) </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9015" name="Title 1"/>
          <p:cNvSpPr>
            <a:spLocks noGrp="1"/>
          </p:cNvSpPr>
          <p:nvPr>
            <p:ph type="title"/>
          </p:nvPr>
        </p:nvSpPr>
        <p:spPr/>
        <p:txBody>
          <a:bodyPr/>
          <a:p>
            <a:endParaRPr lang="en-US"/>
          </a:p>
        </p:txBody>
      </p:sp>
      <p:sp>
        <p:nvSpPr>
          <p:cNvPr id="1049016" name="Content Placeholder 2"/>
          <p:cNvSpPr>
            <a:spLocks noGrp="1"/>
          </p:cNvSpPr>
          <p:nvPr>
            <p:ph idx="1"/>
          </p:nvPr>
        </p:nvSpPr>
        <p:spPr/>
        <p:txBody>
          <a:bodyPr/>
          <a:p>
            <a:pPr indent="0" marL="0">
              <a:buNone/>
            </a:pPr>
            <a:r>
              <a:rPr b="1" dirty="0" lang="en-US"/>
              <a:t>Job description </a:t>
            </a:r>
            <a:endParaRPr dirty="0" lang="en-US"/>
          </a:p>
          <a:p>
            <a:r>
              <a:rPr dirty="0" lang="en-US"/>
              <a:t>This is a written statement of what the worker actually does, how he or she does it, and what the jobs working conditions are. </a:t>
            </a:r>
            <a:endParaRPr dirty="0" lang="en-US" smtClean="0"/>
          </a:p>
          <a:p>
            <a:r>
              <a:rPr dirty="0" lang="en-US" smtClean="0"/>
              <a:t>A </a:t>
            </a:r>
            <a:r>
              <a:rPr dirty="0" lang="en-US"/>
              <a:t>job description set out the purpose of the job, where it fits in the organization structure, the context within which the job holder functions and the principal accountabilities of job holder(s) or the main tasks they have to carry out. </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9017" name="Title 1"/>
          <p:cNvSpPr>
            <a:spLocks noGrp="1"/>
          </p:cNvSpPr>
          <p:nvPr>
            <p:ph type="title"/>
          </p:nvPr>
        </p:nvSpPr>
        <p:spPr/>
        <p:txBody>
          <a:bodyPr/>
          <a:p>
            <a:r>
              <a:rPr b="1" dirty="0" lang="en-US"/>
              <a:t>Sections of job description </a:t>
            </a:r>
            <a:endParaRPr dirty="0" i="1" lang="en-US"/>
          </a:p>
        </p:txBody>
      </p:sp>
      <p:sp>
        <p:nvSpPr>
          <p:cNvPr id="1049018" name="Content Placeholder 2"/>
          <p:cNvSpPr>
            <a:spLocks noGrp="1"/>
          </p:cNvSpPr>
          <p:nvPr>
            <p:ph idx="1"/>
          </p:nvPr>
        </p:nvSpPr>
        <p:spPr/>
        <p:txBody>
          <a:bodyPr>
            <a:normAutofit fontScale="92857" lnSpcReduction="10000"/>
          </a:bodyPr>
          <a:p>
            <a:pPr indent="0" marL="0">
              <a:buNone/>
            </a:pPr>
            <a:r>
              <a:rPr dirty="0" i="1" lang="en-US" smtClean="0"/>
              <a:t>A </a:t>
            </a:r>
            <a:r>
              <a:rPr dirty="0" i="1" lang="en-US"/>
              <a:t>job description mainly </a:t>
            </a:r>
            <a:r>
              <a:rPr dirty="0" lang="en-US"/>
              <a:t>contains the following sections. </a:t>
            </a:r>
          </a:p>
          <a:p>
            <a:r>
              <a:rPr b="1" dirty="0" lang="en-US"/>
              <a:t>Job identification; </a:t>
            </a:r>
            <a:r>
              <a:rPr dirty="0" lang="en-US"/>
              <a:t>This contains the job </a:t>
            </a:r>
            <a:r>
              <a:rPr dirty="0" lang="en-US" smtClean="0"/>
              <a:t>title </a:t>
            </a:r>
            <a:r>
              <a:rPr dirty="0" lang="en-US"/>
              <a:t>e.g</a:t>
            </a:r>
            <a:r>
              <a:rPr dirty="0" lang="en-US" smtClean="0"/>
              <a:t>. </a:t>
            </a:r>
            <a:r>
              <a:rPr dirty="0" lang="en-US"/>
              <a:t>manager</a:t>
            </a:r>
            <a:r>
              <a:rPr dirty="0" lang="en-US" smtClean="0"/>
              <a:t>, </a:t>
            </a:r>
            <a:r>
              <a:rPr dirty="0" lang="en-US"/>
              <a:t>etc. It also contains the date that the job description was written, who prepared it, who approval the job description and the location of the job e.g. hospital </a:t>
            </a:r>
            <a:r>
              <a:rPr dirty="0" lang="en-US" smtClean="0"/>
              <a:t>in charge </a:t>
            </a:r>
            <a:endParaRPr dirty="0" lang="en-US"/>
          </a:p>
          <a:p>
            <a:r>
              <a:rPr b="1" dirty="0" lang="en-US"/>
              <a:t>Job summary: </a:t>
            </a:r>
            <a:r>
              <a:rPr dirty="0" lang="en-US"/>
              <a:t>This describes the general nature of the job and includes only it major functions or activities e.g. plan, directs, co-ordinates </a:t>
            </a:r>
            <a:r>
              <a:rPr dirty="0" lang="en-US" smtClean="0"/>
              <a:t>hospital  activities.</a:t>
            </a:r>
            <a:endParaRPr dirty="0" lang="en-US"/>
          </a:p>
          <a:p>
            <a:r>
              <a:rPr b="1" dirty="0" lang="en-US"/>
              <a:t>Relationships: </a:t>
            </a:r>
            <a:r>
              <a:rPr dirty="0" lang="en-US"/>
              <a:t>This shows the job holders relationship with others inside and outside the organization e.g. reports to, supervises who? Works with </a:t>
            </a:r>
            <a:r>
              <a:rPr dirty="0" lang="en-US" smtClean="0"/>
              <a:t>etc. </a:t>
            </a:r>
            <a:endParaRPr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460" name=""/>
        <p:cNvGrpSpPr/>
        <p:nvPr/>
      </p:nvGrpSpPr>
      <p:grpSpPr>
        <a:xfrm>
          <a:off x="0" y="0"/>
          <a:ext cx="0" cy="0"/>
          <a:chOff x="0" y="0"/>
          <a:chExt cx="0" cy="0"/>
        </a:xfrm>
      </p:grpSpPr>
      <p:sp>
        <p:nvSpPr>
          <p:cNvPr id="1049019" name="Title 1"/>
          <p:cNvSpPr>
            <a:spLocks noGrp="1"/>
          </p:cNvSpPr>
          <p:nvPr>
            <p:ph type="title"/>
          </p:nvPr>
        </p:nvSpPr>
        <p:spPr/>
        <p:txBody>
          <a:bodyPr/>
          <a:p>
            <a:endParaRPr lang="en-US"/>
          </a:p>
        </p:txBody>
      </p:sp>
      <p:sp>
        <p:nvSpPr>
          <p:cNvPr id="1049020" name="Content Placeholder 2"/>
          <p:cNvSpPr>
            <a:spLocks noGrp="1"/>
          </p:cNvSpPr>
          <p:nvPr>
            <p:ph idx="1"/>
          </p:nvPr>
        </p:nvSpPr>
        <p:spPr/>
        <p:txBody>
          <a:bodyPr>
            <a:normAutofit/>
          </a:bodyPr>
          <a:p>
            <a:r>
              <a:rPr b="1" dirty="0" lang="en-US"/>
              <a:t>Responsibilities and duties: </a:t>
            </a:r>
            <a:r>
              <a:rPr dirty="0" lang="en-US"/>
              <a:t>This section presents the jobs main responsibilities and duties</a:t>
            </a:r>
            <a:r>
              <a:rPr dirty="0" lang="en-US" smtClean="0"/>
              <a:t>. e.g. </a:t>
            </a:r>
            <a:r>
              <a:rPr dirty="0" lang="en-US"/>
              <a:t>conducting performance appraisal, giving medication to patients etc. </a:t>
            </a:r>
          </a:p>
          <a:p>
            <a:r>
              <a:rPr b="1" dirty="0" lang="en-US"/>
              <a:t>Standards of performance and working conditions: </a:t>
            </a:r>
            <a:r>
              <a:rPr dirty="0" lang="en-US"/>
              <a:t>This lists the standards the employee is expected to achieve under each of the job description duties and responsibilities. </a:t>
            </a:r>
          </a:p>
          <a:p>
            <a:r>
              <a:rPr b="1" dirty="0" lang="en-US"/>
              <a:t>Job specifications</a:t>
            </a:r>
            <a:r>
              <a:rPr dirty="0" lang="en-US" smtClean="0"/>
              <a:t>: </a:t>
            </a:r>
            <a:r>
              <a:rPr dirty="0" lang="en-US"/>
              <a:t>It shows what kind of a person to and for what qualities that person should be tested </a:t>
            </a:r>
            <a:r>
              <a:rPr dirty="0" lang="en-US" smtClean="0"/>
              <a:t>e.g. </a:t>
            </a:r>
            <a:r>
              <a:rPr dirty="0" lang="en-US"/>
              <a:t>the skills, knowledge, experience, attitudes </a:t>
            </a:r>
            <a:r>
              <a:rPr dirty="0" lang="en-US" smtClean="0"/>
              <a:t>etc.</a:t>
            </a: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641" name="Title 1"/>
          <p:cNvSpPr>
            <a:spLocks noGrp="1"/>
          </p:cNvSpPr>
          <p:nvPr>
            <p:ph type="title"/>
          </p:nvPr>
        </p:nvSpPr>
        <p:spPr/>
        <p:txBody>
          <a:bodyPr/>
          <a:p>
            <a:r>
              <a:rPr dirty="0" lang="en-US" smtClean="0"/>
              <a:t>\</a:t>
            </a:r>
            <a:endParaRPr dirty="0" lang="en-US"/>
          </a:p>
        </p:txBody>
      </p:sp>
      <p:sp>
        <p:nvSpPr>
          <p:cNvPr id="1048642" name="Content Placeholder 2"/>
          <p:cNvSpPr>
            <a:spLocks noGrp="1"/>
          </p:cNvSpPr>
          <p:nvPr>
            <p:ph idx="1"/>
          </p:nvPr>
        </p:nvSpPr>
        <p:spPr/>
        <p:txBody>
          <a:bodyPr/>
          <a:p>
            <a:pPr indent="0" marL="0">
              <a:buNone/>
            </a:pPr>
            <a:r>
              <a:rPr dirty="0" lang="en-US" smtClean="0"/>
              <a:t>cont.</a:t>
            </a:r>
          </a:p>
          <a:p>
            <a:pPr>
              <a:buFont typeface="Wingdings" panose="05000000000000000000" pitchFamily="2" charset="2"/>
              <a:buChar char="ü"/>
            </a:pPr>
            <a:r>
              <a:rPr dirty="0" sz="3200" lang="en-US" smtClean="0"/>
              <a:t>Managers </a:t>
            </a:r>
            <a:r>
              <a:rPr dirty="0" sz="3200" lang="en-US"/>
              <a:t>work at various levels in an organization. The number of levels will depend on the size of the organization. Generally three levels of management are </a:t>
            </a:r>
            <a:r>
              <a:rPr dirty="0" sz="3200" lang="en-US" smtClean="0"/>
              <a:t>used.</a:t>
            </a:r>
            <a:endParaRPr dirty="0"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9021" name="Title 1"/>
          <p:cNvSpPr>
            <a:spLocks noGrp="1"/>
          </p:cNvSpPr>
          <p:nvPr>
            <p:ph type="title"/>
          </p:nvPr>
        </p:nvSpPr>
        <p:spPr/>
        <p:txBody>
          <a:bodyPr/>
          <a:p>
            <a:r>
              <a:rPr b="1" dirty="0" lang="en-US"/>
              <a:t>COMMODITY AND SUPPLIES MANAGEMENT </a:t>
            </a:r>
            <a:endParaRPr dirty="0" lang="en-US"/>
          </a:p>
        </p:txBody>
      </p:sp>
      <p:sp>
        <p:nvSpPr>
          <p:cNvPr id="1049022" name="Content Placeholder 2"/>
          <p:cNvSpPr>
            <a:spLocks noGrp="1"/>
          </p:cNvSpPr>
          <p:nvPr>
            <p:ph idx="1"/>
          </p:nvPr>
        </p:nvSpPr>
        <p:spPr/>
        <p:txBody>
          <a:bodyPr>
            <a:normAutofit fontScale="96429" lnSpcReduction="10000"/>
          </a:bodyPr>
          <a:p>
            <a:r>
              <a:rPr dirty="0" lang="en-US"/>
              <a:t>Commodity management is a set of activities and procedures that ensure that health commodities are available, accessible and of high quality. </a:t>
            </a:r>
            <a:endParaRPr dirty="0" lang="en-US" smtClean="0"/>
          </a:p>
          <a:p>
            <a:r>
              <a:rPr b="1" dirty="0" lang="en-US"/>
              <a:t>Importance of commodity management </a:t>
            </a:r>
            <a:endParaRPr dirty="0" lang="en-US"/>
          </a:p>
          <a:p>
            <a:pPr indent="0" marL="0">
              <a:buNone/>
            </a:pPr>
            <a:r>
              <a:rPr dirty="0" lang="en-US"/>
              <a:t>This is to ensure consistent availability of and access to medicines, laboratory reagents and other medical supplies. </a:t>
            </a:r>
            <a:endParaRPr dirty="0" lang="en-US" smtClean="0"/>
          </a:p>
          <a:p>
            <a:pPr indent="0" marL="0">
              <a:buNone/>
            </a:pPr>
            <a:r>
              <a:rPr dirty="0" lang="en-US" smtClean="0"/>
              <a:t>Some </a:t>
            </a:r>
            <a:r>
              <a:rPr dirty="0" lang="en-US"/>
              <a:t>of the supplies also have a short shelf-life and are costly and hence needs to management effectively. </a:t>
            </a:r>
            <a:endParaRPr dirty="0" lang="en-US" smtClean="0"/>
          </a:p>
          <a:p>
            <a:pPr indent="0" marL="0">
              <a:buNone/>
            </a:pPr>
            <a:r>
              <a:rPr dirty="0" lang="en-US" smtClean="0"/>
              <a:t>The </a:t>
            </a:r>
            <a:r>
              <a:rPr dirty="0" lang="en-US"/>
              <a:t>other importance is to improve quality of life patients and to increase the consumer confidence in the healthcare system </a:t>
            </a:r>
            <a:r>
              <a:rPr b="1" dirty="0" lang="en-US" smtClean="0"/>
              <a:t> </a:t>
            </a:r>
            <a:endParaRPr dirty="0"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9023" name="Title 1"/>
          <p:cNvSpPr>
            <a:spLocks noGrp="1"/>
          </p:cNvSpPr>
          <p:nvPr>
            <p:ph type="title"/>
          </p:nvPr>
        </p:nvSpPr>
        <p:spPr/>
        <p:txBody>
          <a:bodyPr/>
          <a:p>
            <a:endParaRPr lang="en-US"/>
          </a:p>
        </p:txBody>
      </p:sp>
      <p:sp>
        <p:nvSpPr>
          <p:cNvPr id="1049024" name="Content Placeholder 2"/>
          <p:cNvSpPr>
            <a:spLocks noGrp="1"/>
          </p:cNvSpPr>
          <p:nvPr>
            <p:ph idx="1"/>
          </p:nvPr>
        </p:nvSpPr>
        <p:spPr/>
        <p:txBody>
          <a:bodyPr/>
          <a:p>
            <a:r>
              <a:rPr b="1" dirty="0" lang="en-US"/>
              <a:t>Commodity management cycle </a:t>
            </a:r>
            <a:endParaRPr dirty="0" lang="en-US"/>
          </a:p>
          <a:p>
            <a:r>
              <a:rPr dirty="0" lang="en-US"/>
              <a:t>Commodity management can be described as a cycle made up of various components. These components are product selection, procurement, inventory management (with storage &amp; distribution) and use </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463" name=""/>
        <p:cNvGrpSpPr/>
        <p:nvPr/>
      </p:nvGrpSpPr>
      <p:grpSpPr>
        <a:xfrm>
          <a:off x="0" y="0"/>
          <a:ext cx="0" cy="0"/>
          <a:chOff x="0" y="0"/>
          <a:chExt cx="0" cy="0"/>
        </a:xfrm>
      </p:grpSpPr>
      <p:sp>
        <p:nvSpPr>
          <p:cNvPr id="1049025" name="Title 1"/>
          <p:cNvSpPr>
            <a:spLocks noGrp="1"/>
          </p:cNvSpPr>
          <p:nvPr>
            <p:ph type="title"/>
          </p:nvPr>
        </p:nvSpPr>
        <p:spPr/>
        <p:txBody>
          <a:bodyPr/>
          <a:p>
            <a:endParaRPr lang="en-US"/>
          </a:p>
        </p:txBody>
      </p:sp>
      <p:sp>
        <p:nvSpPr>
          <p:cNvPr id="1049026" name="Content Placeholder 2"/>
          <p:cNvSpPr>
            <a:spLocks noGrp="1"/>
          </p:cNvSpPr>
          <p:nvPr>
            <p:ph idx="1"/>
          </p:nvPr>
        </p:nvSpPr>
        <p:spPr/>
        <p:txBody>
          <a:bodyPr/>
          <a:p>
            <a:r>
              <a:rPr b="1" dirty="0" lang="en-US"/>
              <a:t>Product Selection: </a:t>
            </a:r>
            <a:r>
              <a:rPr dirty="0" lang="en-US"/>
              <a:t>Selection is the process of identifying which commodity should be made available as per the national guidelines. Appropriate selection ensures that the effective medicines and related commodities for are selected. It also ensures that right dose, dosage form, preparation are selected and the most affordable commodities are made available </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9027" name="Title 1"/>
          <p:cNvSpPr>
            <a:spLocks noGrp="1"/>
          </p:cNvSpPr>
          <p:nvPr>
            <p:ph type="title"/>
          </p:nvPr>
        </p:nvSpPr>
        <p:spPr/>
        <p:txBody>
          <a:bodyPr/>
          <a:p>
            <a:endParaRPr lang="en-US"/>
          </a:p>
        </p:txBody>
      </p:sp>
      <p:sp>
        <p:nvSpPr>
          <p:cNvPr id="1049028" name="Content Placeholder 2"/>
          <p:cNvSpPr>
            <a:spLocks noGrp="1"/>
          </p:cNvSpPr>
          <p:nvPr>
            <p:ph idx="1"/>
          </p:nvPr>
        </p:nvSpPr>
        <p:spPr/>
        <p:txBody>
          <a:bodyPr/>
          <a:p>
            <a:r>
              <a:rPr b="1" dirty="0" lang="en-US"/>
              <a:t>Procurement: </a:t>
            </a:r>
            <a:r>
              <a:rPr dirty="0" lang="en-US"/>
              <a:t>This is the process of obtaining the required medicines and supplies through purchase, donations or manufacturing. Key components of procurement includes quantification which is the need to know how much to buy. It also includes supplier selection where who to buy from and how to buy is identified. In procurement also quality assurance in order to ensure quality of the products you buy </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9029" name="Title 1"/>
          <p:cNvSpPr>
            <a:spLocks noGrp="1"/>
          </p:cNvSpPr>
          <p:nvPr>
            <p:ph type="title"/>
          </p:nvPr>
        </p:nvSpPr>
        <p:spPr/>
        <p:txBody>
          <a:bodyPr/>
          <a:p>
            <a:endParaRPr lang="en-US"/>
          </a:p>
        </p:txBody>
      </p:sp>
      <p:sp>
        <p:nvSpPr>
          <p:cNvPr id="1049030" name="Content Placeholder 2"/>
          <p:cNvSpPr>
            <a:spLocks noGrp="1"/>
          </p:cNvSpPr>
          <p:nvPr>
            <p:ph idx="1"/>
          </p:nvPr>
        </p:nvSpPr>
        <p:spPr/>
        <p:txBody>
          <a:bodyPr/>
          <a:p>
            <a:r>
              <a:rPr b="1" dirty="0" lang="en-US"/>
              <a:t>Distribution: </a:t>
            </a:r>
            <a:r>
              <a:rPr dirty="0" lang="en-US"/>
              <a:t>This is transferring commodities from a storage facility/supplier to a point of use or from one point of use to another, including appropriate storage and inventory control. It involves moving stocks from national stores, to district stores or central sites. It also includes distribution from District stores or central sites to facilities and finally from the facility store to user points. </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466" name=""/>
        <p:cNvGrpSpPr/>
        <p:nvPr/>
      </p:nvGrpSpPr>
      <p:grpSpPr>
        <a:xfrm>
          <a:off x="0" y="0"/>
          <a:ext cx="0" cy="0"/>
          <a:chOff x="0" y="0"/>
          <a:chExt cx="0" cy="0"/>
        </a:xfrm>
      </p:grpSpPr>
      <p:sp>
        <p:nvSpPr>
          <p:cNvPr id="1049031" name="Title 1"/>
          <p:cNvSpPr>
            <a:spLocks noGrp="1"/>
          </p:cNvSpPr>
          <p:nvPr>
            <p:ph type="title"/>
          </p:nvPr>
        </p:nvSpPr>
        <p:spPr/>
        <p:txBody>
          <a:bodyPr/>
          <a:p>
            <a:endParaRPr lang="en-US"/>
          </a:p>
        </p:txBody>
      </p:sp>
      <p:sp>
        <p:nvSpPr>
          <p:cNvPr id="1049032" name="Content Placeholder 2"/>
          <p:cNvSpPr>
            <a:spLocks noGrp="1"/>
          </p:cNvSpPr>
          <p:nvPr>
            <p:ph idx="1"/>
          </p:nvPr>
        </p:nvSpPr>
        <p:spPr/>
        <p:txBody>
          <a:bodyPr/>
          <a:p>
            <a:r>
              <a:rPr b="1" dirty="0" lang="en-US"/>
              <a:t>Use: </a:t>
            </a:r>
            <a:r>
              <a:rPr dirty="0" lang="en-US"/>
              <a:t>Refers to practices that include dispensing the prescribed medicines to patients, patient adherence and follow up and also issuing other commodities to points of use. </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467" name=""/>
        <p:cNvGrpSpPr/>
        <p:nvPr/>
      </p:nvGrpSpPr>
      <p:grpSpPr>
        <a:xfrm>
          <a:off x="0" y="0"/>
          <a:ext cx="0" cy="0"/>
          <a:chOff x="0" y="0"/>
          <a:chExt cx="0" cy="0"/>
        </a:xfrm>
      </p:grpSpPr>
      <p:sp>
        <p:nvSpPr>
          <p:cNvPr id="1049033" name="Title 1"/>
          <p:cNvSpPr>
            <a:spLocks noGrp="1"/>
          </p:cNvSpPr>
          <p:nvPr>
            <p:ph type="title"/>
          </p:nvPr>
        </p:nvSpPr>
        <p:spPr/>
        <p:txBody>
          <a:bodyPr/>
          <a:p>
            <a:endParaRPr lang="en-US"/>
          </a:p>
        </p:txBody>
      </p:sp>
      <p:sp>
        <p:nvSpPr>
          <p:cNvPr id="1049034" name="Content Placeholder 2"/>
          <p:cNvSpPr>
            <a:spLocks noGrp="1"/>
          </p:cNvSpPr>
          <p:nvPr>
            <p:ph idx="1"/>
          </p:nvPr>
        </p:nvSpPr>
        <p:spPr/>
        <p:txBody>
          <a:bodyPr/>
          <a:p>
            <a:r>
              <a:rPr b="1" dirty="0" lang="en-US"/>
              <a:t>Types of Records used in commodity management </a:t>
            </a:r>
            <a:endParaRPr dirty="0" lang="en-US"/>
          </a:p>
          <a:p>
            <a:r>
              <a:rPr b="1" dirty="0" lang="en-US"/>
              <a:t>Stock keeping cards</a:t>
            </a:r>
            <a:r>
              <a:rPr dirty="0" lang="en-US"/>
              <a:t>: These keep information about commodities in storage at the facility </a:t>
            </a:r>
          </a:p>
          <a:p>
            <a:r>
              <a:rPr b="1" dirty="0" lang="en-US"/>
              <a:t>Transaction records</a:t>
            </a:r>
            <a:r>
              <a:rPr dirty="0" lang="en-US"/>
              <a:t>: Keep information about commodities being moved from one facility to another or within a facility. </a:t>
            </a:r>
          </a:p>
          <a:p>
            <a:r>
              <a:rPr b="1" dirty="0" lang="en-US"/>
              <a:t>Consumption records</a:t>
            </a:r>
            <a:r>
              <a:rPr dirty="0" lang="en-US"/>
              <a:t>: Keep information about quantities of each commodity dispensed on daily basis to patients </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468" name=""/>
        <p:cNvGrpSpPr/>
        <p:nvPr/>
      </p:nvGrpSpPr>
      <p:grpSpPr>
        <a:xfrm>
          <a:off x="0" y="0"/>
          <a:ext cx="0" cy="0"/>
          <a:chOff x="0" y="0"/>
          <a:chExt cx="0" cy="0"/>
        </a:xfrm>
      </p:grpSpPr>
      <p:sp>
        <p:nvSpPr>
          <p:cNvPr id="1049035" name="Title 1"/>
          <p:cNvSpPr>
            <a:spLocks noGrp="1"/>
          </p:cNvSpPr>
          <p:nvPr>
            <p:ph type="title"/>
          </p:nvPr>
        </p:nvSpPr>
        <p:spPr/>
        <p:txBody>
          <a:bodyPr/>
          <a:p>
            <a:endParaRPr lang="en-US"/>
          </a:p>
        </p:txBody>
      </p:sp>
      <p:sp>
        <p:nvSpPr>
          <p:cNvPr id="1049036" name="Content Placeholder 2"/>
          <p:cNvSpPr>
            <a:spLocks noGrp="1"/>
          </p:cNvSpPr>
          <p:nvPr>
            <p:ph idx="1"/>
          </p:nvPr>
        </p:nvSpPr>
        <p:spPr/>
        <p:txBody>
          <a:bodyPr/>
          <a:p>
            <a:r>
              <a:rPr b="1" dirty="0" lang="en-US"/>
              <a:t>The Procurement </a:t>
            </a:r>
            <a:endParaRPr dirty="0" lang="en-US"/>
          </a:p>
          <a:p>
            <a:r>
              <a:rPr dirty="0" lang="en-US"/>
              <a:t>Procurement means the purchasing, hiring or obtaining by any other contractual goods, construction and services. Public Procurement means procuring by public funds. Procurement also means acquiring affordable commodities of good quality, either by purchase or from donations </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469" name=""/>
        <p:cNvGrpSpPr/>
        <p:nvPr/>
      </p:nvGrpSpPr>
      <p:grpSpPr>
        <a:xfrm>
          <a:off x="0" y="0"/>
          <a:ext cx="0" cy="0"/>
          <a:chOff x="0" y="0"/>
          <a:chExt cx="0" cy="0"/>
        </a:xfrm>
      </p:grpSpPr>
      <p:sp>
        <p:nvSpPr>
          <p:cNvPr id="1049037" name="Title 1"/>
          <p:cNvSpPr>
            <a:spLocks noGrp="1"/>
          </p:cNvSpPr>
          <p:nvPr>
            <p:ph type="title"/>
          </p:nvPr>
        </p:nvSpPr>
        <p:spPr/>
        <p:txBody>
          <a:bodyPr/>
          <a:p>
            <a:r>
              <a:rPr b="1" dirty="0" lang="en-US"/>
              <a:t>Procurement cycle </a:t>
            </a:r>
            <a:endParaRPr dirty="0" lang="en-US"/>
          </a:p>
        </p:txBody>
      </p:sp>
      <p:sp>
        <p:nvSpPr>
          <p:cNvPr id="1049038" name="Content Placeholder 2"/>
          <p:cNvSpPr>
            <a:spLocks noGrp="1"/>
          </p:cNvSpPr>
          <p:nvPr>
            <p:ph idx="1"/>
          </p:nvPr>
        </p:nvSpPr>
        <p:spPr/>
        <p:txBody>
          <a:bodyPr>
            <a:normAutofit/>
          </a:bodyPr>
          <a:p>
            <a:pPr indent="0" marL="0">
              <a:buNone/>
            </a:pPr>
            <a:r>
              <a:rPr b="1" dirty="0" lang="en-US" smtClean="0"/>
              <a:t> </a:t>
            </a:r>
            <a:r>
              <a:rPr dirty="0" lang="en-US" smtClean="0"/>
              <a:t>Procurement </a:t>
            </a:r>
            <a:r>
              <a:rPr dirty="0" lang="en-US"/>
              <a:t>follows a series of steps </a:t>
            </a:r>
            <a:endParaRPr dirty="0" lang="en-US" smtClean="0"/>
          </a:p>
          <a:p>
            <a:r>
              <a:rPr b="1" dirty="0" lang="en-US" smtClean="0"/>
              <a:t>Select </a:t>
            </a:r>
            <a:r>
              <a:rPr b="1" dirty="0" lang="en-US"/>
              <a:t>the commodity / Review the selection </a:t>
            </a:r>
            <a:endParaRPr b="1" dirty="0" lang="en-US" smtClean="0"/>
          </a:p>
          <a:p>
            <a:r>
              <a:rPr b="1" dirty="0" lang="en-US"/>
              <a:t>Forecast &amp; quantify the quantities needed </a:t>
            </a:r>
            <a:endParaRPr b="1" dirty="0" lang="en-US" smtClean="0"/>
          </a:p>
          <a:p>
            <a:r>
              <a:rPr b="1" dirty="0" lang="en-US"/>
              <a:t>Reconcile the needs and the funds available </a:t>
            </a:r>
            <a:endParaRPr b="1" dirty="0" lang="en-US" smtClean="0"/>
          </a:p>
          <a:p>
            <a:r>
              <a:rPr b="1" dirty="0" lang="en-US"/>
              <a:t>Choose the procurement method </a:t>
            </a:r>
            <a:endParaRPr b="1" dirty="0" lang="en-US" smtClean="0"/>
          </a:p>
          <a:p>
            <a:r>
              <a:rPr b="1" dirty="0" lang="en-US"/>
              <a:t>Locate and select suppliers </a:t>
            </a:r>
            <a:endParaRPr b="1" dirty="0" lang="en-US" smtClean="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470" name=""/>
        <p:cNvGrpSpPr/>
        <p:nvPr/>
      </p:nvGrpSpPr>
      <p:grpSpPr>
        <a:xfrm>
          <a:off x="0" y="0"/>
          <a:ext cx="0" cy="0"/>
          <a:chOff x="0" y="0"/>
          <a:chExt cx="0" cy="0"/>
        </a:xfrm>
      </p:grpSpPr>
      <p:sp>
        <p:nvSpPr>
          <p:cNvPr id="1049039" name="Title 1"/>
          <p:cNvSpPr>
            <a:spLocks noGrp="1"/>
          </p:cNvSpPr>
          <p:nvPr>
            <p:ph type="title"/>
          </p:nvPr>
        </p:nvSpPr>
        <p:spPr/>
        <p:txBody>
          <a:bodyPr/>
          <a:p>
            <a:endParaRPr lang="en-US"/>
          </a:p>
        </p:txBody>
      </p:sp>
      <p:sp>
        <p:nvSpPr>
          <p:cNvPr id="1049040" name="Content Placeholder 2"/>
          <p:cNvSpPr>
            <a:spLocks noGrp="1"/>
          </p:cNvSpPr>
          <p:nvPr>
            <p:ph idx="1"/>
          </p:nvPr>
        </p:nvSpPr>
        <p:spPr/>
        <p:txBody>
          <a:bodyPr/>
          <a:p>
            <a:r>
              <a:rPr b="1" dirty="0" lang="en-US"/>
              <a:t>Specify terms of supply </a:t>
            </a:r>
          </a:p>
          <a:p>
            <a:r>
              <a:rPr b="1" dirty="0" lang="en-US"/>
              <a:t>Monitor supply order progress </a:t>
            </a:r>
          </a:p>
          <a:p>
            <a:r>
              <a:rPr b="1" dirty="0" lang="en-US"/>
              <a:t>Receive and check supplies </a:t>
            </a:r>
            <a:endParaRPr dirty="0" lang="en-US"/>
          </a:p>
          <a:p>
            <a:r>
              <a:rPr b="1" dirty="0" lang="en-US" smtClean="0"/>
              <a:t>Make </a:t>
            </a:r>
            <a:r>
              <a:rPr b="1" dirty="0" lang="en-US"/>
              <a:t>payment to suppliers </a:t>
            </a:r>
            <a:endParaRPr b="1" dirty="0" lang="en-US" smtClean="0"/>
          </a:p>
          <a:p>
            <a:r>
              <a:rPr b="1" dirty="0" lang="en-US"/>
              <a:t>Distribute the commodities </a:t>
            </a:r>
            <a:endParaRPr b="1" dirty="0" lang="en-US" smtClean="0"/>
          </a:p>
          <a:p>
            <a:r>
              <a:rPr b="1" dirty="0" lang="en-US"/>
              <a:t>Collect consumption data </a:t>
            </a: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43" name="Title 1"/>
          <p:cNvSpPr>
            <a:spLocks noGrp="1"/>
          </p:cNvSpPr>
          <p:nvPr>
            <p:ph type="title"/>
          </p:nvPr>
        </p:nvSpPr>
        <p:spPr/>
        <p:txBody>
          <a:bodyPr/>
          <a:p>
            <a:endParaRPr dirty="0" lang="en-US"/>
          </a:p>
        </p:txBody>
      </p:sp>
      <p:sp>
        <p:nvSpPr>
          <p:cNvPr id="1048644" name="Content Placeholder 2"/>
          <p:cNvSpPr>
            <a:spLocks noGrp="1"/>
          </p:cNvSpPr>
          <p:nvPr>
            <p:ph idx="1"/>
          </p:nvPr>
        </p:nvSpPr>
        <p:spPr/>
        <p:txBody>
          <a:bodyPr>
            <a:noAutofit/>
          </a:bodyPr>
          <a:p>
            <a:pPr indent="0" marL="0">
              <a:buNone/>
            </a:pPr>
            <a:r>
              <a:rPr b="1" dirty="0" sz="3200" lang="en-US"/>
              <a:t>Levels of management </a:t>
            </a:r>
            <a:endParaRPr dirty="0" sz="3200" lang="en-US"/>
          </a:p>
          <a:p>
            <a:pPr indent="0" marL="0">
              <a:buNone/>
            </a:pPr>
            <a:r>
              <a:rPr b="1" dirty="0" sz="3200" lang="en-US" smtClean="0"/>
              <a:t>1. First </a:t>
            </a:r>
            <a:r>
              <a:rPr b="1" dirty="0" sz="3200" lang="en-US"/>
              <a:t>level management: </a:t>
            </a:r>
            <a:r>
              <a:rPr dirty="0" sz="3200" lang="en-US"/>
              <a:t>The first level managers are also referred as first line managers and they are responsible for supervising the work of non-managerial personnel and the day to day activities of a specific work units or ward. They are the lowest level. In a hospital, setting these would include, </a:t>
            </a:r>
            <a:r>
              <a:rPr dirty="0" sz="3200" lang="en-US" smtClean="0"/>
              <a:t>ward </a:t>
            </a:r>
            <a:r>
              <a:rPr dirty="0" sz="3200" lang="en-US"/>
              <a:t>In-charge. They are responsible for </a:t>
            </a:r>
            <a:r>
              <a:rPr dirty="0" sz="3200" lang="en-US" smtClean="0"/>
              <a:t>clinical </a:t>
            </a:r>
            <a:r>
              <a:rPr dirty="0" sz="3200" lang="en-US"/>
              <a:t>practice, assigning staff to patients, interfacing with the public, patient care delivery </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471" name=""/>
        <p:cNvGrpSpPr/>
        <p:nvPr/>
      </p:nvGrpSpPr>
      <p:grpSpPr>
        <a:xfrm>
          <a:off x="0" y="0"/>
          <a:ext cx="0" cy="0"/>
          <a:chOff x="0" y="0"/>
          <a:chExt cx="0" cy="0"/>
        </a:xfrm>
      </p:grpSpPr>
      <p:sp>
        <p:nvSpPr>
          <p:cNvPr id="1049041" name="Title 1"/>
          <p:cNvSpPr>
            <a:spLocks noGrp="1"/>
          </p:cNvSpPr>
          <p:nvPr>
            <p:ph type="title"/>
          </p:nvPr>
        </p:nvSpPr>
        <p:spPr/>
        <p:txBody>
          <a:bodyPr/>
          <a:p>
            <a:r>
              <a:rPr b="1" dirty="0" lang="en-US"/>
              <a:t>Procurement Methods </a:t>
            </a:r>
            <a:endParaRPr dirty="0" lang="en-US"/>
          </a:p>
        </p:txBody>
      </p:sp>
      <p:sp>
        <p:nvSpPr>
          <p:cNvPr id="1049042" name="Content Placeholder 2"/>
          <p:cNvSpPr>
            <a:spLocks noGrp="1"/>
          </p:cNvSpPr>
          <p:nvPr>
            <p:ph idx="1"/>
          </p:nvPr>
        </p:nvSpPr>
        <p:spPr/>
        <p:txBody>
          <a:bodyPr/>
          <a:p>
            <a:pPr indent="0" marL="0">
              <a:buNone/>
            </a:pPr>
            <a:r>
              <a:rPr b="1" dirty="0" lang="en-US" smtClean="0"/>
              <a:t> </a:t>
            </a:r>
            <a:r>
              <a:rPr dirty="0" lang="en-US" smtClean="0"/>
              <a:t>In </a:t>
            </a:r>
            <a:r>
              <a:rPr dirty="0" lang="en-US"/>
              <a:t>Kenya, procurement in the public sector is governed by the Public Procurement Act. Let us briefly look at the methods used in procuring health commodities: </a:t>
            </a:r>
          </a:p>
          <a:p>
            <a:r>
              <a:rPr b="1" dirty="0" lang="en-US"/>
              <a:t>Open tender: </a:t>
            </a:r>
            <a:r>
              <a:rPr dirty="0" lang="en-US"/>
              <a:t>This is a formal procurement process in which local or international suppliers (or their representatives) are invited to submit bids for the supply of commodities under the terms and conditions stipulated in the tender. This method allows for the widest selection of potential suppliers. However it is a time-consuming and bureaucratic method </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472" name=""/>
        <p:cNvGrpSpPr/>
        <p:nvPr/>
      </p:nvGrpSpPr>
      <p:grpSpPr>
        <a:xfrm>
          <a:off x="0" y="0"/>
          <a:ext cx="0" cy="0"/>
          <a:chOff x="0" y="0"/>
          <a:chExt cx="0" cy="0"/>
        </a:xfrm>
      </p:grpSpPr>
      <p:sp>
        <p:nvSpPr>
          <p:cNvPr id="1049043" name="Title 1"/>
          <p:cNvSpPr>
            <a:spLocks noGrp="1"/>
          </p:cNvSpPr>
          <p:nvPr>
            <p:ph type="title"/>
          </p:nvPr>
        </p:nvSpPr>
        <p:spPr/>
        <p:txBody>
          <a:bodyPr/>
          <a:p>
            <a:endParaRPr lang="en-US"/>
          </a:p>
        </p:txBody>
      </p:sp>
      <p:sp>
        <p:nvSpPr>
          <p:cNvPr id="1049044" name="Content Placeholder 2"/>
          <p:cNvSpPr>
            <a:spLocks noGrp="1"/>
          </p:cNvSpPr>
          <p:nvPr>
            <p:ph idx="1"/>
          </p:nvPr>
        </p:nvSpPr>
        <p:spPr/>
        <p:txBody>
          <a:bodyPr/>
          <a:p>
            <a:r>
              <a:rPr b="1" dirty="0" lang="en-US"/>
              <a:t>Closed or Restricted tender: </a:t>
            </a:r>
            <a:r>
              <a:rPr dirty="0" lang="en-US"/>
              <a:t>Similar to open tender but here the bidding is limited to suppliers meeting certain conditions, e.g. suppliers of a certain financial capacity, suppliers producing drugs of a certified quality. These suppliers are short-listed using a pre-qualification procedure. It assists by reducing the potentially large number of suppliers who may bid, as compared to the open tender. </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473" name=""/>
        <p:cNvGrpSpPr/>
        <p:nvPr/>
      </p:nvGrpSpPr>
      <p:grpSpPr>
        <a:xfrm>
          <a:off x="0" y="0"/>
          <a:ext cx="0" cy="0"/>
          <a:chOff x="0" y="0"/>
          <a:chExt cx="0" cy="0"/>
        </a:xfrm>
      </p:grpSpPr>
      <p:sp>
        <p:nvSpPr>
          <p:cNvPr id="1049045" name="Title 1"/>
          <p:cNvSpPr>
            <a:spLocks noGrp="1"/>
          </p:cNvSpPr>
          <p:nvPr>
            <p:ph type="title"/>
          </p:nvPr>
        </p:nvSpPr>
        <p:spPr/>
        <p:txBody>
          <a:bodyPr/>
          <a:p>
            <a:endParaRPr lang="en-US"/>
          </a:p>
        </p:txBody>
      </p:sp>
      <p:sp>
        <p:nvSpPr>
          <p:cNvPr id="1049046" name="Content Placeholder 2"/>
          <p:cNvSpPr>
            <a:spLocks noGrp="1"/>
          </p:cNvSpPr>
          <p:nvPr>
            <p:ph idx="1"/>
          </p:nvPr>
        </p:nvSpPr>
        <p:spPr/>
        <p:txBody>
          <a:bodyPr/>
          <a:p>
            <a:r>
              <a:rPr b="1" dirty="0" lang="en-US"/>
              <a:t>Competitive negotiation: </a:t>
            </a:r>
            <a:r>
              <a:rPr dirty="0" lang="en-US"/>
              <a:t>Here, the buyer selects a small number of suppliers and negotiates prices with them directly. It is useful for bulk procurements or for emergency supplies. </a:t>
            </a:r>
          </a:p>
          <a:p>
            <a:r>
              <a:rPr b="1" dirty="0" lang="en-US"/>
              <a:t>Direct purchase: </a:t>
            </a:r>
            <a:r>
              <a:rPr dirty="0" lang="en-US"/>
              <a:t>The product is purchased directly from one supplier. This is the simplest method but usually very expensive since the buyer does not seek better value by checking out other suppliers. It’s useful for small procurements or for emergency supplies </a:t>
            </a:r>
            <a:endParaRPr dirty="0" lang="en-US" smtClean="0"/>
          </a:p>
          <a:p>
            <a:pPr indent="0" marL="0">
              <a:buNone/>
            </a:pPr>
            <a:endParaRPr dirty="0"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474" name=""/>
        <p:cNvGrpSpPr/>
        <p:nvPr/>
      </p:nvGrpSpPr>
      <p:grpSpPr>
        <a:xfrm>
          <a:off x="0" y="0"/>
          <a:ext cx="0" cy="0"/>
          <a:chOff x="0" y="0"/>
          <a:chExt cx="0" cy="0"/>
        </a:xfrm>
      </p:grpSpPr>
      <p:sp>
        <p:nvSpPr>
          <p:cNvPr id="1049047" name="Title 1"/>
          <p:cNvSpPr>
            <a:spLocks noGrp="1"/>
          </p:cNvSpPr>
          <p:nvPr>
            <p:ph type="title"/>
          </p:nvPr>
        </p:nvSpPr>
        <p:spPr/>
        <p:txBody>
          <a:bodyPr/>
          <a:p>
            <a:endParaRPr lang="en-US"/>
          </a:p>
        </p:txBody>
      </p:sp>
      <p:sp>
        <p:nvSpPr>
          <p:cNvPr id="1049048" name="Content Placeholder 2"/>
          <p:cNvSpPr>
            <a:spLocks noGrp="1"/>
          </p:cNvSpPr>
          <p:nvPr>
            <p:ph idx="1"/>
          </p:nvPr>
        </p:nvSpPr>
        <p:spPr/>
        <p:txBody>
          <a:bodyPr/>
          <a:p>
            <a:r>
              <a:rPr b="1" dirty="0" lang="en-US"/>
              <a:t>Ethical and legal implications in commodity and supplies management </a:t>
            </a:r>
            <a:endParaRPr dirty="0" lang="en-US"/>
          </a:p>
          <a:p>
            <a:r>
              <a:rPr dirty="0" lang="en-US"/>
              <a:t>Public procurement in Kenya should be based on core principles and pillars. Some of these principles include: </a:t>
            </a:r>
          </a:p>
          <a:p>
            <a:r>
              <a:rPr b="1" dirty="0" lang="en-US"/>
              <a:t>Transparency and Accountability</a:t>
            </a:r>
            <a:r>
              <a:rPr dirty="0" lang="en-US"/>
              <a:t>: Procuring entities should ensure there is openness and clarity on procurement policy and its delivery. </a:t>
            </a:r>
          </a:p>
          <a:p>
            <a:r>
              <a:rPr b="1" dirty="0" lang="en-US"/>
              <a:t>Efficiency: </a:t>
            </a:r>
            <a:r>
              <a:rPr dirty="0" lang="en-US"/>
              <a:t>This encompasses the performance of the procurement process as cost effectively as possible and in a timely manner. </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475" name=""/>
        <p:cNvGrpSpPr/>
        <p:nvPr/>
      </p:nvGrpSpPr>
      <p:grpSpPr>
        <a:xfrm>
          <a:off x="0" y="0"/>
          <a:ext cx="0" cy="0"/>
          <a:chOff x="0" y="0"/>
          <a:chExt cx="0" cy="0"/>
        </a:xfrm>
      </p:grpSpPr>
      <p:sp>
        <p:nvSpPr>
          <p:cNvPr id="1049049" name="Title 1"/>
          <p:cNvSpPr>
            <a:spLocks noGrp="1"/>
          </p:cNvSpPr>
          <p:nvPr>
            <p:ph type="title"/>
          </p:nvPr>
        </p:nvSpPr>
        <p:spPr/>
        <p:txBody>
          <a:bodyPr/>
          <a:p>
            <a:endParaRPr lang="en-US"/>
          </a:p>
        </p:txBody>
      </p:sp>
      <p:sp>
        <p:nvSpPr>
          <p:cNvPr id="1049050" name="Content Placeholder 2"/>
          <p:cNvSpPr>
            <a:spLocks noGrp="1"/>
          </p:cNvSpPr>
          <p:nvPr>
            <p:ph idx="1"/>
          </p:nvPr>
        </p:nvSpPr>
        <p:spPr/>
        <p:txBody>
          <a:bodyPr/>
          <a:p>
            <a:r>
              <a:rPr b="1" dirty="0" lang="en-US"/>
              <a:t>Consistency: </a:t>
            </a:r>
            <a:r>
              <a:rPr dirty="0" lang="en-US"/>
              <a:t>The application of the procurement process should be the same across all procuring entities. </a:t>
            </a:r>
          </a:p>
          <a:p>
            <a:r>
              <a:rPr b="1" dirty="0" lang="en-US"/>
              <a:t>Open and Effective Competition</a:t>
            </a:r>
            <a:r>
              <a:rPr dirty="0" lang="en-US"/>
              <a:t>: Provision of ample and equal opportunities for participation by interested and qualified suppliers of goods, works or services. </a:t>
            </a:r>
          </a:p>
          <a:p>
            <a:r>
              <a:rPr b="1" dirty="0" lang="en-US"/>
              <a:t>Ethics and Fair Dealing: </a:t>
            </a:r>
            <a:r>
              <a:rPr dirty="0" lang="en-US"/>
              <a:t>Under the Public Officers and Ethics Act (2003), it is an offence for those employed by contracting authorities in their official capacity to accept any gift or consideration as an incentive or reward for acting in a manner showing favor or disfavor for any person or entity </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476" name=""/>
        <p:cNvGrpSpPr/>
        <p:nvPr/>
      </p:nvGrpSpPr>
      <p:grpSpPr>
        <a:xfrm>
          <a:off x="0" y="0"/>
          <a:ext cx="0" cy="0"/>
          <a:chOff x="0" y="0"/>
          <a:chExt cx="0" cy="0"/>
        </a:xfrm>
      </p:grpSpPr>
      <p:sp>
        <p:nvSpPr>
          <p:cNvPr id="1049051" name="Title 1"/>
          <p:cNvSpPr>
            <a:spLocks noGrp="1"/>
          </p:cNvSpPr>
          <p:nvPr>
            <p:ph type="title"/>
          </p:nvPr>
        </p:nvSpPr>
        <p:spPr/>
        <p:txBody>
          <a:bodyPr/>
          <a:p>
            <a:endParaRPr lang="en-US"/>
          </a:p>
        </p:txBody>
      </p:sp>
      <p:sp>
        <p:nvSpPr>
          <p:cNvPr id="1049052" name="Content Placeholder 2"/>
          <p:cNvSpPr>
            <a:spLocks noGrp="1"/>
          </p:cNvSpPr>
          <p:nvPr>
            <p:ph idx="1"/>
          </p:nvPr>
        </p:nvSpPr>
        <p:spPr/>
        <p:txBody>
          <a:bodyPr/>
          <a:p>
            <a:pPr indent="0" marL="0">
              <a:buNone/>
            </a:pPr>
            <a:r>
              <a:rPr b="1" dirty="0" lang="en-US"/>
              <a:t>Legal Framework The legal framework for public procurement includes: </a:t>
            </a:r>
            <a:endParaRPr dirty="0" lang="en-US"/>
          </a:p>
          <a:p>
            <a:pPr indent="0" marL="0">
              <a:buNone/>
            </a:pPr>
            <a:r>
              <a:rPr dirty="0" lang="en-US"/>
              <a:t>I. Public Procurement and Disposal Act, 2005 </a:t>
            </a:r>
          </a:p>
          <a:p>
            <a:pPr indent="0" marL="0">
              <a:buNone/>
            </a:pPr>
            <a:r>
              <a:rPr dirty="0" lang="en-US"/>
              <a:t>II. Public Procurement and Disposal Regulations 2006 and 2009 </a:t>
            </a:r>
          </a:p>
          <a:p>
            <a:pPr indent="0" marL="0">
              <a:buNone/>
            </a:pPr>
            <a:r>
              <a:rPr dirty="0" lang="en-US"/>
              <a:t>III. Public Procurement and Disposal Regulations (Public Private Partnerships) 2009 </a:t>
            </a:r>
          </a:p>
          <a:p>
            <a:pPr indent="0" marL="0">
              <a:buNone/>
            </a:pPr>
            <a:r>
              <a:rPr dirty="0" lang="en-US"/>
              <a:t>IV. Supplies Practitioners Management Act, 2007.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45" name="Title 1"/>
          <p:cNvSpPr>
            <a:spLocks noGrp="1"/>
          </p:cNvSpPr>
          <p:nvPr>
            <p:ph type="title"/>
          </p:nvPr>
        </p:nvSpPr>
        <p:spPr/>
        <p:txBody>
          <a:bodyPr/>
          <a:p>
            <a:endParaRPr dirty="0" lang="en-US"/>
          </a:p>
        </p:txBody>
      </p:sp>
      <p:sp>
        <p:nvSpPr>
          <p:cNvPr id="1048646" name="Content Placeholder 2"/>
          <p:cNvSpPr>
            <a:spLocks noGrp="1"/>
          </p:cNvSpPr>
          <p:nvPr>
            <p:ph idx="1"/>
          </p:nvPr>
        </p:nvSpPr>
        <p:spPr/>
        <p:txBody>
          <a:bodyPr>
            <a:normAutofit/>
          </a:bodyPr>
          <a:p>
            <a:r>
              <a:rPr dirty="0" sz="3200" lang="en-US"/>
              <a:t>Personnel development, ensuring compliance with regulatory and professional standards, maintaining discipline and motivating staff to achieve the organizational goals. First level managers are also responsible for fostering inter-disciplinary, collaborative and strategic planning.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647" name="Title 1"/>
          <p:cNvSpPr>
            <a:spLocks noGrp="1"/>
          </p:cNvSpPr>
          <p:nvPr>
            <p:ph type="title"/>
          </p:nvPr>
        </p:nvSpPr>
        <p:spPr/>
        <p:txBody>
          <a:bodyPr/>
          <a:p>
            <a:endParaRPr dirty="0" lang="en-US"/>
          </a:p>
        </p:txBody>
      </p:sp>
      <p:sp>
        <p:nvSpPr>
          <p:cNvPr id="1048648" name="Content Placeholder 2"/>
          <p:cNvSpPr>
            <a:spLocks noGrp="1"/>
          </p:cNvSpPr>
          <p:nvPr>
            <p:ph idx="1"/>
          </p:nvPr>
        </p:nvSpPr>
        <p:spPr/>
        <p:txBody>
          <a:bodyPr>
            <a:noAutofit/>
          </a:bodyPr>
          <a:p>
            <a:pPr indent="0" marL="0">
              <a:buNone/>
            </a:pPr>
            <a:r>
              <a:rPr b="1" dirty="0" sz="3200" lang="en-US" smtClean="0"/>
              <a:t>2. Middle </a:t>
            </a:r>
            <a:r>
              <a:rPr b="1" dirty="0" sz="3200" lang="en-US"/>
              <a:t>level Management: </a:t>
            </a:r>
            <a:r>
              <a:rPr dirty="0" sz="3200" lang="en-US"/>
              <a:t>The middle level managers supervise a number of first level managers usually with related specialties or in a given geographical area. They have a 24hr responsibility for their defined area. </a:t>
            </a:r>
            <a:endParaRPr dirty="0" sz="3200" lang="en-US" smtClean="0"/>
          </a:p>
          <a:p>
            <a:pPr>
              <a:buFont typeface="Wingdings" panose="05000000000000000000" pitchFamily="2" charset="2"/>
              <a:buChar char="ü"/>
            </a:pPr>
            <a:r>
              <a:rPr dirty="0" sz="3200" lang="en-US" smtClean="0"/>
              <a:t>Typically </a:t>
            </a:r>
            <a:r>
              <a:rPr dirty="0" sz="3200" lang="en-US"/>
              <a:t>middle level managers act as liaison between upper management and first level managers. They are responsible for implementing the policies and plans developed by top managers. They also supervising and coordinate the activities of first line managers. </a:t>
            </a:r>
            <a:endParaRPr dirty="0" sz="3200"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49" name="Title 1"/>
          <p:cNvSpPr>
            <a:spLocks noGrp="1"/>
          </p:cNvSpPr>
          <p:nvPr>
            <p:ph type="title"/>
          </p:nvPr>
        </p:nvSpPr>
        <p:spPr/>
        <p:txBody>
          <a:bodyPr/>
          <a:p>
            <a:endParaRPr dirty="0" lang="en-US"/>
          </a:p>
        </p:txBody>
      </p:sp>
      <p:sp>
        <p:nvSpPr>
          <p:cNvPr id="1048650" name="Content Placeholder 2"/>
          <p:cNvSpPr>
            <a:spLocks noGrp="1"/>
          </p:cNvSpPr>
          <p:nvPr>
            <p:ph idx="1"/>
          </p:nvPr>
        </p:nvSpPr>
        <p:spPr/>
        <p:txBody>
          <a:bodyPr>
            <a:noAutofit/>
          </a:bodyPr>
          <a:p>
            <a:r>
              <a:rPr dirty="0" sz="3200" lang="en-US"/>
              <a:t>A middle level manager maybe referred as a supervisor, director or assistant </a:t>
            </a:r>
            <a:r>
              <a:rPr dirty="0" sz="3200" lang="en-US" smtClean="0"/>
              <a:t>director. </a:t>
            </a:r>
            <a:r>
              <a:rPr dirty="0" sz="3200" lang="en-US"/>
              <a:t>This group constitutes the largest group of managers </a:t>
            </a:r>
          </a:p>
          <a:p>
            <a:r>
              <a:rPr b="1" dirty="0" sz="3200" lang="en-US" smtClean="0"/>
              <a:t>Upper </a:t>
            </a:r>
            <a:r>
              <a:rPr b="1" dirty="0" sz="3200" lang="en-US"/>
              <a:t>level management (top managers): </a:t>
            </a:r>
            <a:r>
              <a:rPr dirty="0" sz="3200" lang="en-US"/>
              <a:t>This refers to top executives (such as Chief </a:t>
            </a:r>
            <a:r>
              <a:rPr dirty="0" sz="3200" lang="en-US" smtClean="0"/>
              <a:t>Nurse,rco) </a:t>
            </a:r>
            <a:r>
              <a:rPr dirty="0" sz="3200" lang="en-US"/>
              <a:t>to whom the middle managers report. They are responsible for establishing organizational goals and strategic plans for the entire organization and operating policies for the entire division of nursing.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51" name="Title 1"/>
          <p:cNvSpPr>
            <a:spLocks noGrp="1"/>
          </p:cNvSpPr>
          <p:nvPr>
            <p:ph type="title"/>
          </p:nvPr>
        </p:nvSpPr>
        <p:spPr/>
        <p:txBody>
          <a:bodyPr/>
          <a:p>
            <a:endParaRPr dirty="0" lang="en-US"/>
          </a:p>
        </p:txBody>
      </p:sp>
      <p:sp>
        <p:nvSpPr>
          <p:cNvPr id="1048652" name="Content Placeholder 2"/>
          <p:cNvSpPr>
            <a:spLocks noGrp="1"/>
          </p:cNvSpPr>
          <p:nvPr>
            <p:ph idx="1"/>
          </p:nvPr>
        </p:nvSpPr>
        <p:spPr/>
        <p:txBody>
          <a:bodyPr>
            <a:noAutofit/>
          </a:bodyPr>
          <a:p>
            <a:pPr indent="0" marL="0">
              <a:buNone/>
            </a:pPr>
            <a:r>
              <a:rPr dirty="0" sz="3200" lang="en-US"/>
              <a:t>They also ensure integration of work units to achieve the organization mission and buffering the effects of the external environment on </a:t>
            </a:r>
            <a:r>
              <a:rPr dirty="0" sz="3200" lang="en-US" smtClean="0"/>
              <a:t>workers </a:t>
            </a:r>
            <a:r>
              <a:rPr dirty="0" sz="3200" lang="en-US"/>
              <a:t>within the organization. Top managers are relatively a small group </a:t>
            </a:r>
            <a:endParaRPr dirty="0" sz="3200" lang="en-US" smtClean="0"/>
          </a:p>
          <a:p>
            <a:pPr indent="0" marL="0">
              <a:buNone/>
            </a:pPr>
            <a:r>
              <a:rPr b="1" dirty="0" sz="3200" lang="en-US" smtClean="0"/>
              <a:t>Managerial </a:t>
            </a:r>
            <a:r>
              <a:rPr b="1" dirty="0" sz="3200" lang="en-US"/>
              <a:t>Skills </a:t>
            </a:r>
            <a:endParaRPr dirty="0" sz="3200" lang="en-US"/>
          </a:p>
          <a:p>
            <a:r>
              <a:rPr dirty="0" sz="3200" lang="en-US"/>
              <a:t>Different types of skills are required to manage an organization effectively . These skills have been classified into three categories namely: Technical, human and conceptual skills.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653" name="Title 1"/>
          <p:cNvSpPr>
            <a:spLocks noGrp="1"/>
          </p:cNvSpPr>
          <p:nvPr>
            <p:ph type="title"/>
          </p:nvPr>
        </p:nvSpPr>
        <p:spPr/>
        <p:txBody>
          <a:bodyPr/>
          <a:p>
            <a:endParaRPr dirty="0" lang="en-US"/>
          </a:p>
        </p:txBody>
      </p:sp>
      <p:sp>
        <p:nvSpPr>
          <p:cNvPr id="1048654" name="Content Placeholder 2"/>
          <p:cNvSpPr>
            <a:spLocks noGrp="1"/>
          </p:cNvSpPr>
          <p:nvPr>
            <p:ph idx="1"/>
          </p:nvPr>
        </p:nvSpPr>
        <p:spPr/>
        <p:txBody>
          <a:bodyPr>
            <a:noAutofit/>
          </a:bodyPr>
          <a:p>
            <a:r>
              <a:rPr dirty="0" sz="3200" lang="en-US"/>
              <a:t>Though the above skills are necessary at all levels of management, their importance vary according to ranks. Technical skills are important at lower level whereas conceptual skills are important at top levels </a:t>
            </a:r>
            <a:endParaRPr dirty="0" sz="3200" lang="en-US" smtClean="0"/>
          </a:p>
          <a:p>
            <a:r>
              <a:rPr b="1" dirty="0" sz="3200" lang="en-US" smtClean="0"/>
              <a:t>Technical </a:t>
            </a:r>
            <a:r>
              <a:rPr b="1" dirty="0" sz="3200" lang="en-US"/>
              <a:t>skills: </a:t>
            </a:r>
            <a:endParaRPr dirty="0" sz="3200" lang="en-US"/>
          </a:p>
          <a:p>
            <a:pPr indent="0" marL="0">
              <a:buNone/>
            </a:pPr>
            <a:r>
              <a:rPr dirty="0" sz="3200" lang="en-US"/>
              <a:t>Technical skills refer to the ability and knowledge in using the equipment, technique and procedures involved in performing specific tasks in a specialized </a:t>
            </a:r>
            <a:r>
              <a:rPr dirty="0" sz="3200" lang="en-US" smtClean="0"/>
              <a:t>field. </a:t>
            </a:r>
            <a:r>
              <a:rPr dirty="0" sz="3200" lang="en-US"/>
              <a:t>Technical skills are important in order to accomplish or understand the specific kind of work being done in the organization</a:t>
            </a:r>
            <a:r>
              <a:rPr dirty="0" sz="3200" lang="en-US" smtClean="0"/>
              <a:t>.</a:t>
            </a:r>
          </a:p>
          <a:p>
            <a:pPr indent="0" marL="0">
              <a:buNone/>
            </a:pPr>
            <a:endParaRPr dirty="0"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55" name="Title 1"/>
          <p:cNvSpPr>
            <a:spLocks noGrp="1"/>
          </p:cNvSpPr>
          <p:nvPr>
            <p:ph type="title"/>
          </p:nvPr>
        </p:nvSpPr>
        <p:spPr/>
        <p:txBody>
          <a:bodyPr/>
          <a:p>
            <a:endParaRPr dirty="0" lang="en-US"/>
          </a:p>
        </p:txBody>
      </p:sp>
      <p:sp>
        <p:nvSpPr>
          <p:cNvPr id="1048656" name="Content Placeholder 2"/>
          <p:cNvSpPr>
            <a:spLocks noGrp="1"/>
          </p:cNvSpPr>
          <p:nvPr>
            <p:ph idx="1"/>
          </p:nvPr>
        </p:nvSpPr>
        <p:spPr/>
        <p:txBody>
          <a:bodyPr>
            <a:noAutofit/>
          </a:bodyPr>
          <a:p>
            <a:pPr indent="0" marL="0">
              <a:buNone/>
            </a:pPr>
            <a:r>
              <a:rPr b="1" dirty="0" sz="3200" lang="en-US"/>
              <a:t>Interpersonal/human skills: </a:t>
            </a:r>
            <a:endParaRPr dirty="0" sz="3200" lang="en-US"/>
          </a:p>
          <a:p>
            <a:r>
              <a:rPr dirty="0" sz="3200" lang="en-US"/>
              <a:t>Human skills consist of the ability to work effectively with other people both as individuals and as members of a group. These are required to win cooperation of others and to build effective teams. Such skills require a sense of feeling for others and capacity to look at things </a:t>
            </a:r>
            <a:r>
              <a:rPr dirty="0" sz="3200" lang="en-US" smtClean="0"/>
              <a:t>from </a:t>
            </a:r>
            <a:r>
              <a:rPr dirty="0" sz="3200" lang="en-US"/>
              <a:t>others point of </a:t>
            </a:r>
            <a:r>
              <a:rPr dirty="0" sz="3200" lang="en-US" smtClean="0"/>
              <a:t>view. Managers </a:t>
            </a:r>
            <a:r>
              <a:rPr dirty="0" sz="3200" lang="en-US"/>
              <a:t>interact with people within and outside the organization and therefore require these skills to assist them communicate with, understand and motivate individuals and groups </a:t>
            </a:r>
          </a:p>
        </p:txBody>
      </p:sp>
      <p:sp>
        <p:nvSpPr>
          <p:cNvPr id="1049113" name=""/>
          <p:cNvSpPr txBox="1"/>
          <p:nvPr/>
        </p:nvSpPr>
        <p:spPr>
          <a:xfrm>
            <a:off x="4096000" y="3219450"/>
            <a:ext cx="4000000" cy="510540"/>
          </a:xfrm>
          <a:prstGeom prst="rect"/>
        </p:spPr>
        <p:txBody>
          <a:bodyPr rtlCol="0" wrap="square">
            <a:spAutoFit/>
          </a:bodyPr>
          <a:p>
            <a:r>
              <a:rPr sz="2800" lang="en-US">
                <a:solidFill>
                  <a:srgbClr val="000000"/>
                </a:solidFill>
              </a:rPr>
              <a:t/>
            </a:r>
            <a:endParaRPr sz="2800" lang="en-US">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90" name=""/>
        <p:cNvGrpSpPr/>
        <p:nvPr/>
      </p:nvGrpSpPr>
      <p:grpSpPr>
        <a:xfrm>
          <a:off x="0" y="0"/>
          <a:ext cx="0" cy="0"/>
          <a:chOff x="0" y="0"/>
          <a:chExt cx="0" cy="0"/>
        </a:xfrm>
      </p:grpSpPr>
      <p:sp>
        <p:nvSpPr>
          <p:cNvPr id="1049119" name=""/>
          <p:cNvSpPr>
            <a:spLocks noGrp="1"/>
          </p:cNvSpPr>
          <p:nvPr>
            <p:ph type="title"/>
          </p:nvPr>
        </p:nvSpPr>
        <p:spPr/>
        <p:txBody>
          <a:bodyPr/>
          <a:p>
            <a:endParaRPr lang="en-US"/>
          </a:p>
        </p:txBody>
      </p:sp>
      <p:sp>
        <p:nvSpPr>
          <p:cNvPr id="1049120" name=""/>
          <p:cNvSpPr>
            <a:spLocks noGrp="1"/>
          </p:cNvSpPr>
          <p:nvPr>
            <p:ph type="pic" idx="1"/>
          </p:nvPr>
        </p:nvSpPr>
        <p:spPr/>
        <p:txBody>
          <a:bodyPr/>
          <a:p>
            <a:endParaRPr lang="en-US"/>
          </a:p>
        </p:txBody>
      </p:sp>
      <p:sp>
        <p:nvSpPr>
          <p:cNvPr id="1049121" name=""/>
          <p:cNvSpPr>
            <a:spLocks noGrp="1"/>
          </p:cNvSpPr>
          <p:nvPr>
            <p:ph type="body" sz="half" idx="2"/>
          </p:nvPr>
        </p:nvSpPr>
        <p:spPr/>
        <p:txBody>
          <a:bodyPr/>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488" name=""/>
        <p:cNvGrpSpPr/>
        <p:nvPr/>
      </p:nvGrpSpPr>
      <p:grpSpPr>
        <a:xfrm>
          <a:off x="0" y="0"/>
          <a:ext cx="0" cy="0"/>
          <a:chOff x="0" y="0"/>
          <a:chExt cx="0" cy="0"/>
        </a:xfrm>
      </p:grpSpPr>
      <p:sp>
        <p:nvSpPr>
          <p:cNvPr id="1049114" name=""/>
          <p:cNvSpPr>
            <a:spLocks noGrp="1"/>
          </p:cNvSpPr>
          <p:nvPr>
            <p:ph type="ctrTitle"/>
          </p:nvPr>
        </p:nvSpPr>
        <p:spPr/>
        <p:txBody>
          <a:bodyPr/>
          <a:p>
            <a:endParaRPr lang="en-US"/>
          </a:p>
        </p:txBody>
      </p:sp>
      <p:sp>
        <p:nvSpPr>
          <p:cNvPr id="1049115" name=""/>
          <p:cNvSpPr>
            <a:spLocks noGrp="1"/>
          </p:cNvSpPr>
          <p:nvPr>
            <p:ph type="subTitle" idx="1"/>
          </p:nvPr>
        </p:nvSpPr>
        <p:spPr/>
        <p:txBody>
          <a:bodyPr/>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657" name="Title 1"/>
          <p:cNvSpPr>
            <a:spLocks noGrp="1"/>
          </p:cNvSpPr>
          <p:nvPr>
            <p:ph type="title"/>
          </p:nvPr>
        </p:nvSpPr>
        <p:spPr/>
        <p:txBody>
          <a:bodyPr/>
          <a:p>
            <a:endParaRPr dirty="0" lang="en-US"/>
          </a:p>
        </p:txBody>
      </p:sp>
      <p:sp>
        <p:nvSpPr>
          <p:cNvPr id="1048658" name="Content Placeholder 2"/>
          <p:cNvSpPr>
            <a:spLocks noGrp="1"/>
          </p:cNvSpPr>
          <p:nvPr>
            <p:ph idx="1"/>
          </p:nvPr>
        </p:nvSpPr>
        <p:spPr/>
        <p:txBody>
          <a:bodyPr>
            <a:noAutofit/>
          </a:bodyPr>
          <a:p>
            <a:pPr indent="0" marL="0">
              <a:buNone/>
            </a:pPr>
            <a:r>
              <a:rPr b="1" dirty="0" sz="3200" lang="en-US"/>
              <a:t>Conceptual skills: </a:t>
            </a:r>
            <a:endParaRPr dirty="0" sz="3200" lang="en-US"/>
          </a:p>
          <a:p>
            <a:r>
              <a:rPr dirty="0" sz="3200" lang="en-US"/>
              <a:t>This is the ability to see the organization as a whole, to recognize significant elements in a situation and to understand the relationships among elements. It is a cognitive ability to coordinate and integrate all of an organization’s activities. They allow managers to think in the abstract and strategically so as to see the big picture and to make broad based decisions </a:t>
            </a:r>
            <a:r>
              <a:rPr dirty="0" sz="3200" lang="en-US" smtClean="0"/>
              <a:t>that serve </a:t>
            </a:r>
            <a:r>
              <a:rPr dirty="0" sz="3200" lang="en-US"/>
              <a:t>the overall organization. Conceptual skills also include the competence to understand a problem in all its aspects and to use creative thinking in solving the problem </a:t>
            </a:r>
            <a:r>
              <a:rPr dirty="0" sz="3200" lang="en-US" smtClean="0"/>
              <a:t> </a:t>
            </a:r>
            <a:endParaRPr dirty="0" sz="320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659" name="Title 1"/>
          <p:cNvSpPr>
            <a:spLocks noGrp="1"/>
          </p:cNvSpPr>
          <p:nvPr>
            <p:ph type="title"/>
          </p:nvPr>
        </p:nvSpPr>
        <p:spPr/>
        <p:txBody>
          <a:bodyPr/>
          <a:p>
            <a:endParaRPr dirty="0" lang="en-US"/>
          </a:p>
        </p:txBody>
      </p:sp>
      <p:sp>
        <p:nvSpPr>
          <p:cNvPr id="1048660" name="Content Placeholder 2"/>
          <p:cNvSpPr>
            <a:spLocks noGrp="1"/>
          </p:cNvSpPr>
          <p:nvPr>
            <p:ph idx="1"/>
          </p:nvPr>
        </p:nvSpPr>
        <p:spPr/>
        <p:txBody>
          <a:bodyPr/>
          <a:p>
            <a:pPr indent="0" marL="0">
              <a:buNone/>
            </a:pPr>
            <a:r>
              <a:rPr b="1" dirty="0" lang="en-US"/>
              <a:t>MANAGEMENT ROLES: </a:t>
            </a:r>
            <a:endParaRPr dirty="0" lang="en-US"/>
          </a:p>
          <a:p>
            <a:r>
              <a:rPr dirty="0" lang="en-US"/>
              <a:t>Henry Mintzberg (1973) identified ten management roles which he placed in three categories: Interpersonal role, informational roles and decisional roles.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661" name="Title 1"/>
          <p:cNvSpPr>
            <a:spLocks noGrp="1"/>
          </p:cNvSpPr>
          <p:nvPr>
            <p:ph type="title"/>
          </p:nvPr>
        </p:nvSpPr>
        <p:spPr/>
        <p:txBody>
          <a:bodyPr/>
          <a:p>
            <a:endParaRPr dirty="0" lang="en-US"/>
          </a:p>
        </p:txBody>
      </p:sp>
      <p:sp>
        <p:nvSpPr>
          <p:cNvPr id="1048662" name="Content Placeholder 2"/>
          <p:cNvSpPr>
            <a:spLocks noGrp="1"/>
          </p:cNvSpPr>
          <p:nvPr>
            <p:ph idx="1"/>
          </p:nvPr>
        </p:nvSpPr>
        <p:spPr>
          <a:xfrm>
            <a:off x="838200" y="1837200"/>
            <a:ext cx="10515600" cy="4351338"/>
          </a:xfrm>
        </p:spPr>
        <p:txBody>
          <a:bodyPr>
            <a:normAutofit fontScale="75000" lnSpcReduction="20000"/>
          </a:bodyPr>
          <a:p>
            <a:pPr indent="0" marL="0">
              <a:buNone/>
            </a:pPr>
            <a:r>
              <a:rPr b="1" dirty="0" sz="3500" lang="en-US" u="sng"/>
              <a:t>Interpersonal roles: </a:t>
            </a:r>
            <a:endParaRPr dirty="0" sz="3500" lang="en-US" u="sng"/>
          </a:p>
          <a:p>
            <a:pPr indent="0" marL="0">
              <a:buNone/>
            </a:pPr>
            <a:r>
              <a:rPr dirty="0" sz="3500" lang="en-US" smtClean="0"/>
              <a:t>1.Figure </a:t>
            </a:r>
            <a:r>
              <a:rPr dirty="0" sz="3500" lang="en-US"/>
              <a:t>head role: symbolizes the organization or department and performs ceremonial duties </a:t>
            </a:r>
          </a:p>
          <a:p>
            <a:pPr indent="0" marL="0">
              <a:buNone/>
            </a:pPr>
            <a:r>
              <a:rPr dirty="0" sz="3500" lang="en-US" smtClean="0"/>
              <a:t>2. </a:t>
            </a:r>
            <a:r>
              <a:rPr dirty="0" sz="3500" lang="en-US"/>
              <a:t>Leader: determines the Mission and Objectives of the organization and sees that they are accomplished effectively. He hires, trains and motivates employees and encourages them to do better </a:t>
            </a:r>
          </a:p>
          <a:p>
            <a:pPr indent="0" marL="0">
              <a:buNone/>
            </a:pPr>
            <a:r>
              <a:rPr dirty="0" sz="3500" lang="en-US" smtClean="0"/>
              <a:t>3. </a:t>
            </a:r>
            <a:r>
              <a:rPr dirty="0" sz="3500" lang="en-US"/>
              <a:t>Liaison role: Involves networking with outside organizations, expanding information sources, like conferences, professional meetings etc. Acts as a link between people, groups or organizations within and without the organization </a:t>
            </a:r>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663" name="Title 1"/>
          <p:cNvSpPr>
            <a:spLocks noGrp="1"/>
          </p:cNvSpPr>
          <p:nvPr>
            <p:ph type="title"/>
          </p:nvPr>
        </p:nvSpPr>
        <p:spPr/>
        <p:txBody>
          <a:bodyPr/>
          <a:p>
            <a:endParaRPr dirty="0" lang="en-US"/>
          </a:p>
        </p:txBody>
      </p:sp>
      <p:sp>
        <p:nvSpPr>
          <p:cNvPr id="1048664" name="Content Placeholder 2"/>
          <p:cNvSpPr>
            <a:spLocks noGrp="1"/>
          </p:cNvSpPr>
          <p:nvPr>
            <p:ph idx="1"/>
          </p:nvPr>
        </p:nvSpPr>
        <p:spPr/>
        <p:txBody>
          <a:bodyPr>
            <a:noAutofit/>
          </a:bodyPr>
          <a:p>
            <a:r>
              <a:rPr b="1" dirty="0" sz="3200" lang="en-US" u="sng"/>
              <a:t>Informational role: </a:t>
            </a:r>
            <a:endParaRPr dirty="0" sz="3200" lang="en-US" u="sng"/>
          </a:p>
          <a:p>
            <a:pPr indent="0" marL="0">
              <a:buNone/>
            </a:pPr>
            <a:r>
              <a:rPr dirty="0" sz="3200" lang="en-US" smtClean="0"/>
              <a:t>4. </a:t>
            </a:r>
            <a:r>
              <a:rPr dirty="0" sz="3200" lang="en-US"/>
              <a:t>Monitor: As a monitor, the manager informally seeks information about the </a:t>
            </a:r>
            <a:r>
              <a:rPr dirty="0" sz="3200" lang="en-US" smtClean="0"/>
              <a:t>organization </a:t>
            </a:r>
            <a:r>
              <a:rPr dirty="0" sz="3200" lang="en-US"/>
              <a:t>through internal networks, gossips, and observations. (Get information useful to </a:t>
            </a:r>
            <a:r>
              <a:rPr dirty="0" sz="3200" lang="en-US" smtClean="0"/>
              <a:t>organization). </a:t>
            </a:r>
            <a:r>
              <a:rPr dirty="0" sz="3200" lang="en-US"/>
              <a:t>He/she tours of the </a:t>
            </a:r>
            <a:r>
              <a:rPr dirty="0" sz="3200" lang="en-US" smtClean="0"/>
              <a:t>organization </a:t>
            </a:r>
            <a:r>
              <a:rPr dirty="0" sz="3200" lang="en-US"/>
              <a:t>and holds formal and informal meetings to provide information about the needs of the </a:t>
            </a:r>
            <a:r>
              <a:rPr dirty="0" sz="3200" lang="en-US" smtClean="0"/>
              <a:t>organization </a:t>
            </a:r>
            <a:endParaRPr dirty="0" sz="3200" lang="en-US"/>
          </a:p>
          <a:p>
            <a:pPr indent="0" marL="0">
              <a:buNone/>
            </a:pPr>
            <a:r>
              <a:rPr dirty="0" sz="3200" lang="en-US" smtClean="0"/>
              <a:t>5.Disseminator</a:t>
            </a:r>
            <a:r>
              <a:rPr dirty="0" sz="3200" lang="en-US"/>
              <a:t>: A manager is a link in the </a:t>
            </a:r>
            <a:r>
              <a:rPr dirty="0" sz="3200" lang="en-US" smtClean="0"/>
              <a:t>organization </a:t>
            </a:r>
            <a:r>
              <a:rPr dirty="0" sz="3200" lang="en-US"/>
              <a:t>chain of command. He shares information from outside the </a:t>
            </a:r>
            <a:r>
              <a:rPr dirty="0" sz="3200" lang="en-US" smtClean="0"/>
              <a:t>organization </a:t>
            </a:r>
            <a:r>
              <a:rPr dirty="0" sz="3200" lang="en-US"/>
              <a:t>and between work units (sharing information improves job satisfaction) </a:t>
            </a:r>
          </a:p>
          <a:p>
            <a:pPr indent="0" marL="0">
              <a:buNone/>
            </a:pPr>
            <a:endParaRPr dirty="0" sz="320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665" name="Title 1"/>
          <p:cNvSpPr>
            <a:spLocks noGrp="1"/>
          </p:cNvSpPr>
          <p:nvPr>
            <p:ph type="title"/>
          </p:nvPr>
        </p:nvSpPr>
        <p:spPr/>
        <p:txBody>
          <a:bodyPr/>
          <a:p>
            <a:endParaRPr dirty="0" lang="en-US"/>
          </a:p>
        </p:txBody>
      </p:sp>
      <p:sp>
        <p:nvSpPr>
          <p:cNvPr id="1048666" name="Content Placeholder 2"/>
          <p:cNvSpPr>
            <a:spLocks noGrp="1"/>
          </p:cNvSpPr>
          <p:nvPr>
            <p:ph idx="1"/>
          </p:nvPr>
        </p:nvSpPr>
        <p:spPr/>
        <p:txBody>
          <a:bodyPr>
            <a:noAutofit/>
          </a:bodyPr>
          <a:p>
            <a:pPr indent="0" marL="0">
              <a:buNone/>
            </a:pPr>
            <a:r>
              <a:rPr dirty="0" sz="3200" lang="en-US" smtClean="0"/>
              <a:t>6. Spokes </a:t>
            </a:r>
            <a:r>
              <a:rPr dirty="0" sz="3200" lang="en-US"/>
              <a:t>person: The manager shares information with individuals outside the </a:t>
            </a:r>
            <a:r>
              <a:rPr dirty="0" sz="3200" lang="en-US" smtClean="0"/>
              <a:t>organization, </a:t>
            </a:r>
            <a:r>
              <a:rPr dirty="0" sz="3200" lang="en-US"/>
              <a:t>attends meetings, offering continuing education and participates in professional </a:t>
            </a:r>
            <a:r>
              <a:rPr dirty="0" sz="3200" lang="en-US" smtClean="0"/>
              <a:t>organizations </a:t>
            </a:r>
            <a:endParaRPr dirty="0" sz="3200" lang="en-US"/>
          </a:p>
          <a:p>
            <a:pPr indent="0" marL="0">
              <a:buNone/>
            </a:pPr>
            <a:r>
              <a:rPr b="1" dirty="0" sz="3200" lang="en-US" u="sng" smtClean="0"/>
              <a:t>Decisional </a:t>
            </a:r>
            <a:r>
              <a:rPr b="1" dirty="0" sz="3200" lang="en-US" u="sng"/>
              <a:t>Roles: </a:t>
            </a:r>
            <a:endParaRPr dirty="0" sz="3200" lang="en-US" u="sng"/>
          </a:p>
          <a:p>
            <a:pPr indent="0" marL="0">
              <a:buNone/>
            </a:pPr>
            <a:r>
              <a:rPr dirty="0" sz="3200" lang="en-US" smtClean="0"/>
              <a:t>7. </a:t>
            </a:r>
            <a:r>
              <a:rPr dirty="0" sz="3200" lang="en-US"/>
              <a:t>The entrepreneur: The manager looks for profitable investments for the organization to improve its performance (start a school of nursing</a:t>
            </a:r>
            <a:r>
              <a:rPr dirty="0" sz="3200" lang="en-US" smtClean="0"/>
              <a:t>)</a:t>
            </a:r>
            <a:endParaRPr dirty="0" sz="3200" lang="en-US"/>
          </a:p>
          <a:p>
            <a:pPr indent="0" marL="0">
              <a:buNone/>
            </a:pPr>
            <a:endParaRPr dirty="0" sz="320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667" name="Title 1"/>
          <p:cNvSpPr>
            <a:spLocks noGrp="1"/>
          </p:cNvSpPr>
          <p:nvPr>
            <p:ph type="title"/>
          </p:nvPr>
        </p:nvSpPr>
        <p:spPr/>
        <p:txBody>
          <a:bodyPr/>
          <a:p>
            <a:endParaRPr dirty="0" lang="en-US"/>
          </a:p>
        </p:txBody>
      </p:sp>
      <p:sp>
        <p:nvSpPr>
          <p:cNvPr id="1048668" name="Content Placeholder 2"/>
          <p:cNvSpPr>
            <a:spLocks noGrp="1"/>
          </p:cNvSpPr>
          <p:nvPr>
            <p:ph idx="1"/>
          </p:nvPr>
        </p:nvSpPr>
        <p:spPr/>
        <p:txBody>
          <a:bodyPr/>
          <a:p>
            <a:pPr indent="0" marL="0">
              <a:buNone/>
            </a:pPr>
            <a:r>
              <a:rPr dirty="0" lang="en-US"/>
              <a:t>8. Resource allocator; Managers schedule their own time (work plan). They decide how resources are distributed and with whom he will work most closely with </a:t>
            </a:r>
          </a:p>
          <a:p>
            <a:pPr indent="0" marL="0">
              <a:buNone/>
            </a:pPr>
            <a:r>
              <a:rPr dirty="0" lang="en-US"/>
              <a:t>9. Negotiator; Enters into negotiation with other parties </a:t>
            </a:r>
            <a:r>
              <a:rPr dirty="0" lang="en-US" smtClean="0"/>
              <a:t>e.g. </a:t>
            </a:r>
            <a:r>
              <a:rPr dirty="0" lang="en-US"/>
              <a:t>to enter into a long term relationship with a </a:t>
            </a:r>
            <a:r>
              <a:rPr dirty="0" lang="en-US" smtClean="0"/>
              <a:t>supplier</a:t>
            </a:r>
          </a:p>
          <a:p>
            <a:pPr indent="0" marL="0">
              <a:buNone/>
            </a:pPr>
            <a:r>
              <a:rPr dirty="0" lang="en-US" smtClean="0"/>
              <a:t>10. Disturbance </a:t>
            </a:r>
            <a:r>
              <a:rPr dirty="0" lang="en-US"/>
              <a:t>handler: Responds to unforeseen circumstances </a:t>
            </a:r>
            <a:r>
              <a:rPr dirty="0" lang="en-US" err="1"/>
              <a:t>eg</a:t>
            </a:r>
            <a:r>
              <a:rPr dirty="0" lang="en-US"/>
              <a:t>. Replacement of a sick staff, missing equipment, disease outbreaks (shift staffs) </a:t>
            </a:r>
          </a:p>
          <a:p>
            <a:pPr indent="0" marL="0">
              <a:buNone/>
            </a:pP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669" name="Title 1"/>
          <p:cNvSpPr>
            <a:spLocks noGrp="1"/>
          </p:cNvSpPr>
          <p:nvPr>
            <p:ph type="title"/>
          </p:nvPr>
        </p:nvSpPr>
        <p:spPr/>
        <p:txBody>
          <a:bodyPr/>
          <a:p>
            <a:endParaRPr lang="en-US"/>
          </a:p>
        </p:txBody>
      </p:sp>
      <p:sp>
        <p:nvSpPr>
          <p:cNvPr id="1048670" name="Content Placeholder 2"/>
          <p:cNvSpPr>
            <a:spLocks noGrp="1"/>
          </p:cNvSpPr>
          <p:nvPr>
            <p:ph idx="1"/>
          </p:nvPr>
        </p:nvSpPr>
        <p:spPr/>
        <p:txBody>
          <a:bodyPr/>
          <a:p>
            <a:endParaRPr dirty="0" lang="en-US"/>
          </a:p>
          <a:p>
            <a:pPr indent="0" marL="0">
              <a:buNone/>
            </a:pPr>
            <a:r>
              <a:rPr dirty="0" lang="en-US"/>
              <a:t> </a:t>
            </a:r>
            <a:r>
              <a:rPr b="1" dirty="0" sz="3200" lang="en-US"/>
              <a:t>HISTORICAL DEVELOPMENT OF MANAGEMENT </a:t>
            </a:r>
            <a:endParaRPr dirty="0" sz="3200" lang="en-US"/>
          </a:p>
          <a:p>
            <a:pPr indent="0" marL="0">
              <a:buNone/>
            </a:pPr>
            <a:r>
              <a:rPr dirty="0" sz="3200" lang="en-US"/>
              <a:t>Management has been developed through the following periods</a:t>
            </a:r>
            <a:r>
              <a:rPr b="1" dirty="0" sz="3200" lang="en-US"/>
              <a:t>: </a:t>
            </a:r>
            <a:endParaRPr dirty="0" sz="3200" lang="en-US"/>
          </a:p>
          <a:p>
            <a:pPr indent="0" marL="0">
              <a:buNone/>
            </a:pPr>
            <a:r>
              <a:rPr dirty="0" sz="3200" lang="en-US" err="1"/>
              <a:t>i</a:t>
            </a:r>
            <a:r>
              <a:rPr dirty="0" sz="3200" lang="en-US"/>
              <a:t>) The classical theories </a:t>
            </a:r>
          </a:p>
          <a:p>
            <a:pPr indent="0" marL="0">
              <a:buNone/>
            </a:pPr>
            <a:r>
              <a:rPr dirty="0" sz="3200" lang="en-US"/>
              <a:t>ii) Neo classical theories </a:t>
            </a:r>
          </a:p>
          <a:p>
            <a:endParaRPr dirty="0" sz="320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671" name="Title 1"/>
          <p:cNvSpPr>
            <a:spLocks noGrp="1"/>
          </p:cNvSpPr>
          <p:nvPr>
            <p:ph type="title"/>
          </p:nvPr>
        </p:nvSpPr>
        <p:spPr/>
        <p:txBody>
          <a:bodyPr/>
          <a:p>
            <a:endParaRPr dirty="0" lang="en-US"/>
          </a:p>
        </p:txBody>
      </p:sp>
      <p:sp>
        <p:nvSpPr>
          <p:cNvPr id="1048672" name="Content Placeholder 2"/>
          <p:cNvSpPr>
            <a:spLocks noGrp="1"/>
          </p:cNvSpPr>
          <p:nvPr>
            <p:ph idx="1"/>
          </p:nvPr>
        </p:nvSpPr>
        <p:spPr/>
        <p:txBody>
          <a:bodyPr>
            <a:normAutofit fontScale="75000" lnSpcReduction="20000"/>
          </a:bodyPr>
          <a:p>
            <a:endParaRPr dirty="0" lang="en-US"/>
          </a:p>
          <a:p>
            <a:pPr indent="0" marL="0">
              <a:buNone/>
            </a:pPr>
            <a:r>
              <a:rPr b="1" dirty="0" sz="3500" lang="en-US" smtClean="0"/>
              <a:t>Classical </a:t>
            </a:r>
            <a:r>
              <a:rPr b="1" dirty="0" sz="3500" lang="en-US"/>
              <a:t>theories: </a:t>
            </a:r>
            <a:endParaRPr dirty="0" sz="3500" lang="en-US"/>
          </a:p>
          <a:p>
            <a:r>
              <a:rPr dirty="0" sz="3500" lang="en-US"/>
              <a:t>The exponents of classical theories were principally concerned with the structure and mechanics of organizations. They included the following </a:t>
            </a:r>
          </a:p>
          <a:p>
            <a:pPr indent="0" marL="0">
              <a:buNone/>
            </a:pPr>
            <a:r>
              <a:rPr dirty="0" sz="3500" lang="en-US"/>
              <a:t>1. Henri Fayol (French Industrialist 1841-1925) – Administrative theory (search for principles of Management </a:t>
            </a:r>
          </a:p>
          <a:p>
            <a:pPr indent="0" marL="0">
              <a:buNone/>
            </a:pPr>
            <a:r>
              <a:rPr dirty="0" sz="3500" lang="en-US"/>
              <a:t>2. Fredrick W. Taylor (1856-1915) – A Mechanical Engineer in the USA (The Scientific Management Theory) </a:t>
            </a:r>
          </a:p>
          <a:p>
            <a:pPr indent="0" marL="0">
              <a:buNone/>
            </a:pPr>
            <a:r>
              <a:rPr dirty="0" sz="3500" lang="en-US"/>
              <a:t>3. Max Weber (1864-1920) – A German Sociologist. The Theory of Bureaucracy </a:t>
            </a:r>
          </a:p>
          <a:p>
            <a:pPr indent="0" marL="0">
              <a:buNone/>
            </a:pPr>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673" name="Title 1"/>
          <p:cNvSpPr>
            <a:spLocks noGrp="1"/>
          </p:cNvSpPr>
          <p:nvPr>
            <p:ph type="title"/>
          </p:nvPr>
        </p:nvSpPr>
        <p:spPr/>
        <p:txBody>
          <a:bodyPr/>
          <a:p>
            <a:endParaRPr lang="en-US"/>
          </a:p>
        </p:txBody>
      </p:sp>
      <p:sp>
        <p:nvSpPr>
          <p:cNvPr id="1048674" name="Content Placeholder 2"/>
          <p:cNvSpPr>
            <a:spLocks noGrp="1"/>
          </p:cNvSpPr>
          <p:nvPr>
            <p:ph idx="1"/>
          </p:nvPr>
        </p:nvSpPr>
        <p:spPr/>
        <p:txBody>
          <a:bodyPr>
            <a:normAutofit fontScale="92857" lnSpcReduction="10000"/>
          </a:bodyPr>
          <a:p>
            <a:pPr indent="0" marL="0">
              <a:buNone/>
            </a:pPr>
            <a:r>
              <a:rPr b="1" dirty="0" lang="en-US" smtClean="0"/>
              <a:t> </a:t>
            </a:r>
            <a:endParaRPr dirty="0" lang="en-US"/>
          </a:p>
          <a:p>
            <a:r>
              <a:rPr b="1" dirty="0" sz="3200" lang="en-US"/>
              <a:t>Scientific Management Theory was developed by Fredrick Taylor (1900-1930) (</a:t>
            </a:r>
            <a:r>
              <a:rPr dirty="0" sz="3200" lang="en-US"/>
              <a:t>A mechanical Engineer) in 1911 </a:t>
            </a:r>
          </a:p>
          <a:p>
            <a:r>
              <a:rPr dirty="0" sz="3200" lang="en-US"/>
              <a:t>Taylor conducted research on methods of training workers for increased productivity. He advocated that work be studied scientifically to determine the one best way to perform each task. </a:t>
            </a:r>
          </a:p>
          <a:p>
            <a:r>
              <a:rPr dirty="0" sz="3200" lang="en-US"/>
              <a:t>Taylor postulated that if workers could be taught the “one best way to accomplish a task,” productivity would increase. He came up with the basic principles of scientific management</a:t>
            </a:r>
            <a:r>
              <a:rPr dirty="0" lang="en-US"/>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91" name=""/>
        <p:cNvGrpSpPr/>
        <p:nvPr/>
      </p:nvGrpSpPr>
      <p:grpSpPr>
        <a:xfrm>
          <a:off x="0" y="0"/>
          <a:ext cx="0" cy="0"/>
          <a:chOff x="0" y="0"/>
          <a:chExt cx="0" cy="0"/>
        </a:xfrm>
      </p:grpSpPr>
      <p:sp>
        <p:nvSpPr>
          <p:cNvPr id="1049122" name=""/>
          <p:cNvSpPr>
            <a:spLocks noGrp="1"/>
          </p:cNvSpPr>
          <p:nvPr>
            <p:ph type="title"/>
          </p:nvPr>
        </p:nvSpPr>
        <p:spPr/>
        <p:txBody>
          <a:bodyPr/>
          <a:p>
            <a:endParaRPr lang="en-US"/>
          </a:p>
        </p:txBody>
      </p:sp>
      <p:sp>
        <p:nvSpPr>
          <p:cNvPr id="1049123" name=""/>
          <p:cNvSpPr>
            <a:spLocks noGrp="1"/>
          </p:cNvSpPr>
          <p:nvPr>
            <p:ph sz="half" idx="1"/>
          </p:nvPr>
        </p:nvSpPr>
        <p:spPr/>
        <p:txBody>
          <a:bodyPr/>
          <a:p>
            <a:endParaRPr lang="en-US"/>
          </a:p>
        </p:txBody>
      </p:sp>
      <p:sp>
        <p:nvSpPr>
          <p:cNvPr id="1049124" name=""/>
          <p:cNvSpPr>
            <a:spLocks noGrp="1"/>
          </p:cNvSpPr>
          <p:nvPr>
            <p:ph sz="half" idx="2"/>
          </p:nvPr>
        </p:nvSpPr>
        <p:spPr/>
        <p:txBody>
          <a:bodyPr/>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675" name="Title 1"/>
          <p:cNvSpPr>
            <a:spLocks noGrp="1"/>
          </p:cNvSpPr>
          <p:nvPr>
            <p:ph type="title"/>
          </p:nvPr>
        </p:nvSpPr>
        <p:spPr/>
        <p:txBody>
          <a:bodyPr/>
          <a:p>
            <a:endParaRPr lang="en-US"/>
          </a:p>
        </p:txBody>
      </p:sp>
      <p:sp>
        <p:nvSpPr>
          <p:cNvPr id="1048676" name="Content Placeholder 2"/>
          <p:cNvSpPr>
            <a:spLocks noGrp="1"/>
          </p:cNvSpPr>
          <p:nvPr>
            <p:ph idx="1"/>
          </p:nvPr>
        </p:nvSpPr>
        <p:spPr/>
        <p:txBody>
          <a:bodyPr>
            <a:normAutofit fontScale="89286" lnSpcReduction="10000"/>
          </a:bodyPr>
          <a:p>
            <a:pPr indent="0" marL="0">
              <a:buNone/>
            </a:pPr>
            <a:r>
              <a:rPr dirty="0" lang="en-US" smtClean="0"/>
              <a:t> </a:t>
            </a:r>
            <a:r>
              <a:rPr b="1" dirty="0" sz="3200" lang="en-US"/>
              <a:t>Principles of scientific management </a:t>
            </a:r>
            <a:endParaRPr dirty="0" sz="3200" lang="en-US"/>
          </a:p>
          <a:p>
            <a:pPr indent="0" marL="0">
              <a:buNone/>
            </a:pPr>
            <a:r>
              <a:rPr dirty="0" sz="3200" lang="en-US"/>
              <a:t>1. Observing the workers’ performance through time and motion study to determine the one best way to carry out each task (develop a science for each element of man’s work to maximize </a:t>
            </a:r>
            <a:r>
              <a:rPr dirty="0" sz="3200" lang="en-US" smtClean="0"/>
              <a:t>organization </a:t>
            </a:r>
            <a:r>
              <a:rPr dirty="0" sz="3200" lang="en-US"/>
              <a:t>output) </a:t>
            </a:r>
          </a:p>
          <a:p>
            <a:pPr indent="0" marL="0">
              <a:buNone/>
            </a:pPr>
            <a:r>
              <a:rPr dirty="0" sz="3200" lang="en-US"/>
              <a:t>2. Scientifically selecting the best worker to perform each job, that is the person with characters and abilities needed to carry out job tasks in the most efficient manner. </a:t>
            </a:r>
          </a:p>
          <a:p>
            <a:pPr indent="0" marL="0">
              <a:buNone/>
            </a:pPr>
            <a:r>
              <a:rPr dirty="0" sz="3200" lang="en-US"/>
              <a:t>3. Training the selected worker to perform tasks in the most efficient manner </a:t>
            </a: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677" name="Title 1"/>
          <p:cNvSpPr>
            <a:spLocks noGrp="1"/>
          </p:cNvSpPr>
          <p:nvPr>
            <p:ph type="title"/>
          </p:nvPr>
        </p:nvSpPr>
        <p:spPr/>
        <p:txBody>
          <a:bodyPr/>
          <a:p>
            <a:endParaRPr dirty="0" lang="en-US"/>
          </a:p>
        </p:txBody>
      </p:sp>
      <p:sp>
        <p:nvSpPr>
          <p:cNvPr id="1048678" name="Content Placeholder 2"/>
          <p:cNvSpPr>
            <a:spLocks noGrp="1"/>
          </p:cNvSpPr>
          <p:nvPr>
            <p:ph idx="1"/>
          </p:nvPr>
        </p:nvSpPr>
        <p:spPr/>
        <p:txBody>
          <a:bodyPr>
            <a:normAutofit lnSpcReduction="10000"/>
          </a:bodyPr>
          <a:p>
            <a:endParaRPr dirty="0" lang="en-US"/>
          </a:p>
          <a:p>
            <a:pPr indent="0" marL="0">
              <a:buNone/>
            </a:pPr>
            <a:r>
              <a:rPr dirty="0" sz="3200" lang="en-US" smtClean="0"/>
              <a:t>4.Paying </a:t>
            </a:r>
            <a:r>
              <a:rPr dirty="0" sz="3200" lang="en-US"/>
              <a:t>the worker a differential piece rate to motivate them to perform the tasks in prescribed, efficient fashion </a:t>
            </a:r>
            <a:endParaRPr dirty="0" sz="3200" lang="en-US" smtClean="0"/>
          </a:p>
          <a:p>
            <a:pPr indent="0" marL="0">
              <a:buNone/>
            </a:pPr>
            <a:r>
              <a:rPr dirty="0" sz="3200" lang="en-US" smtClean="0"/>
              <a:t>5</a:t>
            </a:r>
            <a:r>
              <a:rPr dirty="0" sz="3200" lang="en-US"/>
              <a:t>. Appointing a few highly skilled workers to managerial positions and giving each manager responsibility for planning tasks for subordinate workers </a:t>
            </a:r>
          </a:p>
          <a:p>
            <a:pPr indent="0" marL="0">
              <a:buNone/>
            </a:pPr>
            <a:r>
              <a:rPr dirty="0" sz="3200" lang="en-US"/>
              <a:t>6. Appointing a foreman for each aspect of the work and instructing the production worker to report to a different functional foreman for each aspect of the job </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679" name="Title 1"/>
          <p:cNvSpPr>
            <a:spLocks noGrp="1"/>
          </p:cNvSpPr>
          <p:nvPr>
            <p:ph type="title"/>
          </p:nvPr>
        </p:nvSpPr>
        <p:spPr/>
        <p:txBody>
          <a:bodyPr/>
          <a:p>
            <a:endParaRPr lang="en-US"/>
          </a:p>
        </p:txBody>
      </p:sp>
      <p:sp>
        <p:nvSpPr>
          <p:cNvPr id="1048680" name="Content Placeholder 2"/>
          <p:cNvSpPr>
            <a:spLocks noGrp="1"/>
          </p:cNvSpPr>
          <p:nvPr>
            <p:ph idx="1"/>
          </p:nvPr>
        </p:nvSpPr>
        <p:spPr/>
        <p:txBody>
          <a:bodyPr>
            <a:normAutofit fontScale="92857" lnSpcReduction="10000"/>
          </a:bodyPr>
          <a:p>
            <a:pPr indent="0" marL="0">
              <a:buNone/>
            </a:pPr>
            <a:r>
              <a:rPr b="1" dirty="0" lang="en-US"/>
              <a:t>Administrative theory </a:t>
            </a:r>
            <a:endParaRPr dirty="0" lang="en-US"/>
          </a:p>
          <a:p>
            <a:r>
              <a:rPr dirty="0" lang="en-US"/>
              <a:t>Administrative theory of management was developed by (Henri Fayol 1841-1925) </a:t>
            </a:r>
          </a:p>
          <a:p>
            <a:r>
              <a:rPr dirty="0" lang="en-US"/>
              <a:t>While the scientific management focused on the tasks to be performed by the worker, administrative management focused on the development of broad administrative principles applicable to general and higher managerial level. </a:t>
            </a:r>
          </a:p>
          <a:p>
            <a:r>
              <a:rPr dirty="0" lang="en-US"/>
              <a:t>Henri Fayol (1925) also was the first person to identify the management functions of planning, organization, command, coordination, and control. Fayol also described fourteen management principles as follows.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681" name="Title 1"/>
          <p:cNvSpPr>
            <a:spLocks noGrp="1"/>
          </p:cNvSpPr>
          <p:nvPr>
            <p:ph type="title"/>
          </p:nvPr>
        </p:nvSpPr>
        <p:spPr/>
        <p:txBody>
          <a:bodyPr/>
          <a:p>
            <a:endParaRPr lang="en-US"/>
          </a:p>
        </p:txBody>
      </p:sp>
      <p:sp>
        <p:nvSpPr>
          <p:cNvPr id="1048682" name="Content Placeholder 2"/>
          <p:cNvSpPr>
            <a:spLocks noGrp="1"/>
          </p:cNvSpPr>
          <p:nvPr>
            <p:ph idx="1"/>
          </p:nvPr>
        </p:nvSpPr>
        <p:spPr/>
        <p:txBody>
          <a:bodyPr>
            <a:normAutofit fontScale="85714" lnSpcReduction="20000"/>
          </a:bodyPr>
          <a:p>
            <a:pPr indent="0" marL="0">
              <a:buNone/>
            </a:pPr>
            <a:r>
              <a:rPr dirty="0" sz="3200" lang="en-US"/>
              <a:t>Management principles </a:t>
            </a:r>
          </a:p>
          <a:p>
            <a:pPr indent="0" marL="0">
              <a:buNone/>
            </a:pPr>
            <a:r>
              <a:rPr dirty="0" sz="3200" lang="en-US"/>
              <a:t>I. </a:t>
            </a:r>
            <a:r>
              <a:rPr b="1" dirty="0" sz="3200" lang="en-US"/>
              <a:t>Specialization or division of labor</a:t>
            </a:r>
            <a:r>
              <a:rPr dirty="0" sz="3200" lang="en-US"/>
              <a:t>; According to this principle one should work at activities in which he/she has comparatively higher skills. This helps the person to acquire an ability and accuracy with which he/she can do more and better work with the same effort. Therefore the work of every person in the organization should be limited as far as possible to the performance of a single function </a:t>
            </a:r>
          </a:p>
          <a:p>
            <a:pPr indent="0" marL="0">
              <a:buNone/>
            </a:pPr>
            <a:r>
              <a:rPr dirty="0" sz="3200" lang="en-US"/>
              <a:t>II. </a:t>
            </a:r>
            <a:r>
              <a:rPr b="1" dirty="0" sz="3200" lang="en-US"/>
              <a:t>Authority and responsibility</a:t>
            </a:r>
            <a:r>
              <a:rPr dirty="0" sz="3200" lang="en-US"/>
              <a:t>. Authority is the right to give orders and the power to exact obedience. Each person should have an appropriate authority to go with the given responsibility </a:t>
            </a:r>
          </a:p>
          <a:p>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683" name="Title 1"/>
          <p:cNvSpPr>
            <a:spLocks noGrp="1"/>
          </p:cNvSpPr>
          <p:nvPr>
            <p:ph type="title"/>
          </p:nvPr>
        </p:nvSpPr>
        <p:spPr/>
        <p:txBody>
          <a:bodyPr/>
          <a:p>
            <a:endParaRPr lang="en-US"/>
          </a:p>
        </p:txBody>
      </p:sp>
      <p:sp>
        <p:nvSpPr>
          <p:cNvPr id="1048684" name="Content Placeholder 2"/>
          <p:cNvSpPr>
            <a:spLocks noGrp="1"/>
          </p:cNvSpPr>
          <p:nvPr>
            <p:ph idx="1"/>
          </p:nvPr>
        </p:nvSpPr>
        <p:spPr/>
        <p:txBody>
          <a:bodyPr>
            <a:normAutofit fontScale="96429" lnSpcReduction="10000"/>
          </a:bodyPr>
          <a:p>
            <a:endParaRPr dirty="0" lang="en-US"/>
          </a:p>
          <a:p>
            <a:pPr indent="0" marL="0">
              <a:buNone/>
            </a:pPr>
            <a:r>
              <a:rPr b="1" dirty="0" sz="3200" lang="en-US" smtClean="0"/>
              <a:t>3.Discipline</a:t>
            </a:r>
            <a:r>
              <a:rPr dirty="0" sz="3200" lang="en-US"/>
              <a:t>. This is defined as respect for agreements which are directed at achieving obedience. Obedience must prevail throughout the organization as its essential for smooth running of an enterprise. </a:t>
            </a:r>
          </a:p>
          <a:p>
            <a:pPr indent="0" marL="0">
              <a:buNone/>
            </a:pPr>
            <a:r>
              <a:rPr dirty="0" sz="3200" lang="en-US" smtClean="0"/>
              <a:t>4. </a:t>
            </a:r>
            <a:r>
              <a:rPr b="1" dirty="0" sz="3200" lang="en-US"/>
              <a:t>Unity of command</a:t>
            </a:r>
            <a:r>
              <a:rPr dirty="0" sz="3200" lang="en-US"/>
              <a:t>. Every subordinate should receive orders and be accountable to only one supervisor. Dual or multiple commands is a perpetual source of conflict. </a:t>
            </a:r>
            <a:r>
              <a:rPr dirty="0" sz="3200" lang="en-US" smtClean="0"/>
              <a:t>Unity </a:t>
            </a:r>
            <a:r>
              <a:rPr dirty="0" sz="3200" lang="en-US"/>
              <a:t>of command avoids conflicting orders and ensures order stability in the organization </a:t>
            </a:r>
          </a:p>
          <a:p>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685" name="Title 1"/>
          <p:cNvSpPr>
            <a:spLocks noGrp="1"/>
          </p:cNvSpPr>
          <p:nvPr>
            <p:ph type="title"/>
          </p:nvPr>
        </p:nvSpPr>
        <p:spPr/>
        <p:txBody>
          <a:bodyPr/>
          <a:p>
            <a:endParaRPr lang="en-US"/>
          </a:p>
        </p:txBody>
      </p:sp>
      <p:sp>
        <p:nvSpPr>
          <p:cNvPr id="1048686" name="Content Placeholder 2"/>
          <p:cNvSpPr>
            <a:spLocks noGrp="1"/>
          </p:cNvSpPr>
          <p:nvPr>
            <p:ph idx="1"/>
          </p:nvPr>
        </p:nvSpPr>
        <p:spPr/>
        <p:txBody>
          <a:bodyPr>
            <a:normAutofit fontScale="92857" lnSpcReduction="20000"/>
          </a:bodyPr>
          <a:p>
            <a:endParaRPr dirty="0" lang="en-US"/>
          </a:p>
          <a:p>
            <a:pPr indent="0" marL="0">
              <a:buNone/>
            </a:pPr>
            <a:r>
              <a:rPr b="1" dirty="0" lang="en-US" smtClean="0"/>
              <a:t>5.Unity </a:t>
            </a:r>
            <a:r>
              <a:rPr b="1" dirty="0" lang="en-US"/>
              <a:t>of direction</a:t>
            </a:r>
            <a:r>
              <a:rPr dirty="0" lang="en-US"/>
              <a:t>. According to this principle, each ground of activities having the same objective must have one head and one plan. </a:t>
            </a:r>
            <a:endParaRPr dirty="0" lang="en-US" smtClean="0"/>
          </a:p>
          <a:p>
            <a:pPr indent="0" marL="0">
              <a:buNone/>
            </a:pPr>
            <a:r>
              <a:rPr dirty="0" lang="en-US" smtClean="0"/>
              <a:t>6. </a:t>
            </a:r>
            <a:r>
              <a:rPr b="1" dirty="0" lang="en-US"/>
              <a:t>Subordination of Individual Interests to general interests</a:t>
            </a:r>
            <a:r>
              <a:rPr dirty="0" lang="en-US"/>
              <a:t>. Efforts should be made to reconcile individual interests with common interests. When there is conflict between the two, the interests of organization should prevail over individual interests. </a:t>
            </a:r>
          </a:p>
          <a:p>
            <a:pPr indent="0" marL="0">
              <a:buNone/>
            </a:pPr>
            <a:r>
              <a:rPr dirty="0" lang="en-US" smtClean="0"/>
              <a:t>7. </a:t>
            </a:r>
            <a:r>
              <a:rPr b="1" dirty="0" lang="en-US"/>
              <a:t>Remuneration of personnel</a:t>
            </a:r>
            <a:r>
              <a:rPr dirty="0" lang="en-US"/>
              <a:t>. The amount of remuneration and the methods of payment should be just and fair and should provide maximum possible satisfaction to both employees and employers. </a:t>
            </a: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687" name="Title 1"/>
          <p:cNvSpPr>
            <a:spLocks noGrp="1"/>
          </p:cNvSpPr>
          <p:nvPr>
            <p:ph type="title"/>
          </p:nvPr>
        </p:nvSpPr>
        <p:spPr/>
        <p:txBody>
          <a:bodyPr/>
          <a:p>
            <a:endParaRPr lang="en-US"/>
          </a:p>
        </p:txBody>
      </p:sp>
      <p:sp>
        <p:nvSpPr>
          <p:cNvPr id="1048688" name="Content Placeholder 2"/>
          <p:cNvSpPr>
            <a:spLocks noGrp="1"/>
          </p:cNvSpPr>
          <p:nvPr>
            <p:ph idx="1"/>
          </p:nvPr>
        </p:nvSpPr>
        <p:spPr/>
        <p:txBody>
          <a:bodyPr>
            <a:normAutofit fontScale="96429" lnSpcReduction="20000"/>
          </a:bodyPr>
          <a:p>
            <a:endParaRPr dirty="0" lang="en-US"/>
          </a:p>
          <a:p>
            <a:pPr indent="0" marL="0">
              <a:buNone/>
            </a:pPr>
            <a:r>
              <a:rPr b="1" dirty="0" lang="en-US" smtClean="0"/>
              <a:t>8.Centralization</a:t>
            </a:r>
            <a:r>
              <a:rPr b="1" dirty="0" lang="en-US"/>
              <a:t>; The degree of concentration of authority should be based upon optimum utilization of all faculties of the personnel. </a:t>
            </a:r>
            <a:endParaRPr dirty="0" lang="en-US"/>
          </a:p>
          <a:p>
            <a:pPr indent="0" marL="0">
              <a:buNone/>
            </a:pPr>
            <a:r>
              <a:rPr dirty="0" lang="en-US" smtClean="0"/>
              <a:t>9. </a:t>
            </a:r>
            <a:r>
              <a:rPr b="1" dirty="0" lang="en-US"/>
              <a:t>Scalar Chain (line of authority)</a:t>
            </a:r>
            <a:r>
              <a:rPr dirty="0" lang="en-US"/>
              <a:t>. There should be a clear line of authority ranging from top to down of the organization. All upward and down ward communication should flow through each position of authority along the scalar chain </a:t>
            </a:r>
          </a:p>
          <a:p>
            <a:pPr indent="0" marL="0">
              <a:buNone/>
            </a:pPr>
            <a:r>
              <a:rPr dirty="0" lang="en-US" smtClean="0"/>
              <a:t>10.</a:t>
            </a:r>
            <a:r>
              <a:rPr b="1" dirty="0" lang="en-US" smtClean="0"/>
              <a:t>Order</a:t>
            </a:r>
            <a:r>
              <a:rPr dirty="0" lang="en-US"/>
              <a:t>. All materials and personnel have a prescribed place, and they must remain there. The right man should be in the right place </a:t>
            </a:r>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689" name="Title 1"/>
          <p:cNvSpPr>
            <a:spLocks noGrp="1"/>
          </p:cNvSpPr>
          <p:nvPr>
            <p:ph type="title"/>
          </p:nvPr>
        </p:nvSpPr>
        <p:spPr/>
        <p:txBody>
          <a:bodyPr/>
          <a:p>
            <a:endParaRPr lang="en-US"/>
          </a:p>
        </p:txBody>
      </p:sp>
      <p:sp>
        <p:nvSpPr>
          <p:cNvPr id="1048690" name="Content Placeholder 2"/>
          <p:cNvSpPr>
            <a:spLocks noGrp="1"/>
          </p:cNvSpPr>
          <p:nvPr>
            <p:ph idx="1"/>
          </p:nvPr>
        </p:nvSpPr>
        <p:spPr/>
        <p:txBody>
          <a:bodyPr>
            <a:normAutofit/>
          </a:bodyPr>
          <a:p>
            <a:endParaRPr dirty="0" lang="en-US"/>
          </a:p>
          <a:p>
            <a:pPr indent="0" marL="0">
              <a:buNone/>
            </a:pPr>
            <a:r>
              <a:rPr b="1" dirty="0" sz="3200" lang="en-US" smtClean="0"/>
              <a:t>11.Equity</a:t>
            </a:r>
            <a:r>
              <a:rPr dirty="0" sz="3200" lang="en-US"/>
              <a:t>. This means that employees should be treated with justice and kindness. Managers should be fair and impartial in their dealings with subordinates </a:t>
            </a:r>
          </a:p>
          <a:p>
            <a:pPr indent="0" marL="0">
              <a:buNone/>
            </a:pPr>
            <a:r>
              <a:rPr dirty="0" sz="3200" lang="en-US" smtClean="0"/>
              <a:t>12. </a:t>
            </a:r>
            <a:r>
              <a:rPr b="1" dirty="0" sz="3200" lang="en-US"/>
              <a:t>Stability of tenure of personnel</a:t>
            </a:r>
            <a:r>
              <a:rPr dirty="0" sz="3200" lang="en-US"/>
              <a:t>. Employees cannot work efficiently unless job security is assured of them. </a:t>
            </a:r>
          </a:p>
          <a:p>
            <a:endParaRPr dirty="0" sz="320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691" name="Title 1"/>
          <p:cNvSpPr>
            <a:spLocks noGrp="1"/>
          </p:cNvSpPr>
          <p:nvPr>
            <p:ph type="title"/>
          </p:nvPr>
        </p:nvSpPr>
        <p:spPr/>
        <p:txBody>
          <a:bodyPr/>
          <a:p>
            <a:endParaRPr lang="en-US"/>
          </a:p>
        </p:txBody>
      </p:sp>
      <p:sp>
        <p:nvSpPr>
          <p:cNvPr id="1048692" name="Content Placeholder 2"/>
          <p:cNvSpPr>
            <a:spLocks noGrp="1"/>
          </p:cNvSpPr>
          <p:nvPr>
            <p:ph idx="1"/>
          </p:nvPr>
        </p:nvSpPr>
        <p:spPr/>
        <p:txBody>
          <a:bodyPr>
            <a:noAutofit/>
          </a:bodyPr>
          <a:p>
            <a:pPr indent="0" marL="0">
              <a:buNone/>
            </a:pPr>
            <a:r>
              <a:rPr dirty="0" sz="3200" lang="en-US" smtClean="0"/>
              <a:t>13. </a:t>
            </a:r>
            <a:r>
              <a:rPr b="1" dirty="0" sz="3200" lang="en-US"/>
              <a:t>Initiative</a:t>
            </a:r>
            <a:r>
              <a:rPr dirty="0" sz="3200" lang="en-US"/>
              <a:t>. Employees at all levels should be given the opportunity to take initiative and exercise judgment in the formulation and execution of plans. Initiative refers to the freedom to think for oneself and use discretion in doing work. It develops the interest of employees in their jobs and provides job satisfaction to them. </a:t>
            </a:r>
          </a:p>
          <a:p>
            <a:pPr indent="0" marL="0">
              <a:buNone/>
            </a:pPr>
            <a:r>
              <a:rPr dirty="0" sz="3200" lang="en-US"/>
              <a:t>14.</a:t>
            </a:r>
            <a:r>
              <a:rPr b="1" dirty="0" sz="3200" lang="en-US"/>
              <a:t>Esprit de corps</a:t>
            </a:r>
            <a:r>
              <a:rPr dirty="0" sz="3200" lang="en-US"/>
              <a:t>. This refers to harmony and mutual understanding among members of the organization. Unity among the staff is the foundation of success in any organization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693" name="Title 1"/>
          <p:cNvSpPr>
            <a:spLocks noGrp="1"/>
          </p:cNvSpPr>
          <p:nvPr>
            <p:ph type="title"/>
          </p:nvPr>
        </p:nvSpPr>
        <p:spPr/>
        <p:txBody>
          <a:bodyPr/>
          <a:p>
            <a:endParaRPr lang="en-US"/>
          </a:p>
        </p:txBody>
      </p:sp>
      <p:sp>
        <p:nvSpPr>
          <p:cNvPr id="1048694" name="Content Placeholder 2"/>
          <p:cNvSpPr>
            <a:spLocks noGrp="1"/>
          </p:cNvSpPr>
          <p:nvPr>
            <p:ph idx="1"/>
          </p:nvPr>
        </p:nvSpPr>
        <p:spPr/>
        <p:txBody>
          <a:bodyPr/>
          <a:p>
            <a:endParaRPr dirty="0" lang="en-US"/>
          </a:p>
          <a:p>
            <a:pPr indent="0" marL="0">
              <a:buNone/>
            </a:pPr>
            <a:r>
              <a:rPr b="1" dirty="0" sz="3200" lang="en-US"/>
              <a:t>Theory of bureaucracy </a:t>
            </a:r>
            <a:endParaRPr dirty="0" sz="3200" lang="en-US"/>
          </a:p>
          <a:p>
            <a:r>
              <a:rPr dirty="0" sz="3200" lang="en-US"/>
              <a:t>The theory was developed by Max Weber (1864-1920). Webber’s rational bureaucracy states that employees performing a large variety of tasks in an organization must follow established rules and regulations in order to ensure uniformity and rationality of output. The following are the characteristics of an ideal organization as described by Weber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92" name=""/>
        <p:cNvGrpSpPr/>
        <p:nvPr/>
      </p:nvGrpSpPr>
      <p:grpSpPr>
        <a:xfrm>
          <a:off x="0" y="0"/>
          <a:ext cx="0" cy="0"/>
          <a:chOff x="0" y="0"/>
          <a:chExt cx="0" cy="0"/>
        </a:xfrm>
      </p:grpSpPr>
      <p:sp>
        <p:nvSpPr>
          <p:cNvPr id="1049125" name=""/>
          <p:cNvSpPr>
            <a:spLocks noGrp="1"/>
          </p:cNvSpPr>
          <p:nvPr>
            <p:ph type="title"/>
          </p:nvPr>
        </p:nvSpPr>
        <p:spPr/>
        <p:txBody>
          <a:bodyPr/>
          <a:p>
            <a:endParaRPr lang="en-US"/>
          </a:p>
        </p:txBody>
      </p:sp>
      <p:sp>
        <p:nvSpPr>
          <p:cNvPr id="1049126" name=""/>
          <p:cNvSpPr>
            <a:spLocks noGrp="1"/>
          </p:cNvSpPr>
          <p:nvPr>
            <p:ph idx="1"/>
          </p:nvPr>
        </p:nvSpPr>
        <p:spPr/>
        <p:txBody>
          <a:bodyPr/>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695" name="Title 1"/>
          <p:cNvSpPr>
            <a:spLocks noGrp="1"/>
          </p:cNvSpPr>
          <p:nvPr>
            <p:ph type="title"/>
          </p:nvPr>
        </p:nvSpPr>
        <p:spPr/>
        <p:txBody>
          <a:bodyPr/>
          <a:p>
            <a:endParaRPr dirty="0" lang="en-US"/>
          </a:p>
        </p:txBody>
      </p:sp>
      <p:sp>
        <p:nvSpPr>
          <p:cNvPr id="1048696" name="Content Placeholder 2"/>
          <p:cNvSpPr>
            <a:spLocks noGrp="1"/>
          </p:cNvSpPr>
          <p:nvPr>
            <p:ph idx="1"/>
          </p:nvPr>
        </p:nvSpPr>
        <p:spPr/>
        <p:txBody>
          <a:bodyPr>
            <a:normAutofit fontScale="82143" lnSpcReduction="20000"/>
          </a:bodyPr>
          <a:p>
            <a:pPr indent="0" marL="0">
              <a:buNone/>
            </a:pPr>
            <a:r>
              <a:rPr b="1" dirty="0" lang="en-US"/>
              <a:t>Characteristics of an ideal organization by Weber </a:t>
            </a:r>
            <a:endParaRPr dirty="0" lang="en-US"/>
          </a:p>
          <a:p>
            <a:pPr indent="0" marL="0">
              <a:buNone/>
            </a:pPr>
            <a:r>
              <a:rPr dirty="0" sz="3200" lang="en-US"/>
              <a:t>I</a:t>
            </a:r>
            <a:r>
              <a:rPr dirty="0" sz="3500" lang="en-US"/>
              <a:t>. Division of </a:t>
            </a:r>
            <a:r>
              <a:rPr dirty="0" sz="3500" lang="en-US" err="1" smtClean="0"/>
              <a:t>labour</a:t>
            </a:r>
            <a:r>
              <a:rPr dirty="0" sz="3500" lang="en-US" smtClean="0"/>
              <a:t>: </a:t>
            </a:r>
            <a:r>
              <a:rPr dirty="0" sz="3500" lang="en-US"/>
              <a:t>there should be clearly defined authority and responsibility given as official duties </a:t>
            </a:r>
          </a:p>
          <a:p>
            <a:pPr indent="0" marL="0">
              <a:buNone/>
            </a:pPr>
            <a:r>
              <a:rPr dirty="0" sz="3500" lang="en-US"/>
              <a:t>II. Hierarchy of authority: Positions should be organized in a hierarchical manner resulting in scalar chain </a:t>
            </a:r>
          </a:p>
          <a:p>
            <a:pPr indent="0" marL="0">
              <a:buNone/>
            </a:pPr>
            <a:r>
              <a:rPr dirty="0" sz="3500" lang="en-US"/>
              <a:t>III. Formal selection: Employees should be selected on the basis of technical skill, formal examinations or by education or training </a:t>
            </a:r>
          </a:p>
          <a:p>
            <a:pPr indent="0" marL="0">
              <a:buNone/>
            </a:pPr>
            <a:r>
              <a:rPr dirty="0" sz="3500" lang="en-US"/>
              <a:t>IV. Formal rules: There must be formal rules and controls regarding the conduct of official duties and administrations </a:t>
            </a:r>
            <a:r>
              <a:rPr b="1" dirty="0" sz="3500" lang="en-US" smtClean="0"/>
              <a:t> </a:t>
            </a:r>
            <a:endParaRPr dirty="0" sz="350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697" name="Title 1"/>
          <p:cNvSpPr>
            <a:spLocks noGrp="1"/>
          </p:cNvSpPr>
          <p:nvPr>
            <p:ph type="title"/>
          </p:nvPr>
        </p:nvSpPr>
        <p:spPr/>
        <p:txBody>
          <a:bodyPr/>
          <a:p>
            <a:endParaRPr lang="en-US"/>
          </a:p>
        </p:txBody>
      </p:sp>
      <p:sp>
        <p:nvSpPr>
          <p:cNvPr id="1048698" name="Content Placeholder 2"/>
          <p:cNvSpPr>
            <a:spLocks noGrp="1"/>
          </p:cNvSpPr>
          <p:nvPr>
            <p:ph idx="1"/>
          </p:nvPr>
        </p:nvSpPr>
        <p:spPr/>
        <p:txBody>
          <a:bodyPr/>
          <a:p>
            <a:pPr indent="0" marL="0">
              <a:buNone/>
            </a:pPr>
            <a:r>
              <a:rPr b="1" dirty="0" lang="en-US"/>
              <a:t>Neoclassical theorist/ motivational theories </a:t>
            </a:r>
            <a:endParaRPr dirty="0" lang="en-US"/>
          </a:p>
          <a:p>
            <a:r>
              <a:rPr dirty="0" sz="3200" lang="en-US"/>
              <a:t>Neoclassical theorists also referred as human relation or motivational theorists were concerned with the human factor at work place. They were concerned with motivation, group relationships and leadership. They wanted to discover what it is that triggers and sustains human behavior. The major assumption of this theory is that people desire social relationships, respond to group pressures, and search for personal fulfillment.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699" name="Title 1"/>
          <p:cNvSpPr>
            <a:spLocks noGrp="1"/>
          </p:cNvSpPr>
          <p:nvPr>
            <p:ph type="title"/>
          </p:nvPr>
        </p:nvSpPr>
        <p:spPr/>
        <p:txBody>
          <a:bodyPr/>
          <a:p>
            <a:endParaRPr dirty="0" lang="en-US"/>
          </a:p>
        </p:txBody>
      </p:sp>
      <p:sp>
        <p:nvSpPr>
          <p:cNvPr id="1048700" name="Content Placeholder 2"/>
          <p:cNvSpPr>
            <a:spLocks noGrp="1"/>
          </p:cNvSpPr>
          <p:nvPr>
            <p:ph idx="1"/>
          </p:nvPr>
        </p:nvSpPr>
        <p:spPr/>
        <p:txBody>
          <a:bodyPr/>
          <a:p>
            <a:pPr indent="0" marL="0">
              <a:buNone/>
            </a:pPr>
            <a:r>
              <a:rPr b="1" dirty="0" lang="en-US"/>
              <a:t>Professor Elton Mayo (1880-1849 Hawthorne studies </a:t>
            </a:r>
            <a:endParaRPr dirty="0" lang="en-US"/>
          </a:p>
          <a:p>
            <a:r>
              <a:rPr dirty="0" sz="3200" lang="en-US"/>
              <a:t>Prof. Elton Mayo (Australian) (1880-1949) Psychologist, Carried research at the Western Electric Company in the USA (1.1 1927-1932). He was concerned about studying people, in terms of their social relationships at work. He carried out a study at the Hawthorne plant of the Western Electric Company with emphasis on the worker rather than the work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01" name="Title 1"/>
          <p:cNvSpPr>
            <a:spLocks noGrp="1"/>
          </p:cNvSpPr>
          <p:nvPr>
            <p:ph type="title"/>
          </p:nvPr>
        </p:nvSpPr>
        <p:spPr/>
        <p:txBody>
          <a:bodyPr/>
          <a:p>
            <a:endParaRPr lang="en-US"/>
          </a:p>
        </p:txBody>
      </p:sp>
      <p:sp>
        <p:nvSpPr>
          <p:cNvPr id="1048702" name="Content Placeholder 2"/>
          <p:cNvSpPr>
            <a:spLocks noGrp="1"/>
          </p:cNvSpPr>
          <p:nvPr>
            <p:ph idx="1"/>
          </p:nvPr>
        </p:nvSpPr>
        <p:spPr/>
        <p:txBody>
          <a:bodyPr>
            <a:noAutofit/>
          </a:bodyPr>
          <a:p>
            <a:pPr indent="0" marL="0">
              <a:buNone/>
            </a:pPr>
            <a:r>
              <a:rPr b="1" dirty="0" sz="3200" lang="en-US"/>
              <a:t>Conclusions from Hawthorne Theory (Elton Mayo) </a:t>
            </a:r>
            <a:endParaRPr dirty="0" sz="3200" lang="en-US"/>
          </a:p>
          <a:p>
            <a:pPr indent="0" marL="0">
              <a:buNone/>
            </a:pPr>
            <a:r>
              <a:rPr dirty="0" sz="3200" lang="en-US" smtClean="0"/>
              <a:t> I. Individuals </a:t>
            </a:r>
            <a:r>
              <a:rPr dirty="0" sz="3200" lang="en-US"/>
              <a:t>cannot be treated in isolation, but must be members of a group </a:t>
            </a:r>
          </a:p>
          <a:p>
            <a:pPr indent="0" marL="0">
              <a:buNone/>
            </a:pPr>
            <a:r>
              <a:rPr dirty="0" sz="3200" lang="en-US"/>
              <a:t>II. The need to belong to a group and have status within it is more important than monetary incentives or good physical working conditions </a:t>
            </a:r>
            <a:endParaRPr dirty="0" sz="3200" lang="en-US" smtClean="0"/>
          </a:p>
          <a:p>
            <a:pPr indent="0" marL="0">
              <a:buNone/>
            </a:pPr>
            <a:r>
              <a:rPr dirty="0" sz="3200" lang="en-US" smtClean="0"/>
              <a:t>III</a:t>
            </a:r>
            <a:r>
              <a:rPr dirty="0" sz="3200" lang="en-US"/>
              <a:t>. Informal (or unofficial) groups at work exercise strong influence over the </a:t>
            </a:r>
            <a:r>
              <a:rPr dirty="0" sz="3200" lang="en-US" smtClean="0"/>
              <a:t>behavior </a:t>
            </a:r>
            <a:r>
              <a:rPr dirty="0" sz="3200" lang="en-US"/>
              <a:t>of workers </a:t>
            </a:r>
            <a:r>
              <a:rPr dirty="0" sz="3200" lang="en-US" smtClean="0"/>
              <a:t> </a:t>
            </a:r>
            <a:endParaRPr dirty="0" sz="3200" lang="en-US"/>
          </a:p>
          <a:p>
            <a:endParaRPr dirty="0" sz="320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03" name="Title 1"/>
          <p:cNvSpPr>
            <a:spLocks noGrp="1"/>
          </p:cNvSpPr>
          <p:nvPr>
            <p:ph type="title"/>
          </p:nvPr>
        </p:nvSpPr>
        <p:spPr/>
        <p:txBody>
          <a:bodyPr/>
          <a:p>
            <a:endParaRPr dirty="0" lang="en-US"/>
          </a:p>
        </p:txBody>
      </p:sp>
      <p:sp>
        <p:nvSpPr>
          <p:cNvPr id="1048704" name="Content Placeholder 2"/>
          <p:cNvSpPr>
            <a:spLocks noGrp="1"/>
          </p:cNvSpPr>
          <p:nvPr>
            <p:ph idx="1"/>
          </p:nvPr>
        </p:nvSpPr>
        <p:spPr/>
        <p:txBody>
          <a:bodyPr>
            <a:normAutofit/>
          </a:bodyPr>
          <a:p>
            <a:pPr indent="0" marL="0">
              <a:buNone/>
            </a:pPr>
            <a:r>
              <a:rPr dirty="0" sz="3200" lang="en-US"/>
              <a:t>IV. Supervisors and managers need to be aware of these social needs and cater for them if workers are to collaborate with the official </a:t>
            </a:r>
            <a:r>
              <a:rPr dirty="0" sz="3200" lang="en-US" smtClean="0"/>
              <a:t>organization </a:t>
            </a:r>
            <a:r>
              <a:rPr dirty="0" sz="3200" lang="en-US"/>
              <a:t>rather than work against it. </a:t>
            </a:r>
          </a:p>
          <a:p>
            <a:pPr indent="0" marL="0">
              <a:buNone/>
            </a:pPr>
            <a:r>
              <a:rPr b="1" dirty="0" sz="3200" lang="en-US" smtClean="0"/>
              <a:t>MASLOW </a:t>
            </a:r>
            <a:r>
              <a:rPr b="1" dirty="0" sz="3200" lang="en-US"/>
              <a:t>HIERARCHY OF NEEDS (Theory of Motivation) </a:t>
            </a:r>
            <a:endParaRPr dirty="0" sz="3200" lang="en-US"/>
          </a:p>
          <a:p>
            <a:r>
              <a:rPr dirty="0" sz="3200" lang="en-US"/>
              <a:t>Maslow’s studies into human behavior led him to propose a theory of needs based on hierarchical model with the basic needs at the bottom and higher needs at the top as shown </a:t>
            </a:r>
            <a:r>
              <a:rPr dirty="0" sz="3200" lang="en-US" smtClean="0"/>
              <a:t>in</a:t>
            </a:r>
            <a:endParaRPr dirty="0" sz="320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05" name="Title 1"/>
          <p:cNvSpPr>
            <a:spLocks noGrp="1"/>
          </p:cNvSpPr>
          <p:nvPr>
            <p:ph type="title"/>
          </p:nvPr>
        </p:nvSpPr>
        <p:spPr/>
        <p:txBody>
          <a:bodyPr/>
          <a:p>
            <a:endParaRPr lang="en-US"/>
          </a:p>
        </p:txBody>
      </p:sp>
      <p:sp>
        <p:nvSpPr>
          <p:cNvPr id="1048706" name="Content Placeholder 2"/>
          <p:cNvSpPr>
            <a:spLocks noGrp="1"/>
          </p:cNvSpPr>
          <p:nvPr>
            <p:ph idx="1"/>
          </p:nvPr>
        </p:nvSpPr>
        <p:spPr/>
        <p:txBody>
          <a:bodyPr>
            <a:normAutofit fontScale="89286" lnSpcReduction="10000"/>
          </a:bodyPr>
          <a:p>
            <a:pPr indent="0" marL="0">
              <a:buNone/>
            </a:pPr>
            <a:r>
              <a:rPr dirty="0" sz="3200" lang="en-US" smtClean="0"/>
              <a:t> </a:t>
            </a:r>
            <a:r>
              <a:rPr dirty="0" sz="3200" lang="en-US"/>
              <a:t>Maslow’s </a:t>
            </a:r>
            <a:r>
              <a:rPr dirty="0" sz="3200" lang="en-US" smtClean="0"/>
              <a:t>Hierarchy </a:t>
            </a:r>
            <a:r>
              <a:rPr dirty="0" sz="3200" lang="en-US"/>
              <a:t>of needs </a:t>
            </a:r>
          </a:p>
          <a:p>
            <a:pPr indent="0" marL="0">
              <a:buNone/>
            </a:pPr>
            <a:r>
              <a:rPr dirty="0" sz="3200" lang="en-US"/>
              <a:t>1. </a:t>
            </a:r>
            <a:r>
              <a:rPr b="1" dirty="0" sz="3200" lang="en-US"/>
              <a:t>Physiological needs- </a:t>
            </a:r>
            <a:r>
              <a:rPr dirty="0" sz="3200" lang="en-US"/>
              <a:t>These are the basic needs of air, water, food, clothing and shelter. In other words, physiological needs are the needs for basic amenities of life. </a:t>
            </a:r>
            <a:endParaRPr dirty="0" sz="3200" lang="en-US" smtClean="0"/>
          </a:p>
          <a:p>
            <a:pPr indent="0" marL="0">
              <a:buNone/>
            </a:pPr>
            <a:r>
              <a:rPr dirty="0" sz="3200" lang="en-US" smtClean="0"/>
              <a:t>2</a:t>
            </a:r>
            <a:r>
              <a:rPr dirty="0" sz="3200" lang="en-US"/>
              <a:t>. </a:t>
            </a:r>
            <a:r>
              <a:rPr b="1" dirty="0" sz="3200" lang="en-US"/>
              <a:t>Safety needs- </a:t>
            </a:r>
            <a:r>
              <a:rPr dirty="0" sz="3200" lang="en-US"/>
              <a:t>Safety needs include physical, environmental and emotional safety and protection. For instance- Job security, financial security, protection from animals, family security, health security, etc. </a:t>
            </a:r>
          </a:p>
          <a:p>
            <a:pPr indent="0" marL="0">
              <a:buNone/>
            </a:pPr>
            <a:r>
              <a:rPr dirty="0" sz="3200" lang="en-US"/>
              <a:t>3. </a:t>
            </a:r>
            <a:r>
              <a:rPr b="1" dirty="0" sz="3200" lang="en-US"/>
              <a:t>Social needs- </a:t>
            </a:r>
            <a:r>
              <a:rPr dirty="0" sz="3200" lang="en-US"/>
              <a:t>Social needs include the need for love, affection, care, belongingness, and friendship. </a:t>
            </a:r>
          </a:p>
          <a:p>
            <a:endParaRPr dirty="0" lang="en-US"/>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07" name="Title 1"/>
          <p:cNvSpPr>
            <a:spLocks noGrp="1"/>
          </p:cNvSpPr>
          <p:nvPr>
            <p:ph type="title"/>
          </p:nvPr>
        </p:nvSpPr>
        <p:spPr/>
        <p:txBody>
          <a:bodyPr/>
          <a:p>
            <a:endParaRPr lang="en-US"/>
          </a:p>
        </p:txBody>
      </p:sp>
      <p:sp>
        <p:nvSpPr>
          <p:cNvPr id="1048708" name="Content Placeholder 2"/>
          <p:cNvSpPr>
            <a:spLocks noGrp="1"/>
          </p:cNvSpPr>
          <p:nvPr>
            <p:ph idx="1"/>
          </p:nvPr>
        </p:nvSpPr>
        <p:spPr/>
        <p:txBody>
          <a:bodyPr>
            <a:normAutofit fontScale="85714" lnSpcReduction="10000"/>
          </a:bodyPr>
          <a:p>
            <a:pPr indent="0" marL="0">
              <a:buNone/>
            </a:pPr>
            <a:r>
              <a:rPr dirty="0" sz="3200" lang="en-US"/>
              <a:t>4. </a:t>
            </a:r>
            <a:r>
              <a:rPr b="1" dirty="0" sz="3200" lang="en-US"/>
              <a:t>Esteem needs- </a:t>
            </a:r>
            <a:r>
              <a:rPr dirty="0" sz="3200" lang="en-US"/>
              <a:t>Esteem needs are of two types: internal esteem needs (self- respect, confidence, competence, achievement and freedom) and external esteem needs (recognition, power, status, attention and admiration). </a:t>
            </a:r>
            <a:endParaRPr dirty="0" sz="3200" lang="en-US" smtClean="0"/>
          </a:p>
          <a:p>
            <a:pPr indent="0" marL="0">
              <a:buNone/>
            </a:pPr>
            <a:r>
              <a:rPr dirty="0" sz="3200" lang="en-US" smtClean="0"/>
              <a:t>5</a:t>
            </a:r>
            <a:r>
              <a:rPr dirty="0" sz="3200" lang="en-US"/>
              <a:t>. </a:t>
            </a:r>
            <a:r>
              <a:rPr b="1" dirty="0" sz="3200" lang="en-US"/>
              <a:t>Self-actualization need- </a:t>
            </a:r>
            <a:r>
              <a:rPr dirty="0" sz="3200" lang="en-US"/>
              <a:t>This include the urge to become what you are capable of becoming / what you have the potential to become. It includes the need for growth and self-contentment. It also includes desire for gaining more knowledge, social- service, creativity and being aesthetic. The self- actualization needs are never fully satiable. As an individual grows psychologically, opportunities keep cropping up to continue growing </a:t>
            </a:r>
          </a:p>
          <a:p>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09" name="Title 1"/>
          <p:cNvSpPr>
            <a:spLocks noGrp="1"/>
          </p:cNvSpPr>
          <p:nvPr>
            <p:ph type="title"/>
          </p:nvPr>
        </p:nvSpPr>
        <p:spPr/>
        <p:txBody>
          <a:bodyPr/>
          <a:p>
            <a:endParaRPr lang="en-US"/>
          </a:p>
        </p:txBody>
      </p:sp>
      <p:sp>
        <p:nvSpPr>
          <p:cNvPr id="1048710" name="Content Placeholder 2"/>
          <p:cNvSpPr>
            <a:spLocks noGrp="1"/>
          </p:cNvSpPr>
          <p:nvPr>
            <p:ph idx="1"/>
          </p:nvPr>
        </p:nvSpPr>
        <p:spPr/>
        <p:txBody>
          <a:bodyPr/>
          <a:p>
            <a:pPr>
              <a:buFont typeface="Wingdings" panose="05000000000000000000" pitchFamily="2" charset="2"/>
              <a:buChar char="Ø"/>
            </a:pPr>
            <a:r>
              <a:rPr b="1" dirty="0" sz="3200" lang="en-US"/>
              <a:t>Central points in Maslow’s hierarchy of needs </a:t>
            </a:r>
            <a:endParaRPr dirty="0" sz="3200" lang="en-US"/>
          </a:p>
          <a:p>
            <a:pPr indent="0" marL="0">
              <a:buNone/>
            </a:pPr>
            <a:r>
              <a:rPr dirty="0" sz="3200" lang="en-US" smtClean="0"/>
              <a:t> </a:t>
            </a:r>
            <a:r>
              <a:rPr dirty="0" sz="3200" lang="en-US"/>
              <a:t>People tend to meet their needs systematically, starting with physiological needs then moving up the </a:t>
            </a:r>
            <a:r>
              <a:rPr dirty="0" sz="3200" lang="en-US" smtClean="0"/>
              <a:t>hierarchy.</a:t>
            </a:r>
            <a:endParaRPr dirty="0" sz="3200" lang="en-US"/>
          </a:p>
          <a:p>
            <a:pPr>
              <a:buFont typeface="Wingdings" panose="05000000000000000000" pitchFamily="2" charset="2"/>
              <a:buChar char="Ø"/>
            </a:pPr>
            <a:r>
              <a:rPr dirty="0" sz="3200" lang="en-US"/>
              <a:t>Until a particular group or needs is satisfied, a person’s behavior will be dominated by them </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11" name="Title 1"/>
          <p:cNvSpPr>
            <a:spLocks noGrp="1"/>
          </p:cNvSpPr>
          <p:nvPr>
            <p:ph type="title"/>
          </p:nvPr>
        </p:nvSpPr>
        <p:spPr/>
        <p:txBody>
          <a:bodyPr/>
          <a:p>
            <a:endParaRPr lang="en-US"/>
          </a:p>
        </p:txBody>
      </p:sp>
      <p:sp>
        <p:nvSpPr>
          <p:cNvPr id="1048712" name="Content Placeholder 2"/>
          <p:cNvSpPr>
            <a:spLocks noGrp="1"/>
          </p:cNvSpPr>
          <p:nvPr>
            <p:ph idx="1"/>
          </p:nvPr>
        </p:nvSpPr>
        <p:spPr/>
        <p:txBody>
          <a:bodyPr>
            <a:normAutofit/>
          </a:bodyPr>
          <a:p>
            <a:pPr indent="0" marL="0">
              <a:buNone/>
            </a:pPr>
            <a:r>
              <a:rPr b="1" dirty="0" sz="3200" lang="en-US"/>
              <a:t>Herzberg’s two factor theory: </a:t>
            </a:r>
            <a:endParaRPr dirty="0" sz="3200" lang="en-US"/>
          </a:p>
          <a:p>
            <a:r>
              <a:rPr dirty="0" sz="3200" lang="en-US"/>
              <a:t>He concentrated on satisfaction as work. From the study he came to conclude that certain factors tend to lead to job satisfaction while others frequently led to dissatisfaction. Factors giving rise to satisfaction were called motivators. Those leading to dissatisfaction were called hygiene factors.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713" name="Title 1"/>
          <p:cNvSpPr>
            <a:spLocks noGrp="1"/>
          </p:cNvSpPr>
          <p:nvPr>
            <p:ph type="title"/>
          </p:nvPr>
        </p:nvSpPr>
        <p:spPr/>
        <p:txBody>
          <a:bodyPr/>
          <a:p>
            <a:endParaRPr lang="en-US"/>
          </a:p>
        </p:txBody>
      </p:sp>
      <p:sp>
        <p:nvSpPr>
          <p:cNvPr id="1048714" name="Content Placeholder 2"/>
          <p:cNvSpPr>
            <a:spLocks noGrp="1"/>
          </p:cNvSpPr>
          <p:nvPr>
            <p:ph idx="1"/>
          </p:nvPr>
        </p:nvSpPr>
        <p:spPr/>
        <p:txBody>
          <a:bodyPr>
            <a:normAutofit/>
          </a:bodyPr>
          <a:p>
            <a:r>
              <a:rPr b="1" dirty="0" sz="3200" lang="en-US"/>
              <a:t>Important motivators (satisfiers) </a:t>
            </a:r>
            <a:endParaRPr dirty="0" sz="3200" lang="en-US"/>
          </a:p>
          <a:p>
            <a:pPr indent="-514350" marL="514350">
              <a:buFont typeface="+mj-lt"/>
              <a:buAutoNum type="arabicPeriod"/>
            </a:pPr>
            <a:r>
              <a:rPr dirty="0" sz="3200" lang="en-US" smtClean="0"/>
              <a:t> Achievement </a:t>
            </a:r>
            <a:r>
              <a:rPr dirty="0" sz="3200" lang="en-US"/>
              <a:t>for performing a task </a:t>
            </a:r>
            <a:endParaRPr dirty="0" sz="3200" lang="en-US" smtClean="0"/>
          </a:p>
          <a:p>
            <a:pPr indent="-514350" marL="514350">
              <a:buFont typeface="+mj-lt"/>
              <a:buAutoNum type="arabicPeriod"/>
            </a:pPr>
            <a:r>
              <a:rPr dirty="0" sz="3200" lang="en-US" smtClean="0"/>
              <a:t>Recognition </a:t>
            </a:r>
            <a:r>
              <a:rPr dirty="0" sz="3200" lang="en-US"/>
              <a:t>and praise </a:t>
            </a:r>
            <a:endParaRPr dirty="0" sz="3200" lang="en-US" smtClean="0"/>
          </a:p>
          <a:p>
            <a:pPr indent="-514350" marL="514350">
              <a:buFont typeface="+mj-lt"/>
              <a:buAutoNum type="arabicPeriod"/>
            </a:pPr>
            <a:r>
              <a:rPr dirty="0" sz="3200" lang="en-US" smtClean="0"/>
              <a:t>Work </a:t>
            </a:r>
            <a:r>
              <a:rPr dirty="0" sz="3200" lang="en-US"/>
              <a:t>itself </a:t>
            </a:r>
            <a:endParaRPr dirty="0" sz="3200" lang="en-US" smtClean="0"/>
          </a:p>
          <a:p>
            <a:pPr indent="-514350" marL="514350">
              <a:buFont typeface="+mj-lt"/>
              <a:buAutoNum type="arabicPeriod"/>
            </a:pPr>
            <a:r>
              <a:rPr dirty="0" sz="3200" lang="en-US" smtClean="0"/>
              <a:t>Responsibility </a:t>
            </a:r>
            <a:r>
              <a:rPr dirty="0" sz="3200" lang="en-US"/>
              <a:t>for one’s </a:t>
            </a:r>
            <a:r>
              <a:rPr dirty="0" sz="3200" lang="en-US" smtClean="0"/>
              <a:t>work</a:t>
            </a:r>
          </a:p>
          <a:p>
            <a:pPr indent="-514350" marL="514350">
              <a:buFont typeface="+mj-lt"/>
              <a:buAutoNum type="arabicPeriod"/>
            </a:pPr>
            <a:r>
              <a:rPr dirty="0" sz="3200" lang="en-US" smtClean="0"/>
              <a:t>Advancement</a:t>
            </a:r>
            <a:r>
              <a:rPr dirty="0" sz="3200" lang="en-US"/>
              <a:t>: through promotion </a:t>
            </a:r>
          </a:p>
          <a:p>
            <a:endParaRPr dirty="0" sz="32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11" name="Title 1"/>
          <p:cNvSpPr>
            <a:spLocks noGrp="1"/>
          </p:cNvSpPr>
          <p:nvPr>
            <p:ph type="title"/>
          </p:nvPr>
        </p:nvSpPr>
        <p:spPr/>
        <p:txBody>
          <a:bodyPr/>
          <a:p>
            <a:r>
              <a:rPr dirty="0" lang="en-US" smtClean="0"/>
              <a:t>MODULE COMPETENCY </a:t>
            </a:r>
            <a:endParaRPr dirty="0" lang="en-US"/>
          </a:p>
        </p:txBody>
      </p:sp>
      <p:sp>
        <p:nvSpPr>
          <p:cNvPr id="1048612" name="Content Placeholder 2"/>
          <p:cNvSpPr>
            <a:spLocks noGrp="1"/>
          </p:cNvSpPr>
          <p:nvPr>
            <p:ph idx="1"/>
          </p:nvPr>
        </p:nvSpPr>
        <p:spPr/>
        <p:txBody>
          <a:bodyPr>
            <a:normAutofit fontScale="96875" lnSpcReduction="20000"/>
          </a:bodyPr>
          <a:p>
            <a:pPr indent="0" marL="0">
              <a:buNone/>
            </a:pPr>
            <a:r>
              <a:rPr dirty="0" sz="3200" lang="en-US" smtClean="0"/>
              <a:t> MODULE COMPETENCY </a:t>
            </a:r>
          </a:p>
          <a:p>
            <a:r>
              <a:rPr dirty="0" sz="3200" lang="en-US" smtClean="0"/>
              <a:t>This module is designed to develop learners competency strengthening health care system at their level within health care system at their level within the health sector </a:t>
            </a:r>
          </a:p>
          <a:p>
            <a:pPr indent="0" marL="0">
              <a:buNone/>
            </a:pPr>
            <a:r>
              <a:rPr dirty="0" sz="3200" lang="en-US" smtClean="0"/>
              <a:t>LEARNING OUTCOMES </a:t>
            </a:r>
          </a:p>
          <a:p>
            <a:pPr>
              <a:buFont typeface="Wingdings" panose="05000000000000000000" pitchFamily="2" charset="2"/>
              <a:buChar char="Ø"/>
            </a:pPr>
            <a:r>
              <a:rPr dirty="0" sz="3200" lang="en-US" smtClean="0"/>
              <a:t>Describe the concepts ,principles ,roles and function of leadership and management </a:t>
            </a:r>
          </a:p>
          <a:p>
            <a:pPr>
              <a:buFont typeface="Wingdings" panose="05000000000000000000" pitchFamily="2" charset="2"/>
              <a:buChar char="Ø"/>
            </a:pPr>
            <a:r>
              <a:rPr dirty="0" sz="3200" lang="en-US" smtClean="0"/>
              <a:t>Explain the organization and coordination of health sector </a:t>
            </a:r>
            <a:endParaRPr dirty="0" sz="320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15" name="Title 1"/>
          <p:cNvSpPr>
            <a:spLocks noGrp="1"/>
          </p:cNvSpPr>
          <p:nvPr>
            <p:ph type="title"/>
          </p:nvPr>
        </p:nvSpPr>
        <p:spPr/>
        <p:txBody>
          <a:bodyPr/>
          <a:p>
            <a:endParaRPr dirty="0" lang="en-US"/>
          </a:p>
        </p:txBody>
      </p:sp>
      <p:sp>
        <p:nvSpPr>
          <p:cNvPr id="1048716" name="Content Placeholder 2"/>
          <p:cNvSpPr>
            <a:spLocks noGrp="1"/>
          </p:cNvSpPr>
          <p:nvPr>
            <p:ph idx="1"/>
          </p:nvPr>
        </p:nvSpPr>
        <p:spPr/>
        <p:txBody>
          <a:bodyPr/>
          <a:p>
            <a:pPr indent="0" marL="0">
              <a:buNone/>
            </a:pPr>
            <a:r>
              <a:rPr b="1" dirty="0" sz="3200" lang="en-US"/>
              <a:t>Hygiene factors/</a:t>
            </a:r>
            <a:r>
              <a:rPr b="1" dirty="0" sz="3200" lang="en-US" err="1"/>
              <a:t>dissatisfiers</a:t>
            </a:r>
            <a:r>
              <a:rPr b="1" dirty="0" sz="3200" lang="en-US"/>
              <a:t> (Extrinsic to the job) </a:t>
            </a:r>
            <a:endParaRPr dirty="0" sz="3200" lang="en-US"/>
          </a:p>
          <a:p>
            <a:pPr indent="0" marL="0">
              <a:buNone/>
            </a:pPr>
            <a:r>
              <a:rPr dirty="0" sz="3200" lang="en-US"/>
              <a:t>I. Company policy and administration </a:t>
            </a:r>
          </a:p>
          <a:p>
            <a:pPr indent="0" marL="0">
              <a:buNone/>
            </a:pPr>
            <a:r>
              <a:rPr dirty="0" sz="3200" lang="en-US"/>
              <a:t>II. Supervision – the technical aspects </a:t>
            </a:r>
          </a:p>
          <a:p>
            <a:pPr indent="0" marL="0">
              <a:buNone/>
            </a:pPr>
            <a:r>
              <a:rPr dirty="0" sz="3200" lang="en-US"/>
              <a:t>III. Salary </a:t>
            </a:r>
          </a:p>
          <a:p>
            <a:pPr indent="0" marL="0">
              <a:buNone/>
            </a:pPr>
            <a:r>
              <a:rPr dirty="0" sz="3200" lang="en-US"/>
              <a:t>IV. Interpersonal relationships – supervision </a:t>
            </a:r>
          </a:p>
          <a:p>
            <a:pPr indent="0" marL="0">
              <a:buNone/>
            </a:pPr>
            <a:r>
              <a:rPr dirty="0" sz="3200" lang="en-US"/>
              <a:t>V. Working conditions </a:t>
            </a:r>
          </a:p>
          <a:p>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17" name="Title 1"/>
          <p:cNvSpPr>
            <a:spLocks noGrp="1"/>
          </p:cNvSpPr>
          <p:nvPr>
            <p:ph type="title"/>
          </p:nvPr>
        </p:nvSpPr>
        <p:spPr/>
        <p:txBody>
          <a:bodyPr/>
          <a:p>
            <a:endParaRPr lang="en-US"/>
          </a:p>
        </p:txBody>
      </p:sp>
      <p:sp>
        <p:nvSpPr>
          <p:cNvPr id="1048718" name="Content Placeholder 2"/>
          <p:cNvSpPr>
            <a:spLocks noGrp="1"/>
          </p:cNvSpPr>
          <p:nvPr>
            <p:ph idx="1"/>
          </p:nvPr>
        </p:nvSpPr>
        <p:spPr/>
        <p:txBody>
          <a:bodyPr>
            <a:normAutofit/>
          </a:bodyPr>
          <a:p>
            <a:r>
              <a:rPr dirty="0" sz="3200" lang="en-US"/>
              <a:t>Unsatisfactory hygiene factors lead to dissatisfaction which lead to increased absences, grievances or resignations. He likens hygiene factors to water filtration pump. Not having one will likely result to illness, but drinking purified water will not necessarily keep one from becoming sick </a:t>
            </a:r>
          </a:p>
        </p:txBody>
      </p:sp>
      <p:sp>
        <p:nvSpPr>
          <p:cNvPr id="1049112" name=""/>
          <p:cNvSpPr txBox="1"/>
          <p:nvPr/>
        </p:nvSpPr>
        <p:spPr>
          <a:xfrm>
            <a:off x="4096000" y="3219450"/>
            <a:ext cx="4000000" cy="510540"/>
          </a:xfrm>
          <a:prstGeom prst="rect"/>
        </p:spPr>
        <p:txBody>
          <a:bodyPr rtlCol="0" wrap="square">
            <a:spAutoFit/>
          </a:bodyPr>
          <a:p>
            <a:r>
              <a:rPr sz="2800" lang="en-US">
                <a:solidFill>
                  <a:srgbClr val="000000"/>
                </a:solidFill>
              </a:rPr>
              <a:t/>
            </a:r>
            <a:endParaRPr sz="2800" lang="en-US">
              <a:solidFill>
                <a:srgbClr val="0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719" name="Title 1"/>
          <p:cNvSpPr>
            <a:spLocks noGrp="1"/>
          </p:cNvSpPr>
          <p:nvPr>
            <p:ph type="title"/>
          </p:nvPr>
        </p:nvSpPr>
        <p:spPr/>
        <p:txBody>
          <a:bodyPr/>
          <a:p>
            <a:endParaRPr lang="en-US"/>
          </a:p>
        </p:txBody>
      </p:sp>
      <p:sp>
        <p:nvSpPr>
          <p:cNvPr id="1048720" name="Content Placeholder 2"/>
          <p:cNvSpPr>
            <a:spLocks noGrp="1"/>
          </p:cNvSpPr>
          <p:nvPr>
            <p:ph idx="1"/>
          </p:nvPr>
        </p:nvSpPr>
        <p:spPr/>
        <p:txBody>
          <a:bodyPr>
            <a:normAutofit/>
          </a:bodyPr>
          <a:p>
            <a:pPr indent="0" marL="0">
              <a:buNone/>
            </a:pPr>
            <a:r>
              <a:rPr b="1" dirty="0" sz="3200" lang="en-US"/>
              <a:t>McGregor –theory X and theory Y </a:t>
            </a:r>
            <a:endParaRPr dirty="0" sz="3200" lang="en-US"/>
          </a:p>
          <a:p>
            <a:r>
              <a:rPr dirty="0" sz="3200" lang="en-US"/>
              <a:t>McGregor –theory X and theory Y are essentially sets of assumption s about </a:t>
            </a:r>
            <a:r>
              <a:rPr dirty="0" sz="3200" lang="en-US" smtClean="0"/>
              <a:t>behavior. </a:t>
            </a:r>
            <a:r>
              <a:rPr dirty="0" sz="3200" lang="en-US"/>
              <a:t>He saw two different sets of assumptions made by managers about their employees, one which is negative ,theory X and the other positive, theory Y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21" name="Title 1"/>
          <p:cNvSpPr>
            <a:spLocks noGrp="1"/>
          </p:cNvSpPr>
          <p:nvPr>
            <p:ph type="title"/>
          </p:nvPr>
        </p:nvSpPr>
        <p:spPr/>
        <p:txBody>
          <a:bodyPr/>
          <a:p>
            <a:endParaRPr lang="en-US"/>
          </a:p>
        </p:txBody>
      </p:sp>
      <p:sp>
        <p:nvSpPr>
          <p:cNvPr id="1048722" name="Content Placeholder 2"/>
          <p:cNvSpPr>
            <a:spLocks noGrp="1"/>
          </p:cNvSpPr>
          <p:nvPr>
            <p:ph idx="1"/>
          </p:nvPr>
        </p:nvSpPr>
        <p:spPr/>
        <p:txBody>
          <a:bodyPr>
            <a:normAutofit fontScale="96429" lnSpcReduction="10000"/>
          </a:bodyPr>
          <a:p>
            <a:pPr indent="0" marL="0">
              <a:buNone/>
            </a:pPr>
            <a:r>
              <a:rPr b="1" dirty="0" sz="3200" lang="en-US"/>
              <a:t>Theory X assumptions </a:t>
            </a:r>
            <a:endParaRPr dirty="0" sz="3200" lang="en-US"/>
          </a:p>
          <a:p>
            <a:pPr indent="0" marL="0">
              <a:buNone/>
            </a:pPr>
            <a:r>
              <a:rPr dirty="0" sz="3200" lang="en-US"/>
              <a:t>I. Human beings are lazy, dislike work and avoid it as far as possible </a:t>
            </a:r>
          </a:p>
          <a:p>
            <a:pPr indent="0" marL="0">
              <a:buNone/>
            </a:pPr>
            <a:r>
              <a:rPr dirty="0" sz="3200" lang="en-US"/>
              <a:t>II. Since human beings dislike work they must be coerced, controlled or threatened with punishment to achieve goals </a:t>
            </a:r>
          </a:p>
          <a:p>
            <a:pPr indent="0" marL="0">
              <a:buNone/>
            </a:pPr>
            <a:r>
              <a:rPr dirty="0" sz="3200" lang="en-US"/>
              <a:t>III. Human beings will avoid responsibility, and want to be directed whenever possible </a:t>
            </a:r>
          </a:p>
          <a:p>
            <a:pPr indent="0" marL="0">
              <a:buNone/>
            </a:pPr>
            <a:r>
              <a:rPr dirty="0" sz="3200" lang="en-US"/>
              <a:t>IV. Human beings place security above all other factors associated with work and will display little ambition </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23" name="Title 1"/>
          <p:cNvSpPr>
            <a:spLocks noGrp="1"/>
          </p:cNvSpPr>
          <p:nvPr>
            <p:ph type="title"/>
          </p:nvPr>
        </p:nvSpPr>
        <p:spPr/>
        <p:txBody>
          <a:bodyPr/>
          <a:p>
            <a:endParaRPr lang="en-US"/>
          </a:p>
        </p:txBody>
      </p:sp>
      <p:sp>
        <p:nvSpPr>
          <p:cNvPr id="1048724" name="Content Placeholder 2"/>
          <p:cNvSpPr>
            <a:spLocks noGrp="1"/>
          </p:cNvSpPr>
          <p:nvPr>
            <p:ph idx="1"/>
          </p:nvPr>
        </p:nvSpPr>
        <p:spPr/>
        <p:txBody>
          <a:bodyPr>
            <a:normAutofit/>
          </a:bodyPr>
          <a:p>
            <a:pPr indent="0" marL="0">
              <a:buNone/>
            </a:pPr>
            <a:r>
              <a:rPr b="1" dirty="0" sz="3200" lang="en-US"/>
              <a:t>Theory </a:t>
            </a:r>
            <a:r>
              <a:rPr b="1" dirty="0" sz="3200" lang="en-US" smtClean="0"/>
              <a:t>y </a:t>
            </a:r>
            <a:r>
              <a:rPr b="1" dirty="0" sz="3200" lang="en-US"/>
              <a:t>assumptions </a:t>
            </a:r>
            <a:endParaRPr dirty="0" sz="3200" lang="en-US"/>
          </a:p>
          <a:p>
            <a:pPr indent="0" marL="0">
              <a:buNone/>
            </a:pPr>
            <a:r>
              <a:rPr dirty="0" sz="3200" lang="en-US"/>
              <a:t>I. Employees like work which is as natural as rest or rest </a:t>
            </a:r>
          </a:p>
          <a:p>
            <a:pPr indent="0" marL="0">
              <a:buNone/>
            </a:pPr>
            <a:r>
              <a:rPr dirty="0" sz="3200" lang="en-US"/>
              <a:t>II. People will exercise self-control and self-direction if they are committed to objectives </a:t>
            </a:r>
          </a:p>
          <a:p>
            <a:pPr indent="0" marL="0">
              <a:buNone/>
            </a:pPr>
            <a:r>
              <a:rPr dirty="0" sz="3200" lang="en-US"/>
              <a:t>III. An average person can learn to accept responsibility and want to be directed whenever possible </a:t>
            </a:r>
            <a:endParaRPr dirty="0" sz="3200" lang="en-US" smtClean="0"/>
          </a:p>
          <a:p>
            <a:pPr indent="0" marL="0">
              <a:buNone/>
            </a:pPr>
            <a:r>
              <a:rPr dirty="0" sz="3200" lang="en-US" smtClean="0"/>
              <a:t>IV</a:t>
            </a:r>
            <a:r>
              <a:rPr dirty="0" sz="3200" lang="en-US"/>
              <a:t>. The ability to make innovative decisions is widely spread throughout the population </a:t>
            </a:r>
          </a:p>
          <a:p>
            <a:endParaRPr dirty="0" lang="en-US"/>
          </a:p>
        </p:txBody>
      </p:sp>
      <p:sp>
        <p:nvSpPr>
          <p:cNvPr id="1049111" name=""/>
          <p:cNvSpPr txBox="1"/>
          <p:nvPr/>
        </p:nvSpPr>
        <p:spPr>
          <a:xfrm>
            <a:off x="4096000" y="3219450"/>
            <a:ext cx="4000000" cy="510540"/>
          </a:xfrm>
          <a:prstGeom prst="rect"/>
        </p:spPr>
        <p:txBody>
          <a:bodyPr rtlCol="0" wrap="square">
            <a:spAutoFit/>
          </a:bodyPr>
          <a:p>
            <a:r>
              <a:rPr sz="2800" lang="en-US">
                <a:solidFill>
                  <a:srgbClr val="000000"/>
                </a:solidFill>
              </a:rPr>
              <a:t/>
            </a:r>
            <a:endParaRPr sz="2800" lang="en-US">
              <a:solidFill>
                <a:srgbClr val="00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598" name="Title 1"/>
          <p:cNvSpPr>
            <a:spLocks noGrp="1"/>
          </p:cNvSpPr>
          <p:nvPr>
            <p:ph type="title"/>
          </p:nvPr>
        </p:nvSpPr>
        <p:spPr/>
        <p:txBody>
          <a:bodyPr/>
          <a:p>
            <a:endParaRPr lang="en-US"/>
          </a:p>
        </p:txBody>
      </p:sp>
      <p:sp>
        <p:nvSpPr>
          <p:cNvPr id="1048599" name="Content Placeholder 2"/>
          <p:cNvSpPr>
            <a:spLocks noGrp="1"/>
          </p:cNvSpPr>
          <p:nvPr>
            <p:ph idx="1"/>
          </p:nvPr>
        </p:nvSpPr>
        <p:spPr/>
        <p:txBody>
          <a:bodyPr/>
          <a:p>
            <a:r>
              <a:rPr b="1" dirty="0" lang="en-US"/>
              <a:t>function of </a:t>
            </a:r>
            <a:r>
              <a:rPr b="1" dirty="0" lang="en-US" smtClean="0"/>
              <a:t>management </a:t>
            </a:r>
            <a:endParaRPr b="1" dirty="0" lang="en-US"/>
          </a:p>
          <a:p>
            <a:pPr>
              <a:buFont typeface="Wingdings" panose="05000000000000000000" pitchFamily="2" charset="2"/>
              <a:buChar char="Ø"/>
            </a:pPr>
            <a:r>
              <a:rPr dirty="0" lang="en-US" smtClean="0"/>
              <a:t>  </a:t>
            </a:r>
            <a:r>
              <a:rPr dirty="0" lang="en-US"/>
              <a:t>Remember in the definition of management we stated that it is a process. </a:t>
            </a:r>
          </a:p>
          <a:p>
            <a:pPr>
              <a:buFont typeface="Wingdings" panose="05000000000000000000" pitchFamily="2" charset="2"/>
              <a:buChar char="Ø"/>
            </a:pPr>
            <a:r>
              <a:rPr dirty="0" lang="en-US" smtClean="0"/>
              <a:t>The </a:t>
            </a:r>
            <a:r>
              <a:rPr dirty="0" lang="en-US"/>
              <a:t>core functions of management were identified by Henry Fayol as we have already seen in the management theories. </a:t>
            </a:r>
            <a:endParaRPr dirty="0" lang="en-US" smtClean="0"/>
          </a:p>
          <a:p>
            <a:pPr>
              <a:buFont typeface="Wingdings" panose="05000000000000000000" pitchFamily="2" charset="2"/>
              <a:buChar char="Ø"/>
            </a:pPr>
            <a:r>
              <a:rPr dirty="0" lang="en-US" smtClean="0"/>
              <a:t>The </a:t>
            </a:r>
            <a:r>
              <a:rPr dirty="0" lang="en-US"/>
              <a:t>functions are planning, organizing, staffing, directing, coordinating and budgeting—as denoted by the mnemonic POSDCORB</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594" name="Title 1"/>
          <p:cNvSpPr>
            <a:spLocks noGrp="1"/>
          </p:cNvSpPr>
          <p:nvPr>
            <p:ph type="title"/>
          </p:nvPr>
        </p:nvSpPr>
        <p:spPr/>
        <p:txBody>
          <a:bodyPr/>
          <a:p>
            <a:r>
              <a:rPr dirty="0" lang="en-US" smtClean="0"/>
              <a:t>LEADERSHIP</a:t>
            </a:r>
            <a:endParaRPr dirty="0" lang="en-US"/>
          </a:p>
        </p:txBody>
      </p:sp>
      <p:sp>
        <p:nvSpPr>
          <p:cNvPr id="1048595" name="Content Placeholder 2"/>
          <p:cNvSpPr>
            <a:spLocks noGrp="1"/>
          </p:cNvSpPr>
          <p:nvPr>
            <p:ph idx="1"/>
          </p:nvPr>
        </p:nvSpPr>
        <p:spPr/>
        <p:txBody>
          <a:bodyPr>
            <a:normAutofit fontScale="96429" lnSpcReduction="10000"/>
          </a:bodyPr>
          <a:p>
            <a:pPr indent="0" marL="0">
              <a:buNone/>
            </a:pPr>
            <a:r>
              <a:rPr dirty="0" lang="en-US" smtClean="0"/>
              <a:t> </a:t>
            </a:r>
            <a:r>
              <a:rPr b="1" dirty="0" sz="3200" lang="en-US"/>
              <a:t>Definition of Leadership </a:t>
            </a:r>
            <a:endParaRPr dirty="0" sz="3200" lang="en-US"/>
          </a:p>
          <a:p>
            <a:r>
              <a:rPr dirty="0" sz="3200" lang="en-US"/>
              <a:t>Leadership as the art of motivating a group of people to act towards achieving a common goal, It is also the </a:t>
            </a:r>
            <a:r>
              <a:rPr dirty="0" sz="3200" lang="en-US">
                <a:solidFill>
                  <a:srgbClr val="FF0000"/>
                </a:solidFill>
              </a:rPr>
              <a:t>process of persuading and influencing others towards a goal</a:t>
            </a:r>
            <a:r>
              <a:rPr dirty="0" sz="3200" lang="en-US"/>
              <a:t>. </a:t>
            </a:r>
          </a:p>
          <a:p>
            <a:pPr indent="0" marL="0">
              <a:buNone/>
            </a:pPr>
            <a:r>
              <a:rPr b="1" dirty="0" sz="3200" lang="en-US"/>
              <a:t>Definition of a leader </a:t>
            </a:r>
            <a:endParaRPr dirty="0" sz="3200" lang="en-US"/>
          </a:p>
          <a:p>
            <a:r>
              <a:rPr dirty="0" sz="3200" lang="en-US"/>
              <a:t>A leader is the </a:t>
            </a:r>
            <a:r>
              <a:rPr dirty="0" sz="3200" lang="en-US">
                <a:solidFill>
                  <a:srgbClr val="FF0000"/>
                </a:solidFill>
              </a:rPr>
              <a:t>person who influences and guides </a:t>
            </a:r>
            <a:r>
              <a:rPr dirty="0" sz="3200" lang="en-US"/>
              <a:t>direction, opinion, and course of action. Also a leader is anyone who uses interpersonal skills to influence others to accomplish a specific goal (good or bad)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590" name="Title 1"/>
          <p:cNvSpPr>
            <a:spLocks noGrp="1"/>
          </p:cNvSpPr>
          <p:nvPr>
            <p:ph type="title"/>
          </p:nvPr>
        </p:nvSpPr>
        <p:spPr/>
        <p:txBody>
          <a:bodyPr/>
          <a:p>
            <a:endParaRPr lang="en-US"/>
          </a:p>
        </p:txBody>
      </p:sp>
      <p:sp>
        <p:nvSpPr>
          <p:cNvPr id="1048591" name="Content Placeholder 2"/>
          <p:cNvSpPr>
            <a:spLocks noGrp="1"/>
          </p:cNvSpPr>
          <p:nvPr>
            <p:ph idx="1"/>
          </p:nvPr>
        </p:nvSpPr>
        <p:spPr/>
        <p:txBody>
          <a:bodyPr>
            <a:normAutofit/>
          </a:bodyPr>
          <a:p>
            <a:pPr indent="0" marL="0">
              <a:buNone/>
            </a:pPr>
            <a:r>
              <a:rPr dirty="0" sz="3200" lang="en-US" smtClean="0"/>
              <a:t> </a:t>
            </a:r>
            <a:r>
              <a:rPr b="1" dirty="0" sz="3200" lang="en-US"/>
              <a:t>Characteristics of a leader </a:t>
            </a:r>
            <a:endParaRPr dirty="0" sz="3200" lang="en-US"/>
          </a:p>
          <a:p>
            <a:pPr indent="0" marL="0">
              <a:buNone/>
            </a:pPr>
            <a:r>
              <a:rPr dirty="0" sz="3200" lang="en-US"/>
              <a:t>Leaders often </a:t>
            </a:r>
            <a:r>
              <a:rPr dirty="0" sz="3200" lang="en-US">
                <a:solidFill>
                  <a:srgbClr val="FF0000"/>
                </a:solidFill>
              </a:rPr>
              <a:t>do not have delegated authority</a:t>
            </a:r>
            <a:r>
              <a:rPr dirty="0" sz="3200" lang="en-US"/>
              <a:t> but obtain their power through other means, such as influence. </a:t>
            </a:r>
          </a:p>
          <a:p>
            <a:pPr indent="0" marL="0">
              <a:buNone/>
            </a:pPr>
            <a:r>
              <a:rPr dirty="0" sz="3200" lang="en-US"/>
              <a:t>I. Leaders may or may not be part of the formal organization. </a:t>
            </a:r>
          </a:p>
          <a:p>
            <a:pPr indent="0" marL="0">
              <a:buNone/>
            </a:pPr>
            <a:r>
              <a:rPr dirty="0" sz="3200" lang="en-US"/>
              <a:t>II. Leaders focus on group process, information gathering, feedback, and empowering others. </a:t>
            </a:r>
          </a:p>
          <a:p>
            <a:pPr indent="0" marL="0">
              <a:buNone/>
            </a:pPr>
            <a:endParaRPr dirty="0" sz="320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p>
            <a:pPr indent="0" marL="0">
              <a:buNone/>
            </a:pPr>
            <a:endParaRPr dirty="0" lang="en-US"/>
          </a:p>
          <a:p>
            <a:pPr indent="0" marL="0">
              <a:buNone/>
            </a:pPr>
            <a:r>
              <a:rPr dirty="0" sz="3200" lang="en-US"/>
              <a:t>III. Leaders emphasize interpersonal relationships. </a:t>
            </a:r>
          </a:p>
          <a:p>
            <a:pPr indent="0" marL="0">
              <a:buNone/>
            </a:pPr>
            <a:r>
              <a:rPr dirty="0" sz="3200" lang="en-US"/>
              <a:t>IV. Leaders direct willing followers. </a:t>
            </a:r>
          </a:p>
          <a:p>
            <a:pPr indent="0" marL="0">
              <a:buNone/>
            </a:pPr>
            <a:r>
              <a:rPr dirty="0" sz="3200" lang="en-US"/>
              <a:t>V. Leaders have goals that may or may not reflect those of the organization. </a:t>
            </a:r>
          </a:p>
          <a:p>
            <a:pPr indent="0" marL="0">
              <a:buNone/>
            </a:pPr>
            <a:r>
              <a:rPr dirty="0" sz="3200" lang="en-US"/>
              <a:t>VI. Often do not have delegated authority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588" name="Title 1"/>
          <p:cNvSpPr>
            <a:spLocks noGrp="1"/>
          </p:cNvSpPr>
          <p:nvPr>
            <p:ph type="title"/>
          </p:nvPr>
        </p:nvSpPr>
        <p:spPr/>
        <p:txBody>
          <a:bodyPr/>
          <a:p>
            <a:endParaRPr lang="en-US"/>
          </a:p>
        </p:txBody>
      </p:sp>
      <p:sp>
        <p:nvSpPr>
          <p:cNvPr id="1048589" name="Content Placeholder 2"/>
          <p:cNvSpPr>
            <a:spLocks noGrp="1"/>
          </p:cNvSpPr>
          <p:nvPr>
            <p:ph idx="1"/>
          </p:nvPr>
        </p:nvSpPr>
        <p:spPr/>
        <p:txBody>
          <a:bodyPr>
            <a:normAutofit/>
          </a:bodyPr>
          <a:p>
            <a:pPr indent="0" marL="0">
              <a:buNone/>
            </a:pPr>
            <a:r>
              <a:rPr dirty="0" lang="en-US" smtClean="0"/>
              <a:t> </a:t>
            </a:r>
            <a:r>
              <a:rPr dirty="0" sz="3200" lang="en-US"/>
              <a:t>There are two types of leadership </a:t>
            </a:r>
          </a:p>
          <a:p>
            <a:r>
              <a:rPr b="1" dirty="0" sz="3200" lang="en-US"/>
              <a:t>Formal leadership </a:t>
            </a:r>
            <a:r>
              <a:rPr dirty="0" sz="3200" lang="en-US"/>
              <a:t>– Is practiced by a </a:t>
            </a:r>
            <a:r>
              <a:rPr dirty="0" sz="3200" lang="en-US" smtClean="0"/>
              <a:t>person </a:t>
            </a:r>
            <a:r>
              <a:rPr dirty="0" sz="3200" lang="en-US"/>
              <a:t>with legitimate authority conferred by the organization and described in a job description who is a manager. </a:t>
            </a:r>
          </a:p>
          <a:p>
            <a:r>
              <a:rPr b="1" dirty="0" sz="3200" lang="en-US"/>
              <a:t>Informal leadership </a:t>
            </a:r>
            <a:r>
              <a:rPr dirty="0" sz="3200" lang="en-US"/>
              <a:t>– Is exercised by a staff member who does not have a specified management role. Informal leadership depends on one’s knowledge, status and personal skills in persuading and guiding others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13" name="Title 1"/>
          <p:cNvSpPr>
            <a:spLocks noGrp="1"/>
          </p:cNvSpPr>
          <p:nvPr>
            <p:ph type="title"/>
          </p:nvPr>
        </p:nvSpPr>
        <p:spPr/>
        <p:txBody>
          <a:bodyPr/>
          <a:p>
            <a:endParaRPr dirty="0" lang="en-US"/>
          </a:p>
        </p:txBody>
      </p:sp>
      <p:sp>
        <p:nvSpPr>
          <p:cNvPr id="1048614" name="Content Placeholder 2"/>
          <p:cNvSpPr>
            <a:spLocks noGrp="1"/>
          </p:cNvSpPr>
          <p:nvPr>
            <p:ph idx="1"/>
          </p:nvPr>
        </p:nvSpPr>
        <p:spPr/>
        <p:txBody>
          <a:bodyPr>
            <a:normAutofit/>
          </a:bodyPr>
          <a:p>
            <a:pPr>
              <a:buFont typeface="Wingdings" panose="05000000000000000000" pitchFamily="2" charset="2"/>
              <a:buChar char="Ø"/>
            </a:pPr>
            <a:r>
              <a:rPr dirty="0" sz="3200" lang="en-US" smtClean="0"/>
              <a:t> Describe principles for effective leadership and management of human resources </a:t>
            </a:r>
          </a:p>
          <a:p>
            <a:pPr>
              <a:buFont typeface="Wingdings" panose="05000000000000000000" pitchFamily="2" charset="2"/>
              <a:buChar char="Ø"/>
            </a:pPr>
            <a:r>
              <a:rPr dirty="0" sz="3200" lang="en-US" smtClean="0"/>
              <a:t>Demonstrate effective communication within health care organization </a:t>
            </a:r>
          </a:p>
          <a:p>
            <a:pPr>
              <a:buFont typeface="Wingdings" panose="05000000000000000000" pitchFamily="2" charset="2"/>
              <a:buChar char="Ø"/>
            </a:pPr>
            <a:r>
              <a:rPr dirty="0" sz="3200" lang="en-US" smtClean="0"/>
              <a:t>Describe principles of commodity and supplies management   </a:t>
            </a:r>
            <a:endParaRPr dirty="0" sz="320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592" name="Title 1"/>
          <p:cNvSpPr>
            <a:spLocks noGrp="1"/>
          </p:cNvSpPr>
          <p:nvPr>
            <p:ph type="title"/>
          </p:nvPr>
        </p:nvSpPr>
        <p:spPr/>
        <p:txBody>
          <a:bodyPr/>
          <a:p>
            <a:endParaRPr lang="en-US"/>
          </a:p>
        </p:txBody>
      </p:sp>
      <p:sp>
        <p:nvSpPr>
          <p:cNvPr id="1048593" name="Content Placeholder 2"/>
          <p:cNvSpPr>
            <a:spLocks noGrp="1"/>
          </p:cNvSpPr>
          <p:nvPr>
            <p:ph idx="1"/>
          </p:nvPr>
        </p:nvSpPr>
        <p:spPr/>
        <p:txBody>
          <a:bodyPr/>
          <a:p>
            <a:pPr>
              <a:buFont typeface="Wingdings" panose="05000000000000000000" pitchFamily="2" charset="2"/>
              <a:buChar char="Ø"/>
            </a:pPr>
            <a:r>
              <a:rPr dirty="0" lang="en-US" smtClean="0"/>
              <a:t> </a:t>
            </a:r>
            <a:r>
              <a:rPr dirty="0" lang="en-US"/>
              <a:t>This implies that, all managers are formal leaders while not all leaders are manager because we have seen that there is informal type </a:t>
            </a:r>
            <a:r>
              <a:rPr dirty="0" lang="en-US" smtClean="0"/>
              <a:t>of </a:t>
            </a:r>
            <a:r>
              <a:rPr dirty="0" lang="en-US"/>
              <a:t>leadership and managers work in a formal </a:t>
            </a:r>
            <a:r>
              <a:rPr dirty="0" lang="en-US" smtClean="0"/>
              <a:t>organization</a:t>
            </a:r>
          </a:p>
          <a:p>
            <a:pPr>
              <a:buFont typeface="Wingdings" panose="05000000000000000000" pitchFamily="2" charset="2"/>
              <a:buChar char="Ø"/>
            </a:pPr>
            <a:r>
              <a:rPr b="1" dirty="0" lang="en-US" smtClean="0"/>
              <a:t>ASSIGNMENT </a:t>
            </a:r>
          </a:p>
          <a:p>
            <a:pPr indent="-514350" marL="514350">
              <a:buAutoNum type="arabicPeriod"/>
            </a:pPr>
            <a:r>
              <a:rPr b="1" dirty="0" lang="en-US" smtClean="0"/>
              <a:t>List  five differences </a:t>
            </a:r>
            <a:r>
              <a:rPr b="1" dirty="0" lang="en-US"/>
              <a:t>between the characteristics of a leader and a </a:t>
            </a:r>
            <a:r>
              <a:rPr b="1" dirty="0" lang="en-US" smtClean="0"/>
              <a:t>manager    (10marks)  </a:t>
            </a:r>
            <a:r>
              <a:rPr dirty="0" lang="en-US" smtClean="0"/>
              <a:t> </a:t>
            </a:r>
          </a:p>
          <a:p>
            <a:pPr indent="0" marL="0">
              <a:buNone/>
            </a:pPr>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596" name="Title 1"/>
          <p:cNvSpPr>
            <a:spLocks noGrp="1"/>
          </p:cNvSpPr>
          <p:nvPr>
            <p:ph type="title"/>
          </p:nvPr>
        </p:nvSpPr>
        <p:spPr/>
        <p:txBody>
          <a:bodyPr/>
          <a:p>
            <a:endParaRPr lang="en-US"/>
          </a:p>
        </p:txBody>
      </p:sp>
      <p:sp>
        <p:nvSpPr>
          <p:cNvPr id="1048597" name="Content Placeholder 2"/>
          <p:cNvSpPr>
            <a:spLocks noGrp="1"/>
          </p:cNvSpPr>
          <p:nvPr>
            <p:ph idx="1"/>
          </p:nvPr>
        </p:nvSpPr>
        <p:spPr/>
        <p:txBody>
          <a:bodyPr>
            <a:noAutofit/>
          </a:bodyPr>
          <a:p>
            <a:pPr indent="0" marL="0">
              <a:buNone/>
            </a:pPr>
            <a:r>
              <a:rPr b="1" dirty="0" sz="3200" lang="en-US"/>
              <a:t>Evolution of leadership theories </a:t>
            </a:r>
            <a:endParaRPr dirty="0" sz="3200" lang="en-US"/>
          </a:p>
          <a:p>
            <a:pPr indent="0" marL="0">
              <a:buNone/>
            </a:pPr>
            <a:r>
              <a:rPr dirty="0" sz="3200" lang="en-US"/>
              <a:t>Leadership has evolved over period of time as you are going to learn in the following discussion </a:t>
            </a:r>
          </a:p>
          <a:p>
            <a:pPr indent="0" marL="0">
              <a:buNone/>
            </a:pPr>
            <a:r>
              <a:rPr b="1" dirty="0" sz="3200" lang="en-US"/>
              <a:t>a. The Great man Theory (Trait Theories): </a:t>
            </a:r>
            <a:endParaRPr dirty="0" sz="3200" lang="en-US"/>
          </a:p>
          <a:p>
            <a:pPr indent="0" marL="0">
              <a:buNone/>
            </a:pPr>
            <a:r>
              <a:rPr dirty="0" sz="3200" lang="en-US" smtClean="0"/>
              <a:t>These </a:t>
            </a:r>
            <a:r>
              <a:rPr dirty="0" sz="3200" lang="en-US"/>
              <a:t>were basis of leadership research until 1940’s. The great man theory asserts </a:t>
            </a:r>
            <a:r>
              <a:rPr dirty="0" sz="3200" lang="en-US">
                <a:solidFill>
                  <a:srgbClr val="FF0000"/>
                </a:solidFill>
              </a:rPr>
              <a:t>that some people are born to lead whereas others are born to be led</a:t>
            </a:r>
            <a:r>
              <a:rPr dirty="0" sz="3200" lang="en-US"/>
              <a:t>. Trait theory </a:t>
            </a:r>
            <a:r>
              <a:rPr dirty="0" sz="3200" lang="en-US" smtClean="0"/>
              <a:t>assumes </a:t>
            </a:r>
            <a:r>
              <a:rPr dirty="0" sz="3200" lang="en-US"/>
              <a:t>that some people have certain characteristics or personality traits that make them better leaders than others.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725" name="Title 1"/>
          <p:cNvSpPr>
            <a:spLocks noGrp="1"/>
          </p:cNvSpPr>
          <p:nvPr>
            <p:ph type="title"/>
          </p:nvPr>
        </p:nvSpPr>
        <p:spPr/>
        <p:txBody>
          <a:bodyPr/>
          <a:p>
            <a:endParaRPr lang="en-US"/>
          </a:p>
        </p:txBody>
      </p:sp>
      <p:sp>
        <p:nvSpPr>
          <p:cNvPr id="1048726" name="Content Placeholder 2"/>
          <p:cNvSpPr>
            <a:spLocks noGrp="1"/>
          </p:cNvSpPr>
          <p:nvPr>
            <p:ph idx="1"/>
          </p:nvPr>
        </p:nvSpPr>
        <p:spPr/>
        <p:txBody>
          <a:bodyPr>
            <a:noAutofit/>
          </a:bodyPr>
          <a:p>
            <a:pPr indent="0" marL="0">
              <a:buNone/>
            </a:pPr>
            <a:r>
              <a:rPr b="1" dirty="0" sz="3200" lang="en-US" smtClean="0"/>
              <a:t>b</a:t>
            </a:r>
            <a:r>
              <a:rPr b="1" dirty="0" sz="3200" lang="en-US"/>
              <a:t>. Behavioral Theories and leadership styles: </a:t>
            </a:r>
            <a:endParaRPr dirty="0" sz="3200" lang="en-US"/>
          </a:p>
          <a:p>
            <a:r>
              <a:rPr dirty="0" sz="3200" lang="en-US"/>
              <a:t>During human relations era, many behavioral and social scientists studying management also studied leadership. Emphasis was on what the leader did or the behaviors of leaders. The behavioral view of leadership, </a:t>
            </a:r>
            <a:r>
              <a:rPr dirty="0" sz="3200" lang="en-US">
                <a:solidFill>
                  <a:srgbClr val="FF0000"/>
                </a:solidFill>
              </a:rPr>
              <a:t>personal traits </a:t>
            </a:r>
            <a:r>
              <a:rPr dirty="0" sz="3200" lang="en-US"/>
              <a:t>only provide a foundation for leadership; </a:t>
            </a:r>
            <a:r>
              <a:rPr dirty="0" sz="3200" lang="en-US">
                <a:solidFill>
                  <a:srgbClr val="FF0000"/>
                </a:solidFill>
              </a:rPr>
              <a:t>effective leaders acquire a pattern of learned behaviors</a:t>
            </a:r>
            <a:r>
              <a:rPr dirty="0" sz="3200" lang="en-US"/>
              <a:t>. </a:t>
            </a:r>
          </a:p>
          <a:p>
            <a:r>
              <a:rPr dirty="0" sz="3200" lang="en-US"/>
              <a:t>The behavioral theories includes the leadership styles, system 4 management, the managerial grid and the continuum of leadership behavior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27" name="Title 1"/>
          <p:cNvSpPr>
            <a:spLocks noGrp="1"/>
          </p:cNvSpPr>
          <p:nvPr>
            <p:ph type="title"/>
          </p:nvPr>
        </p:nvSpPr>
        <p:spPr/>
        <p:txBody>
          <a:bodyPr/>
          <a:p>
            <a:endParaRPr lang="en-US"/>
          </a:p>
        </p:txBody>
      </p:sp>
      <p:sp>
        <p:nvSpPr>
          <p:cNvPr id="1048728" name="Content Placeholder 2"/>
          <p:cNvSpPr>
            <a:spLocks noGrp="1"/>
          </p:cNvSpPr>
          <p:nvPr>
            <p:ph idx="1"/>
          </p:nvPr>
        </p:nvSpPr>
        <p:spPr/>
        <p:txBody>
          <a:bodyPr/>
          <a:p>
            <a:r>
              <a:rPr b="1" dirty="0" sz="3200" lang="en-US" smtClean="0"/>
              <a:t>Leadership </a:t>
            </a:r>
            <a:r>
              <a:rPr b="1" dirty="0" sz="3200" lang="en-US"/>
              <a:t>styles</a:t>
            </a:r>
            <a:r>
              <a:rPr dirty="0" sz="3200" lang="en-US"/>
              <a:t>: </a:t>
            </a:r>
            <a:r>
              <a:rPr dirty="0" sz="3200" lang="en-US" err="1"/>
              <a:t>Lewin</a:t>
            </a:r>
            <a:r>
              <a:rPr dirty="0" sz="3200" lang="en-US"/>
              <a:t>, </a:t>
            </a:r>
            <a:r>
              <a:rPr dirty="0" sz="3200" lang="en-US" err="1"/>
              <a:t>Lippitt</a:t>
            </a:r>
            <a:r>
              <a:rPr dirty="0" sz="3200" lang="en-US"/>
              <a:t> and White studied leadership styles. They identified three leadership styles which are authoritarian, democratic and </a:t>
            </a:r>
            <a:r>
              <a:rPr dirty="0" sz="3200" lang="en-US" err="1"/>
              <a:t>Leissez</a:t>
            </a:r>
            <a:r>
              <a:rPr dirty="0" sz="3200" lang="en-US"/>
              <a:t>-faire </a:t>
            </a:r>
          </a:p>
          <a:p>
            <a:r>
              <a:rPr b="1" dirty="0" sz="3200" lang="en-US"/>
              <a:t>Authoritarian leader exhibits the following behaviors </a:t>
            </a:r>
            <a:endParaRPr dirty="0" sz="3200" lang="en-US"/>
          </a:p>
          <a:p>
            <a:pPr indent="0" marL="0">
              <a:buNone/>
            </a:pPr>
            <a:r>
              <a:rPr dirty="0" sz="3200" lang="en-US" err="1"/>
              <a:t>i</a:t>
            </a:r>
            <a:r>
              <a:rPr dirty="0" sz="3200" lang="en-US"/>
              <a:t>) Strong control is maintained over the work group. </a:t>
            </a:r>
          </a:p>
          <a:p>
            <a:pPr indent="0" marL="0">
              <a:buNone/>
            </a:pPr>
            <a:r>
              <a:rPr dirty="0" sz="3200" lang="en-US"/>
              <a:t>ii) Others are motivated by coercion. </a:t>
            </a:r>
          </a:p>
          <a:p>
            <a:pPr indent="0" marL="0">
              <a:buNone/>
            </a:pPr>
            <a:r>
              <a:rPr dirty="0" sz="3200" lang="en-US"/>
              <a:t>iii) Others are directed with commands </a:t>
            </a:r>
          </a:p>
          <a:p>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29" name="Title 1"/>
          <p:cNvSpPr>
            <a:spLocks noGrp="1"/>
          </p:cNvSpPr>
          <p:nvPr>
            <p:ph type="title"/>
          </p:nvPr>
        </p:nvSpPr>
        <p:spPr/>
        <p:txBody>
          <a:bodyPr/>
          <a:p>
            <a:endParaRPr lang="en-US"/>
          </a:p>
        </p:txBody>
      </p:sp>
      <p:sp>
        <p:nvSpPr>
          <p:cNvPr id="1048730" name="Content Placeholder 2"/>
          <p:cNvSpPr>
            <a:spLocks noGrp="1"/>
          </p:cNvSpPr>
          <p:nvPr>
            <p:ph idx="1"/>
          </p:nvPr>
        </p:nvSpPr>
        <p:spPr/>
        <p:txBody>
          <a:bodyPr>
            <a:normAutofit/>
          </a:bodyPr>
          <a:p>
            <a:pPr indent="0" marL="0">
              <a:buNone/>
            </a:pPr>
            <a:r>
              <a:rPr dirty="0" sz="3200" lang="en-US" smtClean="0"/>
              <a:t>Iv)Communication </a:t>
            </a:r>
            <a:r>
              <a:rPr dirty="0" sz="3200" lang="en-US"/>
              <a:t>flows downwards. </a:t>
            </a:r>
          </a:p>
          <a:p>
            <a:pPr indent="0" marL="0">
              <a:buNone/>
            </a:pPr>
            <a:r>
              <a:rPr dirty="0" sz="3200" lang="en-US"/>
              <a:t>v) Decision making does not involve others. </a:t>
            </a:r>
          </a:p>
          <a:p>
            <a:pPr indent="0" marL="0">
              <a:buNone/>
            </a:pPr>
            <a:r>
              <a:rPr dirty="0" sz="3200" lang="en-US"/>
              <a:t>vi) Emphasis is on difference in status (“I” and “you”). </a:t>
            </a:r>
          </a:p>
          <a:p>
            <a:pPr indent="0" marL="0">
              <a:buNone/>
            </a:pPr>
            <a:r>
              <a:rPr dirty="0" sz="3200" lang="en-US"/>
              <a:t>vii) Criticism is punitive (should be </a:t>
            </a:r>
            <a:r>
              <a:rPr dirty="0" sz="3200" lang="en-US" smtClean="0"/>
              <a:t>constructive)</a:t>
            </a:r>
          </a:p>
          <a:p>
            <a:pPr indent="0" marL="0">
              <a:buNone/>
            </a:pPr>
            <a:r>
              <a:rPr b="1" dirty="0" sz="3200" lang="en-US" smtClean="0"/>
              <a:t>Democratic leader </a:t>
            </a:r>
            <a:r>
              <a:rPr b="1" dirty="0" sz="3200" lang="en-US"/>
              <a:t>exhibits the following behaviors </a:t>
            </a:r>
            <a:endParaRPr dirty="0" sz="3200" lang="en-US"/>
          </a:p>
          <a:p>
            <a:pPr indent="0" marL="0">
              <a:buNone/>
            </a:pPr>
            <a:r>
              <a:rPr dirty="0" sz="3200" lang="en-US"/>
              <a:t>I. Less control is maintained. </a:t>
            </a:r>
          </a:p>
          <a:p>
            <a:pPr indent="0" marL="0">
              <a:buNone/>
            </a:pPr>
            <a:r>
              <a:rPr dirty="0" sz="3200" lang="en-US"/>
              <a:t>II. Economic and ego awards are used to motivate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731" name="Title 1"/>
          <p:cNvSpPr>
            <a:spLocks noGrp="1"/>
          </p:cNvSpPr>
          <p:nvPr>
            <p:ph type="title"/>
          </p:nvPr>
        </p:nvSpPr>
        <p:spPr/>
        <p:txBody>
          <a:bodyPr/>
          <a:p>
            <a:endParaRPr lang="en-US"/>
          </a:p>
        </p:txBody>
      </p:sp>
      <p:sp>
        <p:nvSpPr>
          <p:cNvPr id="1048732" name="Content Placeholder 2"/>
          <p:cNvSpPr>
            <a:spLocks noGrp="1"/>
          </p:cNvSpPr>
          <p:nvPr>
            <p:ph idx="1"/>
          </p:nvPr>
        </p:nvSpPr>
        <p:spPr/>
        <p:txBody>
          <a:bodyPr>
            <a:normAutofit fontScale="96875" lnSpcReduction="10000"/>
          </a:bodyPr>
          <a:p>
            <a:pPr indent="0" marL="0">
              <a:buNone/>
            </a:pPr>
            <a:r>
              <a:rPr dirty="0" sz="3200" lang="en-US" smtClean="0"/>
              <a:t> III</a:t>
            </a:r>
            <a:r>
              <a:rPr dirty="0" sz="3200" lang="en-US"/>
              <a:t>. Others are directed thorough suggestions and guidance. </a:t>
            </a:r>
          </a:p>
          <a:p>
            <a:pPr indent="0" marL="0">
              <a:buNone/>
            </a:pPr>
            <a:r>
              <a:rPr dirty="0" sz="3200" lang="en-US"/>
              <a:t>IV. Communication flows up and down. </a:t>
            </a:r>
          </a:p>
          <a:p>
            <a:pPr indent="0" marL="0">
              <a:buNone/>
            </a:pPr>
            <a:r>
              <a:rPr dirty="0" sz="3200" lang="en-US"/>
              <a:t>V. Decision making involves others. </a:t>
            </a:r>
          </a:p>
          <a:p>
            <a:pPr indent="0" marL="0">
              <a:buNone/>
            </a:pPr>
            <a:r>
              <a:rPr dirty="0" sz="3200" lang="en-US"/>
              <a:t>VI. Emphasis is on “we” rather than “I” and “you”. </a:t>
            </a:r>
          </a:p>
          <a:p>
            <a:pPr indent="0" marL="0">
              <a:buNone/>
            </a:pPr>
            <a:r>
              <a:rPr dirty="0" sz="3200" lang="en-US"/>
              <a:t>VII. Criticism is constructive. </a:t>
            </a:r>
            <a:endParaRPr dirty="0" sz="3200" lang="en-US" smtClean="0"/>
          </a:p>
          <a:p>
            <a:r>
              <a:rPr b="1" dirty="0" sz="3200" lang="en-US"/>
              <a:t>A </a:t>
            </a:r>
            <a:r>
              <a:rPr b="1" dirty="0" sz="3200" lang="en-US" err="1"/>
              <a:t>Leissez</a:t>
            </a:r>
            <a:r>
              <a:rPr b="1" dirty="0" sz="3200" lang="en-US"/>
              <a:t>-faire leader is characterized by the following behaviors </a:t>
            </a:r>
            <a:endParaRPr dirty="0" sz="3200" lang="en-US"/>
          </a:p>
          <a:p>
            <a:pPr indent="0" marL="0">
              <a:buNone/>
            </a:pPr>
            <a:r>
              <a:rPr dirty="0" sz="3200" lang="en-US"/>
              <a:t>I. Is permissive with little or no control. </a:t>
            </a:r>
          </a:p>
          <a:p>
            <a:pPr indent="0" marL="0">
              <a:buNone/>
            </a:pPr>
            <a:endParaRPr dirty="0" sz="3200" lang="en-US"/>
          </a:p>
          <a:p>
            <a:pPr indent="0" marL="0">
              <a:buNone/>
            </a:pPr>
            <a:endParaRPr dirty="0" sz="320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33" name="Title 1"/>
          <p:cNvSpPr>
            <a:spLocks noGrp="1"/>
          </p:cNvSpPr>
          <p:nvPr>
            <p:ph type="title"/>
          </p:nvPr>
        </p:nvSpPr>
        <p:spPr/>
        <p:txBody>
          <a:bodyPr/>
          <a:p>
            <a:endParaRPr lang="en-US"/>
          </a:p>
        </p:txBody>
      </p:sp>
      <p:sp>
        <p:nvSpPr>
          <p:cNvPr id="1048734" name="Content Placeholder 2"/>
          <p:cNvSpPr>
            <a:spLocks noGrp="1"/>
          </p:cNvSpPr>
          <p:nvPr>
            <p:ph idx="1"/>
          </p:nvPr>
        </p:nvSpPr>
        <p:spPr/>
        <p:txBody>
          <a:bodyPr>
            <a:noAutofit/>
          </a:bodyPr>
          <a:p>
            <a:pPr indent="0" marL="0">
              <a:buNone/>
            </a:pPr>
            <a:r>
              <a:rPr dirty="0" sz="3200" lang="en-US" smtClean="0"/>
              <a:t>II</a:t>
            </a:r>
            <a:r>
              <a:rPr dirty="0" sz="3200" lang="en-US"/>
              <a:t>. Motivate by support when requested by the group or </a:t>
            </a:r>
            <a:r>
              <a:rPr dirty="0" sz="3200" lang="en-US" smtClean="0"/>
              <a:t>individual</a:t>
            </a:r>
            <a:endParaRPr dirty="0" sz="3200" lang="en-US"/>
          </a:p>
          <a:p>
            <a:pPr indent="0" marL="0">
              <a:buNone/>
            </a:pPr>
            <a:r>
              <a:rPr dirty="0" sz="3200" lang="en-US"/>
              <a:t>III. Provides little or no direction. </a:t>
            </a:r>
          </a:p>
          <a:p>
            <a:pPr indent="0" marL="0">
              <a:buNone/>
            </a:pPr>
            <a:r>
              <a:rPr dirty="0" sz="3200" lang="en-US"/>
              <a:t>IV. Uses upward and downward communication </a:t>
            </a:r>
          </a:p>
          <a:p>
            <a:pPr indent="0" marL="0">
              <a:buNone/>
            </a:pPr>
            <a:r>
              <a:rPr dirty="0" sz="3200" lang="en-US"/>
              <a:t>V. Places emphasis on the group and does not criticize. </a:t>
            </a:r>
          </a:p>
          <a:p>
            <a:pPr indent="0" marL="0">
              <a:buNone/>
            </a:pPr>
            <a:r>
              <a:rPr dirty="0" sz="3200" lang="en-US"/>
              <a:t>VI. </a:t>
            </a:r>
            <a:r>
              <a:rPr dirty="0" sz="3200" lang="en-US" smtClean="0"/>
              <a:t>Laissez-faire </a:t>
            </a:r>
            <a:r>
              <a:rPr dirty="0" sz="3200" lang="en-US"/>
              <a:t>leadership is appropriate when problems are poorly defined and brainstorming is needed to generate alternative solutions. </a:t>
            </a:r>
          </a:p>
          <a:p>
            <a:endParaRPr dirty="0" sz="320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35" name="Title 1"/>
          <p:cNvSpPr>
            <a:spLocks noGrp="1"/>
          </p:cNvSpPr>
          <p:nvPr>
            <p:ph type="title"/>
          </p:nvPr>
        </p:nvSpPr>
        <p:spPr/>
        <p:txBody>
          <a:bodyPr/>
          <a:p>
            <a:endParaRPr lang="en-US"/>
          </a:p>
        </p:txBody>
      </p:sp>
      <p:sp>
        <p:nvSpPr>
          <p:cNvPr id="1048736" name="Content Placeholder 2"/>
          <p:cNvSpPr>
            <a:spLocks noGrp="1"/>
          </p:cNvSpPr>
          <p:nvPr>
            <p:ph idx="1"/>
          </p:nvPr>
        </p:nvSpPr>
        <p:spPr/>
        <p:txBody>
          <a:bodyPr>
            <a:normAutofit/>
          </a:bodyPr>
          <a:p>
            <a:pPr indent="0" marL="0">
              <a:buNone/>
            </a:pPr>
            <a:r>
              <a:rPr b="1" dirty="0" sz="3200" lang="en-US"/>
              <a:t>System 4 management: </a:t>
            </a:r>
            <a:r>
              <a:rPr dirty="0" sz="3200" lang="en-US"/>
              <a:t>This theory was developed by </a:t>
            </a:r>
            <a:r>
              <a:rPr dirty="0" sz="3200" lang="en-US" err="1"/>
              <a:t>Likert</a:t>
            </a:r>
            <a:r>
              <a:rPr dirty="0" sz="3200" lang="en-US"/>
              <a:t>. It is based on the premise that involving employees in decisions about work is central to effective leadership. It has four dimensions based on increasing levels of employee’s involvement in decision making </a:t>
            </a:r>
          </a:p>
          <a:p>
            <a:pPr indent="0" marL="0">
              <a:buNone/>
            </a:pPr>
            <a:r>
              <a:rPr dirty="0" sz="3200" lang="en-US"/>
              <a:t>I. </a:t>
            </a:r>
            <a:r>
              <a:rPr b="1" dirty="0" sz="3200" lang="en-US"/>
              <a:t>Autocratic leaders </a:t>
            </a:r>
            <a:r>
              <a:rPr dirty="0" sz="3200" lang="en-US"/>
              <a:t>– have little trust in employees and exclude them in decision making. </a:t>
            </a:r>
          </a:p>
          <a:p>
            <a:pPr indent="0" marL="0">
              <a:buNone/>
            </a:pPr>
            <a:r>
              <a:rPr dirty="0" sz="3200" lang="en-US"/>
              <a:t>II. </a:t>
            </a:r>
            <a:r>
              <a:rPr b="1" dirty="0" sz="3200" lang="en-US"/>
              <a:t>Benevolent leaders </a:t>
            </a:r>
            <a:r>
              <a:rPr dirty="0" sz="3200" lang="en-US"/>
              <a:t>– Are kind to employees but still do not involve them in decision making. </a:t>
            </a:r>
          </a:p>
          <a:p>
            <a:pPr indent="0" marL="0">
              <a:buNone/>
            </a:pPr>
            <a:endParaRPr dirty="0" lang="en-US"/>
          </a:p>
          <a:p>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737" name="Title 1"/>
          <p:cNvSpPr>
            <a:spLocks noGrp="1"/>
          </p:cNvSpPr>
          <p:nvPr>
            <p:ph type="title"/>
          </p:nvPr>
        </p:nvSpPr>
        <p:spPr/>
        <p:txBody>
          <a:bodyPr/>
          <a:p>
            <a:endParaRPr lang="en-US"/>
          </a:p>
        </p:txBody>
      </p:sp>
      <p:sp>
        <p:nvSpPr>
          <p:cNvPr id="1048738" name="Content Placeholder 2"/>
          <p:cNvSpPr>
            <a:spLocks noGrp="1"/>
          </p:cNvSpPr>
          <p:nvPr>
            <p:ph idx="1"/>
          </p:nvPr>
        </p:nvSpPr>
        <p:spPr/>
        <p:txBody>
          <a:bodyPr>
            <a:normAutofit fontScale="85714" lnSpcReduction="10000"/>
          </a:bodyPr>
          <a:p>
            <a:pPr indent="0" marL="0">
              <a:buNone/>
            </a:pPr>
            <a:r>
              <a:rPr dirty="0" sz="3200" lang="en-US" smtClean="0"/>
              <a:t>III</a:t>
            </a:r>
            <a:r>
              <a:rPr dirty="0" sz="3200" lang="en-US"/>
              <a:t>. </a:t>
            </a:r>
            <a:r>
              <a:rPr b="1" dirty="0" sz="3200" lang="en-US"/>
              <a:t>Consultative leaders </a:t>
            </a:r>
            <a:r>
              <a:rPr dirty="0" sz="3200" lang="en-US"/>
              <a:t>– Seek employee’s advice about decisions. </a:t>
            </a:r>
          </a:p>
          <a:p>
            <a:pPr indent="0" marL="0">
              <a:buNone/>
            </a:pPr>
            <a:r>
              <a:rPr dirty="0" sz="3200" lang="en-US"/>
              <a:t>IV. </a:t>
            </a:r>
            <a:r>
              <a:rPr b="1" dirty="0" sz="3200" lang="en-US"/>
              <a:t>Participative or democratic leaders </a:t>
            </a:r>
            <a:r>
              <a:rPr dirty="0" sz="3200" lang="en-US"/>
              <a:t>– they value employees involvement, team work and team building. They also have high levels of confidence in employees and seek consensus in decision making </a:t>
            </a:r>
            <a:endParaRPr dirty="0" sz="3200" lang="en-US" smtClean="0"/>
          </a:p>
          <a:p>
            <a:pPr indent="0" marL="0">
              <a:buNone/>
            </a:pPr>
            <a:r>
              <a:rPr b="1" dirty="0" sz="3200" lang="en-US"/>
              <a:t>The managerial grid</a:t>
            </a:r>
            <a:r>
              <a:rPr dirty="0" sz="3200" lang="en-US"/>
              <a:t>: Another model of depicting leadership along a continuum is the managerial grid. Five leadership styles are plotted in four quadrants of a two dimensional grid. The grid depicts various degrees of leader concern for production (structure) and concern for people. These are</a:t>
            </a:r>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739" name="Title 1"/>
          <p:cNvSpPr>
            <a:spLocks noGrp="1"/>
          </p:cNvSpPr>
          <p:nvPr>
            <p:ph type="title"/>
          </p:nvPr>
        </p:nvSpPr>
        <p:spPr/>
        <p:txBody>
          <a:bodyPr/>
          <a:p>
            <a:endParaRPr lang="en-US"/>
          </a:p>
        </p:txBody>
      </p:sp>
      <p:sp>
        <p:nvSpPr>
          <p:cNvPr id="1048740" name="Content Placeholder 2"/>
          <p:cNvSpPr>
            <a:spLocks noGrp="1"/>
          </p:cNvSpPr>
          <p:nvPr>
            <p:ph idx="1"/>
          </p:nvPr>
        </p:nvSpPr>
        <p:spPr/>
        <p:txBody>
          <a:bodyPr>
            <a:normAutofit fontScale="96429" lnSpcReduction="10000"/>
          </a:bodyPr>
          <a:p>
            <a:pPr indent="0" marL="0">
              <a:buNone/>
            </a:pPr>
            <a:r>
              <a:rPr dirty="0" lang="en-US" smtClean="0"/>
              <a:t>1</a:t>
            </a:r>
            <a:r>
              <a:rPr dirty="0" sz="3200" lang="en-US"/>
              <a:t>. </a:t>
            </a:r>
            <a:r>
              <a:rPr b="1" dirty="0" sz="3200" lang="en-US"/>
              <a:t>Impoverished </a:t>
            </a:r>
            <a:r>
              <a:rPr dirty="0" sz="3200" lang="en-US"/>
              <a:t>– Low concern for both production and people. </a:t>
            </a:r>
          </a:p>
          <a:p>
            <a:pPr indent="0" marL="0">
              <a:buNone/>
            </a:pPr>
            <a:r>
              <a:rPr dirty="0" sz="3200" lang="en-US"/>
              <a:t>2. </a:t>
            </a:r>
            <a:r>
              <a:rPr b="1" dirty="0" sz="3200" lang="en-US"/>
              <a:t>Authority compliance </a:t>
            </a:r>
            <a:r>
              <a:rPr dirty="0" sz="3200" lang="en-US"/>
              <a:t>– high concern for production and low concern for people. </a:t>
            </a:r>
          </a:p>
          <a:p>
            <a:pPr indent="0" marL="0">
              <a:buNone/>
            </a:pPr>
            <a:r>
              <a:rPr dirty="0" sz="3200" lang="en-US"/>
              <a:t>3. </a:t>
            </a:r>
            <a:r>
              <a:rPr b="1" dirty="0" sz="3200" lang="en-US"/>
              <a:t>Middle of the road </a:t>
            </a:r>
            <a:r>
              <a:rPr dirty="0" sz="3200" lang="en-US"/>
              <a:t>– moderate concern for production and people. </a:t>
            </a:r>
          </a:p>
          <a:p>
            <a:pPr indent="0" marL="0">
              <a:buNone/>
            </a:pPr>
            <a:r>
              <a:rPr dirty="0" sz="3200" lang="en-US"/>
              <a:t>4. </a:t>
            </a:r>
            <a:r>
              <a:rPr b="1" dirty="0" sz="3200" lang="en-US"/>
              <a:t>Country club </a:t>
            </a:r>
            <a:r>
              <a:rPr dirty="0" sz="3200" lang="en-US"/>
              <a:t>– High concern for people and low concern for production. </a:t>
            </a:r>
          </a:p>
          <a:p>
            <a:pPr indent="0" marL="0">
              <a:buNone/>
            </a:pPr>
            <a:r>
              <a:rPr dirty="0" sz="3200" lang="en-US"/>
              <a:t>5. </a:t>
            </a:r>
            <a:r>
              <a:rPr b="1" dirty="0" sz="3200" lang="en-US"/>
              <a:t>Team </a:t>
            </a:r>
            <a:r>
              <a:rPr dirty="0" sz="3200" lang="en-US"/>
              <a:t>– High concern for both production and people. </a:t>
            </a:r>
          </a:p>
          <a:p>
            <a:endParaRPr dirty="0" sz="32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93" name=""/>
        <p:cNvGrpSpPr/>
        <p:nvPr/>
      </p:nvGrpSpPr>
      <p:grpSpPr>
        <a:xfrm>
          <a:off x="0" y="0"/>
          <a:ext cx="0" cy="0"/>
          <a:chOff x="0" y="0"/>
          <a:chExt cx="0" cy="0"/>
        </a:xfrm>
      </p:grpSpPr>
      <p:sp>
        <p:nvSpPr>
          <p:cNvPr id="1049127" name=""/>
          <p:cNvSpPr>
            <a:spLocks noGrp="1"/>
          </p:cNvSpPr>
          <p:nvPr>
            <p:ph type="title"/>
          </p:nvPr>
        </p:nvSpPr>
        <p:spPr/>
        <p:txBody>
          <a:bodyPr/>
          <a:p>
            <a:endParaRPr lang="en-US"/>
          </a:p>
        </p:txBody>
      </p:sp>
      <p:sp>
        <p:nvSpPr>
          <p:cNvPr id="1049128" name=""/>
          <p:cNvSpPr>
            <a:spLocks noGrp="1"/>
          </p:cNvSpPr>
          <p:nvPr>
            <p:ph idx="1"/>
          </p:nvPr>
        </p:nvSpPr>
        <p:spPr/>
        <p:txBody>
          <a:bodyPr/>
          <a:p>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741" name="Title 1"/>
          <p:cNvSpPr>
            <a:spLocks noGrp="1"/>
          </p:cNvSpPr>
          <p:nvPr>
            <p:ph type="title"/>
          </p:nvPr>
        </p:nvSpPr>
        <p:spPr/>
        <p:txBody>
          <a:bodyPr/>
          <a:p>
            <a:endParaRPr dirty="0" lang="en-US"/>
          </a:p>
        </p:txBody>
      </p:sp>
      <p:sp>
        <p:nvSpPr>
          <p:cNvPr id="1048742" name="Content Placeholder 2"/>
          <p:cNvSpPr>
            <a:spLocks noGrp="1"/>
          </p:cNvSpPr>
          <p:nvPr>
            <p:ph idx="1"/>
          </p:nvPr>
        </p:nvSpPr>
        <p:spPr/>
        <p:txBody>
          <a:bodyPr>
            <a:normAutofit fontScale="96429" lnSpcReduction="20000"/>
          </a:bodyPr>
          <a:p>
            <a:endParaRPr dirty="0" lang="en-US"/>
          </a:p>
          <a:p>
            <a:pPr indent="0" marL="0">
              <a:buNone/>
            </a:pPr>
            <a:r>
              <a:rPr b="1" dirty="0" lang="en-US"/>
              <a:t>c</a:t>
            </a:r>
            <a:r>
              <a:rPr b="1" dirty="0" sz="3200" lang="en-US"/>
              <a:t>. Situational and contingency theory: </a:t>
            </a:r>
            <a:endParaRPr dirty="0" sz="3200" lang="en-US"/>
          </a:p>
          <a:p>
            <a:r>
              <a:rPr dirty="0" sz="3200" lang="en-US"/>
              <a:t>This combines </a:t>
            </a:r>
            <a:r>
              <a:rPr dirty="0" sz="3200" lang="en-US">
                <a:solidFill>
                  <a:srgbClr val="FF0000"/>
                </a:solidFill>
              </a:rPr>
              <a:t>traits</a:t>
            </a:r>
            <a:r>
              <a:rPr dirty="0" sz="3200" lang="en-US"/>
              <a:t> and </a:t>
            </a:r>
            <a:r>
              <a:rPr dirty="0" sz="3200" lang="en-US">
                <a:solidFill>
                  <a:srgbClr val="FF0000"/>
                </a:solidFill>
              </a:rPr>
              <a:t>situation</a:t>
            </a:r>
            <a:r>
              <a:rPr dirty="0" sz="3200" lang="en-US"/>
              <a:t>. The contingency theories suggest that the most effective leadership style is the one that best compliments the organizational environment, the task to be accomplished and the personal characteristic of the people involved in each situation. People become leaders because of their responsibility and situational factors.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743" name="Title 1"/>
          <p:cNvSpPr>
            <a:spLocks noGrp="1"/>
          </p:cNvSpPr>
          <p:nvPr>
            <p:ph type="title"/>
          </p:nvPr>
        </p:nvSpPr>
        <p:spPr/>
        <p:txBody>
          <a:bodyPr/>
          <a:p>
            <a:endParaRPr lang="en-US"/>
          </a:p>
        </p:txBody>
      </p:sp>
      <p:sp>
        <p:nvSpPr>
          <p:cNvPr id="1048744" name="Content Placeholder 2"/>
          <p:cNvSpPr>
            <a:spLocks noGrp="1"/>
          </p:cNvSpPr>
          <p:nvPr>
            <p:ph idx="1"/>
          </p:nvPr>
        </p:nvSpPr>
        <p:spPr/>
        <p:txBody>
          <a:bodyPr>
            <a:normAutofit fontScale="82143" lnSpcReduction="20000"/>
          </a:bodyPr>
          <a:p>
            <a:endParaRPr dirty="0" lang="en-US"/>
          </a:p>
          <a:p>
            <a:pPr indent="0" marL="0">
              <a:buNone/>
            </a:pPr>
            <a:r>
              <a:rPr b="1" dirty="0" lang="en-US"/>
              <a:t>d</a:t>
            </a:r>
            <a:r>
              <a:rPr b="1" dirty="0" sz="3500" lang="en-US"/>
              <a:t>. Contemporary Theories of Leadership </a:t>
            </a:r>
            <a:endParaRPr dirty="0" sz="3500" lang="en-US"/>
          </a:p>
          <a:p>
            <a:r>
              <a:rPr dirty="0" sz="3500" lang="en-US"/>
              <a:t>Leadership theory has continued to evolve. Contemporary approaches to leadership are underpinned by the belief that information power that was previously</a:t>
            </a:r>
            <a:r>
              <a:rPr dirty="0" sz="3500" lang="en-US">
                <a:solidFill>
                  <a:srgbClr val="FF0000"/>
                </a:solidFill>
              </a:rPr>
              <a:t> restricted to the professionals or managers is now available to all</a:t>
            </a:r>
            <a:r>
              <a:rPr dirty="0" sz="3500" lang="en-US" smtClean="0">
                <a:solidFill>
                  <a:srgbClr val="FF0000"/>
                </a:solidFill>
              </a:rPr>
              <a:t>.</a:t>
            </a:r>
          </a:p>
          <a:p>
            <a:pPr indent="0" marL="0">
              <a:buNone/>
            </a:pPr>
            <a:r>
              <a:rPr dirty="0" sz="3500" lang="en-US"/>
              <a:t>The contemporary leadership theories includes </a:t>
            </a:r>
          </a:p>
          <a:p>
            <a:pPr indent="0" marL="0">
              <a:buNone/>
            </a:pPr>
            <a:r>
              <a:rPr dirty="0" sz="3500" lang="en-US"/>
              <a:t>I. </a:t>
            </a:r>
            <a:r>
              <a:rPr b="1" dirty="0" sz="3500" lang="en-US"/>
              <a:t>The quantum leadership</a:t>
            </a:r>
            <a:r>
              <a:rPr dirty="0" sz="3500" lang="en-US"/>
              <a:t>: A leadership style based on the concept of chaos theory </a:t>
            </a:r>
          </a:p>
          <a:p>
            <a:pPr indent="0" marL="0">
              <a:buNone/>
            </a:pPr>
            <a:r>
              <a:rPr dirty="0" sz="3200" lang="en-US" smtClean="0">
                <a:solidFill>
                  <a:srgbClr val="FF0000"/>
                </a:solidFill>
              </a:rPr>
              <a:t> </a:t>
            </a:r>
          </a:p>
          <a:p>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745" name="Title 1"/>
          <p:cNvSpPr>
            <a:spLocks noGrp="1"/>
          </p:cNvSpPr>
          <p:nvPr>
            <p:ph type="title"/>
          </p:nvPr>
        </p:nvSpPr>
        <p:spPr/>
        <p:txBody>
          <a:bodyPr/>
          <a:p>
            <a:endParaRPr lang="en-US"/>
          </a:p>
        </p:txBody>
      </p:sp>
      <p:sp>
        <p:nvSpPr>
          <p:cNvPr id="1048746" name="Content Placeholder 2"/>
          <p:cNvSpPr>
            <a:spLocks noGrp="1"/>
          </p:cNvSpPr>
          <p:nvPr>
            <p:ph idx="1"/>
          </p:nvPr>
        </p:nvSpPr>
        <p:spPr/>
        <p:txBody>
          <a:bodyPr>
            <a:noAutofit/>
          </a:bodyPr>
          <a:p>
            <a:pPr indent="0" marL="0">
              <a:buNone/>
            </a:pPr>
            <a:r>
              <a:rPr dirty="0" sz="3200" lang="en-US" smtClean="0"/>
              <a:t>II</a:t>
            </a:r>
            <a:r>
              <a:rPr dirty="0" sz="3200" lang="en-US"/>
              <a:t>. </a:t>
            </a:r>
            <a:r>
              <a:rPr b="1" dirty="0" sz="3200" lang="en-US"/>
              <a:t>Shared leadership</a:t>
            </a:r>
            <a:r>
              <a:rPr dirty="0" sz="3200" lang="en-US"/>
              <a:t>, an organizational structure in which several individuals share the responsibility for achieving the organization’s goals. </a:t>
            </a:r>
          </a:p>
          <a:p>
            <a:pPr indent="0" marL="0">
              <a:buNone/>
            </a:pPr>
            <a:r>
              <a:rPr dirty="0" sz="3200" lang="en-US"/>
              <a:t>III. </a:t>
            </a:r>
            <a:r>
              <a:rPr b="1" dirty="0" sz="3200" lang="en-US"/>
              <a:t>Servant leadership</a:t>
            </a:r>
            <a:r>
              <a:rPr dirty="0" sz="3200" lang="en-US"/>
              <a:t>; the premise that leadership originates from a desire to serve; a leader emerges when others’ needs take priority. </a:t>
            </a:r>
          </a:p>
          <a:p>
            <a:pPr indent="0" marL="0">
              <a:buNone/>
            </a:pPr>
            <a:r>
              <a:rPr dirty="0" sz="3200" lang="en-US"/>
              <a:t>IV. </a:t>
            </a:r>
            <a:r>
              <a:rPr b="1" dirty="0" sz="3200" lang="en-US"/>
              <a:t>Transformational leadership</a:t>
            </a:r>
            <a:r>
              <a:rPr dirty="0" sz="3200" lang="en-US"/>
              <a:t>; A leadership style focused on effecting revolutionary change in organizations through a commitment the organizations vision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747" name="Title 1"/>
          <p:cNvSpPr>
            <a:spLocks noGrp="1"/>
          </p:cNvSpPr>
          <p:nvPr>
            <p:ph type="title"/>
          </p:nvPr>
        </p:nvSpPr>
        <p:spPr/>
        <p:txBody>
          <a:bodyPr/>
          <a:p>
            <a:endParaRPr lang="en-US"/>
          </a:p>
        </p:txBody>
      </p:sp>
      <p:sp>
        <p:nvSpPr>
          <p:cNvPr id="1048748" name="Content Placeholder 2"/>
          <p:cNvSpPr>
            <a:spLocks noGrp="1"/>
          </p:cNvSpPr>
          <p:nvPr>
            <p:ph idx="1"/>
          </p:nvPr>
        </p:nvSpPr>
        <p:spPr/>
        <p:txBody>
          <a:bodyPr>
            <a:normAutofit fontScale="85714" lnSpcReduction="20000"/>
          </a:bodyPr>
          <a:p>
            <a:r>
              <a:rPr dirty="0" sz="3200" lang="en-US"/>
              <a:t>Burns (1978) suggested that both leaders and followers have the ability to raise each other to higher levels of motivation and morality. He identified this concept as transformational leadership. </a:t>
            </a:r>
            <a:endParaRPr dirty="0" sz="3200" lang="en-US" smtClean="0"/>
          </a:p>
          <a:p>
            <a:r>
              <a:rPr dirty="0" sz="3200" lang="en-US" smtClean="0"/>
              <a:t>He </a:t>
            </a:r>
            <a:r>
              <a:rPr dirty="0" sz="3200" lang="en-US"/>
              <a:t>maintained that there are two types of leaders in management. </a:t>
            </a:r>
          </a:p>
          <a:p>
            <a:pPr indent="0" marL="0">
              <a:buNone/>
            </a:pPr>
            <a:r>
              <a:rPr dirty="0" sz="3200" lang="en-US" smtClean="0"/>
              <a:t>I</a:t>
            </a:r>
            <a:r>
              <a:rPr dirty="0" sz="3200" lang="en-US"/>
              <a:t>. The traditional manager, concerned with the day to day operations was termed as </a:t>
            </a:r>
            <a:r>
              <a:rPr b="1" dirty="0" sz="3200" lang="en-US"/>
              <a:t>Transactional Leader</a:t>
            </a:r>
            <a:r>
              <a:rPr dirty="0" sz="3200" lang="en-US"/>
              <a:t>. </a:t>
            </a:r>
          </a:p>
          <a:p>
            <a:pPr indent="0" marL="0">
              <a:buNone/>
            </a:pPr>
            <a:r>
              <a:rPr dirty="0" sz="3200" lang="en-US"/>
              <a:t>II. The manager who is committed, has a vision and is able to empower others with this vision was termed as </a:t>
            </a:r>
            <a:r>
              <a:rPr b="1" dirty="0" sz="3200" lang="en-US"/>
              <a:t>Transformational leader</a:t>
            </a:r>
            <a:r>
              <a:rPr dirty="0" sz="3200" lang="en-US"/>
              <a:t>. </a:t>
            </a:r>
          </a:p>
          <a:p>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749" name="Title 1"/>
          <p:cNvSpPr>
            <a:spLocks noGrp="1"/>
          </p:cNvSpPr>
          <p:nvPr>
            <p:ph type="title"/>
          </p:nvPr>
        </p:nvSpPr>
        <p:spPr/>
        <p:txBody>
          <a:bodyPr/>
          <a:p>
            <a:endParaRPr lang="en-US"/>
          </a:p>
        </p:txBody>
      </p:sp>
      <p:sp>
        <p:nvSpPr>
          <p:cNvPr id="1048750" name="Content Placeholder 2"/>
          <p:cNvSpPr>
            <a:spLocks noGrp="1"/>
          </p:cNvSpPr>
          <p:nvPr>
            <p:ph idx="1"/>
          </p:nvPr>
        </p:nvSpPr>
        <p:spPr/>
        <p:txBody>
          <a:bodyPr>
            <a:noAutofit/>
          </a:bodyPr>
          <a:p>
            <a:r>
              <a:rPr b="1" dirty="0" sz="3200" lang="en-US"/>
              <a:t>Transactional Leader </a:t>
            </a:r>
            <a:r>
              <a:rPr dirty="0" sz="3200" lang="en-US"/>
              <a:t>	</a:t>
            </a:r>
            <a:r>
              <a:rPr dirty="0" sz="3200" lang="en-US" smtClean="0"/>
              <a:t>                     </a:t>
            </a:r>
            <a:r>
              <a:rPr b="1" dirty="0" sz="3200" lang="en-US" smtClean="0"/>
              <a:t>Transformational </a:t>
            </a:r>
            <a:r>
              <a:rPr dirty="0" sz="3200" lang="en-US"/>
              <a:t>	</a:t>
            </a:r>
          </a:p>
          <a:p>
            <a:r>
              <a:rPr dirty="0" sz="3200" lang="en-US"/>
              <a:t>Focuses on management tasks. 	</a:t>
            </a:r>
            <a:r>
              <a:rPr dirty="0" sz="3200" lang="en-US" smtClean="0"/>
              <a:t> Identifies </a:t>
            </a:r>
            <a:r>
              <a:rPr dirty="0" sz="3200" lang="en-US"/>
              <a:t>common values. 	</a:t>
            </a:r>
          </a:p>
          <a:p>
            <a:r>
              <a:rPr dirty="0" sz="3200" lang="en-US"/>
              <a:t>Is caretaker (takes care of tasks 	</a:t>
            </a:r>
            <a:r>
              <a:rPr dirty="0" sz="3200" lang="en-US" smtClean="0"/>
              <a:t>  Is </a:t>
            </a:r>
            <a:r>
              <a:rPr dirty="0" sz="3200" lang="en-US"/>
              <a:t>committed (extra mile). 	</a:t>
            </a:r>
          </a:p>
          <a:p>
            <a:r>
              <a:rPr dirty="0" sz="3200" lang="en-US"/>
              <a:t>Uses tradeoffs to meet goals. 	</a:t>
            </a:r>
            <a:r>
              <a:rPr dirty="0" sz="3200" lang="en-US" smtClean="0"/>
              <a:t>   Inspires </a:t>
            </a:r>
            <a:r>
              <a:rPr dirty="0" sz="3200" lang="en-US"/>
              <a:t>others with 	</a:t>
            </a:r>
          </a:p>
          <a:p>
            <a:r>
              <a:rPr dirty="0" sz="3200" lang="en-US"/>
              <a:t>Shared values not identified. 	</a:t>
            </a:r>
            <a:r>
              <a:rPr dirty="0" sz="3200" lang="en-US" smtClean="0"/>
              <a:t>    Has </a:t>
            </a:r>
            <a:r>
              <a:rPr dirty="0" sz="3200" lang="en-US"/>
              <a:t>long term vision 	</a:t>
            </a:r>
          </a:p>
          <a:p>
            <a:r>
              <a:rPr dirty="0" sz="3200" lang="en-US"/>
              <a:t>Examiner causes. 	</a:t>
            </a:r>
            <a:r>
              <a:rPr dirty="0" sz="3200" lang="en-US" smtClean="0"/>
              <a:t>                        Looks </a:t>
            </a:r>
            <a:r>
              <a:rPr dirty="0" sz="3200" lang="en-US"/>
              <a:t>at effects. 	</a:t>
            </a:r>
          </a:p>
          <a:p>
            <a:r>
              <a:rPr dirty="0" sz="3200" lang="en-US"/>
              <a:t>Uses contingency rewards. 	</a:t>
            </a:r>
            <a:r>
              <a:rPr dirty="0" sz="3200" lang="en-US" smtClean="0"/>
              <a:t>     Empowers </a:t>
            </a:r>
            <a:r>
              <a:rPr dirty="0" sz="3200" lang="en-US"/>
              <a:t>others. 	</a:t>
            </a:r>
          </a:p>
          <a:p>
            <a:endParaRPr dirty="0" sz="3200"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751" name="Title 1"/>
          <p:cNvSpPr>
            <a:spLocks noGrp="1"/>
          </p:cNvSpPr>
          <p:nvPr>
            <p:ph type="title"/>
          </p:nvPr>
        </p:nvSpPr>
        <p:spPr/>
        <p:txBody>
          <a:bodyPr/>
          <a:p>
            <a:r>
              <a:rPr b="1" dirty="0" lang="en-US"/>
              <a:t>LEADERSHIP FUNCTIONS </a:t>
            </a:r>
            <a:endParaRPr dirty="0" lang="en-US"/>
          </a:p>
        </p:txBody>
      </p:sp>
      <p:sp>
        <p:nvSpPr>
          <p:cNvPr id="1048752" name="Content Placeholder 2"/>
          <p:cNvSpPr>
            <a:spLocks noGrp="1"/>
          </p:cNvSpPr>
          <p:nvPr>
            <p:ph idx="1"/>
          </p:nvPr>
        </p:nvSpPr>
        <p:spPr/>
        <p:txBody>
          <a:bodyPr>
            <a:normAutofit fontScale="89286" lnSpcReduction="20000"/>
          </a:bodyPr>
          <a:p>
            <a:pPr>
              <a:buFont typeface="Wingdings" panose="05000000000000000000" pitchFamily="2" charset="2"/>
              <a:buChar char="Ø"/>
            </a:pPr>
            <a:r>
              <a:rPr b="1" dirty="0" lang="en-US" smtClean="0"/>
              <a:t> Supervision </a:t>
            </a:r>
            <a:r>
              <a:rPr b="1" dirty="0" lang="en-US"/>
              <a:t>(overseeing) </a:t>
            </a:r>
            <a:endParaRPr dirty="0" lang="en-US"/>
          </a:p>
          <a:p>
            <a:r>
              <a:rPr dirty="0" sz="3200" lang="en-US"/>
              <a:t>Supervision is another leadership behavior</a:t>
            </a:r>
            <a:r>
              <a:rPr dirty="0" sz="3200" lang="en-US" smtClean="0"/>
              <a:t>.</a:t>
            </a:r>
          </a:p>
          <a:p>
            <a:r>
              <a:rPr dirty="0" sz="3200" lang="en-US" smtClean="0"/>
              <a:t> </a:t>
            </a:r>
            <a:r>
              <a:rPr dirty="0" sz="3200" lang="en-US"/>
              <a:t>It includes inspecting another’s work, evaluating his/her performance and approving or correcting performance. </a:t>
            </a:r>
            <a:endParaRPr dirty="0" sz="3200" lang="en-US" smtClean="0"/>
          </a:p>
          <a:p>
            <a:r>
              <a:rPr dirty="0" sz="3200" lang="en-US" smtClean="0"/>
              <a:t>Good </a:t>
            </a:r>
            <a:r>
              <a:rPr dirty="0" sz="3200" lang="en-US"/>
              <a:t>supervision is facilitative because a good supervisor inspects work in progress and can remedy inadequate performance before serious consequences develop</a:t>
            </a:r>
            <a:r>
              <a:rPr dirty="0" sz="3200" lang="en-US" smtClean="0"/>
              <a:t>.</a:t>
            </a:r>
          </a:p>
          <a:p>
            <a:r>
              <a:rPr dirty="0" sz="3200" lang="en-US" smtClean="0"/>
              <a:t> </a:t>
            </a:r>
            <a:r>
              <a:rPr dirty="0" sz="3200" lang="en-US"/>
              <a:t>The intensity of supervision should match situational requirements, employees needs and managers leadership </a:t>
            </a:r>
            <a:r>
              <a:rPr dirty="0" sz="3200" lang="en-US" smtClean="0"/>
              <a:t>skills</a:t>
            </a:r>
            <a:endParaRPr dirty="0" sz="320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753" name="Title 1"/>
          <p:cNvSpPr>
            <a:spLocks noGrp="1"/>
          </p:cNvSpPr>
          <p:nvPr>
            <p:ph type="title"/>
          </p:nvPr>
        </p:nvSpPr>
        <p:spPr/>
        <p:txBody>
          <a:bodyPr/>
          <a:p>
            <a:endParaRPr lang="en-US"/>
          </a:p>
        </p:txBody>
      </p:sp>
      <p:sp>
        <p:nvSpPr>
          <p:cNvPr id="1048754" name="Content Placeholder 2"/>
          <p:cNvSpPr>
            <a:spLocks noGrp="1"/>
          </p:cNvSpPr>
          <p:nvPr>
            <p:ph idx="1"/>
          </p:nvPr>
        </p:nvSpPr>
        <p:spPr/>
        <p:txBody>
          <a:bodyPr>
            <a:normAutofit/>
          </a:bodyPr>
          <a:p>
            <a:r>
              <a:rPr dirty="0" sz="3200" lang="en-US" smtClean="0"/>
              <a:t>Supervision </a:t>
            </a:r>
            <a:r>
              <a:rPr dirty="0" sz="3200" lang="en-US"/>
              <a:t>must be appropriate in type and intensity for work groups members to interact effectively e.g. technical </a:t>
            </a:r>
            <a:r>
              <a:rPr dirty="0" sz="3200" lang="en-US" smtClean="0"/>
              <a:t>workers need </a:t>
            </a:r>
            <a:r>
              <a:rPr dirty="0" sz="3200" lang="en-US"/>
              <a:t>closer supervision than professional </a:t>
            </a:r>
            <a:r>
              <a:rPr dirty="0" sz="3200" lang="en-US" smtClean="0"/>
              <a:t>workers  </a:t>
            </a:r>
            <a:endParaRPr dirty="0" sz="3200" lang="en-US"/>
          </a:p>
          <a:p>
            <a:r>
              <a:rPr dirty="0" sz="3200" lang="en-US"/>
              <a:t>A manager can effectively supervise a large number of subordinates when they are confined in a small area, perform similar jobs and are fairly educated. </a:t>
            </a:r>
          </a:p>
          <a:p>
            <a:endParaRPr dirty="0" sz="320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755" name="Title 1"/>
          <p:cNvSpPr>
            <a:spLocks noGrp="1"/>
          </p:cNvSpPr>
          <p:nvPr>
            <p:ph type="title"/>
          </p:nvPr>
        </p:nvSpPr>
        <p:spPr/>
        <p:txBody>
          <a:bodyPr/>
          <a:p>
            <a:endParaRPr lang="en-US"/>
          </a:p>
        </p:txBody>
      </p:sp>
      <p:sp>
        <p:nvSpPr>
          <p:cNvPr id="1048756" name="Content Placeholder 2"/>
          <p:cNvSpPr>
            <a:spLocks noGrp="1"/>
          </p:cNvSpPr>
          <p:nvPr>
            <p:ph idx="1"/>
          </p:nvPr>
        </p:nvSpPr>
        <p:spPr/>
        <p:txBody>
          <a:bodyPr>
            <a:normAutofit/>
          </a:bodyPr>
          <a:p>
            <a:r>
              <a:rPr dirty="0" sz="3200" lang="en-US"/>
              <a:t>Intensity of supervision should also depend on manger-caregiver ration. </a:t>
            </a:r>
            <a:endParaRPr dirty="0" sz="3200" lang="en-US" smtClean="0"/>
          </a:p>
          <a:p>
            <a:r>
              <a:rPr dirty="0" sz="3200" lang="en-US" smtClean="0"/>
              <a:t>The </a:t>
            </a:r>
            <a:r>
              <a:rPr dirty="0" sz="3200" lang="en-US"/>
              <a:t>purpose of supervision is to inspect, evaluate and improve worker performance. Therefore a criteria is needed for judging the quality of work processes and outcomes</a:t>
            </a:r>
            <a:r>
              <a:rPr dirty="0" sz="3200" lang="en-US" smtClean="0"/>
              <a:t>.</a:t>
            </a:r>
          </a:p>
          <a:p>
            <a:r>
              <a:rPr dirty="0" sz="3200" lang="en-US" smtClean="0"/>
              <a:t> </a:t>
            </a:r>
            <a:r>
              <a:rPr dirty="0" sz="3200" lang="en-US"/>
              <a:t>Job description and associated performance standards provide such evaluation criteria. </a:t>
            </a:r>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757" name="Title 1"/>
          <p:cNvSpPr>
            <a:spLocks noGrp="1"/>
          </p:cNvSpPr>
          <p:nvPr>
            <p:ph type="title"/>
          </p:nvPr>
        </p:nvSpPr>
        <p:spPr/>
        <p:txBody>
          <a:bodyPr/>
          <a:p>
            <a:endParaRPr lang="en-US"/>
          </a:p>
        </p:txBody>
      </p:sp>
      <p:sp>
        <p:nvSpPr>
          <p:cNvPr id="1048758" name="Content Placeholder 2"/>
          <p:cNvSpPr>
            <a:spLocks noGrp="1"/>
          </p:cNvSpPr>
          <p:nvPr>
            <p:ph idx="1"/>
          </p:nvPr>
        </p:nvSpPr>
        <p:spPr/>
        <p:txBody>
          <a:bodyPr/>
          <a:p>
            <a:pPr>
              <a:buFont typeface="Wingdings" panose="05000000000000000000" pitchFamily="2" charset="2"/>
              <a:buChar char="ü"/>
            </a:pPr>
            <a:r>
              <a:rPr dirty="0" lang="en-US"/>
              <a:t>The following performance elements should be appraised during supervision </a:t>
            </a:r>
          </a:p>
          <a:p>
            <a:pPr indent="0" marL="0">
              <a:buNone/>
            </a:pPr>
            <a:r>
              <a:rPr dirty="0" lang="en-US"/>
              <a:t>I. Quantity of work output </a:t>
            </a:r>
          </a:p>
          <a:p>
            <a:pPr indent="0" marL="0">
              <a:buNone/>
            </a:pPr>
            <a:r>
              <a:rPr dirty="0" lang="en-US"/>
              <a:t>II. Quality of output </a:t>
            </a:r>
          </a:p>
          <a:p>
            <a:pPr indent="0" marL="0">
              <a:buNone/>
            </a:pPr>
            <a:r>
              <a:rPr dirty="0" lang="en-US"/>
              <a:t>III. Time use </a:t>
            </a:r>
          </a:p>
          <a:p>
            <a:pPr indent="0" marL="0">
              <a:buNone/>
            </a:pPr>
            <a:r>
              <a:rPr dirty="0" lang="en-US"/>
              <a:t>IV. Conservation of resources </a:t>
            </a:r>
          </a:p>
          <a:p>
            <a:pPr indent="0" marL="0">
              <a:buNone/>
            </a:pPr>
            <a:r>
              <a:rPr dirty="0" lang="en-US"/>
              <a:t>V. Assistance to co-workers </a:t>
            </a:r>
          </a:p>
          <a:p>
            <a:pPr indent="0" marL="0">
              <a:buNone/>
            </a:pPr>
            <a:r>
              <a:rPr dirty="0" lang="en-US"/>
              <a:t>VI. Support of </a:t>
            </a:r>
            <a:r>
              <a:rPr dirty="0" lang="en-US" smtClean="0"/>
              <a:t>administrator </a:t>
            </a:r>
            <a:endParaRPr dirty="0" lang="en-US"/>
          </a:p>
          <a:p>
            <a:endParaRPr dirty="0" lang="en-US"/>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59" name="Title 1"/>
          <p:cNvSpPr>
            <a:spLocks noGrp="1"/>
          </p:cNvSpPr>
          <p:nvPr>
            <p:ph type="title"/>
          </p:nvPr>
        </p:nvSpPr>
        <p:spPr/>
        <p:txBody>
          <a:bodyPr/>
          <a:p>
            <a:endParaRPr dirty="0" lang="en-US"/>
          </a:p>
        </p:txBody>
      </p:sp>
      <p:sp>
        <p:nvSpPr>
          <p:cNvPr id="1048760" name="Content Placeholder 2"/>
          <p:cNvSpPr>
            <a:spLocks noGrp="1"/>
          </p:cNvSpPr>
          <p:nvPr>
            <p:ph idx="1"/>
          </p:nvPr>
        </p:nvSpPr>
        <p:spPr/>
        <p:txBody>
          <a:bodyPr>
            <a:normAutofit fontScale="92857" lnSpcReduction="10000"/>
          </a:bodyPr>
          <a:p>
            <a:pPr>
              <a:buFont typeface="Wingdings" panose="05000000000000000000" pitchFamily="2" charset="2"/>
              <a:buChar char="Ø"/>
            </a:pPr>
            <a:r>
              <a:rPr b="1" dirty="0" lang="en-US"/>
              <a:t>Co-ordination </a:t>
            </a:r>
            <a:endParaRPr dirty="0" lang="en-US"/>
          </a:p>
          <a:p>
            <a:r>
              <a:rPr dirty="0" sz="3200" lang="en-US"/>
              <a:t>This is another leadership activity. It includes all activities that enable work group members to work together harmoniously. </a:t>
            </a:r>
            <a:endParaRPr dirty="0" sz="3200" lang="en-US" smtClean="0"/>
          </a:p>
          <a:p>
            <a:r>
              <a:rPr dirty="0" sz="3200" lang="en-US" smtClean="0"/>
              <a:t>Co-ordination </a:t>
            </a:r>
            <a:r>
              <a:rPr dirty="0" sz="3200" lang="en-US"/>
              <a:t>ensures that everything that needs to be done is done and that no two people are doing the same thing (or duplication of activity). </a:t>
            </a:r>
            <a:endParaRPr dirty="0" sz="3200" lang="en-US" smtClean="0"/>
          </a:p>
          <a:p>
            <a:r>
              <a:rPr dirty="0" sz="3200" lang="en-US" smtClean="0"/>
              <a:t>Coordinating </a:t>
            </a:r>
            <a:r>
              <a:rPr dirty="0" sz="3200" lang="en-US"/>
              <a:t>means distributing authority, providing channels of communication and arranging work so that the right things are done, at the right time, in the right place, in the right way and by the right people </a:t>
            </a:r>
          </a:p>
          <a:p>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15" name="Title 1"/>
          <p:cNvSpPr>
            <a:spLocks noGrp="1"/>
          </p:cNvSpPr>
          <p:nvPr>
            <p:ph type="title"/>
          </p:nvPr>
        </p:nvSpPr>
        <p:spPr/>
        <p:txBody>
          <a:bodyPr/>
          <a:p>
            <a:endParaRPr dirty="0" lang="en-US"/>
          </a:p>
        </p:txBody>
      </p:sp>
      <p:sp>
        <p:nvSpPr>
          <p:cNvPr id="1048616" name="Content Placeholder 2"/>
          <p:cNvSpPr>
            <a:spLocks noGrp="1"/>
          </p:cNvSpPr>
          <p:nvPr>
            <p:ph idx="1"/>
          </p:nvPr>
        </p:nvSpPr>
        <p:spPr/>
        <p:txBody>
          <a:bodyPr>
            <a:normAutofit/>
          </a:bodyPr>
          <a:p>
            <a:pPr indent="0" marL="0">
              <a:buNone/>
            </a:pPr>
            <a:r>
              <a:rPr dirty="0" sz="2400" lang="en-US" smtClean="0"/>
              <a:t>module content </a:t>
            </a:r>
          </a:p>
          <a:p>
            <a:pPr>
              <a:buFont typeface="Wingdings" panose="05000000000000000000" pitchFamily="2" charset="2"/>
              <a:buChar char="ü"/>
            </a:pPr>
            <a:r>
              <a:rPr dirty="0" lang="en-US" smtClean="0"/>
              <a:t>Introduction to leadership and management  - definitions ,importance of studying management ,historical development of management  and concepts ,theories principles and function of management ,differentiate between leadership and management </a:t>
            </a:r>
            <a:r>
              <a:rPr dirty="0" sz="3200" lang="en-US" smtClean="0"/>
              <a:t>qualities</a:t>
            </a:r>
            <a:r>
              <a:rPr dirty="0" lang="en-US" smtClean="0"/>
              <a:t> of a leader and styles of leadership ,organization behavior and group dynamics ,definition of mission ,vision ,importance of personal and organizational mission and vision statement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761" name="Title 1"/>
          <p:cNvSpPr>
            <a:spLocks noGrp="1"/>
          </p:cNvSpPr>
          <p:nvPr>
            <p:ph type="title"/>
          </p:nvPr>
        </p:nvSpPr>
        <p:spPr/>
        <p:txBody>
          <a:bodyPr/>
          <a:p>
            <a:endParaRPr lang="en-US"/>
          </a:p>
        </p:txBody>
      </p:sp>
      <p:sp>
        <p:nvSpPr>
          <p:cNvPr id="1048762" name="Content Placeholder 2"/>
          <p:cNvSpPr>
            <a:spLocks noGrp="1"/>
          </p:cNvSpPr>
          <p:nvPr>
            <p:ph idx="1"/>
          </p:nvPr>
        </p:nvSpPr>
        <p:spPr/>
        <p:txBody>
          <a:bodyPr>
            <a:normAutofit fontScale="92857" lnSpcReduction="10000"/>
          </a:bodyPr>
          <a:p>
            <a:r>
              <a:rPr dirty="0" sz="3200" lang="en-US"/>
              <a:t>The overall results of coordination should be orderly work, harmonious, efficient and successful activities </a:t>
            </a:r>
            <a:endParaRPr dirty="0" sz="3200" lang="en-US" smtClean="0"/>
          </a:p>
          <a:p>
            <a:pPr indent="0" marL="0">
              <a:buNone/>
            </a:pPr>
            <a:r>
              <a:rPr b="1" dirty="0" sz="3200" lang="en-US"/>
              <a:t>MOTIVATION </a:t>
            </a:r>
            <a:endParaRPr dirty="0" sz="3200" lang="en-US"/>
          </a:p>
          <a:p>
            <a:r>
              <a:rPr dirty="0" sz="3200" lang="en-US"/>
              <a:t>Motivation describes the factors that initiate and direct behavior.</a:t>
            </a:r>
          </a:p>
          <a:p>
            <a:r>
              <a:rPr dirty="0" sz="3200" lang="en-US"/>
              <a:t> Therefore a manager’s most important leadership task is to maximize subordinates work motivation because employees bring to the organization different needs and goals, the type and intensity of motivators vary among employees</a:t>
            </a:r>
          </a:p>
          <a:p>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763" name="Title 1"/>
          <p:cNvSpPr>
            <a:spLocks noGrp="1"/>
          </p:cNvSpPr>
          <p:nvPr>
            <p:ph type="title"/>
          </p:nvPr>
        </p:nvSpPr>
        <p:spPr/>
        <p:txBody>
          <a:bodyPr/>
          <a:p>
            <a:endParaRPr lang="en-US"/>
          </a:p>
        </p:txBody>
      </p:sp>
      <p:sp>
        <p:nvSpPr>
          <p:cNvPr id="1048764" name="Content Placeholder 2"/>
          <p:cNvSpPr>
            <a:spLocks noGrp="1"/>
          </p:cNvSpPr>
          <p:nvPr>
            <p:ph idx="1"/>
          </p:nvPr>
        </p:nvSpPr>
        <p:spPr/>
        <p:txBody>
          <a:bodyPr>
            <a:normAutofit/>
          </a:bodyPr>
          <a:p>
            <a:pPr>
              <a:buFont typeface="Wingdings" panose="05000000000000000000" pitchFamily="2" charset="2"/>
              <a:buChar char="§"/>
            </a:pPr>
            <a:r>
              <a:rPr dirty="0" lang="en-US" smtClean="0"/>
              <a:t> Therefore </a:t>
            </a:r>
            <a:r>
              <a:rPr dirty="0" lang="en-US"/>
              <a:t>the </a:t>
            </a:r>
            <a:r>
              <a:rPr dirty="0" lang="en-US" smtClean="0"/>
              <a:t> </a:t>
            </a:r>
            <a:r>
              <a:rPr dirty="0" lang="en-US"/>
              <a:t>manager must know which needs the employee expects to satisfy through employment and should be able to predict, which needs will be satisfied through the job duties </a:t>
            </a:r>
            <a:r>
              <a:rPr dirty="0" lang="en-US" smtClean="0"/>
              <a:t>and positions </a:t>
            </a:r>
            <a:endParaRPr dirty="0" lang="en-US"/>
          </a:p>
          <a:p>
            <a:r>
              <a:rPr dirty="0" lang="en-US"/>
              <a:t>Motivated employees are more likely to be productive than non-motivated employees and hence motivation is an important aspect of enhancing employee performance. </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765" name="Title 1"/>
          <p:cNvSpPr>
            <a:spLocks noGrp="1"/>
          </p:cNvSpPr>
          <p:nvPr>
            <p:ph type="title"/>
          </p:nvPr>
        </p:nvSpPr>
        <p:spPr/>
        <p:txBody>
          <a:bodyPr/>
          <a:p>
            <a:r>
              <a:rPr dirty="0" lang="en-US"/>
              <a:t/>
            </a:r>
            <a:br>
              <a:rPr dirty="0" lang="en-US"/>
            </a:br>
            <a:r>
              <a:rPr dirty="0" lang="en-US"/>
              <a:t> </a:t>
            </a:r>
            <a:r>
              <a:rPr b="1" dirty="0" lang="en-US"/>
              <a:t>Management Functions </a:t>
            </a:r>
            <a:endParaRPr dirty="0" lang="en-US"/>
          </a:p>
        </p:txBody>
      </p:sp>
      <p:sp>
        <p:nvSpPr>
          <p:cNvPr id="1048766" name="Content Placeholder 2"/>
          <p:cNvSpPr>
            <a:spLocks noGrp="1"/>
          </p:cNvSpPr>
          <p:nvPr>
            <p:ph idx="1"/>
          </p:nvPr>
        </p:nvSpPr>
        <p:spPr/>
        <p:txBody>
          <a:bodyPr/>
          <a:p>
            <a:pPr indent="0" marL="0">
              <a:buNone/>
            </a:pPr>
            <a:r>
              <a:rPr dirty="0" lang="en-US" smtClean="0"/>
              <a:t> </a:t>
            </a:r>
            <a:r>
              <a:rPr b="1" dirty="0" sz="3200" lang="en-US" smtClean="0"/>
              <a:t>1. PLANNING  </a:t>
            </a:r>
            <a:endParaRPr dirty="0" sz="3200" lang="en-US"/>
          </a:p>
          <a:p>
            <a:pPr indent="0" marL="0">
              <a:buNone/>
            </a:pPr>
            <a:r>
              <a:rPr dirty="0" sz="3200" lang="en-US" smtClean="0"/>
              <a:t> DEF: Planning </a:t>
            </a:r>
            <a:r>
              <a:rPr dirty="0" sz="3200" lang="en-US"/>
              <a:t>is a management decision making process by which an organization decides what it wants to achieve, how it intends to achieve, in what manner </a:t>
            </a:r>
          </a:p>
          <a:p>
            <a:r>
              <a:rPr dirty="0" sz="3200" lang="en-US"/>
              <a:t>It is the process of deciding in advance what to do, who is to do it and where it is to be done. Therefore all planning involves choice; a necessity to choose from among alternatives. Planning is a proactive and deliberate process.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767" name="Title 1"/>
          <p:cNvSpPr>
            <a:spLocks noGrp="1"/>
          </p:cNvSpPr>
          <p:nvPr>
            <p:ph type="title"/>
          </p:nvPr>
        </p:nvSpPr>
        <p:spPr/>
        <p:txBody>
          <a:bodyPr/>
          <a:p>
            <a:endParaRPr dirty="0" lang="en-US"/>
          </a:p>
        </p:txBody>
      </p:sp>
      <p:sp>
        <p:nvSpPr>
          <p:cNvPr id="1048768" name="Content Placeholder 2"/>
          <p:cNvSpPr>
            <a:spLocks noGrp="1"/>
          </p:cNvSpPr>
          <p:nvPr>
            <p:ph idx="1"/>
          </p:nvPr>
        </p:nvSpPr>
        <p:spPr/>
        <p:txBody>
          <a:bodyPr>
            <a:normAutofit fontScale="92857" lnSpcReduction="20000"/>
          </a:bodyPr>
          <a:p>
            <a:endParaRPr dirty="0" lang="en-US"/>
          </a:p>
          <a:p>
            <a:r>
              <a:rPr dirty="0" sz="3200" lang="en-US"/>
              <a:t> It is a function required of all managers so that personal as well as organizational needs and objectives can be met. This cyclic process allows for unity of goals, continuity of energy expenditure (human and fiscal resources) and an opportunity to minimize uncertainty and chance. The process also directs attention to the objectives of the organization and provides the manager with a means of control. Planning precedes all other management functions and without adequate planning the management process will fail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769" name="Title 1"/>
          <p:cNvSpPr>
            <a:spLocks noGrp="1"/>
          </p:cNvSpPr>
          <p:nvPr>
            <p:ph type="title"/>
          </p:nvPr>
        </p:nvSpPr>
        <p:spPr/>
        <p:txBody>
          <a:bodyPr/>
          <a:p>
            <a:endParaRPr lang="en-US"/>
          </a:p>
        </p:txBody>
      </p:sp>
      <p:sp>
        <p:nvSpPr>
          <p:cNvPr id="1048770" name="Content Placeholder 2"/>
          <p:cNvSpPr>
            <a:spLocks noGrp="1"/>
          </p:cNvSpPr>
          <p:nvPr>
            <p:ph idx="1"/>
          </p:nvPr>
        </p:nvSpPr>
        <p:spPr/>
        <p:txBody>
          <a:bodyPr/>
          <a:p>
            <a:pPr indent="0" marL="0">
              <a:buNone/>
            </a:pPr>
            <a:r>
              <a:rPr b="1" dirty="0" lang="en-US" smtClean="0"/>
              <a:t>TERMINOLOGIES </a:t>
            </a:r>
            <a:r>
              <a:rPr b="1" dirty="0" lang="en-US"/>
              <a:t>USED IN </a:t>
            </a:r>
            <a:r>
              <a:rPr b="1" dirty="0" lang="en-US" smtClean="0"/>
              <a:t>PLANNING</a:t>
            </a:r>
          </a:p>
          <a:p>
            <a:pPr indent="0" marL="0">
              <a:buNone/>
            </a:pPr>
            <a:r>
              <a:rPr b="1" dirty="0" lang="en-US" smtClean="0"/>
              <a:t>Philosophy </a:t>
            </a:r>
            <a:endParaRPr dirty="0" lang="en-US"/>
          </a:p>
          <a:p>
            <a:r>
              <a:rPr dirty="0" lang="en-US"/>
              <a:t>It is a statement of beliefs based on core values – inner forces that give us purpose. Philosophy states the values and beliefs held about the nature of work required to accomplish the mission and the nature and rights of both the people being served and those providing the service. </a:t>
            </a:r>
            <a:r>
              <a:rPr b="1" dirty="0" lang="en-US" smtClean="0"/>
              <a:t> </a:t>
            </a:r>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771" name="Title 1"/>
          <p:cNvSpPr>
            <a:spLocks noGrp="1"/>
          </p:cNvSpPr>
          <p:nvPr>
            <p:ph type="title"/>
          </p:nvPr>
        </p:nvSpPr>
        <p:spPr/>
        <p:txBody>
          <a:bodyPr/>
          <a:p>
            <a:endParaRPr lang="en-US"/>
          </a:p>
        </p:txBody>
      </p:sp>
      <p:sp>
        <p:nvSpPr>
          <p:cNvPr id="1048772" name="Content Placeholder 2"/>
          <p:cNvSpPr>
            <a:spLocks noGrp="1"/>
          </p:cNvSpPr>
          <p:nvPr>
            <p:ph idx="1"/>
          </p:nvPr>
        </p:nvSpPr>
        <p:spPr/>
        <p:txBody>
          <a:bodyPr>
            <a:noAutofit/>
          </a:bodyPr>
          <a:p>
            <a:pPr indent="0" marL="0">
              <a:buNone/>
            </a:pPr>
            <a:r>
              <a:rPr b="1" dirty="0" lang="en-US"/>
              <a:t>Mission </a:t>
            </a:r>
            <a:r>
              <a:rPr dirty="0" lang="en-US" smtClean="0"/>
              <a:t>- It </a:t>
            </a:r>
            <a:r>
              <a:rPr dirty="0" lang="en-US"/>
              <a:t>is a broad general statement of the organization reason for existence. It states where the organization is now, where it wants to go and how it intends to get there. The mission identifies the organization customers and the type of services offered </a:t>
            </a:r>
            <a:endParaRPr dirty="0" lang="en-US" smtClean="0"/>
          </a:p>
          <a:p>
            <a:pPr indent="0" marL="0">
              <a:buNone/>
            </a:pPr>
            <a:r>
              <a:rPr b="1" dirty="0" lang="en-US"/>
              <a:t>Vision </a:t>
            </a:r>
            <a:r>
              <a:rPr dirty="0" lang="en-US" smtClean="0"/>
              <a:t>- A </a:t>
            </a:r>
            <a:r>
              <a:rPr dirty="0" lang="en-US"/>
              <a:t>vision statement describes the goal to which the organization aspires. It delineates the set of values and beliefs that guide all actions of the organization. Vision statements are future oriented purposeful statements designed to identify the desired future of an organization. Within this context, mission and philosophy statements are crafted.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773" name="Title 1"/>
          <p:cNvSpPr>
            <a:spLocks noGrp="1"/>
          </p:cNvSpPr>
          <p:nvPr>
            <p:ph type="title"/>
          </p:nvPr>
        </p:nvSpPr>
        <p:spPr/>
        <p:txBody>
          <a:bodyPr/>
          <a:p>
            <a:endParaRPr lang="en-US"/>
          </a:p>
        </p:txBody>
      </p:sp>
      <p:sp>
        <p:nvSpPr>
          <p:cNvPr id="1048774" name="Content Placeholder 2"/>
          <p:cNvSpPr>
            <a:spLocks noGrp="1"/>
          </p:cNvSpPr>
          <p:nvPr>
            <p:ph idx="1"/>
          </p:nvPr>
        </p:nvSpPr>
        <p:spPr/>
        <p:txBody>
          <a:bodyPr/>
          <a:p>
            <a:r>
              <a:rPr b="1" dirty="0" lang="en-US"/>
              <a:t>The goal: </a:t>
            </a:r>
            <a:r>
              <a:rPr dirty="0" lang="en-US" smtClean="0"/>
              <a:t>May </a:t>
            </a:r>
            <a:r>
              <a:rPr dirty="0" lang="en-US"/>
              <a:t>be defined as the desired result towards which effort are directed. This is a specific aim or target that the unit wishes to attain within a time span e.g. of 1 year. They are measurable and precise. Goals like values and philosophies change with time and require periodic </a:t>
            </a:r>
            <a:r>
              <a:rPr dirty="0" lang="en-US" smtClean="0"/>
              <a:t>re-evaluation</a:t>
            </a:r>
          </a:p>
          <a:p>
            <a:r>
              <a:rPr b="1" dirty="0" lang="en-US"/>
              <a:t>Objectives </a:t>
            </a:r>
            <a:r>
              <a:rPr dirty="0" lang="en-US" smtClean="0"/>
              <a:t>: An </a:t>
            </a:r>
            <a:r>
              <a:rPr dirty="0" lang="en-US"/>
              <a:t>objective is the desired end results of any activity. They specify what an organization is meant to accomplish </a:t>
            </a:r>
            <a:r>
              <a:rPr dirty="0" lang="en-US" smtClean="0"/>
              <a:t> </a:t>
            </a:r>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775" name="Title 1"/>
          <p:cNvSpPr>
            <a:spLocks noGrp="1"/>
          </p:cNvSpPr>
          <p:nvPr>
            <p:ph type="title"/>
          </p:nvPr>
        </p:nvSpPr>
        <p:spPr/>
        <p:txBody>
          <a:bodyPr/>
          <a:p>
            <a:endParaRPr lang="en-US"/>
          </a:p>
        </p:txBody>
      </p:sp>
      <p:sp>
        <p:nvSpPr>
          <p:cNvPr id="1048776" name="Content Placeholder 2"/>
          <p:cNvSpPr>
            <a:spLocks noGrp="1"/>
          </p:cNvSpPr>
          <p:nvPr>
            <p:ph idx="1"/>
          </p:nvPr>
        </p:nvSpPr>
        <p:spPr/>
        <p:txBody>
          <a:bodyPr>
            <a:normAutofit fontScale="92857" lnSpcReduction="20000"/>
          </a:bodyPr>
          <a:p>
            <a:r>
              <a:rPr b="1" dirty="0" lang="en-US"/>
              <a:t>Policy </a:t>
            </a:r>
            <a:r>
              <a:rPr dirty="0" lang="en-US" smtClean="0"/>
              <a:t>: Statements </a:t>
            </a:r>
            <a:r>
              <a:rPr dirty="0" lang="en-US"/>
              <a:t>of conduct, principles designed to influence decisions and actions). They make managers take action in a certain way. These are plans reduced to statements or instructions that direct organization in decision making. </a:t>
            </a:r>
            <a:endParaRPr dirty="0" lang="en-US" smtClean="0"/>
          </a:p>
          <a:p>
            <a:r>
              <a:rPr b="1" dirty="0" lang="en-US"/>
              <a:t>Procedure: </a:t>
            </a:r>
            <a:r>
              <a:rPr dirty="0" lang="en-US" smtClean="0"/>
              <a:t>A </a:t>
            </a:r>
            <a:r>
              <a:rPr dirty="0" lang="en-US"/>
              <a:t>procedure is a series of steps for the accomplishment of some specific project or endeavor. It is a chronological sequence of steps to be undertaken to attain an objective. </a:t>
            </a:r>
            <a:endParaRPr dirty="0" lang="en-US" smtClean="0"/>
          </a:p>
          <a:p>
            <a:r>
              <a:rPr b="1" dirty="0" lang="en-US"/>
              <a:t>Rules and Regulations </a:t>
            </a:r>
            <a:r>
              <a:rPr dirty="0" lang="en-US" smtClean="0"/>
              <a:t>: Are </a:t>
            </a:r>
            <a:r>
              <a:rPr dirty="0" lang="en-US"/>
              <a:t>plans that define specific action or non-action. Rules describe situations that allow only one choice of action.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777" name="Title 1"/>
          <p:cNvSpPr>
            <a:spLocks noGrp="1"/>
          </p:cNvSpPr>
          <p:nvPr>
            <p:ph type="title"/>
          </p:nvPr>
        </p:nvSpPr>
        <p:spPr/>
        <p:txBody>
          <a:bodyPr/>
          <a:p>
            <a:endParaRPr dirty="0" lang="en-US"/>
          </a:p>
        </p:txBody>
      </p:sp>
      <p:sp>
        <p:nvSpPr>
          <p:cNvPr id="1048778" name="Content Placeholder 2"/>
          <p:cNvSpPr>
            <a:spLocks noGrp="1"/>
          </p:cNvSpPr>
          <p:nvPr>
            <p:ph idx="1"/>
          </p:nvPr>
        </p:nvSpPr>
        <p:spPr/>
        <p:txBody>
          <a:bodyPr>
            <a:normAutofit fontScale="92857" lnSpcReduction="10000"/>
          </a:bodyPr>
          <a:p>
            <a:pPr indent="0" marL="0">
              <a:buNone/>
            </a:pPr>
            <a:r>
              <a:rPr b="1" dirty="0" lang="en-US"/>
              <a:t>TYPES OF PLANNING </a:t>
            </a:r>
            <a:endParaRPr dirty="0" lang="en-US"/>
          </a:p>
          <a:p>
            <a:r>
              <a:rPr dirty="0" lang="en-US"/>
              <a:t>Planning can be classified on the basis of time, nature and use of plans </a:t>
            </a:r>
          </a:p>
          <a:p>
            <a:pPr>
              <a:buFont typeface="Wingdings" panose="05000000000000000000" pitchFamily="2" charset="2"/>
              <a:buChar char="v"/>
            </a:pPr>
            <a:r>
              <a:rPr b="1" dirty="0" lang="en-US"/>
              <a:t>Based on time </a:t>
            </a:r>
            <a:endParaRPr dirty="0" lang="en-US"/>
          </a:p>
          <a:p>
            <a:pPr indent="0" marL="0">
              <a:buNone/>
            </a:pPr>
            <a:r>
              <a:rPr dirty="0" lang="en-US"/>
              <a:t>We have the following types based on time </a:t>
            </a:r>
          </a:p>
          <a:p>
            <a:r>
              <a:rPr b="1" dirty="0" lang="en-US"/>
              <a:t>Long period planning </a:t>
            </a:r>
            <a:endParaRPr dirty="0" lang="en-US"/>
          </a:p>
          <a:p>
            <a:pPr indent="0" marL="0">
              <a:buNone/>
            </a:pPr>
            <a:r>
              <a:rPr dirty="0" lang="en-US"/>
              <a:t>This normally covers a period of more than five years though it can extend up to 20years or so. They are developed to guide the future efforts of an organization. Long term planning is mainly the responsibility of the top management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779" name="Title 1"/>
          <p:cNvSpPr>
            <a:spLocks noGrp="1"/>
          </p:cNvSpPr>
          <p:nvPr>
            <p:ph type="title"/>
          </p:nvPr>
        </p:nvSpPr>
        <p:spPr/>
        <p:txBody>
          <a:bodyPr/>
          <a:p>
            <a:endParaRPr lang="en-US"/>
          </a:p>
        </p:txBody>
      </p:sp>
      <p:sp>
        <p:nvSpPr>
          <p:cNvPr id="1048780" name="Content Placeholder 2"/>
          <p:cNvSpPr>
            <a:spLocks noGrp="1"/>
          </p:cNvSpPr>
          <p:nvPr>
            <p:ph idx="1"/>
          </p:nvPr>
        </p:nvSpPr>
        <p:spPr/>
        <p:txBody>
          <a:bodyPr/>
          <a:p>
            <a:r>
              <a:rPr b="1" dirty="0" lang="en-US"/>
              <a:t>Short period planning </a:t>
            </a:r>
            <a:endParaRPr dirty="0" lang="en-US"/>
          </a:p>
          <a:p>
            <a:pPr indent="0" marL="0">
              <a:buNone/>
            </a:pPr>
            <a:r>
              <a:rPr dirty="0" lang="en-US"/>
              <a:t>This refers to determination of courses of action for the time period extending up to one to three years. In short term planning the structure is fixed and specific activities required to achieve goals are developed. Its formulated by lower level management </a:t>
            </a:r>
          </a:p>
          <a:p>
            <a:pPr>
              <a:buFont typeface="Wingdings" panose="05000000000000000000" pitchFamily="2" charset="2"/>
              <a:buChar char="v"/>
            </a:pPr>
            <a:r>
              <a:rPr b="1" dirty="0" lang="en-US" smtClean="0"/>
              <a:t> Based </a:t>
            </a:r>
            <a:r>
              <a:rPr b="1" dirty="0" lang="en-US"/>
              <a:t>on nature </a:t>
            </a:r>
            <a:endParaRPr dirty="0" lang="en-US"/>
          </a:p>
          <a:p>
            <a:pPr indent="0" marL="0">
              <a:buNone/>
            </a:pPr>
            <a:r>
              <a:rPr dirty="0" lang="en-US"/>
              <a:t>We have the following types based on nature </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Ministry of Education</Company>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HEALTH SYSTEM MANAGEMENT </dc:title>
  <dc:creator>Angela</dc:creator>
  <cp:lastModifiedBy>Angela</cp:lastModifiedBy>
  <dcterms:created xsi:type="dcterms:W3CDTF">2016-09-15T03:48:09Z</dcterms:created>
  <dcterms:modified xsi:type="dcterms:W3CDTF">2021-05-25T12:34:40Z</dcterms:modified>
</cp:coreProperties>
</file>