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2"/>
  </p:notesMasterIdLst>
  <p:sldIdLst>
    <p:sldId id="256" r:id="rId2"/>
    <p:sldId id="257" r:id="rId3"/>
    <p:sldId id="258" r:id="rId4"/>
    <p:sldId id="303" r:id="rId5"/>
    <p:sldId id="259" r:id="rId6"/>
    <p:sldId id="328" r:id="rId7"/>
    <p:sldId id="302" r:id="rId8"/>
    <p:sldId id="305" r:id="rId9"/>
    <p:sldId id="329" r:id="rId10"/>
    <p:sldId id="262" r:id="rId11"/>
    <p:sldId id="260" r:id="rId12"/>
    <p:sldId id="261" r:id="rId13"/>
    <p:sldId id="263" r:id="rId14"/>
    <p:sldId id="330" r:id="rId15"/>
    <p:sldId id="304" r:id="rId16"/>
    <p:sldId id="306" r:id="rId17"/>
    <p:sldId id="265" r:id="rId18"/>
    <p:sldId id="264" r:id="rId19"/>
    <p:sldId id="266" r:id="rId20"/>
    <p:sldId id="307" r:id="rId21"/>
    <p:sldId id="308" r:id="rId22"/>
    <p:sldId id="309" r:id="rId23"/>
    <p:sldId id="268" r:id="rId24"/>
    <p:sldId id="269" r:id="rId25"/>
    <p:sldId id="310" r:id="rId26"/>
    <p:sldId id="270" r:id="rId27"/>
    <p:sldId id="311" r:id="rId28"/>
    <p:sldId id="272" r:id="rId29"/>
    <p:sldId id="273" r:id="rId30"/>
    <p:sldId id="274" r:id="rId31"/>
    <p:sldId id="312" r:id="rId32"/>
    <p:sldId id="313" r:id="rId33"/>
    <p:sldId id="277" r:id="rId34"/>
    <p:sldId id="278" r:id="rId35"/>
    <p:sldId id="331" r:id="rId36"/>
    <p:sldId id="279" r:id="rId37"/>
    <p:sldId id="275" r:id="rId38"/>
    <p:sldId id="276" r:id="rId39"/>
    <p:sldId id="280" r:id="rId40"/>
    <p:sldId id="314" r:id="rId41"/>
    <p:sldId id="281" r:id="rId42"/>
    <p:sldId id="315" r:id="rId43"/>
    <p:sldId id="283" r:id="rId44"/>
    <p:sldId id="282" r:id="rId45"/>
    <p:sldId id="284" r:id="rId46"/>
    <p:sldId id="285" r:id="rId47"/>
    <p:sldId id="316" r:id="rId48"/>
    <p:sldId id="286" r:id="rId49"/>
    <p:sldId id="317" r:id="rId50"/>
    <p:sldId id="287" r:id="rId51"/>
    <p:sldId id="318" r:id="rId52"/>
    <p:sldId id="288" r:id="rId53"/>
    <p:sldId id="332" r:id="rId54"/>
    <p:sldId id="290" r:id="rId55"/>
    <p:sldId id="319" r:id="rId56"/>
    <p:sldId id="320" r:id="rId57"/>
    <p:sldId id="291" r:id="rId58"/>
    <p:sldId id="321" r:id="rId59"/>
    <p:sldId id="292" r:id="rId60"/>
    <p:sldId id="293" r:id="rId61"/>
    <p:sldId id="322" r:id="rId62"/>
    <p:sldId id="295" r:id="rId63"/>
    <p:sldId id="296" r:id="rId64"/>
    <p:sldId id="326" r:id="rId65"/>
    <p:sldId id="325" r:id="rId66"/>
    <p:sldId id="324" r:id="rId67"/>
    <p:sldId id="300" r:id="rId68"/>
    <p:sldId id="327" r:id="rId69"/>
    <p:sldId id="297" r:id="rId70"/>
    <p:sldId id="298" r:id="rId7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3969" autoAdjust="0"/>
  </p:normalViewPr>
  <p:slideViewPr>
    <p:cSldViewPr snapToGrid="0">
      <p:cViewPr varScale="1">
        <p:scale>
          <a:sx n="65" d="100"/>
          <a:sy n="65" d="100"/>
        </p:scale>
        <p:origin x="147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057232-50D0-4A96-9F0A-2FA310F57163}" type="datetimeFigureOut">
              <a:rPr lang="en-US" smtClean="0"/>
              <a:t>7/8/2021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322431-7331-4612-B686-F88DECA78FC4}" type="slidenum">
              <a:rPr lang="en-US" smtClean="0"/>
              <a:t>‹#›</a:t>
            </a:fld>
            <a:endParaRPr lang="en-US"/>
          </a:p>
        </p:txBody>
      </p:sp>
    </p:spTree>
    <p:extLst>
      <p:ext uri="{BB962C8B-B14F-4D97-AF65-F5344CB8AC3E}">
        <p14:creationId xmlns:p14="http://schemas.microsoft.com/office/powerpoint/2010/main" val="14432916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Pernicious anemia: Causing much harm in a subtle way</a:t>
            </a:r>
          </a:p>
        </p:txBody>
      </p:sp>
      <p:sp>
        <p:nvSpPr>
          <p:cNvPr id="4" name="Slide Number Placeholder 3"/>
          <p:cNvSpPr>
            <a:spLocks noGrp="1"/>
          </p:cNvSpPr>
          <p:nvPr>
            <p:ph type="sldNum" sz="quarter" idx="5"/>
          </p:nvPr>
        </p:nvSpPr>
        <p:spPr/>
        <p:txBody>
          <a:bodyPr/>
          <a:lstStyle/>
          <a:p>
            <a:fld id="{75322431-7331-4612-B686-F88DECA78FC4}" type="slidenum">
              <a:rPr lang="en-US" smtClean="0"/>
              <a:t>13</a:t>
            </a:fld>
            <a:endParaRPr lang="en-US"/>
          </a:p>
        </p:txBody>
      </p:sp>
    </p:spTree>
    <p:extLst>
      <p:ext uri="{BB962C8B-B14F-4D97-AF65-F5344CB8AC3E}">
        <p14:creationId xmlns:p14="http://schemas.microsoft.com/office/powerpoint/2010/main" val="6149949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Megaloblastic anemia- characterized by abnormally large RBC associated with pernicious anemia and with folic acid deficiency</a:t>
            </a:r>
          </a:p>
        </p:txBody>
      </p:sp>
      <p:sp>
        <p:nvSpPr>
          <p:cNvPr id="4" name="Slide Number Placeholder 3"/>
          <p:cNvSpPr>
            <a:spLocks noGrp="1"/>
          </p:cNvSpPr>
          <p:nvPr>
            <p:ph type="sldNum" sz="quarter" idx="5"/>
          </p:nvPr>
        </p:nvSpPr>
        <p:spPr/>
        <p:txBody>
          <a:bodyPr/>
          <a:lstStyle/>
          <a:p>
            <a:fld id="{75322431-7331-4612-B686-F88DECA78FC4}" type="slidenum">
              <a:rPr lang="en-US" smtClean="0"/>
              <a:t>19</a:t>
            </a:fld>
            <a:endParaRPr lang="en-US"/>
          </a:p>
        </p:txBody>
      </p:sp>
    </p:spTree>
    <p:extLst>
      <p:ext uri="{BB962C8B-B14F-4D97-AF65-F5344CB8AC3E}">
        <p14:creationId xmlns:p14="http://schemas.microsoft.com/office/powerpoint/2010/main" val="18994230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Methotrexate- an antimetabolite and antifolate drug used in treatment of cancer and autoimmune diseases</a:t>
            </a:r>
          </a:p>
        </p:txBody>
      </p:sp>
      <p:sp>
        <p:nvSpPr>
          <p:cNvPr id="4" name="Slide Number Placeholder 3"/>
          <p:cNvSpPr>
            <a:spLocks noGrp="1"/>
          </p:cNvSpPr>
          <p:nvPr>
            <p:ph type="sldNum" sz="quarter" idx="5"/>
          </p:nvPr>
        </p:nvSpPr>
        <p:spPr/>
        <p:txBody>
          <a:bodyPr/>
          <a:lstStyle/>
          <a:p>
            <a:fld id="{75322431-7331-4612-B686-F88DECA78FC4}" type="slidenum">
              <a:rPr lang="en-US" smtClean="0"/>
              <a:t>21</a:t>
            </a:fld>
            <a:endParaRPr lang="en-US"/>
          </a:p>
        </p:txBody>
      </p:sp>
    </p:spTree>
    <p:extLst>
      <p:ext uri="{BB962C8B-B14F-4D97-AF65-F5344CB8AC3E}">
        <p14:creationId xmlns:p14="http://schemas.microsoft.com/office/powerpoint/2010/main" val="1260777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DB4B948-657C-4819-B84B-9979D7ABB537}" type="datetimeFigureOut">
              <a:rPr lang="en-US" smtClean="0"/>
              <a:t>7/8/2021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28556-25BB-48F5-AB56-55872855B8D8}" type="slidenum">
              <a:rPr lang="en-US" smtClean="0"/>
              <a:t>‹#›</a:t>
            </a:fld>
            <a:endParaRPr lang="en-US"/>
          </a:p>
        </p:txBody>
      </p:sp>
    </p:spTree>
    <p:extLst>
      <p:ext uri="{BB962C8B-B14F-4D97-AF65-F5344CB8AC3E}">
        <p14:creationId xmlns:p14="http://schemas.microsoft.com/office/powerpoint/2010/main" val="1258412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B4B948-657C-4819-B84B-9979D7ABB537}" type="datetimeFigureOut">
              <a:rPr lang="en-US" smtClean="0"/>
              <a:t>7/8/2021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28556-25BB-48F5-AB56-55872855B8D8}" type="slidenum">
              <a:rPr lang="en-US" smtClean="0"/>
              <a:t>‹#›</a:t>
            </a:fld>
            <a:endParaRPr lang="en-US"/>
          </a:p>
        </p:txBody>
      </p:sp>
    </p:spTree>
    <p:extLst>
      <p:ext uri="{BB962C8B-B14F-4D97-AF65-F5344CB8AC3E}">
        <p14:creationId xmlns:p14="http://schemas.microsoft.com/office/powerpoint/2010/main" val="3918234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B4B948-657C-4819-B84B-9979D7ABB537}" type="datetimeFigureOut">
              <a:rPr lang="en-US" smtClean="0"/>
              <a:t>7/8/2021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28556-25BB-48F5-AB56-55872855B8D8}" type="slidenum">
              <a:rPr lang="en-US" smtClean="0"/>
              <a:t>‹#›</a:t>
            </a:fld>
            <a:endParaRPr lang="en-US"/>
          </a:p>
        </p:txBody>
      </p:sp>
    </p:spTree>
    <p:extLst>
      <p:ext uri="{BB962C8B-B14F-4D97-AF65-F5344CB8AC3E}">
        <p14:creationId xmlns:p14="http://schemas.microsoft.com/office/powerpoint/2010/main" val="2328229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DB4B948-657C-4819-B84B-9979D7ABB537}" type="datetimeFigureOut">
              <a:rPr lang="en-US" smtClean="0"/>
              <a:t>7/8/2021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28556-25BB-48F5-AB56-55872855B8D8}" type="slidenum">
              <a:rPr lang="en-US" smtClean="0"/>
              <a:t>‹#›</a:t>
            </a:fld>
            <a:endParaRPr lang="en-US"/>
          </a:p>
        </p:txBody>
      </p:sp>
    </p:spTree>
    <p:extLst>
      <p:ext uri="{BB962C8B-B14F-4D97-AF65-F5344CB8AC3E}">
        <p14:creationId xmlns:p14="http://schemas.microsoft.com/office/powerpoint/2010/main" val="2487095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B4B948-657C-4819-B84B-9979D7ABB537}" type="datetimeFigureOut">
              <a:rPr lang="en-US" smtClean="0"/>
              <a:t>7/8/2021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28556-25BB-48F5-AB56-55872855B8D8}" type="slidenum">
              <a:rPr lang="en-US" smtClean="0"/>
              <a:t>‹#›</a:t>
            </a:fld>
            <a:endParaRPr lang="en-US"/>
          </a:p>
        </p:txBody>
      </p:sp>
    </p:spTree>
    <p:extLst>
      <p:ext uri="{BB962C8B-B14F-4D97-AF65-F5344CB8AC3E}">
        <p14:creationId xmlns:p14="http://schemas.microsoft.com/office/powerpoint/2010/main" val="606865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DB4B948-657C-4819-B84B-9979D7ABB537}" type="datetimeFigureOut">
              <a:rPr lang="en-US" smtClean="0"/>
              <a:t>7/8/2021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28556-25BB-48F5-AB56-55872855B8D8}" type="slidenum">
              <a:rPr lang="en-US" smtClean="0"/>
              <a:t>‹#›</a:t>
            </a:fld>
            <a:endParaRPr lang="en-US"/>
          </a:p>
        </p:txBody>
      </p:sp>
    </p:spTree>
    <p:extLst>
      <p:ext uri="{BB962C8B-B14F-4D97-AF65-F5344CB8AC3E}">
        <p14:creationId xmlns:p14="http://schemas.microsoft.com/office/powerpoint/2010/main" val="3636504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DB4B948-657C-4819-B84B-9979D7ABB537}" type="datetimeFigureOut">
              <a:rPr lang="en-US" smtClean="0"/>
              <a:t>7/8/2021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28556-25BB-48F5-AB56-55872855B8D8}" type="slidenum">
              <a:rPr lang="en-US" smtClean="0"/>
              <a:t>‹#›</a:t>
            </a:fld>
            <a:endParaRPr lang="en-US"/>
          </a:p>
        </p:txBody>
      </p:sp>
    </p:spTree>
    <p:extLst>
      <p:ext uri="{BB962C8B-B14F-4D97-AF65-F5344CB8AC3E}">
        <p14:creationId xmlns:p14="http://schemas.microsoft.com/office/powerpoint/2010/main" val="148138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DB4B948-657C-4819-B84B-9979D7ABB537}" type="datetimeFigureOut">
              <a:rPr lang="en-US" smtClean="0"/>
              <a:t>7/8/2021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28556-25BB-48F5-AB56-55872855B8D8}" type="slidenum">
              <a:rPr lang="en-US" smtClean="0"/>
              <a:t>‹#›</a:t>
            </a:fld>
            <a:endParaRPr lang="en-US"/>
          </a:p>
        </p:txBody>
      </p:sp>
    </p:spTree>
    <p:extLst>
      <p:ext uri="{BB962C8B-B14F-4D97-AF65-F5344CB8AC3E}">
        <p14:creationId xmlns:p14="http://schemas.microsoft.com/office/powerpoint/2010/main" val="3363742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B4B948-657C-4819-B84B-9979D7ABB537}" type="datetimeFigureOut">
              <a:rPr lang="en-US" smtClean="0"/>
              <a:t>7/8/2021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28556-25BB-48F5-AB56-55872855B8D8}" type="slidenum">
              <a:rPr lang="en-US" smtClean="0"/>
              <a:t>‹#›</a:t>
            </a:fld>
            <a:endParaRPr lang="en-US"/>
          </a:p>
        </p:txBody>
      </p:sp>
    </p:spTree>
    <p:extLst>
      <p:ext uri="{BB962C8B-B14F-4D97-AF65-F5344CB8AC3E}">
        <p14:creationId xmlns:p14="http://schemas.microsoft.com/office/powerpoint/2010/main" val="3961031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DB4B948-657C-4819-B84B-9979D7ABB537}" type="datetimeFigureOut">
              <a:rPr lang="en-US" smtClean="0"/>
              <a:t>7/8/2021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28556-25BB-48F5-AB56-55872855B8D8}" type="slidenum">
              <a:rPr lang="en-US" smtClean="0"/>
              <a:t>‹#›</a:t>
            </a:fld>
            <a:endParaRPr lang="en-US"/>
          </a:p>
        </p:txBody>
      </p:sp>
    </p:spTree>
    <p:extLst>
      <p:ext uri="{BB962C8B-B14F-4D97-AF65-F5344CB8AC3E}">
        <p14:creationId xmlns:p14="http://schemas.microsoft.com/office/powerpoint/2010/main" val="4257803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DB4B948-657C-4819-B84B-9979D7ABB537}" type="datetimeFigureOut">
              <a:rPr lang="en-US" smtClean="0"/>
              <a:t>7/8/2021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28556-25BB-48F5-AB56-55872855B8D8}" type="slidenum">
              <a:rPr lang="en-US" smtClean="0"/>
              <a:t>‹#›</a:t>
            </a:fld>
            <a:endParaRPr lang="en-US"/>
          </a:p>
        </p:txBody>
      </p:sp>
    </p:spTree>
    <p:extLst>
      <p:ext uri="{BB962C8B-B14F-4D97-AF65-F5344CB8AC3E}">
        <p14:creationId xmlns:p14="http://schemas.microsoft.com/office/powerpoint/2010/main" val="2229713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B4B948-657C-4819-B84B-9979D7ABB537}" type="datetimeFigureOut">
              <a:rPr lang="en-US" smtClean="0"/>
              <a:t>7/8/2021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28556-25BB-48F5-AB56-55872855B8D8}" type="slidenum">
              <a:rPr lang="en-US" smtClean="0"/>
              <a:t>‹#›</a:t>
            </a:fld>
            <a:endParaRPr lang="en-US"/>
          </a:p>
        </p:txBody>
      </p:sp>
    </p:spTree>
    <p:extLst>
      <p:ext uri="{BB962C8B-B14F-4D97-AF65-F5344CB8AC3E}">
        <p14:creationId xmlns:p14="http://schemas.microsoft.com/office/powerpoint/2010/main" val="11566390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A14D0-D2A4-4B6C-9CE1-C984291D2D65}"/>
              </a:ext>
            </a:extLst>
          </p:cNvPr>
          <p:cNvSpPr>
            <a:spLocks noGrp="1"/>
          </p:cNvSpPr>
          <p:nvPr>
            <p:ph type="ctrTitle"/>
          </p:nvPr>
        </p:nvSpPr>
        <p:spPr/>
        <p:txBody>
          <a:bodyPr/>
          <a:lstStyle/>
          <a:p>
            <a:r>
              <a:rPr lang="en-US" b="1" dirty="0">
                <a:solidFill>
                  <a:srgbClr val="FF0000"/>
                </a:solidFill>
                <a:latin typeface="Times New Roman" panose="02020603050405020304" pitchFamily="18" charset="0"/>
                <a:cs typeface="Times New Roman" panose="02020603050405020304" pitchFamily="18" charset="0"/>
              </a:rPr>
              <a:t>HEMATOLOGIC DRUGS</a:t>
            </a:r>
          </a:p>
        </p:txBody>
      </p:sp>
      <p:sp>
        <p:nvSpPr>
          <p:cNvPr id="3" name="Subtitle 2">
            <a:extLst>
              <a:ext uri="{FF2B5EF4-FFF2-40B4-BE49-F238E27FC236}">
                <a16:creationId xmlns:a16="http://schemas.microsoft.com/office/drawing/2014/main" id="{D5405719-6A12-462D-BFF4-8AFC62C8222B}"/>
              </a:ext>
            </a:extLst>
          </p:cNvPr>
          <p:cNvSpPr>
            <a:spLocks noGrp="1"/>
          </p:cNvSpPr>
          <p:nvPr>
            <p:ph type="subTitle" idx="1"/>
          </p:nvPr>
        </p:nvSpPr>
        <p:spPr/>
        <p:txBody>
          <a:bodyPr/>
          <a:lstStyle/>
          <a:p>
            <a:r>
              <a:rPr lang="en-US" b="1" dirty="0">
                <a:solidFill>
                  <a:srgbClr val="000099"/>
                </a:solidFill>
                <a:latin typeface="Times New Roman" panose="02020603050405020304" pitchFamily="18" charset="0"/>
                <a:cs typeface="Times New Roman" panose="02020603050405020304" pitchFamily="18" charset="0"/>
              </a:rPr>
              <a:t>KECHN SEPT 2020</a:t>
            </a:r>
          </a:p>
          <a:p>
            <a:r>
              <a:rPr lang="en-US" b="1" dirty="0">
                <a:solidFill>
                  <a:srgbClr val="000099"/>
                </a:solidFill>
                <a:latin typeface="Times New Roman" panose="02020603050405020304" pitchFamily="18" charset="0"/>
                <a:cs typeface="Times New Roman" panose="02020603050405020304" pitchFamily="18" charset="0"/>
              </a:rPr>
              <a:t>KMTC BOMET CAMPUS</a:t>
            </a:r>
          </a:p>
        </p:txBody>
      </p:sp>
    </p:spTree>
    <p:extLst>
      <p:ext uri="{BB962C8B-B14F-4D97-AF65-F5344CB8AC3E}">
        <p14:creationId xmlns:p14="http://schemas.microsoft.com/office/powerpoint/2010/main" val="16109427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99124-335B-4ED3-9709-4DDE5BB181A3}"/>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22863BCE-68CC-46A6-9A5D-E6FFA47959DC}"/>
              </a:ext>
            </a:extLst>
          </p:cNvPr>
          <p:cNvSpPr>
            <a:spLocks noGrp="1"/>
          </p:cNvSpPr>
          <p:nvPr>
            <p:ph idx="1"/>
          </p:nvPr>
        </p:nvSpPr>
        <p:spPr>
          <a:xfrm>
            <a:off x="162231" y="117987"/>
            <a:ext cx="8849033" cy="6636774"/>
          </a:xfrm>
        </p:spPr>
        <p:txBody>
          <a:bodyPr>
            <a:normAutofit/>
          </a:bodyPr>
          <a:lstStyle/>
          <a:p>
            <a:pPr marL="0" indent="0">
              <a:buNone/>
            </a:pPr>
            <a:r>
              <a:rPr lang="en-US" b="1" dirty="0">
                <a:latin typeface="Times New Roman" panose="02020603050405020304" pitchFamily="18" charset="0"/>
                <a:cs typeface="Times New Roman" panose="02020603050405020304" pitchFamily="18" charset="0"/>
              </a:rPr>
              <a:t>Drug interactions</a:t>
            </a:r>
          </a:p>
          <a:p>
            <a:r>
              <a:rPr lang="en-US" dirty="0">
                <a:latin typeface="Times New Roman" panose="02020603050405020304" pitchFamily="18" charset="0"/>
                <a:cs typeface="Times New Roman" panose="02020603050405020304" pitchFamily="18" charset="0"/>
              </a:rPr>
              <a:t>Iron absorption is reduced by antacids as well as by such foods as coffee, tea, eggs, and milk.</a:t>
            </a:r>
          </a:p>
          <a:p>
            <a:r>
              <a:rPr lang="en-US" dirty="0">
                <a:latin typeface="Times New Roman" panose="02020603050405020304" pitchFamily="18" charset="0"/>
                <a:cs typeface="Times New Roman" panose="02020603050405020304" pitchFamily="18" charset="0"/>
              </a:rPr>
              <a:t>Other drug interactions involving iron include:</a:t>
            </a:r>
          </a:p>
          <a:p>
            <a:pPr lvl="1"/>
            <a:r>
              <a:rPr lang="en-US" dirty="0">
                <a:latin typeface="Times New Roman" panose="02020603050405020304" pitchFamily="18" charset="0"/>
                <a:cs typeface="Times New Roman" panose="02020603050405020304" pitchFamily="18" charset="0"/>
              </a:rPr>
              <a:t>Absorption of:</a:t>
            </a:r>
          </a:p>
          <a:p>
            <a:pPr lvl="2"/>
            <a:r>
              <a:rPr lang="en-US" sz="2400" dirty="0">
                <a:latin typeface="Times New Roman" panose="02020603050405020304" pitchFamily="18" charset="0"/>
                <a:cs typeface="Times New Roman" panose="02020603050405020304" pitchFamily="18" charset="0"/>
              </a:rPr>
              <a:t>Tetracyclines (demeclocycline, doxycycline, minocycline, oxytetracycline, and tetracycline)</a:t>
            </a:r>
          </a:p>
          <a:p>
            <a:pPr lvl="2"/>
            <a:r>
              <a:rPr lang="en-US" sz="2400" dirty="0">
                <a:latin typeface="Times New Roman" panose="02020603050405020304" pitchFamily="18" charset="0"/>
                <a:cs typeface="Times New Roman" panose="02020603050405020304" pitchFamily="18" charset="0"/>
              </a:rPr>
              <a:t>Methyldopa</a:t>
            </a:r>
          </a:p>
          <a:p>
            <a:pPr lvl="2"/>
            <a:r>
              <a:rPr lang="en-US" sz="2400" dirty="0">
                <a:latin typeface="Times New Roman" panose="02020603050405020304" pitchFamily="18" charset="0"/>
                <a:cs typeface="Times New Roman" panose="02020603050405020304" pitchFamily="18" charset="0"/>
              </a:rPr>
              <a:t>Quinolones (ciprofloxacin, levofloxacin, lomefloxacin, moxifloxacin, norfloxacin, ofloxacin, and sparfloxacin)</a:t>
            </a:r>
          </a:p>
          <a:p>
            <a:pPr lvl="2"/>
            <a:r>
              <a:rPr lang="en-US" sz="2400" dirty="0">
                <a:latin typeface="Times New Roman" panose="02020603050405020304" pitchFamily="18" charset="0"/>
                <a:cs typeface="Times New Roman" panose="02020603050405020304" pitchFamily="18" charset="0"/>
              </a:rPr>
              <a:t>Levothyroxine</a:t>
            </a:r>
          </a:p>
          <a:p>
            <a:pPr lvl="2"/>
            <a:r>
              <a:rPr lang="en-US" sz="2400" dirty="0">
                <a:latin typeface="Times New Roman" panose="02020603050405020304" pitchFamily="18" charset="0"/>
                <a:cs typeface="Times New Roman" panose="02020603050405020304" pitchFamily="18" charset="0"/>
              </a:rPr>
              <a:t>Penicillamine </a:t>
            </a:r>
          </a:p>
          <a:p>
            <a:pPr marL="914400" lvl="2" indent="0">
              <a:buNone/>
            </a:pPr>
            <a:r>
              <a:rPr lang="en-US" sz="2400" dirty="0">
                <a:latin typeface="Times New Roman" panose="02020603050405020304" pitchFamily="18" charset="0"/>
                <a:cs typeface="Times New Roman" panose="02020603050405020304" pitchFamily="18" charset="0"/>
              </a:rPr>
              <a:t>	may be reduced when taken with oral iron preparations.</a:t>
            </a:r>
          </a:p>
          <a:p>
            <a:pPr lvl="1"/>
            <a:r>
              <a:rPr lang="en-US" dirty="0">
                <a:latin typeface="Times New Roman" panose="02020603050405020304" pitchFamily="18" charset="0"/>
                <a:cs typeface="Times New Roman" panose="02020603050405020304" pitchFamily="18" charset="0"/>
              </a:rPr>
              <a:t>Cholestyramine, cimetidine, proton-pump inhibitors, and colestipol may reduce iron absorption in the GI tract.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74942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F7E43-EFB6-4FD4-ACBB-019E753AC52B}"/>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5BEF4513-292E-4A62-A3E0-A28B8E54A5FD}"/>
              </a:ext>
            </a:extLst>
          </p:cNvPr>
          <p:cNvSpPr>
            <a:spLocks noGrp="1"/>
          </p:cNvSpPr>
          <p:nvPr>
            <p:ph idx="1"/>
          </p:nvPr>
        </p:nvSpPr>
        <p:spPr>
          <a:xfrm>
            <a:off x="191729" y="147484"/>
            <a:ext cx="8775290" cy="6577781"/>
          </a:xfrm>
        </p:spPr>
        <p:txBody>
          <a:bodyPr>
            <a:normAutofit/>
          </a:bodyPr>
          <a:lstStyle/>
          <a:p>
            <a:pPr marL="0" indent="0">
              <a:buNone/>
            </a:pPr>
            <a:r>
              <a:rPr lang="en-US" b="1" dirty="0">
                <a:latin typeface="Times New Roman" panose="02020603050405020304" pitchFamily="18" charset="0"/>
                <a:cs typeface="Times New Roman" panose="02020603050405020304" pitchFamily="18" charset="0"/>
              </a:rPr>
              <a:t>Adverse Reactions</a:t>
            </a:r>
          </a:p>
          <a:p>
            <a:r>
              <a:rPr lang="en-US" dirty="0">
                <a:latin typeface="Times New Roman" panose="02020603050405020304" pitchFamily="18" charset="0"/>
                <a:cs typeface="Times New Roman" panose="02020603050405020304" pitchFamily="18" charset="0"/>
              </a:rPr>
              <a:t>The most common adverse reactions to iron therapy are gastric irritation and constipation. </a:t>
            </a:r>
          </a:p>
          <a:p>
            <a:r>
              <a:rPr lang="en-US" dirty="0">
                <a:latin typeface="Times New Roman" panose="02020603050405020304" pitchFamily="18" charset="0"/>
                <a:cs typeface="Times New Roman" panose="02020603050405020304" pitchFamily="18" charset="0"/>
              </a:rPr>
              <a:t>Iron preparations also darken stool, and liquid preparations can stain the teeth.</a:t>
            </a:r>
          </a:p>
          <a:p>
            <a:r>
              <a:rPr lang="en-US" dirty="0">
                <a:latin typeface="Times New Roman" panose="02020603050405020304" pitchFamily="18" charset="0"/>
                <a:cs typeface="Times New Roman" panose="02020603050405020304" pitchFamily="18" charset="0"/>
              </a:rPr>
              <a:t>The most serious reaction is anaphylaxis, which may occur after administration of parenteral iron. </a:t>
            </a:r>
          </a:p>
          <a:p>
            <a:r>
              <a:rPr lang="en-US" dirty="0">
                <a:latin typeface="Times New Roman" panose="02020603050405020304" pitchFamily="18" charset="0"/>
                <a:cs typeface="Times New Roman" panose="02020603050405020304" pitchFamily="18" charset="0"/>
              </a:rPr>
              <a:t>To guard against such a reaction, administer an initial test dose before giving a full-dose infusion.</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92867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56978-C9FF-4BAF-AC49-E0133736B405}"/>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26F5A2AD-4B08-4D04-8D11-201F4BD3A10F}"/>
              </a:ext>
            </a:extLst>
          </p:cNvPr>
          <p:cNvSpPr>
            <a:spLocks noGrp="1"/>
          </p:cNvSpPr>
          <p:nvPr>
            <p:ph idx="1"/>
          </p:nvPr>
        </p:nvSpPr>
        <p:spPr>
          <a:xfrm>
            <a:off x="176981" y="132735"/>
            <a:ext cx="8731045" cy="6548284"/>
          </a:xfrm>
        </p:spPr>
        <p:txBody>
          <a:bodyPr>
            <a:normAutofit/>
          </a:bodyPr>
          <a:lstStyle/>
          <a:p>
            <a:pPr marL="0" indent="0">
              <a:buNone/>
            </a:pPr>
            <a:r>
              <a:rPr lang="en-US" b="1" dirty="0">
                <a:latin typeface="Times New Roman" panose="02020603050405020304" pitchFamily="18" charset="0"/>
                <a:cs typeface="Times New Roman" panose="02020603050405020304" pitchFamily="18" charset="0"/>
              </a:rPr>
              <a:t>Testing for parenteral iron sensitivity</a:t>
            </a:r>
          </a:p>
          <a:p>
            <a:r>
              <a:rPr lang="en-US" dirty="0">
                <a:latin typeface="Times New Roman" panose="02020603050405020304" pitchFamily="18" charset="0"/>
                <a:cs typeface="Times New Roman" panose="02020603050405020304" pitchFamily="18" charset="0"/>
              </a:rPr>
              <a:t>Parenteral iron can cause acute hypersensitivity reactions, including anaphylaxis, dyspnea, urticaria, other rashes, pruritus, arthralgia, myalgia, fever, sweating, and allergic</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purpura. </a:t>
            </a:r>
          </a:p>
          <a:p>
            <a:r>
              <a:rPr lang="en-US" dirty="0">
                <a:latin typeface="Times New Roman" panose="02020603050405020304" pitchFamily="18" charset="0"/>
                <a:cs typeface="Times New Roman" panose="02020603050405020304" pitchFamily="18" charset="0"/>
              </a:rPr>
              <a:t>To test for drug sensitivity and prevent serious reactions, always give a test dose of iron dextran before beginning therapy.</a:t>
            </a:r>
          </a:p>
          <a:p>
            <a:r>
              <a:rPr lang="en-US" dirty="0">
                <a:latin typeface="Times New Roman" panose="02020603050405020304" pitchFamily="18" charset="0"/>
                <a:cs typeface="Times New Roman" panose="02020603050405020304" pitchFamily="18" charset="0"/>
              </a:rPr>
              <a:t>Carefully assess the patient’s response to the test dose.</a:t>
            </a:r>
          </a:p>
          <a:p>
            <a:r>
              <a:rPr lang="en-US" dirty="0">
                <a:latin typeface="Times New Roman" panose="02020603050405020304" pitchFamily="18" charset="0"/>
                <a:cs typeface="Times New Roman" panose="02020603050405020304" pitchFamily="18" charset="0"/>
              </a:rPr>
              <a:t>If no adverse reactions occur within 1 hour, give the total dose.</a:t>
            </a:r>
          </a:p>
          <a:p>
            <a:r>
              <a:rPr lang="en-US" dirty="0">
                <a:latin typeface="Times New Roman" panose="02020603050405020304" pitchFamily="18" charset="0"/>
                <a:cs typeface="Times New Roman" panose="02020603050405020304" pitchFamily="18" charset="0"/>
              </a:rPr>
              <a:t>To treat anaphylaxis, keep epinephrine and standard</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emergency equipment readily available.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0414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7CB63-AAAF-48CF-A250-441CE5712016}"/>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9D1364F8-92CE-474B-A73D-F738B84922EB}"/>
              </a:ext>
            </a:extLst>
          </p:cNvPr>
          <p:cNvSpPr>
            <a:spLocks noGrp="1"/>
          </p:cNvSpPr>
          <p:nvPr>
            <p:ph idx="1"/>
          </p:nvPr>
        </p:nvSpPr>
        <p:spPr>
          <a:xfrm>
            <a:off x="147483" y="176981"/>
            <a:ext cx="8804787" cy="6577780"/>
          </a:xfrm>
        </p:spPr>
        <p:txBody>
          <a:bodyPr>
            <a:normAutofit fontScale="92500"/>
          </a:bodyPr>
          <a:lstStyle/>
          <a:p>
            <a:pPr marL="0" indent="0">
              <a:buNone/>
            </a:pPr>
            <a:r>
              <a:rPr lang="en-US" sz="3500" b="1" dirty="0">
                <a:solidFill>
                  <a:srgbClr val="000099"/>
                </a:solidFill>
                <a:latin typeface="Times New Roman" panose="02020603050405020304" pitchFamily="18" charset="0"/>
                <a:cs typeface="Times New Roman" panose="02020603050405020304" pitchFamily="18" charset="0"/>
              </a:rPr>
              <a:t>Vitamin B12</a:t>
            </a:r>
          </a:p>
          <a:p>
            <a:r>
              <a:rPr lang="en-US" i="1" dirty="0">
                <a:latin typeface="Times New Roman" panose="02020603050405020304" pitchFamily="18" charset="0"/>
                <a:cs typeface="Times New Roman" panose="02020603050405020304" pitchFamily="18" charset="0"/>
              </a:rPr>
              <a:t>Vitamin B12 </a:t>
            </a:r>
            <a:r>
              <a:rPr lang="en-US" dirty="0">
                <a:latin typeface="Times New Roman" panose="02020603050405020304" pitchFamily="18" charset="0"/>
                <a:cs typeface="Times New Roman" panose="02020603050405020304" pitchFamily="18" charset="0"/>
              </a:rPr>
              <a:t>preparations are used to treat pernicious anemia.</a:t>
            </a:r>
          </a:p>
          <a:p>
            <a:r>
              <a:rPr lang="en-US" dirty="0">
                <a:latin typeface="Times New Roman" panose="02020603050405020304" pitchFamily="18" charset="0"/>
                <a:cs typeface="Times New Roman" panose="02020603050405020304" pitchFamily="18" charset="0"/>
              </a:rPr>
              <a:t>Common vitamin B12 preparations include:</a:t>
            </a:r>
          </a:p>
          <a:p>
            <a:pPr lvl="1"/>
            <a:r>
              <a:rPr lang="en-US" sz="2600" dirty="0">
                <a:latin typeface="Times New Roman" panose="02020603050405020304" pitchFamily="18" charset="0"/>
                <a:cs typeface="Times New Roman" panose="02020603050405020304" pitchFamily="18" charset="0"/>
              </a:rPr>
              <a:t>Cyanocobalamin</a:t>
            </a:r>
          </a:p>
          <a:p>
            <a:pPr lvl="1"/>
            <a:r>
              <a:rPr lang="en-US" sz="2600" dirty="0">
                <a:latin typeface="Times New Roman" panose="02020603050405020304" pitchFamily="18" charset="0"/>
                <a:cs typeface="Times New Roman" panose="02020603050405020304" pitchFamily="18" charset="0"/>
              </a:rPr>
              <a:t>Hydroxocobalamin</a:t>
            </a:r>
            <a:r>
              <a:rPr lang="en-US" dirty="0">
                <a:latin typeface="Times New Roman" panose="02020603050405020304" pitchFamily="18" charset="0"/>
                <a:cs typeface="Times New Roman" panose="02020603050405020304" pitchFamily="18" charset="0"/>
              </a:rPr>
              <a:t>.</a:t>
            </a:r>
            <a:endParaRPr lang="en-US" sz="3000" b="1" dirty="0">
              <a:latin typeface="Times New Roman" panose="02020603050405020304" pitchFamily="18" charset="0"/>
              <a:cs typeface="Times New Roman" panose="02020603050405020304" pitchFamily="18" charset="0"/>
            </a:endParaRPr>
          </a:p>
          <a:p>
            <a:pPr marL="0" indent="0">
              <a:buNone/>
            </a:pPr>
            <a:r>
              <a:rPr lang="en-US" b="1" dirty="0">
                <a:latin typeface="Times New Roman" panose="02020603050405020304" pitchFamily="18" charset="0"/>
                <a:cs typeface="Times New Roman" panose="02020603050405020304" pitchFamily="18" charset="0"/>
              </a:rPr>
              <a:t>Pharmacokinetics</a:t>
            </a:r>
          </a:p>
          <a:p>
            <a:r>
              <a:rPr lang="en-US" dirty="0">
                <a:latin typeface="Times New Roman" panose="02020603050405020304" pitchFamily="18" charset="0"/>
                <a:cs typeface="Times New Roman" panose="02020603050405020304" pitchFamily="18" charset="0"/>
              </a:rPr>
              <a:t>Vitamin B12 is available in parenteral, oral, and intranasal forms.</a:t>
            </a:r>
          </a:p>
          <a:p>
            <a:r>
              <a:rPr lang="en-US" dirty="0">
                <a:latin typeface="Times New Roman" panose="02020603050405020304" pitchFamily="18" charset="0"/>
                <a:cs typeface="Times New Roman" panose="02020603050405020304" pitchFamily="18" charset="0"/>
              </a:rPr>
              <a:t>For the body to absorb oral forms of vitamin B12, the gastric mucosa must secrete a substance called </a:t>
            </a:r>
            <a:r>
              <a:rPr lang="en-US" b="1" i="1" dirty="0">
                <a:latin typeface="Times New Roman" panose="02020603050405020304" pitchFamily="18" charset="0"/>
                <a:cs typeface="Times New Roman" panose="02020603050405020304" pitchFamily="18" charset="0"/>
              </a:rPr>
              <a:t>intrinsic factor</a:t>
            </a:r>
            <a:r>
              <a:rPr lang="en-US" i="1"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People who have a deficiency of intrinsic factor develop </a:t>
            </a:r>
            <a:r>
              <a:rPr lang="en-US" b="1" i="1" dirty="0">
                <a:latin typeface="Times New Roman" panose="02020603050405020304" pitchFamily="18" charset="0"/>
                <a:cs typeface="Times New Roman" panose="02020603050405020304" pitchFamily="18" charset="0"/>
              </a:rPr>
              <a:t>pernicious anemia</a:t>
            </a:r>
            <a:r>
              <a:rPr lang="en-US" i="1"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When cyanocobalamin is injected by the I.M. or subcutaneous route, it’s absorbed and bound to </a:t>
            </a:r>
            <a:r>
              <a:rPr lang="en-US" b="1" dirty="0">
                <a:latin typeface="Times New Roman" panose="02020603050405020304" pitchFamily="18" charset="0"/>
                <a:cs typeface="Times New Roman" panose="02020603050405020304" pitchFamily="18" charset="0"/>
              </a:rPr>
              <a:t>transcobalamin II </a:t>
            </a:r>
            <a:r>
              <a:rPr lang="en-US" dirty="0">
                <a:latin typeface="Times New Roman" panose="02020603050405020304" pitchFamily="18" charset="0"/>
                <a:cs typeface="Times New Roman" panose="02020603050405020304" pitchFamily="18" charset="0"/>
              </a:rPr>
              <a:t>for transport to the tissues. </a:t>
            </a:r>
          </a:p>
        </p:txBody>
      </p:sp>
    </p:spTree>
    <p:extLst>
      <p:ext uri="{BB962C8B-B14F-4D97-AF65-F5344CB8AC3E}">
        <p14:creationId xmlns:p14="http://schemas.microsoft.com/office/powerpoint/2010/main" val="26315905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F727D-8E1D-4102-8555-82C840D1FC22}"/>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EB0E7209-6076-49CE-8477-626DC28A8FBB}"/>
              </a:ext>
            </a:extLst>
          </p:cNvPr>
          <p:cNvSpPr>
            <a:spLocks noGrp="1"/>
          </p:cNvSpPr>
          <p:nvPr>
            <p:ph idx="1"/>
          </p:nvPr>
        </p:nvSpPr>
        <p:spPr>
          <a:xfrm>
            <a:off x="132735" y="132734"/>
            <a:ext cx="8775291" cy="6563033"/>
          </a:xfrm>
        </p:spPr>
        <p:txBody>
          <a:bodyPr>
            <a:normAutofit/>
          </a:bodyPr>
          <a:lstStyle/>
          <a:p>
            <a:r>
              <a:rPr lang="en-US" dirty="0">
                <a:latin typeface="Times New Roman" panose="02020603050405020304" pitchFamily="18" charset="0"/>
                <a:cs typeface="Times New Roman" panose="02020603050405020304" pitchFamily="18" charset="0"/>
              </a:rPr>
              <a:t>It then travels via the bloodstream to the liver, where 90% of the body’s supply of vitamin B12 is stored.</a:t>
            </a:r>
          </a:p>
          <a:p>
            <a:r>
              <a:rPr lang="en-US" dirty="0">
                <a:latin typeface="Times New Roman" panose="02020603050405020304" pitchFamily="18" charset="0"/>
                <a:cs typeface="Times New Roman" panose="02020603050405020304" pitchFamily="18" charset="0"/>
              </a:rPr>
              <a:t>Although hydroxocobalamin is absorbed more slowly from the injection site, its uptake in the liver may be greater than that of cyanocobalamin. </a:t>
            </a:r>
          </a:p>
          <a:p>
            <a:r>
              <a:rPr lang="en-US" dirty="0">
                <a:latin typeface="Times New Roman" panose="02020603050405020304" pitchFamily="18" charset="0"/>
                <a:cs typeface="Times New Roman" panose="02020603050405020304" pitchFamily="18" charset="0"/>
              </a:rPr>
              <a:t>Hydroxocobalamin is only administered I.M.</a:t>
            </a:r>
          </a:p>
          <a:p>
            <a:r>
              <a:rPr lang="en-US" dirty="0">
                <a:latin typeface="Times New Roman" panose="02020603050405020304" pitchFamily="18" charset="0"/>
                <a:cs typeface="Times New Roman" panose="02020603050405020304" pitchFamily="18" charset="0"/>
              </a:rPr>
              <a:t>With either drug, the liver slowly releases vitamin B12 as needed by the body. </a:t>
            </a:r>
          </a:p>
          <a:p>
            <a:r>
              <a:rPr lang="en-US" dirty="0">
                <a:latin typeface="Times New Roman" panose="02020603050405020304" pitchFamily="18" charset="0"/>
                <a:cs typeface="Times New Roman" panose="02020603050405020304" pitchFamily="18" charset="0"/>
              </a:rPr>
              <a:t>About 3 to 8 mcg of vitamin B12 are excreted in bile each day and then reabsorbed in the ileum. </a:t>
            </a:r>
          </a:p>
          <a:p>
            <a:r>
              <a:rPr lang="en-US" dirty="0">
                <a:latin typeface="Times New Roman" panose="02020603050405020304" pitchFamily="18" charset="0"/>
                <a:cs typeface="Times New Roman" panose="02020603050405020304" pitchFamily="18" charset="0"/>
              </a:rPr>
              <a:t>It’s also secreted in breast milk during lactation.</a:t>
            </a:r>
          </a:p>
          <a:p>
            <a:r>
              <a:rPr lang="en-US" dirty="0">
                <a:latin typeface="Times New Roman" panose="02020603050405020304" pitchFamily="18" charset="0"/>
                <a:cs typeface="Times New Roman" panose="02020603050405020304" pitchFamily="18" charset="0"/>
              </a:rPr>
              <a:t>Within 48 hours after a vitamin B12 injection, 50% to 95% of the dose is excreted unchanged in urine.</a:t>
            </a:r>
            <a:br>
              <a:rPr lang="en-US" dirty="0">
                <a:latin typeface="Times New Roman" panose="02020603050405020304" pitchFamily="18" charset="0"/>
                <a:cs typeface="Times New Roman" panose="02020603050405020304" pitchFamily="18" charset="0"/>
              </a:rPr>
            </a:br>
            <a:endParaRPr lang="en-US" dirty="0"/>
          </a:p>
        </p:txBody>
      </p:sp>
    </p:spTree>
    <p:extLst>
      <p:ext uri="{BB962C8B-B14F-4D97-AF65-F5344CB8AC3E}">
        <p14:creationId xmlns:p14="http://schemas.microsoft.com/office/powerpoint/2010/main" val="37374760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48EE4-EE5A-47E2-9AC8-2969F7E1C200}"/>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191CDF43-4EBC-437F-9C59-BCFA19A1CF5E}"/>
              </a:ext>
            </a:extLst>
          </p:cNvPr>
          <p:cNvSpPr>
            <a:spLocks noGrp="1"/>
          </p:cNvSpPr>
          <p:nvPr>
            <p:ph idx="1"/>
          </p:nvPr>
        </p:nvSpPr>
        <p:spPr>
          <a:xfrm>
            <a:off x="147484" y="117987"/>
            <a:ext cx="8834284" cy="6607278"/>
          </a:xfrm>
        </p:spPr>
        <p:txBody>
          <a:bodyPr>
            <a:normAutofit/>
          </a:bodyPr>
          <a:lstStyle/>
          <a:p>
            <a:pPr marL="0" indent="0">
              <a:buNone/>
            </a:pPr>
            <a:r>
              <a:rPr lang="en-US" b="1" dirty="0">
                <a:latin typeface="Times New Roman" panose="02020603050405020304" pitchFamily="18" charset="0"/>
                <a:cs typeface="Times New Roman" panose="02020603050405020304" pitchFamily="18" charset="0"/>
              </a:rPr>
              <a:t>Pharmacodynamics</a:t>
            </a:r>
          </a:p>
          <a:p>
            <a:r>
              <a:rPr lang="en-US" dirty="0">
                <a:latin typeface="Times New Roman" panose="02020603050405020304" pitchFamily="18" charset="0"/>
                <a:cs typeface="Times New Roman" panose="02020603050405020304" pitchFamily="18" charset="0"/>
              </a:rPr>
              <a:t>When vitamin B12 is administered, it replaces vitamin B12 that the body would normally absorb from the diet.</a:t>
            </a:r>
          </a:p>
          <a:p>
            <a:r>
              <a:rPr lang="en-US" dirty="0">
                <a:latin typeface="Times New Roman" panose="02020603050405020304" pitchFamily="18" charset="0"/>
                <a:cs typeface="Times New Roman" panose="02020603050405020304" pitchFamily="18" charset="0"/>
              </a:rPr>
              <a:t>It acts as a coenzyme for various metabolic functions such as protein synthesis and fat and carbohydrate metabolism.</a:t>
            </a:r>
          </a:p>
          <a:p>
            <a:r>
              <a:rPr lang="en-US" dirty="0">
                <a:latin typeface="Times New Roman" panose="02020603050405020304" pitchFamily="18" charset="0"/>
                <a:cs typeface="Times New Roman" panose="02020603050405020304" pitchFamily="18" charset="0"/>
              </a:rPr>
              <a:t>This vitamin is essential for cell growth and replication and for the maintenance of myelin (nerve coverings) throughout the nervous system. </a:t>
            </a:r>
          </a:p>
        </p:txBody>
      </p:sp>
    </p:spTree>
    <p:extLst>
      <p:ext uri="{BB962C8B-B14F-4D97-AF65-F5344CB8AC3E}">
        <p14:creationId xmlns:p14="http://schemas.microsoft.com/office/powerpoint/2010/main" val="31201421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A50672-2531-4CEF-81E8-DB2D9960849B}"/>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62D13CA7-C422-4D7F-A6F9-5FC99C21F01E}"/>
              </a:ext>
            </a:extLst>
          </p:cNvPr>
          <p:cNvSpPr>
            <a:spLocks noGrp="1"/>
          </p:cNvSpPr>
          <p:nvPr>
            <p:ph idx="1"/>
          </p:nvPr>
        </p:nvSpPr>
        <p:spPr>
          <a:xfrm>
            <a:off x="176981" y="162232"/>
            <a:ext cx="8804787" cy="6548284"/>
          </a:xfrm>
        </p:spPr>
        <p:txBody>
          <a:bodyPr>
            <a:normAutofit fontScale="92500" lnSpcReduction="10000"/>
          </a:bodyPr>
          <a:lstStyle/>
          <a:p>
            <a:pPr marL="0" indent="0">
              <a:buNone/>
            </a:pPr>
            <a:r>
              <a:rPr lang="en-US" b="1" dirty="0">
                <a:latin typeface="Times New Roman" panose="02020603050405020304" pitchFamily="18" charset="0"/>
                <a:cs typeface="Times New Roman" panose="02020603050405020304" pitchFamily="18" charset="0"/>
              </a:rPr>
              <a:t>Pharmacotherapeutics</a:t>
            </a:r>
          </a:p>
          <a:p>
            <a:r>
              <a:rPr lang="en-US" dirty="0">
                <a:latin typeface="Times New Roman" panose="02020603050405020304" pitchFamily="18" charset="0"/>
                <a:cs typeface="Times New Roman" panose="02020603050405020304" pitchFamily="18" charset="0"/>
              </a:rPr>
              <a:t>Cyanocobalamin and hydroxocobalamin are used to treat pernicious anemia, a megaloblastic anemia characterized by decreased gastric production of hydrochloric acid and intrinsic factor deficiency. </a:t>
            </a:r>
          </a:p>
          <a:p>
            <a:pPr lvl="1"/>
            <a:r>
              <a:rPr lang="en-US" dirty="0">
                <a:latin typeface="Times New Roman" panose="02020603050405020304" pitchFamily="18" charset="0"/>
                <a:cs typeface="Times New Roman" panose="02020603050405020304" pitchFamily="18" charset="0"/>
              </a:rPr>
              <a:t>Intrinsic factor, a substance normally secreted by the parietal cells of the gastric mucosa, is essential for vitamin B12 absorption. </a:t>
            </a:r>
          </a:p>
          <a:p>
            <a:pPr lvl="1"/>
            <a:r>
              <a:rPr lang="en-US" dirty="0">
                <a:latin typeface="Times New Roman" panose="02020603050405020304" pitchFamily="18" charset="0"/>
                <a:cs typeface="Times New Roman" panose="02020603050405020304" pitchFamily="18" charset="0"/>
              </a:rPr>
              <a:t>Intrinsic factor deficiencies are common in patients who</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have had total or partial gastrectomies or total ileal resection.</a:t>
            </a:r>
          </a:p>
          <a:p>
            <a:r>
              <a:rPr lang="en-US" dirty="0">
                <a:latin typeface="Times New Roman" panose="02020603050405020304" pitchFamily="18" charset="0"/>
                <a:cs typeface="Times New Roman" panose="02020603050405020304" pitchFamily="18" charset="0"/>
              </a:rPr>
              <a:t>Oral vitamin B12 preparations are used to supplement nutritional deficiencies of the vitamin. </a:t>
            </a:r>
          </a:p>
          <a:p>
            <a:r>
              <a:rPr lang="en-US" dirty="0">
                <a:latin typeface="Times New Roman" panose="02020603050405020304" pitchFamily="18" charset="0"/>
                <a:cs typeface="Times New Roman" panose="02020603050405020304" pitchFamily="18" charset="0"/>
              </a:rPr>
              <a:t>The parenteral and intranasal formulations are used to treat patients with pernicious anemia.</a:t>
            </a:r>
          </a:p>
          <a:p>
            <a:r>
              <a:rPr lang="en-US" dirty="0">
                <a:latin typeface="Times New Roman" panose="02020603050405020304" pitchFamily="18" charset="0"/>
                <a:cs typeface="Times New Roman" panose="02020603050405020304" pitchFamily="18" charset="0"/>
              </a:rPr>
              <a:t>They have similar indications but hydroxocobalamin may be preferred for treatment of Vitamin </a:t>
            </a:r>
            <a:r>
              <a:rPr lang="en-US" dirty="0" err="1">
                <a:latin typeface="Times New Roman" panose="02020603050405020304" pitchFamily="18" charset="0"/>
                <a:cs typeface="Times New Roman" panose="02020603050405020304" pitchFamily="18" charset="0"/>
              </a:rPr>
              <a:t>B12</a:t>
            </a:r>
            <a:r>
              <a:rPr lang="en-US" dirty="0">
                <a:latin typeface="Times New Roman" panose="02020603050405020304" pitchFamily="18" charset="0"/>
                <a:cs typeface="Times New Roman" panose="02020603050405020304" pitchFamily="18" charset="0"/>
              </a:rPr>
              <a:t> deficiency since optic neuropathies may degenerate with administration of  cyanocobalamin.</a:t>
            </a:r>
            <a:endParaRPr lang="en-US" dirty="0"/>
          </a:p>
        </p:txBody>
      </p:sp>
    </p:spTree>
    <p:extLst>
      <p:ext uri="{BB962C8B-B14F-4D97-AF65-F5344CB8AC3E}">
        <p14:creationId xmlns:p14="http://schemas.microsoft.com/office/powerpoint/2010/main" val="34658948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E6421-54F2-4017-B80B-B85857FD0BB9}"/>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F0B4B5F3-86C0-48E5-B838-7EB019D6B6E3}"/>
              </a:ext>
            </a:extLst>
          </p:cNvPr>
          <p:cNvSpPr>
            <a:spLocks noGrp="1"/>
          </p:cNvSpPr>
          <p:nvPr>
            <p:ph idx="1"/>
          </p:nvPr>
        </p:nvSpPr>
        <p:spPr>
          <a:xfrm>
            <a:off x="206477" y="147484"/>
            <a:ext cx="8790039" cy="6577781"/>
          </a:xfrm>
        </p:spPr>
        <p:txBody>
          <a:bodyPr/>
          <a:lstStyle/>
          <a:p>
            <a:pPr marL="0" indent="0">
              <a:buNone/>
            </a:pPr>
            <a:r>
              <a:rPr lang="en-US" b="1" dirty="0">
                <a:latin typeface="Times New Roman" panose="02020603050405020304" pitchFamily="18" charset="0"/>
                <a:cs typeface="Times New Roman" panose="02020603050405020304" pitchFamily="18" charset="0"/>
              </a:rPr>
              <a:t>Drug interactions</a:t>
            </a:r>
          </a:p>
          <a:p>
            <a:r>
              <a:rPr lang="en-US" dirty="0">
                <a:latin typeface="Times New Roman" panose="02020603050405020304" pitchFamily="18" charset="0"/>
                <a:cs typeface="Times New Roman" panose="02020603050405020304" pitchFamily="18" charset="0"/>
              </a:rPr>
              <a:t>Alcohol, aspirin, neomycin, chloramphenicol, and colchicine may decrease the absorption of oral cyanocobalamin. </a:t>
            </a:r>
          </a:p>
        </p:txBody>
      </p:sp>
    </p:spTree>
    <p:extLst>
      <p:ext uri="{BB962C8B-B14F-4D97-AF65-F5344CB8AC3E}">
        <p14:creationId xmlns:p14="http://schemas.microsoft.com/office/powerpoint/2010/main" val="12311210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6476E-A2EA-4D9F-A571-EFA0553E5B7E}"/>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B787262E-2BC3-4573-ADBD-E07B8859B0FF}"/>
              </a:ext>
            </a:extLst>
          </p:cNvPr>
          <p:cNvSpPr>
            <a:spLocks noGrp="1"/>
          </p:cNvSpPr>
          <p:nvPr>
            <p:ph idx="1"/>
          </p:nvPr>
        </p:nvSpPr>
        <p:spPr>
          <a:xfrm>
            <a:off x="132735" y="162232"/>
            <a:ext cx="8790039" cy="6548284"/>
          </a:xfrm>
        </p:spPr>
        <p:txBody>
          <a:bodyPr>
            <a:normAutofit lnSpcReduction="10000"/>
          </a:bodyPr>
          <a:lstStyle/>
          <a:p>
            <a:pPr marL="0" indent="0">
              <a:buNone/>
            </a:pPr>
            <a:r>
              <a:rPr lang="en-US" b="1" dirty="0">
                <a:latin typeface="Times New Roman" panose="02020603050405020304" pitchFamily="18" charset="0"/>
                <a:cs typeface="Times New Roman" panose="02020603050405020304" pitchFamily="18" charset="0"/>
              </a:rPr>
              <a:t>Adverse Reactions</a:t>
            </a:r>
          </a:p>
          <a:p>
            <a:r>
              <a:rPr lang="en-US" dirty="0">
                <a:latin typeface="Times New Roman" panose="02020603050405020304" pitchFamily="18" charset="0"/>
                <a:cs typeface="Times New Roman" panose="02020603050405020304" pitchFamily="18" charset="0"/>
              </a:rPr>
              <a:t>No dose-related adverse reactions occur with vitamin B12 therapy.</a:t>
            </a:r>
          </a:p>
          <a:p>
            <a:r>
              <a:rPr lang="en-US" dirty="0">
                <a:latin typeface="Times New Roman" panose="02020603050405020304" pitchFamily="18" charset="0"/>
                <a:cs typeface="Times New Roman" panose="02020603050405020304" pitchFamily="18" charset="0"/>
              </a:rPr>
              <a:t>However, some rare reactions may occur when vitamin B12 is administered parenterally. These include:</a:t>
            </a:r>
          </a:p>
          <a:p>
            <a:pPr lvl="1"/>
            <a:r>
              <a:rPr lang="en-US" dirty="0">
                <a:latin typeface="Times New Roman" panose="02020603050405020304" pitchFamily="18" charset="0"/>
                <a:cs typeface="Times New Roman" panose="02020603050405020304" pitchFamily="18" charset="0"/>
              </a:rPr>
              <a:t>Hypersensitivity reactions that could result in anaphylaxis and death</a:t>
            </a:r>
          </a:p>
          <a:p>
            <a:pPr lvl="1"/>
            <a:r>
              <a:rPr lang="en-US" dirty="0">
                <a:latin typeface="Times New Roman" panose="02020603050405020304" pitchFamily="18" charset="0"/>
                <a:cs typeface="Times New Roman" panose="02020603050405020304" pitchFamily="18" charset="0"/>
              </a:rPr>
              <a:t>Pulmonary edema</a:t>
            </a:r>
          </a:p>
          <a:p>
            <a:pPr lvl="1"/>
            <a:r>
              <a:rPr lang="en-US" dirty="0">
                <a:latin typeface="Times New Roman" panose="02020603050405020304" pitchFamily="18" charset="0"/>
                <a:cs typeface="Times New Roman" panose="02020603050405020304" pitchFamily="18" charset="0"/>
              </a:rPr>
              <a:t>Heart failure</a:t>
            </a:r>
          </a:p>
          <a:p>
            <a:pPr lvl="1"/>
            <a:r>
              <a:rPr lang="en-US" dirty="0">
                <a:latin typeface="Times New Roman" panose="02020603050405020304" pitchFamily="18" charset="0"/>
                <a:cs typeface="Times New Roman" panose="02020603050405020304" pitchFamily="18" charset="0"/>
              </a:rPr>
              <a:t>Peripheral vascular thrombosis</a:t>
            </a:r>
          </a:p>
          <a:p>
            <a:pPr lvl="1"/>
            <a:r>
              <a:rPr lang="en-US" dirty="0">
                <a:latin typeface="Times New Roman" panose="02020603050405020304" pitchFamily="18" charset="0"/>
                <a:cs typeface="Times New Roman" panose="02020603050405020304" pitchFamily="18" charset="0"/>
              </a:rPr>
              <a:t>Polycythemia vera</a:t>
            </a:r>
          </a:p>
          <a:p>
            <a:pPr lvl="1"/>
            <a:r>
              <a:rPr lang="en-US" dirty="0">
                <a:latin typeface="Times New Roman" panose="02020603050405020304" pitchFamily="18" charset="0"/>
                <a:cs typeface="Times New Roman" panose="02020603050405020304" pitchFamily="18" charset="0"/>
              </a:rPr>
              <a:t>Hypokalemia</a:t>
            </a:r>
          </a:p>
          <a:p>
            <a:pPr lvl="1"/>
            <a:r>
              <a:rPr lang="en-US" dirty="0">
                <a:latin typeface="Times New Roman" panose="02020603050405020304" pitchFamily="18" charset="0"/>
                <a:cs typeface="Times New Roman" panose="02020603050405020304" pitchFamily="18" charset="0"/>
              </a:rPr>
              <a:t>Itching</a:t>
            </a:r>
          </a:p>
          <a:p>
            <a:pPr lvl="1"/>
            <a:r>
              <a:rPr lang="en-US" dirty="0">
                <a:latin typeface="Times New Roman" panose="02020603050405020304" pitchFamily="18" charset="0"/>
                <a:cs typeface="Times New Roman" panose="02020603050405020304" pitchFamily="18" charset="0"/>
              </a:rPr>
              <a:t>Transient rash</a:t>
            </a:r>
          </a:p>
          <a:p>
            <a:pPr lvl="1"/>
            <a:r>
              <a:rPr lang="en-US" dirty="0">
                <a:latin typeface="Times New Roman" panose="02020603050405020304" pitchFamily="18" charset="0"/>
                <a:cs typeface="Times New Roman" panose="02020603050405020304" pitchFamily="18" charset="0"/>
              </a:rPr>
              <a:t>Hives</a:t>
            </a:r>
          </a:p>
          <a:p>
            <a:pPr lvl="1"/>
            <a:r>
              <a:rPr lang="en-US" dirty="0">
                <a:latin typeface="Times New Roman" panose="02020603050405020304" pitchFamily="18" charset="0"/>
                <a:cs typeface="Times New Roman" panose="02020603050405020304" pitchFamily="18" charset="0"/>
              </a:rPr>
              <a:t>Mild diarrhea.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560170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378AF-E969-47EC-A3B6-E26554FD02FF}"/>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8EFC8C35-D5C0-47AA-9FD2-7D3D858951D9}"/>
              </a:ext>
            </a:extLst>
          </p:cNvPr>
          <p:cNvSpPr>
            <a:spLocks noGrp="1"/>
          </p:cNvSpPr>
          <p:nvPr>
            <p:ph idx="1"/>
          </p:nvPr>
        </p:nvSpPr>
        <p:spPr>
          <a:xfrm>
            <a:off x="162232" y="162232"/>
            <a:ext cx="8760542" cy="6533536"/>
          </a:xfrm>
        </p:spPr>
        <p:txBody>
          <a:bodyPr>
            <a:normAutofit/>
          </a:bodyPr>
          <a:lstStyle/>
          <a:p>
            <a:pPr marL="0" indent="0">
              <a:buNone/>
            </a:pPr>
            <a:r>
              <a:rPr lang="en-US" sz="3200" b="1" dirty="0">
                <a:solidFill>
                  <a:srgbClr val="000099"/>
                </a:solidFill>
                <a:latin typeface="Times New Roman" panose="02020603050405020304" pitchFamily="18" charset="0"/>
                <a:cs typeface="Times New Roman" panose="02020603050405020304" pitchFamily="18" charset="0"/>
              </a:rPr>
              <a:t>Folic acid</a:t>
            </a:r>
          </a:p>
          <a:p>
            <a:r>
              <a:rPr lang="en-US" i="1" dirty="0">
                <a:latin typeface="Times New Roman" panose="02020603050405020304" pitchFamily="18" charset="0"/>
                <a:cs typeface="Times New Roman" panose="02020603050405020304" pitchFamily="18" charset="0"/>
              </a:rPr>
              <a:t>Folic acid </a:t>
            </a:r>
            <a:r>
              <a:rPr lang="en-US" dirty="0">
                <a:latin typeface="Times New Roman" panose="02020603050405020304" pitchFamily="18" charset="0"/>
                <a:cs typeface="Times New Roman" panose="02020603050405020304" pitchFamily="18" charset="0"/>
              </a:rPr>
              <a:t>is given to treat megaloblastic anemia due to folic acid deficiency. </a:t>
            </a:r>
          </a:p>
          <a:p>
            <a:r>
              <a:rPr lang="en-US" dirty="0">
                <a:latin typeface="Times New Roman" panose="02020603050405020304" pitchFamily="18" charset="0"/>
                <a:cs typeface="Times New Roman" panose="02020603050405020304" pitchFamily="18" charset="0"/>
              </a:rPr>
              <a:t>This type of anemia usually occurs in patients who</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have tropical or non-tropical sprue, although it can also result from poor nutritional intake during pregnancy, infancy, or childhood.</a:t>
            </a:r>
            <a:br>
              <a:rPr lang="en-US" dirty="0">
                <a:latin typeface="Times New Roman" panose="02020603050405020304" pitchFamily="18" charset="0"/>
                <a:cs typeface="Times New Roman" panose="02020603050405020304" pitchFamily="18" charset="0"/>
              </a:rPr>
            </a:b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97041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BE255-A60D-4D1D-8354-7840486535DE}"/>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404396E9-9D9E-4577-B113-472F87B532D9}"/>
              </a:ext>
            </a:extLst>
          </p:cNvPr>
          <p:cNvSpPr>
            <a:spLocks noGrp="1"/>
          </p:cNvSpPr>
          <p:nvPr>
            <p:ph idx="1"/>
          </p:nvPr>
        </p:nvSpPr>
        <p:spPr>
          <a:xfrm>
            <a:off x="162231" y="132735"/>
            <a:ext cx="8849033" cy="6622026"/>
          </a:xfrm>
        </p:spPr>
        <p:txBody>
          <a:bodyPr/>
          <a:lstStyle/>
          <a:p>
            <a:pPr marL="0" indent="0">
              <a:buNone/>
            </a:pPr>
            <a:r>
              <a:rPr lang="en-US" sz="3200" b="1" dirty="0">
                <a:latin typeface="Times New Roman" panose="02020603050405020304" pitchFamily="18" charset="0"/>
                <a:cs typeface="Times New Roman" panose="02020603050405020304" pitchFamily="18" charset="0"/>
              </a:rPr>
              <a:t>Introduction</a:t>
            </a:r>
          </a:p>
          <a:p>
            <a:r>
              <a:rPr lang="en-US" dirty="0">
                <a:latin typeface="Times New Roman" panose="02020603050405020304" pitchFamily="18" charset="0"/>
                <a:cs typeface="Times New Roman" panose="02020603050405020304" pitchFamily="18" charset="0"/>
              </a:rPr>
              <a:t>The hematologic system includes:</a:t>
            </a:r>
          </a:p>
          <a:p>
            <a:pPr lvl="1"/>
            <a:r>
              <a:rPr lang="en-US" dirty="0">
                <a:latin typeface="Times New Roman" panose="02020603050405020304" pitchFamily="18" charset="0"/>
                <a:cs typeface="Times New Roman" panose="02020603050405020304" pitchFamily="18" charset="0"/>
              </a:rPr>
              <a:t>Plasma (the liquid component of blood) </a:t>
            </a:r>
          </a:p>
          <a:p>
            <a:pPr lvl="1"/>
            <a:r>
              <a:rPr lang="en-US" dirty="0">
                <a:latin typeface="Times New Roman" panose="02020603050405020304" pitchFamily="18" charset="0"/>
                <a:cs typeface="Times New Roman" panose="02020603050405020304" pitchFamily="18" charset="0"/>
              </a:rPr>
              <a:t>Blood cells, such as red blood cells (RBCs), white blood cells</a:t>
            </a:r>
          </a:p>
          <a:p>
            <a:pPr lvl="1"/>
            <a:r>
              <a:rPr lang="en-US" dirty="0">
                <a:latin typeface="Times New Roman" panose="02020603050405020304" pitchFamily="18" charset="0"/>
                <a:cs typeface="Times New Roman" panose="02020603050405020304" pitchFamily="18" charset="0"/>
              </a:rPr>
              <a:t>Platelets. </a:t>
            </a:r>
          </a:p>
          <a:p>
            <a:r>
              <a:rPr lang="en-US" dirty="0">
                <a:latin typeface="Times New Roman" panose="02020603050405020304" pitchFamily="18" charset="0"/>
                <a:cs typeface="Times New Roman" panose="02020603050405020304" pitchFamily="18" charset="0"/>
              </a:rPr>
              <a:t>Types of drugs used to treat disorders of the hematologic system include:</a:t>
            </a:r>
          </a:p>
          <a:p>
            <a:pPr lvl="1"/>
            <a:r>
              <a:rPr lang="en-US" dirty="0">
                <a:latin typeface="Times New Roman" panose="02020603050405020304" pitchFamily="18" charset="0"/>
                <a:cs typeface="Times New Roman" panose="02020603050405020304" pitchFamily="18" charset="0"/>
              </a:rPr>
              <a:t>Hematinic</a:t>
            </a:r>
          </a:p>
          <a:p>
            <a:pPr lvl="1"/>
            <a:r>
              <a:rPr lang="en-US" dirty="0">
                <a:latin typeface="Times New Roman" panose="02020603050405020304" pitchFamily="18" charset="0"/>
                <a:cs typeface="Times New Roman" panose="02020603050405020304" pitchFamily="18" charset="0"/>
              </a:rPr>
              <a:t>Anticoagulant</a:t>
            </a:r>
          </a:p>
          <a:p>
            <a:pPr lvl="1"/>
            <a:r>
              <a:rPr lang="en-US" dirty="0">
                <a:latin typeface="Times New Roman" panose="02020603050405020304" pitchFamily="18" charset="0"/>
                <a:cs typeface="Times New Roman" panose="02020603050405020304" pitchFamily="18" charset="0"/>
              </a:rPr>
              <a:t>Thrombolytic.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88764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A1CAA-9999-47DB-AB80-96525B5AC885}"/>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13311FFB-10F5-44C4-92CA-E7F1222D9634}"/>
              </a:ext>
            </a:extLst>
          </p:cNvPr>
          <p:cNvSpPr>
            <a:spLocks noGrp="1"/>
          </p:cNvSpPr>
          <p:nvPr>
            <p:ph idx="1"/>
          </p:nvPr>
        </p:nvSpPr>
        <p:spPr>
          <a:xfrm>
            <a:off x="162231" y="162232"/>
            <a:ext cx="8849033" cy="6548284"/>
          </a:xfrm>
        </p:spPr>
        <p:txBody>
          <a:bodyPr>
            <a:normAutofit lnSpcReduction="10000"/>
          </a:bodyPr>
          <a:lstStyle/>
          <a:p>
            <a:pPr marL="0" indent="0">
              <a:buNone/>
            </a:pPr>
            <a:r>
              <a:rPr lang="en-US" b="1" dirty="0">
                <a:latin typeface="Times New Roman" panose="02020603050405020304" pitchFamily="18" charset="0"/>
                <a:cs typeface="Times New Roman" panose="02020603050405020304" pitchFamily="18" charset="0"/>
              </a:rPr>
              <a:t>Pharmacokinetics</a:t>
            </a:r>
          </a:p>
          <a:p>
            <a:r>
              <a:rPr lang="en-US" dirty="0">
                <a:latin typeface="Times New Roman" panose="02020603050405020304" pitchFamily="18" charset="0"/>
                <a:cs typeface="Times New Roman" panose="02020603050405020304" pitchFamily="18" charset="0"/>
              </a:rPr>
              <a:t>Folic acid is absorbed rapidly in the first third of the small intestine, distributed into all body tissues, and metabolized in the liver.</a:t>
            </a:r>
          </a:p>
          <a:p>
            <a:r>
              <a:rPr lang="en-US" dirty="0">
                <a:latin typeface="Times New Roman" panose="02020603050405020304" pitchFamily="18" charset="0"/>
                <a:cs typeface="Times New Roman" panose="02020603050405020304" pitchFamily="18" charset="0"/>
              </a:rPr>
              <a:t>Excess folate is excreted unchanged in urine, and small amounts of folic acid are excreted in stool. </a:t>
            </a:r>
          </a:p>
          <a:p>
            <a:r>
              <a:rPr lang="en-US" dirty="0">
                <a:latin typeface="Times New Roman" panose="02020603050405020304" pitchFamily="18" charset="0"/>
                <a:cs typeface="Times New Roman" panose="02020603050405020304" pitchFamily="18" charset="0"/>
              </a:rPr>
              <a:t>Folic acid also appears in breast milk. </a:t>
            </a:r>
          </a:p>
          <a:p>
            <a:r>
              <a:rPr lang="en-US" dirty="0">
                <a:latin typeface="Times New Roman" panose="02020603050405020304" pitchFamily="18" charset="0"/>
                <a:cs typeface="Times New Roman" panose="02020603050405020304" pitchFamily="18" charset="0"/>
              </a:rPr>
              <a:t>Synthetic folic acid is readily absorbed, even in malabsorption syndromes.</a:t>
            </a:r>
          </a:p>
          <a:p>
            <a:pPr marL="0" indent="0">
              <a:buNone/>
            </a:pPr>
            <a:endParaRPr lang="en-US" b="1" dirty="0">
              <a:latin typeface="Times New Roman" panose="02020603050405020304" pitchFamily="18" charset="0"/>
              <a:cs typeface="Times New Roman" panose="02020603050405020304" pitchFamily="18" charset="0"/>
            </a:endParaRPr>
          </a:p>
          <a:p>
            <a:pPr marL="0" indent="0">
              <a:buNone/>
            </a:pPr>
            <a:r>
              <a:rPr lang="en-US" b="1" dirty="0">
                <a:latin typeface="Times New Roman" panose="02020603050405020304" pitchFamily="18" charset="0"/>
                <a:cs typeface="Times New Roman" panose="02020603050405020304" pitchFamily="18" charset="0"/>
              </a:rPr>
              <a:t>Pharmacodynamics</a:t>
            </a:r>
          </a:p>
          <a:p>
            <a:r>
              <a:rPr lang="en-US" dirty="0">
                <a:latin typeface="Times New Roman" panose="02020603050405020304" pitchFamily="18" charset="0"/>
                <a:cs typeface="Times New Roman" panose="02020603050405020304" pitchFamily="18" charset="0"/>
              </a:rPr>
              <a:t>Folic acid is an essential component for normal RBC production and growth. </a:t>
            </a:r>
          </a:p>
          <a:p>
            <a:r>
              <a:rPr lang="en-US" dirty="0">
                <a:latin typeface="Times New Roman" panose="02020603050405020304" pitchFamily="18" charset="0"/>
                <a:cs typeface="Times New Roman" panose="02020603050405020304" pitchFamily="18" charset="0"/>
              </a:rPr>
              <a:t>A deficiency in folic acid results in megaloblastic anemia and low serum and RBC folate levels.</a:t>
            </a:r>
            <a:endParaRPr lang="en-US" dirty="0"/>
          </a:p>
        </p:txBody>
      </p:sp>
    </p:spTree>
    <p:extLst>
      <p:ext uri="{BB962C8B-B14F-4D97-AF65-F5344CB8AC3E}">
        <p14:creationId xmlns:p14="http://schemas.microsoft.com/office/powerpoint/2010/main" val="9403113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88CDF-E6D9-4EAB-96EE-CD781C971174}"/>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01CEB13F-8B33-442D-9AC2-06D814EEF1AB}"/>
              </a:ext>
            </a:extLst>
          </p:cNvPr>
          <p:cNvSpPr>
            <a:spLocks noGrp="1"/>
          </p:cNvSpPr>
          <p:nvPr>
            <p:ph idx="1"/>
          </p:nvPr>
        </p:nvSpPr>
        <p:spPr>
          <a:xfrm>
            <a:off x="176981" y="176981"/>
            <a:ext cx="8819535" cy="6548284"/>
          </a:xfrm>
        </p:spPr>
        <p:txBody>
          <a:bodyPr>
            <a:normAutofit/>
          </a:bodyPr>
          <a:lstStyle/>
          <a:p>
            <a:pPr marL="0" indent="0">
              <a:buNone/>
            </a:pPr>
            <a:r>
              <a:rPr lang="en-US" b="1" dirty="0">
                <a:latin typeface="Times New Roman" panose="02020603050405020304" pitchFamily="18" charset="0"/>
                <a:cs typeface="Times New Roman" panose="02020603050405020304" pitchFamily="18" charset="0"/>
              </a:rPr>
              <a:t>Pharmacotherapeutics</a:t>
            </a:r>
          </a:p>
          <a:p>
            <a:r>
              <a:rPr lang="en-US" dirty="0">
                <a:latin typeface="Times New Roman" panose="02020603050405020304" pitchFamily="18" charset="0"/>
                <a:cs typeface="Times New Roman" panose="02020603050405020304" pitchFamily="18" charset="0"/>
              </a:rPr>
              <a:t>Folic acid is used to treat folic acid deficiency in situations like: </a:t>
            </a:r>
          </a:p>
          <a:p>
            <a:pPr lvl="1"/>
            <a:r>
              <a:rPr lang="en-US" sz="2800" dirty="0">
                <a:latin typeface="Times New Roman" panose="02020603050405020304" pitchFamily="18" charset="0"/>
                <a:cs typeface="Times New Roman" panose="02020603050405020304" pitchFamily="18" charset="0"/>
              </a:rPr>
              <a:t>Pregnant</a:t>
            </a:r>
          </a:p>
          <a:p>
            <a:pPr lvl="1"/>
            <a:r>
              <a:rPr lang="en-US" sz="2800" dirty="0">
                <a:latin typeface="Times New Roman" panose="02020603050405020304" pitchFamily="18" charset="0"/>
                <a:cs typeface="Times New Roman" panose="02020603050405020304" pitchFamily="18" charset="0"/>
              </a:rPr>
              <a:t>Patients who are undergoing treatment for:</a:t>
            </a:r>
          </a:p>
          <a:p>
            <a:pPr lvl="2"/>
            <a:r>
              <a:rPr lang="en-US" sz="2400" dirty="0">
                <a:latin typeface="Times New Roman" panose="02020603050405020304" pitchFamily="18" charset="0"/>
                <a:cs typeface="Times New Roman" panose="02020603050405020304" pitchFamily="18" charset="0"/>
              </a:rPr>
              <a:t>Liver disease</a:t>
            </a:r>
          </a:p>
          <a:p>
            <a:pPr lvl="2"/>
            <a:r>
              <a:rPr lang="en-US" sz="2400" dirty="0">
                <a:latin typeface="Times New Roman" panose="02020603050405020304" pitchFamily="18" charset="0"/>
                <a:cs typeface="Times New Roman" panose="02020603050405020304" pitchFamily="18" charset="0"/>
              </a:rPr>
              <a:t>Hemolytic anemia</a:t>
            </a:r>
          </a:p>
          <a:p>
            <a:pPr lvl="2"/>
            <a:r>
              <a:rPr lang="en-US" sz="2400" dirty="0">
                <a:latin typeface="Times New Roman" panose="02020603050405020304" pitchFamily="18" charset="0"/>
                <a:cs typeface="Times New Roman" panose="02020603050405020304" pitchFamily="18" charset="0"/>
              </a:rPr>
              <a:t>Alcohol abuse</a:t>
            </a:r>
          </a:p>
          <a:p>
            <a:pPr lvl="2"/>
            <a:r>
              <a:rPr lang="en-US" sz="2400" dirty="0">
                <a:latin typeface="Times New Roman" panose="02020603050405020304" pitchFamily="18" charset="0"/>
                <a:cs typeface="Times New Roman" panose="02020603050405020304" pitchFamily="18" charset="0"/>
              </a:rPr>
              <a:t>Skin or renal disorders</a:t>
            </a:r>
          </a:p>
          <a:p>
            <a:r>
              <a:rPr lang="en-US" dirty="0">
                <a:latin typeface="Times New Roman" panose="02020603050405020304" pitchFamily="18" charset="0"/>
                <a:cs typeface="Times New Roman" panose="02020603050405020304" pitchFamily="18" charset="0"/>
              </a:rPr>
              <a:t>Serum folic acid levels below 5 ng/ml indicate folic acid deficiency.</a:t>
            </a:r>
          </a:p>
          <a:p>
            <a:r>
              <a:rPr lang="en-US" b="1" dirty="0">
                <a:latin typeface="Times New Roman" panose="02020603050405020304" pitchFamily="18" charset="0"/>
                <a:cs typeface="Times New Roman" panose="02020603050405020304" pitchFamily="18" charset="0"/>
              </a:rPr>
              <a:t>Leucovorin</a:t>
            </a:r>
            <a:r>
              <a:rPr lang="en-US" dirty="0">
                <a:latin typeface="Times New Roman" panose="02020603050405020304" pitchFamily="18" charset="0"/>
                <a:cs typeface="Times New Roman" panose="02020603050405020304" pitchFamily="18" charset="0"/>
              </a:rPr>
              <a:t> is a folic acid derivative used to treat folic acid deficiencies resulting from administration of methotrexate.</a:t>
            </a:r>
            <a:br>
              <a:rPr lang="en-US" dirty="0">
                <a:latin typeface="Times New Roman" panose="02020603050405020304" pitchFamily="18" charset="0"/>
                <a:cs typeface="Times New Roman" panose="02020603050405020304" pitchFamily="18" charset="0"/>
              </a:rPr>
            </a:br>
            <a:endParaRPr lang="en-US" dirty="0"/>
          </a:p>
        </p:txBody>
      </p:sp>
    </p:spTree>
    <p:extLst>
      <p:ext uri="{BB962C8B-B14F-4D97-AF65-F5344CB8AC3E}">
        <p14:creationId xmlns:p14="http://schemas.microsoft.com/office/powerpoint/2010/main" val="3517531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6AB53-45B1-41A9-8851-2FAD1A3F5D6E}"/>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FC4EB4D3-7236-421B-8876-84EF74C51C25}"/>
              </a:ext>
            </a:extLst>
          </p:cNvPr>
          <p:cNvSpPr>
            <a:spLocks noGrp="1"/>
          </p:cNvSpPr>
          <p:nvPr>
            <p:ph idx="1"/>
          </p:nvPr>
        </p:nvSpPr>
        <p:spPr>
          <a:xfrm>
            <a:off x="176981" y="103238"/>
            <a:ext cx="8819535" cy="6592529"/>
          </a:xfrm>
        </p:spPr>
        <p:txBody>
          <a:bodyPr/>
          <a:lstStyle/>
          <a:p>
            <a:pPr marL="0" indent="0">
              <a:buNone/>
            </a:pPr>
            <a:r>
              <a:rPr lang="en-US" b="1" dirty="0">
                <a:latin typeface="Times New Roman" panose="02020603050405020304" pitchFamily="18" charset="0"/>
                <a:cs typeface="Times New Roman" panose="02020603050405020304" pitchFamily="18" charset="0"/>
              </a:rPr>
              <a:t>Drug interactions</a:t>
            </a:r>
          </a:p>
          <a:p>
            <a:r>
              <a:rPr lang="en-US" dirty="0">
                <a:latin typeface="Times New Roman" panose="02020603050405020304" pitchFamily="18" charset="0"/>
                <a:cs typeface="Times New Roman" panose="02020603050405020304" pitchFamily="18" charset="0"/>
              </a:rPr>
              <a:t>Methotrexate, sulfasalazine, hormonal contraceptives, aspirin, triamterene, pentamidine, and trimethoprim reduce the effectiveness of folic acid.</a:t>
            </a:r>
          </a:p>
          <a:p>
            <a:r>
              <a:rPr lang="en-US" dirty="0">
                <a:latin typeface="Times New Roman" panose="02020603050405020304" pitchFamily="18" charset="0"/>
                <a:cs typeface="Times New Roman" panose="02020603050405020304" pitchFamily="18" charset="0"/>
              </a:rPr>
              <a:t>In large doses, folic acid may counteract the effects of anticonvulsants, such as phenytoin, potentially leading to</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seizures. </a:t>
            </a:r>
            <a:endParaRPr lang="en-US" dirty="0"/>
          </a:p>
        </p:txBody>
      </p:sp>
    </p:spTree>
    <p:extLst>
      <p:ext uri="{BB962C8B-B14F-4D97-AF65-F5344CB8AC3E}">
        <p14:creationId xmlns:p14="http://schemas.microsoft.com/office/powerpoint/2010/main" val="37600901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417A7-4B3E-408F-ABD3-8BF610451E4A}"/>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DD00E7A6-89A2-400F-B03E-792A4EF2B9FC}"/>
              </a:ext>
            </a:extLst>
          </p:cNvPr>
          <p:cNvSpPr>
            <a:spLocks noGrp="1"/>
          </p:cNvSpPr>
          <p:nvPr>
            <p:ph idx="1"/>
          </p:nvPr>
        </p:nvSpPr>
        <p:spPr>
          <a:xfrm>
            <a:off x="147484" y="147484"/>
            <a:ext cx="8849032" cy="6533535"/>
          </a:xfrm>
        </p:spPr>
        <p:txBody>
          <a:bodyPr>
            <a:normAutofit/>
          </a:bodyPr>
          <a:lstStyle/>
          <a:p>
            <a:pPr marL="0" indent="0">
              <a:buNone/>
            </a:pPr>
            <a:r>
              <a:rPr lang="en-US" b="1" dirty="0">
                <a:latin typeface="Times New Roman" panose="02020603050405020304" pitchFamily="18" charset="0"/>
                <a:cs typeface="Times New Roman" panose="02020603050405020304" pitchFamily="18" charset="0"/>
              </a:rPr>
              <a:t>Adverse reactions to folic acid</a:t>
            </a:r>
          </a:p>
          <a:p>
            <a:r>
              <a:rPr lang="en-US" dirty="0">
                <a:latin typeface="Times New Roman" panose="02020603050405020304" pitchFamily="18" charset="0"/>
                <a:cs typeface="Times New Roman" panose="02020603050405020304" pitchFamily="18" charset="0"/>
              </a:rPr>
              <a:t>Erythema</a:t>
            </a:r>
          </a:p>
          <a:p>
            <a:r>
              <a:rPr lang="en-US" dirty="0">
                <a:latin typeface="Times New Roman" panose="02020603050405020304" pitchFamily="18" charset="0"/>
                <a:cs typeface="Times New Roman" panose="02020603050405020304" pitchFamily="18" charset="0"/>
              </a:rPr>
              <a:t>Itching</a:t>
            </a:r>
          </a:p>
          <a:p>
            <a:r>
              <a:rPr lang="en-US" dirty="0">
                <a:latin typeface="Times New Roman" panose="02020603050405020304" pitchFamily="18" charset="0"/>
                <a:cs typeface="Times New Roman" panose="02020603050405020304" pitchFamily="18" charset="0"/>
              </a:rPr>
              <a:t>Rash</a:t>
            </a:r>
          </a:p>
          <a:p>
            <a:r>
              <a:rPr lang="en-US" dirty="0">
                <a:latin typeface="Times New Roman" panose="02020603050405020304" pitchFamily="18" charset="0"/>
                <a:cs typeface="Times New Roman" panose="02020603050405020304" pitchFamily="18" charset="0"/>
              </a:rPr>
              <a:t>Anorexia and nausea</a:t>
            </a:r>
          </a:p>
          <a:p>
            <a:r>
              <a:rPr lang="en-US" dirty="0">
                <a:latin typeface="Times New Roman" panose="02020603050405020304" pitchFamily="18" charset="0"/>
                <a:cs typeface="Times New Roman" panose="02020603050405020304" pitchFamily="18" charset="0"/>
              </a:rPr>
              <a:t>Altered sleep patterns</a:t>
            </a:r>
          </a:p>
          <a:p>
            <a:r>
              <a:rPr lang="en-US" dirty="0">
                <a:latin typeface="Times New Roman" panose="02020603050405020304" pitchFamily="18" charset="0"/>
                <a:cs typeface="Times New Roman" panose="02020603050405020304" pitchFamily="18" charset="0"/>
              </a:rPr>
              <a:t>Difficulty concentrating</a:t>
            </a:r>
          </a:p>
          <a:p>
            <a:r>
              <a:rPr lang="en-US" dirty="0">
                <a:latin typeface="Times New Roman" panose="02020603050405020304" pitchFamily="18" charset="0"/>
                <a:cs typeface="Times New Roman" panose="02020603050405020304" pitchFamily="18" charset="0"/>
              </a:rPr>
              <a:t>Irritability</a:t>
            </a:r>
          </a:p>
          <a:p>
            <a:r>
              <a:rPr lang="en-US" dirty="0">
                <a:latin typeface="Times New Roman" panose="02020603050405020304" pitchFamily="18" charset="0"/>
                <a:cs typeface="Times New Roman" panose="02020603050405020304" pitchFamily="18" charset="0"/>
              </a:rPr>
              <a:t>Hyperactivity.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93067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E8DEA-9EE1-440C-BE4B-5EB10E22F81E}"/>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330C1870-15A4-44C4-BC2B-83CCF506072E}"/>
              </a:ext>
            </a:extLst>
          </p:cNvPr>
          <p:cNvSpPr>
            <a:spLocks noGrp="1"/>
          </p:cNvSpPr>
          <p:nvPr>
            <p:ph idx="1"/>
          </p:nvPr>
        </p:nvSpPr>
        <p:spPr>
          <a:xfrm>
            <a:off x="117987" y="103239"/>
            <a:ext cx="8908026" cy="6636774"/>
          </a:xfrm>
        </p:spPr>
        <p:txBody>
          <a:bodyPr>
            <a:normAutofit lnSpcReduction="10000"/>
          </a:bodyPr>
          <a:lstStyle/>
          <a:p>
            <a:pPr marL="0" indent="0">
              <a:buNone/>
            </a:pPr>
            <a:r>
              <a:rPr lang="en-US" sz="3200" b="1" dirty="0">
                <a:solidFill>
                  <a:srgbClr val="000099"/>
                </a:solidFill>
                <a:latin typeface="Times New Roman" panose="02020603050405020304" pitchFamily="18" charset="0"/>
                <a:cs typeface="Times New Roman" panose="02020603050405020304" pitchFamily="18" charset="0"/>
              </a:rPr>
              <a:t>Erythropoietin Agents</a:t>
            </a:r>
          </a:p>
          <a:p>
            <a:r>
              <a:rPr lang="en-US" i="1" dirty="0">
                <a:latin typeface="Times New Roman" panose="02020603050405020304" pitchFamily="18" charset="0"/>
                <a:cs typeface="Times New Roman" panose="02020603050405020304" pitchFamily="18" charset="0"/>
              </a:rPr>
              <a:t>Epoetin alfa </a:t>
            </a:r>
            <a:r>
              <a:rPr lang="en-US" dirty="0">
                <a:latin typeface="Times New Roman" panose="02020603050405020304" pitchFamily="18" charset="0"/>
                <a:cs typeface="Times New Roman" panose="02020603050405020304" pitchFamily="18" charset="0"/>
              </a:rPr>
              <a:t>and </a:t>
            </a:r>
            <a:r>
              <a:rPr lang="en-US" i="1" dirty="0">
                <a:latin typeface="Times New Roman" panose="02020603050405020304" pitchFamily="18" charset="0"/>
                <a:cs typeface="Times New Roman" panose="02020603050405020304" pitchFamily="18" charset="0"/>
              </a:rPr>
              <a:t>darbepoetin alfa </a:t>
            </a:r>
            <a:r>
              <a:rPr lang="en-US" dirty="0">
                <a:latin typeface="Times New Roman" panose="02020603050405020304" pitchFamily="18" charset="0"/>
                <a:cs typeface="Times New Roman" panose="02020603050405020304" pitchFamily="18" charset="0"/>
              </a:rPr>
              <a:t>are glycoproteins that stimulate RBC production (erythropoiesis).</a:t>
            </a:r>
          </a:p>
          <a:p>
            <a:pPr marL="0" indent="0">
              <a:buNone/>
            </a:pPr>
            <a:endParaRPr lang="en-US" b="1" dirty="0">
              <a:latin typeface="Times New Roman" panose="02020603050405020304" pitchFamily="18" charset="0"/>
              <a:cs typeface="Times New Roman" panose="02020603050405020304" pitchFamily="18" charset="0"/>
            </a:endParaRPr>
          </a:p>
          <a:p>
            <a:pPr marL="0" indent="0">
              <a:buNone/>
            </a:pPr>
            <a:r>
              <a:rPr lang="en-US" b="1" dirty="0">
                <a:latin typeface="Times New Roman" panose="02020603050405020304" pitchFamily="18" charset="0"/>
                <a:cs typeface="Times New Roman" panose="02020603050405020304" pitchFamily="18" charset="0"/>
              </a:rPr>
              <a:t>Pharmacokinetics</a:t>
            </a:r>
          </a:p>
          <a:p>
            <a:r>
              <a:rPr lang="en-US" dirty="0">
                <a:latin typeface="Times New Roman" panose="02020603050405020304" pitchFamily="18" charset="0"/>
                <a:cs typeface="Times New Roman" panose="02020603050405020304" pitchFamily="18" charset="0"/>
              </a:rPr>
              <a:t>Epoetin alfa and darbepoetin alfa may be given subQ or I.V.</a:t>
            </a:r>
          </a:p>
          <a:p>
            <a:r>
              <a:rPr lang="en-US" dirty="0">
                <a:latin typeface="Times New Roman" panose="02020603050405020304" pitchFamily="18" charset="0"/>
                <a:cs typeface="Times New Roman" panose="02020603050405020304" pitchFamily="18" charset="0"/>
              </a:rPr>
              <a:t>After subQ administration, serum levels of epoetin alfa peak in 5 to 24 hours, while serum levels of darbepoetin alfa peak in 24 to 72 hours.</a:t>
            </a:r>
          </a:p>
          <a:p>
            <a:r>
              <a:rPr lang="en-US" dirty="0">
                <a:latin typeface="Times New Roman" panose="02020603050405020304" pitchFamily="18" charset="0"/>
                <a:cs typeface="Times New Roman" panose="02020603050405020304" pitchFamily="18" charset="0"/>
              </a:rPr>
              <a:t>The circulating half-life of epoetin alfa is also shorter at 4</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to 13 hours, compared to 49 hours for darbepoetin alfa. </a:t>
            </a:r>
          </a:p>
          <a:p>
            <a:r>
              <a:rPr lang="en-US" dirty="0">
                <a:latin typeface="Times New Roman" panose="02020603050405020304" pitchFamily="18" charset="0"/>
                <a:cs typeface="Times New Roman" panose="02020603050405020304" pitchFamily="18" charset="0"/>
              </a:rPr>
              <a:t>The therapeutic effect of these agents lasts for several days after administration.</a:t>
            </a:r>
            <a:br>
              <a:rPr lang="en-US" dirty="0">
                <a:latin typeface="Times New Roman" panose="02020603050405020304" pitchFamily="18" charset="0"/>
                <a:cs typeface="Times New Roman" panose="02020603050405020304" pitchFamily="18" charset="0"/>
              </a:rPr>
            </a:b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1832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B853F-87CB-4773-9110-4932D1EF41E9}"/>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DADF0E22-7D94-4518-88C9-65C6459AD90D}"/>
              </a:ext>
            </a:extLst>
          </p:cNvPr>
          <p:cNvSpPr>
            <a:spLocks noGrp="1"/>
          </p:cNvSpPr>
          <p:nvPr>
            <p:ph idx="1"/>
          </p:nvPr>
        </p:nvSpPr>
        <p:spPr>
          <a:xfrm>
            <a:off x="176981" y="162232"/>
            <a:ext cx="8790038" cy="6577781"/>
          </a:xfrm>
        </p:spPr>
        <p:txBody>
          <a:bodyPr/>
          <a:lstStyle/>
          <a:p>
            <a:pPr marL="0" indent="0">
              <a:buNone/>
            </a:pPr>
            <a:r>
              <a:rPr lang="en-US" b="1" dirty="0">
                <a:latin typeface="Times New Roman" panose="02020603050405020304" pitchFamily="18" charset="0"/>
                <a:cs typeface="Times New Roman" panose="02020603050405020304" pitchFamily="18" charset="0"/>
              </a:rPr>
              <a:t>Pharmacodynamics</a:t>
            </a:r>
          </a:p>
          <a:p>
            <a:r>
              <a:rPr lang="en-US" dirty="0">
                <a:latin typeface="Times New Roman" panose="02020603050405020304" pitchFamily="18" charset="0"/>
                <a:cs typeface="Times New Roman" panose="02020603050405020304" pitchFamily="18" charset="0"/>
              </a:rPr>
              <a:t>Epoetin alfa and darbepoetin alfa boost the production of erythropoietin, thus stimulating RBC production in bone marrow. </a:t>
            </a:r>
          </a:p>
          <a:p>
            <a:r>
              <a:rPr lang="en-US" dirty="0">
                <a:latin typeface="Times New Roman" panose="02020603050405020304" pitchFamily="18" charset="0"/>
                <a:cs typeface="Times New Roman" panose="02020603050405020304" pitchFamily="18" charset="0"/>
              </a:rPr>
              <a:t>Normally, erythropoietin is formed in the kidneys in response to hypoxia (reduced oxygen) and anemia.</a:t>
            </a:r>
          </a:p>
          <a:p>
            <a:r>
              <a:rPr lang="en-US" dirty="0">
                <a:latin typeface="Times New Roman" panose="02020603050405020304" pitchFamily="18" charset="0"/>
                <a:cs typeface="Times New Roman" panose="02020603050405020304" pitchFamily="18" charset="0"/>
              </a:rPr>
              <a:t>Patients with conditions that decrease production of erythropoietin typically develop normocytic anemia. </a:t>
            </a:r>
          </a:p>
          <a:p>
            <a:r>
              <a:rPr lang="en-US" dirty="0">
                <a:latin typeface="Times New Roman" panose="02020603050405020304" pitchFamily="18" charset="0"/>
                <a:cs typeface="Times New Roman" panose="02020603050405020304" pitchFamily="18" charset="0"/>
              </a:rPr>
              <a:t>This anemia can usually be corrected after 5 to 6 weeks of treatment with an erythropoietin agent.</a:t>
            </a:r>
            <a:br>
              <a:rPr lang="en-US" dirty="0">
                <a:latin typeface="Times New Roman" panose="02020603050405020304" pitchFamily="18" charset="0"/>
                <a:cs typeface="Times New Roman" panose="02020603050405020304" pitchFamily="18" charset="0"/>
              </a:rPr>
            </a:br>
            <a:endParaRPr lang="en-US" dirty="0"/>
          </a:p>
        </p:txBody>
      </p:sp>
    </p:spTree>
    <p:extLst>
      <p:ext uri="{BB962C8B-B14F-4D97-AF65-F5344CB8AC3E}">
        <p14:creationId xmlns:p14="http://schemas.microsoft.com/office/powerpoint/2010/main" val="7854163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6BAC2-FEDF-4C5E-B664-26CBC34497D4}"/>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8BE52AE3-4404-44B7-BA68-2764FBDF1BD6}"/>
              </a:ext>
            </a:extLst>
          </p:cNvPr>
          <p:cNvSpPr>
            <a:spLocks noGrp="1"/>
          </p:cNvSpPr>
          <p:nvPr>
            <p:ph idx="1"/>
          </p:nvPr>
        </p:nvSpPr>
        <p:spPr>
          <a:xfrm>
            <a:off x="132735" y="132735"/>
            <a:ext cx="8760542" cy="6518788"/>
          </a:xfrm>
        </p:spPr>
        <p:txBody>
          <a:bodyPr>
            <a:normAutofit/>
          </a:bodyPr>
          <a:lstStyle/>
          <a:p>
            <a:pPr marL="0" indent="0">
              <a:buNone/>
            </a:pPr>
            <a:r>
              <a:rPr lang="en-US" b="1" dirty="0">
                <a:latin typeface="Times New Roman" panose="02020603050405020304" pitchFamily="18" charset="0"/>
                <a:cs typeface="Times New Roman" panose="02020603050405020304" pitchFamily="18" charset="0"/>
              </a:rPr>
              <a:t>Pharmacotherapeutics</a:t>
            </a:r>
          </a:p>
          <a:p>
            <a:r>
              <a:rPr lang="en-US" dirty="0">
                <a:latin typeface="Times New Roman" panose="02020603050405020304" pitchFamily="18" charset="0"/>
                <a:cs typeface="Times New Roman" panose="02020603050405020304" pitchFamily="18" charset="0"/>
              </a:rPr>
              <a:t>Epoetin alfa is used to:</a:t>
            </a:r>
          </a:p>
          <a:p>
            <a:pPr lvl="1"/>
            <a:r>
              <a:rPr lang="en-US" dirty="0">
                <a:latin typeface="Times New Roman" panose="02020603050405020304" pitchFamily="18" charset="0"/>
                <a:cs typeface="Times New Roman" panose="02020603050405020304" pitchFamily="18" charset="0"/>
              </a:rPr>
              <a:t>Treat patients with anemia associated with chronic renal failure</a:t>
            </a:r>
          </a:p>
          <a:p>
            <a:pPr lvl="1"/>
            <a:r>
              <a:rPr lang="en-US" dirty="0">
                <a:latin typeface="Times New Roman" panose="02020603050405020304" pitchFamily="18" charset="0"/>
                <a:cs typeface="Times New Roman" panose="02020603050405020304" pitchFamily="18" charset="0"/>
              </a:rPr>
              <a:t>Treat anemia associated with zidovudine therapy in patients</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with human immunodeficiency virus infection</a:t>
            </a:r>
          </a:p>
          <a:p>
            <a:pPr lvl="1"/>
            <a:r>
              <a:rPr lang="en-US" dirty="0">
                <a:latin typeface="Times New Roman" panose="02020603050405020304" pitchFamily="18" charset="0"/>
                <a:cs typeface="Times New Roman" panose="02020603050405020304" pitchFamily="18" charset="0"/>
              </a:rPr>
              <a:t>Treat anemia in cancer patients receiving chemotherapy</a:t>
            </a:r>
          </a:p>
          <a:p>
            <a:pPr lvl="1"/>
            <a:r>
              <a:rPr lang="en-US" dirty="0">
                <a:latin typeface="Times New Roman" panose="02020603050405020304" pitchFamily="18" charset="0"/>
                <a:cs typeface="Times New Roman" panose="02020603050405020304" pitchFamily="18" charset="0"/>
              </a:rPr>
              <a:t>Reduce the need for allogenic blood transfusions in surgical patients.</a:t>
            </a:r>
          </a:p>
          <a:p>
            <a:r>
              <a:rPr lang="en-US" dirty="0">
                <a:latin typeface="Times New Roman" panose="02020603050405020304" pitchFamily="18" charset="0"/>
                <a:cs typeface="Times New Roman" panose="02020603050405020304" pitchFamily="18" charset="0"/>
              </a:rPr>
              <a:t>Darbepoetin alfa is used to treat anemia associated with</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chronic renal failure.</a:t>
            </a:r>
            <a:br>
              <a:rPr lang="en-US" dirty="0">
                <a:latin typeface="Times New Roman" panose="02020603050405020304" pitchFamily="18" charset="0"/>
                <a:cs typeface="Times New Roman" panose="02020603050405020304" pitchFamily="18" charset="0"/>
              </a:rPr>
            </a:b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255218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551D3-1282-47D3-BD79-2EC81EA1B0CC}"/>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4908EFD9-CF3E-4A41-A045-9360A1C80EA1}"/>
              </a:ext>
            </a:extLst>
          </p:cNvPr>
          <p:cNvSpPr>
            <a:spLocks noGrp="1"/>
          </p:cNvSpPr>
          <p:nvPr>
            <p:ph idx="1"/>
          </p:nvPr>
        </p:nvSpPr>
        <p:spPr>
          <a:xfrm>
            <a:off x="191729" y="191728"/>
            <a:ext cx="8701548" cy="6445045"/>
          </a:xfrm>
        </p:spPr>
        <p:txBody>
          <a:bodyPr>
            <a:normAutofit fontScale="85000" lnSpcReduction="20000"/>
          </a:bodyPr>
          <a:lstStyle/>
          <a:p>
            <a:pPr marL="0" indent="0">
              <a:buNone/>
            </a:pPr>
            <a:r>
              <a:rPr lang="en-US" b="1" dirty="0">
                <a:latin typeface="Times New Roman" panose="02020603050405020304" pitchFamily="18" charset="0"/>
                <a:cs typeface="Times New Roman" panose="02020603050405020304" pitchFamily="18" charset="0"/>
              </a:rPr>
              <a:t>Drug interactions</a:t>
            </a:r>
          </a:p>
          <a:p>
            <a:r>
              <a:rPr lang="en-US" dirty="0">
                <a:latin typeface="Times New Roman" panose="02020603050405020304" pitchFamily="18" charset="0"/>
                <a:cs typeface="Times New Roman" panose="02020603050405020304" pitchFamily="18" charset="0"/>
              </a:rPr>
              <a:t>No known drug interactions exist with either drug, although they can cause some adverse reactions. </a:t>
            </a:r>
          </a:p>
          <a:p>
            <a:pPr marL="0" indent="0">
              <a:buNone/>
            </a:pPr>
            <a:endParaRPr lang="en-US" b="1" dirty="0">
              <a:latin typeface="Times New Roman" panose="02020603050405020304" pitchFamily="18" charset="0"/>
              <a:cs typeface="Times New Roman" panose="02020603050405020304" pitchFamily="18" charset="0"/>
            </a:endParaRPr>
          </a:p>
          <a:p>
            <a:pPr marL="0" indent="0">
              <a:buNone/>
            </a:pPr>
            <a:r>
              <a:rPr lang="en-US" b="1" dirty="0">
                <a:latin typeface="Times New Roman" panose="02020603050405020304" pitchFamily="18" charset="0"/>
                <a:cs typeface="Times New Roman" panose="02020603050405020304" pitchFamily="18" charset="0"/>
              </a:rPr>
              <a:t>Adverse reactions to erythropoietin agents</a:t>
            </a:r>
          </a:p>
          <a:p>
            <a:r>
              <a:rPr lang="en-US" dirty="0">
                <a:latin typeface="Times New Roman" panose="02020603050405020304" pitchFamily="18" charset="0"/>
                <a:cs typeface="Times New Roman" panose="02020603050405020304" pitchFamily="18" charset="0"/>
              </a:rPr>
              <a:t>Hypertension- the most common adverse reaction</a:t>
            </a:r>
          </a:p>
          <a:p>
            <a:r>
              <a:rPr lang="en-US" dirty="0">
                <a:latin typeface="Times New Roman" panose="02020603050405020304" pitchFamily="18" charset="0"/>
                <a:cs typeface="Times New Roman" panose="02020603050405020304" pitchFamily="18" charset="0"/>
              </a:rPr>
              <a:t>Headache</a:t>
            </a:r>
          </a:p>
          <a:p>
            <a:r>
              <a:rPr lang="en-US" dirty="0">
                <a:latin typeface="Times New Roman" panose="02020603050405020304" pitchFamily="18" charset="0"/>
                <a:cs typeface="Times New Roman" panose="02020603050405020304" pitchFamily="18" charset="0"/>
              </a:rPr>
              <a:t>Joint pain</a:t>
            </a:r>
          </a:p>
          <a:p>
            <a:r>
              <a:rPr lang="en-US" dirty="0">
                <a:latin typeface="Times New Roman" panose="02020603050405020304" pitchFamily="18" charset="0"/>
                <a:cs typeface="Times New Roman" panose="02020603050405020304" pitchFamily="18" charset="0"/>
              </a:rPr>
              <a:t>Nausea</a:t>
            </a:r>
          </a:p>
          <a:p>
            <a:r>
              <a:rPr lang="en-US" dirty="0">
                <a:latin typeface="Times New Roman" panose="02020603050405020304" pitchFamily="18" charset="0"/>
                <a:cs typeface="Times New Roman" panose="02020603050405020304" pitchFamily="18" charset="0"/>
              </a:rPr>
              <a:t>Edema</a:t>
            </a:r>
          </a:p>
          <a:p>
            <a:r>
              <a:rPr lang="en-US" dirty="0">
                <a:latin typeface="Times New Roman" panose="02020603050405020304" pitchFamily="18" charset="0"/>
                <a:cs typeface="Times New Roman" panose="02020603050405020304" pitchFamily="18" charset="0"/>
              </a:rPr>
              <a:t>Fatigue</a:t>
            </a:r>
          </a:p>
          <a:p>
            <a:r>
              <a:rPr lang="en-US" dirty="0">
                <a:latin typeface="Times New Roman" panose="02020603050405020304" pitchFamily="18" charset="0"/>
                <a:cs typeface="Times New Roman" panose="02020603050405020304" pitchFamily="18" charset="0"/>
              </a:rPr>
              <a:t>Diarrhea</a:t>
            </a:r>
          </a:p>
          <a:p>
            <a:r>
              <a:rPr lang="en-US" dirty="0">
                <a:latin typeface="Times New Roman" panose="02020603050405020304" pitchFamily="18" charset="0"/>
                <a:cs typeface="Times New Roman" panose="02020603050405020304" pitchFamily="18" charset="0"/>
              </a:rPr>
              <a:t>Vomiting</a:t>
            </a:r>
          </a:p>
          <a:p>
            <a:r>
              <a:rPr lang="en-US" dirty="0">
                <a:latin typeface="Times New Roman" panose="02020603050405020304" pitchFamily="18" charset="0"/>
                <a:cs typeface="Times New Roman" panose="02020603050405020304" pitchFamily="18" charset="0"/>
              </a:rPr>
              <a:t>Chest pain</a:t>
            </a:r>
          </a:p>
          <a:p>
            <a:r>
              <a:rPr lang="en-US" dirty="0">
                <a:latin typeface="Times New Roman" panose="02020603050405020304" pitchFamily="18" charset="0"/>
                <a:cs typeface="Times New Roman" panose="02020603050405020304" pitchFamily="18" charset="0"/>
              </a:rPr>
              <a:t>Skin reactions at the injection site</a:t>
            </a:r>
          </a:p>
          <a:p>
            <a:r>
              <a:rPr lang="en-US" dirty="0">
                <a:latin typeface="Times New Roman" panose="02020603050405020304" pitchFamily="18" charset="0"/>
                <a:cs typeface="Times New Roman" panose="02020603050405020304" pitchFamily="18" charset="0"/>
              </a:rPr>
              <a:t>Weakness</a:t>
            </a:r>
          </a:p>
          <a:p>
            <a:r>
              <a:rPr lang="en-US" dirty="0">
                <a:latin typeface="Times New Roman" panose="02020603050405020304" pitchFamily="18" charset="0"/>
                <a:cs typeface="Times New Roman" panose="02020603050405020304" pitchFamily="18" charset="0"/>
              </a:rPr>
              <a:t>Dizziness</a:t>
            </a:r>
            <a:endParaRPr lang="en-US" dirty="0"/>
          </a:p>
        </p:txBody>
      </p:sp>
    </p:spTree>
    <p:extLst>
      <p:ext uri="{BB962C8B-B14F-4D97-AF65-F5344CB8AC3E}">
        <p14:creationId xmlns:p14="http://schemas.microsoft.com/office/powerpoint/2010/main" val="21857767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A188B-C75B-43D9-A459-2DC1D448E5E1}"/>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C56C2C03-01A0-4694-A93A-0A97E0E6FB5A}"/>
              </a:ext>
            </a:extLst>
          </p:cNvPr>
          <p:cNvSpPr>
            <a:spLocks noGrp="1"/>
          </p:cNvSpPr>
          <p:nvPr>
            <p:ph idx="1"/>
          </p:nvPr>
        </p:nvSpPr>
        <p:spPr>
          <a:xfrm>
            <a:off x="147484" y="147484"/>
            <a:ext cx="8849032" cy="6592529"/>
          </a:xfrm>
        </p:spPr>
        <p:txBody>
          <a:bodyPr/>
          <a:lstStyle/>
          <a:p>
            <a:pPr marL="0" indent="0">
              <a:buNone/>
            </a:pPr>
            <a:r>
              <a:rPr lang="en-US" sz="3600" b="1" dirty="0">
                <a:solidFill>
                  <a:srgbClr val="FF0000"/>
                </a:solidFill>
                <a:latin typeface="Times New Roman" panose="02020603050405020304" pitchFamily="18" charset="0"/>
                <a:cs typeface="Times New Roman" panose="02020603050405020304" pitchFamily="18" charset="0"/>
              </a:rPr>
              <a:t>Anticoagulants</a:t>
            </a:r>
          </a:p>
          <a:p>
            <a:r>
              <a:rPr lang="en-US" i="1" dirty="0">
                <a:latin typeface="Times New Roman" panose="02020603050405020304" pitchFamily="18" charset="0"/>
                <a:cs typeface="Times New Roman" panose="02020603050405020304" pitchFamily="18" charset="0"/>
              </a:rPr>
              <a:t>Anticoagulant drugs </a:t>
            </a:r>
            <a:r>
              <a:rPr lang="en-US" dirty="0">
                <a:latin typeface="Times New Roman" panose="02020603050405020304" pitchFamily="18" charset="0"/>
                <a:cs typeface="Times New Roman" panose="02020603050405020304" pitchFamily="18" charset="0"/>
              </a:rPr>
              <a:t>are used to reduce the ability of the blood to clot. </a:t>
            </a:r>
          </a:p>
          <a:p>
            <a:r>
              <a:rPr lang="en-US" dirty="0">
                <a:latin typeface="Times New Roman" panose="02020603050405020304" pitchFamily="18" charset="0"/>
                <a:cs typeface="Times New Roman" panose="02020603050405020304" pitchFamily="18" charset="0"/>
              </a:rPr>
              <a:t>Major categories of anticoagulants include:</a:t>
            </a:r>
          </a:p>
          <a:p>
            <a:pPr lvl="1"/>
            <a:r>
              <a:rPr lang="en-US" sz="2800" dirty="0">
                <a:latin typeface="Times New Roman" panose="02020603050405020304" pitchFamily="18" charset="0"/>
                <a:cs typeface="Times New Roman" panose="02020603050405020304" pitchFamily="18" charset="0"/>
              </a:rPr>
              <a:t>Heparin and its derivatives</a:t>
            </a:r>
          </a:p>
          <a:p>
            <a:pPr lvl="1"/>
            <a:r>
              <a:rPr lang="en-US" sz="2800" dirty="0">
                <a:latin typeface="Times New Roman" panose="02020603050405020304" pitchFamily="18" charset="0"/>
                <a:cs typeface="Times New Roman" panose="02020603050405020304" pitchFamily="18" charset="0"/>
              </a:rPr>
              <a:t>Oral anticoagulants</a:t>
            </a:r>
          </a:p>
          <a:p>
            <a:pPr lvl="1"/>
            <a:r>
              <a:rPr lang="en-US" sz="2800" dirty="0">
                <a:latin typeface="Times New Roman" panose="02020603050405020304" pitchFamily="18" charset="0"/>
                <a:cs typeface="Times New Roman" panose="02020603050405020304" pitchFamily="18" charset="0"/>
              </a:rPr>
              <a:t>Antiplatelet drugs</a:t>
            </a:r>
          </a:p>
          <a:p>
            <a:pPr lvl="1"/>
            <a:r>
              <a:rPr lang="en-US" sz="2800" dirty="0">
                <a:latin typeface="Times New Roman" panose="02020603050405020304" pitchFamily="18" charset="0"/>
                <a:cs typeface="Times New Roman" panose="02020603050405020304" pitchFamily="18" charset="0"/>
              </a:rPr>
              <a:t>Direct thrombin inhibitors</a:t>
            </a:r>
          </a:p>
          <a:p>
            <a:pPr lvl="1"/>
            <a:r>
              <a:rPr lang="en-US" sz="2800" dirty="0">
                <a:latin typeface="Times New Roman" panose="02020603050405020304" pitchFamily="18" charset="0"/>
                <a:cs typeface="Times New Roman" panose="02020603050405020304" pitchFamily="18" charset="0"/>
              </a:rPr>
              <a:t>Factor Xa inhibitor drugs.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80386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6ECC0-E5B5-487E-A2EB-A420AB943AC7}"/>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8A6117F0-4806-4DBB-8750-1B46B1953C16}"/>
              </a:ext>
            </a:extLst>
          </p:cNvPr>
          <p:cNvSpPr>
            <a:spLocks noGrp="1"/>
          </p:cNvSpPr>
          <p:nvPr>
            <p:ph idx="1"/>
          </p:nvPr>
        </p:nvSpPr>
        <p:spPr>
          <a:xfrm>
            <a:off x="117987" y="117986"/>
            <a:ext cx="8790039" cy="6577781"/>
          </a:xfrm>
        </p:spPr>
        <p:txBody>
          <a:bodyPr>
            <a:normAutofit lnSpcReduction="10000"/>
          </a:bodyPr>
          <a:lstStyle/>
          <a:p>
            <a:pPr marL="0" indent="0">
              <a:buNone/>
            </a:pPr>
            <a:r>
              <a:rPr lang="en-US" sz="3200" b="1" dirty="0">
                <a:solidFill>
                  <a:srgbClr val="000099"/>
                </a:solidFill>
                <a:latin typeface="Times New Roman" panose="02020603050405020304" pitchFamily="18" charset="0"/>
                <a:cs typeface="Times New Roman" panose="02020603050405020304" pitchFamily="18" charset="0"/>
              </a:rPr>
              <a:t>Heparin</a:t>
            </a:r>
          </a:p>
          <a:p>
            <a:r>
              <a:rPr lang="en-US" i="1" dirty="0">
                <a:latin typeface="Times New Roman" panose="02020603050405020304" pitchFamily="18" charset="0"/>
                <a:cs typeface="Times New Roman" panose="02020603050405020304" pitchFamily="18" charset="0"/>
              </a:rPr>
              <a:t>Heparin, </a:t>
            </a:r>
            <a:r>
              <a:rPr lang="en-US" dirty="0">
                <a:latin typeface="Times New Roman" panose="02020603050405020304" pitchFamily="18" charset="0"/>
                <a:cs typeface="Times New Roman" panose="02020603050405020304" pitchFamily="18" charset="0"/>
              </a:rPr>
              <a:t>prepared commercially from animal tissue, is an antithrombolytic agent used to treat and prevent clot formation. </a:t>
            </a:r>
          </a:p>
          <a:p>
            <a:r>
              <a:rPr lang="en-US" dirty="0">
                <a:latin typeface="Times New Roman" panose="02020603050405020304" pitchFamily="18" charset="0"/>
                <a:cs typeface="Times New Roman" panose="02020603050405020304" pitchFamily="18" charset="0"/>
              </a:rPr>
              <a:t>Because it doesn’t affect the synthesis of clotting factors, heparin can’t dissolve already-formed clots.</a:t>
            </a:r>
          </a:p>
          <a:p>
            <a:r>
              <a:rPr lang="en-US" dirty="0">
                <a:latin typeface="Times New Roman" panose="02020603050405020304" pitchFamily="18" charset="0"/>
                <a:cs typeface="Times New Roman" panose="02020603050405020304" pitchFamily="18" charset="0"/>
              </a:rPr>
              <a:t>The two types of heparin are:</a:t>
            </a:r>
          </a:p>
          <a:p>
            <a:pPr lvl="1"/>
            <a:r>
              <a:rPr lang="en-US" sz="2800" dirty="0">
                <a:latin typeface="Times New Roman" panose="02020603050405020304" pitchFamily="18" charset="0"/>
                <a:cs typeface="Times New Roman" panose="02020603050405020304" pitchFamily="18" charset="0"/>
              </a:rPr>
              <a:t>Unfractionated heparin (UFH)</a:t>
            </a:r>
          </a:p>
          <a:p>
            <a:pPr lvl="1"/>
            <a:r>
              <a:rPr lang="en-US" sz="2800" dirty="0">
                <a:latin typeface="Times New Roman" panose="02020603050405020304" pitchFamily="18" charset="0"/>
                <a:cs typeface="Times New Roman" panose="02020603050405020304" pitchFamily="18" charset="0"/>
              </a:rPr>
              <a:t>Low-molecular-weight heparin (LMWH). </a:t>
            </a:r>
          </a:p>
          <a:p>
            <a:pPr lvl="2"/>
            <a:r>
              <a:rPr lang="en-US" sz="2400" dirty="0">
                <a:latin typeface="Times New Roman" panose="02020603050405020304" pitchFamily="18" charset="0"/>
                <a:cs typeface="Times New Roman" panose="02020603050405020304" pitchFamily="18" charset="0"/>
              </a:rPr>
              <a:t>LMWHs, such as:</a:t>
            </a:r>
          </a:p>
          <a:p>
            <a:pPr lvl="3"/>
            <a:r>
              <a:rPr lang="en-US" sz="2400" dirty="0" err="1">
                <a:latin typeface="Times New Roman" panose="02020603050405020304" pitchFamily="18" charset="0"/>
                <a:cs typeface="Times New Roman" panose="02020603050405020304" pitchFamily="18" charset="0"/>
              </a:rPr>
              <a:t>Dalteparin</a:t>
            </a:r>
            <a:endParaRPr lang="en-US" sz="2400" dirty="0">
              <a:latin typeface="Times New Roman" panose="02020603050405020304" pitchFamily="18" charset="0"/>
              <a:cs typeface="Times New Roman" panose="02020603050405020304" pitchFamily="18" charset="0"/>
            </a:endParaRPr>
          </a:p>
          <a:p>
            <a:pPr lvl="3"/>
            <a:r>
              <a:rPr lang="en-US" sz="2400" dirty="0">
                <a:latin typeface="Times New Roman" panose="02020603050405020304" pitchFamily="18" charset="0"/>
                <a:cs typeface="Times New Roman" panose="02020603050405020304" pitchFamily="18" charset="0"/>
              </a:rPr>
              <a:t>Enoxaparin</a:t>
            </a:r>
          </a:p>
          <a:p>
            <a:pPr lvl="3"/>
            <a:r>
              <a:rPr lang="en-US" sz="2400" dirty="0">
                <a:latin typeface="Times New Roman" panose="02020603050405020304" pitchFamily="18" charset="0"/>
                <a:cs typeface="Times New Roman" panose="02020603050405020304" pitchFamily="18" charset="0"/>
              </a:rPr>
              <a:t>Tinzaparin</a:t>
            </a:r>
          </a:p>
          <a:p>
            <a:pPr marL="1828800" lvl="4" indent="0">
              <a:buNone/>
            </a:pPr>
            <a:r>
              <a:rPr lang="en-US" sz="2400" dirty="0">
                <a:latin typeface="Times New Roman" panose="02020603050405020304" pitchFamily="18" charset="0"/>
                <a:cs typeface="Times New Roman" panose="02020603050405020304" pitchFamily="18" charset="0"/>
              </a:rPr>
              <a:t>were developed to prevent deep vein thrombosis (DVT) (a blood clot in the deep veins, usually of the legs) in surgical patients</a:t>
            </a:r>
            <a:r>
              <a:rPr lang="en-US" sz="2200" dirty="0">
                <a:latin typeface="Times New Roman" panose="02020603050405020304" pitchFamily="18" charset="0"/>
                <a:cs typeface="Times New Roman" panose="02020603050405020304" pitchFamily="18" charset="0"/>
              </a:rPr>
              <a:t>.</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01339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A7F49-DC75-4369-B57E-18196C3ED39A}"/>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3DCAEFB7-08B9-494B-BD08-B8F2F6619468}"/>
              </a:ext>
            </a:extLst>
          </p:cNvPr>
          <p:cNvSpPr>
            <a:spLocks noGrp="1"/>
          </p:cNvSpPr>
          <p:nvPr>
            <p:ph idx="1"/>
          </p:nvPr>
        </p:nvSpPr>
        <p:spPr>
          <a:xfrm>
            <a:off x="103239" y="103239"/>
            <a:ext cx="8878529" cy="6622026"/>
          </a:xfrm>
        </p:spPr>
        <p:txBody>
          <a:bodyPr>
            <a:normAutofit/>
          </a:bodyPr>
          <a:lstStyle/>
          <a:p>
            <a:pPr marL="0" indent="0">
              <a:buNone/>
            </a:pPr>
            <a:r>
              <a:rPr lang="en-US" sz="3200" b="1" dirty="0">
                <a:solidFill>
                  <a:srgbClr val="FF0000"/>
                </a:solidFill>
                <a:latin typeface="Times New Roman" panose="02020603050405020304" pitchFamily="18" charset="0"/>
                <a:cs typeface="Times New Roman" panose="02020603050405020304" pitchFamily="18" charset="0"/>
              </a:rPr>
              <a:t>Hematinic drugs</a:t>
            </a:r>
          </a:p>
          <a:p>
            <a:r>
              <a:rPr lang="en-US" i="1" dirty="0">
                <a:latin typeface="Times New Roman" panose="02020603050405020304" pitchFamily="18" charset="0"/>
                <a:cs typeface="Times New Roman" panose="02020603050405020304" pitchFamily="18" charset="0"/>
              </a:rPr>
              <a:t>Hematinic drugs </a:t>
            </a:r>
            <a:r>
              <a:rPr lang="en-US" dirty="0">
                <a:latin typeface="Times New Roman" panose="02020603050405020304" pitchFamily="18" charset="0"/>
                <a:cs typeface="Times New Roman" panose="02020603050405020304" pitchFamily="18" charset="0"/>
              </a:rPr>
              <a:t>provide essential building blocks for RBC production. </a:t>
            </a:r>
          </a:p>
          <a:p>
            <a:r>
              <a:rPr lang="en-US" dirty="0">
                <a:latin typeface="Times New Roman" panose="02020603050405020304" pitchFamily="18" charset="0"/>
                <a:cs typeface="Times New Roman" panose="02020603050405020304" pitchFamily="18" charset="0"/>
              </a:rPr>
              <a:t>They do so by increasing hemoglobin, the necessary</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element for oxygen transportation.</a:t>
            </a:r>
          </a:p>
          <a:p>
            <a:r>
              <a:rPr lang="en-US" dirty="0">
                <a:latin typeface="Times New Roman" panose="02020603050405020304" pitchFamily="18" charset="0"/>
                <a:cs typeface="Times New Roman" panose="02020603050405020304" pitchFamily="18" charset="0"/>
              </a:rPr>
              <a:t>This section discusses hematinic drugs used to treat microcytic and macrocytic anemia:</a:t>
            </a:r>
          </a:p>
          <a:p>
            <a:pPr lvl="1"/>
            <a:r>
              <a:rPr lang="en-US" dirty="0">
                <a:latin typeface="Times New Roman" panose="02020603050405020304" pitchFamily="18" charset="0"/>
                <a:cs typeface="Times New Roman" panose="02020603050405020304" pitchFamily="18" charset="0"/>
              </a:rPr>
              <a:t>Iron</a:t>
            </a:r>
          </a:p>
          <a:p>
            <a:pPr lvl="1"/>
            <a:r>
              <a:rPr lang="en-US" dirty="0">
                <a:latin typeface="Times New Roman" panose="02020603050405020304" pitchFamily="18" charset="0"/>
                <a:cs typeface="Times New Roman" panose="02020603050405020304" pitchFamily="18" charset="0"/>
              </a:rPr>
              <a:t>Vitamin B12</a:t>
            </a:r>
          </a:p>
          <a:p>
            <a:pPr lvl="1"/>
            <a:r>
              <a:rPr lang="en-US" dirty="0">
                <a:latin typeface="Times New Roman" panose="02020603050405020304" pitchFamily="18" charset="0"/>
                <a:cs typeface="Times New Roman" panose="02020603050405020304" pitchFamily="18" charset="0"/>
              </a:rPr>
              <a:t>Folic acid.</a:t>
            </a:r>
          </a:p>
          <a:p>
            <a:r>
              <a:rPr lang="en-US" dirty="0">
                <a:latin typeface="Times New Roman" panose="02020603050405020304" pitchFamily="18" charset="0"/>
                <a:cs typeface="Times New Roman" panose="02020603050405020304" pitchFamily="18" charset="0"/>
              </a:rPr>
              <a:t>It also describes the drugs used to treat normocytic anemia:</a:t>
            </a:r>
          </a:p>
          <a:p>
            <a:pPr lvl="1"/>
            <a:r>
              <a:rPr lang="en-US" dirty="0">
                <a:latin typeface="Times New Roman" panose="02020603050405020304" pitchFamily="18" charset="0"/>
                <a:cs typeface="Times New Roman" panose="02020603050405020304" pitchFamily="18" charset="0"/>
              </a:rPr>
              <a:t>Erythropoietin agents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67198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662B15-60DD-4F25-AF95-90821AE4E1F2}"/>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1C488D20-AE56-4760-9798-B1901B0B0792}"/>
              </a:ext>
            </a:extLst>
          </p:cNvPr>
          <p:cNvSpPr>
            <a:spLocks noGrp="1"/>
          </p:cNvSpPr>
          <p:nvPr>
            <p:ph idx="1"/>
          </p:nvPr>
        </p:nvSpPr>
        <p:spPr>
          <a:xfrm>
            <a:off x="103239" y="117987"/>
            <a:ext cx="8922774" cy="6622026"/>
          </a:xfrm>
        </p:spPr>
        <p:txBody>
          <a:bodyPr>
            <a:normAutofit/>
          </a:bodyPr>
          <a:lstStyle/>
          <a:p>
            <a:pPr marL="0" indent="0">
              <a:buNone/>
            </a:pPr>
            <a:r>
              <a:rPr lang="en-US" b="1" dirty="0">
                <a:latin typeface="Times New Roman" panose="02020603050405020304" pitchFamily="18" charset="0"/>
                <a:cs typeface="Times New Roman" panose="02020603050405020304" pitchFamily="18" charset="0"/>
              </a:rPr>
              <a:t>Pharmacokinetics</a:t>
            </a:r>
          </a:p>
          <a:p>
            <a:r>
              <a:rPr lang="en-US" dirty="0">
                <a:latin typeface="Times New Roman" panose="02020603050405020304" pitchFamily="18" charset="0"/>
                <a:cs typeface="Times New Roman" panose="02020603050405020304" pitchFamily="18" charset="0"/>
              </a:rPr>
              <a:t>Because heparin isn’t absorbed well from the GI tract, it must be administered parenterally (I.V. by continuous infusion or by sub Q injection)</a:t>
            </a:r>
          </a:p>
          <a:p>
            <a:pPr lvl="1"/>
            <a:r>
              <a:rPr lang="en-US" dirty="0">
                <a:latin typeface="Times New Roman" panose="02020603050405020304" pitchFamily="18" charset="0"/>
                <a:cs typeface="Times New Roman" panose="02020603050405020304" pitchFamily="18" charset="0"/>
              </a:rPr>
              <a:t>It isn’t given I.M. because of the risk of localized bleeding. </a:t>
            </a:r>
          </a:p>
          <a:p>
            <a:r>
              <a:rPr lang="en-US" dirty="0" err="1">
                <a:latin typeface="Times New Roman" panose="02020603050405020304" pitchFamily="18" charset="0"/>
                <a:cs typeface="Times New Roman" panose="02020603050405020304" pitchFamily="18" charset="0"/>
              </a:rPr>
              <a:t>LMWHs</a:t>
            </a:r>
            <a:r>
              <a:rPr lang="en-US" dirty="0">
                <a:latin typeface="Times New Roman" panose="02020603050405020304" pitchFamily="18" charset="0"/>
                <a:cs typeface="Times New Roman" panose="02020603050405020304" pitchFamily="18" charset="0"/>
              </a:rPr>
              <a:t>, because of their prolonged circulating half-life, can be administered </a:t>
            </a:r>
            <a:r>
              <a:rPr lang="en-US" b="1" dirty="0">
                <a:latin typeface="Times New Roman" panose="02020603050405020304" pitchFamily="18" charset="0"/>
                <a:cs typeface="Times New Roman" panose="02020603050405020304" pitchFamily="18" charset="0"/>
              </a:rPr>
              <a:t>once or twice daily </a:t>
            </a:r>
            <a:r>
              <a:rPr lang="en-US" dirty="0">
                <a:latin typeface="Times New Roman" panose="02020603050405020304" pitchFamily="18" charset="0"/>
                <a:cs typeface="Times New Roman" panose="02020603050405020304" pitchFamily="18" charset="0"/>
              </a:rPr>
              <a:t>by sub Q injection.</a:t>
            </a:r>
          </a:p>
          <a:p>
            <a:r>
              <a:rPr lang="en-US" dirty="0">
                <a:latin typeface="Times New Roman" panose="02020603050405020304" pitchFamily="18" charset="0"/>
                <a:cs typeface="Times New Roman" panose="02020603050405020304" pitchFamily="18" charset="0"/>
              </a:rPr>
              <a:t>After I.V. administration, the distribution of heparin is immediate;</a:t>
            </a:r>
          </a:p>
          <a:p>
            <a:pPr lvl="1"/>
            <a:r>
              <a:rPr lang="en-US" dirty="0">
                <a:latin typeface="Times New Roman" panose="02020603050405020304" pitchFamily="18" charset="0"/>
                <a:cs typeface="Times New Roman" panose="02020603050405020304" pitchFamily="18" charset="0"/>
              </a:rPr>
              <a:t>However, distribution isn’t as predictable following subQ injection.</a:t>
            </a:r>
            <a:endParaRPr lang="en-US" b="1"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Heparin is metabolized in the liver, and its metabolites are excreted in urine.</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41515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F87A9-AB07-4DC9-892A-235BFF126800}"/>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3DE1AA80-E09A-45CA-B31D-4229DA3B815C}"/>
              </a:ext>
            </a:extLst>
          </p:cNvPr>
          <p:cNvSpPr>
            <a:spLocks noGrp="1"/>
          </p:cNvSpPr>
          <p:nvPr>
            <p:ph idx="1"/>
          </p:nvPr>
        </p:nvSpPr>
        <p:spPr>
          <a:xfrm>
            <a:off x="132735" y="147484"/>
            <a:ext cx="8878530" cy="6577781"/>
          </a:xfrm>
        </p:spPr>
        <p:txBody>
          <a:bodyPr>
            <a:normAutofit fontScale="92500" lnSpcReduction="10000"/>
          </a:bodyPr>
          <a:lstStyle/>
          <a:p>
            <a:pPr marL="0" indent="0">
              <a:buNone/>
            </a:pPr>
            <a:r>
              <a:rPr lang="en-US" b="1" dirty="0">
                <a:latin typeface="Times New Roman" panose="02020603050405020304" pitchFamily="18" charset="0"/>
                <a:cs typeface="Times New Roman" panose="02020603050405020304" pitchFamily="18" charset="0"/>
              </a:rPr>
              <a:t>Pharmacodynamics</a:t>
            </a:r>
          </a:p>
          <a:p>
            <a:r>
              <a:rPr lang="en-US" dirty="0">
                <a:latin typeface="Times New Roman" panose="02020603050405020304" pitchFamily="18" charset="0"/>
                <a:cs typeface="Times New Roman" panose="02020603050405020304" pitchFamily="18" charset="0"/>
              </a:rPr>
              <a:t>Heparin prevents the formation of new thrombi.</a:t>
            </a:r>
          </a:p>
          <a:p>
            <a:pPr lvl="1"/>
            <a:r>
              <a:rPr lang="en-US" sz="2600" dirty="0">
                <a:latin typeface="Times New Roman" panose="02020603050405020304" pitchFamily="18" charset="0"/>
                <a:cs typeface="Times New Roman" panose="02020603050405020304" pitchFamily="18" charset="0"/>
              </a:rPr>
              <a:t>Heparin inhibits the formation of thrombin and fibrin by activating antithrombin III.</a:t>
            </a:r>
          </a:p>
          <a:p>
            <a:pPr lvl="1"/>
            <a:r>
              <a:rPr lang="en-US" sz="2600" dirty="0">
                <a:latin typeface="Times New Roman" panose="02020603050405020304" pitchFamily="18" charset="0"/>
                <a:cs typeface="Times New Roman" panose="02020603050405020304" pitchFamily="18" charset="0"/>
              </a:rPr>
              <a:t>Antithrombin III then inactivates factors IXa, Xa, </a:t>
            </a:r>
            <a:r>
              <a:rPr lang="en-US" sz="2600" dirty="0" err="1">
                <a:latin typeface="Times New Roman" panose="02020603050405020304" pitchFamily="18" charset="0"/>
                <a:cs typeface="Times New Roman" panose="02020603050405020304" pitchFamily="18" charset="0"/>
              </a:rPr>
              <a:t>XIa</a:t>
            </a:r>
            <a:r>
              <a:rPr lang="en-US" sz="2600" dirty="0">
                <a:latin typeface="Times New Roman" panose="02020603050405020304" pitchFamily="18" charset="0"/>
                <a:cs typeface="Times New Roman" panose="02020603050405020304" pitchFamily="18" charset="0"/>
              </a:rPr>
              <a:t>, and XIIa in the intrinsic and common pathways.</a:t>
            </a:r>
          </a:p>
          <a:p>
            <a:r>
              <a:rPr lang="en-US" dirty="0">
                <a:latin typeface="Times New Roman" panose="02020603050405020304" pitchFamily="18" charset="0"/>
                <a:cs typeface="Times New Roman" panose="02020603050405020304" pitchFamily="18" charset="0"/>
              </a:rPr>
              <a:t>The end result is prevention of a stable fibrin clot.</a:t>
            </a:r>
          </a:p>
          <a:p>
            <a:r>
              <a:rPr lang="en-US" dirty="0">
                <a:latin typeface="Times New Roman" panose="02020603050405020304" pitchFamily="18" charset="0"/>
                <a:cs typeface="Times New Roman" panose="02020603050405020304" pitchFamily="18" charset="0"/>
              </a:rPr>
              <a:t>In low doses, heparin increases the activity of antithrombin III against factor Xa and thrombin and inhibits clot formation.</a:t>
            </a:r>
          </a:p>
          <a:p>
            <a:r>
              <a:rPr lang="en-US" dirty="0">
                <a:latin typeface="Times New Roman" panose="02020603050405020304" pitchFamily="18" charset="0"/>
                <a:cs typeface="Times New Roman" panose="02020603050405020304" pitchFamily="18" charset="0"/>
              </a:rPr>
              <a:t>Much larger doses are necessary to inhibit fibrin formation after a clot has been formed. </a:t>
            </a:r>
          </a:p>
          <a:p>
            <a:pPr lvl="1"/>
            <a:r>
              <a:rPr lang="en-US" sz="2600" dirty="0">
                <a:latin typeface="Times New Roman" panose="02020603050405020304" pitchFamily="18" charset="0"/>
                <a:cs typeface="Times New Roman" panose="02020603050405020304" pitchFamily="18" charset="0"/>
              </a:rPr>
              <a:t>This relationship between dose and effect is the rationale for using low-dose heparin to prevent clotting.</a:t>
            </a:r>
          </a:p>
          <a:p>
            <a:r>
              <a:rPr lang="en-US" dirty="0">
                <a:latin typeface="Times New Roman" panose="02020603050405020304" pitchFamily="18" charset="0"/>
                <a:cs typeface="Times New Roman" panose="02020603050405020304" pitchFamily="18" charset="0"/>
              </a:rPr>
              <a:t>Whole blood clotting time, thrombin time, and partial thromboplastin time (PTT) are prolonged during heparin therapy. </a:t>
            </a:r>
          </a:p>
          <a:p>
            <a:pPr lvl="1"/>
            <a:r>
              <a:rPr lang="en-US" sz="2600" dirty="0">
                <a:latin typeface="Times New Roman" panose="02020603050405020304" pitchFamily="18" charset="0"/>
                <a:cs typeface="Times New Roman" panose="02020603050405020304" pitchFamily="18" charset="0"/>
              </a:rPr>
              <a:t>However, these times may be only slightly prolonged with low or ultralow preventive doses</a:t>
            </a:r>
            <a:r>
              <a:rPr lang="en-US" dirty="0">
                <a:latin typeface="Times New Roman" panose="02020603050405020304" pitchFamily="18" charset="0"/>
                <a:cs typeface="Times New Roman" panose="02020603050405020304" pitchFamily="18" charset="0"/>
              </a:rPr>
              <a:t>.</a:t>
            </a:r>
            <a:endParaRPr lang="en-US" dirty="0"/>
          </a:p>
        </p:txBody>
      </p:sp>
    </p:spTree>
    <p:extLst>
      <p:ext uri="{BB962C8B-B14F-4D97-AF65-F5344CB8AC3E}">
        <p14:creationId xmlns:p14="http://schemas.microsoft.com/office/powerpoint/2010/main" val="2790600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30A7EC-3BD4-424B-9D67-341F1FC359C8}"/>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0EA77AA8-6AAC-41D6-8E67-485E411D34FE}"/>
              </a:ext>
            </a:extLst>
          </p:cNvPr>
          <p:cNvSpPr>
            <a:spLocks noGrp="1"/>
          </p:cNvSpPr>
          <p:nvPr>
            <p:ph idx="1"/>
          </p:nvPr>
        </p:nvSpPr>
        <p:spPr>
          <a:xfrm>
            <a:off x="132735" y="117987"/>
            <a:ext cx="8819536" cy="6548284"/>
          </a:xfrm>
        </p:spPr>
        <p:txBody>
          <a:bodyPr>
            <a:normAutofit/>
          </a:bodyPr>
          <a:lstStyle/>
          <a:p>
            <a:pPr marL="0" indent="0">
              <a:buNone/>
            </a:pPr>
            <a:r>
              <a:rPr lang="en-US" b="1" dirty="0">
                <a:latin typeface="Times New Roman" panose="02020603050405020304" pitchFamily="18" charset="0"/>
                <a:cs typeface="Times New Roman" panose="02020603050405020304" pitchFamily="18" charset="0"/>
              </a:rPr>
              <a:t>Pharmacotherapeutics</a:t>
            </a:r>
          </a:p>
          <a:p>
            <a:r>
              <a:rPr lang="en-US" dirty="0">
                <a:latin typeface="Times New Roman" panose="02020603050405020304" pitchFamily="18" charset="0"/>
                <a:cs typeface="Times New Roman" panose="02020603050405020304" pitchFamily="18" charset="0"/>
              </a:rPr>
              <a:t>Heparin may be used in a number of clinical situations to prevent the formation of new clots or the extension of existing clots.</a:t>
            </a:r>
          </a:p>
          <a:p>
            <a:r>
              <a:rPr lang="en-US" dirty="0">
                <a:latin typeface="Times New Roman" panose="02020603050405020304" pitchFamily="18" charset="0"/>
                <a:cs typeface="Times New Roman" panose="02020603050405020304" pitchFamily="18" charset="0"/>
              </a:rPr>
              <a:t>These situations include:</a:t>
            </a:r>
          </a:p>
          <a:p>
            <a:pPr lvl="1"/>
            <a:r>
              <a:rPr lang="en-US" dirty="0">
                <a:latin typeface="Times New Roman" panose="02020603050405020304" pitchFamily="18" charset="0"/>
                <a:cs typeface="Times New Roman" panose="02020603050405020304" pitchFamily="18" charset="0"/>
              </a:rPr>
              <a:t>Preventing or treating venous thromboemboli, characterized by</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inappropriate or excessive intravascular activation of blood clotting</a:t>
            </a:r>
          </a:p>
          <a:p>
            <a:pPr lvl="1"/>
            <a:r>
              <a:rPr lang="en-US" dirty="0">
                <a:latin typeface="Times New Roman" panose="02020603050405020304" pitchFamily="18" charset="0"/>
                <a:cs typeface="Times New Roman" panose="02020603050405020304" pitchFamily="18" charset="0"/>
              </a:rPr>
              <a:t>Treating disseminated intravascular coagulation, a complication</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of other diseases, resulting in accelerated clotting</a:t>
            </a:r>
          </a:p>
          <a:p>
            <a:pPr lvl="1"/>
            <a:r>
              <a:rPr lang="en-US" dirty="0">
                <a:latin typeface="Times New Roman" panose="02020603050405020304" pitchFamily="18" charset="0"/>
                <a:cs typeface="Times New Roman" panose="02020603050405020304" pitchFamily="18" charset="0"/>
              </a:rPr>
              <a:t>Treating arterial clotting and preventing embolus formation in</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patients with atrial fibrillation, an arrhythmia in which ineffective atrial contractions cause blood to pool in the atria, increasing the risk of clot formation</a:t>
            </a:r>
          </a:p>
          <a:p>
            <a:pPr lvl="1"/>
            <a:r>
              <a:rPr lang="en-US" dirty="0">
                <a:latin typeface="Times New Roman" panose="02020603050405020304" pitchFamily="18" charset="0"/>
                <a:cs typeface="Times New Roman" panose="02020603050405020304" pitchFamily="18" charset="0"/>
              </a:rPr>
              <a:t>Preventing thrombus formation and promoting cardiac circulation in an acute myocardial infarction (MI) by preventing further clot formation at the site of the already formed clot.</a:t>
            </a:r>
            <a:endParaRPr lang="en-US" dirty="0"/>
          </a:p>
        </p:txBody>
      </p:sp>
    </p:spTree>
    <p:extLst>
      <p:ext uri="{BB962C8B-B14F-4D97-AF65-F5344CB8AC3E}">
        <p14:creationId xmlns:p14="http://schemas.microsoft.com/office/powerpoint/2010/main" val="3111725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A42A2-7854-43DA-8402-6C3AE467D83B}"/>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C79A85C9-4767-4347-A1AF-F9386FC6894C}"/>
              </a:ext>
            </a:extLst>
          </p:cNvPr>
          <p:cNvSpPr>
            <a:spLocks noGrp="1"/>
          </p:cNvSpPr>
          <p:nvPr>
            <p:ph idx="1"/>
          </p:nvPr>
        </p:nvSpPr>
        <p:spPr>
          <a:xfrm>
            <a:off x="103239" y="117987"/>
            <a:ext cx="8834284" cy="6607278"/>
          </a:xfrm>
        </p:spPr>
        <p:txBody>
          <a:bodyPr>
            <a:normAutofit/>
          </a:bodyPr>
          <a:lstStyle/>
          <a:p>
            <a:pPr lvl="1"/>
            <a:r>
              <a:rPr lang="en-US" sz="2600" dirty="0">
                <a:latin typeface="Times New Roman" panose="02020603050405020304" pitchFamily="18" charset="0"/>
                <a:cs typeface="Times New Roman" panose="02020603050405020304" pitchFamily="18" charset="0"/>
              </a:rPr>
              <a:t>Heparin can be used to prevent clotting whenever the patient’s blood must circulate outside the body through a machine, such as the cardiopulmonary bypass machine or hemodialysis machine, and during blood transfusions.</a:t>
            </a:r>
          </a:p>
          <a:p>
            <a:pPr lvl="1"/>
            <a:r>
              <a:rPr lang="en-US" sz="2600" dirty="0">
                <a:latin typeface="Times New Roman" panose="02020603050405020304" pitchFamily="18" charset="0"/>
                <a:cs typeface="Times New Roman" panose="02020603050405020304" pitchFamily="18" charset="0"/>
              </a:rPr>
              <a:t>Heparin is also useful for preventing clotting during intraabdominal or orthopedic surgery. (These types of surgeries, in many cases, activate the coagulation mechanisms excessively.) </a:t>
            </a:r>
          </a:p>
          <a:p>
            <a:pPr lvl="2"/>
            <a:r>
              <a:rPr lang="en-US" sz="2600" dirty="0">
                <a:latin typeface="Times New Roman" panose="02020603050405020304" pitchFamily="18" charset="0"/>
                <a:cs typeface="Times New Roman" panose="02020603050405020304" pitchFamily="18" charset="0"/>
              </a:rPr>
              <a:t>In fact, heparin is the drug of choice for orthopedic surgery</a:t>
            </a:r>
          </a:p>
          <a:p>
            <a:pPr marL="914400" lvl="2"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81427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E07A8-0F17-49DC-BD58-54101C889344}"/>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577C7FD9-5D8D-4E9F-B776-58EA58810642}"/>
              </a:ext>
            </a:extLst>
          </p:cNvPr>
          <p:cNvSpPr>
            <a:spLocks noGrp="1"/>
          </p:cNvSpPr>
          <p:nvPr>
            <p:ph idx="1"/>
          </p:nvPr>
        </p:nvSpPr>
        <p:spPr>
          <a:xfrm>
            <a:off x="132735" y="132735"/>
            <a:ext cx="8878530" cy="6592530"/>
          </a:xfrm>
        </p:spPr>
        <p:txBody>
          <a:bodyPr>
            <a:normAutofit/>
          </a:bodyPr>
          <a:lstStyle/>
          <a:p>
            <a:pPr marL="0" indent="0">
              <a:buNone/>
            </a:pPr>
            <a:r>
              <a:rPr lang="en-US" b="1" dirty="0">
                <a:latin typeface="Times New Roman" panose="02020603050405020304" pitchFamily="18" charset="0"/>
                <a:cs typeface="Times New Roman" panose="02020603050405020304" pitchFamily="18" charset="0"/>
              </a:rPr>
              <a:t>Drug interactions</a:t>
            </a:r>
          </a:p>
          <a:p>
            <a:r>
              <a:rPr lang="en-US" dirty="0">
                <a:latin typeface="Times New Roman" panose="02020603050405020304" pitchFamily="18" charset="0"/>
                <a:cs typeface="Times New Roman" panose="02020603050405020304" pitchFamily="18" charset="0"/>
              </a:rPr>
              <a:t>Because heparin acts synergistically with all oral anticoagulants, the risk of bleeding increases when the patient takes both drugs together. </a:t>
            </a:r>
          </a:p>
          <a:p>
            <a:r>
              <a:rPr lang="en-US" dirty="0">
                <a:latin typeface="Times New Roman" panose="02020603050405020304" pitchFamily="18" charset="0"/>
                <a:cs typeface="Times New Roman" panose="02020603050405020304" pitchFamily="18" charset="0"/>
              </a:rPr>
              <a:t>The prothrombin time and International Normalized Ratio (INR), used to monitor the effects of oral anticoagulants, may also be prolonged.</a:t>
            </a:r>
          </a:p>
          <a:p>
            <a:r>
              <a:rPr lang="en-US" dirty="0">
                <a:latin typeface="Times New Roman" panose="02020603050405020304" pitchFamily="18" charset="0"/>
                <a:cs typeface="Times New Roman" panose="02020603050405020304" pitchFamily="18" charset="0"/>
              </a:rPr>
              <a:t>The risk of bleeding increases when the patient takes:</a:t>
            </a:r>
          </a:p>
          <a:p>
            <a:pPr lvl="1"/>
            <a:r>
              <a:rPr lang="en-US" dirty="0">
                <a:latin typeface="Times New Roman" panose="02020603050405020304" pitchFamily="18" charset="0"/>
                <a:cs typeface="Times New Roman" panose="02020603050405020304" pitchFamily="18" charset="0"/>
              </a:rPr>
              <a:t>Nonsteroidal anti-inflammatory drugs (NSAIDs)</a:t>
            </a:r>
          </a:p>
          <a:p>
            <a:pPr lvl="1"/>
            <a:r>
              <a:rPr lang="en-US" dirty="0">
                <a:latin typeface="Times New Roman" panose="02020603050405020304" pitchFamily="18" charset="0"/>
                <a:cs typeface="Times New Roman" panose="02020603050405020304" pitchFamily="18" charset="0"/>
              </a:rPr>
              <a:t>Iron dextran</a:t>
            </a:r>
          </a:p>
          <a:p>
            <a:pPr lvl="1"/>
            <a:r>
              <a:rPr lang="en-US" dirty="0">
                <a:latin typeface="Times New Roman" panose="02020603050405020304" pitchFamily="18" charset="0"/>
                <a:cs typeface="Times New Roman" panose="02020603050405020304" pitchFamily="18" charset="0"/>
              </a:rPr>
              <a:t>Cilostazol</a:t>
            </a:r>
          </a:p>
          <a:p>
            <a:pPr lvl="1"/>
            <a:r>
              <a:rPr lang="en-US" dirty="0">
                <a:latin typeface="Times New Roman" panose="02020603050405020304" pitchFamily="18" charset="0"/>
                <a:cs typeface="Times New Roman" panose="02020603050405020304" pitchFamily="18" charset="0"/>
              </a:rPr>
              <a:t>Antiplatelet drug, such as aspirin, clopidogrel, ticlopidine, or dipyridamole</a:t>
            </a:r>
          </a:p>
          <a:p>
            <a:pPr marL="457200" lvl="1" indent="0">
              <a:buNone/>
            </a:pPr>
            <a:r>
              <a:rPr lang="en-US" dirty="0">
                <a:latin typeface="Times New Roman" panose="02020603050405020304" pitchFamily="18" charset="0"/>
                <a:cs typeface="Times New Roman" panose="02020603050405020304" pitchFamily="18" charset="0"/>
              </a:rPr>
              <a:t>	while receiving heparin.</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768832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883B2-E4DA-485A-B3D1-E35882BFC4E2}"/>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0E8BEFD6-BEBA-4A19-9B8F-B059F061F3D2}"/>
              </a:ext>
            </a:extLst>
          </p:cNvPr>
          <p:cNvSpPr>
            <a:spLocks noGrp="1"/>
          </p:cNvSpPr>
          <p:nvPr>
            <p:ph idx="1"/>
          </p:nvPr>
        </p:nvSpPr>
        <p:spPr>
          <a:xfrm>
            <a:off x="132735" y="117987"/>
            <a:ext cx="8849033" cy="6622026"/>
          </a:xfrm>
        </p:spPr>
        <p:txBody>
          <a:bodyPr>
            <a:normAutofit/>
          </a:bodyPr>
          <a:lstStyle/>
          <a:p>
            <a:r>
              <a:rPr lang="en-US" dirty="0">
                <a:latin typeface="Times New Roman" panose="02020603050405020304" pitchFamily="18" charset="0"/>
                <a:cs typeface="Times New Roman" panose="02020603050405020304" pitchFamily="18" charset="0"/>
              </a:rPr>
              <a:t>Drugs that antagonize or inactivate heparin include:</a:t>
            </a:r>
          </a:p>
          <a:p>
            <a:pPr lvl="1"/>
            <a:r>
              <a:rPr lang="en-US" dirty="0">
                <a:latin typeface="Times New Roman" panose="02020603050405020304" pitchFamily="18" charset="0"/>
                <a:cs typeface="Times New Roman" panose="02020603050405020304" pitchFamily="18" charset="0"/>
              </a:rPr>
              <a:t>Antihistamines</a:t>
            </a:r>
          </a:p>
          <a:p>
            <a:pPr lvl="1"/>
            <a:r>
              <a:rPr lang="en-US" dirty="0">
                <a:latin typeface="Times New Roman" panose="02020603050405020304" pitchFamily="18" charset="0"/>
                <a:cs typeface="Times New Roman" panose="02020603050405020304" pitchFamily="18" charset="0"/>
              </a:rPr>
              <a:t>Cephalosporins</a:t>
            </a:r>
          </a:p>
          <a:p>
            <a:pPr lvl="1"/>
            <a:r>
              <a:rPr lang="en-US" dirty="0">
                <a:latin typeface="Times New Roman" panose="02020603050405020304" pitchFamily="18" charset="0"/>
                <a:cs typeface="Times New Roman" panose="02020603050405020304" pitchFamily="18" charset="0"/>
              </a:rPr>
              <a:t>Digoxin</a:t>
            </a:r>
          </a:p>
          <a:p>
            <a:pPr lvl="1"/>
            <a:r>
              <a:rPr lang="en-US" dirty="0">
                <a:latin typeface="Times New Roman" panose="02020603050405020304" pitchFamily="18" charset="0"/>
                <a:cs typeface="Times New Roman" panose="02020603050405020304" pitchFamily="18" charset="0"/>
              </a:rPr>
              <a:t>Neomycin</a:t>
            </a:r>
          </a:p>
          <a:p>
            <a:pPr lvl="1"/>
            <a:r>
              <a:rPr lang="en-US" dirty="0">
                <a:latin typeface="Times New Roman" panose="02020603050405020304" pitchFamily="18" charset="0"/>
                <a:cs typeface="Times New Roman" panose="02020603050405020304" pitchFamily="18" charset="0"/>
              </a:rPr>
              <a:t>Nicotine</a:t>
            </a:r>
          </a:p>
          <a:p>
            <a:pPr lvl="1"/>
            <a:r>
              <a:rPr lang="en-US" dirty="0">
                <a:latin typeface="Times New Roman" panose="02020603050405020304" pitchFamily="18" charset="0"/>
                <a:cs typeface="Times New Roman" panose="02020603050405020304" pitchFamily="18" charset="0"/>
              </a:rPr>
              <a:t>Nitroglycerin</a:t>
            </a:r>
          </a:p>
          <a:p>
            <a:pPr lvl="1"/>
            <a:r>
              <a:rPr lang="en-US" dirty="0">
                <a:latin typeface="Times New Roman" panose="02020603050405020304" pitchFamily="18" charset="0"/>
                <a:cs typeface="Times New Roman" panose="02020603050405020304" pitchFamily="18" charset="0"/>
              </a:rPr>
              <a:t>Penicillins</a:t>
            </a:r>
          </a:p>
          <a:p>
            <a:pPr lvl="1"/>
            <a:r>
              <a:rPr lang="en-US" dirty="0">
                <a:latin typeface="Times New Roman" panose="02020603050405020304" pitchFamily="18" charset="0"/>
                <a:cs typeface="Times New Roman" panose="02020603050405020304" pitchFamily="18" charset="0"/>
              </a:rPr>
              <a:t>Phenothiazines</a:t>
            </a:r>
          </a:p>
          <a:p>
            <a:pPr lvl="1"/>
            <a:r>
              <a:rPr lang="en-US" dirty="0">
                <a:latin typeface="Times New Roman" panose="02020603050405020304" pitchFamily="18" charset="0"/>
                <a:cs typeface="Times New Roman" panose="02020603050405020304" pitchFamily="18" charset="0"/>
              </a:rPr>
              <a:t>Quinidine</a:t>
            </a:r>
          </a:p>
          <a:p>
            <a:pPr lvl="1"/>
            <a:r>
              <a:rPr lang="en-US" dirty="0">
                <a:latin typeface="Times New Roman" panose="02020603050405020304" pitchFamily="18" charset="0"/>
                <a:cs typeface="Times New Roman" panose="02020603050405020304" pitchFamily="18" charset="0"/>
              </a:rPr>
              <a:t>Tetracycline.</a:t>
            </a:r>
          </a:p>
          <a:p>
            <a:r>
              <a:rPr lang="en-US" dirty="0">
                <a:latin typeface="Times New Roman" panose="02020603050405020304" pitchFamily="18" charset="0"/>
                <a:cs typeface="Times New Roman" panose="02020603050405020304" pitchFamily="18" charset="0"/>
              </a:rPr>
              <a:t>Nicotine may inactivate heparin; nitroglycerin may inhibit the effects of heparin.</a:t>
            </a:r>
          </a:p>
          <a:p>
            <a:r>
              <a:rPr lang="en-US" dirty="0">
                <a:latin typeface="Times New Roman" panose="02020603050405020304" pitchFamily="18" charset="0"/>
                <a:cs typeface="Times New Roman" panose="02020603050405020304" pitchFamily="18" charset="0"/>
              </a:rPr>
              <a:t>Administration of protamine sulfate and fresh frozen plasma counteract the effects of heparin.</a:t>
            </a:r>
            <a:endParaRPr lang="en-US" dirty="0"/>
          </a:p>
        </p:txBody>
      </p:sp>
    </p:spTree>
    <p:extLst>
      <p:ext uri="{BB962C8B-B14F-4D97-AF65-F5344CB8AC3E}">
        <p14:creationId xmlns:p14="http://schemas.microsoft.com/office/powerpoint/2010/main" val="31165790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A603A-8FCB-4855-926C-BCC56B7A01C1}"/>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0AF6705C-434C-4FF1-BD14-5A6A3AC835BD}"/>
              </a:ext>
            </a:extLst>
          </p:cNvPr>
          <p:cNvSpPr>
            <a:spLocks noGrp="1"/>
          </p:cNvSpPr>
          <p:nvPr>
            <p:ph idx="1"/>
          </p:nvPr>
        </p:nvSpPr>
        <p:spPr>
          <a:xfrm>
            <a:off x="117987" y="117987"/>
            <a:ext cx="8908026" cy="6607278"/>
          </a:xfrm>
        </p:spPr>
        <p:txBody>
          <a:bodyPr>
            <a:normAutofit/>
          </a:bodyPr>
          <a:lstStyle/>
          <a:p>
            <a:pPr marL="0" indent="0">
              <a:buNone/>
            </a:pPr>
            <a:r>
              <a:rPr lang="en-US" b="1" dirty="0">
                <a:latin typeface="Times New Roman" panose="02020603050405020304" pitchFamily="18" charset="0"/>
                <a:cs typeface="Times New Roman" panose="02020603050405020304" pitchFamily="18" charset="0"/>
              </a:rPr>
              <a:t>Adverse Reactions</a:t>
            </a:r>
          </a:p>
          <a:p>
            <a:r>
              <a:rPr lang="en-US" dirty="0">
                <a:latin typeface="Times New Roman" panose="02020603050405020304" pitchFamily="18" charset="0"/>
                <a:cs typeface="Times New Roman" panose="02020603050405020304" pitchFamily="18" charset="0"/>
              </a:rPr>
              <a:t>One advantage of heparin is that it produces relatively few adverse reactions. </a:t>
            </a:r>
          </a:p>
          <a:p>
            <a:r>
              <a:rPr lang="en-US" dirty="0">
                <a:latin typeface="Times New Roman" panose="02020603050405020304" pitchFamily="18" charset="0"/>
                <a:cs typeface="Times New Roman" panose="02020603050405020304" pitchFamily="18" charset="0"/>
              </a:rPr>
              <a:t>Even so, these reactions can usually be prevented if the patient’s partial thromboplastin time is maintained within the therapeutic range.</a:t>
            </a:r>
          </a:p>
          <a:p>
            <a:r>
              <a:rPr lang="en-US" dirty="0">
                <a:latin typeface="Times New Roman" panose="02020603050405020304" pitchFamily="18" charset="0"/>
                <a:cs typeface="Times New Roman" panose="02020603050405020304" pitchFamily="18" charset="0"/>
              </a:rPr>
              <a:t>Bleeding, the most common adverse reaction, can be reversed easily by administering </a:t>
            </a:r>
            <a:r>
              <a:rPr lang="en-US" b="1" dirty="0">
                <a:latin typeface="Times New Roman" panose="02020603050405020304" pitchFamily="18" charset="0"/>
                <a:cs typeface="Times New Roman" panose="02020603050405020304" pitchFamily="18" charset="0"/>
              </a:rPr>
              <a:t>protamine sulfate</a:t>
            </a:r>
            <a:r>
              <a:rPr lang="en-US" dirty="0">
                <a:latin typeface="Times New Roman" panose="02020603050405020304" pitchFamily="18" charset="0"/>
                <a:cs typeface="Times New Roman" panose="02020603050405020304" pitchFamily="18" charset="0"/>
              </a:rPr>
              <a:t>, which binds to heparin to form a stable salt.</a:t>
            </a:r>
          </a:p>
          <a:p>
            <a:r>
              <a:rPr lang="en-US" dirty="0">
                <a:latin typeface="Times New Roman" panose="02020603050405020304" pitchFamily="18" charset="0"/>
                <a:cs typeface="Times New Roman" panose="02020603050405020304" pitchFamily="18" charset="0"/>
              </a:rPr>
              <a:t>Other adverse reactions include bruising, hematoma formation, necrosis of skin or other tissue, and thrombocytopenia.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0933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0E854B-73C2-4E90-8299-5E74240D60B7}"/>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EFADC3F9-555C-4ABD-BDB2-F69C75CF7C4F}"/>
              </a:ext>
            </a:extLst>
          </p:cNvPr>
          <p:cNvSpPr>
            <a:spLocks noGrp="1"/>
          </p:cNvSpPr>
          <p:nvPr>
            <p:ph idx="1"/>
          </p:nvPr>
        </p:nvSpPr>
        <p:spPr>
          <a:xfrm>
            <a:off x="117987" y="103239"/>
            <a:ext cx="8908026" cy="6636774"/>
          </a:xfrm>
        </p:spPr>
        <p:txBody>
          <a:bodyPr>
            <a:normAutofit fontScale="92500" lnSpcReduction="20000"/>
          </a:bodyPr>
          <a:lstStyle/>
          <a:p>
            <a:pPr marL="0" indent="0">
              <a:buNone/>
            </a:pPr>
            <a:r>
              <a:rPr lang="en-US" b="1" dirty="0">
                <a:latin typeface="Times New Roman" panose="02020603050405020304" pitchFamily="18" charset="0"/>
                <a:cs typeface="Times New Roman" panose="02020603050405020304" pitchFamily="18" charset="0"/>
              </a:rPr>
              <a:t>Monitoring PTT in heparin therapy</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A patient receiving unfractionated heparin (UFH) therapy requires close monitoring of his partial thromboplastin time (PTT). </a:t>
            </a:r>
          </a:p>
          <a:p>
            <a:r>
              <a:rPr lang="en-US" dirty="0">
                <a:latin typeface="Times New Roman" panose="02020603050405020304" pitchFamily="18" charset="0"/>
                <a:cs typeface="Times New Roman" panose="02020603050405020304" pitchFamily="18" charset="0"/>
              </a:rPr>
              <a:t>Dosage adjustments, based on the test results, are typically necessary to ensure therapeutic effectiveness without increased risk of bleeding.</a:t>
            </a:r>
          </a:p>
          <a:p>
            <a:r>
              <a:rPr lang="en-US" dirty="0">
                <a:latin typeface="Times New Roman" panose="02020603050405020304" pitchFamily="18" charset="0"/>
                <a:cs typeface="Times New Roman" panose="02020603050405020304" pitchFamily="18" charset="0"/>
              </a:rPr>
              <a:t>Low-molecular-weight heparin (LMWH) therapy doesn’t require PTT monitoring. </a:t>
            </a:r>
          </a:p>
          <a:p>
            <a:r>
              <a:rPr lang="en-US" dirty="0">
                <a:latin typeface="Times New Roman" panose="02020603050405020304" pitchFamily="18" charset="0"/>
                <a:cs typeface="Times New Roman" panose="02020603050405020304" pitchFamily="18" charset="0"/>
              </a:rPr>
              <a:t>Currently, no laboratory test exists to assess the effectiveness of LMWH therapy.</a:t>
            </a:r>
          </a:p>
          <a:p>
            <a:pPr marL="0" indent="0">
              <a:buNone/>
            </a:pPr>
            <a:r>
              <a:rPr lang="en-US" b="1" dirty="0">
                <a:latin typeface="Times New Roman" panose="02020603050405020304" pitchFamily="18" charset="0"/>
                <a:cs typeface="Times New Roman" panose="02020603050405020304" pitchFamily="18" charset="0"/>
              </a:rPr>
              <a:t> 	Heparin-induced thrombocytopenia</a:t>
            </a:r>
          </a:p>
          <a:p>
            <a:r>
              <a:rPr lang="en-US" dirty="0">
                <a:latin typeface="Times New Roman" panose="02020603050405020304" pitchFamily="18" charset="0"/>
                <a:cs typeface="Times New Roman" panose="02020603050405020304" pitchFamily="18" charset="0"/>
              </a:rPr>
              <a:t>Platelet counts should be monitored in all patients receiving heparin</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therapy. </a:t>
            </a:r>
          </a:p>
          <a:p>
            <a:r>
              <a:rPr lang="en-US" dirty="0">
                <a:latin typeface="Times New Roman" panose="02020603050405020304" pitchFamily="18" charset="0"/>
                <a:cs typeface="Times New Roman" panose="02020603050405020304" pitchFamily="18" charset="0"/>
              </a:rPr>
              <a:t>A patient who develops heparin-induced thrombocytopenia (HIT) should be switched from anticoagulant therapy to </a:t>
            </a:r>
            <a:r>
              <a:rPr lang="en-US" b="1" dirty="0" err="1">
                <a:latin typeface="Times New Roman" panose="02020603050405020304" pitchFamily="18" charset="0"/>
                <a:cs typeface="Times New Roman" panose="02020603050405020304" pitchFamily="18" charset="0"/>
              </a:rPr>
              <a:t>argatroban</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bivalirudin</a:t>
            </a:r>
            <a:r>
              <a:rPr lang="en-US" dirty="0">
                <a:latin typeface="Times New Roman" panose="02020603050405020304" pitchFamily="18" charset="0"/>
                <a:cs typeface="Times New Roman" panose="02020603050405020304" pitchFamily="18" charset="0"/>
              </a:rPr>
              <a:t>, or </a:t>
            </a:r>
            <a:r>
              <a:rPr lang="en-US" b="1" dirty="0">
                <a:latin typeface="Times New Roman" panose="02020603050405020304" pitchFamily="18" charset="0"/>
                <a:cs typeface="Times New Roman" panose="02020603050405020304" pitchFamily="18" charset="0"/>
              </a:rPr>
              <a:t>lepirudin</a:t>
            </a:r>
            <a:r>
              <a:rPr lang="en-US" dirty="0">
                <a:latin typeface="Times New Roman" panose="02020603050405020304" pitchFamily="18" charset="0"/>
                <a:cs typeface="Times New Roman" panose="02020603050405020304" pitchFamily="18" charset="0"/>
              </a:rPr>
              <a:t>. </a:t>
            </a:r>
          </a:p>
          <a:p>
            <a:pPr lvl="1"/>
            <a:r>
              <a:rPr lang="en-US" sz="2600" dirty="0">
                <a:latin typeface="Times New Roman" panose="02020603050405020304" pitchFamily="18" charset="0"/>
                <a:cs typeface="Times New Roman" panose="02020603050405020304" pitchFamily="18" charset="0"/>
              </a:rPr>
              <a:t>These drugs are direct thrombin inhibitors indicated for use in the patient who needs anticoagulation therapy but has HIT</a:t>
            </a:r>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2517554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770C8-6B26-423E-A99E-E86ADA131599}"/>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5209927E-DD3B-4D28-A50F-D9C6A96C3E80}"/>
              </a:ext>
            </a:extLst>
          </p:cNvPr>
          <p:cNvSpPr>
            <a:spLocks noGrp="1"/>
          </p:cNvSpPr>
          <p:nvPr>
            <p:ph idx="1"/>
          </p:nvPr>
        </p:nvSpPr>
        <p:spPr>
          <a:xfrm>
            <a:off x="162231" y="132734"/>
            <a:ext cx="8790039" cy="6563033"/>
          </a:xfrm>
        </p:spPr>
        <p:txBody>
          <a:bodyPr/>
          <a:lstStyle/>
          <a:p>
            <a:pPr marL="0" indent="0">
              <a:buNone/>
            </a:pPr>
            <a:r>
              <a:rPr lang="en-US" sz="3200" b="1" dirty="0">
                <a:solidFill>
                  <a:srgbClr val="FF0000"/>
                </a:solidFill>
                <a:latin typeface="Times New Roman" panose="02020603050405020304" pitchFamily="18" charset="0"/>
                <a:cs typeface="Times New Roman" panose="02020603050405020304" pitchFamily="18" charset="0"/>
              </a:rPr>
              <a:t>Oral Anticoagulants</a:t>
            </a:r>
          </a:p>
          <a:p>
            <a:r>
              <a:rPr lang="en-US" dirty="0">
                <a:latin typeface="Times New Roman" panose="02020603050405020304" pitchFamily="18" charset="0"/>
                <a:cs typeface="Times New Roman" panose="02020603050405020304" pitchFamily="18" charset="0"/>
              </a:rPr>
              <a:t>The major </a:t>
            </a:r>
            <a:r>
              <a:rPr lang="en-US" i="1" dirty="0">
                <a:latin typeface="Times New Roman" panose="02020603050405020304" pitchFamily="18" charset="0"/>
                <a:cs typeface="Times New Roman" panose="02020603050405020304" pitchFamily="18" charset="0"/>
              </a:rPr>
              <a:t>oral anticoagulant </a:t>
            </a:r>
            <a:r>
              <a:rPr lang="en-US" dirty="0">
                <a:latin typeface="Times New Roman" panose="02020603050405020304" pitchFamily="18" charset="0"/>
                <a:cs typeface="Times New Roman" panose="02020603050405020304" pitchFamily="18" charset="0"/>
              </a:rPr>
              <a:t>used is the </a:t>
            </a:r>
            <a:r>
              <a:rPr lang="en-US" b="1" dirty="0">
                <a:latin typeface="Times New Roman" panose="02020603050405020304" pitchFamily="18" charset="0"/>
                <a:cs typeface="Times New Roman" panose="02020603050405020304" pitchFamily="18" charset="0"/>
              </a:rPr>
              <a:t>coumarin</a:t>
            </a:r>
            <a:r>
              <a:rPr lang="en-US" dirty="0">
                <a:latin typeface="Times New Roman" panose="02020603050405020304" pitchFamily="18" charset="0"/>
                <a:cs typeface="Times New Roman" panose="02020603050405020304" pitchFamily="18" charset="0"/>
              </a:rPr>
              <a:t> compound warfarin.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671779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ECD46-60E6-4447-9EB7-5D39A15473AB}"/>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46EA8D3E-49E2-4AA4-8423-3294A91E6164}"/>
              </a:ext>
            </a:extLst>
          </p:cNvPr>
          <p:cNvSpPr>
            <a:spLocks noGrp="1"/>
          </p:cNvSpPr>
          <p:nvPr>
            <p:ph idx="1"/>
          </p:nvPr>
        </p:nvSpPr>
        <p:spPr>
          <a:xfrm>
            <a:off x="132735" y="117986"/>
            <a:ext cx="8849033" cy="6592529"/>
          </a:xfrm>
        </p:spPr>
        <p:txBody>
          <a:bodyPr>
            <a:normAutofit/>
          </a:bodyPr>
          <a:lstStyle/>
          <a:p>
            <a:pPr marL="0" indent="0">
              <a:buNone/>
            </a:pPr>
            <a:r>
              <a:rPr lang="en-US" b="1" dirty="0">
                <a:latin typeface="Times New Roman" panose="02020603050405020304" pitchFamily="18" charset="0"/>
                <a:cs typeface="Times New Roman" panose="02020603050405020304" pitchFamily="18" charset="0"/>
              </a:rPr>
              <a:t>Pharmacokinetics</a:t>
            </a:r>
          </a:p>
          <a:p>
            <a:r>
              <a:rPr lang="en-US" dirty="0">
                <a:latin typeface="Times New Roman" panose="02020603050405020304" pitchFamily="18" charset="0"/>
                <a:cs typeface="Times New Roman" panose="02020603050405020304" pitchFamily="18" charset="0"/>
              </a:rPr>
              <a:t>Warfarin is absorbed rapidly and almost completely when it’s taken orally. </a:t>
            </a:r>
          </a:p>
          <a:p>
            <a:r>
              <a:rPr lang="en-US" dirty="0">
                <a:latin typeface="Times New Roman" panose="02020603050405020304" pitchFamily="18" charset="0"/>
                <a:cs typeface="Times New Roman" panose="02020603050405020304" pitchFamily="18" charset="0"/>
              </a:rPr>
              <a:t>It binds extensively to plasma albumin and is metabolized in the liver and excreted in urine. </a:t>
            </a:r>
          </a:p>
          <a:p>
            <a:r>
              <a:rPr lang="en-US" dirty="0">
                <a:latin typeface="Times New Roman" panose="02020603050405020304" pitchFamily="18" charset="0"/>
                <a:cs typeface="Times New Roman" panose="02020603050405020304" pitchFamily="18" charset="0"/>
              </a:rPr>
              <a:t>Although warfarin is absorbed quickly, its effects don’t occur for about 48 hours, with the full effect taking 3 to 4 days.</a:t>
            </a:r>
          </a:p>
          <a:p>
            <a:r>
              <a:rPr lang="en-US" dirty="0">
                <a:latin typeface="Times New Roman" panose="02020603050405020304" pitchFamily="18" charset="0"/>
                <a:cs typeface="Times New Roman" panose="02020603050405020304" pitchFamily="18" charset="0"/>
              </a:rPr>
              <a:t>Because warfarin is highly plasma-protein-bound and is metabolized by the liver, administration of warfarin with other medications may alter the amount of warfarin in the body. </a:t>
            </a:r>
          </a:p>
          <a:p>
            <a:r>
              <a:rPr lang="en-US" dirty="0">
                <a:latin typeface="Times New Roman" panose="02020603050405020304" pitchFamily="18" charset="0"/>
                <a:cs typeface="Times New Roman" panose="02020603050405020304" pitchFamily="18" charset="0"/>
              </a:rPr>
              <a:t>This may increase the risk of bleeding or clotting, depending upon the medications administered.</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8114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DB670E-E9E0-4F6C-88BF-979CC3AABB33}"/>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86527792-D611-4A43-A791-7C91742F8FF2}"/>
              </a:ext>
            </a:extLst>
          </p:cNvPr>
          <p:cNvSpPr>
            <a:spLocks noGrp="1"/>
          </p:cNvSpPr>
          <p:nvPr>
            <p:ph idx="1"/>
          </p:nvPr>
        </p:nvSpPr>
        <p:spPr>
          <a:xfrm>
            <a:off x="162231" y="176981"/>
            <a:ext cx="8863781" cy="6563032"/>
          </a:xfrm>
        </p:spPr>
        <p:txBody>
          <a:bodyPr>
            <a:normAutofit lnSpcReduction="10000"/>
          </a:bodyPr>
          <a:lstStyle/>
          <a:p>
            <a:pPr marL="0" indent="0">
              <a:buNone/>
            </a:pPr>
            <a:r>
              <a:rPr lang="en-US" sz="3200" b="1" dirty="0">
                <a:solidFill>
                  <a:srgbClr val="000099"/>
                </a:solidFill>
                <a:latin typeface="Times New Roman" panose="02020603050405020304" pitchFamily="18" charset="0"/>
                <a:cs typeface="Times New Roman" panose="02020603050405020304" pitchFamily="18" charset="0"/>
              </a:rPr>
              <a:t>Iron</a:t>
            </a:r>
          </a:p>
          <a:p>
            <a:r>
              <a:rPr lang="en-US" i="1" dirty="0">
                <a:latin typeface="Times New Roman" panose="02020603050405020304" pitchFamily="18" charset="0"/>
                <a:cs typeface="Times New Roman" panose="02020603050405020304" pitchFamily="18" charset="0"/>
              </a:rPr>
              <a:t>Iron </a:t>
            </a:r>
            <a:r>
              <a:rPr lang="en-US" dirty="0">
                <a:latin typeface="Times New Roman" panose="02020603050405020304" pitchFamily="18" charset="0"/>
                <a:cs typeface="Times New Roman" panose="02020603050405020304" pitchFamily="18" charset="0"/>
              </a:rPr>
              <a:t>preparations are used to treat the most common form of anemia—iron deficiency anemia. </a:t>
            </a:r>
          </a:p>
          <a:p>
            <a:pPr marL="0" indent="0">
              <a:buNone/>
            </a:pPr>
            <a:r>
              <a:rPr lang="en-US" dirty="0">
                <a:latin typeface="Times New Roman" panose="02020603050405020304" pitchFamily="18" charset="0"/>
                <a:cs typeface="Times New Roman" panose="02020603050405020304" pitchFamily="18" charset="0"/>
              </a:rPr>
              <a:t>	Available in oral and parenteral forms</a:t>
            </a:r>
          </a:p>
          <a:p>
            <a:r>
              <a:rPr lang="en-US" dirty="0">
                <a:latin typeface="Times New Roman" panose="02020603050405020304" pitchFamily="18" charset="0"/>
                <a:cs typeface="Times New Roman" panose="02020603050405020304" pitchFamily="18" charset="0"/>
              </a:rPr>
              <a:t>Iron preparations for oral administration include: </a:t>
            </a:r>
          </a:p>
          <a:p>
            <a:pPr lvl="1"/>
            <a:r>
              <a:rPr lang="en-US" sz="2800" dirty="0">
                <a:latin typeface="Times New Roman" panose="02020603050405020304" pitchFamily="18" charset="0"/>
                <a:cs typeface="Times New Roman" panose="02020603050405020304" pitchFamily="18" charset="0"/>
              </a:rPr>
              <a:t>Ferrous fumarate</a:t>
            </a:r>
          </a:p>
          <a:p>
            <a:pPr lvl="1"/>
            <a:r>
              <a:rPr lang="en-US" sz="2800" dirty="0">
                <a:latin typeface="Times New Roman" panose="02020603050405020304" pitchFamily="18" charset="0"/>
                <a:cs typeface="Times New Roman" panose="02020603050405020304" pitchFamily="18" charset="0"/>
              </a:rPr>
              <a:t>Ferrous gluconate</a:t>
            </a:r>
          </a:p>
          <a:p>
            <a:pPr lvl="1"/>
            <a:r>
              <a:rPr lang="en-US" sz="2800" dirty="0">
                <a:latin typeface="Times New Roman" panose="02020603050405020304" pitchFamily="18" charset="0"/>
                <a:cs typeface="Times New Roman" panose="02020603050405020304" pitchFamily="18" charset="0"/>
              </a:rPr>
              <a:t>Ferrous sulfate</a:t>
            </a:r>
          </a:p>
          <a:p>
            <a:pPr lvl="1"/>
            <a:r>
              <a:rPr lang="en-US" sz="2800" dirty="0">
                <a:latin typeface="Times New Roman" panose="02020603050405020304" pitchFamily="18" charset="0"/>
                <a:cs typeface="Times New Roman" panose="02020603050405020304" pitchFamily="18" charset="0"/>
              </a:rPr>
              <a:t>Sodium ferric gluconate complex</a:t>
            </a:r>
          </a:p>
          <a:p>
            <a:pPr lvl="1"/>
            <a:endParaRPr lang="en-US" sz="2800"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Iron preparations available for parenteral administration are:</a:t>
            </a:r>
          </a:p>
          <a:p>
            <a:pPr lvl="1"/>
            <a:r>
              <a:rPr lang="en-US" sz="2800" dirty="0">
                <a:latin typeface="Times New Roman" panose="02020603050405020304" pitchFamily="18" charset="0"/>
                <a:cs typeface="Times New Roman" panose="02020603050405020304" pitchFamily="18" charset="0"/>
              </a:rPr>
              <a:t>Iron dextran (given by I.M. injection or slow, continuous I.V. infusion) </a:t>
            </a:r>
          </a:p>
          <a:p>
            <a:pPr lvl="1"/>
            <a:r>
              <a:rPr lang="en-US" sz="2800" dirty="0">
                <a:latin typeface="Times New Roman" panose="02020603050405020304" pitchFamily="18" charset="0"/>
                <a:cs typeface="Times New Roman" panose="02020603050405020304" pitchFamily="18" charset="0"/>
              </a:rPr>
              <a:t>Iron sucrose- used for patients on hemodialysis</a:t>
            </a:r>
            <a:endParaRPr lang="en-US" sz="2800" dirty="0"/>
          </a:p>
          <a:p>
            <a:pPr marL="457200" lvl="1" indent="0">
              <a:buNone/>
            </a:pPr>
            <a:endParaRPr lang="en-US" dirty="0"/>
          </a:p>
        </p:txBody>
      </p:sp>
    </p:spTree>
    <p:extLst>
      <p:ext uri="{BB962C8B-B14F-4D97-AF65-F5344CB8AC3E}">
        <p14:creationId xmlns:p14="http://schemas.microsoft.com/office/powerpoint/2010/main" val="103950844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D85BE-ACF0-45DF-A91A-8B13122DB277}"/>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2AA527DB-E4EC-4BFE-9B74-B509E4A2ED0A}"/>
              </a:ext>
            </a:extLst>
          </p:cNvPr>
          <p:cNvSpPr>
            <a:spLocks noGrp="1"/>
          </p:cNvSpPr>
          <p:nvPr>
            <p:ph idx="1"/>
          </p:nvPr>
        </p:nvSpPr>
        <p:spPr>
          <a:xfrm>
            <a:off x="132735" y="132735"/>
            <a:ext cx="8834284" cy="6622026"/>
          </a:xfrm>
        </p:spPr>
        <p:txBody>
          <a:bodyPr>
            <a:normAutofit/>
          </a:bodyPr>
          <a:lstStyle/>
          <a:p>
            <a:pPr marL="0" indent="0">
              <a:buNone/>
            </a:pPr>
            <a:r>
              <a:rPr lang="en-US" b="1" dirty="0">
                <a:latin typeface="Times New Roman" panose="02020603050405020304" pitchFamily="18" charset="0"/>
                <a:cs typeface="Times New Roman" panose="02020603050405020304" pitchFamily="18" charset="0"/>
              </a:rPr>
              <a:t>Pharmacodynamics</a:t>
            </a:r>
          </a:p>
          <a:p>
            <a:r>
              <a:rPr lang="en-US" dirty="0">
                <a:latin typeface="Times New Roman" panose="02020603050405020304" pitchFamily="18" charset="0"/>
                <a:cs typeface="Times New Roman" panose="02020603050405020304" pitchFamily="18" charset="0"/>
              </a:rPr>
              <a:t>Oral anticoagulants alter the ability of the liver to synthesize vitamin K–dependent clotting factors, including prothrombin and factors VII, IX, and X. </a:t>
            </a:r>
          </a:p>
          <a:p>
            <a:r>
              <a:rPr lang="en-US" dirty="0">
                <a:latin typeface="Times New Roman" panose="02020603050405020304" pitchFamily="18" charset="0"/>
                <a:cs typeface="Times New Roman" panose="02020603050405020304" pitchFamily="18" charset="0"/>
              </a:rPr>
              <a:t>However, clotting factors already in the bloodstream continue to coagulate blood until they become depleted,</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so anticoagulation doesn’t begin immediately. </a:t>
            </a:r>
            <a:br>
              <a:rPr lang="en-US" dirty="0">
                <a:latin typeface="Times New Roman" panose="02020603050405020304" pitchFamily="18" charset="0"/>
                <a:cs typeface="Times New Roman" panose="02020603050405020304" pitchFamily="18" charset="0"/>
              </a:rPr>
            </a:br>
            <a:br>
              <a:rPr lang="en-US" dirty="0">
                <a:latin typeface="Times New Roman" panose="02020603050405020304" pitchFamily="18" charset="0"/>
                <a:cs typeface="Times New Roman" panose="02020603050405020304" pitchFamily="18" charset="0"/>
              </a:rPr>
            </a:br>
            <a:endParaRPr lang="en-US" dirty="0"/>
          </a:p>
        </p:txBody>
      </p:sp>
    </p:spTree>
    <p:extLst>
      <p:ext uri="{BB962C8B-B14F-4D97-AF65-F5344CB8AC3E}">
        <p14:creationId xmlns:p14="http://schemas.microsoft.com/office/powerpoint/2010/main" val="2000046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7BF3E-109F-4F2D-8AB3-6AA39DCEA9D6}"/>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329C184C-56C5-4EA6-95E3-FCED1B9182BA}"/>
              </a:ext>
            </a:extLst>
          </p:cNvPr>
          <p:cNvSpPr>
            <a:spLocks noGrp="1"/>
          </p:cNvSpPr>
          <p:nvPr>
            <p:ph idx="1"/>
          </p:nvPr>
        </p:nvSpPr>
        <p:spPr>
          <a:xfrm>
            <a:off x="147484" y="147484"/>
            <a:ext cx="8834284" cy="6577781"/>
          </a:xfrm>
        </p:spPr>
        <p:txBody>
          <a:bodyPr>
            <a:normAutofit lnSpcReduction="10000"/>
          </a:bodyPr>
          <a:lstStyle/>
          <a:p>
            <a:pPr marL="0" indent="0">
              <a:buNone/>
            </a:pPr>
            <a:r>
              <a:rPr lang="en-US" b="1" dirty="0">
                <a:latin typeface="Times New Roman" panose="02020603050405020304" pitchFamily="18" charset="0"/>
                <a:cs typeface="Times New Roman" panose="02020603050405020304" pitchFamily="18" charset="0"/>
              </a:rPr>
              <a:t>Pharmacotherapeutics</a:t>
            </a:r>
          </a:p>
          <a:p>
            <a:r>
              <a:rPr lang="en-US" dirty="0">
                <a:latin typeface="Times New Roman" panose="02020603050405020304" pitchFamily="18" charset="0"/>
                <a:cs typeface="Times New Roman" panose="02020603050405020304" pitchFamily="18" charset="0"/>
              </a:rPr>
              <a:t>Oral anticoagulants are prescribed to treat or prevent thromboembolism. </a:t>
            </a:r>
          </a:p>
          <a:p>
            <a:r>
              <a:rPr lang="en-US" dirty="0">
                <a:latin typeface="Times New Roman" panose="02020603050405020304" pitchFamily="18" charset="0"/>
                <a:cs typeface="Times New Roman" panose="02020603050405020304" pitchFamily="18" charset="0"/>
              </a:rPr>
              <a:t>Patients with this disorder begin taking the medication</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while still receiving heparin. </a:t>
            </a:r>
          </a:p>
          <a:p>
            <a:r>
              <a:rPr lang="en-US" dirty="0">
                <a:latin typeface="Times New Roman" panose="02020603050405020304" pitchFamily="18" charset="0"/>
                <a:cs typeface="Times New Roman" panose="02020603050405020304" pitchFamily="18" charset="0"/>
              </a:rPr>
              <a:t>However, outpatients at high risk for thromboembolism may begin oral anticoagulants without first receiving heparin.</a:t>
            </a:r>
          </a:p>
          <a:p>
            <a:r>
              <a:rPr lang="en-US" dirty="0">
                <a:latin typeface="Times New Roman" panose="02020603050405020304" pitchFamily="18" charset="0"/>
                <a:cs typeface="Times New Roman" panose="02020603050405020304" pitchFamily="18" charset="0"/>
              </a:rPr>
              <a:t>Oral anticoagulants are also the drugs of choice to prevent DVT and for patients with prosthetic heart valves or diseased mitral valves. </a:t>
            </a:r>
          </a:p>
          <a:p>
            <a:r>
              <a:rPr lang="en-US" dirty="0">
                <a:latin typeface="Times New Roman" panose="02020603050405020304" pitchFamily="18" charset="0"/>
                <a:cs typeface="Times New Roman" panose="02020603050405020304" pitchFamily="18" charset="0"/>
              </a:rPr>
              <a:t>To decrease the risk of arterial clotting, oral anticoagulants</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are sometimes combined with an antiplatelet drug, such as aspirin, clopidogrel, or dipyridamole.</a:t>
            </a:r>
            <a:br>
              <a:rPr lang="en-US" dirty="0">
                <a:latin typeface="Times New Roman" panose="02020603050405020304" pitchFamily="18" charset="0"/>
                <a:cs typeface="Times New Roman" panose="02020603050405020304" pitchFamily="18" charset="0"/>
              </a:rPr>
            </a:b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00192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1D469-DFF3-43D3-926B-78665BBC5CA5}"/>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9460D557-5446-475C-9358-91318BC13851}"/>
              </a:ext>
            </a:extLst>
          </p:cNvPr>
          <p:cNvSpPr>
            <a:spLocks noGrp="1"/>
          </p:cNvSpPr>
          <p:nvPr>
            <p:ph idx="1"/>
          </p:nvPr>
        </p:nvSpPr>
        <p:spPr>
          <a:xfrm>
            <a:off x="162232" y="147484"/>
            <a:ext cx="8834284" cy="6548284"/>
          </a:xfrm>
        </p:spPr>
        <p:txBody>
          <a:bodyPr>
            <a:normAutofit lnSpcReduction="10000"/>
          </a:bodyPr>
          <a:lstStyle/>
          <a:p>
            <a:pPr marL="0" indent="0">
              <a:buNone/>
            </a:pPr>
            <a:r>
              <a:rPr lang="en-US" b="1" dirty="0">
                <a:latin typeface="Times New Roman" panose="02020603050405020304" pitchFamily="18" charset="0"/>
                <a:cs typeface="Times New Roman" panose="02020603050405020304" pitchFamily="18" charset="0"/>
              </a:rPr>
              <a:t>Drug interactions</a:t>
            </a:r>
          </a:p>
          <a:p>
            <a:r>
              <a:rPr lang="en-US" dirty="0">
                <a:latin typeface="Times New Roman" panose="02020603050405020304" pitchFamily="18" charset="0"/>
                <a:cs typeface="Times New Roman" panose="02020603050405020304" pitchFamily="18" charset="0"/>
              </a:rPr>
              <a:t>Many patients who take oral anticoagulants also receive other drugs, placing them at risk for serious drug interactions.</a:t>
            </a:r>
          </a:p>
          <a:p>
            <a:r>
              <a:rPr lang="en-US" dirty="0">
                <a:latin typeface="Times New Roman" panose="02020603050405020304" pitchFamily="18" charset="0"/>
                <a:cs typeface="Times New Roman" panose="02020603050405020304" pitchFamily="18" charset="0"/>
              </a:rPr>
              <a:t>Many drugs, such as highly protein-bound medications, increase the effects of warfarin, resulting in an increased risk of bleeding.</a:t>
            </a:r>
          </a:p>
          <a:p>
            <a:r>
              <a:rPr lang="en-US" dirty="0">
                <a:latin typeface="Times New Roman" panose="02020603050405020304" pitchFamily="18" charset="0"/>
                <a:cs typeface="Times New Roman" panose="02020603050405020304" pitchFamily="18" charset="0"/>
              </a:rPr>
              <a:t>Examples include acetaminophen, allopurinol, amiodarone, cephalosporins, cimetidine, ciprofloxacin, clofibrate, danazol, diazoxide, disulfiram, erythromycin, fluoroquinolones, glucagon, heparin, ibuprofen, isoniazid, ketoprofen, methylthiouracil, metronidazole, miconazole, neomycin, propafenone, propylthiouracil, quinidine, streptokinase, sulfonamides, tamoxifen, tetracyclines, thiazides, thyroid drugs, tricyclic antidepressants, urokinase, and vitamin E.</a:t>
            </a:r>
            <a:br>
              <a:rPr lang="en-US" dirty="0">
                <a:latin typeface="Times New Roman" panose="02020603050405020304" pitchFamily="18" charset="0"/>
                <a:cs typeface="Times New Roman" panose="02020603050405020304" pitchFamily="18" charset="0"/>
              </a:rPr>
            </a:br>
            <a:endParaRPr lang="en-US" dirty="0"/>
          </a:p>
        </p:txBody>
      </p:sp>
    </p:spTree>
    <p:extLst>
      <p:ext uri="{BB962C8B-B14F-4D97-AF65-F5344CB8AC3E}">
        <p14:creationId xmlns:p14="http://schemas.microsoft.com/office/powerpoint/2010/main" val="125845444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B43E0-D2D0-4B39-82EE-64A0C40AD2B6}"/>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7B732C72-4F74-4788-A531-C887D0AE3E19}"/>
              </a:ext>
            </a:extLst>
          </p:cNvPr>
          <p:cNvSpPr>
            <a:spLocks noGrp="1"/>
          </p:cNvSpPr>
          <p:nvPr>
            <p:ph idx="1"/>
          </p:nvPr>
        </p:nvSpPr>
        <p:spPr>
          <a:xfrm>
            <a:off x="147484" y="162232"/>
            <a:ext cx="8834284" cy="6592529"/>
          </a:xfrm>
        </p:spPr>
        <p:txBody>
          <a:bodyPr>
            <a:normAutofit/>
          </a:bodyPr>
          <a:lstStyle/>
          <a:p>
            <a:r>
              <a:rPr lang="en-US" dirty="0">
                <a:latin typeface="Times New Roman" panose="02020603050405020304" pitchFamily="18" charset="0"/>
                <a:cs typeface="Times New Roman" panose="02020603050405020304" pitchFamily="18" charset="0"/>
              </a:rPr>
              <a:t>Drugs metabolized by the liver may increase or decrease the effectiveness of warfarin. </a:t>
            </a:r>
          </a:p>
          <a:p>
            <a:r>
              <a:rPr lang="en-US" dirty="0">
                <a:latin typeface="Times New Roman" panose="02020603050405020304" pitchFamily="18" charset="0"/>
                <a:cs typeface="Times New Roman" panose="02020603050405020304" pitchFamily="18" charset="0"/>
              </a:rPr>
              <a:t>Examples include barbiturates, carbamazepine, corticosteroids, corticotropin, mercaptopurine, nafcillin, hormonal contraceptives containing estrogen, rifampin, spironolactone, sucralfate, and trazodone.</a:t>
            </a:r>
          </a:p>
          <a:p>
            <a:r>
              <a:rPr lang="en-US" dirty="0">
                <a:latin typeface="Times New Roman" panose="02020603050405020304" pitchFamily="18" charset="0"/>
                <a:cs typeface="Times New Roman" panose="02020603050405020304" pitchFamily="18" charset="0"/>
              </a:rPr>
              <a:t>The risk of phenytoin toxicity increases when phenytoin is taken with warfarin, and phenytoin may increase or decrease the effects of warfarin.</a:t>
            </a:r>
          </a:p>
          <a:p>
            <a:r>
              <a:rPr lang="en-US" dirty="0">
                <a:latin typeface="Times New Roman" panose="02020603050405020304" pitchFamily="18" charset="0"/>
                <a:cs typeface="Times New Roman" panose="02020603050405020304" pitchFamily="18" charset="0"/>
              </a:rPr>
              <a:t>Other interactions include the following:</a:t>
            </a:r>
          </a:p>
          <a:p>
            <a:pPr lvl="1"/>
            <a:r>
              <a:rPr lang="en-US" dirty="0">
                <a:latin typeface="Times New Roman" panose="02020603050405020304" pitchFamily="18" charset="0"/>
                <a:cs typeface="Times New Roman" panose="02020603050405020304" pitchFamily="18" charset="0"/>
              </a:rPr>
              <a:t>A diet high in vitamin K reduces the effectiveness of warfarin.</a:t>
            </a:r>
          </a:p>
          <a:p>
            <a:pPr lvl="1"/>
            <a:r>
              <a:rPr lang="en-US" dirty="0">
                <a:latin typeface="Times New Roman" panose="02020603050405020304" pitchFamily="18" charset="0"/>
                <a:cs typeface="Times New Roman" panose="02020603050405020304" pitchFamily="18" charset="0"/>
              </a:rPr>
              <a:t>Chronic alcohol abuse increases the patient’s risk of clotting</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while taking warfarin. </a:t>
            </a:r>
          </a:p>
          <a:p>
            <a:pPr lvl="1"/>
            <a:r>
              <a:rPr lang="en-US" dirty="0">
                <a:latin typeface="Times New Roman" panose="02020603050405020304" pitchFamily="18" charset="0"/>
                <a:cs typeface="Times New Roman" panose="02020603050405020304" pitchFamily="18" charset="0"/>
              </a:rPr>
              <a:t>Acute alcohol intoxication increases the risk of bleeding.</a:t>
            </a:r>
          </a:p>
          <a:p>
            <a:pPr lvl="1"/>
            <a:r>
              <a:rPr lang="en-US" dirty="0">
                <a:latin typeface="Times New Roman" panose="02020603050405020304" pitchFamily="18" charset="0"/>
                <a:cs typeface="Times New Roman" panose="02020603050405020304" pitchFamily="18" charset="0"/>
              </a:rPr>
              <a:t>Vitamin K and fresh frozen plasma reduce the effects of warfarin. </a:t>
            </a:r>
          </a:p>
        </p:txBody>
      </p:sp>
    </p:spTree>
    <p:extLst>
      <p:ext uri="{BB962C8B-B14F-4D97-AF65-F5344CB8AC3E}">
        <p14:creationId xmlns:p14="http://schemas.microsoft.com/office/powerpoint/2010/main" val="203001700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448CB-65EB-4241-B2F6-19EFE4199845}"/>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666B6CF2-70D4-4042-86FF-81F162BF2466}"/>
              </a:ext>
            </a:extLst>
          </p:cNvPr>
          <p:cNvSpPr>
            <a:spLocks noGrp="1"/>
          </p:cNvSpPr>
          <p:nvPr>
            <p:ph idx="1"/>
          </p:nvPr>
        </p:nvSpPr>
        <p:spPr>
          <a:xfrm>
            <a:off x="162232" y="117987"/>
            <a:ext cx="8819536" cy="6622026"/>
          </a:xfrm>
        </p:spPr>
        <p:txBody>
          <a:bodyPr>
            <a:normAutofit/>
          </a:bodyPr>
          <a:lstStyle/>
          <a:p>
            <a:pPr marL="0" indent="0">
              <a:buNone/>
            </a:pPr>
            <a:r>
              <a:rPr lang="en-US" b="1" dirty="0">
                <a:latin typeface="Times New Roman" panose="02020603050405020304" pitchFamily="18" charset="0"/>
                <a:cs typeface="Times New Roman" panose="02020603050405020304" pitchFamily="18" charset="0"/>
              </a:rPr>
              <a:t>Monitoring warfarin levels</a:t>
            </a:r>
          </a:p>
          <a:p>
            <a:r>
              <a:rPr lang="en-US" dirty="0">
                <a:latin typeface="Times New Roman" panose="02020603050405020304" pitchFamily="18" charset="0"/>
                <a:cs typeface="Times New Roman" panose="02020603050405020304" pitchFamily="18" charset="0"/>
              </a:rPr>
              <a:t>Patients taking warfarin need close monitoring of</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prothrombin time and International Normalized</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Ratios to make sure they are maintaining therapeutic levels of the drug.</a:t>
            </a:r>
          </a:p>
          <a:p>
            <a:r>
              <a:rPr lang="en-US" dirty="0">
                <a:latin typeface="Times New Roman" panose="02020603050405020304" pitchFamily="18" charset="0"/>
                <a:cs typeface="Times New Roman" panose="02020603050405020304" pitchFamily="18" charset="0"/>
              </a:rPr>
              <a:t>If laboratory results fall outside the accepted range, warfarin dosage should be adjusted.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10992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40D4F1-3393-4F00-825C-F97D49A6697A}"/>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C650E8C9-5B8C-4B45-BB15-79A307B83294}"/>
              </a:ext>
            </a:extLst>
          </p:cNvPr>
          <p:cNvSpPr>
            <a:spLocks noGrp="1"/>
          </p:cNvSpPr>
          <p:nvPr>
            <p:ph idx="1"/>
          </p:nvPr>
        </p:nvSpPr>
        <p:spPr>
          <a:xfrm>
            <a:off x="162231" y="162232"/>
            <a:ext cx="8790039" cy="6548284"/>
          </a:xfrm>
        </p:spPr>
        <p:txBody>
          <a:bodyPr>
            <a:normAutofit/>
          </a:bodyPr>
          <a:lstStyle/>
          <a:p>
            <a:pPr marL="0" indent="0">
              <a:buNone/>
            </a:pPr>
            <a:r>
              <a:rPr lang="en-US" b="1" dirty="0">
                <a:latin typeface="Times New Roman" panose="02020603050405020304" pitchFamily="18" charset="0"/>
                <a:cs typeface="Times New Roman" panose="02020603050405020304" pitchFamily="18" charset="0"/>
              </a:rPr>
              <a:t>Adverse reactions to oral anticoagulants</a:t>
            </a:r>
          </a:p>
          <a:p>
            <a:r>
              <a:rPr lang="en-US" dirty="0">
                <a:latin typeface="Times New Roman" panose="02020603050405020304" pitchFamily="18" charset="0"/>
                <a:cs typeface="Times New Roman" panose="02020603050405020304" pitchFamily="18" charset="0"/>
              </a:rPr>
              <a:t>The primary adverse reaction to oral anticoagulant therapy is minor bleeding.</a:t>
            </a:r>
          </a:p>
          <a:p>
            <a:r>
              <a:rPr lang="en-US" dirty="0">
                <a:latin typeface="Times New Roman" panose="02020603050405020304" pitchFamily="18" charset="0"/>
                <a:cs typeface="Times New Roman" panose="02020603050405020304" pitchFamily="18" charset="0"/>
              </a:rPr>
              <a:t>Severe bleeding can occur, however, with the most common site being the GI tract.</a:t>
            </a:r>
          </a:p>
          <a:p>
            <a:r>
              <a:rPr lang="en-US" dirty="0">
                <a:latin typeface="Times New Roman" panose="02020603050405020304" pitchFamily="18" charset="0"/>
                <a:cs typeface="Times New Roman" panose="02020603050405020304" pitchFamily="18" charset="0"/>
              </a:rPr>
              <a:t>Bleeding into the brain may be fatal. </a:t>
            </a:r>
          </a:p>
          <a:p>
            <a:r>
              <a:rPr lang="en-US" dirty="0">
                <a:latin typeface="Times New Roman" panose="02020603050405020304" pitchFamily="18" charset="0"/>
                <a:cs typeface="Times New Roman" panose="02020603050405020304" pitchFamily="18" charset="0"/>
              </a:rPr>
              <a:t>Bruises and hematomas may form at arterial puncture</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sites (for example, after a blood gas sample is drawn).</a:t>
            </a:r>
          </a:p>
          <a:p>
            <a:r>
              <a:rPr lang="en-US" dirty="0">
                <a:latin typeface="Times New Roman" panose="02020603050405020304" pitchFamily="18" charset="0"/>
                <a:cs typeface="Times New Roman" panose="02020603050405020304" pitchFamily="18" charset="0"/>
              </a:rPr>
              <a:t>Necrosis or gangrene of the skin and other tissues can occur.</a:t>
            </a:r>
          </a:p>
          <a:p>
            <a:r>
              <a:rPr lang="en-US" dirty="0">
                <a:latin typeface="Times New Roman" panose="02020603050405020304" pitchFamily="18" charset="0"/>
                <a:cs typeface="Times New Roman" panose="02020603050405020304" pitchFamily="18" charset="0"/>
              </a:rPr>
              <a:t>The effects of oral anticoagulants can be reversed with </a:t>
            </a:r>
            <a:r>
              <a:rPr lang="en-US" b="1" dirty="0">
                <a:latin typeface="Times New Roman" panose="02020603050405020304" pitchFamily="18" charset="0"/>
                <a:cs typeface="Times New Roman" panose="02020603050405020304" pitchFamily="18" charset="0"/>
              </a:rPr>
              <a:t>phytonadione</a:t>
            </a:r>
            <a:r>
              <a:rPr lang="en-US" dirty="0">
                <a:latin typeface="Times New Roman" panose="02020603050405020304" pitchFamily="18" charset="0"/>
                <a:cs typeface="Times New Roman" panose="02020603050405020304" pitchFamily="18" charset="0"/>
              </a:rPr>
              <a:t> (vitamin </a:t>
            </a:r>
            <a:r>
              <a:rPr lang="en-US" dirty="0" err="1">
                <a:latin typeface="Times New Roman" panose="02020603050405020304" pitchFamily="18" charset="0"/>
                <a:cs typeface="Times New Roman" panose="02020603050405020304" pitchFamily="18" charset="0"/>
              </a:rPr>
              <a:t>K1</a:t>
            </a:r>
            <a:r>
              <a:rPr lang="en-US" dirty="0">
                <a:latin typeface="Times New Roman" panose="02020603050405020304" pitchFamily="18" charset="0"/>
                <a:cs typeface="Times New Roman" panose="02020603050405020304" pitchFamily="18" charset="0"/>
              </a:rPr>
              <a:t>).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032438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CFDD1-41DB-45A9-9EC9-56D5533E8CF9}"/>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254E957A-09E3-4C1E-A9A3-B1DC5E1DEE97}"/>
              </a:ext>
            </a:extLst>
          </p:cNvPr>
          <p:cNvSpPr>
            <a:spLocks noGrp="1"/>
          </p:cNvSpPr>
          <p:nvPr>
            <p:ph idx="1"/>
          </p:nvPr>
        </p:nvSpPr>
        <p:spPr>
          <a:xfrm>
            <a:off x="147484" y="176981"/>
            <a:ext cx="8849032" cy="6548284"/>
          </a:xfrm>
        </p:spPr>
        <p:txBody>
          <a:bodyPr>
            <a:normAutofit/>
          </a:bodyPr>
          <a:lstStyle/>
          <a:p>
            <a:pPr marL="0" indent="0">
              <a:buNone/>
            </a:pPr>
            <a:r>
              <a:rPr lang="en-US" sz="3200" b="1" dirty="0">
                <a:solidFill>
                  <a:srgbClr val="FF0000"/>
                </a:solidFill>
                <a:latin typeface="Times New Roman" panose="02020603050405020304" pitchFamily="18" charset="0"/>
                <a:cs typeface="Times New Roman" panose="02020603050405020304" pitchFamily="18" charset="0"/>
              </a:rPr>
              <a:t>Antiplatelet drugs</a:t>
            </a:r>
          </a:p>
          <a:p>
            <a:r>
              <a:rPr lang="en-US" i="1" dirty="0">
                <a:latin typeface="Times New Roman" panose="02020603050405020304" pitchFamily="18" charset="0"/>
                <a:cs typeface="Times New Roman" panose="02020603050405020304" pitchFamily="18" charset="0"/>
              </a:rPr>
              <a:t>Antiplatelet drugs </a:t>
            </a:r>
            <a:r>
              <a:rPr lang="en-US" dirty="0">
                <a:latin typeface="Times New Roman" panose="02020603050405020304" pitchFamily="18" charset="0"/>
                <a:cs typeface="Times New Roman" panose="02020603050405020304" pitchFamily="18" charset="0"/>
              </a:rPr>
              <a:t>are used to prevent arterial thromboembolism, particularly in patients at risk for MI, stroke, and arteriosclerosis (hardening of the arteries).</a:t>
            </a:r>
          </a:p>
          <a:p>
            <a:r>
              <a:rPr lang="en-US" dirty="0">
                <a:latin typeface="Times New Roman" panose="02020603050405020304" pitchFamily="18" charset="0"/>
                <a:cs typeface="Times New Roman" panose="02020603050405020304" pitchFamily="18" charset="0"/>
              </a:rPr>
              <a:t>Examples of oral antiplatelet drugs:</a:t>
            </a:r>
          </a:p>
          <a:p>
            <a:pPr lvl="1"/>
            <a:r>
              <a:rPr lang="en-US" dirty="0">
                <a:latin typeface="Times New Roman" panose="02020603050405020304" pitchFamily="18" charset="0"/>
                <a:cs typeface="Times New Roman" panose="02020603050405020304" pitchFamily="18" charset="0"/>
              </a:rPr>
              <a:t>Aspirin</a:t>
            </a:r>
          </a:p>
          <a:p>
            <a:pPr lvl="1"/>
            <a:r>
              <a:rPr lang="en-US" dirty="0">
                <a:latin typeface="Times New Roman" panose="02020603050405020304" pitchFamily="18" charset="0"/>
                <a:cs typeface="Times New Roman" panose="02020603050405020304" pitchFamily="18" charset="0"/>
              </a:rPr>
              <a:t>Clopidogrel</a:t>
            </a:r>
          </a:p>
          <a:p>
            <a:pPr lvl="1"/>
            <a:r>
              <a:rPr lang="en-US" dirty="0">
                <a:latin typeface="Times New Roman" panose="02020603050405020304" pitchFamily="18" charset="0"/>
                <a:cs typeface="Times New Roman" panose="02020603050405020304" pitchFamily="18" charset="0"/>
              </a:rPr>
              <a:t>Dipyridamole</a:t>
            </a:r>
          </a:p>
          <a:p>
            <a:pPr lvl="1"/>
            <a:r>
              <a:rPr lang="en-US" dirty="0">
                <a:latin typeface="Times New Roman" panose="02020603050405020304" pitchFamily="18" charset="0"/>
                <a:cs typeface="Times New Roman" panose="02020603050405020304" pitchFamily="18" charset="0"/>
              </a:rPr>
              <a:t>Sulfinpyrazone</a:t>
            </a:r>
          </a:p>
          <a:p>
            <a:pPr lvl="1"/>
            <a:r>
              <a:rPr lang="en-US" dirty="0">
                <a:latin typeface="Times New Roman" panose="02020603050405020304" pitchFamily="18" charset="0"/>
                <a:cs typeface="Times New Roman" panose="02020603050405020304" pitchFamily="18" charset="0"/>
              </a:rPr>
              <a:t>Ticlopidine </a:t>
            </a:r>
          </a:p>
          <a:p>
            <a:r>
              <a:rPr lang="en-US" dirty="0">
                <a:latin typeface="Times New Roman" panose="02020603050405020304" pitchFamily="18" charset="0"/>
                <a:cs typeface="Times New Roman" panose="02020603050405020304" pitchFamily="18" charset="0"/>
              </a:rPr>
              <a:t>I.V. Antiplatelet drugs include:</a:t>
            </a:r>
          </a:p>
          <a:p>
            <a:pPr lvl="1"/>
            <a:r>
              <a:rPr lang="en-US" dirty="0">
                <a:latin typeface="Times New Roman" panose="02020603050405020304" pitchFamily="18" charset="0"/>
                <a:cs typeface="Times New Roman" panose="02020603050405020304" pitchFamily="18" charset="0"/>
              </a:rPr>
              <a:t>Abciximab</a:t>
            </a:r>
          </a:p>
          <a:p>
            <a:pPr lvl="1"/>
            <a:r>
              <a:rPr lang="en-US" dirty="0">
                <a:latin typeface="Times New Roman" panose="02020603050405020304" pitchFamily="18" charset="0"/>
                <a:cs typeface="Times New Roman" panose="02020603050405020304" pitchFamily="18" charset="0"/>
              </a:rPr>
              <a:t>Eptifibatide</a:t>
            </a:r>
          </a:p>
          <a:p>
            <a:pPr lvl="1"/>
            <a:r>
              <a:rPr lang="en-US" dirty="0">
                <a:latin typeface="Times New Roman" panose="02020603050405020304" pitchFamily="18" charset="0"/>
                <a:cs typeface="Times New Roman" panose="02020603050405020304" pitchFamily="18" charset="0"/>
              </a:rPr>
              <a:t>Tirofiban.</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284568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06004-830C-4695-AD36-48F4B88CDB81}"/>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5E6F573F-D32E-4868-89B1-65ED9FA55983}"/>
              </a:ext>
            </a:extLst>
          </p:cNvPr>
          <p:cNvSpPr>
            <a:spLocks noGrp="1"/>
          </p:cNvSpPr>
          <p:nvPr>
            <p:ph idx="1"/>
          </p:nvPr>
        </p:nvSpPr>
        <p:spPr>
          <a:xfrm>
            <a:off x="147484" y="147484"/>
            <a:ext cx="8834284" cy="6710516"/>
          </a:xfrm>
        </p:spPr>
        <p:txBody>
          <a:bodyPr>
            <a:normAutofit fontScale="92500" lnSpcReduction="10000"/>
          </a:bodyPr>
          <a:lstStyle/>
          <a:p>
            <a:pPr marL="0" indent="0">
              <a:buNone/>
            </a:pPr>
            <a:r>
              <a:rPr lang="en-US" b="1" dirty="0">
                <a:latin typeface="Times New Roman" panose="02020603050405020304" pitchFamily="18" charset="0"/>
                <a:cs typeface="Times New Roman" panose="02020603050405020304" pitchFamily="18" charset="0"/>
              </a:rPr>
              <a:t>Pharmacokinetics</a:t>
            </a:r>
          </a:p>
          <a:p>
            <a:r>
              <a:rPr lang="en-US" dirty="0">
                <a:latin typeface="Times New Roman" panose="02020603050405020304" pitchFamily="18" charset="0"/>
                <a:cs typeface="Times New Roman" panose="02020603050405020304" pitchFamily="18" charset="0"/>
              </a:rPr>
              <a:t>When taken orally, antiplatelet drugs are absorbed very quickly</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and reach peak concentration in 1 to 2 hours. </a:t>
            </a:r>
          </a:p>
          <a:p>
            <a:r>
              <a:rPr lang="en-US" dirty="0">
                <a:latin typeface="Times New Roman" panose="02020603050405020304" pitchFamily="18" charset="0"/>
                <a:cs typeface="Times New Roman" panose="02020603050405020304" pitchFamily="18" charset="0"/>
              </a:rPr>
              <a:t>Aspirin maintains its antiplatelet effect for about 10 days, or as long as platelets normally survive. </a:t>
            </a:r>
          </a:p>
          <a:p>
            <a:r>
              <a:rPr lang="en-US" dirty="0">
                <a:latin typeface="Times New Roman" panose="02020603050405020304" pitchFamily="18" charset="0"/>
                <a:cs typeface="Times New Roman" panose="02020603050405020304" pitchFamily="18" charset="0"/>
              </a:rPr>
              <a:t>The effects of clopidogrel last about 5 days. </a:t>
            </a:r>
          </a:p>
          <a:p>
            <a:r>
              <a:rPr lang="en-US" dirty="0">
                <a:latin typeface="Times New Roman" panose="02020603050405020304" pitchFamily="18" charset="0"/>
                <a:cs typeface="Times New Roman" panose="02020603050405020304" pitchFamily="18" charset="0"/>
              </a:rPr>
              <a:t>Sulfinpyrazone may require several days of administration before its antiplatelet effects occur.</a:t>
            </a:r>
          </a:p>
          <a:p>
            <a:r>
              <a:rPr lang="en-US" dirty="0">
                <a:latin typeface="Times New Roman" panose="02020603050405020304" pitchFamily="18" charset="0"/>
                <a:cs typeface="Times New Roman" panose="02020603050405020304" pitchFamily="18" charset="0"/>
              </a:rPr>
              <a:t>After I.V. administration, antiplatelet drugs are quickly distributed throughout the body. </a:t>
            </a:r>
          </a:p>
          <a:p>
            <a:r>
              <a:rPr lang="en-US" dirty="0">
                <a:latin typeface="Times New Roman" panose="02020603050405020304" pitchFamily="18" charset="0"/>
                <a:cs typeface="Times New Roman" panose="02020603050405020304" pitchFamily="18" charset="0"/>
              </a:rPr>
              <a:t>They’re minimally metabolized and excreted unchanged in urine. </a:t>
            </a:r>
          </a:p>
          <a:p>
            <a:r>
              <a:rPr lang="en-US" dirty="0">
                <a:latin typeface="Times New Roman" panose="02020603050405020304" pitchFamily="18" charset="0"/>
                <a:cs typeface="Times New Roman" panose="02020603050405020304" pitchFamily="18" charset="0"/>
              </a:rPr>
              <a:t>The effects of these drugs occur within 15 to 20 minutes of administration and last about 6 to 8 hours.</a:t>
            </a:r>
          </a:p>
          <a:p>
            <a:r>
              <a:rPr lang="en-US" dirty="0">
                <a:latin typeface="Times New Roman" panose="02020603050405020304" pitchFamily="18" charset="0"/>
                <a:cs typeface="Times New Roman" panose="02020603050405020304" pitchFamily="18" charset="0"/>
              </a:rPr>
              <a:t>Elderly patients and patients with renal failure may have decreased clearance of antiplatelet drugs, which would prolong the antiplatelet effect. </a:t>
            </a:r>
            <a:endParaRPr lang="en-US" dirty="0"/>
          </a:p>
        </p:txBody>
      </p:sp>
    </p:spTree>
    <p:extLst>
      <p:ext uri="{BB962C8B-B14F-4D97-AF65-F5344CB8AC3E}">
        <p14:creationId xmlns:p14="http://schemas.microsoft.com/office/powerpoint/2010/main" val="353499812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DBBE9-B71B-49A5-B3E8-6B5542559BAD}"/>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396874F2-2D28-45E6-B4CB-E158F446FEE2}"/>
              </a:ext>
            </a:extLst>
          </p:cNvPr>
          <p:cNvSpPr>
            <a:spLocks noGrp="1"/>
          </p:cNvSpPr>
          <p:nvPr>
            <p:ph idx="1"/>
          </p:nvPr>
        </p:nvSpPr>
        <p:spPr>
          <a:xfrm>
            <a:off x="176981" y="147484"/>
            <a:ext cx="8775290" cy="6577781"/>
          </a:xfrm>
        </p:spPr>
        <p:txBody>
          <a:bodyPr>
            <a:normAutofit fontScale="92500"/>
          </a:bodyPr>
          <a:lstStyle/>
          <a:p>
            <a:pPr marL="0" indent="0">
              <a:buNone/>
            </a:pPr>
            <a:r>
              <a:rPr lang="en-US" b="1" dirty="0">
                <a:latin typeface="Times New Roman" panose="02020603050405020304" pitchFamily="18" charset="0"/>
                <a:cs typeface="Times New Roman" panose="02020603050405020304" pitchFamily="18" charset="0"/>
              </a:rPr>
              <a:t>Pharmacodynamics</a:t>
            </a:r>
          </a:p>
          <a:p>
            <a:r>
              <a:rPr lang="en-US" dirty="0">
                <a:latin typeface="Times New Roman" panose="02020603050405020304" pitchFamily="18" charset="0"/>
                <a:cs typeface="Times New Roman" panose="02020603050405020304" pitchFamily="18" charset="0"/>
              </a:rPr>
              <a:t>Antiplatelet drugs interfere with platelet activity in different drug-specific and dose-related ways.</a:t>
            </a:r>
          </a:p>
          <a:p>
            <a:pPr lvl="1"/>
            <a:r>
              <a:rPr lang="en-US" dirty="0">
                <a:latin typeface="Times New Roman" panose="02020603050405020304" pitchFamily="18" charset="0"/>
                <a:cs typeface="Times New Roman" panose="02020603050405020304" pitchFamily="18" charset="0"/>
              </a:rPr>
              <a:t>Low doses of aspirin inhibit clot formation by blocking the synthesis of prostaglandin, which in turn prevents formation of the</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platelet-aggregating substance thromboxane </a:t>
            </a:r>
            <a:r>
              <a:rPr lang="en-US" dirty="0" err="1">
                <a:latin typeface="Times New Roman" panose="02020603050405020304" pitchFamily="18" charset="0"/>
                <a:cs typeface="Times New Roman" panose="02020603050405020304" pitchFamily="18" charset="0"/>
              </a:rPr>
              <a:t>A2</a:t>
            </a:r>
            <a:r>
              <a:rPr lang="en-US" dirty="0">
                <a:latin typeface="Times New Roman" panose="02020603050405020304" pitchFamily="18" charset="0"/>
                <a:cs typeface="Times New Roman" panose="02020603050405020304" pitchFamily="18" charset="0"/>
              </a:rPr>
              <a:t>.</a:t>
            </a:r>
          </a:p>
          <a:p>
            <a:pPr lvl="1"/>
            <a:r>
              <a:rPr lang="en-US" dirty="0">
                <a:latin typeface="Times New Roman" panose="02020603050405020304" pitchFamily="18" charset="0"/>
                <a:cs typeface="Times New Roman" panose="02020603050405020304" pitchFamily="18" charset="0"/>
              </a:rPr>
              <a:t>Clopidogrel inhibits platelet aggregation by </a:t>
            </a:r>
            <a:r>
              <a:rPr lang="en-US" dirty="0" err="1">
                <a:latin typeface="Times New Roman" panose="02020603050405020304" pitchFamily="18" charset="0"/>
                <a:cs typeface="Times New Roman" panose="02020603050405020304" pitchFamily="18" charset="0"/>
              </a:rPr>
              <a:t>inhibitin</a:t>
            </a:r>
            <a:r>
              <a:rPr lang="en-US" dirty="0">
                <a:latin typeface="Times New Roman" panose="02020603050405020304" pitchFamily="18" charset="0"/>
                <a:cs typeface="Times New Roman" panose="02020603050405020304" pitchFamily="18" charset="0"/>
              </a:rPr>
              <a:t> platelet fibrinogen binding.</a:t>
            </a:r>
          </a:p>
          <a:p>
            <a:pPr lvl="1"/>
            <a:r>
              <a:rPr lang="en-US" dirty="0">
                <a:latin typeface="Times New Roman" panose="02020603050405020304" pitchFamily="18" charset="0"/>
                <a:cs typeface="Times New Roman" panose="02020603050405020304" pitchFamily="18" charset="0"/>
              </a:rPr>
              <a:t>I.V. antiplatelet drugs inhibit the glycoprotein </a:t>
            </a:r>
            <a:r>
              <a:rPr lang="en-US" dirty="0" err="1">
                <a:latin typeface="Times New Roman" panose="02020603050405020304" pitchFamily="18" charset="0"/>
                <a:cs typeface="Times New Roman" panose="02020603050405020304" pitchFamily="18" charset="0"/>
              </a:rPr>
              <a:t>IIa-IIIb</a:t>
            </a:r>
            <a:r>
              <a:rPr lang="en-US" dirty="0">
                <a:latin typeface="Times New Roman" panose="02020603050405020304" pitchFamily="18" charset="0"/>
                <a:cs typeface="Times New Roman" panose="02020603050405020304" pitchFamily="18" charset="0"/>
              </a:rPr>
              <a:t> receptor,</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which is the major receptor involved in platelet aggregation.</a:t>
            </a:r>
          </a:p>
          <a:p>
            <a:pPr lvl="1"/>
            <a:r>
              <a:rPr lang="en-US" dirty="0">
                <a:latin typeface="Times New Roman" panose="02020603050405020304" pitchFamily="18" charset="0"/>
                <a:cs typeface="Times New Roman" panose="02020603050405020304" pitchFamily="18" charset="0"/>
              </a:rPr>
              <a:t>Dipyridamole may inhibit platelet aggregation because it increases adenosine, a coronary vasodilator and platelet aggregation inhibitor.</a:t>
            </a:r>
          </a:p>
          <a:p>
            <a:pPr lvl="1"/>
            <a:r>
              <a:rPr lang="en-US" dirty="0">
                <a:latin typeface="Times New Roman" panose="02020603050405020304" pitchFamily="18" charset="0"/>
                <a:cs typeface="Times New Roman" panose="02020603050405020304" pitchFamily="18" charset="0"/>
              </a:rPr>
              <a:t>Ticlopidine inhibits the binding of fibrinogen to platelets during</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the first stage of the clotting cascade.</a:t>
            </a:r>
          </a:p>
          <a:p>
            <a:pPr lvl="1"/>
            <a:r>
              <a:rPr lang="en-US" dirty="0">
                <a:latin typeface="Times New Roman" panose="02020603050405020304" pitchFamily="18" charset="0"/>
                <a:cs typeface="Times New Roman" panose="02020603050405020304" pitchFamily="18" charset="0"/>
              </a:rPr>
              <a:t>Sulfinpyrazone inhibits several platelet functions. It lengthens</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platelet survival and prolongs the patency of arteriovenous shunts</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used for hemodialysis. A single dose rapidly inhibits platelet aggregation.</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57548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84CE9-9171-4D04-8CC3-ECC15D0313F1}"/>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A52A3C44-219C-4E9B-9B45-12B5D3BCFC78}"/>
              </a:ext>
            </a:extLst>
          </p:cNvPr>
          <p:cNvSpPr>
            <a:spLocks noGrp="1"/>
          </p:cNvSpPr>
          <p:nvPr>
            <p:ph idx="1"/>
          </p:nvPr>
        </p:nvSpPr>
        <p:spPr>
          <a:xfrm>
            <a:off x="147483" y="132734"/>
            <a:ext cx="8819535" cy="6563033"/>
          </a:xfrm>
        </p:spPr>
        <p:txBody>
          <a:bodyPr>
            <a:normAutofit fontScale="92500" lnSpcReduction="20000"/>
          </a:bodyPr>
          <a:lstStyle/>
          <a:p>
            <a:pPr marL="0" indent="0">
              <a:buNone/>
            </a:pPr>
            <a:r>
              <a:rPr lang="en-US" b="1" dirty="0">
                <a:latin typeface="Times New Roman" panose="02020603050405020304" pitchFamily="18" charset="0"/>
                <a:cs typeface="Times New Roman" panose="02020603050405020304" pitchFamily="18" charset="0"/>
              </a:rPr>
              <a:t>Pharmacotherapeutics</a:t>
            </a:r>
          </a:p>
          <a:p>
            <a:r>
              <a:rPr lang="en-US" dirty="0">
                <a:latin typeface="Times New Roman" panose="02020603050405020304" pitchFamily="18" charset="0"/>
                <a:cs typeface="Times New Roman" panose="02020603050405020304" pitchFamily="18" charset="0"/>
              </a:rPr>
              <a:t>Antiplatelet drugs have many different uses.</a:t>
            </a:r>
            <a:endParaRPr lang="en-US" b="1"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Aspirin is used in patients who have had a previous MI or who have unstable angina to reduce the risk of death in patients at high risk for CAD. </a:t>
            </a:r>
          </a:p>
          <a:p>
            <a:r>
              <a:rPr lang="en-US" dirty="0">
                <a:latin typeface="Times New Roman" panose="02020603050405020304" pitchFamily="18" charset="0"/>
                <a:cs typeface="Times New Roman" panose="02020603050405020304" pitchFamily="18" charset="0"/>
              </a:rPr>
              <a:t>It’s also prescribed to reduce the risk of transient ischemic attacks (TIAs) (temporary reduction in circulation to the brain).</a:t>
            </a:r>
          </a:p>
          <a:p>
            <a:r>
              <a:rPr lang="en-US" dirty="0">
                <a:latin typeface="Times New Roman" panose="02020603050405020304" pitchFamily="18" charset="0"/>
                <a:cs typeface="Times New Roman" panose="02020603050405020304" pitchFamily="18" charset="0"/>
              </a:rPr>
              <a:t>Clopidogrel is used to reduce the risk of stroke or vascular death in patients with a history of a recent MI, stroke, or established peripheral artery disease. </a:t>
            </a:r>
          </a:p>
          <a:p>
            <a:r>
              <a:rPr lang="en-US" dirty="0">
                <a:latin typeface="Times New Roman" panose="02020603050405020304" pitchFamily="18" charset="0"/>
                <a:cs typeface="Times New Roman" panose="02020603050405020304" pitchFamily="18" charset="0"/>
              </a:rPr>
              <a:t>Clopidogrel is also used to help treat acute coronary syndromes, especially in patients undergoing percutaneous transluminal coronary angioplasty (</a:t>
            </a:r>
            <a:r>
              <a:rPr lang="en-US" dirty="0" err="1">
                <a:latin typeface="Times New Roman" panose="02020603050405020304" pitchFamily="18" charset="0"/>
                <a:cs typeface="Times New Roman" panose="02020603050405020304" pitchFamily="18" charset="0"/>
              </a:rPr>
              <a:t>PTCA</a:t>
            </a:r>
            <a:r>
              <a:rPr lang="en-US" dirty="0">
                <a:latin typeface="Times New Roman" panose="02020603050405020304" pitchFamily="18" charset="0"/>
                <a:cs typeface="Times New Roman" panose="02020603050405020304" pitchFamily="18" charset="0"/>
              </a:rPr>
              <a:t>) or coronary artery bypass graft.</a:t>
            </a:r>
          </a:p>
          <a:p>
            <a:r>
              <a:rPr lang="en-US" dirty="0">
                <a:latin typeface="Times New Roman" panose="02020603050405020304" pitchFamily="18" charset="0"/>
                <a:cs typeface="Times New Roman" panose="02020603050405020304" pitchFamily="18" charset="0"/>
              </a:rPr>
              <a:t>Eptifibatide may be used for patients with acute coronary syndrome and for those undergoing percutaneous coronary intervention (PCI)</a:t>
            </a:r>
          </a:p>
          <a:p>
            <a:r>
              <a:rPr lang="en-US" dirty="0">
                <a:latin typeface="Times New Roman" panose="02020603050405020304" pitchFamily="18" charset="0"/>
                <a:cs typeface="Times New Roman" panose="02020603050405020304" pitchFamily="18" charset="0"/>
              </a:rPr>
              <a:t>Abciximab may also be used in combination with PCI.</a:t>
            </a:r>
            <a:endParaRPr lang="en-US" dirty="0"/>
          </a:p>
        </p:txBody>
      </p:sp>
    </p:spTree>
    <p:extLst>
      <p:ext uri="{BB962C8B-B14F-4D97-AF65-F5344CB8AC3E}">
        <p14:creationId xmlns:p14="http://schemas.microsoft.com/office/powerpoint/2010/main" val="555149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8CA25-5B17-41CD-A26D-260E9E72CD17}"/>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B41DA7B3-5DBC-4323-90BD-279C16A74FE8}"/>
              </a:ext>
            </a:extLst>
          </p:cNvPr>
          <p:cNvSpPr>
            <a:spLocks noGrp="1"/>
          </p:cNvSpPr>
          <p:nvPr>
            <p:ph idx="1"/>
          </p:nvPr>
        </p:nvSpPr>
        <p:spPr>
          <a:xfrm>
            <a:off x="117987" y="132735"/>
            <a:ext cx="8834284" cy="6607278"/>
          </a:xfrm>
        </p:spPr>
        <p:txBody>
          <a:bodyPr>
            <a:normAutofit/>
          </a:bodyPr>
          <a:lstStyle/>
          <a:p>
            <a:pPr marL="0" indent="0">
              <a:spcBef>
                <a:spcPts val="300"/>
              </a:spcBef>
              <a:buNone/>
            </a:pPr>
            <a:r>
              <a:rPr lang="en-US" b="1" dirty="0">
                <a:latin typeface="Times New Roman" panose="02020603050405020304" pitchFamily="18" charset="0"/>
                <a:cs typeface="Times New Roman" panose="02020603050405020304" pitchFamily="18" charset="0"/>
              </a:rPr>
              <a:t>Pharmacokinetics (how drugs circulate)</a:t>
            </a:r>
          </a:p>
          <a:p>
            <a:pPr>
              <a:spcBef>
                <a:spcPts val="300"/>
              </a:spcBef>
            </a:pPr>
            <a:r>
              <a:rPr lang="en-US" dirty="0">
                <a:latin typeface="Times New Roman" panose="02020603050405020304" pitchFamily="18" charset="0"/>
                <a:cs typeface="Times New Roman" panose="02020603050405020304" pitchFamily="18" charset="0"/>
              </a:rPr>
              <a:t>Iron is absorbed primarily from the duodenum and upper jejunum of the intestine. </a:t>
            </a:r>
          </a:p>
          <a:p>
            <a:pPr>
              <a:spcBef>
                <a:spcPts val="300"/>
              </a:spcBef>
            </a:pPr>
            <a:r>
              <a:rPr lang="en-US" dirty="0">
                <a:latin typeface="Times New Roman" panose="02020603050405020304" pitchFamily="18" charset="0"/>
                <a:cs typeface="Times New Roman" panose="02020603050405020304" pitchFamily="18" charset="0"/>
              </a:rPr>
              <a:t>Different iron formulations don’t vary in absorption, but they do vary in the amount of elemental iron supplied.</a:t>
            </a:r>
          </a:p>
          <a:p>
            <a:pPr>
              <a:spcBef>
                <a:spcPts val="300"/>
              </a:spcBef>
            </a:pPr>
            <a:r>
              <a:rPr lang="en-US" dirty="0">
                <a:latin typeface="Times New Roman" panose="02020603050405020304" pitchFamily="18" charset="0"/>
                <a:cs typeface="Times New Roman" panose="02020603050405020304" pitchFamily="18" charset="0"/>
              </a:rPr>
              <a:t>The amount of iron absorbed depends partially on the body’s stores of iron. </a:t>
            </a:r>
          </a:p>
          <a:p>
            <a:pPr lvl="1">
              <a:spcBef>
                <a:spcPts val="300"/>
              </a:spcBef>
            </a:pPr>
            <a:r>
              <a:rPr lang="en-US" sz="2800" dirty="0">
                <a:latin typeface="Times New Roman" panose="02020603050405020304" pitchFamily="18" charset="0"/>
                <a:cs typeface="Times New Roman" panose="02020603050405020304" pitchFamily="18" charset="0"/>
              </a:rPr>
              <a:t>When body stores are low or RBC production is accelerated, iron absorption may increase by 20% to 30%. </a:t>
            </a:r>
          </a:p>
          <a:p>
            <a:pPr lvl="1">
              <a:spcBef>
                <a:spcPts val="300"/>
              </a:spcBef>
            </a:pPr>
            <a:r>
              <a:rPr lang="en-US" sz="2800" dirty="0">
                <a:latin typeface="Times New Roman" panose="02020603050405020304" pitchFamily="18" charset="0"/>
                <a:cs typeface="Times New Roman" panose="02020603050405020304" pitchFamily="18" charset="0"/>
              </a:rPr>
              <a:t>On the other hand, when total iron stores are large, the body absorbs only about 5% to 10% of the iron available.</a:t>
            </a:r>
          </a:p>
          <a:p>
            <a:pPr>
              <a:spcBef>
                <a:spcPts val="300"/>
              </a:spcBef>
            </a:pPr>
            <a:r>
              <a:rPr lang="en-US" dirty="0">
                <a:latin typeface="Times New Roman" panose="02020603050405020304" pitchFamily="18" charset="0"/>
                <a:cs typeface="Times New Roman" panose="02020603050405020304" pitchFamily="18" charset="0"/>
              </a:rPr>
              <a:t>Enteric-coated preparations decrease iron absorption because, in that form, iron isn’t released until after it leaves the duodenum.</a:t>
            </a:r>
          </a:p>
        </p:txBody>
      </p:sp>
    </p:spTree>
    <p:extLst>
      <p:ext uri="{BB962C8B-B14F-4D97-AF65-F5344CB8AC3E}">
        <p14:creationId xmlns:p14="http://schemas.microsoft.com/office/powerpoint/2010/main" val="1593301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CCB42-8EB4-419D-B8D5-74A0A00F16FD}"/>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5FD57515-57D0-4C9F-9EE7-790D766B9EE1}"/>
              </a:ext>
            </a:extLst>
          </p:cNvPr>
          <p:cNvSpPr>
            <a:spLocks noGrp="1"/>
          </p:cNvSpPr>
          <p:nvPr>
            <p:ph idx="1"/>
          </p:nvPr>
        </p:nvSpPr>
        <p:spPr>
          <a:xfrm>
            <a:off x="162232" y="117987"/>
            <a:ext cx="8819536" cy="6607278"/>
          </a:xfrm>
        </p:spPr>
        <p:txBody>
          <a:bodyPr>
            <a:normAutofit/>
          </a:bodyPr>
          <a:lstStyle/>
          <a:p>
            <a:r>
              <a:rPr lang="en-US" dirty="0">
                <a:latin typeface="Times New Roman" panose="02020603050405020304" pitchFamily="18" charset="0"/>
                <a:cs typeface="Times New Roman" panose="02020603050405020304" pitchFamily="18" charset="0"/>
              </a:rPr>
              <a:t>Tirofiban may be used to treat acute coronary syndrome.</a:t>
            </a:r>
          </a:p>
          <a:p>
            <a:r>
              <a:rPr lang="en-US" dirty="0">
                <a:latin typeface="Times New Roman" panose="02020603050405020304" pitchFamily="18" charset="0"/>
                <a:cs typeface="Times New Roman" panose="02020603050405020304" pitchFamily="18" charset="0"/>
              </a:rPr>
              <a:t>Dipyridamole is used with a coumarin compound to prevent thrombus formation after cardiac valve replacement. </a:t>
            </a:r>
          </a:p>
          <a:p>
            <a:r>
              <a:rPr lang="en-US" dirty="0">
                <a:latin typeface="Times New Roman" panose="02020603050405020304" pitchFamily="18" charset="0"/>
                <a:cs typeface="Times New Roman" panose="02020603050405020304" pitchFamily="18" charset="0"/>
              </a:rPr>
              <a:t>Dipyridamole may be administered with aspirin to prevent blood clots in patients who have had coronary artery bypass grafts (bypass surgery) or prosthetic (artificial) heart valves.</a:t>
            </a:r>
          </a:p>
          <a:p>
            <a:r>
              <a:rPr lang="en-US" dirty="0">
                <a:latin typeface="Times New Roman" panose="02020603050405020304" pitchFamily="18" charset="0"/>
                <a:cs typeface="Times New Roman" panose="02020603050405020304" pitchFamily="18" charset="0"/>
              </a:rPr>
              <a:t>Ticlopidine is used to reduce the risk of thrombotic stroke in high risk patients, such as those with a history of frequent TIAs or a previous thrombotic stroke.</a:t>
            </a:r>
            <a:br>
              <a:rPr lang="en-US" dirty="0">
                <a:latin typeface="Times New Roman" panose="02020603050405020304" pitchFamily="18" charset="0"/>
                <a:cs typeface="Times New Roman" panose="02020603050405020304" pitchFamily="18" charset="0"/>
              </a:rPr>
            </a:b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080455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82B4D-BA26-4935-85C8-C51A5F9FF629}"/>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5E09357A-5328-48FA-A42E-8DF1F2FE8CE6}"/>
              </a:ext>
            </a:extLst>
          </p:cNvPr>
          <p:cNvSpPr>
            <a:spLocks noGrp="1"/>
          </p:cNvSpPr>
          <p:nvPr>
            <p:ph idx="1"/>
          </p:nvPr>
        </p:nvSpPr>
        <p:spPr>
          <a:xfrm>
            <a:off x="176981" y="176980"/>
            <a:ext cx="8731045" cy="6533535"/>
          </a:xfrm>
        </p:spPr>
        <p:txBody>
          <a:bodyPr>
            <a:normAutofit/>
          </a:bodyPr>
          <a:lstStyle/>
          <a:p>
            <a:pPr marL="0" indent="0">
              <a:buNone/>
            </a:pPr>
            <a:r>
              <a:rPr lang="en-US" b="1" dirty="0">
                <a:latin typeface="Times New Roman" panose="02020603050405020304" pitchFamily="18" charset="0"/>
                <a:cs typeface="Times New Roman" panose="02020603050405020304" pitchFamily="18" charset="0"/>
              </a:rPr>
              <a:t>Drug interactions</a:t>
            </a:r>
          </a:p>
          <a:p>
            <a:r>
              <a:rPr lang="en-US" dirty="0">
                <a:latin typeface="Times New Roman" panose="02020603050405020304" pitchFamily="18" charset="0"/>
                <a:cs typeface="Times New Roman" panose="02020603050405020304" pitchFamily="18" charset="0"/>
              </a:rPr>
              <a:t>Antiplatelet medications taken with NSAIDs, heparin, oral anticoagulants, or another antiplatelet medication increase the risk of bleeding.</a:t>
            </a:r>
          </a:p>
          <a:p>
            <a:r>
              <a:rPr lang="en-US" dirty="0">
                <a:latin typeface="Times New Roman" panose="02020603050405020304" pitchFamily="18" charset="0"/>
                <a:cs typeface="Times New Roman" panose="02020603050405020304" pitchFamily="18" charset="0"/>
              </a:rPr>
              <a:t>Sulfinpyrazone taken with aspirin and oral anticoagulants increases the risk of bleeding.</a:t>
            </a:r>
          </a:p>
          <a:p>
            <a:r>
              <a:rPr lang="en-US" dirty="0">
                <a:latin typeface="Times New Roman" panose="02020603050405020304" pitchFamily="18" charset="0"/>
                <a:cs typeface="Times New Roman" panose="02020603050405020304" pitchFamily="18" charset="0"/>
              </a:rPr>
              <a:t>Aspirin increases the risk of toxicity of methotrexate and valproic acid.</a:t>
            </a:r>
          </a:p>
          <a:p>
            <a:r>
              <a:rPr lang="en-US" dirty="0">
                <a:latin typeface="Times New Roman" panose="02020603050405020304" pitchFamily="18" charset="0"/>
                <a:cs typeface="Times New Roman" panose="02020603050405020304" pitchFamily="18" charset="0"/>
              </a:rPr>
              <a:t>Aspirin and ticlopidine may reduce the effectiveness of sulfinpyrazone to relieve signs and symptoms of gout.</a:t>
            </a:r>
          </a:p>
          <a:p>
            <a:r>
              <a:rPr lang="en-US" dirty="0">
                <a:latin typeface="Times New Roman" panose="02020603050405020304" pitchFamily="18" charset="0"/>
                <a:cs typeface="Times New Roman" panose="02020603050405020304" pitchFamily="18" charset="0"/>
              </a:rPr>
              <a:t>Antacids may reduce the plasma levels of ticlopidine.</a:t>
            </a:r>
            <a:endParaRPr lang="en-US" dirty="0"/>
          </a:p>
        </p:txBody>
      </p:sp>
    </p:spTree>
    <p:extLst>
      <p:ext uri="{BB962C8B-B14F-4D97-AF65-F5344CB8AC3E}">
        <p14:creationId xmlns:p14="http://schemas.microsoft.com/office/powerpoint/2010/main" val="28968278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FA127-E298-4B1D-96E5-1E23F48D10FF}"/>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7D796240-7C47-4974-92AE-EDAD4783D368}"/>
              </a:ext>
            </a:extLst>
          </p:cNvPr>
          <p:cNvSpPr>
            <a:spLocks noGrp="1"/>
          </p:cNvSpPr>
          <p:nvPr>
            <p:ph idx="1"/>
          </p:nvPr>
        </p:nvSpPr>
        <p:spPr>
          <a:xfrm>
            <a:off x="176981" y="132735"/>
            <a:ext cx="8731045" cy="6533536"/>
          </a:xfrm>
        </p:spPr>
        <p:txBody>
          <a:bodyPr/>
          <a:lstStyle/>
          <a:p>
            <a:r>
              <a:rPr lang="en-US" dirty="0">
                <a:latin typeface="Times New Roman" panose="02020603050405020304" pitchFamily="18" charset="0"/>
                <a:cs typeface="Times New Roman" panose="02020603050405020304" pitchFamily="18" charset="0"/>
              </a:rPr>
              <a:t>Cimetidine increases the risk of ticlopidine toxicity and bleeding.</a:t>
            </a:r>
          </a:p>
          <a:p>
            <a:r>
              <a:rPr lang="en-US" dirty="0">
                <a:latin typeface="Times New Roman" panose="02020603050405020304" pitchFamily="18" charset="0"/>
                <a:cs typeface="Times New Roman" panose="02020603050405020304" pitchFamily="18" charset="0"/>
              </a:rPr>
              <a:t>Because guidelines haven’t been established for administrating ticlopidine with heparin, oral anticoagulants, aspirin, or fibrinolytic drugs, these drugs should be discontinued before ticlopidine therapy begins.</a:t>
            </a:r>
          </a:p>
        </p:txBody>
      </p:sp>
    </p:spTree>
    <p:extLst>
      <p:ext uri="{BB962C8B-B14F-4D97-AF65-F5344CB8AC3E}">
        <p14:creationId xmlns:p14="http://schemas.microsoft.com/office/powerpoint/2010/main" val="428545137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0C51552-6CB3-4C60-A7A7-B5F162E379BA}"/>
              </a:ext>
            </a:extLst>
          </p:cNvPr>
          <p:cNvSpPr>
            <a:spLocks noGrp="1"/>
          </p:cNvSpPr>
          <p:nvPr>
            <p:ph type="title"/>
          </p:nvPr>
        </p:nvSpPr>
        <p:spPr>
          <a:xfrm>
            <a:off x="162231" y="117987"/>
            <a:ext cx="8863781" cy="1563329"/>
          </a:xfrm>
        </p:spPr>
        <p:txBody>
          <a:bodyPr>
            <a:noAutofit/>
          </a:bodyPr>
          <a:lstStyle/>
          <a:p>
            <a:pPr marL="0" indent="0"/>
            <a:r>
              <a:rPr lang="en-US" sz="2400" b="1" dirty="0">
                <a:latin typeface="Times New Roman" panose="02020603050405020304" pitchFamily="18" charset="0"/>
                <a:cs typeface="Times New Roman" panose="02020603050405020304" pitchFamily="18" charset="0"/>
              </a:rPr>
              <a:t>Adverse reactions to antiplatelet drugs</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Hypersensitivity reactions, particularly anaphylaxis, can occur.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Bleeding is the most common adverse reaction when I.V. antiplatelet drugs are administered.</a:t>
            </a:r>
            <a:br>
              <a:rPr lang="en-US" sz="2400" dirty="0">
                <a:latin typeface="Times New Roman" panose="02020603050405020304" pitchFamily="18" charset="0"/>
                <a:cs typeface="Times New Roman" panose="02020603050405020304" pitchFamily="18" charset="0"/>
              </a:rPr>
            </a:br>
            <a:endParaRPr lang="en-US" sz="2400" dirty="0"/>
          </a:p>
        </p:txBody>
      </p:sp>
      <p:sp>
        <p:nvSpPr>
          <p:cNvPr id="5" name="Content Placeholder 4">
            <a:extLst>
              <a:ext uri="{FF2B5EF4-FFF2-40B4-BE49-F238E27FC236}">
                <a16:creationId xmlns:a16="http://schemas.microsoft.com/office/drawing/2014/main" id="{E3379A8C-294B-4696-89E0-6716AF410E3D}"/>
              </a:ext>
            </a:extLst>
          </p:cNvPr>
          <p:cNvSpPr>
            <a:spLocks noGrp="1"/>
          </p:cNvSpPr>
          <p:nvPr>
            <p:ph sz="half" idx="1"/>
          </p:nvPr>
        </p:nvSpPr>
        <p:spPr>
          <a:xfrm>
            <a:off x="162231" y="1415846"/>
            <a:ext cx="4645742" cy="5324167"/>
          </a:xfrm>
        </p:spPr>
        <p:txBody>
          <a:bodyPr>
            <a:normAutofit fontScale="92500" lnSpcReduction="20000"/>
          </a:bodyPr>
          <a:lstStyle/>
          <a:p>
            <a:r>
              <a:rPr lang="en-US" b="1" dirty="0">
                <a:latin typeface="Times New Roman" panose="02020603050405020304" pitchFamily="18" charset="0"/>
                <a:cs typeface="Times New Roman" panose="02020603050405020304" pitchFamily="18" charset="0"/>
              </a:rPr>
              <a:t>Aspirin</a:t>
            </a:r>
          </a:p>
          <a:p>
            <a:pPr lvl="1"/>
            <a:r>
              <a:rPr lang="en-US" dirty="0">
                <a:latin typeface="Times New Roman" panose="02020603050405020304" pitchFamily="18" charset="0"/>
                <a:cs typeface="Times New Roman" panose="02020603050405020304" pitchFamily="18" charset="0"/>
              </a:rPr>
              <a:t>Stomach pain</a:t>
            </a:r>
          </a:p>
          <a:p>
            <a:pPr lvl="1"/>
            <a:r>
              <a:rPr lang="en-US" dirty="0">
                <a:latin typeface="Times New Roman" panose="02020603050405020304" pitchFamily="18" charset="0"/>
                <a:cs typeface="Times New Roman" panose="02020603050405020304" pitchFamily="18" charset="0"/>
              </a:rPr>
              <a:t>Heartburn, nausea</a:t>
            </a:r>
          </a:p>
          <a:p>
            <a:pPr lvl="1"/>
            <a:r>
              <a:rPr lang="en-US" dirty="0">
                <a:latin typeface="Times New Roman" panose="02020603050405020304" pitchFamily="18" charset="0"/>
                <a:cs typeface="Times New Roman" panose="02020603050405020304" pitchFamily="18" charset="0"/>
              </a:rPr>
              <a:t>Constipation</a:t>
            </a:r>
          </a:p>
          <a:p>
            <a:pPr lvl="1"/>
            <a:r>
              <a:rPr lang="en-US" dirty="0">
                <a:latin typeface="Times New Roman" panose="02020603050405020304" pitchFamily="18" charset="0"/>
                <a:cs typeface="Times New Roman" panose="02020603050405020304" pitchFamily="18" charset="0"/>
              </a:rPr>
              <a:t>Blood in stool</a:t>
            </a:r>
          </a:p>
          <a:p>
            <a:pPr lvl="1"/>
            <a:r>
              <a:rPr lang="en-US" dirty="0">
                <a:latin typeface="Times New Roman" panose="02020603050405020304" pitchFamily="18" charset="0"/>
                <a:cs typeface="Times New Roman" panose="02020603050405020304" pitchFamily="18" charset="0"/>
              </a:rPr>
              <a:t>Slight gastric blood loss</a:t>
            </a:r>
          </a:p>
          <a:p>
            <a:r>
              <a:rPr lang="en-US" b="1" dirty="0">
                <a:latin typeface="Times New Roman" panose="02020603050405020304" pitchFamily="18" charset="0"/>
                <a:cs typeface="Times New Roman" panose="02020603050405020304" pitchFamily="18" charset="0"/>
              </a:rPr>
              <a:t>Clopidogrel</a:t>
            </a:r>
          </a:p>
          <a:p>
            <a:pPr lvl="1"/>
            <a:r>
              <a:rPr lang="en-US" dirty="0">
                <a:latin typeface="Times New Roman" panose="02020603050405020304" pitchFamily="18" charset="0"/>
                <a:cs typeface="Times New Roman" panose="02020603050405020304" pitchFamily="18" charset="0"/>
              </a:rPr>
              <a:t>Headache</a:t>
            </a:r>
          </a:p>
          <a:p>
            <a:pPr lvl="1"/>
            <a:r>
              <a:rPr lang="en-US" dirty="0">
                <a:latin typeface="Times New Roman" panose="02020603050405020304" pitchFamily="18" charset="0"/>
                <a:cs typeface="Times New Roman" panose="02020603050405020304" pitchFamily="18" charset="0"/>
              </a:rPr>
              <a:t>Skin ulceration</a:t>
            </a:r>
          </a:p>
          <a:p>
            <a:pPr lvl="1"/>
            <a:r>
              <a:rPr lang="en-US" dirty="0">
                <a:latin typeface="Times New Roman" panose="02020603050405020304" pitchFamily="18" charset="0"/>
                <a:cs typeface="Times New Roman" panose="02020603050405020304" pitchFamily="18" charset="0"/>
              </a:rPr>
              <a:t>Joint pain</a:t>
            </a:r>
          </a:p>
          <a:p>
            <a:pPr lvl="1"/>
            <a:r>
              <a:rPr lang="en-US" dirty="0">
                <a:latin typeface="Times New Roman" panose="02020603050405020304" pitchFamily="18" charset="0"/>
                <a:cs typeface="Times New Roman" panose="02020603050405020304" pitchFamily="18" charset="0"/>
              </a:rPr>
              <a:t>Flulike symptoms</a:t>
            </a:r>
          </a:p>
          <a:p>
            <a:pPr lvl="1"/>
            <a:r>
              <a:rPr lang="en-US" dirty="0">
                <a:latin typeface="Times New Roman" panose="02020603050405020304" pitchFamily="18" charset="0"/>
                <a:cs typeface="Times New Roman" panose="02020603050405020304" pitchFamily="18" charset="0"/>
              </a:rPr>
              <a:t>Upper respiratory tract infection</a:t>
            </a:r>
          </a:p>
          <a:p>
            <a:r>
              <a:rPr lang="en-US" b="1" dirty="0">
                <a:latin typeface="Times New Roman" panose="02020603050405020304" pitchFamily="18" charset="0"/>
                <a:cs typeface="Times New Roman" panose="02020603050405020304" pitchFamily="18" charset="0"/>
              </a:rPr>
              <a:t>Sulfinpyrazone</a:t>
            </a:r>
          </a:p>
          <a:p>
            <a:pPr lvl="1"/>
            <a:r>
              <a:rPr lang="en-US" dirty="0">
                <a:latin typeface="Times New Roman" panose="02020603050405020304" pitchFamily="18" charset="0"/>
                <a:cs typeface="Times New Roman" panose="02020603050405020304" pitchFamily="18" charset="0"/>
              </a:rPr>
              <a:t>Abdominal discomfort</a:t>
            </a:r>
          </a:p>
        </p:txBody>
      </p:sp>
      <p:sp>
        <p:nvSpPr>
          <p:cNvPr id="6" name="Content Placeholder 5">
            <a:extLst>
              <a:ext uri="{FF2B5EF4-FFF2-40B4-BE49-F238E27FC236}">
                <a16:creationId xmlns:a16="http://schemas.microsoft.com/office/drawing/2014/main" id="{2298BBA3-1432-4B18-97A0-AFC425498B2B}"/>
              </a:ext>
            </a:extLst>
          </p:cNvPr>
          <p:cNvSpPr>
            <a:spLocks noGrp="1"/>
          </p:cNvSpPr>
          <p:nvPr>
            <p:ph sz="half" idx="2"/>
          </p:nvPr>
        </p:nvSpPr>
        <p:spPr>
          <a:xfrm>
            <a:off x="4336027" y="1415846"/>
            <a:ext cx="4645742" cy="5324166"/>
          </a:xfrm>
        </p:spPr>
        <p:txBody>
          <a:bodyPr>
            <a:normAutofit fontScale="92500" lnSpcReduction="20000"/>
          </a:bodyPr>
          <a:lstStyle/>
          <a:p>
            <a:r>
              <a:rPr lang="en-US" b="1" dirty="0">
                <a:latin typeface="Times New Roman" panose="02020603050405020304" pitchFamily="18" charset="0"/>
                <a:cs typeface="Times New Roman" panose="02020603050405020304" pitchFamily="18" charset="0"/>
              </a:rPr>
              <a:t>Ticlopidine</a:t>
            </a:r>
          </a:p>
          <a:p>
            <a:pPr lvl="1"/>
            <a:r>
              <a:rPr lang="en-US" dirty="0">
                <a:latin typeface="Times New Roman" panose="02020603050405020304" pitchFamily="18" charset="0"/>
                <a:cs typeface="Times New Roman" panose="02020603050405020304" pitchFamily="18" charset="0"/>
              </a:rPr>
              <a:t>Diarrhea</a:t>
            </a:r>
          </a:p>
          <a:p>
            <a:pPr lvl="1"/>
            <a:r>
              <a:rPr lang="en-US" dirty="0">
                <a:latin typeface="Times New Roman" panose="02020603050405020304" pitchFamily="18" charset="0"/>
                <a:cs typeface="Times New Roman" panose="02020603050405020304" pitchFamily="18" charset="0"/>
              </a:rPr>
              <a:t>Nausea</a:t>
            </a:r>
          </a:p>
          <a:p>
            <a:pPr lvl="1"/>
            <a:r>
              <a:rPr lang="en-US" dirty="0">
                <a:latin typeface="Times New Roman" panose="02020603050405020304" pitchFamily="18" charset="0"/>
                <a:cs typeface="Times New Roman" panose="02020603050405020304" pitchFamily="18" charset="0"/>
              </a:rPr>
              <a:t>Dyspepsia</a:t>
            </a:r>
          </a:p>
          <a:p>
            <a:pPr lvl="1"/>
            <a:r>
              <a:rPr lang="en-US" dirty="0">
                <a:latin typeface="Times New Roman" panose="02020603050405020304" pitchFamily="18" charset="0"/>
                <a:cs typeface="Times New Roman" panose="02020603050405020304" pitchFamily="18" charset="0"/>
              </a:rPr>
              <a:t>Rash</a:t>
            </a:r>
          </a:p>
          <a:p>
            <a:pPr lvl="1"/>
            <a:r>
              <a:rPr lang="en-US" dirty="0">
                <a:latin typeface="Times New Roman" panose="02020603050405020304" pitchFamily="18" charset="0"/>
                <a:cs typeface="Times New Roman" panose="02020603050405020304" pitchFamily="18" charset="0"/>
              </a:rPr>
              <a:t>Elevated liver function test results</a:t>
            </a:r>
          </a:p>
          <a:p>
            <a:pPr lvl="1"/>
            <a:r>
              <a:rPr lang="en-US" dirty="0">
                <a:latin typeface="Times New Roman" panose="02020603050405020304" pitchFamily="18" charset="0"/>
                <a:cs typeface="Times New Roman" panose="02020603050405020304" pitchFamily="18" charset="0"/>
              </a:rPr>
              <a:t>Neutropenia</a:t>
            </a:r>
          </a:p>
          <a:p>
            <a:r>
              <a:rPr lang="en-US" b="1" dirty="0">
                <a:latin typeface="Times New Roman" panose="02020603050405020304" pitchFamily="18" charset="0"/>
                <a:cs typeface="Times New Roman" panose="02020603050405020304" pitchFamily="18" charset="0"/>
              </a:rPr>
              <a:t>Dipyridamole</a:t>
            </a:r>
          </a:p>
          <a:p>
            <a:pPr lvl="1"/>
            <a:r>
              <a:rPr lang="en-US" dirty="0">
                <a:latin typeface="Times New Roman" panose="02020603050405020304" pitchFamily="18" charset="0"/>
                <a:cs typeface="Times New Roman" panose="02020603050405020304" pitchFamily="18" charset="0"/>
              </a:rPr>
              <a:t>Headache</a:t>
            </a:r>
          </a:p>
          <a:p>
            <a:pPr lvl="1"/>
            <a:r>
              <a:rPr lang="en-US" dirty="0">
                <a:latin typeface="Times New Roman" panose="02020603050405020304" pitchFamily="18" charset="0"/>
                <a:cs typeface="Times New Roman" panose="02020603050405020304" pitchFamily="18" charset="0"/>
              </a:rPr>
              <a:t>Dizziness</a:t>
            </a:r>
          </a:p>
          <a:p>
            <a:pPr lvl="1"/>
            <a:r>
              <a:rPr lang="en-US" dirty="0">
                <a:latin typeface="Times New Roman" panose="02020603050405020304" pitchFamily="18" charset="0"/>
                <a:cs typeface="Times New Roman" panose="02020603050405020304" pitchFamily="18" charset="0"/>
              </a:rPr>
              <a:t>Nausea</a:t>
            </a:r>
          </a:p>
          <a:p>
            <a:pPr lvl="1"/>
            <a:r>
              <a:rPr lang="en-US" dirty="0">
                <a:latin typeface="Times New Roman" panose="02020603050405020304" pitchFamily="18" charset="0"/>
                <a:cs typeface="Times New Roman" panose="02020603050405020304" pitchFamily="18" charset="0"/>
              </a:rPr>
              <a:t>Flushing</a:t>
            </a:r>
          </a:p>
          <a:p>
            <a:pPr lvl="1"/>
            <a:r>
              <a:rPr lang="en-US" dirty="0">
                <a:latin typeface="Times New Roman" panose="02020603050405020304" pitchFamily="18" charset="0"/>
                <a:cs typeface="Times New Roman" panose="02020603050405020304" pitchFamily="18" charset="0"/>
              </a:rPr>
              <a:t>Weakness</a:t>
            </a:r>
          </a:p>
          <a:p>
            <a:pPr lvl="1"/>
            <a:r>
              <a:rPr lang="en-US" dirty="0">
                <a:latin typeface="Times New Roman" panose="02020603050405020304" pitchFamily="18" charset="0"/>
                <a:cs typeface="Times New Roman" panose="02020603050405020304" pitchFamily="18" charset="0"/>
              </a:rPr>
              <a:t>Fainting</a:t>
            </a:r>
          </a:p>
          <a:p>
            <a:pPr lvl="1"/>
            <a:r>
              <a:rPr lang="en-US" dirty="0">
                <a:latin typeface="Times New Roman" panose="02020603050405020304" pitchFamily="18" charset="0"/>
                <a:cs typeface="Times New Roman" panose="02020603050405020304" pitchFamily="18" charset="0"/>
              </a:rPr>
              <a:t>Mild GI distress</a:t>
            </a:r>
            <a:endParaRPr lang="en-US" dirty="0"/>
          </a:p>
        </p:txBody>
      </p:sp>
    </p:spTree>
    <p:extLst>
      <p:ext uri="{BB962C8B-B14F-4D97-AF65-F5344CB8AC3E}">
        <p14:creationId xmlns:p14="http://schemas.microsoft.com/office/powerpoint/2010/main" val="303188218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311F2-6C97-47F9-8086-D6CC8E7FD8A0}"/>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B7ED77D9-5CF9-4B36-9371-0A4864269F23}"/>
              </a:ext>
            </a:extLst>
          </p:cNvPr>
          <p:cNvSpPr>
            <a:spLocks noGrp="1"/>
          </p:cNvSpPr>
          <p:nvPr>
            <p:ph idx="1"/>
          </p:nvPr>
        </p:nvSpPr>
        <p:spPr>
          <a:xfrm>
            <a:off x="117987" y="103239"/>
            <a:ext cx="8893278" cy="6651522"/>
          </a:xfrm>
        </p:spPr>
        <p:txBody>
          <a:bodyPr>
            <a:normAutofit fontScale="77500" lnSpcReduction="20000"/>
          </a:bodyPr>
          <a:lstStyle/>
          <a:p>
            <a:pPr marL="0" indent="0">
              <a:buNone/>
            </a:pPr>
            <a:r>
              <a:rPr lang="en-US" sz="3000" b="1" dirty="0">
                <a:solidFill>
                  <a:srgbClr val="FF0000"/>
                </a:solidFill>
                <a:latin typeface="Times New Roman" panose="02020603050405020304" pitchFamily="18" charset="0"/>
                <a:cs typeface="Times New Roman" panose="02020603050405020304" pitchFamily="18" charset="0"/>
              </a:rPr>
              <a:t>Direct thrombin inhibitors</a:t>
            </a:r>
          </a:p>
          <a:p>
            <a:r>
              <a:rPr lang="en-US" dirty="0">
                <a:latin typeface="Times New Roman" panose="02020603050405020304" pitchFamily="18" charset="0"/>
                <a:cs typeface="Times New Roman" panose="02020603050405020304" pitchFamily="18" charset="0"/>
              </a:rPr>
              <a:t>Thrombin inhibitors help prevent the formation of blood clots. These include:</a:t>
            </a:r>
          </a:p>
          <a:p>
            <a:pPr lvl="1"/>
            <a:r>
              <a:rPr lang="en-US" dirty="0">
                <a:latin typeface="Times New Roman" panose="02020603050405020304" pitchFamily="18" charset="0"/>
                <a:cs typeface="Times New Roman" panose="02020603050405020304" pitchFamily="18" charset="0"/>
              </a:rPr>
              <a:t>Argatroban</a:t>
            </a:r>
          </a:p>
          <a:p>
            <a:pPr lvl="1"/>
            <a:r>
              <a:rPr lang="en-US" dirty="0">
                <a:latin typeface="Times New Roman" panose="02020603050405020304" pitchFamily="18" charset="0"/>
                <a:cs typeface="Times New Roman" panose="02020603050405020304" pitchFamily="18" charset="0"/>
              </a:rPr>
              <a:t>Bivalirudin</a:t>
            </a:r>
          </a:p>
          <a:p>
            <a:pPr lvl="1"/>
            <a:r>
              <a:rPr lang="en-US" dirty="0">
                <a:latin typeface="Times New Roman" panose="02020603050405020304" pitchFamily="18" charset="0"/>
                <a:cs typeface="Times New Roman" panose="02020603050405020304" pitchFamily="18" charset="0"/>
              </a:rPr>
              <a:t>Lepirudin</a:t>
            </a:r>
          </a:p>
          <a:p>
            <a:pPr marL="0" indent="0">
              <a:buNone/>
            </a:pPr>
            <a:r>
              <a:rPr lang="en-US" b="1" dirty="0">
                <a:latin typeface="Times New Roman" panose="02020603050405020304" pitchFamily="18" charset="0"/>
                <a:cs typeface="Times New Roman" panose="02020603050405020304" pitchFamily="18" charset="0"/>
              </a:rPr>
              <a:t>Pharmacokinetics</a:t>
            </a:r>
          </a:p>
          <a:p>
            <a:r>
              <a:rPr lang="en-US" dirty="0">
                <a:latin typeface="Times New Roman" panose="02020603050405020304" pitchFamily="18" charset="0"/>
                <a:cs typeface="Times New Roman" panose="02020603050405020304" pitchFamily="18" charset="0"/>
              </a:rPr>
              <a:t>Direct thrombin inhibitors are typically administered by continuous I.V. infusion.</a:t>
            </a:r>
          </a:p>
          <a:p>
            <a:r>
              <a:rPr lang="en-US" dirty="0">
                <a:latin typeface="Times New Roman" panose="02020603050405020304" pitchFamily="18" charset="0"/>
                <a:cs typeface="Times New Roman" panose="02020603050405020304" pitchFamily="18" charset="0"/>
              </a:rPr>
              <a:t>They may also be given as an intra-coronary bolus during cardiac catheterization. </a:t>
            </a:r>
          </a:p>
          <a:p>
            <a:r>
              <a:rPr lang="en-US" dirty="0">
                <a:latin typeface="Times New Roman" panose="02020603050405020304" pitchFamily="18" charset="0"/>
                <a:cs typeface="Times New Roman" panose="02020603050405020304" pitchFamily="18" charset="0"/>
              </a:rPr>
              <a:t>In that case, the drug begins acting in 2 minutes, with a peak response of 15 minutes and a duration of 2 hours. </a:t>
            </a:r>
          </a:p>
          <a:p>
            <a:r>
              <a:rPr lang="en-US" dirty="0">
                <a:latin typeface="Times New Roman" panose="02020603050405020304" pitchFamily="18" charset="0"/>
                <a:cs typeface="Times New Roman" panose="02020603050405020304" pitchFamily="18" charset="0"/>
              </a:rPr>
              <a:t>After subQ injection, plasma levels peak in 2 hours; after I.V. administration, levels peak in less than 1 hour.</a:t>
            </a:r>
          </a:p>
          <a:p>
            <a:r>
              <a:rPr lang="en-US" dirty="0">
                <a:latin typeface="Times New Roman" panose="02020603050405020304" pitchFamily="18" charset="0"/>
                <a:cs typeface="Times New Roman" panose="02020603050405020304" pitchFamily="18" charset="0"/>
              </a:rPr>
              <a:t>Effects on PTT become apparent within 4 to 5 hours of administration. </a:t>
            </a:r>
          </a:p>
          <a:p>
            <a:r>
              <a:rPr lang="en-US" dirty="0">
                <a:latin typeface="Times New Roman" panose="02020603050405020304" pitchFamily="18" charset="0"/>
                <a:cs typeface="Times New Roman" panose="02020603050405020304" pitchFamily="18" charset="0"/>
              </a:rPr>
              <a:t>In patients with heparin-induced thrombocytopenia, platelet count recovery becomes apparent within 3 days.</a:t>
            </a:r>
          </a:p>
          <a:p>
            <a:r>
              <a:rPr lang="en-US" dirty="0">
                <a:latin typeface="Times New Roman" panose="02020603050405020304" pitchFamily="18" charset="0"/>
                <a:cs typeface="Times New Roman" panose="02020603050405020304" pitchFamily="18" charset="0"/>
              </a:rPr>
              <a:t>Argatroban is metabolized by the liver and excreted primarily in stool. </a:t>
            </a:r>
          </a:p>
          <a:p>
            <a:r>
              <a:rPr lang="en-US" dirty="0">
                <a:latin typeface="Times New Roman" panose="02020603050405020304" pitchFamily="18" charset="0"/>
                <a:cs typeface="Times New Roman" panose="02020603050405020304" pitchFamily="18" charset="0"/>
              </a:rPr>
              <a:t>Bivalirudin and lepirudin are metabolized by the liver and kidneys and excreted in urine</a:t>
            </a:r>
          </a:p>
        </p:txBody>
      </p:sp>
    </p:spTree>
    <p:extLst>
      <p:ext uri="{BB962C8B-B14F-4D97-AF65-F5344CB8AC3E}">
        <p14:creationId xmlns:p14="http://schemas.microsoft.com/office/powerpoint/2010/main" val="237187616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25398-BD6C-483C-957D-4330B5C5B8DE}"/>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889EC522-DA4A-4147-944C-CF7FCFC92005}"/>
              </a:ext>
            </a:extLst>
          </p:cNvPr>
          <p:cNvSpPr>
            <a:spLocks noGrp="1"/>
          </p:cNvSpPr>
          <p:nvPr>
            <p:ph idx="1"/>
          </p:nvPr>
        </p:nvSpPr>
        <p:spPr>
          <a:xfrm>
            <a:off x="132735" y="147484"/>
            <a:ext cx="8804788" cy="6548284"/>
          </a:xfrm>
        </p:spPr>
        <p:txBody>
          <a:bodyPr>
            <a:normAutofit/>
          </a:bodyPr>
          <a:lstStyle/>
          <a:p>
            <a:pPr marL="0" indent="0">
              <a:buNone/>
            </a:pPr>
            <a:r>
              <a:rPr lang="en-US" b="1" dirty="0">
                <a:latin typeface="Times New Roman" panose="02020603050405020304" pitchFamily="18" charset="0"/>
                <a:cs typeface="Times New Roman" panose="02020603050405020304" pitchFamily="18" charset="0"/>
              </a:rPr>
              <a:t>Pharmacodynamics</a:t>
            </a:r>
          </a:p>
          <a:p>
            <a:r>
              <a:rPr lang="en-US" dirty="0">
                <a:latin typeface="Times New Roman" panose="02020603050405020304" pitchFamily="18" charset="0"/>
                <a:cs typeface="Times New Roman" panose="02020603050405020304" pitchFamily="18" charset="0"/>
              </a:rPr>
              <a:t>Direct thrombin inhibitors interfere with blood clotting by directly blocking all thrombin activity. </a:t>
            </a:r>
          </a:p>
          <a:p>
            <a:r>
              <a:rPr lang="en-US" dirty="0">
                <a:latin typeface="Times New Roman" panose="02020603050405020304" pitchFamily="18" charset="0"/>
                <a:cs typeface="Times New Roman" panose="02020603050405020304" pitchFamily="18" charset="0"/>
              </a:rPr>
              <a:t>These drugs offer several advantages over heparin: direct thrombin inhibitors act against soluble as well as clot-bound thrombin (thrombin in clots that have already formed); their anticoagulant effects are more predictable</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than those of heparin; and their actions aren’t inhibited by the platelet release reaction.</a:t>
            </a:r>
          </a:p>
          <a:p>
            <a:r>
              <a:rPr lang="en-US" dirty="0">
                <a:latin typeface="Times New Roman" panose="02020603050405020304" pitchFamily="18" charset="0"/>
                <a:cs typeface="Times New Roman" panose="02020603050405020304" pitchFamily="18" charset="0"/>
              </a:rPr>
              <a:t>The binding of the drug to thrombin is reversible.</a:t>
            </a:r>
            <a:br>
              <a:rPr lang="en-US" dirty="0">
                <a:latin typeface="Times New Roman" panose="02020603050405020304" pitchFamily="18" charset="0"/>
                <a:cs typeface="Times New Roman" panose="02020603050405020304" pitchFamily="18" charset="0"/>
              </a:rPr>
            </a:br>
            <a:endParaRPr lang="en-US" dirty="0"/>
          </a:p>
        </p:txBody>
      </p:sp>
    </p:spTree>
    <p:extLst>
      <p:ext uri="{BB962C8B-B14F-4D97-AF65-F5344CB8AC3E}">
        <p14:creationId xmlns:p14="http://schemas.microsoft.com/office/powerpoint/2010/main" val="389060979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2CD5A-36D8-4C2C-9364-AEC8B673B161}"/>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C86FD7C0-9706-429F-9A69-3FD4E2AF6D0C}"/>
              </a:ext>
            </a:extLst>
          </p:cNvPr>
          <p:cNvSpPr>
            <a:spLocks noGrp="1"/>
          </p:cNvSpPr>
          <p:nvPr>
            <p:ph idx="1"/>
          </p:nvPr>
        </p:nvSpPr>
        <p:spPr>
          <a:xfrm>
            <a:off x="147484" y="162232"/>
            <a:ext cx="8834284" cy="6563033"/>
          </a:xfrm>
        </p:spPr>
        <p:txBody>
          <a:bodyPr/>
          <a:lstStyle/>
          <a:p>
            <a:pPr marL="0" indent="0">
              <a:buNone/>
            </a:pPr>
            <a:r>
              <a:rPr lang="en-US" b="1" dirty="0">
                <a:latin typeface="Times New Roman" panose="02020603050405020304" pitchFamily="18" charset="0"/>
                <a:cs typeface="Times New Roman" panose="02020603050405020304" pitchFamily="18" charset="0"/>
              </a:rPr>
              <a:t>Pharmacotherapeutics</a:t>
            </a:r>
          </a:p>
          <a:p>
            <a:r>
              <a:rPr lang="en-US" dirty="0">
                <a:latin typeface="Times New Roman" panose="02020603050405020304" pitchFamily="18" charset="0"/>
                <a:cs typeface="Times New Roman" panose="02020603050405020304" pitchFamily="18" charset="0"/>
              </a:rPr>
              <a:t>Administered by I.V. infusion, </a:t>
            </a:r>
            <a:r>
              <a:rPr lang="en-US" dirty="0" err="1">
                <a:latin typeface="Times New Roman" panose="02020603050405020304" pitchFamily="18" charset="0"/>
                <a:cs typeface="Times New Roman" panose="02020603050405020304" pitchFamily="18" charset="0"/>
              </a:rPr>
              <a:t>argatroban</a:t>
            </a:r>
            <a:r>
              <a:rPr lang="en-US" dirty="0">
                <a:latin typeface="Times New Roman" panose="02020603050405020304" pitchFamily="18" charset="0"/>
                <a:cs typeface="Times New Roman" panose="02020603050405020304" pitchFamily="18" charset="0"/>
              </a:rPr>
              <a:t> and lepirudin are used to treat heparin-induced thrombocytopenia (HIT).</a:t>
            </a:r>
          </a:p>
          <a:p>
            <a:r>
              <a:rPr lang="en-US" dirty="0">
                <a:latin typeface="Times New Roman" panose="02020603050405020304" pitchFamily="18" charset="0"/>
                <a:cs typeface="Times New Roman" panose="02020603050405020304" pitchFamily="18" charset="0"/>
              </a:rPr>
              <a:t>Argatroban may also be given with aspirin to patients with HIT who are undergoing a cardiac procedure, such as </a:t>
            </a:r>
            <a:r>
              <a:rPr lang="en-US" dirty="0" err="1">
                <a:latin typeface="Times New Roman" panose="02020603050405020304" pitchFamily="18" charset="0"/>
                <a:cs typeface="Times New Roman" panose="02020603050405020304" pitchFamily="18" charset="0"/>
              </a:rPr>
              <a:t>PTCA</a:t>
            </a:r>
            <a:r>
              <a:rPr lang="en-US" dirty="0">
                <a:latin typeface="Times New Roman" panose="02020603050405020304" pitchFamily="18" charset="0"/>
                <a:cs typeface="Times New Roman" panose="02020603050405020304" pitchFamily="18" charset="0"/>
              </a:rPr>
              <a:t>, coronary stent placement, or atherectomy.</a:t>
            </a:r>
            <a:endParaRPr lang="en-US" dirty="0"/>
          </a:p>
        </p:txBody>
      </p:sp>
    </p:spTree>
    <p:extLst>
      <p:ext uri="{BB962C8B-B14F-4D97-AF65-F5344CB8AC3E}">
        <p14:creationId xmlns:p14="http://schemas.microsoft.com/office/powerpoint/2010/main" val="346276070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516D95-8082-4B09-8573-AF63EF240997}"/>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6956DACE-47CA-4F38-81D4-17B7B57476F1}"/>
              </a:ext>
            </a:extLst>
          </p:cNvPr>
          <p:cNvSpPr>
            <a:spLocks noGrp="1"/>
          </p:cNvSpPr>
          <p:nvPr>
            <p:ph idx="1"/>
          </p:nvPr>
        </p:nvSpPr>
        <p:spPr>
          <a:xfrm>
            <a:off x="162231" y="176981"/>
            <a:ext cx="8775291" cy="6504038"/>
          </a:xfrm>
        </p:spPr>
        <p:txBody>
          <a:bodyPr>
            <a:normAutofit fontScale="92500"/>
          </a:bodyPr>
          <a:lstStyle/>
          <a:p>
            <a:r>
              <a:rPr lang="en-US" dirty="0">
                <a:latin typeface="Times New Roman" panose="02020603050405020304" pitchFamily="18" charset="0"/>
                <a:cs typeface="Times New Roman" panose="02020603050405020304" pitchFamily="18" charset="0"/>
              </a:rPr>
              <a:t>Bivalirudin has been approved for use in patients with unstable angina undergoing </a:t>
            </a:r>
            <a:r>
              <a:rPr lang="en-US" dirty="0" err="1">
                <a:latin typeface="Times New Roman" panose="02020603050405020304" pitchFamily="18" charset="0"/>
                <a:cs typeface="Times New Roman" panose="02020603050405020304" pitchFamily="18" charset="0"/>
              </a:rPr>
              <a:t>PTCA</a:t>
            </a:r>
            <a:r>
              <a:rPr lang="en-US" dirty="0">
                <a:latin typeface="Times New Roman" panose="02020603050405020304" pitchFamily="18" charset="0"/>
                <a:cs typeface="Times New Roman" panose="02020603050405020304" pitchFamily="18" charset="0"/>
              </a:rPr>
              <a:t>, and should be used in conjunction</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with aspirin therapy.</a:t>
            </a:r>
          </a:p>
          <a:p>
            <a:r>
              <a:rPr lang="en-US" dirty="0">
                <a:latin typeface="Times New Roman" panose="02020603050405020304" pitchFamily="18" charset="0"/>
                <a:cs typeface="Times New Roman" panose="02020603050405020304" pitchFamily="18" charset="0"/>
              </a:rPr>
              <a:t>Patients with liver dysfunction may require a reduced dose of</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argatroban</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Also, the dosage of bivalirudin and lepirudin may need to be reduced in patients with impaired renal function.</a:t>
            </a:r>
          </a:p>
          <a:p>
            <a:r>
              <a:rPr lang="en-US" dirty="0">
                <a:latin typeface="Times New Roman" panose="02020603050405020304" pitchFamily="18" charset="0"/>
                <a:cs typeface="Times New Roman" panose="02020603050405020304" pitchFamily="18" charset="0"/>
              </a:rPr>
              <a:t>Use caution when administering a direct thrombin inhibitor to</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a patient who has an increased risk of bleeding. </a:t>
            </a:r>
          </a:p>
          <a:p>
            <a:r>
              <a:rPr lang="en-US" dirty="0">
                <a:latin typeface="Times New Roman" panose="02020603050405020304" pitchFamily="18" charset="0"/>
                <a:cs typeface="Times New Roman" panose="02020603050405020304" pitchFamily="18" charset="0"/>
              </a:rPr>
              <a:t>Patients at greatest risk for hemorrhage are those with severe hypertension, gastric ulcers, or hematologic disorders associated with increased bleeding. </a:t>
            </a:r>
          </a:p>
          <a:p>
            <a:r>
              <a:rPr lang="en-US" dirty="0">
                <a:latin typeface="Times New Roman" panose="02020603050405020304" pitchFamily="18" charset="0"/>
                <a:cs typeface="Times New Roman" panose="02020603050405020304" pitchFamily="18" charset="0"/>
              </a:rPr>
              <a:t>Patients receiving spinal anesthesia or those undergoing</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a lumbar puncture or having major surgery (especially surgery of the brain, spinal cord, or the eye) also have an increased risk for bleeding.</a:t>
            </a:r>
          </a:p>
        </p:txBody>
      </p:sp>
    </p:spTree>
    <p:extLst>
      <p:ext uri="{BB962C8B-B14F-4D97-AF65-F5344CB8AC3E}">
        <p14:creationId xmlns:p14="http://schemas.microsoft.com/office/powerpoint/2010/main" val="337342275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188A7-EA42-4513-B381-2A728781801A}"/>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8400E425-BE9A-4D39-9312-22A3502F3122}"/>
              </a:ext>
            </a:extLst>
          </p:cNvPr>
          <p:cNvSpPr>
            <a:spLocks noGrp="1"/>
          </p:cNvSpPr>
          <p:nvPr>
            <p:ph idx="1"/>
          </p:nvPr>
        </p:nvSpPr>
        <p:spPr>
          <a:xfrm>
            <a:off x="132735" y="176981"/>
            <a:ext cx="8834284" cy="6563032"/>
          </a:xfrm>
        </p:spPr>
        <p:txBody>
          <a:bodyPr>
            <a:normAutofit/>
          </a:bodyPr>
          <a:lstStyle/>
          <a:p>
            <a:pPr marL="0" indent="0">
              <a:buNone/>
            </a:pPr>
            <a:r>
              <a:rPr lang="en-US" b="1" dirty="0">
                <a:latin typeface="Times New Roman" panose="02020603050405020304" pitchFamily="18" charset="0"/>
                <a:cs typeface="Times New Roman" panose="02020603050405020304" pitchFamily="18" charset="0"/>
              </a:rPr>
              <a:t>Drug interactions</a:t>
            </a:r>
          </a:p>
          <a:p>
            <a:r>
              <a:rPr lang="en-US" dirty="0">
                <a:latin typeface="Times New Roman" panose="02020603050405020304" pitchFamily="18" charset="0"/>
                <a:cs typeface="Times New Roman" panose="02020603050405020304" pitchFamily="18" charset="0"/>
              </a:rPr>
              <a:t>Hemorrhage can occur as an adverse reaction to direct thrombin inhibitors, so avoid giving these drugs with another drug that may also increase the risk of bleeding.</a:t>
            </a:r>
          </a:p>
          <a:p>
            <a:r>
              <a:rPr lang="en-US" dirty="0">
                <a:latin typeface="Times New Roman" panose="02020603050405020304" pitchFamily="18" charset="0"/>
                <a:cs typeface="Times New Roman" panose="02020603050405020304" pitchFamily="18" charset="0"/>
              </a:rPr>
              <a:t>Discontinue all parenteral anticoagulants before administering </a:t>
            </a:r>
            <a:r>
              <a:rPr lang="en-US" dirty="0" err="1">
                <a:latin typeface="Times New Roman" panose="02020603050405020304" pitchFamily="18" charset="0"/>
                <a:cs typeface="Times New Roman" panose="02020603050405020304" pitchFamily="18" charset="0"/>
              </a:rPr>
              <a:t>argatroban</a:t>
            </a:r>
            <a:r>
              <a:rPr lang="en-US" dirty="0">
                <a:latin typeface="Times New Roman" panose="02020603050405020304" pitchFamily="18" charset="0"/>
                <a:cs typeface="Times New Roman" panose="02020603050405020304" pitchFamily="18" charset="0"/>
              </a:rPr>
              <a:t>.</a:t>
            </a:r>
          </a:p>
          <a:p>
            <a:r>
              <a:rPr lang="en-US" dirty="0">
                <a:latin typeface="Times New Roman" panose="02020603050405020304" pitchFamily="18" charset="0"/>
                <a:cs typeface="Times New Roman" panose="02020603050405020304" pitchFamily="18" charset="0"/>
              </a:rPr>
              <a:t>Administration of </a:t>
            </a:r>
            <a:r>
              <a:rPr lang="en-US" dirty="0" err="1">
                <a:latin typeface="Times New Roman" panose="02020603050405020304" pitchFamily="18" charset="0"/>
                <a:cs typeface="Times New Roman" panose="02020603050405020304" pitchFamily="18" charset="0"/>
              </a:rPr>
              <a:t>argatroban</a:t>
            </a:r>
            <a:r>
              <a:rPr lang="en-US" dirty="0">
                <a:latin typeface="Times New Roman" panose="02020603050405020304" pitchFamily="18" charset="0"/>
                <a:cs typeface="Times New Roman" panose="02020603050405020304" pitchFamily="18" charset="0"/>
              </a:rPr>
              <a:t> along with warfarin increases the INR.</a:t>
            </a:r>
          </a:p>
          <a:p>
            <a:r>
              <a:rPr lang="en-US" dirty="0">
                <a:latin typeface="Times New Roman" panose="02020603050405020304" pitchFamily="18" charset="0"/>
                <a:cs typeface="Times New Roman" panose="02020603050405020304" pitchFamily="18" charset="0"/>
              </a:rPr>
              <a:t>If the patient has received heparin, allow time for heparin’s effect on PTT to decrease before administering </a:t>
            </a:r>
            <a:r>
              <a:rPr lang="en-US" dirty="0" err="1">
                <a:latin typeface="Times New Roman" panose="02020603050405020304" pitchFamily="18" charset="0"/>
                <a:cs typeface="Times New Roman" panose="02020603050405020304" pitchFamily="18" charset="0"/>
              </a:rPr>
              <a:t>argatroban</a:t>
            </a:r>
            <a:r>
              <a:rPr lang="en-US" dirty="0">
                <a:latin typeface="Times New Roman" panose="02020603050405020304" pitchFamily="18" charset="0"/>
                <a:cs typeface="Times New Roman" panose="02020603050405020304" pitchFamily="18" charset="0"/>
              </a:rPr>
              <a:t>. </a:t>
            </a:r>
            <a:br>
              <a:rPr lang="en-US" dirty="0">
                <a:latin typeface="Times New Roman" panose="02020603050405020304" pitchFamily="18" charset="0"/>
                <a:cs typeface="Times New Roman" panose="02020603050405020304" pitchFamily="18" charset="0"/>
              </a:rPr>
            </a:br>
            <a:endParaRPr lang="en-US" dirty="0"/>
          </a:p>
        </p:txBody>
      </p:sp>
    </p:spTree>
    <p:extLst>
      <p:ext uri="{BB962C8B-B14F-4D97-AF65-F5344CB8AC3E}">
        <p14:creationId xmlns:p14="http://schemas.microsoft.com/office/powerpoint/2010/main" val="388550260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B48AB0-8B63-4496-A0B1-CEF7017151C4}"/>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C5DF5FF8-651C-4A16-8A8B-F130B79269C8}"/>
              </a:ext>
            </a:extLst>
          </p:cNvPr>
          <p:cNvSpPr>
            <a:spLocks noGrp="1"/>
          </p:cNvSpPr>
          <p:nvPr>
            <p:ph idx="1"/>
          </p:nvPr>
        </p:nvSpPr>
        <p:spPr>
          <a:xfrm>
            <a:off x="162232" y="191729"/>
            <a:ext cx="8353118" cy="5985234"/>
          </a:xfrm>
        </p:spPr>
        <p:txBody>
          <a:bodyPr>
            <a:normAutofit/>
          </a:bodyPr>
          <a:lstStyle/>
          <a:p>
            <a:pPr marL="0" indent="0">
              <a:buNone/>
            </a:pPr>
            <a:r>
              <a:rPr lang="en-US" b="1" dirty="0">
                <a:latin typeface="Times New Roman" panose="02020603050405020304" pitchFamily="18" charset="0"/>
                <a:cs typeface="Times New Roman" panose="02020603050405020304" pitchFamily="18" charset="0"/>
              </a:rPr>
              <a:t>Adverse reactions to bivalirudin</a:t>
            </a:r>
          </a:p>
          <a:p>
            <a:r>
              <a:rPr lang="en-US" dirty="0">
                <a:latin typeface="Times New Roman" panose="02020603050405020304" pitchFamily="18" charset="0"/>
                <a:cs typeface="Times New Roman" panose="02020603050405020304" pitchFamily="18" charset="0"/>
              </a:rPr>
              <a:t>The major adverse reaction to bivalirudin is</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bleeding; major hemorrhage occurs infrequently. </a:t>
            </a:r>
          </a:p>
          <a:p>
            <a:r>
              <a:rPr lang="en-US" dirty="0">
                <a:latin typeface="Times New Roman" panose="02020603050405020304" pitchFamily="18" charset="0"/>
                <a:cs typeface="Times New Roman" panose="02020603050405020304" pitchFamily="18" charset="0"/>
              </a:rPr>
              <a:t>Other adverse reactions include:</a:t>
            </a:r>
          </a:p>
          <a:p>
            <a:pPr lvl="1"/>
            <a:r>
              <a:rPr lang="en-US" dirty="0">
                <a:latin typeface="Times New Roman" panose="02020603050405020304" pitchFamily="18" charset="0"/>
                <a:cs typeface="Times New Roman" panose="02020603050405020304" pitchFamily="18" charset="0"/>
              </a:rPr>
              <a:t>Intracranial hemorrhage</a:t>
            </a:r>
          </a:p>
          <a:p>
            <a:pPr lvl="1"/>
            <a:r>
              <a:rPr lang="en-US" dirty="0">
                <a:latin typeface="Times New Roman" panose="02020603050405020304" pitchFamily="18" charset="0"/>
                <a:cs typeface="Times New Roman" panose="02020603050405020304" pitchFamily="18" charset="0"/>
              </a:rPr>
              <a:t>Retroperitoneal hemorrhage</a:t>
            </a:r>
          </a:p>
          <a:p>
            <a:pPr lvl="1"/>
            <a:r>
              <a:rPr lang="en-US" dirty="0">
                <a:latin typeface="Times New Roman" panose="02020603050405020304" pitchFamily="18" charset="0"/>
                <a:cs typeface="Times New Roman" panose="02020603050405020304" pitchFamily="18" charset="0"/>
              </a:rPr>
              <a:t>Nausea, vomiting, abdominal cramps, and diarrhea</a:t>
            </a:r>
          </a:p>
          <a:p>
            <a:pPr lvl="1"/>
            <a:r>
              <a:rPr lang="en-US" dirty="0">
                <a:latin typeface="Times New Roman" panose="02020603050405020304" pitchFamily="18" charset="0"/>
                <a:cs typeface="Times New Roman" panose="02020603050405020304" pitchFamily="18" charset="0"/>
              </a:rPr>
              <a:t>Headache</a:t>
            </a:r>
          </a:p>
          <a:p>
            <a:pPr lvl="1"/>
            <a:r>
              <a:rPr lang="en-US" dirty="0">
                <a:latin typeface="Times New Roman" panose="02020603050405020304" pitchFamily="18" charset="0"/>
                <a:cs typeface="Times New Roman" panose="02020603050405020304" pitchFamily="18" charset="0"/>
              </a:rPr>
              <a:t>Hematoma at I.V. infusion site.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520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C8E40-F588-45A6-8D5D-82102E379AAC}"/>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5C00A389-F608-411E-9BE9-997A704D5053}"/>
              </a:ext>
            </a:extLst>
          </p:cNvPr>
          <p:cNvSpPr>
            <a:spLocks noGrp="1"/>
          </p:cNvSpPr>
          <p:nvPr>
            <p:ph idx="1"/>
          </p:nvPr>
        </p:nvSpPr>
        <p:spPr>
          <a:xfrm>
            <a:off x="191729" y="176981"/>
            <a:ext cx="8701548" cy="6489290"/>
          </a:xfrm>
        </p:spPr>
        <p:txBody>
          <a:bodyPr>
            <a:normAutofit lnSpcReduction="10000"/>
          </a:bodyPr>
          <a:lstStyle/>
          <a:p>
            <a:pPr>
              <a:spcBef>
                <a:spcPts val="300"/>
              </a:spcBef>
            </a:pPr>
            <a:r>
              <a:rPr lang="en-US" dirty="0">
                <a:latin typeface="Times New Roman" panose="02020603050405020304" pitchFamily="18" charset="0"/>
                <a:cs typeface="Times New Roman" panose="02020603050405020304" pitchFamily="18" charset="0"/>
              </a:rPr>
              <a:t>The lymphatic system absorbs the parenteral form after I.M. injections.</a:t>
            </a:r>
          </a:p>
          <a:p>
            <a:pPr>
              <a:spcBef>
                <a:spcPts val="300"/>
              </a:spcBef>
            </a:pPr>
            <a:r>
              <a:rPr lang="en-US" dirty="0">
                <a:latin typeface="Times New Roman" panose="02020603050405020304" pitchFamily="18" charset="0"/>
                <a:cs typeface="Times New Roman" panose="02020603050405020304" pitchFamily="18" charset="0"/>
              </a:rPr>
              <a:t>Iron is transported by the blood and bound to </a:t>
            </a:r>
            <a:r>
              <a:rPr lang="en-US" b="1" i="1" dirty="0">
                <a:latin typeface="Times New Roman" panose="02020603050405020304" pitchFamily="18" charset="0"/>
                <a:cs typeface="Times New Roman" panose="02020603050405020304" pitchFamily="18" charset="0"/>
              </a:rPr>
              <a:t>transferrin</a:t>
            </a:r>
            <a:r>
              <a:rPr lang="en-US" dirty="0">
                <a:latin typeface="Times New Roman" panose="02020603050405020304" pitchFamily="18" charset="0"/>
                <a:cs typeface="Times New Roman" panose="02020603050405020304" pitchFamily="18" charset="0"/>
              </a:rPr>
              <a:t>, its carrier plasma protein. </a:t>
            </a:r>
          </a:p>
          <a:p>
            <a:pPr>
              <a:spcBef>
                <a:spcPts val="300"/>
              </a:spcBef>
            </a:pPr>
            <a:r>
              <a:rPr lang="en-US" dirty="0">
                <a:latin typeface="Times New Roman" panose="02020603050405020304" pitchFamily="18" charset="0"/>
                <a:cs typeface="Times New Roman" panose="02020603050405020304" pitchFamily="18" charset="0"/>
              </a:rPr>
              <a:t>About 30% of the iron is stored primarily as </a:t>
            </a:r>
            <a:r>
              <a:rPr lang="en-US" b="1" i="1" dirty="0">
                <a:latin typeface="Times New Roman" panose="02020603050405020304" pitchFamily="18" charset="0"/>
                <a:cs typeface="Times New Roman" panose="02020603050405020304" pitchFamily="18" charset="0"/>
              </a:rPr>
              <a:t>hemosiderin </a:t>
            </a:r>
            <a:r>
              <a:rPr lang="en-US" dirty="0">
                <a:latin typeface="Times New Roman" panose="02020603050405020304" pitchFamily="18" charset="0"/>
                <a:cs typeface="Times New Roman" panose="02020603050405020304" pitchFamily="18" charset="0"/>
              </a:rPr>
              <a:t>or</a:t>
            </a:r>
            <a:r>
              <a:rPr lang="en-US" b="1" i="1" dirty="0">
                <a:latin typeface="Times New Roman" panose="02020603050405020304" pitchFamily="18" charset="0"/>
                <a:cs typeface="Times New Roman" panose="02020603050405020304" pitchFamily="18" charset="0"/>
              </a:rPr>
              <a:t> ferritin </a:t>
            </a:r>
            <a:r>
              <a:rPr lang="en-US" dirty="0">
                <a:latin typeface="Times New Roman" panose="02020603050405020304" pitchFamily="18" charset="0"/>
                <a:cs typeface="Times New Roman" panose="02020603050405020304" pitchFamily="18" charset="0"/>
              </a:rPr>
              <a:t>in the reticuloendothelial cells of the:</a:t>
            </a:r>
          </a:p>
          <a:p>
            <a:pPr lvl="1">
              <a:spcBef>
                <a:spcPts val="300"/>
              </a:spcBef>
            </a:pPr>
            <a:r>
              <a:rPr lang="en-US" dirty="0">
                <a:latin typeface="Times New Roman" panose="02020603050405020304" pitchFamily="18" charset="0"/>
                <a:cs typeface="Times New Roman" panose="02020603050405020304" pitchFamily="18" charset="0"/>
              </a:rPr>
              <a:t>Liver</a:t>
            </a:r>
          </a:p>
          <a:p>
            <a:pPr lvl="1">
              <a:spcBef>
                <a:spcPts val="300"/>
              </a:spcBef>
            </a:pPr>
            <a:r>
              <a:rPr lang="en-US" dirty="0">
                <a:latin typeface="Times New Roman" panose="02020603050405020304" pitchFamily="18" charset="0"/>
                <a:cs typeface="Times New Roman" panose="02020603050405020304" pitchFamily="18" charset="0"/>
              </a:rPr>
              <a:t>Spleen</a:t>
            </a:r>
          </a:p>
          <a:p>
            <a:pPr lvl="1">
              <a:spcBef>
                <a:spcPts val="300"/>
              </a:spcBef>
            </a:pPr>
            <a:r>
              <a:rPr lang="en-US" dirty="0">
                <a:latin typeface="Times New Roman" panose="02020603050405020304" pitchFamily="18" charset="0"/>
                <a:cs typeface="Times New Roman" panose="02020603050405020304" pitchFamily="18" charset="0"/>
              </a:rPr>
              <a:t>Bone marrow. </a:t>
            </a:r>
          </a:p>
          <a:p>
            <a:pPr>
              <a:spcBef>
                <a:spcPts val="300"/>
              </a:spcBef>
            </a:pPr>
            <a:r>
              <a:rPr lang="en-US" dirty="0">
                <a:latin typeface="Times New Roman" panose="02020603050405020304" pitchFamily="18" charset="0"/>
                <a:cs typeface="Times New Roman" panose="02020603050405020304" pitchFamily="18" charset="0"/>
              </a:rPr>
              <a:t>About 66% of the total body iron is contained in hemoglobin. </a:t>
            </a:r>
          </a:p>
          <a:p>
            <a:pPr>
              <a:spcBef>
                <a:spcPts val="300"/>
              </a:spcBef>
            </a:pPr>
            <a:r>
              <a:rPr lang="en-US" dirty="0">
                <a:latin typeface="Times New Roman" panose="02020603050405020304" pitchFamily="18" charset="0"/>
                <a:cs typeface="Times New Roman" panose="02020603050405020304" pitchFamily="18" charset="0"/>
              </a:rPr>
              <a:t>Excess iron is excreted in:</a:t>
            </a:r>
          </a:p>
          <a:p>
            <a:pPr lvl="1">
              <a:spcBef>
                <a:spcPts val="300"/>
              </a:spcBef>
            </a:pPr>
            <a:r>
              <a:rPr lang="en-US" dirty="0">
                <a:latin typeface="Times New Roman" panose="02020603050405020304" pitchFamily="18" charset="0"/>
                <a:cs typeface="Times New Roman" panose="02020603050405020304" pitchFamily="18" charset="0"/>
              </a:rPr>
              <a:t>Urine</a:t>
            </a:r>
          </a:p>
          <a:p>
            <a:pPr lvl="1">
              <a:spcBef>
                <a:spcPts val="300"/>
              </a:spcBef>
            </a:pPr>
            <a:r>
              <a:rPr lang="en-US" dirty="0">
                <a:latin typeface="Times New Roman" panose="02020603050405020304" pitchFamily="18" charset="0"/>
                <a:cs typeface="Times New Roman" panose="02020603050405020304" pitchFamily="18" charset="0"/>
              </a:rPr>
              <a:t>Stool</a:t>
            </a:r>
          </a:p>
          <a:p>
            <a:pPr lvl="1">
              <a:spcBef>
                <a:spcPts val="300"/>
              </a:spcBef>
            </a:pPr>
            <a:r>
              <a:rPr lang="en-US" dirty="0">
                <a:latin typeface="Times New Roman" panose="02020603050405020304" pitchFamily="18" charset="0"/>
                <a:cs typeface="Times New Roman" panose="02020603050405020304" pitchFamily="18" charset="0"/>
              </a:rPr>
              <a:t>Sweat</a:t>
            </a:r>
          </a:p>
          <a:p>
            <a:pPr lvl="1">
              <a:spcBef>
                <a:spcPts val="300"/>
              </a:spcBef>
            </a:pPr>
            <a:r>
              <a:rPr lang="en-US" dirty="0">
                <a:latin typeface="Times New Roman" panose="02020603050405020304" pitchFamily="18" charset="0"/>
                <a:cs typeface="Times New Roman" panose="02020603050405020304" pitchFamily="18" charset="0"/>
              </a:rPr>
              <a:t>Through intestinal cell-sloughing. </a:t>
            </a:r>
          </a:p>
          <a:p>
            <a:pPr>
              <a:spcBef>
                <a:spcPts val="300"/>
              </a:spcBef>
            </a:pPr>
            <a:r>
              <a:rPr lang="en-US" dirty="0">
                <a:latin typeface="Times New Roman" panose="02020603050405020304" pitchFamily="18" charset="0"/>
                <a:cs typeface="Times New Roman" panose="02020603050405020304" pitchFamily="18" charset="0"/>
              </a:rPr>
              <a:t>It appears in breast milk and crosses the placenta.</a:t>
            </a:r>
            <a:br>
              <a:rPr lang="en-US" dirty="0">
                <a:latin typeface="Times New Roman" panose="02020603050405020304" pitchFamily="18" charset="0"/>
                <a:cs typeface="Times New Roman" panose="02020603050405020304" pitchFamily="18" charset="0"/>
              </a:rPr>
            </a:br>
            <a:endParaRPr lang="en-US" dirty="0"/>
          </a:p>
        </p:txBody>
      </p:sp>
    </p:spTree>
    <p:extLst>
      <p:ext uri="{BB962C8B-B14F-4D97-AF65-F5344CB8AC3E}">
        <p14:creationId xmlns:p14="http://schemas.microsoft.com/office/powerpoint/2010/main" val="110340163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DF11B-D99C-414F-B65C-E44D15156E3C}"/>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25440294-CC6C-461E-8C11-41572B5BA0CD}"/>
              </a:ext>
            </a:extLst>
          </p:cNvPr>
          <p:cNvSpPr>
            <a:spLocks noGrp="1"/>
          </p:cNvSpPr>
          <p:nvPr>
            <p:ph idx="1"/>
          </p:nvPr>
        </p:nvSpPr>
        <p:spPr>
          <a:xfrm>
            <a:off x="147484" y="117987"/>
            <a:ext cx="8849032" cy="6636774"/>
          </a:xfrm>
        </p:spPr>
        <p:txBody>
          <a:bodyPr>
            <a:normAutofit/>
          </a:bodyPr>
          <a:lstStyle/>
          <a:p>
            <a:pPr marL="0" indent="0">
              <a:buNone/>
            </a:pPr>
            <a:r>
              <a:rPr lang="en-US" b="1" dirty="0">
                <a:solidFill>
                  <a:srgbClr val="FF0000"/>
                </a:solidFill>
                <a:latin typeface="Times New Roman" panose="02020603050405020304" pitchFamily="18" charset="0"/>
                <a:cs typeface="Times New Roman" panose="02020603050405020304" pitchFamily="18" charset="0"/>
              </a:rPr>
              <a:t>Factor Xa inhibitor drugs</a:t>
            </a:r>
          </a:p>
          <a:p>
            <a:r>
              <a:rPr lang="en-US" dirty="0">
                <a:latin typeface="Times New Roman" panose="02020603050405020304" pitchFamily="18" charset="0"/>
                <a:cs typeface="Times New Roman" panose="02020603050405020304" pitchFamily="18" charset="0"/>
              </a:rPr>
              <a:t>Factor Xa inhibitor drugs are used to prevent DVT in patients undergoing total hip and knee replacement surgery or surgery to repair a hip fracture. </a:t>
            </a:r>
          </a:p>
          <a:p>
            <a:r>
              <a:rPr lang="en-US" dirty="0">
                <a:latin typeface="Times New Roman" panose="02020603050405020304" pitchFamily="18" charset="0"/>
                <a:cs typeface="Times New Roman" panose="02020603050405020304" pitchFamily="18" charset="0"/>
              </a:rPr>
              <a:t>The only factor Xa inhibitor drug used is the fondaparinux.</a:t>
            </a:r>
          </a:p>
          <a:p>
            <a:endParaRPr lang="en-US" dirty="0">
              <a:latin typeface="Times New Roman" panose="02020603050405020304" pitchFamily="18" charset="0"/>
              <a:cs typeface="Times New Roman" panose="02020603050405020304" pitchFamily="18" charset="0"/>
            </a:endParaRPr>
          </a:p>
          <a:p>
            <a:pPr marL="0" indent="0">
              <a:buNone/>
            </a:pPr>
            <a:r>
              <a:rPr lang="en-US" b="1" dirty="0">
                <a:latin typeface="Times New Roman" panose="02020603050405020304" pitchFamily="18" charset="0"/>
                <a:cs typeface="Times New Roman" panose="02020603050405020304" pitchFamily="18" charset="0"/>
              </a:rPr>
              <a:t>Pharmacokinetics</a:t>
            </a:r>
          </a:p>
          <a:p>
            <a:r>
              <a:rPr lang="en-US" dirty="0">
                <a:latin typeface="Times New Roman" panose="02020603050405020304" pitchFamily="18" charset="0"/>
                <a:cs typeface="Times New Roman" panose="02020603050405020304" pitchFamily="18" charset="0"/>
              </a:rPr>
              <a:t>Administered subQ, fondaparinux is absorbed rapidly and completely and is excreted primarily unchanged in urine.</a:t>
            </a:r>
          </a:p>
          <a:p>
            <a:r>
              <a:rPr lang="en-US" dirty="0">
                <a:latin typeface="Times New Roman" panose="02020603050405020304" pitchFamily="18" charset="0"/>
                <a:cs typeface="Times New Roman" panose="02020603050405020304" pitchFamily="18" charset="0"/>
              </a:rPr>
              <a:t>Its effects peak within 2 hours of administration and last for about 17 to 24 hours.</a:t>
            </a:r>
          </a:p>
        </p:txBody>
      </p:sp>
    </p:spTree>
    <p:extLst>
      <p:ext uri="{BB962C8B-B14F-4D97-AF65-F5344CB8AC3E}">
        <p14:creationId xmlns:p14="http://schemas.microsoft.com/office/powerpoint/2010/main" val="422482781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C760C-13FC-4D99-BFF9-27925A1BB355}"/>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AEDAACAD-410A-4919-BCD3-A6C892801640}"/>
              </a:ext>
            </a:extLst>
          </p:cNvPr>
          <p:cNvSpPr>
            <a:spLocks noGrp="1"/>
          </p:cNvSpPr>
          <p:nvPr>
            <p:ph idx="1"/>
          </p:nvPr>
        </p:nvSpPr>
        <p:spPr>
          <a:xfrm>
            <a:off x="147483" y="147484"/>
            <a:ext cx="8745793" cy="6548284"/>
          </a:xfrm>
        </p:spPr>
        <p:txBody>
          <a:bodyPr>
            <a:normAutofit/>
          </a:bodyPr>
          <a:lstStyle/>
          <a:p>
            <a:pPr marL="0" indent="0">
              <a:buNone/>
            </a:pPr>
            <a:r>
              <a:rPr lang="en-US" b="1" dirty="0">
                <a:latin typeface="Times New Roman" panose="02020603050405020304" pitchFamily="18" charset="0"/>
                <a:cs typeface="Times New Roman" panose="02020603050405020304" pitchFamily="18" charset="0"/>
              </a:rPr>
              <a:t>Pharmacodynamics</a:t>
            </a:r>
          </a:p>
          <a:p>
            <a:r>
              <a:rPr lang="en-US" dirty="0">
                <a:latin typeface="Times New Roman" panose="02020603050405020304" pitchFamily="18" charset="0"/>
                <a:cs typeface="Times New Roman" panose="02020603050405020304" pitchFamily="18" charset="0"/>
              </a:rPr>
              <a:t>Fondaparinux binds to antithrombin III and greatly influences the neutralization of factor Xa by antithrombin III. </a:t>
            </a:r>
          </a:p>
          <a:p>
            <a:r>
              <a:rPr lang="en-US" dirty="0">
                <a:latin typeface="Times New Roman" panose="02020603050405020304" pitchFamily="18" charset="0"/>
                <a:cs typeface="Times New Roman" panose="02020603050405020304" pitchFamily="18" charset="0"/>
              </a:rPr>
              <a:t>Neutralization of factor Xa interrupts the coagulation cascade, thereby inhibiting clot formation.</a:t>
            </a:r>
          </a:p>
          <a:p>
            <a:pPr marL="0" indent="0">
              <a:buNone/>
            </a:pPr>
            <a:endParaRPr lang="en-US" b="1" dirty="0">
              <a:latin typeface="Times New Roman" panose="02020603050405020304" pitchFamily="18" charset="0"/>
              <a:cs typeface="Times New Roman" panose="02020603050405020304" pitchFamily="18" charset="0"/>
            </a:endParaRPr>
          </a:p>
          <a:p>
            <a:pPr marL="0" indent="0">
              <a:buNone/>
            </a:pPr>
            <a:r>
              <a:rPr lang="en-US" b="1" dirty="0">
                <a:latin typeface="Times New Roman" panose="02020603050405020304" pitchFamily="18" charset="0"/>
                <a:cs typeface="Times New Roman" panose="02020603050405020304" pitchFamily="18" charset="0"/>
              </a:rPr>
              <a:t>Pharmacotherapeutics</a:t>
            </a:r>
          </a:p>
          <a:p>
            <a:r>
              <a:rPr lang="en-US" dirty="0">
                <a:latin typeface="Times New Roman" panose="02020603050405020304" pitchFamily="18" charset="0"/>
                <a:cs typeface="Times New Roman" panose="02020603050405020304" pitchFamily="18" charset="0"/>
              </a:rPr>
              <a:t>Fondaparinux is used only to prevent the formation of blood clots.</a:t>
            </a:r>
          </a:p>
          <a:p>
            <a:r>
              <a:rPr lang="en-US" b="1" dirty="0">
                <a:latin typeface="Times New Roman" panose="02020603050405020304" pitchFamily="18" charset="0"/>
                <a:cs typeface="Times New Roman" panose="02020603050405020304" pitchFamily="18" charset="0"/>
              </a:rPr>
              <a:t>Drug interactions</a:t>
            </a:r>
          </a:p>
          <a:p>
            <a:r>
              <a:rPr lang="en-US" dirty="0">
                <a:latin typeface="Times New Roman" panose="02020603050405020304" pitchFamily="18" charset="0"/>
                <a:cs typeface="Times New Roman" panose="02020603050405020304" pitchFamily="18" charset="0"/>
              </a:rPr>
              <a:t>Avoid administering fondaparinux with another drug that may increase the risk of bleeding</a:t>
            </a:r>
            <a:endParaRPr lang="en-US" dirty="0"/>
          </a:p>
        </p:txBody>
      </p:sp>
    </p:spTree>
    <p:extLst>
      <p:ext uri="{BB962C8B-B14F-4D97-AF65-F5344CB8AC3E}">
        <p14:creationId xmlns:p14="http://schemas.microsoft.com/office/powerpoint/2010/main" val="92830511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08A72-836D-4C25-AFBC-76FF5367486B}"/>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E6A474F6-3F3A-4C17-A0EA-2E21EEAD730E}"/>
              </a:ext>
            </a:extLst>
          </p:cNvPr>
          <p:cNvSpPr>
            <a:spLocks noGrp="1"/>
          </p:cNvSpPr>
          <p:nvPr>
            <p:ph idx="1"/>
          </p:nvPr>
        </p:nvSpPr>
        <p:spPr>
          <a:xfrm>
            <a:off x="162231" y="147484"/>
            <a:ext cx="8790039" cy="6592529"/>
          </a:xfrm>
        </p:spPr>
        <p:txBody>
          <a:bodyPr>
            <a:normAutofit/>
          </a:bodyPr>
          <a:lstStyle/>
          <a:p>
            <a:pPr marL="0" indent="0">
              <a:buNone/>
            </a:pPr>
            <a:r>
              <a:rPr lang="en-US" b="1" dirty="0">
                <a:latin typeface="Times New Roman" panose="02020603050405020304" pitchFamily="18" charset="0"/>
                <a:cs typeface="Times New Roman" panose="02020603050405020304" pitchFamily="18" charset="0"/>
              </a:rPr>
              <a:t>Adverse reactions to factor Xa inhibitors</a:t>
            </a:r>
          </a:p>
          <a:p>
            <a:r>
              <a:rPr lang="en-US" dirty="0">
                <a:latin typeface="Times New Roman" panose="02020603050405020304" pitchFamily="18" charset="0"/>
                <a:cs typeface="Times New Roman" panose="02020603050405020304" pitchFamily="18" charset="0"/>
              </a:rPr>
              <a:t>Bleeding</a:t>
            </a:r>
          </a:p>
          <a:p>
            <a:r>
              <a:rPr lang="en-US" dirty="0">
                <a:latin typeface="Times New Roman" panose="02020603050405020304" pitchFamily="18" charset="0"/>
                <a:cs typeface="Times New Roman" panose="02020603050405020304" pitchFamily="18" charset="0"/>
              </a:rPr>
              <a:t>Nausea</a:t>
            </a:r>
          </a:p>
          <a:p>
            <a:r>
              <a:rPr lang="en-US" dirty="0">
                <a:latin typeface="Times New Roman" panose="02020603050405020304" pitchFamily="18" charset="0"/>
                <a:cs typeface="Times New Roman" panose="02020603050405020304" pitchFamily="18" charset="0"/>
              </a:rPr>
              <a:t>Anemia</a:t>
            </a:r>
          </a:p>
          <a:p>
            <a:r>
              <a:rPr lang="en-US" dirty="0">
                <a:latin typeface="Times New Roman" panose="02020603050405020304" pitchFamily="18" charset="0"/>
                <a:cs typeface="Times New Roman" panose="02020603050405020304" pitchFamily="18" charset="0"/>
              </a:rPr>
              <a:t>Fever</a:t>
            </a:r>
          </a:p>
          <a:p>
            <a:r>
              <a:rPr lang="en-US" dirty="0">
                <a:latin typeface="Times New Roman" panose="02020603050405020304" pitchFamily="18" charset="0"/>
                <a:cs typeface="Times New Roman" panose="02020603050405020304" pitchFamily="18" charset="0"/>
              </a:rPr>
              <a:t>Rash</a:t>
            </a:r>
          </a:p>
          <a:p>
            <a:r>
              <a:rPr lang="en-US" dirty="0">
                <a:latin typeface="Times New Roman" panose="02020603050405020304" pitchFamily="18" charset="0"/>
                <a:cs typeface="Times New Roman" panose="02020603050405020304" pitchFamily="18" charset="0"/>
              </a:rPr>
              <a:t>Constipation</a:t>
            </a:r>
          </a:p>
          <a:p>
            <a:r>
              <a:rPr lang="en-US" dirty="0">
                <a:latin typeface="Times New Roman" panose="02020603050405020304" pitchFamily="18" charset="0"/>
                <a:cs typeface="Times New Roman" panose="02020603050405020304" pitchFamily="18" charset="0"/>
              </a:rPr>
              <a:t>Edema.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3818494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03BDA-E19C-47E3-892A-74C286EE0630}"/>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83F52B04-22A1-44D6-B1C3-E816BFE42382}"/>
              </a:ext>
            </a:extLst>
          </p:cNvPr>
          <p:cNvSpPr>
            <a:spLocks noGrp="1"/>
          </p:cNvSpPr>
          <p:nvPr>
            <p:ph idx="1"/>
          </p:nvPr>
        </p:nvSpPr>
        <p:spPr>
          <a:xfrm>
            <a:off x="147483" y="162232"/>
            <a:ext cx="8819535" cy="6563032"/>
          </a:xfrm>
        </p:spPr>
        <p:txBody>
          <a:bodyPr>
            <a:normAutofit/>
          </a:bodyPr>
          <a:lstStyle/>
          <a:p>
            <a:pPr marL="0" indent="0">
              <a:buNone/>
            </a:pPr>
            <a:r>
              <a:rPr lang="en-US" b="1" dirty="0">
                <a:solidFill>
                  <a:srgbClr val="FF0000"/>
                </a:solidFill>
                <a:latin typeface="Times New Roman" panose="02020603050405020304" pitchFamily="18" charset="0"/>
                <a:cs typeface="Times New Roman" panose="02020603050405020304" pitchFamily="18" charset="0"/>
              </a:rPr>
              <a:t>Thrombolytic drugs</a:t>
            </a:r>
          </a:p>
          <a:p>
            <a:r>
              <a:rPr lang="en-US" i="1" dirty="0">
                <a:latin typeface="Times New Roman" panose="02020603050405020304" pitchFamily="18" charset="0"/>
                <a:cs typeface="Times New Roman" panose="02020603050405020304" pitchFamily="18" charset="0"/>
              </a:rPr>
              <a:t>Thrombolytic drugs </a:t>
            </a:r>
            <a:r>
              <a:rPr lang="en-US" dirty="0">
                <a:latin typeface="Times New Roman" panose="02020603050405020304" pitchFamily="18" charset="0"/>
                <a:cs typeface="Times New Roman" panose="02020603050405020304" pitchFamily="18" charset="0"/>
              </a:rPr>
              <a:t>are used to dissolve a preexisting clot or thrombus, often in an acute or emergency situation.</a:t>
            </a:r>
          </a:p>
          <a:p>
            <a:r>
              <a:rPr lang="en-US" dirty="0">
                <a:latin typeface="Times New Roman" panose="02020603050405020304" pitchFamily="18" charset="0"/>
                <a:cs typeface="Times New Roman" panose="02020603050405020304" pitchFamily="18" charset="0"/>
              </a:rPr>
              <a:t>Some of the thrombolytic drugs currently used include alteplase, </a:t>
            </a:r>
            <a:r>
              <a:rPr lang="en-US" dirty="0" err="1">
                <a:latin typeface="Times New Roman" panose="02020603050405020304" pitchFamily="18" charset="0"/>
                <a:cs typeface="Times New Roman" panose="02020603050405020304" pitchFamily="18" charset="0"/>
              </a:rPr>
              <a:t>reteplase</a:t>
            </a:r>
            <a:r>
              <a:rPr lang="en-US" dirty="0">
                <a:latin typeface="Times New Roman" panose="02020603050405020304" pitchFamily="18" charset="0"/>
                <a:cs typeface="Times New Roman" panose="02020603050405020304" pitchFamily="18" charset="0"/>
              </a:rPr>
              <a:t>, streptokinase, </a:t>
            </a:r>
            <a:r>
              <a:rPr lang="en-US" dirty="0" err="1">
                <a:latin typeface="Times New Roman" panose="02020603050405020304" pitchFamily="18" charset="0"/>
                <a:cs typeface="Times New Roman" panose="02020603050405020304" pitchFamily="18" charset="0"/>
              </a:rPr>
              <a:t>tenecteplase</a:t>
            </a:r>
            <a:r>
              <a:rPr lang="en-US" dirty="0">
                <a:latin typeface="Times New Roman" panose="02020603050405020304" pitchFamily="18" charset="0"/>
                <a:cs typeface="Times New Roman" panose="02020603050405020304" pitchFamily="18" charset="0"/>
              </a:rPr>
              <a:t>, and urokinase.</a:t>
            </a:r>
            <a:br>
              <a:rPr lang="en-US" dirty="0">
                <a:latin typeface="Times New Roman" panose="02020603050405020304" pitchFamily="18" charset="0"/>
                <a:cs typeface="Times New Roman" panose="02020603050405020304" pitchFamily="18" charset="0"/>
              </a:rPr>
            </a:br>
            <a:br>
              <a:rPr lang="en-US" dirty="0">
                <a:latin typeface="Times New Roman" panose="02020603050405020304" pitchFamily="18" charset="0"/>
                <a:cs typeface="Times New Roman" panose="02020603050405020304" pitchFamily="18" charset="0"/>
              </a:rPr>
            </a:b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465972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9D87A-06A2-401A-9F50-C7E17AE4C2A6}"/>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083604D8-C9B7-47EF-9919-49B167538D86}"/>
              </a:ext>
            </a:extLst>
          </p:cNvPr>
          <p:cNvSpPr>
            <a:spLocks noGrp="1"/>
          </p:cNvSpPr>
          <p:nvPr>
            <p:ph idx="1"/>
          </p:nvPr>
        </p:nvSpPr>
        <p:spPr>
          <a:xfrm>
            <a:off x="191729" y="191729"/>
            <a:ext cx="8760542" cy="6548284"/>
          </a:xfrm>
        </p:spPr>
        <p:txBody>
          <a:bodyPr>
            <a:normAutofit/>
          </a:bodyPr>
          <a:lstStyle/>
          <a:p>
            <a:pPr marL="0" indent="0">
              <a:buNone/>
            </a:pPr>
            <a:r>
              <a:rPr lang="en-US" b="1" dirty="0">
                <a:latin typeface="Times New Roman" panose="02020603050405020304" pitchFamily="18" charset="0"/>
                <a:cs typeface="Times New Roman" panose="02020603050405020304" pitchFamily="18" charset="0"/>
              </a:rPr>
              <a:t>Pharmacokinetics</a:t>
            </a:r>
          </a:p>
          <a:p>
            <a:r>
              <a:rPr lang="en-US" dirty="0">
                <a:latin typeface="Times New Roman" panose="02020603050405020304" pitchFamily="18" charset="0"/>
                <a:cs typeface="Times New Roman" panose="02020603050405020304" pitchFamily="18" charset="0"/>
              </a:rPr>
              <a:t>After I.V. or intracoronary administration, thrombolytic drugs are distributed immediately throughout the circulation, quickly activating plasminogen (a precursor to plasmin, which dissolves fibrin clots).</a:t>
            </a:r>
          </a:p>
          <a:p>
            <a:r>
              <a:rPr lang="en-US" dirty="0">
                <a:latin typeface="Times New Roman" panose="02020603050405020304" pitchFamily="18" charset="0"/>
                <a:cs typeface="Times New Roman" panose="02020603050405020304" pitchFamily="18" charset="0"/>
              </a:rPr>
              <a:t>Alteplase, </a:t>
            </a:r>
            <a:r>
              <a:rPr lang="en-US" dirty="0" err="1">
                <a:latin typeface="Times New Roman" panose="02020603050405020304" pitchFamily="18" charset="0"/>
                <a:cs typeface="Times New Roman" panose="02020603050405020304" pitchFamily="18" charset="0"/>
              </a:rPr>
              <a:t>reteplase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tenecteplase</a:t>
            </a:r>
            <a:r>
              <a:rPr lang="en-US" dirty="0">
                <a:latin typeface="Times New Roman" panose="02020603050405020304" pitchFamily="18" charset="0"/>
                <a:cs typeface="Times New Roman" panose="02020603050405020304" pitchFamily="18" charset="0"/>
              </a:rPr>
              <a:t>, and urokinase are cleared rapidly from circulating plasma, primarily by the liver. </a:t>
            </a:r>
          </a:p>
          <a:p>
            <a:r>
              <a:rPr lang="en-US" dirty="0">
                <a:latin typeface="Times New Roman" panose="02020603050405020304" pitchFamily="18" charset="0"/>
                <a:cs typeface="Times New Roman" panose="02020603050405020304" pitchFamily="18" charset="0"/>
              </a:rPr>
              <a:t>Streptokinase is removed rapidly from the circulation by antibodies and the reticuloendothelial system (a body system involved in defending against infection and disposing of products of cell breakdown).</a:t>
            </a:r>
          </a:p>
          <a:p>
            <a:r>
              <a:rPr lang="en-US" dirty="0">
                <a:latin typeface="Times New Roman" panose="02020603050405020304" pitchFamily="18" charset="0"/>
                <a:cs typeface="Times New Roman" panose="02020603050405020304" pitchFamily="18" charset="0"/>
              </a:rPr>
              <a:t>These agents don’t appear to cross the placental barrier.</a:t>
            </a:r>
            <a:br>
              <a:rPr lang="en-US" dirty="0">
                <a:latin typeface="Times New Roman" panose="02020603050405020304" pitchFamily="18" charset="0"/>
                <a:cs typeface="Times New Roman" panose="02020603050405020304" pitchFamily="18" charset="0"/>
              </a:rPr>
            </a:br>
            <a:endParaRPr lang="en-US" dirty="0"/>
          </a:p>
        </p:txBody>
      </p:sp>
    </p:spTree>
    <p:extLst>
      <p:ext uri="{BB962C8B-B14F-4D97-AF65-F5344CB8AC3E}">
        <p14:creationId xmlns:p14="http://schemas.microsoft.com/office/powerpoint/2010/main" val="319440294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F4D0B-536D-4310-A530-7B4ED84ACDC5}"/>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A9580627-996F-4EC0-814A-833C984D8465}"/>
              </a:ext>
            </a:extLst>
          </p:cNvPr>
          <p:cNvSpPr>
            <a:spLocks noGrp="1"/>
          </p:cNvSpPr>
          <p:nvPr>
            <p:ph idx="1"/>
          </p:nvPr>
        </p:nvSpPr>
        <p:spPr>
          <a:xfrm>
            <a:off x="147484" y="162232"/>
            <a:ext cx="8775290" cy="6577781"/>
          </a:xfrm>
        </p:spPr>
        <p:txBody>
          <a:bodyPr/>
          <a:lstStyle/>
          <a:p>
            <a:pPr marL="0" indent="0">
              <a:buNone/>
            </a:pPr>
            <a:r>
              <a:rPr lang="en-US" b="1" dirty="0">
                <a:latin typeface="Times New Roman" panose="02020603050405020304" pitchFamily="18" charset="0"/>
                <a:cs typeface="Times New Roman" panose="02020603050405020304" pitchFamily="18" charset="0"/>
              </a:rPr>
              <a:t>Pharmacodynamics</a:t>
            </a:r>
          </a:p>
          <a:p>
            <a:r>
              <a:rPr lang="en-US" dirty="0">
                <a:latin typeface="Times New Roman" panose="02020603050405020304" pitchFamily="18" charset="0"/>
                <a:cs typeface="Times New Roman" panose="02020603050405020304" pitchFamily="18" charset="0"/>
              </a:rPr>
              <a:t>Thrombolytic drugs convert plasminogen to plasmin, which lyses (dissolves) thrombi, fibrinogen, and other plasma proteins. </a:t>
            </a:r>
            <a:endParaRPr lang="en-US" dirty="0"/>
          </a:p>
        </p:txBody>
      </p:sp>
    </p:spTree>
    <p:extLst>
      <p:ext uri="{BB962C8B-B14F-4D97-AF65-F5344CB8AC3E}">
        <p14:creationId xmlns:p14="http://schemas.microsoft.com/office/powerpoint/2010/main" val="263270455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024C3-A7B6-41EC-84DC-0887B29BBFE1}"/>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D9E57C06-9CD1-4937-BCD7-5D260AF68D17}"/>
              </a:ext>
            </a:extLst>
          </p:cNvPr>
          <p:cNvSpPr>
            <a:spLocks noGrp="1"/>
          </p:cNvSpPr>
          <p:nvPr>
            <p:ph idx="1"/>
          </p:nvPr>
        </p:nvSpPr>
        <p:spPr>
          <a:xfrm>
            <a:off x="162231" y="117986"/>
            <a:ext cx="8775291" cy="6577781"/>
          </a:xfrm>
        </p:spPr>
        <p:txBody>
          <a:bodyPr>
            <a:normAutofit/>
          </a:bodyPr>
          <a:lstStyle/>
          <a:p>
            <a:pPr marL="0" indent="0">
              <a:buNone/>
            </a:pPr>
            <a:r>
              <a:rPr lang="en-US" b="1" dirty="0">
                <a:latin typeface="Times New Roman" panose="02020603050405020304" pitchFamily="18" charset="0"/>
                <a:cs typeface="Times New Roman" panose="02020603050405020304" pitchFamily="18" charset="0"/>
              </a:rPr>
              <a:t>Pharmacotherapeutics</a:t>
            </a:r>
          </a:p>
          <a:p>
            <a:r>
              <a:rPr lang="en-US" dirty="0">
                <a:latin typeface="Times New Roman" panose="02020603050405020304" pitchFamily="18" charset="0"/>
                <a:cs typeface="Times New Roman" panose="02020603050405020304" pitchFamily="18" charset="0"/>
              </a:rPr>
              <a:t>Thrombolytic drugs have a number of uses. </a:t>
            </a:r>
          </a:p>
          <a:p>
            <a:r>
              <a:rPr lang="en-US" dirty="0">
                <a:latin typeface="Times New Roman" panose="02020603050405020304" pitchFamily="18" charset="0"/>
                <a:cs typeface="Times New Roman" panose="02020603050405020304" pitchFamily="18" charset="0"/>
              </a:rPr>
              <a:t>They’re used to treat certain thromboembolic disorders (such as acute MI, acute ischemic stroke, and peripheral artery occlusion) and have also been used to dissolve thrombi in arteriovenous cannulas (used in dialysis) and I.V. catheters to reestablish blood flow.</a:t>
            </a:r>
          </a:p>
          <a:p>
            <a:r>
              <a:rPr lang="en-US" dirty="0">
                <a:latin typeface="Times New Roman" panose="02020603050405020304" pitchFamily="18" charset="0"/>
                <a:cs typeface="Times New Roman" panose="02020603050405020304" pitchFamily="18" charset="0"/>
              </a:rPr>
              <a:t>Thrombolytic drugs are the drugs of choice to break down newly formed thrombi. </a:t>
            </a:r>
          </a:p>
          <a:p>
            <a:r>
              <a:rPr lang="en-US" dirty="0">
                <a:latin typeface="Times New Roman" panose="02020603050405020304" pitchFamily="18" charset="0"/>
                <a:cs typeface="Times New Roman" panose="02020603050405020304" pitchFamily="18" charset="0"/>
              </a:rPr>
              <a:t>They seem most effective when administered within 6 hours of the symptoms onset. </a:t>
            </a:r>
            <a:br>
              <a:rPr lang="en-US" dirty="0">
                <a:latin typeface="Times New Roman" panose="02020603050405020304" pitchFamily="18" charset="0"/>
                <a:cs typeface="Times New Roman" panose="02020603050405020304" pitchFamily="18" charset="0"/>
              </a:rPr>
            </a:br>
            <a:endParaRPr lang="en-US" dirty="0"/>
          </a:p>
        </p:txBody>
      </p:sp>
    </p:spTree>
    <p:extLst>
      <p:ext uri="{BB962C8B-B14F-4D97-AF65-F5344CB8AC3E}">
        <p14:creationId xmlns:p14="http://schemas.microsoft.com/office/powerpoint/2010/main" val="315020207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3F552-AFEE-4488-8AD0-744CBEA554E1}"/>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5AC9CBC4-08A3-4448-B2E5-50AC947534E4}"/>
              </a:ext>
            </a:extLst>
          </p:cNvPr>
          <p:cNvSpPr>
            <a:spLocks noGrp="1"/>
          </p:cNvSpPr>
          <p:nvPr>
            <p:ph idx="1"/>
          </p:nvPr>
        </p:nvSpPr>
        <p:spPr>
          <a:xfrm>
            <a:off x="162231" y="176980"/>
            <a:ext cx="8804787" cy="6533535"/>
          </a:xfrm>
        </p:spPr>
        <p:txBody>
          <a:bodyPr>
            <a:normAutofit/>
          </a:bodyPr>
          <a:lstStyle/>
          <a:p>
            <a:r>
              <a:rPr lang="en-US" dirty="0">
                <a:latin typeface="Times New Roman" panose="02020603050405020304" pitchFamily="18" charset="0"/>
                <a:cs typeface="Times New Roman" panose="02020603050405020304" pitchFamily="18" charset="0"/>
              </a:rPr>
              <a:t>In addition, each drug has specific uses.</a:t>
            </a:r>
          </a:p>
          <a:p>
            <a:r>
              <a:rPr lang="en-US" dirty="0">
                <a:latin typeface="Times New Roman" panose="02020603050405020304" pitchFamily="18" charset="0"/>
                <a:cs typeface="Times New Roman" panose="02020603050405020304" pitchFamily="18" charset="0"/>
              </a:rPr>
              <a:t>Alteplase is used to treat acute MI, pulmonary embolism, acute ischemic stroke, peripheral artery occlusion, and to restore patency to clotted grafts and I.V. access devices.</a:t>
            </a:r>
          </a:p>
          <a:p>
            <a:r>
              <a:rPr lang="en-US" dirty="0">
                <a:latin typeface="Times New Roman" panose="02020603050405020304" pitchFamily="18" charset="0"/>
                <a:cs typeface="Times New Roman" panose="02020603050405020304" pitchFamily="18" charset="0"/>
              </a:rPr>
              <a:t>Streptokinase is used to treat acute MI, pulmonary embolus, and DVT.</a:t>
            </a:r>
          </a:p>
          <a:p>
            <a:r>
              <a:rPr lang="en-US" dirty="0" err="1">
                <a:latin typeface="Times New Roman" panose="02020603050405020304" pitchFamily="18" charset="0"/>
                <a:cs typeface="Times New Roman" panose="02020603050405020304" pitchFamily="18" charset="0"/>
              </a:rPr>
              <a:t>Reteplase</a:t>
            </a:r>
            <a:r>
              <a:rPr lang="en-US" dirty="0">
                <a:latin typeface="Times New Roman" panose="02020603050405020304" pitchFamily="18" charset="0"/>
                <a:cs typeface="Times New Roman" panose="02020603050405020304" pitchFamily="18" charset="0"/>
              </a:rPr>
              <a:t> and </a:t>
            </a:r>
            <a:r>
              <a:rPr lang="en-US" dirty="0" err="1">
                <a:latin typeface="Times New Roman" panose="02020603050405020304" pitchFamily="18" charset="0"/>
                <a:cs typeface="Times New Roman" panose="02020603050405020304" pitchFamily="18" charset="0"/>
              </a:rPr>
              <a:t>tenecteplase</a:t>
            </a:r>
            <a:r>
              <a:rPr lang="en-US" dirty="0">
                <a:latin typeface="Times New Roman" panose="02020603050405020304" pitchFamily="18" charset="0"/>
                <a:cs typeface="Times New Roman" panose="02020603050405020304" pitchFamily="18" charset="0"/>
              </a:rPr>
              <a:t> are used to treat acute MI.</a:t>
            </a:r>
          </a:p>
          <a:p>
            <a:r>
              <a:rPr lang="en-US" dirty="0">
                <a:latin typeface="Times New Roman" panose="02020603050405020304" pitchFamily="18" charset="0"/>
                <a:cs typeface="Times New Roman" panose="02020603050405020304" pitchFamily="18" charset="0"/>
              </a:rPr>
              <a:t>Urokinase is used to treat pulmonary embolism and coronary artery thrombosis and for catheter clearance.</a:t>
            </a:r>
            <a:br>
              <a:rPr lang="en-US" dirty="0">
                <a:latin typeface="Times New Roman" panose="02020603050405020304" pitchFamily="18" charset="0"/>
                <a:cs typeface="Times New Roman" panose="02020603050405020304" pitchFamily="18" charset="0"/>
              </a:rPr>
            </a:b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055763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910C9-A98F-449A-9E4E-D7612BD5CE78}"/>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A4618665-1991-4420-B16C-1486A014E468}"/>
              </a:ext>
            </a:extLst>
          </p:cNvPr>
          <p:cNvSpPr>
            <a:spLocks noGrp="1"/>
          </p:cNvSpPr>
          <p:nvPr>
            <p:ph idx="1"/>
          </p:nvPr>
        </p:nvSpPr>
        <p:spPr>
          <a:xfrm>
            <a:off x="191729" y="147484"/>
            <a:ext cx="8775290" cy="6577781"/>
          </a:xfrm>
        </p:spPr>
        <p:txBody>
          <a:bodyPr/>
          <a:lstStyle/>
          <a:p>
            <a:pPr marL="0" indent="0">
              <a:buNone/>
            </a:pPr>
            <a:r>
              <a:rPr lang="en-US" b="1" dirty="0">
                <a:latin typeface="Times New Roman" panose="02020603050405020304" pitchFamily="18" charset="0"/>
                <a:cs typeface="Times New Roman" panose="02020603050405020304" pitchFamily="18" charset="0"/>
              </a:rPr>
              <a:t>Drug interactions</a:t>
            </a:r>
          </a:p>
          <a:p>
            <a:r>
              <a:rPr lang="en-US" dirty="0">
                <a:latin typeface="Times New Roman" panose="02020603050405020304" pitchFamily="18" charset="0"/>
                <a:cs typeface="Times New Roman" panose="02020603050405020304" pitchFamily="18" charset="0"/>
              </a:rPr>
              <a:t>Thrombolytic drugs interact with heparin, oral anticoagulants, antiplatelet drugs, and NSAIDs to increase the patient’s risk of bleeding.</a:t>
            </a:r>
          </a:p>
          <a:p>
            <a:r>
              <a:rPr lang="en-US" dirty="0">
                <a:latin typeface="Times New Roman" panose="02020603050405020304" pitchFamily="18" charset="0"/>
                <a:cs typeface="Times New Roman" panose="02020603050405020304" pitchFamily="18" charset="0"/>
              </a:rPr>
              <a:t>Aminocaproic acid inhibits streptokinase and can be used to reverse its fibrinolytic effects.</a:t>
            </a:r>
          </a:p>
          <a:p>
            <a:endParaRPr lang="en-US" dirty="0">
              <a:latin typeface="Times New Roman" panose="02020603050405020304" pitchFamily="18" charset="0"/>
              <a:cs typeface="Times New Roman" panose="02020603050405020304" pitchFamily="18" charset="0"/>
            </a:endParaRPr>
          </a:p>
          <a:p>
            <a:pPr marL="0" indent="0">
              <a:buNone/>
            </a:pPr>
            <a:r>
              <a:rPr lang="en-US" b="1" dirty="0">
                <a:latin typeface="Times New Roman" panose="02020603050405020304" pitchFamily="18" charset="0"/>
                <a:cs typeface="Times New Roman" panose="02020603050405020304" pitchFamily="18" charset="0"/>
              </a:rPr>
              <a:t>Adverse reactions to thrombolytic drugs</a:t>
            </a:r>
          </a:p>
          <a:p>
            <a:r>
              <a:rPr lang="en-US" dirty="0">
                <a:latin typeface="Times New Roman" panose="02020603050405020304" pitchFamily="18" charset="0"/>
                <a:cs typeface="Times New Roman" panose="02020603050405020304" pitchFamily="18" charset="0"/>
              </a:rPr>
              <a:t>The major reactions associated with thrombolytic drugs are bleeding and allergic responses, especially with</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streptokinase. </a:t>
            </a:r>
            <a:endParaRPr lang="en-US" dirty="0"/>
          </a:p>
        </p:txBody>
      </p:sp>
    </p:spTree>
    <p:extLst>
      <p:ext uri="{BB962C8B-B14F-4D97-AF65-F5344CB8AC3E}">
        <p14:creationId xmlns:p14="http://schemas.microsoft.com/office/powerpoint/2010/main" val="317070846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A8C60-6247-466F-9E46-2BC5ED96E96C}"/>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5AD0DAE0-AAE2-4EAF-BC69-868F3B75928F}"/>
              </a:ext>
            </a:extLst>
          </p:cNvPr>
          <p:cNvSpPr>
            <a:spLocks noGrp="1"/>
          </p:cNvSpPr>
          <p:nvPr>
            <p:ph idx="1"/>
          </p:nvPr>
        </p:nvSpPr>
        <p:spPr>
          <a:xfrm>
            <a:off x="117987" y="117986"/>
            <a:ext cx="8878529" cy="6592529"/>
          </a:xfrm>
        </p:spPr>
        <p:txBody>
          <a:bodyPr>
            <a:normAutofit lnSpcReduction="10000"/>
          </a:bodyPr>
          <a:lstStyle/>
          <a:p>
            <a:pPr marL="0" indent="0">
              <a:buNone/>
            </a:pPr>
            <a:r>
              <a:rPr lang="en-US" b="1" dirty="0">
                <a:latin typeface="Times New Roman" panose="02020603050405020304" pitchFamily="18" charset="0"/>
                <a:cs typeface="Times New Roman" panose="02020603050405020304" pitchFamily="18" charset="0"/>
              </a:rPr>
              <a:t>How alteplase helps restore circulation</a:t>
            </a:r>
            <a:r>
              <a:rPr lang="en-US" dirty="0">
                <a:latin typeface="Times New Roman" panose="02020603050405020304" pitchFamily="18" charset="0"/>
                <a:cs typeface="Times New Roman" panose="02020603050405020304" pitchFamily="18" charset="0"/>
              </a:rPr>
              <a:t> </a:t>
            </a:r>
          </a:p>
          <a:p>
            <a:r>
              <a:rPr lang="en-US" dirty="0">
                <a:latin typeface="Times New Roman" panose="02020603050405020304" pitchFamily="18" charset="0"/>
                <a:cs typeface="Times New Roman" panose="02020603050405020304" pitchFamily="18" charset="0"/>
              </a:rPr>
              <a:t>When a thrombus forms in an artery, it obstructs the blood supply, causing ischemia and necrosis. </a:t>
            </a:r>
          </a:p>
          <a:p>
            <a:r>
              <a:rPr lang="en-US" dirty="0">
                <a:latin typeface="Times New Roman" panose="02020603050405020304" pitchFamily="18" charset="0"/>
                <a:cs typeface="Times New Roman" panose="02020603050405020304" pitchFamily="18" charset="0"/>
              </a:rPr>
              <a:t>Alteplase can dissolve a thrombus in either the coronary or pulmonary artery, restoring the blood supply to the area beyond the blockage.</a:t>
            </a:r>
          </a:p>
          <a:p>
            <a:r>
              <a:rPr lang="en-US" dirty="0">
                <a:latin typeface="Times New Roman" panose="02020603050405020304" pitchFamily="18" charset="0"/>
                <a:cs typeface="Times New Roman" panose="02020603050405020304" pitchFamily="18" charset="0"/>
              </a:rPr>
              <a:t>A thrombus blocks blood flow through the artery, causing</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distal ischemia.</a:t>
            </a:r>
          </a:p>
          <a:p>
            <a:r>
              <a:rPr lang="en-US" dirty="0">
                <a:latin typeface="Times New Roman" panose="02020603050405020304" pitchFamily="18" charset="0"/>
                <a:cs typeface="Times New Roman" panose="02020603050405020304" pitchFamily="18" charset="0"/>
              </a:rPr>
              <a:t>Alteplase enters the thrombus, which consists of plasminogen bound to fibrin.</a:t>
            </a:r>
          </a:p>
          <a:p>
            <a:r>
              <a:rPr lang="en-US" dirty="0">
                <a:latin typeface="Times New Roman" panose="02020603050405020304" pitchFamily="18" charset="0"/>
                <a:cs typeface="Times New Roman" panose="02020603050405020304" pitchFamily="18" charset="0"/>
              </a:rPr>
              <a:t>Alteplase binds to the fibrinplasminogen complex, converting the inactive plasminogen into active plasmin.</a:t>
            </a:r>
          </a:p>
          <a:p>
            <a:r>
              <a:rPr lang="en-US" dirty="0">
                <a:latin typeface="Times New Roman" panose="02020603050405020304" pitchFamily="18" charset="0"/>
                <a:cs typeface="Times New Roman" panose="02020603050405020304" pitchFamily="18" charset="0"/>
              </a:rPr>
              <a:t>This active plasmin digests the fibrin, dissolving the thrombus.</a:t>
            </a:r>
          </a:p>
          <a:p>
            <a:r>
              <a:rPr lang="en-US" dirty="0">
                <a:latin typeface="Times New Roman" panose="02020603050405020304" pitchFamily="18" charset="0"/>
                <a:cs typeface="Times New Roman" panose="02020603050405020304" pitchFamily="18" charset="0"/>
              </a:rPr>
              <a:t>As the thrombus dissolves, blood flow resumes.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3511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6C699-ED63-40D1-8EEE-348FDD25F4F4}"/>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D4739F71-DF87-4EB4-A823-D038B1DF30EE}"/>
              </a:ext>
            </a:extLst>
          </p:cNvPr>
          <p:cNvSpPr>
            <a:spLocks noGrp="1"/>
          </p:cNvSpPr>
          <p:nvPr>
            <p:ph idx="1"/>
          </p:nvPr>
        </p:nvSpPr>
        <p:spPr>
          <a:xfrm>
            <a:off x="162232" y="117987"/>
            <a:ext cx="8819536" cy="6607278"/>
          </a:xfrm>
        </p:spPr>
        <p:txBody>
          <a:bodyPr>
            <a:normAutofit/>
          </a:bodyPr>
          <a:lstStyle/>
          <a:p>
            <a:pPr marL="0" indent="0">
              <a:buNone/>
            </a:pPr>
            <a:r>
              <a:rPr lang="en-US" b="1" dirty="0">
                <a:latin typeface="Times New Roman" panose="02020603050405020304" pitchFamily="18" charset="0"/>
                <a:cs typeface="Times New Roman" panose="02020603050405020304" pitchFamily="18" charset="0"/>
              </a:rPr>
              <a:t>Pharmacodynamics (how drugs act)</a:t>
            </a:r>
          </a:p>
          <a:p>
            <a:r>
              <a:rPr lang="en-US" dirty="0">
                <a:latin typeface="Times New Roman" panose="02020603050405020304" pitchFamily="18" charset="0"/>
                <a:cs typeface="Times New Roman" panose="02020603050405020304" pitchFamily="18" charset="0"/>
              </a:rPr>
              <a:t>Although iron has other roles, its most important role is the production of hemoglobin. </a:t>
            </a:r>
          </a:p>
          <a:p>
            <a:r>
              <a:rPr lang="en-US" dirty="0">
                <a:latin typeface="Times New Roman" panose="02020603050405020304" pitchFamily="18" charset="0"/>
                <a:cs typeface="Times New Roman" panose="02020603050405020304" pitchFamily="18" charset="0"/>
              </a:rPr>
              <a:t>About 80% of iron in the plasma goes to the bone marrow, where it’s used for erythropoiesis (production of RBCs).</a:t>
            </a:r>
            <a:br>
              <a:rPr lang="en-US" dirty="0">
                <a:latin typeface="Times New Roman" panose="02020603050405020304" pitchFamily="18" charset="0"/>
                <a:cs typeface="Times New Roman" panose="02020603050405020304" pitchFamily="18" charset="0"/>
              </a:rPr>
            </a:br>
            <a:endParaRPr lang="en-US" dirty="0"/>
          </a:p>
        </p:txBody>
      </p:sp>
    </p:spTree>
    <p:extLst>
      <p:ext uri="{BB962C8B-B14F-4D97-AF65-F5344CB8AC3E}">
        <p14:creationId xmlns:p14="http://schemas.microsoft.com/office/powerpoint/2010/main" val="378849083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74BA4-C3C0-49B9-B62B-C01B9D49C8C1}"/>
              </a:ext>
            </a:extLst>
          </p:cNvPr>
          <p:cNvSpPr>
            <a:spLocks noGrp="1"/>
          </p:cNvSpPr>
          <p:nvPr>
            <p:ph type="title"/>
          </p:nvPr>
        </p:nvSpPr>
        <p:spPr/>
        <p:txBody>
          <a:bodyPr/>
          <a:lstStyle/>
          <a:p>
            <a:r>
              <a:rPr lang="en-US" dirty="0"/>
              <a:t>  </a:t>
            </a:r>
          </a:p>
        </p:txBody>
      </p:sp>
      <p:pic>
        <p:nvPicPr>
          <p:cNvPr id="4" name="Content Placeholder 3">
            <a:extLst>
              <a:ext uri="{FF2B5EF4-FFF2-40B4-BE49-F238E27FC236}">
                <a16:creationId xmlns:a16="http://schemas.microsoft.com/office/drawing/2014/main" id="{10753FE2-6B0C-4F52-B04D-AF5040D9E134}"/>
              </a:ext>
            </a:extLst>
          </p:cNvPr>
          <p:cNvPicPr>
            <a:picLocks noGrp="1" noChangeAspect="1"/>
          </p:cNvPicPr>
          <p:nvPr>
            <p:ph idx="1"/>
          </p:nvPr>
        </p:nvPicPr>
        <p:blipFill rotWithShape="1">
          <a:blip r:embed="rId2"/>
          <a:srcRect l="34755" t="10581" r="17414" b="10108"/>
          <a:stretch/>
        </p:blipFill>
        <p:spPr>
          <a:xfrm>
            <a:off x="1032387" y="86080"/>
            <a:ext cx="7263894" cy="6771920"/>
          </a:xfrm>
          <a:prstGeom prst="rect">
            <a:avLst/>
          </a:prstGeom>
        </p:spPr>
      </p:pic>
    </p:spTree>
    <p:extLst>
      <p:ext uri="{BB962C8B-B14F-4D97-AF65-F5344CB8AC3E}">
        <p14:creationId xmlns:p14="http://schemas.microsoft.com/office/powerpoint/2010/main" val="242523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014FD-B052-496E-B47A-15AFCA193F18}"/>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DBA50646-0FFE-4B4E-A5D9-EBD4FC21B67F}"/>
              </a:ext>
            </a:extLst>
          </p:cNvPr>
          <p:cNvSpPr>
            <a:spLocks noGrp="1"/>
          </p:cNvSpPr>
          <p:nvPr>
            <p:ph idx="1"/>
          </p:nvPr>
        </p:nvSpPr>
        <p:spPr>
          <a:xfrm>
            <a:off x="206477" y="221226"/>
            <a:ext cx="8686800" cy="6400800"/>
          </a:xfrm>
        </p:spPr>
        <p:txBody>
          <a:bodyPr>
            <a:normAutofit fontScale="92500"/>
          </a:bodyPr>
          <a:lstStyle/>
          <a:p>
            <a:pPr marL="0" indent="0">
              <a:buNone/>
            </a:pPr>
            <a:r>
              <a:rPr lang="en-US" b="1" dirty="0">
                <a:latin typeface="Times New Roman" panose="02020603050405020304" pitchFamily="18" charset="0"/>
                <a:cs typeface="Times New Roman" panose="02020603050405020304" pitchFamily="18" charset="0"/>
              </a:rPr>
              <a:t>Pharmacotherapeutics (how drugs are used)</a:t>
            </a:r>
          </a:p>
          <a:p>
            <a:r>
              <a:rPr lang="en-US" dirty="0">
                <a:latin typeface="Times New Roman" panose="02020603050405020304" pitchFamily="18" charset="0"/>
                <a:cs typeface="Times New Roman" panose="02020603050405020304" pitchFamily="18" charset="0"/>
              </a:rPr>
              <a:t>Treatment and prevention of iron deficiency anemia.</a:t>
            </a:r>
          </a:p>
          <a:p>
            <a:pPr lvl="1"/>
            <a:r>
              <a:rPr lang="en-US" dirty="0">
                <a:latin typeface="Times New Roman" panose="02020603050405020304" pitchFamily="18" charset="0"/>
                <a:cs typeface="Times New Roman" panose="02020603050405020304" pitchFamily="18" charset="0"/>
              </a:rPr>
              <a:t>Oral iron therapy is the preferred route </a:t>
            </a:r>
          </a:p>
          <a:p>
            <a:r>
              <a:rPr lang="en-US" dirty="0">
                <a:latin typeface="Times New Roman" panose="02020603050405020304" pitchFamily="18" charset="0"/>
                <a:cs typeface="Times New Roman" panose="02020603050405020304" pitchFamily="18" charset="0"/>
              </a:rPr>
              <a:t>Prevention of anemias in children ages 6 months to 2 years, during which rapid growth and development takes place. </a:t>
            </a:r>
          </a:p>
          <a:p>
            <a:r>
              <a:rPr lang="en-US" dirty="0">
                <a:latin typeface="Times New Roman" panose="02020603050405020304" pitchFamily="18" charset="0"/>
                <a:cs typeface="Times New Roman" panose="02020603050405020304" pitchFamily="18" charset="0"/>
              </a:rPr>
              <a:t>Replacement of iron used by the developing fetus for pregnant women.</a:t>
            </a:r>
          </a:p>
          <a:p>
            <a:pPr marL="0" indent="0">
              <a:buNone/>
            </a:pP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Parenteral iron therapy is used for patients who:</a:t>
            </a:r>
          </a:p>
          <a:p>
            <a:pPr lvl="1"/>
            <a:r>
              <a:rPr lang="en-US" sz="2800" dirty="0">
                <a:latin typeface="Times New Roman" panose="02020603050405020304" pitchFamily="18" charset="0"/>
                <a:cs typeface="Times New Roman" panose="02020603050405020304" pitchFamily="18" charset="0"/>
              </a:rPr>
              <a:t>Can’t absorb oral preparations</a:t>
            </a:r>
          </a:p>
          <a:p>
            <a:pPr lvl="1"/>
            <a:r>
              <a:rPr lang="en-US" sz="2800" dirty="0">
                <a:latin typeface="Times New Roman" panose="02020603050405020304" pitchFamily="18" charset="0"/>
                <a:cs typeface="Times New Roman" panose="02020603050405020304" pitchFamily="18" charset="0"/>
              </a:rPr>
              <a:t>Aren’t compliant with oral therapy</a:t>
            </a:r>
          </a:p>
          <a:p>
            <a:pPr lvl="1"/>
            <a:r>
              <a:rPr lang="en-US" sz="2800" dirty="0">
                <a:latin typeface="Times New Roman" panose="02020603050405020304" pitchFamily="18" charset="0"/>
                <a:cs typeface="Times New Roman" panose="02020603050405020304" pitchFamily="18" charset="0"/>
              </a:rPr>
              <a:t>Have bowel disorders (such as ulcerative colitis or Crohn’s disease). </a:t>
            </a:r>
          </a:p>
          <a:p>
            <a:pPr lvl="1"/>
            <a:r>
              <a:rPr lang="en-US" sz="2800" dirty="0">
                <a:latin typeface="Times New Roman" panose="02020603050405020304" pitchFamily="18" charset="0"/>
                <a:cs typeface="Times New Roman" panose="02020603050405020304" pitchFamily="18" charset="0"/>
              </a:rPr>
              <a:t>Patients with end-stage renal disease who are receiving hemodialysis at the end of their dialysis session. </a:t>
            </a:r>
          </a:p>
        </p:txBody>
      </p:sp>
    </p:spTree>
    <p:extLst>
      <p:ext uri="{BB962C8B-B14F-4D97-AF65-F5344CB8AC3E}">
        <p14:creationId xmlns:p14="http://schemas.microsoft.com/office/powerpoint/2010/main" val="4122451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2BFC3-621A-4382-A4C1-E3BD6F21A7F2}"/>
              </a:ext>
            </a:extLst>
          </p:cNvPr>
          <p:cNvSpPr>
            <a:spLocks noGrp="1"/>
          </p:cNvSpPr>
          <p:nvPr>
            <p:ph type="title"/>
          </p:nvPr>
        </p:nvSpPr>
        <p:spPr/>
        <p:txBody>
          <a:bodyPr/>
          <a:lstStyle/>
          <a:p>
            <a:r>
              <a:rPr lang="en-US" dirty="0"/>
              <a:t>  </a:t>
            </a:r>
          </a:p>
        </p:txBody>
      </p:sp>
      <p:sp>
        <p:nvSpPr>
          <p:cNvPr id="3" name="Content Placeholder 2">
            <a:extLst>
              <a:ext uri="{FF2B5EF4-FFF2-40B4-BE49-F238E27FC236}">
                <a16:creationId xmlns:a16="http://schemas.microsoft.com/office/drawing/2014/main" id="{F10C221C-97D2-4D64-A207-B0BAB53F5D74}"/>
              </a:ext>
            </a:extLst>
          </p:cNvPr>
          <p:cNvSpPr>
            <a:spLocks noGrp="1"/>
          </p:cNvSpPr>
          <p:nvPr>
            <p:ph idx="1"/>
          </p:nvPr>
        </p:nvSpPr>
        <p:spPr>
          <a:xfrm>
            <a:off x="206477" y="191729"/>
            <a:ext cx="8775291" cy="6548284"/>
          </a:xfrm>
        </p:spPr>
        <p:txBody>
          <a:bodyPr>
            <a:normAutofit/>
          </a:bodyPr>
          <a:lstStyle/>
          <a:p>
            <a:r>
              <a:rPr lang="en-US" dirty="0">
                <a:latin typeface="Times New Roman" panose="02020603050405020304" pitchFamily="18" charset="0"/>
                <a:cs typeface="Times New Roman" panose="02020603050405020304" pitchFamily="18" charset="0"/>
              </a:rPr>
              <a:t>While parenteral iron therapy corrects the iron store deficiency quickly, it doesn’t correct the anemia any faster than oral preparations would.</a:t>
            </a: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887510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3563</TotalTime>
  <Words>5519</Words>
  <Application>Microsoft Office PowerPoint</Application>
  <PresentationFormat>On-screen Show (4:3)</PresentationFormat>
  <Paragraphs>574</Paragraphs>
  <Slides>70</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70</vt:i4>
      </vt:variant>
    </vt:vector>
  </HeadingPairs>
  <TitlesOfParts>
    <vt:vector size="75" baseType="lpstr">
      <vt:lpstr>Arial</vt:lpstr>
      <vt:lpstr>Calibri</vt:lpstr>
      <vt:lpstr>Calibri Light</vt:lpstr>
      <vt:lpstr>Times New Roman</vt:lpstr>
      <vt:lpstr>Office Theme</vt:lpstr>
      <vt:lpstr>HEMATOLOGIC DRUGS</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Adverse reactions to antiplatelet drugs Hypersensitivity reactions, particularly anaphylaxis, can occur.  Bleeding is the most common adverse reaction when I.V. antiplatelet drugs are administered.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HEMATOLOGIC DRUGS</dc:title>
  <dc:creator>Windows User</dc:creator>
  <cp:lastModifiedBy>Windows User</cp:lastModifiedBy>
  <cp:revision>53</cp:revision>
  <dcterms:created xsi:type="dcterms:W3CDTF">2021-06-28T06:05:37Z</dcterms:created>
  <dcterms:modified xsi:type="dcterms:W3CDTF">2021-07-08T16:50:39Z</dcterms:modified>
</cp:coreProperties>
</file>