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72" r:id="rId1"/>
  </p:sldMasterIdLst>
  <p:notesMasterIdLst>
    <p:notesMasterId r:id="rId2"/>
  </p:notesMasterIdLst>
  <p:sldIdLst>
    <p:sldId id="445" r:id="rId3"/>
    <p:sldId id="537" r:id="rId4"/>
    <p:sldId id="446" r:id="rId5"/>
    <p:sldId id="447" r:id="rId6"/>
    <p:sldId id="538" r:id="rId7"/>
    <p:sldId id="448" r:id="rId8"/>
    <p:sldId id="449" r:id="rId9"/>
    <p:sldId id="450" r:id="rId10"/>
    <p:sldId id="451" r:id="rId11"/>
    <p:sldId id="452" r:id="rId12"/>
    <p:sldId id="453" r:id="rId13"/>
    <p:sldId id="454" r:id="rId14"/>
    <p:sldId id="455" r:id="rId15"/>
    <p:sldId id="456" r:id="rId16"/>
    <p:sldId id="457" r:id="rId17"/>
    <p:sldId id="458" r:id="rId18"/>
    <p:sldId id="459" r:id="rId19"/>
    <p:sldId id="460" r:id="rId20"/>
    <p:sldId id="461" r:id="rId21"/>
    <p:sldId id="462" r:id="rId22"/>
    <p:sldId id="463" r:id="rId23"/>
    <p:sldId id="464" r:id="rId24"/>
    <p:sldId id="465" r:id="rId25"/>
    <p:sldId id="466" r:id="rId26"/>
    <p:sldId id="467" r:id="rId27"/>
    <p:sldId id="468" r:id="rId28"/>
    <p:sldId id="469" r:id="rId29"/>
    <p:sldId id="470" r:id="rId30"/>
    <p:sldId id="471" r:id="rId31"/>
    <p:sldId id="472" r:id="rId32"/>
    <p:sldId id="473" r:id="rId33"/>
    <p:sldId id="474" r:id="rId34"/>
    <p:sldId id="475" r:id="rId35"/>
    <p:sldId id="476" r:id="rId36"/>
    <p:sldId id="477" r:id="rId37"/>
    <p:sldId id="478" r:id="rId38"/>
    <p:sldId id="479" r:id="rId39"/>
    <p:sldId id="480" r:id="rId40"/>
    <p:sldId id="481" r:id="rId41"/>
    <p:sldId id="482" r:id="rId42"/>
    <p:sldId id="483" r:id="rId43"/>
    <p:sldId id="484" r:id="rId44"/>
    <p:sldId id="485" r:id="rId45"/>
    <p:sldId id="486" r:id="rId46"/>
    <p:sldId id="487" r:id="rId47"/>
    <p:sldId id="488" r:id="rId48"/>
    <p:sldId id="489" r:id="rId49"/>
    <p:sldId id="490" r:id="rId50"/>
    <p:sldId id="491" r:id="rId51"/>
    <p:sldId id="492" r:id="rId52"/>
    <p:sldId id="493" r:id="rId53"/>
    <p:sldId id="494" r:id="rId54"/>
    <p:sldId id="495" r:id="rId55"/>
    <p:sldId id="496" r:id="rId56"/>
    <p:sldId id="497" r:id="rId57"/>
    <p:sldId id="498" r:id="rId58"/>
    <p:sldId id="499" r:id="rId59"/>
    <p:sldId id="500" r:id="rId60"/>
    <p:sldId id="501" r:id="rId61"/>
    <p:sldId id="502" r:id="rId62"/>
    <p:sldId id="503" r:id="rId63"/>
    <p:sldId id="504" r:id="rId64"/>
    <p:sldId id="505" r:id="rId65"/>
    <p:sldId id="506" r:id="rId66"/>
    <p:sldId id="507" r:id="rId67"/>
    <p:sldId id="508" r:id="rId68"/>
    <p:sldId id="509" r:id="rId69"/>
    <p:sldId id="510" r:id="rId70"/>
    <p:sldId id="511" r:id="rId71"/>
    <p:sldId id="512" r:id="rId72"/>
    <p:sldId id="513" r:id="rId73"/>
    <p:sldId id="514" r:id="rId74"/>
    <p:sldId id="515" r:id="rId75"/>
    <p:sldId id="516" r:id="rId76"/>
    <p:sldId id="517" r:id="rId77"/>
    <p:sldId id="518" r:id="rId78"/>
    <p:sldId id="519" r:id="rId79"/>
    <p:sldId id="520" r:id="rId80"/>
    <p:sldId id="521" r:id="rId81"/>
    <p:sldId id="522" r:id="rId82"/>
    <p:sldId id="523" r:id="rId83"/>
    <p:sldId id="524" r:id="rId84"/>
    <p:sldId id="525" r:id="rId85"/>
    <p:sldId id="526" r:id="rId86"/>
    <p:sldId id="527" r:id="rId87"/>
    <p:sldId id="528" r:id="rId88"/>
    <p:sldId id="529" r:id="rId89"/>
    <p:sldId id="530" r:id="rId90"/>
    <p:sldId id="531" r:id="rId91"/>
    <p:sldId id="532" r:id="rId92"/>
    <p:sldId id="533" r:id="rId93"/>
    <p:sldId id="534" r:id="rId94"/>
    <p:sldId id="535" r:id="rId95"/>
    <p:sldId id="536" r:id="rId96"/>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tableStyles" Target="tableStyles.xml"/><Relationship Id="rId98" Type="http://schemas.openxmlformats.org/officeDocument/2006/relationships/presProps" Target="presProps.xml"/><Relationship Id="rId99" Type="http://schemas.openxmlformats.org/officeDocument/2006/relationships/viewProps" Target="viewProps.xml"/><Relationship Id="rId10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209" name=""/>
        <p:cNvGrpSpPr/>
        <p:nvPr/>
      </p:nvGrpSpPr>
      <p:grpSpPr>
        <a:xfrm>
          <a:off x="0" y="0"/>
          <a:ext cx="0" cy="0"/>
          <a:chOff x="0" y="0"/>
          <a:chExt cx="0" cy="0"/>
        </a:xfrm>
      </p:grpSpPr>
      <p:sp>
        <p:nvSpPr>
          <p:cNvPr id="1048824"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825"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826"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827"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28"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829"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11" name=""/>
        <p:cNvGrpSpPr/>
        <p:nvPr/>
      </p:nvGrpSpPr>
      <p:grpSpPr>
        <a:xfrm>
          <a:off x="0" y="0"/>
          <a:ext cx="0" cy="0"/>
          <a:chOff x="0" y="0"/>
          <a:chExt cx="0" cy="0"/>
        </a:xfrm>
      </p:grpSpPr>
      <p:sp>
        <p:nvSpPr>
          <p:cNvPr id="1048594"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8595"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lang="en-US"/>
          </a:p>
        </p:txBody>
      </p:sp>
      <p:sp>
        <p:nvSpPr>
          <p:cNvPr id="1048596" name="Date Placeholder 3"/>
          <p:cNvSpPr>
            <a:spLocks noGrp="1"/>
          </p:cNvSpPr>
          <p:nvPr>
            <p:ph type="dt" sz="half" idx="10"/>
          </p:nvPr>
        </p:nvSpPr>
        <p:spPr/>
        <p:txBody>
          <a:bodyPr/>
          <a:p>
            <a:fld id="{462039B8-6E08-40C9-87EF-7B9FB0A7B854}" type="datetimeFigureOut">
              <a:rPr lang="en-US" smtClean="0"/>
              <a:t>7/7/2021</a:t>
            </a:fld>
            <a:endParaRPr lang="en-US"/>
          </a:p>
        </p:txBody>
      </p:sp>
      <p:sp>
        <p:nvSpPr>
          <p:cNvPr id="1048597" name="Footer Placeholder 4"/>
          <p:cNvSpPr>
            <a:spLocks noGrp="1"/>
          </p:cNvSpPr>
          <p:nvPr>
            <p:ph type="ftr" sz="quarter" idx="11"/>
          </p:nvPr>
        </p:nvSpPr>
        <p:spPr/>
        <p:txBody>
          <a:bodyPr/>
          <a:p>
            <a:endParaRPr lang="en-US"/>
          </a:p>
        </p:txBody>
      </p:sp>
      <p:sp>
        <p:nvSpPr>
          <p:cNvPr id="1048598" name="Slide Number Placeholder 5"/>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07" name=""/>
        <p:cNvGrpSpPr/>
        <p:nvPr/>
      </p:nvGrpSpPr>
      <p:grpSpPr>
        <a:xfrm>
          <a:off x="0" y="0"/>
          <a:ext cx="0" cy="0"/>
          <a:chOff x="0" y="0"/>
          <a:chExt cx="0" cy="0"/>
        </a:xfrm>
      </p:grpSpPr>
      <p:sp>
        <p:nvSpPr>
          <p:cNvPr id="1048813" name="Title 1"/>
          <p:cNvSpPr>
            <a:spLocks noGrp="1"/>
          </p:cNvSpPr>
          <p:nvPr>
            <p:ph type="title"/>
          </p:nvPr>
        </p:nvSpPr>
        <p:spPr/>
        <p:txBody>
          <a:bodyPr/>
          <a:p>
            <a:r>
              <a:rPr lang="en-US" smtClean="0"/>
              <a:t>Click to edit Master title style</a:t>
            </a:r>
            <a:endParaRPr lang="en-US"/>
          </a:p>
        </p:txBody>
      </p:sp>
      <p:sp>
        <p:nvSpPr>
          <p:cNvPr id="1048814"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15" name="Date Placeholder 3"/>
          <p:cNvSpPr>
            <a:spLocks noGrp="1"/>
          </p:cNvSpPr>
          <p:nvPr>
            <p:ph type="dt" sz="half" idx="10"/>
          </p:nvPr>
        </p:nvSpPr>
        <p:spPr/>
        <p:txBody>
          <a:bodyPr/>
          <a:p>
            <a:fld id="{462039B8-6E08-40C9-87EF-7B9FB0A7B854}" type="datetimeFigureOut">
              <a:rPr lang="en-US" smtClean="0"/>
              <a:t>7/7/2021</a:t>
            </a:fld>
            <a:endParaRPr lang="en-US"/>
          </a:p>
        </p:txBody>
      </p:sp>
      <p:sp>
        <p:nvSpPr>
          <p:cNvPr id="1048816" name="Footer Placeholder 4"/>
          <p:cNvSpPr>
            <a:spLocks noGrp="1"/>
          </p:cNvSpPr>
          <p:nvPr>
            <p:ph type="ftr" sz="quarter" idx="11"/>
          </p:nvPr>
        </p:nvSpPr>
        <p:spPr/>
        <p:txBody>
          <a:bodyPr/>
          <a:p>
            <a:endParaRPr lang="en-US"/>
          </a:p>
        </p:txBody>
      </p:sp>
      <p:sp>
        <p:nvSpPr>
          <p:cNvPr id="1048817" name="Slide Number Placeholder 5"/>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203" name=""/>
        <p:cNvGrpSpPr/>
        <p:nvPr/>
      </p:nvGrpSpPr>
      <p:grpSpPr>
        <a:xfrm>
          <a:off x="0" y="0"/>
          <a:ext cx="0" cy="0"/>
          <a:chOff x="0" y="0"/>
          <a:chExt cx="0" cy="0"/>
        </a:xfrm>
      </p:grpSpPr>
      <p:sp>
        <p:nvSpPr>
          <p:cNvPr id="1048794" name="Vertical Title 1"/>
          <p:cNvSpPr>
            <a:spLocks noGrp="1"/>
          </p:cNvSpPr>
          <p:nvPr>
            <p:ph type="title" orient="vert"/>
          </p:nvPr>
        </p:nvSpPr>
        <p:spPr>
          <a:xfrm>
            <a:off x="8724900" y="365125"/>
            <a:ext cx="2628900" cy="5811838"/>
          </a:xfrm>
        </p:spPr>
        <p:txBody>
          <a:bodyPr vert="eaVert"/>
          <a:p>
            <a:r>
              <a:rPr lang="en-US" smtClean="0"/>
              <a:t>Click to edit Master title style</a:t>
            </a:r>
            <a:endParaRPr lang="en-US"/>
          </a:p>
        </p:txBody>
      </p:sp>
      <p:sp>
        <p:nvSpPr>
          <p:cNvPr id="1048795" name="Vertical Text Placeholder 2"/>
          <p:cNvSpPr>
            <a:spLocks noGrp="1"/>
          </p:cNvSpPr>
          <p:nvPr>
            <p:ph type="body" orient="vert" idx="1"/>
          </p:nvPr>
        </p:nvSpPr>
        <p:spPr>
          <a:xfrm>
            <a:off x="838200" y="365125"/>
            <a:ext cx="7734300" cy="5811838"/>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96" name="Date Placeholder 3"/>
          <p:cNvSpPr>
            <a:spLocks noGrp="1"/>
          </p:cNvSpPr>
          <p:nvPr>
            <p:ph type="dt" sz="half" idx="10"/>
          </p:nvPr>
        </p:nvSpPr>
        <p:spPr/>
        <p:txBody>
          <a:bodyPr/>
          <a:p>
            <a:fld id="{462039B8-6E08-40C9-87EF-7B9FB0A7B854}" type="datetimeFigureOut">
              <a:rPr lang="en-US" smtClean="0"/>
              <a:t>7/7/2021</a:t>
            </a:fld>
            <a:endParaRPr lang="en-US"/>
          </a:p>
        </p:txBody>
      </p:sp>
      <p:sp>
        <p:nvSpPr>
          <p:cNvPr id="1048797" name="Footer Placeholder 4"/>
          <p:cNvSpPr>
            <a:spLocks noGrp="1"/>
          </p:cNvSpPr>
          <p:nvPr>
            <p:ph type="ftr" sz="quarter" idx="11"/>
          </p:nvPr>
        </p:nvSpPr>
        <p:spPr/>
        <p:txBody>
          <a:bodyPr/>
          <a:p>
            <a:endParaRPr lang="en-US"/>
          </a:p>
        </p:txBody>
      </p:sp>
      <p:sp>
        <p:nvSpPr>
          <p:cNvPr id="1048798" name="Slide Number Placeholder 5"/>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06"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462039B8-6E08-40C9-87EF-7B9FB0A7B854}" type="datetimeFigureOut">
              <a:rPr lang="en-US" smtClean="0"/>
              <a:t>7/7/2021</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06" name=""/>
        <p:cNvGrpSpPr/>
        <p:nvPr/>
      </p:nvGrpSpPr>
      <p:grpSpPr>
        <a:xfrm>
          <a:off x="0" y="0"/>
          <a:ext cx="0" cy="0"/>
          <a:chOff x="0" y="0"/>
          <a:chExt cx="0" cy="0"/>
        </a:xfrm>
      </p:grpSpPr>
      <p:sp>
        <p:nvSpPr>
          <p:cNvPr id="1048808"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8809"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smtClean="0"/>
              <a:t>Click to edit Master text styles</a:t>
            </a:r>
          </a:p>
        </p:txBody>
      </p:sp>
      <p:sp>
        <p:nvSpPr>
          <p:cNvPr id="1048810" name="Date Placeholder 3"/>
          <p:cNvSpPr>
            <a:spLocks noGrp="1"/>
          </p:cNvSpPr>
          <p:nvPr>
            <p:ph type="dt" sz="half" idx="10"/>
          </p:nvPr>
        </p:nvSpPr>
        <p:spPr/>
        <p:txBody>
          <a:bodyPr/>
          <a:p>
            <a:fld id="{462039B8-6E08-40C9-87EF-7B9FB0A7B854}" type="datetimeFigureOut">
              <a:rPr lang="en-US" smtClean="0"/>
              <a:t>7/7/2021</a:t>
            </a:fld>
            <a:endParaRPr lang="en-US"/>
          </a:p>
        </p:txBody>
      </p:sp>
      <p:sp>
        <p:nvSpPr>
          <p:cNvPr id="1048811" name="Footer Placeholder 4"/>
          <p:cNvSpPr>
            <a:spLocks noGrp="1"/>
          </p:cNvSpPr>
          <p:nvPr>
            <p:ph type="ftr" sz="quarter" idx="11"/>
          </p:nvPr>
        </p:nvSpPr>
        <p:spPr/>
        <p:txBody>
          <a:bodyPr/>
          <a:p>
            <a:endParaRPr lang="en-US"/>
          </a:p>
        </p:txBody>
      </p:sp>
      <p:sp>
        <p:nvSpPr>
          <p:cNvPr id="1048812" name="Slide Number Placeholder 5"/>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00" name=""/>
        <p:cNvGrpSpPr/>
        <p:nvPr/>
      </p:nvGrpSpPr>
      <p:grpSpPr>
        <a:xfrm>
          <a:off x="0" y="0"/>
          <a:ext cx="0" cy="0"/>
          <a:chOff x="0" y="0"/>
          <a:chExt cx="0" cy="0"/>
        </a:xfrm>
      </p:grpSpPr>
      <p:sp>
        <p:nvSpPr>
          <p:cNvPr id="1048776" name="Title 1"/>
          <p:cNvSpPr>
            <a:spLocks noGrp="1"/>
          </p:cNvSpPr>
          <p:nvPr>
            <p:ph type="title"/>
          </p:nvPr>
        </p:nvSpPr>
        <p:spPr/>
        <p:txBody>
          <a:bodyPr/>
          <a:p>
            <a:r>
              <a:rPr lang="en-US" smtClean="0"/>
              <a:t>Click to edit Master title style</a:t>
            </a:r>
            <a:endParaRPr lang="en-US"/>
          </a:p>
        </p:txBody>
      </p:sp>
      <p:sp>
        <p:nvSpPr>
          <p:cNvPr id="1048777" name="Content Placeholder 2"/>
          <p:cNvSpPr>
            <a:spLocks noGrp="1"/>
          </p:cNvSpPr>
          <p:nvPr>
            <p:ph sz="half" idx="1"/>
          </p:nvPr>
        </p:nvSpPr>
        <p:spPr>
          <a:xfrm>
            <a:off x="838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78" name="Content Placeholder 3"/>
          <p:cNvSpPr>
            <a:spLocks noGrp="1"/>
          </p:cNvSpPr>
          <p:nvPr>
            <p:ph sz="half" idx="2"/>
          </p:nvPr>
        </p:nvSpPr>
        <p:spPr>
          <a:xfrm>
            <a:off x="6172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79" name="Date Placeholder 4"/>
          <p:cNvSpPr>
            <a:spLocks noGrp="1"/>
          </p:cNvSpPr>
          <p:nvPr>
            <p:ph type="dt" sz="half" idx="10"/>
          </p:nvPr>
        </p:nvSpPr>
        <p:spPr/>
        <p:txBody>
          <a:bodyPr/>
          <a:p>
            <a:fld id="{462039B8-6E08-40C9-87EF-7B9FB0A7B854}" type="datetimeFigureOut">
              <a:rPr lang="en-US" smtClean="0"/>
              <a:t>7/7/2021</a:t>
            </a:fld>
            <a:endParaRPr lang="en-US"/>
          </a:p>
        </p:txBody>
      </p:sp>
      <p:sp>
        <p:nvSpPr>
          <p:cNvPr id="1048780" name="Footer Placeholder 5"/>
          <p:cNvSpPr>
            <a:spLocks noGrp="1"/>
          </p:cNvSpPr>
          <p:nvPr>
            <p:ph type="ftr" sz="quarter" idx="11"/>
          </p:nvPr>
        </p:nvSpPr>
        <p:spPr/>
        <p:txBody>
          <a:bodyPr/>
          <a:p>
            <a:endParaRPr lang="en-US"/>
          </a:p>
        </p:txBody>
      </p:sp>
      <p:sp>
        <p:nvSpPr>
          <p:cNvPr id="1048781" name="Slide Number Placeholder 6"/>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01" name=""/>
        <p:cNvGrpSpPr/>
        <p:nvPr/>
      </p:nvGrpSpPr>
      <p:grpSpPr>
        <a:xfrm>
          <a:off x="0" y="0"/>
          <a:ext cx="0" cy="0"/>
          <a:chOff x="0" y="0"/>
          <a:chExt cx="0" cy="0"/>
        </a:xfrm>
      </p:grpSpPr>
      <p:sp>
        <p:nvSpPr>
          <p:cNvPr id="1048782" name="Title 1"/>
          <p:cNvSpPr>
            <a:spLocks noGrp="1"/>
          </p:cNvSpPr>
          <p:nvPr>
            <p:ph type="title"/>
          </p:nvPr>
        </p:nvSpPr>
        <p:spPr>
          <a:xfrm>
            <a:off x="839788" y="365125"/>
            <a:ext cx="10515600" cy="1325563"/>
          </a:xfrm>
        </p:spPr>
        <p:txBody>
          <a:bodyPr/>
          <a:p>
            <a:r>
              <a:rPr lang="en-US" smtClean="0"/>
              <a:t>Click to edit Master title style</a:t>
            </a:r>
            <a:endParaRPr lang="en-US"/>
          </a:p>
        </p:txBody>
      </p:sp>
      <p:sp>
        <p:nvSpPr>
          <p:cNvPr id="1048783"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84" name="Content Placeholder 3"/>
          <p:cNvSpPr>
            <a:spLocks noGrp="1"/>
          </p:cNvSpPr>
          <p:nvPr>
            <p:ph sz="half" idx="2"/>
          </p:nvPr>
        </p:nvSpPr>
        <p:spPr>
          <a:xfrm>
            <a:off x="839788" y="2505075"/>
            <a:ext cx="5157787"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85"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86" name="Content Placeholder 5"/>
          <p:cNvSpPr>
            <a:spLocks noGrp="1"/>
          </p:cNvSpPr>
          <p:nvPr>
            <p:ph sz="quarter" idx="4"/>
          </p:nvPr>
        </p:nvSpPr>
        <p:spPr>
          <a:xfrm>
            <a:off x="6172200" y="2505075"/>
            <a:ext cx="5183188"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87" name="Date Placeholder 6"/>
          <p:cNvSpPr>
            <a:spLocks noGrp="1"/>
          </p:cNvSpPr>
          <p:nvPr>
            <p:ph type="dt" sz="half" idx="10"/>
          </p:nvPr>
        </p:nvSpPr>
        <p:spPr/>
        <p:txBody>
          <a:bodyPr/>
          <a:p>
            <a:fld id="{462039B8-6E08-40C9-87EF-7B9FB0A7B854}" type="datetimeFigureOut">
              <a:rPr lang="en-US" smtClean="0"/>
              <a:t>7/7/2021</a:t>
            </a:fld>
            <a:endParaRPr lang="en-US"/>
          </a:p>
        </p:txBody>
      </p:sp>
      <p:sp>
        <p:nvSpPr>
          <p:cNvPr id="1048788" name="Footer Placeholder 7"/>
          <p:cNvSpPr>
            <a:spLocks noGrp="1"/>
          </p:cNvSpPr>
          <p:nvPr>
            <p:ph type="ftr" sz="quarter" idx="11"/>
          </p:nvPr>
        </p:nvSpPr>
        <p:spPr/>
        <p:txBody>
          <a:bodyPr/>
          <a:p>
            <a:endParaRPr lang="en-US"/>
          </a:p>
        </p:txBody>
      </p:sp>
      <p:sp>
        <p:nvSpPr>
          <p:cNvPr id="1048789" name="Slide Number Placeholder 8"/>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202" name=""/>
        <p:cNvGrpSpPr/>
        <p:nvPr/>
      </p:nvGrpSpPr>
      <p:grpSpPr>
        <a:xfrm>
          <a:off x="0" y="0"/>
          <a:ext cx="0" cy="0"/>
          <a:chOff x="0" y="0"/>
          <a:chExt cx="0" cy="0"/>
        </a:xfrm>
      </p:grpSpPr>
      <p:sp>
        <p:nvSpPr>
          <p:cNvPr id="1048790" name="Title 1"/>
          <p:cNvSpPr>
            <a:spLocks noGrp="1"/>
          </p:cNvSpPr>
          <p:nvPr>
            <p:ph type="title"/>
          </p:nvPr>
        </p:nvSpPr>
        <p:spPr/>
        <p:txBody>
          <a:bodyPr/>
          <a:p>
            <a:r>
              <a:rPr lang="en-US" smtClean="0"/>
              <a:t>Click to edit Master title style</a:t>
            </a:r>
            <a:endParaRPr lang="en-US"/>
          </a:p>
        </p:txBody>
      </p:sp>
      <p:sp>
        <p:nvSpPr>
          <p:cNvPr id="1048791" name="Date Placeholder 2"/>
          <p:cNvSpPr>
            <a:spLocks noGrp="1"/>
          </p:cNvSpPr>
          <p:nvPr>
            <p:ph type="dt" sz="half" idx="10"/>
          </p:nvPr>
        </p:nvSpPr>
        <p:spPr/>
        <p:txBody>
          <a:bodyPr/>
          <a:p>
            <a:fld id="{462039B8-6E08-40C9-87EF-7B9FB0A7B854}" type="datetimeFigureOut">
              <a:rPr lang="en-US" smtClean="0"/>
              <a:t>7/7/2021</a:t>
            </a:fld>
            <a:endParaRPr lang="en-US"/>
          </a:p>
        </p:txBody>
      </p:sp>
      <p:sp>
        <p:nvSpPr>
          <p:cNvPr id="1048792" name="Footer Placeholder 3"/>
          <p:cNvSpPr>
            <a:spLocks noGrp="1"/>
          </p:cNvSpPr>
          <p:nvPr>
            <p:ph type="ftr" sz="quarter" idx="11"/>
          </p:nvPr>
        </p:nvSpPr>
        <p:spPr/>
        <p:txBody>
          <a:bodyPr/>
          <a:p>
            <a:endParaRPr lang="en-US"/>
          </a:p>
        </p:txBody>
      </p:sp>
      <p:sp>
        <p:nvSpPr>
          <p:cNvPr id="1048793" name="Slide Number Placeholder 4"/>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04" name=""/>
        <p:cNvGrpSpPr/>
        <p:nvPr/>
      </p:nvGrpSpPr>
      <p:grpSpPr>
        <a:xfrm>
          <a:off x="0" y="0"/>
          <a:ext cx="0" cy="0"/>
          <a:chOff x="0" y="0"/>
          <a:chExt cx="0" cy="0"/>
        </a:xfrm>
      </p:grpSpPr>
      <p:sp>
        <p:nvSpPr>
          <p:cNvPr id="1048799" name="Date Placeholder 1"/>
          <p:cNvSpPr>
            <a:spLocks noGrp="1"/>
          </p:cNvSpPr>
          <p:nvPr>
            <p:ph type="dt" sz="half" idx="10"/>
          </p:nvPr>
        </p:nvSpPr>
        <p:spPr/>
        <p:txBody>
          <a:bodyPr/>
          <a:p>
            <a:fld id="{462039B8-6E08-40C9-87EF-7B9FB0A7B854}" type="datetimeFigureOut">
              <a:rPr lang="en-US" smtClean="0"/>
              <a:t>7/7/2021</a:t>
            </a:fld>
            <a:endParaRPr lang="en-US"/>
          </a:p>
        </p:txBody>
      </p:sp>
      <p:sp>
        <p:nvSpPr>
          <p:cNvPr id="1048800" name="Footer Placeholder 2"/>
          <p:cNvSpPr>
            <a:spLocks noGrp="1"/>
          </p:cNvSpPr>
          <p:nvPr>
            <p:ph type="ftr" sz="quarter" idx="11"/>
          </p:nvPr>
        </p:nvSpPr>
        <p:spPr/>
        <p:txBody>
          <a:bodyPr/>
          <a:p>
            <a:endParaRPr lang="en-US"/>
          </a:p>
        </p:txBody>
      </p:sp>
      <p:sp>
        <p:nvSpPr>
          <p:cNvPr id="1048801" name="Slide Number Placeholder 3"/>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08" name=""/>
        <p:cNvGrpSpPr/>
        <p:nvPr/>
      </p:nvGrpSpPr>
      <p:grpSpPr>
        <a:xfrm>
          <a:off x="0" y="0"/>
          <a:ext cx="0" cy="0"/>
          <a:chOff x="0" y="0"/>
          <a:chExt cx="0" cy="0"/>
        </a:xfrm>
      </p:grpSpPr>
      <p:sp>
        <p:nvSpPr>
          <p:cNvPr id="1048818"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819"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20"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821" name="Date Placeholder 4"/>
          <p:cNvSpPr>
            <a:spLocks noGrp="1"/>
          </p:cNvSpPr>
          <p:nvPr>
            <p:ph type="dt" sz="half" idx="10"/>
          </p:nvPr>
        </p:nvSpPr>
        <p:spPr/>
        <p:txBody>
          <a:bodyPr/>
          <a:p>
            <a:fld id="{462039B8-6E08-40C9-87EF-7B9FB0A7B854}" type="datetimeFigureOut">
              <a:rPr lang="en-US" smtClean="0"/>
              <a:t>7/7/2021</a:t>
            </a:fld>
            <a:endParaRPr lang="en-US"/>
          </a:p>
        </p:txBody>
      </p:sp>
      <p:sp>
        <p:nvSpPr>
          <p:cNvPr id="1048822" name="Footer Placeholder 5"/>
          <p:cNvSpPr>
            <a:spLocks noGrp="1"/>
          </p:cNvSpPr>
          <p:nvPr>
            <p:ph type="ftr" sz="quarter" idx="11"/>
          </p:nvPr>
        </p:nvSpPr>
        <p:spPr/>
        <p:txBody>
          <a:bodyPr/>
          <a:p>
            <a:endParaRPr lang="en-US"/>
          </a:p>
        </p:txBody>
      </p:sp>
      <p:sp>
        <p:nvSpPr>
          <p:cNvPr id="1048823" name="Slide Number Placeholder 6"/>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205" name=""/>
        <p:cNvGrpSpPr/>
        <p:nvPr/>
      </p:nvGrpSpPr>
      <p:grpSpPr>
        <a:xfrm>
          <a:off x="0" y="0"/>
          <a:ext cx="0" cy="0"/>
          <a:chOff x="0" y="0"/>
          <a:chExt cx="0" cy="0"/>
        </a:xfrm>
      </p:grpSpPr>
      <p:sp>
        <p:nvSpPr>
          <p:cNvPr id="104880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803"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804"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805" name="Date Placeholder 4"/>
          <p:cNvSpPr>
            <a:spLocks noGrp="1"/>
          </p:cNvSpPr>
          <p:nvPr>
            <p:ph type="dt" sz="half" idx="10"/>
          </p:nvPr>
        </p:nvSpPr>
        <p:spPr/>
        <p:txBody>
          <a:bodyPr/>
          <a:p>
            <a:fld id="{462039B8-6E08-40C9-87EF-7B9FB0A7B854}" type="datetimeFigureOut">
              <a:rPr lang="en-US" smtClean="0"/>
              <a:t>7/7/2021</a:t>
            </a:fld>
            <a:endParaRPr lang="en-US"/>
          </a:p>
        </p:txBody>
      </p:sp>
      <p:sp>
        <p:nvSpPr>
          <p:cNvPr id="1048806" name="Footer Placeholder 5"/>
          <p:cNvSpPr>
            <a:spLocks noGrp="1"/>
          </p:cNvSpPr>
          <p:nvPr>
            <p:ph type="ftr" sz="quarter" idx="11"/>
          </p:nvPr>
        </p:nvSpPr>
        <p:spPr/>
        <p:txBody>
          <a:bodyPr/>
          <a:p>
            <a:endParaRPr lang="en-US"/>
          </a:p>
        </p:txBody>
      </p:sp>
      <p:sp>
        <p:nvSpPr>
          <p:cNvPr id="1048807" name="Slide Number Placeholder 6"/>
          <p:cNvSpPr>
            <a:spLocks noGrp="1"/>
          </p:cNvSpPr>
          <p:nvPr>
            <p:ph type="sldNum" sz="quarter" idx="12"/>
          </p:nvPr>
        </p:nvSpPr>
        <p:spPr/>
        <p:txBody>
          <a:bodyPr/>
          <a:p>
            <a:fld id="{B192DC9A-80E0-48E3-8652-6B3F065D87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94"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462039B8-6E08-40C9-87EF-7B9FB0A7B854}" type="datetimeFigureOut">
              <a:rPr lang="en-US" smtClean="0"/>
              <a:t>7/7/2021</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B192DC9A-80E0-48E3-8652-6B3F065D8738}"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599" name="Title 1"/>
          <p:cNvSpPr>
            <a:spLocks noGrp="1"/>
          </p:cNvSpPr>
          <p:nvPr>
            <p:ph type="ctrTitle"/>
          </p:nvPr>
        </p:nvSpPr>
        <p:spPr/>
        <p:txBody>
          <a:bodyPr/>
          <a:p>
            <a:r>
              <a:rPr dirty="0" lang="en-US" smtClean="0"/>
              <a:t>BLOOD CONDITIONS</a:t>
            </a:r>
            <a:endParaRPr dirty="0" lang="en-US"/>
          </a:p>
        </p:txBody>
      </p:sp>
      <p:sp>
        <p:nvSpPr>
          <p:cNvPr id="1048600" name="Subtitle 2"/>
          <p:cNvSpPr>
            <a:spLocks noGrp="1"/>
          </p:cNvSpPr>
          <p:nvPr>
            <p:ph type="subTitle" idx="1"/>
          </p:nvPr>
        </p:nvSpPr>
        <p:spPr/>
        <p:txBody>
          <a:bodyPr/>
          <a:p>
            <a:r>
              <a:rPr altLang="zh-CN" dirty="0" lang="en-US" smtClean="0"/>
              <a:t>KRCHN</a:t>
            </a:r>
            <a:endParaRPr altLang="en-US" dirty="0" 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19" name=""/>
        <p:cNvGrpSpPr/>
        <p:nvPr/>
      </p:nvGrpSpPr>
      <p:grpSpPr>
        <a:xfrm>
          <a:off x="0" y="0"/>
          <a:ext cx="0" cy="0"/>
          <a:chOff x="0" y="0"/>
          <a:chExt cx="0" cy="0"/>
        </a:xfrm>
      </p:grpSpPr>
      <p:sp>
        <p:nvSpPr>
          <p:cNvPr id="1048613" name="Title 1"/>
          <p:cNvSpPr>
            <a:spLocks noGrp="1"/>
          </p:cNvSpPr>
          <p:nvPr>
            <p:ph type="title"/>
          </p:nvPr>
        </p:nvSpPr>
        <p:spPr/>
        <p:txBody>
          <a:bodyPr>
            <a:normAutofit/>
          </a:bodyPr>
          <a:p>
            <a:r>
              <a:rPr dirty="0" sz="2800" lang="en-GB" smtClean="0"/>
              <a:t>                                            </a:t>
            </a:r>
            <a:r>
              <a:rPr dirty="0" sz="2800" lang="en-GB" err="1" smtClean="0"/>
              <a:t>C’td</a:t>
            </a:r>
            <a:endParaRPr dirty="0" sz="2800" lang="en-GB"/>
          </a:p>
        </p:txBody>
      </p:sp>
      <p:sp>
        <p:nvSpPr>
          <p:cNvPr id="1048614" name="Content Placeholder 2"/>
          <p:cNvSpPr>
            <a:spLocks noGrp="1"/>
          </p:cNvSpPr>
          <p:nvPr>
            <p:ph idx="1"/>
          </p:nvPr>
        </p:nvSpPr>
        <p:spPr/>
        <p:txBody>
          <a:bodyPr/>
          <a:p>
            <a:pPr indent="0" marL="0">
              <a:buNone/>
            </a:pPr>
            <a:r>
              <a:rPr dirty="0" lang="en-GB" smtClean="0"/>
              <a:t>                                     Normal </a:t>
            </a:r>
            <a:r>
              <a:rPr dirty="0" lang="en-GB" err="1" smtClean="0"/>
              <a:t>Hb</a:t>
            </a:r>
            <a:r>
              <a:rPr dirty="0" lang="en-GB" smtClean="0"/>
              <a:t> Levels</a:t>
            </a:r>
          </a:p>
          <a:p>
            <a:pPr indent="0" marL="0">
              <a:buNone/>
            </a:pPr>
            <a:r>
              <a:rPr dirty="0" lang="en-GB"/>
              <a:t> </a:t>
            </a:r>
            <a:r>
              <a:rPr dirty="0" lang="en-GB" smtClean="0"/>
              <a:t> Males              14.0  -    18.0g/dl</a:t>
            </a:r>
          </a:p>
          <a:p>
            <a:pPr indent="0" marL="0">
              <a:buNone/>
            </a:pPr>
            <a:r>
              <a:rPr dirty="0" lang="en-GB"/>
              <a:t> </a:t>
            </a:r>
            <a:r>
              <a:rPr dirty="0" lang="en-GB" smtClean="0"/>
              <a:t> Females           12.0 -   16.0g/dl</a:t>
            </a:r>
          </a:p>
          <a:p>
            <a:pPr indent="0" marL="0">
              <a:buNone/>
            </a:pPr>
            <a:r>
              <a:rPr dirty="0" lang="en-GB"/>
              <a:t> </a:t>
            </a:r>
            <a:r>
              <a:rPr dirty="0" lang="en-GB" smtClean="0"/>
              <a:t> Children           11.0  -  13.0g/dl     </a:t>
            </a:r>
          </a:p>
          <a:p>
            <a:pPr indent="0" marL="0">
              <a:buNone/>
            </a:pPr>
            <a:r>
              <a:rPr dirty="0" lang="en-GB"/>
              <a:t> </a:t>
            </a:r>
            <a:r>
              <a:rPr dirty="0" lang="en-GB" smtClean="0"/>
              <a:t> </a:t>
            </a:r>
            <a:endParaRPr dirty="0"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615" name="Title 1"/>
          <p:cNvSpPr>
            <a:spLocks noGrp="1"/>
          </p:cNvSpPr>
          <p:nvPr>
            <p:ph type="title"/>
          </p:nvPr>
        </p:nvSpPr>
        <p:spPr/>
        <p:txBody>
          <a:bodyPr/>
          <a:p>
            <a:r>
              <a:rPr dirty="0" lang="en-US" smtClean="0"/>
              <a:t>General Signs </a:t>
            </a:r>
            <a:r>
              <a:rPr dirty="0" lang="en-US" smtClean="0"/>
              <a:t>and symptoms</a:t>
            </a:r>
            <a:endParaRPr dirty="0" lang="en-US"/>
          </a:p>
        </p:txBody>
      </p:sp>
      <p:sp>
        <p:nvSpPr>
          <p:cNvPr id="1048616" name="Content Placeholder 2"/>
          <p:cNvSpPr>
            <a:spLocks noGrp="1"/>
          </p:cNvSpPr>
          <p:nvPr>
            <p:ph idx="1"/>
          </p:nvPr>
        </p:nvSpPr>
        <p:spPr/>
        <p:txBody>
          <a:bodyPr>
            <a:normAutofit fontScale="64286" lnSpcReduction="20000"/>
          </a:bodyPr>
          <a:p>
            <a:r>
              <a:rPr dirty="0" lang="en-US" smtClean="0"/>
              <a:t>Fatigue/feeling tired</a:t>
            </a:r>
          </a:p>
          <a:p>
            <a:r>
              <a:rPr dirty="0" lang="en-US" smtClean="0"/>
              <a:t>Weakness</a:t>
            </a:r>
          </a:p>
          <a:p>
            <a:r>
              <a:rPr dirty="0" lang="en-US" smtClean="0"/>
              <a:t>Shortness of breath</a:t>
            </a:r>
          </a:p>
          <a:p>
            <a:r>
              <a:rPr dirty="0" lang="en-US" smtClean="0"/>
              <a:t>Dizziness</a:t>
            </a:r>
          </a:p>
          <a:p>
            <a:r>
              <a:rPr dirty="0" lang="en-US" smtClean="0"/>
              <a:t>Fainting</a:t>
            </a:r>
          </a:p>
          <a:p>
            <a:r>
              <a:rPr dirty="0" lang="en-US" smtClean="0"/>
              <a:t>paleness</a:t>
            </a:r>
          </a:p>
          <a:p>
            <a:pPr lvl="0"/>
            <a:r>
              <a:rPr dirty="0" lang="en-US" smtClean="0"/>
              <a:t>Loss of </a:t>
            </a:r>
            <a:r>
              <a:rPr dirty="0" lang="en-US" err="1" smtClean="0"/>
              <a:t>consciousness,confusion</a:t>
            </a:r>
            <a:endParaRPr dirty="0" lang="en-US" smtClean="0"/>
          </a:p>
          <a:p>
            <a:pPr lvl="0"/>
            <a:r>
              <a:rPr dirty="0" lang="en-GB" smtClean="0"/>
              <a:t>Brittle </a:t>
            </a:r>
            <a:r>
              <a:rPr dirty="0" lang="en-GB"/>
              <a:t>hair </a:t>
            </a:r>
            <a:endParaRPr dirty="0" lang="en-US"/>
          </a:p>
          <a:p>
            <a:pPr lvl="0"/>
            <a:r>
              <a:rPr dirty="0" lang="en-GB"/>
              <a:t>Signs of fatigue  </a:t>
            </a:r>
            <a:endParaRPr dirty="0" lang="en-US"/>
          </a:p>
          <a:p>
            <a:pPr lvl="0"/>
            <a:r>
              <a:rPr dirty="0" lang="en-GB"/>
              <a:t>Dyspnoea  </a:t>
            </a:r>
            <a:endParaRPr dirty="0" lang="en-US"/>
          </a:p>
          <a:p>
            <a:pPr lvl="0"/>
            <a:r>
              <a:rPr dirty="0" lang="en-GB"/>
              <a:t>Palpitations </a:t>
            </a:r>
            <a:endParaRPr dirty="0" lang="en-US"/>
          </a:p>
          <a:p>
            <a:pPr lvl="0"/>
            <a:r>
              <a:rPr dirty="0" lang="en-GB"/>
              <a:t>A smooth tongue </a:t>
            </a:r>
            <a:endParaRPr dirty="0" lang="en-US"/>
          </a:p>
          <a:p>
            <a:pPr lvl="0"/>
            <a:r>
              <a:rPr dirty="0" lang="en-GB"/>
              <a:t>Dysphasia </a:t>
            </a:r>
            <a:endParaRPr dirty="0" lang="en-US"/>
          </a:p>
          <a:p>
            <a:endParaRPr dirty="0" lang="en-US" smtClean="0"/>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617" name="Title 1"/>
          <p:cNvSpPr>
            <a:spLocks noGrp="1"/>
          </p:cNvSpPr>
          <p:nvPr>
            <p:ph type="title"/>
          </p:nvPr>
        </p:nvSpPr>
        <p:spPr/>
        <p:txBody>
          <a:bodyPr/>
          <a:p>
            <a:endParaRPr lang="en-US"/>
          </a:p>
        </p:txBody>
      </p:sp>
      <p:sp>
        <p:nvSpPr>
          <p:cNvPr id="1048618" name="Content Placeholder 2"/>
          <p:cNvSpPr>
            <a:spLocks noGrp="1"/>
          </p:cNvSpPr>
          <p:nvPr>
            <p:ph idx="1"/>
          </p:nvPr>
        </p:nvSpPr>
        <p:spPr/>
        <p:txBody>
          <a:bodyPr/>
          <a:p>
            <a:r>
              <a:rPr dirty="0" lang="en-GB"/>
              <a:t>Other manifestations include decreased sensation, pallor, rapid pulse, faintness and dizziness, high output heart failure and spoon shaped nails (</a:t>
            </a:r>
            <a:r>
              <a:rPr dirty="0" lang="en-GB" err="1"/>
              <a:t>koilonychia</a:t>
            </a:r>
            <a:r>
              <a:rPr dirty="0" lang="en-GB"/>
              <a:t>). High output failure is congestive failure because of overload, which affects the left side of the heart. In some of the vitamin deficiencies, loss of sensation may be a clinical sign.</a:t>
            </a:r>
            <a:endParaRPr dirty="0" lang="en-US"/>
          </a:p>
          <a:p>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619" name="Title 1"/>
          <p:cNvSpPr>
            <a:spLocks noGrp="1"/>
          </p:cNvSpPr>
          <p:nvPr>
            <p:ph type="title"/>
          </p:nvPr>
        </p:nvSpPr>
        <p:spPr/>
        <p:txBody>
          <a:bodyPr>
            <a:normAutofit/>
          </a:bodyPr>
          <a:p>
            <a:r>
              <a:rPr dirty="0" sz="2800" lang="en-GB" smtClean="0"/>
              <a:t>                                           </a:t>
            </a:r>
            <a:r>
              <a:rPr dirty="0" sz="2800" lang="en-GB" smtClean="0">
                <a:solidFill>
                  <a:srgbClr val="FF0000"/>
                </a:solidFill>
              </a:rPr>
              <a:t>     CAUSES</a:t>
            </a:r>
            <a:endParaRPr dirty="0" sz="2800" lang="en-GB">
              <a:solidFill>
                <a:srgbClr val="FF0000"/>
              </a:solidFill>
            </a:endParaRPr>
          </a:p>
        </p:txBody>
      </p:sp>
      <p:sp>
        <p:nvSpPr>
          <p:cNvPr id="1048620" name="Content Placeholder 2"/>
          <p:cNvSpPr>
            <a:spLocks noGrp="1"/>
          </p:cNvSpPr>
          <p:nvPr>
            <p:ph idx="1"/>
          </p:nvPr>
        </p:nvSpPr>
        <p:spPr/>
        <p:txBody>
          <a:bodyPr/>
          <a:p>
            <a:pPr indent="-514350" marL="514350">
              <a:buFont typeface="+mj-lt"/>
              <a:buAutoNum type="arabicPeriod"/>
            </a:pPr>
            <a:r>
              <a:rPr dirty="0" lang="en-GB" smtClean="0"/>
              <a:t>Excessive bleeding </a:t>
            </a:r>
            <a:r>
              <a:rPr dirty="0" lang="en-GB" err="1" smtClean="0"/>
              <a:t>i.e</a:t>
            </a:r>
            <a:r>
              <a:rPr dirty="0" lang="en-GB" smtClean="0"/>
              <a:t> Blood loss – Acute or chronic</a:t>
            </a:r>
          </a:p>
          <a:p>
            <a:pPr indent="-514350" marL="514350">
              <a:buFont typeface="+mj-lt"/>
              <a:buAutoNum type="arabicPeriod"/>
            </a:pPr>
            <a:r>
              <a:rPr dirty="0" lang="en-GB" smtClean="0"/>
              <a:t>Decreased production </a:t>
            </a:r>
            <a:r>
              <a:rPr dirty="0" lang="en-GB" err="1" smtClean="0"/>
              <a:t>i.e</a:t>
            </a:r>
            <a:r>
              <a:rPr dirty="0" lang="en-GB" smtClean="0"/>
              <a:t> Deficient erythropoiesis caused by deficiency of iron, </a:t>
            </a:r>
            <a:r>
              <a:rPr dirty="0" lang="en-GB" err="1" smtClean="0"/>
              <a:t>vit</a:t>
            </a:r>
            <a:r>
              <a:rPr dirty="0" lang="en-GB" smtClean="0"/>
              <a:t>. B12, </a:t>
            </a:r>
            <a:r>
              <a:rPr dirty="0" lang="en-GB" err="1" smtClean="0"/>
              <a:t>vit.C</a:t>
            </a:r>
            <a:r>
              <a:rPr dirty="0" lang="en-GB" smtClean="0"/>
              <a:t> &amp; folic acid &amp; chronic illnesses</a:t>
            </a:r>
          </a:p>
          <a:p>
            <a:pPr indent="-514350" marL="514350">
              <a:buFont typeface="+mj-lt"/>
              <a:buAutoNum type="arabicPeriod"/>
            </a:pPr>
            <a:r>
              <a:rPr dirty="0" lang="en-GB" smtClean="0"/>
              <a:t>Increased destruction of RBCs </a:t>
            </a:r>
            <a:r>
              <a:rPr dirty="0" lang="en-GB" err="1" smtClean="0"/>
              <a:t>i.e</a:t>
            </a:r>
            <a:r>
              <a:rPr dirty="0" lang="en-GB" smtClean="0"/>
              <a:t> Excessive haemolysis caused by sickle cell disease, </a:t>
            </a:r>
            <a:r>
              <a:rPr dirty="0" lang="en-GB" err="1" smtClean="0"/>
              <a:t>Hb</a:t>
            </a:r>
            <a:r>
              <a:rPr dirty="0" lang="en-GB" smtClean="0"/>
              <a:t> abnormalities, autoimmune </a:t>
            </a:r>
            <a:r>
              <a:rPr dirty="0" lang="en-GB" err="1" smtClean="0"/>
              <a:t>rxns</a:t>
            </a:r>
            <a:r>
              <a:rPr dirty="0" lang="en-GB" smtClean="0"/>
              <a:t>, hereditary factors &amp; </a:t>
            </a:r>
            <a:r>
              <a:rPr dirty="0" lang="en-GB" err="1" smtClean="0"/>
              <a:t>splenomegally</a:t>
            </a:r>
            <a:endParaRPr dirty="0" lang="en-GB" smtClean="0"/>
          </a:p>
          <a:p>
            <a:pPr indent="0" marL="0">
              <a:buNone/>
            </a:pPr>
            <a:r>
              <a:rPr dirty="0" lang="en-GB" smtClean="0"/>
              <a:t>NB: Anaemias  are classified by the cause </a:t>
            </a:r>
          </a:p>
          <a:p>
            <a:pPr indent="0" marL="0">
              <a:buNone/>
            </a:pPr>
            <a:endParaRPr dirty="0"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621" name="Title 1"/>
          <p:cNvSpPr>
            <a:spLocks noGrp="1"/>
          </p:cNvSpPr>
          <p:nvPr>
            <p:ph type="title"/>
          </p:nvPr>
        </p:nvSpPr>
        <p:spPr/>
        <p:txBody>
          <a:bodyPr/>
          <a:p>
            <a:r>
              <a:rPr dirty="0" lang="en-US" smtClean="0"/>
              <a:t>Classification of </a:t>
            </a:r>
            <a:r>
              <a:rPr dirty="0" lang="en-US" err="1" smtClean="0"/>
              <a:t>Anaemias</a:t>
            </a:r>
            <a:endParaRPr dirty="0" lang="en-US"/>
          </a:p>
        </p:txBody>
      </p:sp>
      <p:sp>
        <p:nvSpPr>
          <p:cNvPr id="1048622" name="Content Placeholder 2"/>
          <p:cNvSpPr>
            <a:spLocks noGrp="1"/>
          </p:cNvSpPr>
          <p:nvPr>
            <p:ph idx="1"/>
          </p:nvPr>
        </p:nvSpPr>
        <p:spPr/>
        <p:txBody>
          <a:bodyPr/>
          <a:p>
            <a:r>
              <a:rPr dirty="0" lang="en-US" smtClean="0"/>
              <a:t>A) Nutritional </a:t>
            </a:r>
            <a:r>
              <a:rPr dirty="0" lang="en-US" err="1" smtClean="0"/>
              <a:t>anaemia</a:t>
            </a:r>
            <a:r>
              <a:rPr dirty="0" lang="en-US" smtClean="0"/>
              <a:t> </a:t>
            </a:r>
          </a:p>
          <a:p>
            <a:r>
              <a:rPr dirty="0" lang="en-US" smtClean="0"/>
              <a:t>B) Aplastic </a:t>
            </a:r>
            <a:r>
              <a:rPr dirty="0" lang="en-US" err="1" smtClean="0"/>
              <a:t>anaemia</a:t>
            </a:r>
            <a:endParaRPr dirty="0" lang="en-US" smtClean="0"/>
          </a:p>
          <a:p>
            <a:r>
              <a:rPr dirty="0" lang="en-US" smtClean="0"/>
              <a:t>C) hemolytic </a:t>
            </a:r>
            <a:r>
              <a:rPr dirty="0" lang="en-US" err="1" smtClean="0"/>
              <a:t>anaemia</a:t>
            </a:r>
            <a:endParaRPr dirty="0" lang="en-US" smtClean="0"/>
          </a:p>
          <a:p>
            <a:r>
              <a:rPr dirty="0" lang="en-US" smtClean="0"/>
              <a:t>D)</a:t>
            </a:r>
            <a:r>
              <a:rPr dirty="0" lang="en-US" err="1" smtClean="0"/>
              <a:t>clasiffcation</a:t>
            </a:r>
            <a:r>
              <a:rPr dirty="0" lang="en-US" smtClean="0"/>
              <a:t> based on size of red blood cells</a:t>
            </a:r>
          </a:p>
          <a:p>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623" name="Title 1"/>
          <p:cNvSpPr>
            <a:spLocks noGrp="1"/>
          </p:cNvSpPr>
          <p:nvPr>
            <p:ph type="title"/>
          </p:nvPr>
        </p:nvSpPr>
        <p:spPr/>
        <p:txBody>
          <a:bodyPr/>
          <a:p>
            <a:r>
              <a:rPr dirty="0" lang="en-US" smtClean="0"/>
              <a:t>Nutritional deficiency </a:t>
            </a:r>
            <a:r>
              <a:rPr dirty="0" lang="en-US" err="1" smtClean="0"/>
              <a:t>anaemia</a:t>
            </a:r>
            <a:endParaRPr dirty="0" lang="en-US"/>
          </a:p>
        </p:txBody>
      </p:sp>
      <p:sp>
        <p:nvSpPr>
          <p:cNvPr id="1048624" name="Content Placeholder 2"/>
          <p:cNvSpPr>
            <a:spLocks noGrp="1"/>
          </p:cNvSpPr>
          <p:nvPr>
            <p:ph idx="1"/>
          </p:nvPr>
        </p:nvSpPr>
        <p:spPr/>
        <p:txBody>
          <a:bodyPr/>
          <a:p>
            <a:r>
              <a:rPr dirty="0" lang="en-GB"/>
              <a:t>Iron deficiency anaemia is usually caused by dietary lack of iron. Hookworm infestation and deficiencies of other foods can also cause iron deficiency. </a:t>
            </a:r>
            <a:endParaRPr dirty="0" lang="en-US"/>
          </a:p>
          <a:p>
            <a:r>
              <a:rPr dirty="0" lang="en-GB" err="1"/>
              <a:t>Megaloblastic</a:t>
            </a:r>
            <a:r>
              <a:rPr dirty="0" lang="en-GB"/>
              <a:t> anaemia, on the other hand, is due to vitamin B12 deficiency, pernicious anaemia and folic acid deficiency. </a:t>
            </a:r>
            <a:r>
              <a:rPr b="1" dirty="0" lang="en-GB"/>
              <a:t>Pernicious anaemia</a:t>
            </a:r>
            <a:r>
              <a:rPr dirty="0" lang="en-GB"/>
              <a:t> is anaemia caused by a lack of intrinsic factor leading to a lack of absorption of vitamin B12. Fish tapeworm infestation can also cause </a:t>
            </a:r>
            <a:r>
              <a:rPr dirty="0" lang="en-GB" err="1"/>
              <a:t>megaloblastic</a:t>
            </a:r>
            <a:r>
              <a:rPr dirty="0" lang="en-GB"/>
              <a:t> anaemia</a:t>
            </a:r>
            <a:r>
              <a:rPr dirty="0" lang="en-GB" smtClean="0"/>
              <a:t>.</a:t>
            </a:r>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625" name="Title 1"/>
          <p:cNvSpPr>
            <a:spLocks noGrp="1"/>
          </p:cNvSpPr>
          <p:nvPr>
            <p:ph type="title"/>
          </p:nvPr>
        </p:nvSpPr>
        <p:spPr/>
        <p:txBody>
          <a:bodyPr/>
          <a:p>
            <a:r>
              <a:rPr dirty="0" lang="en-GB" smtClean="0"/>
              <a:t>Management</a:t>
            </a:r>
            <a:endParaRPr dirty="0" lang="en-GB"/>
          </a:p>
        </p:txBody>
      </p:sp>
      <p:sp>
        <p:nvSpPr>
          <p:cNvPr id="1048626" name="Content Placeholder 2"/>
          <p:cNvSpPr>
            <a:spLocks noGrp="1"/>
          </p:cNvSpPr>
          <p:nvPr>
            <p:ph idx="1"/>
          </p:nvPr>
        </p:nvSpPr>
        <p:spPr/>
        <p:txBody>
          <a:bodyPr/>
          <a:p>
            <a:pPr>
              <a:buFont typeface="Wingdings" panose="05000000000000000000" pitchFamily="2" charset="2"/>
              <a:buChar char="Ø"/>
            </a:pPr>
            <a:r>
              <a:rPr dirty="0" lang="en-GB"/>
              <a:t> </a:t>
            </a:r>
            <a:r>
              <a:rPr dirty="0" lang="en-GB" err="1"/>
              <a:t>Hx</a:t>
            </a:r>
            <a:r>
              <a:rPr dirty="0" lang="en-GB"/>
              <a:t> taking</a:t>
            </a:r>
          </a:p>
          <a:p>
            <a:pPr>
              <a:buFont typeface="Wingdings" panose="05000000000000000000" pitchFamily="2" charset="2"/>
              <a:buChar char="Ø"/>
            </a:pPr>
            <a:r>
              <a:rPr dirty="0" lang="en-GB"/>
              <a:t> Identify the cause GI cancer or uterine fibroids</a:t>
            </a:r>
          </a:p>
          <a:p>
            <a:pPr>
              <a:buFont typeface="Wingdings" panose="05000000000000000000" pitchFamily="2" charset="2"/>
              <a:buChar char="Ø"/>
            </a:pPr>
            <a:r>
              <a:rPr dirty="0" lang="en-GB"/>
              <a:t> R/o other conditions e.g. infection or inflammatory conditions</a:t>
            </a:r>
          </a:p>
          <a:p>
            <a:pPr>
              <a:buFont typeface="Wingdings" panose="05000000000000000000" pitchFamily="2" charset="2"/>
              <a:buChar char="Ø"/>
            </a:pPr>
            <a:r>
              <a:rPr dirty="0" lang="en-GB"/>
              <a:t> Stool for occult blood</a:t>
            </a:r>
          </a:p>
          <a:p>
            <a:pPr>
              <a:buFont typeface="Wingdings" panose="05000000000000000000" pitchFamily="2" charset="2"/>
              <a:buChar char="Ø"/>
            </a:pPr>
            <a:r>
              <a:rPr dirty="0" lang="en-GB"/>
              <a:t>Administer iron supplements</a:t>
            </a:r>
          </a:p>
          <a:p>
            <a:pPr indent="0" marL="0">
              <a:buNone/>
            </a:pPr>
            <a:endParaRPr dirty="0"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27" name="Title 1"/>
          <p:cNvSpPr>
            <a:spLocks noGrp="1"/>
          </p:cNvSpPr>
          <p:nvPr>
            <p:ph type="title"/>
          </p:nvPr>
        </p:nvSpPr>
        <p:spPr/>
        <p:txBody>
          <a:bodyPr>
            <a:normAutofit/>
          </a:bodyPr>
          <a:p>
            <a:r>
              <a:rPr dirty="0" sz="2800" lang="en-GB" smtClean="0"/>
              <a:t>                                                     </a:t>
            </a:r>
            <a:r>
              <a:rPr dirty="0" sz="2800" lang="en-GB" err="1" smtClean="0"/>
              <a:t>C’td</a:t>
            </a:r>
            <a:endParaRPr dirty="0" sz="2800" lang="en-GB"/>
          </a:p>
        </p:txBody>
      </p:sp>
      <p:sp>
        <p:nvSpPr>
          <p:cNvPr id="1048628" name="Content Placeholder 2"/>
          <p:cNvSpPr>
            <a:spLocks noGrp="1"/>
          </p:cNvSpPr>
          <p:nvPr>
            <p:ph idx="1"/>
          </p:nvPr>
        </p:nvSpPr>
        <p:spPr/>
        <p:txBody>
          <a:bodyPr/>
          <a:p>
            <a:pPr>
              <a:buFont typeface="Wingdings" panose="05000000000000000000" pitchFamily="2" charset="2"/>
              <a:buChar char="Ø"/>
            </a:pPr>
            <a:r>
              <a:rPr dirty="0" lang="en-GB" smtClean="0"/>
              <a:t>Advise to take iron supplements an hr before meals</a:t>
            </a:r>
          </a:p>
          <a:p>
            <a:pPr>
              <a:buFont typeface="Wingdings" panose="05000000000000000000" pitchFamily="2" charset="2"/>
              <a:buChar char="Ø"/>
            </a:pPr>
            <a:r>
              <a:rPr dirty="0" lang="en-GB" smtClean="0"/>
              <a:t>Health educate pts on preventive measures – food rich in iron e.g. beans, green </a:t>
            </a:r>
            <a:r>
              <a:rPr dirty="0" lang="en-GB" err="1" smtClean="0"/>
              <a:t>veges</a:t>
            </a:r>
            <a:r>
              <a:rPr dirty="0" lang="en-GB" smtClean="0"/>
              <a:t>, organs meat etc.</a:t>
            </a:r>
          </a:p>
          <a:p>
            <a:pPr>
              <a:buFont typeface="Wingdings" panose="05000000000000000000" pitchFamily="2" charset="2"/>
              <a:buChar char="Ø"/>
            </a:pPr>
            <a:r>
              <a:rPr dirty="0" lang="en-GB" smtClean="0"/>
              <a:t>Instruct </a:t>
            </a:r>
            <a:r>
              <a:rPr dirty="0" lang="en-GB" err="1" smtClean="0"/>
              <a:t>pt</a:t>
            </a:r>
            <a:r>
              <a:rPr dirty="0" lang="en-GB" smtClean="0"/>
              <a:t> to avoid taking antacids or dairy products with iron because it diminishes iron absorption</a:t>
            </a:r>
          </a:p>
          <a:p>
            <a:pPr>
              <a:buFont typeface="Wingdings" panose="05000000000000000000" pitchFamily="2" charset="2"/>
              <a:buChar char="Ø"/>
            </a:pPr>
            <a:r>
              <a:rPr dirty="0" lang="en-GB" smtClean="0"/>
              <a:t>Advise </a:t>
            </a:r>
            <a:r>
              <a:rPr dirty="0" lang="en-GB" err="1" smtClean="0"/>
              <a:t>pt</a:t>
            </a:r>
            <a:r>
              <a:rPr dirty="0" lang="en-GB" smtClean="0"/>
              <a:t> to increase </a:t>
            </a:r>
            <a:r>
              <a:rPr dirty="0" lang="en-GB" err="1" smtClean="0"/>
              <a:t>vit</a:t>
            </a:r>
            <a:r>
              <a:rPr dirty="0" lang="en-GB" smtClean="0"/>
              <a:t> . C intake ( e.g. citrus fruits &amp; juices, tomatoes &amp; strawberries) to enhance iron absorption</a:t>
            </a:r>
          </a:p>
          <a:p>
            <a:pPr>
              <a:buFont typeface="Wingdings" panose="05000000000000000000" pitchFamily="2" charset="2"/>
              <a:buChar char="Ø"/>
            </a:pPr>
            <a:r>
              <a:rPr dirty="0" lang="en-GB" smtClean="0"/>
              <a:t>Encourage </a:t>
            </a:r>
            <a:r>
              <a:rPr dirty="0" lang="en-GB" err="1" smtClean="0"/>
              <a:t>pt</a:t>
            </a:r>
            <a:r>
              <a:rPr dirty="0" lang="en-GB" smtClean="0"/>
              <a:t> to complete full course of </a:t>
            </a:r>
            <a:r>
              <a:rPr dirty="0" lang="en-GB" err="1" smtClean="0"/>
              <a:t>rx</a:t>
            </a:r>
            <a:r>
              <a:rPr dirty="0" lang="en-GB" smtClean="0"/>
              <a:t> (6-12mnths)</a:t>
            </a:r>
            <a:endParaRPr dirty="0"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629" name="Title 1"/>
          <p:cNvSpPr>
            <a:spLocks noGrp="1"/>
          </p:cNvSpPr>
          <p:nvPr>
            <p:ph type="title"/>
          </p:nvPr>
        </p:nvSpPr>
        <p:spPr/>
        <p:txBody>
          <a:bodyPr/>
          <a:p>
            <a:r>
              <a:rPr dirty="0" lang="en-US" smtClean="0"/>
              <a:t>Aplastic </a:t>
            </a:r>
            <a:r>
              <a:rPr dirty="0" lang="en-US" err="1" smtClean="0"/>
              <a:t>anaemia</a:t>
            </a:r>
            <a:endParaRPr dirty="0" lang="en-US"/>
          </a:p>
        </p:txBody>
      </p:sp>
      <p:sp>
        <p:nvSpPr>
          <p:cNvPr id="1048630" name="Content Placeholder 2"/>
          <p:cNvSpPr>
            <a:spLocks noGrp="1"/>
          </p:cNvSpPr>
          <p:nvPr>
            <p:ph idx="1"/>
          </p:nvPr>
        </p:nvSpPr>
        <p:spPr/>
        <p:txBody>
          <a:bodyPr/>
          <a:p>
            <a:r>
              <a:rPr dirty="0" lang="en-GB"/>
              <a:t>Bone marrow suppression results in aplastic anaemia. Aplastic anaemia is due to irradiation, infections, drugs such as </a:t>
            </a:r>
            <a:r>
              <a:rPr dirty="0" lang="en-GB" err="1" smtClean="0"/>
              <a:t>chloramphenical</a:t>
            </a:r>
            <a:r>
              <a:rPr dirty="0" lang="en-GB"/>
              <a:t>, and toxic chemicals. Cytotoxic therapy can result in aplastic anaemia. Aplasia results in failure to produce blood cells, leading to a reduction in leucocytes, erythrocytes and thrombocytes. The red bone marrow gets replaced with fatty tissue</a:t>
            </a: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631" name="Title 1"/>
          <p:cNvSpPr>
            <a:spLocks noGrp="1"/>
          </p:cNvSpPr>
          <p:nvPr>
            <p:ph type="title"/>
          </p:nvPr>
        </p:nvSpPr>
        <p:spPr/>
        <p:txBody>
          <a:bodyPr/>
          <a:p>
            <a:r>
              <a:rPr dirty="0" lang="en-US" smtClean="0"/>
              <a:t>Ct aplastic </a:t>
            </a:r>
            <a:r>
              <a:rPr dirty="0" lang="en-US" err="1" smtClean="0"/>
              <a:t>anaemia</a:t>
            </a:r>
            <a:endParaRPr dirty="0" lang="en-US"/>
          </a:p>
        </p:txBody>
      </p:sp>
      <p:sp>
        <p:nvSpPr>
          <p:cNvPr id="1048632" name="Content Placeholder 2"/>
          <p:cNvSpPr>
            <a:spLocks noGrp="1"/>
          </p:cNvSpPr>
          <p:nvPr>
            <p:ph idx="1"/>
          </p:nvPr>
        </p:nvSpPr>
        <p:spPr/>
        <p:txBody>
          <a:bodyPr/>
          <a:p>
            <a:r>
              <a:rPr dirty="0" lang="en-GB"/>
              <a:t>Due to involvement of different cells in the bone marrow, patient may present with abnormal cellular levels. There could be marked bleeding due to thrombocytopenia, pallor, weakness, breathlessness on exertion, dyspnoea and fever.</a:t>
            </a:r>
            <a:br>
              <a:rPr dirty="0" lang="en-GB"/>
            </a:br>
            <a:r>
              <a:rPr dirty="0" lang="en-GB"/>
              <a:t/>
            </a:r>
            <a:br>
              <a:rPr dirty="0" lang="en-GB"/>
            </a:br>
            <a:r>
              <a:rPr dirty="0" lang="en-GB"/>
              <a:t>Management involves a bone marrow transplant to provide the patient with intact </a:t>
            </a:r>
            <a:r>
              <a:rPr dirty="0" lang="en-GB" err="1"/>
              <a:t>hemopoietic</a:t>
            </a:r>
            <a:r>
              <a:rPr dirty="0" lang="en-GB"/>
              <a:t> tissue. </a:t>
            </a:r>
            <a:r>
              <a:rPr dirty="0" lang="en-GB" err="1"/>
              <a:t>Antilympholytic</a:t>
            </a:r>
            <a:r>
              <a:rPr dirty="0" lang="en-GB"/>
              <a:t> globulin and high dose of </a:t>
            </a:r>
            <a:r>
              <a:rPr dirty="0" lang="en-GB" err="1"/>
              <a:t>methypredinison</a:t>
            </a:r>
            <a:r>
              <a:rPr dirty="0" lang="en-GB"/>
              <a:t> therapy is given. Careful assessment and supportive therapy is important for </a:t>
            </a:r>
            <a:br>
              <a:rPr dirty="0" lang="en-GB"/>
            </a:br>
            <a:r>
              <a:rPr dirty="0" lang="en-GB"/>
              <a:t>these patient</a:t>
            </a: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830" name=""/>
          <p:cNvSpPr>
            <a:spLocks noGrp="1"/>
          </p:cNvSpPr>
          <p:nvPr>
            <p:ph type="title"/>
          </p:nvPr>
        </p:nvSpPr>
        <p:spPr/>
        <p:txBody>
          <a:bodyPr/>
          <a:p>
            <a:r>
              <a:rPr lang="en-US"/>
              <a:t>Overview</a:t>
            </a:r>
            <a:endParaRPr lang="en-US"/>
          </a:p>
        </p:txBody>
      </p:sp>
      <p:sp>
        <p:nvSpPr>
          <p:cNvPr id="1048831" name=""/>
          <p:cNvSpPr>
            <a:spLocks noGrp="1"/>
          </p:cNvSpPr>
          <p:nvPr>
            <p:ph idx="1"/>
          </p:nvPr>
        </p:nvSpPr>
        <p:spPr/>
        <p:txBody>
          <a:bodyPr/>
          <a:p>
            <a:r>
              <a:rPr lang="en-US"/>
              <a:t>Hematologic system consists of blood and site of blood production e.g bone marrow and reticuloendothelial system</a:t>
            </a:r>
            <a:endParaRPr lang="en-US"/>
          </a:p>
          <a:p>
            <a:r>
              <a:rPr lang="en-US"/>
              <a:t>Blood consists of</a:t>
            </a:r>
            <a:endParaRPr lang="en-US"/>
          </a:p>
          <a:p>
            <a:pPr lvl="1"/>
            <a:r>
              <a:rPr lang="en-US"/>
              <a:t>Plasma – Its about 55% of blood volume</a:t>
            </a:r>
            <a:endParaRPr lang="en-US"/>
          </a:p>
          <a:p>
            <a:pPr lvl="1"/>
            <a:r>
              <a:rPr lang="en-US"/>
              <a:t>Proteins e.g albumin, globulin, fibrinogen, clotting factors</a:t>
            </a:r>
            <a:endParaRPr lang="en-US"/>
          </a:p>
          <a:p>
            <a:pPr lvl="1"/>
            <a:r>
              <a:rPr lang="en-US"/>
              <a:t>Blood cells – erythrocytes, leucocytes, thrombocytes</a:t>
            </a:r>
            <a:endParaRPr lang="en-US"/>
          </a:p>
          <a:p>
            <a:r>
              <a:rPr lang="en-US"/>
              <a:t>The process of blood formation is hematopoiesis and primarily occurs in the bone marrow</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633" name="Title 1"/>
          <p:cNvSpPr>
            <a:spLocks noGrp="1"/>
          </p:cNvSpPr>
          <p:nvPr>
            <p:ph type="title"/>
          </p:nvPr>
        </p:nvSpPr>
        <p:spPr/>
        <p:txBody>
          <a:bodyPr/>
          <a:p>
            <a:r>
              <a:rPr dirty="0" lang="en-GB" smtClean="0"/>
              <a:t>              </a:t>
            </a:r>
            <a:r>
              <a:rPr dirty="0" sz="3600" lang="en-GB" smtClean="0"/>
              <a:t>C/F</a:t>
            </a:r>
            <a:endParaRPr dirty="0" lang="en-GB"/>
          </a:p>
        </p:txBody>
      </p:sp>
      <p:sp>
        <p:nvSpPr>
          <p:cNvPr id="1048634" name="Content Placeholder 2"/>
          <p:cNvSpPr>
            <a:spLocks noGrp="1"/>
          </p:cNvSpPr>
          <p:nvPr>
            <p:ph idx="1"/>
          </p:nvPr>
        </p:nvSpPr>
        <p:spPr/>
        <p:txBody>
          <a:bodyPr/>
          <a:p>
            <a:r>
              <a:rPr dirty="0" lang="en-GB"/>
              <a:t>Fatigue, pallor , dyspnoea</a:t>
            </a:r>
          </a:p>
          <a:p>
            <a:r>
              <a:rPr dirty="0" lang="en-GB"/>
              <a:t>Purpura (bruising)</a:t>
            </a:r>
          </a:p>
          <a:p>
            <a:r>
              <a:rPr dirty="0" lang="en-GB"/>
              <a:t>Retinal haemorrhages</a:t>
            </a:r>
          </a:p>
          <a:p>
            <a:r>
              <a:rPr dirty="0" lang="en-GB"/>
              <a:t>Splenomegaly</a:t>
            </a:r>
          </a:p>
          <a:p>
            <a:r>
              <a:rPr dirty="0" lang="en-GB"/>
              <a:t>Cervical lymphadenopathy</a:t>
            </a:r>
          </a:p>
          <a:p>
            <a:r>
              <a:rPr dirty="0" lang="en-GB"/>
              <a:t>Repeated throat infection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635" name="Title 1"/>
          <p:cNvSpPr>
            <a:spLocks noGrp="1"/>
          </p:cNvSpPr>
          <p:nvPr>
            <p:ph type="title"/>
          </p:nvPr>
        </p:nvSpPr>
        <p:spPr/>
        <p:txBody>
          <a:bodyPr/>
          <a:p>
            <a:r>
              <a:rPr dirty="0" lang="en-GB" smtClean="0"/>
              <a:t>                 </a:t>
            </a:r>
            <a:r>
              <a:rPr dirty="0" sz="3600" lang="en-GB" err="1" smtClean="0"/>
              <a:t>Dx</a:t>
            </a:r>
            <a:endParaRPr dirty="0" lang="en-GB"/>
          </a:p>
        </p:txBody>
      </p:sp>
      <p:sp>
        <p:nvSpPr>
          <p:cNvPr id="1048636" name="Content Placeholder 2"/>
          <p:cNvSpPr>
            <a:spLocks noGrp="1"/>
          </p:cNvSpPr>
          <p:nvPr>
            <p:ph idx="1"/>
          </p:nvPr>
        </p:nvSpPr>
        <p:spPr/>
        <p:txBody>
          <a:bodyPr>
            <a:normAutofit fontScale="78571" lnSpcReduction="20000"/>
          </a:bodyPr>
          <a:p>
            <a:r>
              <a:rPr dirty="0" lang="en-GB"/>
              <a:t>CBC</a:t>
            </a:r>
          </a:p>
          <a:p>
            <a:r>
              <a:rPr dirty="0" lang="en-GB"/>
              <a:t>Bone marrow aspirate- shows extremely hypo plastic or aplastic(very few or no cells) marrow replaced with fat</a:t>
            </a:r>
          </a:p>
          <a:p>
            <a:pPr indent="0" marL="0">
              <a:buNone/>
            </a:pPr>
            <a:endParaRPr dirty="0" lang="en-GB"/>
          </a:p>
          <a:p>
            <a:pPr indent="0" marL="0">
              <a:buNone/>
            </a:pPr>
            <a:r>
              <a:rPr dirty="0" lang="en-GB"/>
              <a:t>                                     </a:t>
            </a:r>
            <a:r>
              <a:rPr dirty="0" lang="en-GB">
                <a:solidFill>
                  <a:srgbClr val="FF0000"/>
                </a:solidFill>
              </a:rPr>
              <a:t>     </a:t>
            </a:r>
            <a:r>
              <a:rPr dirty="0" lang="en-GB" err="1">
                <a:solidFill>
                  <a:srgbClr val="FF0000"/>
                </a:solidFill>
              </a:rPr>
              <a:t>Mnx</a:t>
            </a:r>
            <a:endParaRPr dirty="0" lang="en-GB">
              <a:solidFill>
                <a:srgbClr val="FF0000"/>
              </a:solidFill>
            </a:endParaRPr>
          </a:p>
          <a:p>
            <a:pPr>
              <a:buFont typeface="Wingdings" panose="05000000000000000000" pitchFamily="2" charset="2"/>
              <a:buChar char="Ø"/>
            </a:pPr>
            <a:r>
              <a:rPr dirty="0" lang="en-GB"/>
              <a:t> Haematopoietic stem cells transplant (HSCT) – pts &lt; 60yrs</a:t>
            </a:r>
          </a:p>
          <a:p>
            <a:pPr>
              <a:buFont typeface="Wingdings" panose="05000000000000000000" pitchFamily="2" charset="2"/>
              <a:buChar char="Ø"/>
            </a:pPr>
            <a:r>
              <a:rPr dirty="0" lang="en-GB"/>
              <a:t> Transfusions of packed Red blood cells (RBCs) &amp; platelets</a:t>
            </a:r>
          </a:p>
          <a:p>
            <a:pPr>
              <a:buFont typeface="Wingdings" panose="05000000000000000000" pitchFamily="2" charset="2"/>
              <a:buChar char="Ø"/>
            </a:pPr>
            <a:r>
              <a:rPr dirty="0" lang="en-GB"/>
              <a:t>Assess </a:t>
            </a:r>
            <a:r>
              <a:rPr dirty="0" lang="en-GB" err="1"/>
              <a:t>pt</a:t>
            </a:r>
            <a:r>
              <a:rPr dirty="0" lang="en-GB"/>
              <a:t> for signs of infection &amp; bleeding because they are vulnerable to problems</a:t>
            </a:r>
          </a:p>
          <a:p>
            <a:pPr>
              <a:buFont typeface="Wingdings" panose="05000000000000000000" pitchFamily="2" charset="2"/>
              <a:buChar char="Ø"/>
            </a:pPr>
            <a:r>
              <a:rPr dirty="0" lang="en-GB"/>
              <a:t>Monitor </a:t>
            </a:r>
            <a:r>
              <a:rPr dirty="0" lang="en-GB" err="1"/>
              <a:t>pt</a:t>
            </a:r>
            <a:r>
              <a:rPr dirty="0" lang="en-GB"/>
              <a:t> for side-effects of therapy</a:t>
            </a:r>
          </a:p>
          <a:p>
            <a:pPr>
              <a:buFont typeface="Wingdings" panose="05000000000000000000" pitchFamily="2" charset="2"/>
              <a:buChar char="Ø"/>
            </a:pPr>
            <a:r>
              <a:rPr dirty="0" lang="en-GB"/>
              <a:t>Ensure that </a:t>
            </a:r>
            <a:r>
              <a:rPr dirty="0" lang="en-GB" err="1"/>
              <a:t>pt</a:t>
            </a:r>
            <a:r>
              <a:rPr dirty="0" lang="en-GB"/>
              <a:t> understands importance of not stopping abruptly immunosuppressive therapy </a:t>
            </a:r>
          </a:p>
          <a:p>
            <a:endParaRPr dirty="0"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637" name="Title 1"/>
          <p:cNvSpPr>
            <a:spLocks noGrp="1"/>
          </p:cNvSpPr>
          <p:nvPr>
            <p:ph type="title"/>
          </p:nvPr>
        </p:nvSpPr>
        <p:spPr/>
        <p:txBody>
          <a:bodyPr/>
          <a:p>
            <a:r>
              <a:rPr dirty="0" lang="en-US" smtClean="0"/>
              <a:t>Sickle cell </a:t>
            </a:r>
            <a:r>
              <a:rPr dirty="0" lang="en-US" err="1" smtClean="0"/>
              <a:t>anaemia</a:t>
            </a:r>
            <a:r>
              <a:rPr dirty="0" lang="en-US"/>
              <a:t>(</a:t>
            </a:r>
            <a:r>
              <a:rPr dirty="0" lang="en-US" smtClean="0"/>
              <a:t>hemolytic anemia)</a:t>
            </a:r>
            <a:endParaRPr dirty="0" lang="en-US"/>
          </a:p>
        </p:txBody>
      </p:sp>
      <p:sp>
        <p:nvSpPr>
          <p:cNvPr id="1048638" name="Content Placeholder 2"/>
          <p:cNvSpPr>
            <a:spLocks noGrp="1"/>
          </p:cNvSpPr>
          <p:nvPr>
            <p:ph idx="1"/>
          </p:nvPr>
        </p:nvSpPr>
        <p:spPr/>
        <p:txBody>
          <a:bodyPr>
            <a:normAutofit fontScale="96429"/>
          </a:bodyPr>
          <a:p>
            <a:r>
              <a:rPr dirty="0" lang="en-GB" smtClean="0"/>
              <a:t>It is a severe </a:t>
            </a:r>
            <a:r>
              <a:rPr dirty="0" lang="en-GB" err="1" smtClean="0"/>
              <a:t>hemolytic</a:t>
            </a:r>
            <a:r>
              <a:rPr dirty="0" lang="en-GB" smtClean="0"/>
              <a:t> anaemia that results from inheritance of the sickle </a:t>
            </a:r>
            <a:r>
              <a:rPr dirty="0" lang="en-GB" err="1" smtClean="0"/>
              <a:t>hemoglobin</a:t>
            </a:r>
            <a:r>
              <a:rPr dirty="0" lang="en-GB" smtClean="0"/>
              <a:t> gene(</a:t>
            </a:r>
            <a:r>
              <a:rPr dirty="0" lang="en-GB" err="1" smtClean="0"/>
              <a:t>Hb</a:t>
            </a:r>
            <a:r>
              <a:rPr dirty="0" lang="en-GB" err="1"/>
              <a:t>S</a:t>
            </a:r>
            <a:r>
              <a:rPr dirty="0" lang="en-GB" smtClean="0"/>
              <a:t>)</a:t>
            </a:r>
          </a:p>
          <a:p>
            <a:r>
              <a:rPr dirty="0" lang="en-GB" smtClean="0"/>
              <a:t>It </a:t>
            </a:r>
            <a:r>
              <a:rPr dirty="0" lang="en-GB"/>
              <a:t>is a disorder that affects haemoglobin</a:t>
            </a:r>
            <a:r>
              <a:rPr altLang="zh-CN" dirty="0" lang="en-US"/>
              <a:t>(Hb) in the RBCs</a:t>
            </a:r>
            <a:r>
              <a:rPr dirty="0" lang="en-GB"/>
              <a:t> </a:t>
            </a:r>
            <a:r>
              <a:rPr altLang="zh-CN" dirty="0" lang="en-US"/>
              <a:t>.</a:t>
            </a:r>
            <a:r>
              <a:rPr dirty="0" lang="en-GB"/>
              <a:t> The function of haemoglobin is to carry oxygen from the lungs to all parts of the body.</a:t>
            </a:r>
            <a:br>
              <a:rPr dirty="0" lang="en-GB"/>
            </a:br>
            <a:r>
              <a:rPr dirty="0" lang="en-GB" smtClean="0"/>
              <a:t>People </a:t>
            </a:r>
            <a:r>
              <a:rPr dirty="0" lang="en-GB"/>
              <a:t>with Sickle Cell Anaemia have Sickle haemoglobin (</a:t>
            </a:r>
            <a:r>
              <a:rPr dirty="0" lang="en-GB" err="1"/>
              <a:t>HbS</a:t>
            </a:r>
            <a:r>
              <a:rPr dirty="0" lang="en-GB"/>
              <a:t>) which is different from the normal haemoglobin (</a:t>
            </a:r>
            <a:r>
              <a:rPr dirty="0" lang="en-GB" err="1"/>
              <a:t>HbA</a:t>
            </a:r>
            <a:r>
              <a:rPr dirty="0" lang="en-GB"/>
              <a:t>). When sickle haemoglobin gives up its oxygen to the tissues, it sticks together to form long rods inside the red blood cells making these cells rigid and sickle-shaped. Normal red blood cells can bend and flex easily.  </a:t>
            </a:r>
            <a:endParaRPr dirty="0" lang="en-US"/>
          </a:p>
          <a:p>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639" name="Title 1048620"/>
          <p:cNvSpPr>
            <a:spLocks noGrp="1"/>
          </p:cNvSpPr>
          <p:nvPr>
            <p:ph type="title"/>
          </p:nvPr>
        </p:nvSpPr>
        <p:spPr/>
        <p:txBody>
          <a:bodyPr/>
          <a:p>
            <a:endParaRPr lang="en-US"/>
          </a:p>
        </p:txBody>
      </p:sp>
      <p:sp>
        <p:nvSpPr>
          <p:cNvPr id="1048640" name="Content Placeholder 1048621"/>
          <p:cNvSpPr>
            <a:spLocks noGrp="1"/>
          </p:cNvSpPr>
          <p:nvPr>
            <p:ph idx="1"/>
          </p:nvPr>
        </p:nvSpPr>
        <p:spPr/>
        <p:txBody>
          <a:bodyPr/>
          <a:p>
            <a:r>
              <a:rPr lang="en-US"/>
              <a:t>Blacks are more affected than other races. Some</a:t>
            </a:r>
            <a:r>
              <a:rPr altLang="zh-CN" lang="en-US"/>
              <a:t> </a:t>
            </a:r>
            <a:r>
              <a:rPr lang="en-US"/>
              <a:t>affected individuals have a degree of immunity to</a:t>
            </a:r>
            <a:r>
              <a:rPr altLang="zh-CN" lang="en-US"/>
              <a:t> </a:t>
            </a:r>
            <a:r>
              <a:rPr lang="en-US"/>
              <a:t>malaria because the life span of the sickled cells is less</a:t>
            </a:r>
            <a:r>
              <a:rPr altLang="zh-CN" lang="en-US"/>
              <a:t> </a:t>
            </a:r>
            <a:r>
              <a:rPr lang="en-US"/>
              <a:t>than the time needed for the malaria parasite to mature</a:t>
            </a:r>
            <a:r>
              <a:rPr altLang="zh-CN" lang="en-US"/>
              <a:t> </a:t>
            </a:r>
            <a:r>
              <a:rPr lang="en-US"/>
              <a:t>inside the cells</a:t>
            </a:r>
          </a:p>
          <a:p>
            <a:r>
              <a:rPr lang="en-US"/>
              <a:t>The life span of cells is</a:t>
            </a:r>
            <a:r>
              <a:rPr altLang="zh-CN" lang="en-US"/>
              <a:t> r</a:t>
            </a:r>
            <a:r>
              <a:rPr lang="en-US"/>
              <a:t>educed by early haemolysis</a:t>
            </a:r>
            <a:r>
              <a:rPr altLang="zh-CN" lang="en-US"/>
              <a:t> hence anaemia is due to early haemolysis of irreversibly sickled cells. </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641" name="Title 1"/>
          <p:cNvSpPr>
            <a:spLocks noGrp="1"/>
          </p:cNvSpPr>
          <p:nvPr>
            <p:ph type="title"/>
          </p:nvPr>
        </p:nvSpPr>
        <p:spPr/>
        <p:txBody>
          <a:bodyPr/>
          <a:p>
            <a:endParaRPr lang="en-US"/>
          </a:p>
        </p:txBody>
      </p:sp>
      <p:sp>
        <p:nvSpPr>
          <p:cNvPr id="1048642" name="Content Placeholder 2"/>
          <p:cNvSpPr>
            <a:spLocks noGrp="1"/>
          </p:cNvSpPr>
          <p:nvPr>
            <p:ph idx="1"/>
          </p:nvPr>
        </p:nvSpPr>
        <p:spPr/>
        <p:txBody>
          <a:bodyPr/>
          <a:p>
            <a:r>
              <a:rPr dirty="0" lang="en-GB"/>
              <a:t>Because of their shape, sickled red blood cells can't squeeze through small blood vessels as easily as the almost disc-shaped normal cells. This can lead to these small blood vessels getting blocked which then stops the oxygen from getting through to where it is needed. This in turn can lead to severe pain and damage to organs. The most affected parts are joints, however the abdomen and chest can also be affected. Sometimes infarction can occur in tissues lacking oxygen.</a:t>
            </a:r>
            <a:endParaRPr dirty="0" lang="en-US"/>
          </a:p>
          <a:p>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643" name="Title 1"/>
          <p:cNvSpPr>
            <a:spLocks noGrp="1"/>
          </p:cNvSpPr>
          <p:nvPr>
            <p:ph type="title"/>
          </p:nvPr>
        </p:nvSpPr>
        <p:spPr/>
        <p:txBody>
          <a:bodyPr/>
          <a:p>
            <a:endParaRPr lang="en-US"/>
          </a:p>
        </p:txBody>
      </p:sp>
      <p:sp>
        <p:nvSpPr>
          <p:cNvPr id="1048644" name="Content Placeholder 2"/>
          <p:cNvSpPr>
            <a:spLocks noGrp="1"/>
          </p:cNvSpPr>
          <p:nvPr>
            <p:ph idx="1"/>
          </p:nvPr>
        </p:nvSpPr>
        <p:spPr/>
        <p:txBody>
          <a:bodyPr/>
          <a:p>
            <a:r>
              <a:rPr dirty="0" lang="en-GB"/>
              <a:t>A person with sickle cell trait does not have the disease but carries the gene that causes the disease.  Persons with sickle cell trait usually have both </a:t>
            </a:r>
            <a:r>
              <a:rPr dirty="0" lang="en-GB" err="1"/>
              <a:t>HbS</a:t>
            </a:r>
            <a:r>
              <a:rPr dirty="0" lang="en-GB"/>
              <a:t> and </a:t>
            </a:r>
            <a:r>
              <a:rPr dirty="0" lang="en-GB" err="1"/>
              <a:t>HbA</a:t>
            </a:r>
            <a:r>
              <a:rPr dirty="0" lang="en-GB"/>
              <a:t>, but the </a:t>
            </a:r>
            <a:r>
              <a:rPr dirty="0" lang="en-GB" err="1"/>
              <a:t>HbA</a:t>
            </a:r>
            <a:r>
              <a:rPr dirty="0" lang="en-GB"/>
              <a:t> is more thus preventing the person from having symptoms of sickle cell disease. If two people with sickle cell trait get married there is a 25% chances of bearing children with sickle cell disease. They therefore require genetic counselling before marriage.</a:t>
            </a:r>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sp>
        <p:nvSpPr>
          <p:cNvPr id="1048645" name="Title 1"/>
          <p:cNvSpPr>
            <a:spLocks noGrp="1"/>
          </p:cNvSpPr>
          <p:nvPr>
            <p:ph type="title"/>
          </p:nvPr>
        </p:nvSpPr>
        <p:spPr/>
        <p:txBody>
          <a:bodyPr>
            <a:normAutofit/>
          </a:bodyPr>
          <a:p>
            <a:r>
              <a:rPr dirty="0" sz="3600" lang="en-GB" smtClean="0"/>
              <a:t>             </a:t>
            </a:r>
            <a:r>
              <a:rPr dirty="0" sz="3600" lang="en-GB" smtClean="0">
                <a:solidFill>
                  <a:srgbClr val="FF0000"/>
                </a:solidFill>
              </a:rPr>
              <a:t> </a:t>
            </a:r>
            <a:r>
              <a:rPr dirty="0" sz="3600" lang="en-GB" smtClean="0">
                <a:solidFill>
                  <a:srgbClr val="FF0000"/>
                </a:solidFill>
              </a:rPr>
              <a:t>C</a:t>
            </a:r>
            <a:r>
              <a:rPr dirty="0" sz="3600" lang="en-GB" smtClean="0">
                <a:solidFill>
                  <a:srgbClr val="FF0000"/>
                </a:solidFill>
              </a:rPr>
              <a:t>linical features</a:t>
            </a:r>
            <a:endParaRPr dirty="0" sz="3600" lang="en-GB">
              <a:solidFill>
                <a:srgbClr val="FF0000"/>
              </a:solidFill>
            </a:endParaRPr>
          </a:p>
        </p:txBody>
      </p:sp>
      <p:sp>
        <p:nvSpPr>
          <p:cNvPr id="1048646" name="Content Placeholder 2"/>
          <p:cNvSpPr>
            <a:spLocks noGrp="1"/>
          </p:cNvSpPr>
          <p:nvPr>
            <p:ph idx="1"/>
          </p:nvPr>
        </p:nvSpPr>
        <p:spPr/>
        <p:txBody>
          <a:bodyPr>
            <a:normAutofit fontScale="89286" lnSpcReduction="10000"/>
          </a:bodyPr>
          <a:p>
            <a:pPr>
              <a:buFont typeface="Wingdings" panose="05000000000000000000" pitchFamily="2" charset="2"/>
              <a:buChar char="Ø"/>
            </a:pPr>
            <a:r>
              <a:rPr dirty="0" lang="en-GB" smtClean="0"/>
              <a:t> Severe pains in the joints</a:t>
            </a:r>
          </a:p>
          <a:p>
            <a:pPr>
              <a:buFont typeface="Wingdings" panose="05000000000000000000" pitchFamily="2" charset="2"/>
              <a:buChar char="Ø"/>
            </a:pPr>
            <a:r>
              <a:rPr dirty="0" lang="en-GB"/>
              <a:t> </a:t>
            </a:r>
            <a:r>
              <a:rPr dirty="0" lang="en-GB" smtClean="0"/>
              <a:t>Fever</a:t>
            </a:r>
          </a:p>
          <a:p>
            <a:pPr>
              <a:buFont typeface="Wingdings" panose="05000000000000000000" pitchFamily="2" charset="2"/>
              <a:buChar char="Ø"/>
            </a:pPr>
            <a:r>
              <a:rPr dirty="0" lang="en-GB"/>
              <a:t> </a:t>
            </a:r>
            <a:r>
              <a:rPr dirty="0" lang="en-GB" smtClean="0"/>
              <a:t>Anaemia</a:t>
            </a:r>
          </a:p>
          <a:p>
            <a:pPr>
              <a:buFont typeface="Wingdings" panose="05000000000000000000" pitchFamily="2" charset="2"/>
              <a:buChar char="Ø"/>
            </a:pPr>
            <a:r>
              <a:rPr dirty="0" lang="en-GB"/>
              <a:t> </a:t>
            </a:r>
            <a:r>
              <a:rPr dirty="0" lang="en-GB" smtClean="0"/>
              <a:t>Jaundice</a:t>
            </a:r>
          </a:p>
          <a:p>
            <a:pPr>
              <a:buFont typeface="Wingdings" panose="05000000000000000000" pitchFamily="2" charset="2"/>
              <a:buChar char="Ø"/>
            </a:pPr>
            <a:r>
              <a:rPr dirty="0" lang="en-GB"/>
              <a:t> </a:t>
            </a:r>
            <a:r>
              <a:rPr dirty="0" lang="en-GB" smtClean="0"/>
              <a:t>Sickle cell crisis( worsening anaemia )- severe pain, fever, shortness of breath</a:t>
            </a:r>
          </a:p>
          <a:p>
            <a:pPr>
              <a:buFont typeface="Wingdings" panose="05000000000000000000" pitchFamily="2" charset="2"/>
              <a:buChar char="Ø"/>
            </a:pPr>
            <a:r>
              <a:rPr dirty="0" lang="en-GB"/>
              <a:t> </a:t>
            </a:r>
            <a:r>
              <a:rPr dirty="0" lang="en-GB" smtClean="0"/>
              <a:t>Enlarged liver &amp; gall stones</a:t>
            </a:r>
          </a:p>
          <a:p>
            <a:pPr>
              <a:buFont typeface="Wingdings" panose="05000000000000000000" pitchFamily="2" charset="2"/>
              <a:buChar char="Ø"/>
            </a:pPr>
            <a:r>
              <a:rPr dirty="0" lang="en-GB"/>
              <a:t> </a:t>
            </a:r>
            <a:r>
              <a:rPr dirty="0" lang="en-GB" smtClean="0"/>
              <a:t>Cardiomegaly &amp; heart murmurs</a:t>
            </a:r>
          </a:p>
          <a:p>
            <a:pPr>
              <a:buFont typeface="Wingdings" panose="05000000000000000000" pitchFamily="2" charset="2"/>
              <a:buChar char="Ø"/>
            </a:pPr>
            <a:r>
              <a:rPr dirty="0" lang="en-GB"/>
              <a:t> </a:t>
            </a:r>
            <a:r>
              <a:rPr dirty="0" lang="en-GB" smtClean="0"/>
              <a:t>Poor circulation of blood to ankle area- poor healing of wounds</a:t>
            </a:r>
          </a:p>
          <a:p>
            <a:pPr>
              <a:buFont typeface="Wingdings" panose="05000000000000000000" pitchFamily="2" charset="2"/>
              <a:buChar char="Ø"/>
            </a:pPr>
            <a:r>
              <a:rPr dirty="0" lang="en-GB"/>
              <a:t> </a:t>
            </a:r>
            <a:r>
              <a:rPr dirty="0" lang="en-GB" smtClean="0"/>
              <a:t>Painful erection esp. in young men ( priapism) </a:t>
            </a:r>
            <a:endParaRPr dirty="0"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647" name="Title 1"/>
          <p:cNvSpPr>
            <a:spLocks noGrp="1"/>
          </p:cNvSpPr>
          <p:nvPr>
            <p:ph type="title"/>
          </p:nvPr>
        </p:nvSpPr>
        <p:spPr/>
        <p:txBody>
          <a:bodyPr/>
          <a:p>
            <a:r>
              <a:rPr dirty="0" lang="en-US" smtClean="0"/>
              <a:t>Sickle cell crisis</a:t>
            </a:r>
            <a:endParaRPr dirty="0" lang="en-US"/>
          </a:p>
        </p:txBody>
      </p:sp>
      <p:sp>
        <p:nvSpPr>
          <p:cNvPr id="1048648" name="Content Placeholder 2"/>
          <p:cNvSpPr>
            <a:spLocks noGrp="1"/>
          </p:cNvSpPr>
          <p:nvPr>
            <p:ph idx="1"/>
          </p:nvPr>
        </p:nvSpPr>
        <p:spPr/>
        <p:txBody>
          <a:bodyPr>
            <a:normAutofit fontScale="87500" lnSpcReduction="10000"/>
          </a:bodyPr>
          <a:p>
            <a:r>
              <a:rPr dirty="0" lang="en-GB"/>
              <a:t>A sickle cell crisis occurs when sickled red blood cells block small blood vessels that carry blood. This causes pain that can begin suddenly and last several hours to several days. The patient might have pain in their back, knees, legs, arms, chest or stomach. The pain can be throbbing, sharp, dull or stabbing. A sickle cell crisis can also cause a severe attack of </a:t>
            </a:r>
            <a:r>
              <a:rPr dirty="0" lang="en-GB" smtClean="0"/>
              <a:t>anaemia</a:t>
            </a:r>
          </a:p>
          <a:p>
            <a:r>
              <a:rPr dirty="0" lang="en-GB" smtClean="0"/>
              <a:t>T</a:t>
            </a:r>
            <a:r>
              <a:rPr altLang="zh-CN" dirty="0" lang="en-US" smtClean="0"/>
              <a:t>y</a:t>
            </a:r>
            <a:r>
              <a:rPr altLang="zh-CN" dirty="0" lang="en-US" smtClean="0"/>
              <a:t>p</a:t>
            </a:r>
            <a:r>
              <a:rPr altLang="zh-CN" dirty="0" lang="en-US" smtClean="0"/>
              <a:t>e</a:t>
            </a:r>
            <a:r>
              <a:rPr altLang="zh-CN" dirty="0" lang="en-US" smtClean="0"/>
              <a:t>s</a:t>
            </a:r>
            <a:r>
              <a:rPr altLang="zh-CN" dirty="0" lang="en-US" smtClean="0"/>
              <a:t> </a:t>
            </a:r>
            <a:r>
              <a:rPr altLang="zh-CN" dirty="0" lang="en-US" smtClean="0"/>
              <a:t>o</a:t>
            </a:r>
            <a:r>
              <a:rPr altLang="zh-CN" dirty="0" lang="en-US" smtClean="0"/>
              <a:t>f</a:t>
            </a:r>
            <a:r>
              <a:rPr altLang="zh-CN" dirty="0" lang="en-US" smtClean="0"/>
              <a:t> </a:t>
            </a:r>
            <a:r>
              <a:rPr altLang="zh-CN" dirty="0" lang="en-US" smtClean="0"/>
              <a:t>s</a:t>
            </a:r>
            <a:r>
              <a:rPr altLang="zh-CN" dirty="0" lang="en-US" smtClean="0"/>
              <a:t>i</a:t>
            </a:r>
            <a:r>
              <a:rPr altLang="zh-CN" dirty="0" lang="en-US" smtClean="0"/>
              <a:t>c</a:t>
            </a:r>
            <a:r>
              <a:rPr altLang="zh-CN" dirty="0" lang="en-US" smtClean="0"/>
              <a:t>k</a:t>
            </a:r>
            <a:r>
              <a:rPr altLang="zh-CN" dirty="0" lang="en-US" smtClean="0"/>
              <a:t>l</a:t>
            </a:r>
            <a:r>
              <a:rPr altLang="zh-CN" dirty="0" lang="en-US" smtClean="0"/>
              <a:t>e</a:t>
            </a:r>
            <a:r>
              <a:rPr altLang="zh-CN" dirty="0" lang="en-US" smtClean="0"/>
              <a:t> </a:t>
            </a:r>
            <a:r>
              <a:rPr altLang="zh-CN" dirty="0" lang="en-US" smtClean="0"/>
              <a:t>c</a:t>
            </a:r>
            <a:r>
              <a:rPr altLang="zh-CN" dirty="0" lang="en-US" smtClean="0"/>
              <a:t>e</a:t>
            </a:r>
            <a:r>
              <a:rPr altLang="zh-CN" dirty="0" lang="en-US" smtClean="0"/>
              <a:t>l</a:t>
            </a:r>
            <a:r>
              <a:rPr altLang="zh-CN" dirty="0" lang="en-US" smtClean="0"/>
              <a:t>l</a:t>
            </a:r>
            <a:r>
              <a:rPr altLang="zh-CN" dirty="0" lang="en-US" smtClean="0"/>
              <a:t> </a:t>
            </a:r>
            <a:r>
              <a:rPr altLang="zh-CN" dirty="0" lang="en-US" smtClean="0"/>
              <a:t>c</a:t>
            </a:r>
            <a:r>
              <a:rPr altLang="zh-CN" dirty="0" lang="en-US" smtClean="0"/>
              <a:t>r</a:t>
            </a:r>
            <a:r>
              <a:rPr altLang="zh-CN" dirty="0" lang="en-US" smtClean="0"/>
              <a:t>i</a:t>
            </a:r>
            <a:r>
              <a:rPr altLang="zh-CN" dirty="0" lang="en-US" smtClean="0"/>
              <a:t>s</a:t>
            </a:r>
            <a:r>
              <a:rPr altLang="zh-CN" dirty="0" lang="en-US" smtClean="0"/>
              <a:t>i</a:t>
            </a:r>
            <a:r>
              <a:rPr altLang="zh-CN" dirty="0" lang="en-US" smtClean="0"/>
              <a:t>s</a:t>
            </a:r>
            <a:r>
              <a:rPr altLang="zh-CN" dirty="0" lang="en-US" smtClean="0"/>
              <a:t> </a:t>
            </a:r>
            <a:r>
              <a:rPr altLang="zh-CN" dirty="0" lang="en-US" smtClean="0"/>
              <a:t>i</a:t>
            </a:r>
            <a:r>
              <a:rPr altLang="zh-CN" dirty="0" lang="en-US" smtClean="0"/>
              <a:t>n</a:t>
            </a:r>
            <a:r>
              <a:rPr altLang="zh-CN" dirty="0" lang="en-US" smtClean="0"/>
              <a:t>c</a:t>
            </a:r>
            <a:r>
              <a:rPr altLang="zh-CN" dirty="0" lang="en-US" smtClean="0"/>
              <a:t>l</a:t>
            </a:r>
            <a:r>
              <a:rPr altLang="zh-CN" dirty="0" lang="en-US" smtClean="0"/>
              <a:t>u</a:t>
            </a:r>
            <a:r>
              <a:rPr altLang="zh-CN" dirty="0" lang="en-US" smtClean="0"/>
              <a:t>d</a:t>
            </a:r>
            <a:r>
              <a:rPr altLang="zh-CN" dirty="0" lang="en-US" smtClean="0"/>
              <a:t>e</a:t>
            </a:r>
            <a:r>
              <a:rPr altLang="zh-CN" dirty="0" lang="en-US" smtClean="0"/>
              <a:t>;</a:t>
            </a:r>
            <a:endParaRPr altLang="en-US" lang="zh-CN"/>
          </a:p>
          <a:p>
            <a:pPr lvl="1"/>
            <a:r>
              <a:rPr dirty="0" i="1" lang="en-US" smtClean="0"/>
              <a:t>Acute </a:t>
            </a:r>
            <a:r>
              <a:rPr dirty="0" i="1" lang="en-US" err="1" smtClean="0"/>
              <a:t>vaso</a:t>
            </a:r>
            <a:r>
              <a:rPr dirty="0" i="1" lang="en-US" smtClean="0"/>
              <a:t>-occlusive crisis </a:t>
            </a:r>
            <a:r>
              <a:rPr dirty="0" lang="en-US" smtClean="0"/>
              <a:t>– Results from entrapment of erythrocytes &amp; leukocytes in the micro-circulation, causing tissue </a:t>
            </a:r>
            <a:r>
              <a:rPr dirty="0" lang="en-US" err="1" smtClean="0"/>
              <a:t>hypoxia,inflammation</a:t>
            </a:r>
            <a:r>
              <a:rPr dirty="0" lang="en-US" smtClean="0"/>
              <a:t> and necrosis due to inadequate blood flow to tissue or organ</a:t>
            </a:r>
          </a:p>
          <a:p>
            <a:pPr lvl="1"/>
            <a:r>
              <a:rPr dirty="0" i="1" lang="en-US" smtClean="0"/>
              <a:t>Aplastic crisis – </a:t>
            </a:r>
            <a:r>
              <a:rPr dirty="0" lang="en-US" smtClean="0"/>
              <a:t>Results from infection with human parvovirus. The bone marrow cannot compensate the rapid fall in </a:t>
            </a:r>
            <a:r>
              <a:rPr dirty="0" lang="en-US" err="1" smtClean="0"/>
              <a:t>hb</a:t>
            </a:r>
            <a:r>
              <a:rPr dirty="0" lang="en-US" smtClean="0"/>
              <a:t> levels</a:t>
            </a:r>
            <a:endParaRPr dirty="0" i="1" lang="en-US" smtClean="0"/>
          </a:p>
          <a:p>
            <a:pPr lvl="1"/>
            <a:r>
              <a:rPr dirty="0" i="1" lang="en-US" smtClean="0"/>
              <a:t>Sequestration crisis </a:t>
            </a:r>
            <a:r>
              <a:rPr dirty="0" lang="en-US" smtClean="0"/>
              <a:t>– Occur when other organs pool the sickled cells</a:t>
            </a:r>
            <a:endParaRPr dirty="0" lang="en-US"/>
          </a:p>
          <a:p>
            <a:pPr lvl="1"/>
            <a:r>
              <a:rPr altLang="zh-CN" dirty="0" lang="en-US" smtClean="0"/>
              <a:t>H</a:t>
            </a:r>
            <a:r>
              <a:rPr altLang="zh-CN" dirty="0" lang="en-US" smtClean="0"/>
              <a:t>y</a:t>
            </a:r>
            <a:r>
              <a:rPr altLang="zh-CN" dirty="0" lang="en-US" smtClean="0"/>
              <a:t>p</a:t>
            </a:r>
            <a:r>
              <a:rPr altLang="zh-CN" dirty="0" lang="en-US" smtClean="0"/>
              <a:t>e</a:t>
            </a:r>
            <a:r>
              <a:rPr altLang="zh-CN" dirty="0" lang="en-US" smtClean="0"/>
              <a:t>r</a:t>
            </a:r>
            <a:r>
              <a:rPr altLang="zh-CN" dirty="0" lang="en-US" smtClean="0"/>
              <a:t>h</a:t>
            </a:r>
            <a:r>
              <a:rPr altLang="zh-CN" dirty="0" lang="en-US" smtClean="0"/>
              <a:t>e</a:t>
            </a:r>
            <a:r>
              <a:rPr altLang="zh-CN" dirty="0" lang="en-US" smtClean="0"/>
              <a:t>m</a:t>
            </a:r>
            <a:r>
              <a:rPr altLang="zh-CN" dirty="0" lang="en-US" smtClean="0"/>
              <a:t>o</a:t>
            </a:r>
            <a:r>
              <a:rPr altLang="zh-CN" dirty="0" lang="en-US" smtClean="0"/>
              <a:t>l</a:t>
            </a:r>
            <a:r>
              <a:rPr altLang="zh-CN" dirty="0" lang="en-US" smtClean="0"/>
              <a:t>y</a:t>
            </a:r>
            <a:r>
              <a:rPr altLang="zh-CN" dirty="0" lang="en-US" smtClean="0"/>
              <a:t>t</a:t>
            </a:r>
            <a:r>
              <a:rPr altLang="zh-CN" dirty="0" lang="en-US" smtClean="0"/>
              <a:t>i</a:t>
            </a:r>
            <a:r>
              <a:rPr altLang="zh-CN" dirty="0" lang="en-US" smtClean="0"/>
              <a:t>c</a:t>
            </a:r>
            <a:r>
              <a:rPr altLang="zh-CN" dirty="0" lang="en-US" smtClean="0"/>
              <a:t> </a:t>
            </a:r>
            <a:r>
              <a:rPr altLang="zh-CN" dirty="0" lang="en-US" smtClean="0"/>
              <a:t>c</a:t>
            </a:r>
            <a:r>
              <a:rPr altLang="zh-CN" dirty="0" lang="en-US" smtClean="0"/>
              <a:t>r</a:t>
            </a:r>
            <a:r>
              <a:rPr altLang="zh-CN" dirty="0" lang="en-US" smtClean="0"/>
              <a:t>i</a:t>
            </a:r>
            <a:r>
              <a:rPr altLang="zh-CN" dirty="0" lang="en-US" smtClean="0"/>
              <a:t>s</a:t>
            </a:r>
            <a:r>
              <a:rPr altLang="zh-CN" dirty="0" lang="en-US" smtClean="0"/>
              <a:t>i</a:t>
            </a:r>
            <a:r>
              <a:rPr altLang="zh-CN" dirty="0" lang="en-US" smtClean="0"/>
              <a:t>s</a:t>
            </a:r>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37" name=""/>
        <p:cNvGrpSpPr/>
        <p:nvPr/>
      </p:nvGrpSpPr>
      <p:grpSpPr>
        <a:xfrm>
          <a:off x="0" y="0"/>
          <a:ext cx="0" cy="0"/>
          <a:chOff x="0" y="0"/>
          <a:chExt cx="0" cy="0"/>
        </a:xfrm>
      </p:grpSpPr>
      <p:sp>
        <p:nvSpPr>
          <p:cNvPr id="1048649" name="Title 1"/>
          <p:cNvSpPr>
            <a:spLocks noGrp="1"/>
          </p:cNvSpPr>
          <p:nvPr>
            <p:ph type="title"/>
          </p:nvPr>
        </p:nvSpPr>
        <p:spPr/>
        <p:txBody>
          <a:bodyPr/>
          <a:p>
            <a:r>
              <a:rPr dirty="0" lang="en-US" smtClean="0"/>
              <a:t>Ct sickle cell anemia</a:t>
            </a:r>
            <a:endParaRPr dirty="0" lang="en-US"/>
          </a:p>
        </p:txBody>
      </p:sp>
      <p:sp>
        <p:nvSpPr>
          <p:cNvPr id="1048650" name="Content Placeholder 2"/>
          <p:cNvSpPr>
            <a:spLocks noGrp="1"/>
          </p:cNvSpPr>
          <p:nvPr>
            <p:ph idx="1"/>
          </p:nvPr>
        </p:nvSpPr>
        <p:spPr/>
        <p:txBody>
          <a:bodyPr/>
          <a:p>
            <a:r>
              <a:rPr dirty="0" lang="en-GB"/>
              <a:t>The mode of management of a patient who has sickle cell disease involves pain control, treatment for anaemia and patient education. These patients must be given genetic counselling</a:t>
            </a:r>
            <a:r>
              <a:rPr dirty="0" lang="en-GB" smtClean="0"/>
              <a:t>.</a:t>
            </a:r>
          </a:p>
          <a:p>
            <a:r>
              <a:rPr dirty="0" lang="en-GB"/>
              <a:t>The therapeutic management of sickle cell disease is mainly supportive with alleviation of symptoms such as chronic leg ulcers, which are treated with bed rest, antibiotics and dressings.</a:t>
            </a:r>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38" name=""/>
        <p:cNvGrpSpPr/>
        <p:nvPr/>
      </p:nvGrpSpPr>
      <p:grpSpPr>
        <a:xfrm>
          <a:off x="0" y="0"/>
          <a:ext cx="0" cy="0"/>
          <a:chOff x="0" y="0"/>
          <a:chExt cx="0" cy="0"/>
        </a:xfrm>
      </p:grpSpPr>
      <p:sp>
        <p:nvSpPr>
          <p:cNvPr id="1048651" name="Title 1"/>
          <p:cNvSpPr>
            <a:spLocks noGrp="1"/>
          </p:cNvSpPr>
          <p:nvPr>
            <p:ph type="title"/>
          </p:nvPr>
        </p:nvSpPr>
        <p:spPr/>
        <p:txBody>
          <a:bodyPr>
            <a:normAutofit/>
          </a:bodyPr>
          <a:p>
            <a:r>
              <a:rPr dirty="0" sz="3600" lang="en-GB" smtClean="0"/>
              <a:t>                 </a:t>
            </a:r>
            <a:r>
              <a:rPr dirty="0" sz="3600" lang="en-GB" err="1" smtClean="0"/>
              <a:t>Dx</a:t>
            </a:r>
            <a:endParaRPr dirty="0" sz="3600" lang="en-GB"/>
          </a:p>
        </p:txBody>
      </p:sp>
      <p:sp>
        <p:nvSpPr>
          <p:cNvPr id="1048652" name="Content Placeholder 2"/>
          <p:cNvSpPr>
            <a:spLocks noGrp="1"/>
          </p:cNvSpPr>
          <p:nvPr>
            <p:ph idx="1"/>
          </p:nvPr>
        </p:nvSpPr>
        <p:spPr/>
        <p:txBody>
          <a:bodyPr/>
          <a:p>
            <a:r>
              <a:rPr dirty="0" lang="en-GB" smtClean="0"/>
              <a:t> Blood microscopy</a:t>
            </a:r>
          </a:p>
          <a:p>
            <a:r>
              <a:rPr dirty="0" lang="en-GB"/>
              <a:t> </a:t>
            </a:r>
            <a:r>
              <a:rPr dirty="0" lang="en-GB" smtClean="0"/>
              <a:t>Physical presentation esp. in times of crisis</a:t>
            </a:r>
          </a:p>
          <a:p>
            <a:r>
              <a:rPr dirty="0" lang="en-GB" smtClean="0"/>
              <a:t> Electrophoresis(	Abnormal </a:t>
            </a:r>
            <a:r>
              <a:rPr dirty="0" lang="en-GB" err="1" smtClean="0"/>
              <a:t>Hb</a:t>
            </a:r>
            <a:r>
              <a:rPr dirty="0" lang="en-GB" smtClean="0"/>
              <a:t> detection)</a:t>
            </a:r>
          </a:p>
          <a:p>
            <a:pPr indent="0" marL="0">
              <a:buNone/>
            </a:pPr>
            <a:r>
              <a:rPr dirty="0" lang="en-GB"/>
              <a:t> </a:t>
            </a:r>
            <a:r>
              <a:rPr dirty="0" lang="en-GB" smtClean="0"/>
              <a:t>               Complications</a:t>
            </a:r>
          </a:p>
          <a:p>
            <a:pPr>
              <a:buFont typeface="Wingdings" panose="05000000000000000000" pitchFamily="2" charset="2"/>
              <a:buChar char="§"/>
            </a:pPr>
            <a:r>
              <a:rPr dirty="0" lang="en-GB"/>
              <a:t> </a:t>
            </a:r>
            <a:r>
              <a:rPr dirty="0" lang="en-GB" smtClean="0"/>
              <a:t>Severe anaemia                                   - Heart failure</a:t>
            </a:r>
          </a:p>
          <a:p>
            <a:pPr>
              <a:buFont typeface="Wingdings" panose="05000000000000000000" pitchFamily="2" charset="2"/>
              <a:buChar char="§"/>
            </a:pPr>
            <a:r>
              <a:rPr dirty="0" lang="en-GB"/>
              <a:t> </a:t>
            </a:r>
            <a:r>
              <a:rPr dirty="0" lang="en-GB" err="1" smtClean="0"/>
              <a:t>Importence</a:t>
            </a:r>
            <a:r>
              <a:rPr dirty="0" lang="en-GB" smtClean="0"/>
              <a:t>                                           - Renal failure</a:t>
            </a:r>
          </a:p>
          <a:p>
            <a:pPr>
              <a:buFont typeface="Wingdings" panose="05000000000000000000" pitchFamily="2" charset="2"/>
              <a:buChar char="§"/>
            </a:pPr>
            <a:r>
              <a:rPr dirty="0" lang="en-GB"/>
              <a:t> </a:t>
            </a:r>
            <a:r>
              <a:rPr dirty="0" lang="en-GB" smtClean="0"/>
              <a:t>Pulmonary HTN</a:t>
            </a:r>
            <a:endParaRPr dirty="0"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01" name="Title 1048606"/>
          <p:cNvSpPr>
            <a:spLocks noGrp="1"/>
          </p:cNvSpPr>
          <p:nvPr>
            <p:ph type="title"/>
          </p:nvPr>
        </p:nvSpPr>
        <p:spPr/>
        <p:txBody>
          <a:bodyPr/>
          <a:p>
            <a:endParaRPr lang="en-US"/>
          </a:p>
        </p:txBody>
      </p:sp>
      <p:sp>
        <p:nvSpPr>
          <p:cNvPr id="1048602" name="Content Placeholder 1048607"/>
          <p:cNvSpPr>
            <a:spLocks noGrp="1"/>
          </p:cNvSpPr>
          <p:nvPr>
            <p:ph idx="1"/>
          </p:nvPr>
        </p:nvSpPr>
        <p:spPr/>
        <p:txBody>
          <a:bodyPr/>
          <a:p>
            <a:r>
              <a:rPr altLang="zh-CN" lang="en-US"/>
              <a:t>Students to review blood cells and their functions</a:t>
            </a:r>
            <a:endParaRPr lang="en-US"/>
          </a:p>
          <a:p>
            <a:pPr lvl="1"/>
            <a:r>
              <a:rPr altLang="zh-CN" lang="en-US"/>
              <a:t>Erythrocytes</a:t>
            </a:r>
            <a:endParaRPr lang="en-US"/>
          </a:p>
          <a:p>
            <a:pPr lvl="1"/>
            <a:r>
              <a:rPr altLang="zh-CN" lang="en-US"/>
              <a:t>Leukocytes</a:t>
            </a:r>
            <a:endParaRPr lang="en-US"/>
          </a:p>
          <a:p>
            <a:pPr lvl="1"/>
            <a:r>
              <a:rPr altLang="zh-CN" lang="en-US"/>
              <a:t>Thrombocytes</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653" name="Title 1"/>
          <p:cNvSpPr>
            <a:spLocks noGrp="1"/>
          </p:cNvSpPr>
          <p:nvPr>
            <p:ph type="title"/>
          </p:nvPr>
        </p:nvSpPr>
        <p:spPr/>
        <p:txBody>
          <a:bodyPr>
            <a:normAutofit/>
          </a:bodyPr>
          <a:p>
            <a:r>
              <a:rPr dirty="0" sz="3600" lang="en-GB" smtClean="0"/>
              <a:t>                                       </a:t>
            </a:r>
            <a:r>
              <a:rPr dirty="0" sz="3600" lang="en-GB" err="1" smtClean="0"/>
              <a:t>C’td</a:t>
            </a:r>
            <a:endParaRPr dirty="0" sz="3600" lang="en-GB"/>
          </a:p>
        </p:txBody>
      </p:sp>
      <p:sp>
        <p:nvSpPr>
          <p:cNvPr id="1048654" name="Content Placeholder 2"/>
          <p:cNvSpPr>
            <a:spLocks noGrp="1"/>
          </p:cNvSpPr>
          <p:nvPr>
            <p:ph idx="1"/>
          </p:nvPr>
        </p:nvSpPr>
        <p:spPr/>
        <p:txBody>
          <a:bodyPr/>
          <a:p>
            <a:pPr indent="0" marL="0">
              <a:buNone/>
            </a:pPr>
            <a:r>
              <a:rPr dirty="0" lang="en-GB"/>
              <a:t> </a:t>
            </a:r>
            <a:r>
              <a:rPr dirty="0" lang="en-GB" smtClean="0"/>
              <a:t>             Prevention of Sickle cell Crisis</a:t>
            </a:r>
          </a:p>
          <a:p>
            <a:pPr>
              <a:buFont typeface="Wingdings" panose="05000000000000000000" pitchFamily="2" charset="2"/>
              <a:buChar char="§"/>
            </a:pPr>
            <a:r>
              <a:rPr dirty="0" lang="en-GB"/>
              <a:t> </a:t>
            </a:r>
            <a:r>
              <a:rPr dirty="0" lang="en-GB" smtClean="0"/>
              <a:t>Early </a:t>
            </a:r>
            <a:r>
              <a:rPr dirty="0" lang="en-GB" err="1" smtClean="0"/>
              <a:t>rx</a:t>
            </a:r>
            <a:r>
              <a:rPr dirty="0" lang="en-GB" smtClean="0"/>
              <a:t> of infections</a:t>
            </a:r>
          </a:p>
          <a:p>
            <a:pPr>
              <a:buFont typeface="Wingdings" panose="05000000000000000000" pitchFamily="2" charset="2"/>
              <a:buChar char="§"/>
            </a:pPr>
            <a:r>
              <a:rPr dirty="0" lang="en-GB" smtClean="0"/>
              <a:t>Avoid strenuous activities</a:t>
            </a:r>
          </a:p>
          <a:p>
            <a:pPr>
              <a:buFont typeface="Wingdings" panose="05000000000000000000" pitchFamily="2" charset="2"/>
              <a:buChar char="§"/>
            </a:pPr>
            <a:r>
              <a:rPr dirty="0" lang="en-GB"/>
              <a:t> </a:t>
            </a:r>
            <a:r>
              <a:rPr dirty="0" lang="en-GB" smtClean="0"/>
              <a:t>  ,,       dehydration</a:t>
            </a:r>
          </a:p>
          <a:p>
            <a:pPr indent="0" marL="0">
              <a:buNone/>
            </a:pPr>
            <a:endParaRPr dirty="0" lang="en-GB"/>
          </a:p>
          <a:p>
            <a:pPr indent="0" marL="0">
              <a:buNone/>
            </a:pPr>
            <a:r>
              <a:rPr dirty="0" lang="en-GB" smtClean="0"/>
              <a:t>                </a:t>
            </a:r>
            <a:r>
              <a:rPr dirty="0" lang="en-GB" err="1" smtClean="0"/>
              <a:t>Mnx</a:t>
            </a:r>
            <a:r>
              <a:rPr dirty="0" lang="en-GB" smtClean="0"/>
              <a:t> of Sickle </a:t>
            </a:r>
            <a:r>
              <a:rPr lang="en-GB" smtClean="0"/>
              <a:t>cell Crisis</a:t>
            </a:r>
          </a:p>
          <a:p>
            <a:pPr indent="0" marL="0">
              <a:buNone/>
            </a:pPr>
            <a:endParaRPr dirty="0"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655" name="Title 1"/>
          <p:cNvSpPr>
            <a:spLocks noGrp="1"/>
          </p:cNvSpPr>
          <p:nvPr>
            <p:ph type="title"/>
          </p:nvPr>
        </p:nvSpPr>
        <p:spPr/>
        <p:txBody>
          <a:bodyPr/>
          <a:p>
            <a:r>
              <a:rPr dirty="0" lang="en-US" err="1" smtClean="0"/>
              <a:t>Mx</a:t>
            </a:r>
            <a:endParaRPr dirty="0" lang="en-US"/>
          </a:p>
        </p:txBody>
      </p:sp>
      <p:sp>
        <p:nvSpPr>
          <p:cNvPr id="1048656" name="Content Placeholder 2"/>
          <p:cNvSpPr>
            <a:spLocks noGrp="1"/>
          </p:cNvSpPr>
          <p:nvPr>
            <p:ph idx="1"/>
          </p:nvPr>
        </p:nvSpPr>
        <p:spPr/>
        <p:txBody>
          <a:bodyPr/>
          <a:p>
            <a:r>
              <a:rPr dirty="0" lang="en-GB"/>
              <a:t>When managing anaemic patients, you should try to ensure that they can participate in activities of daily living (ADL's), experience no fatigue and replace essential nutrients. </a:t>
            </a:r>
            <a:endParaRPr dirty="0" lang="en-GB" smtClean="0"/>
          </a:p>
          <a:p>
            <a:r>
              <a:rPr dirty="0" lang="en-GB" smtClean="0"/>
              <a:t>The </a:t>
            </a:r>
            <a:r>
              <a:rPr dirty="0" lang="en-GB"/>
              <a:t>different causes of anaemia will determine the different nursing interventions. Dietary changes, blood </a:t>
            </a:r>
            <a:r>
              <a:rPr dirty="0" lang="en-GB" smtClean="0"/>
              <a:t>transfusion(</a:t>
            </a:r>
            <a:r>
              <a:rPr dirty="0" lang="en-GB" err="1" smtClean="0"/>
              <a:t>hb</a:t>
            </a:r>
            <a:r>
              <a:rPr dirty="0" lang="en-GB" smtClean="0"/>
              <a:t>&gt;6-8g/</a:t>
            </a:r>
            <a:r>
              <a:rPr dirty="0" lang="en-GB" err="1" smtClean="0"/>
              <a:t>dL</a:t>
            </a:r>
            <a:r>
              <a:rPr dirty="0" lang="en-GB" smtClean="0"/>
              <a:t>) </a:t>
            </a:r>
            <a:r>
              <a:rPr dirty="0" lang="en-GB"/>
              <a:t>and pharmacologic </a:t>
            </a:r>
            <a:r>
              <a:rPr dirty="0" lang="en-GB" smtClean="0"/>
              <a:t>agents{iron pills)</a:t>
            </a:r>
            <a:r>
              <a:rPr altLang="zh-CN" dirty="0" lang="en-US" smtClean="0"/>
              <a:t> </a:t>
            </a:r>
            <a:r>
              <a:rPr dirty="0" lang="en-GB"/>
              <a:t>can </a:t>
            </a:r>
            <a:r>
              <a:rPr altLang="zh-CN" dirty="0" lang="en-US"/>
              <a:t> </a:t>
            </a:r>
            <a:r>
              <a:rPr dirty="0" lang="en-GB"/>
              <a:t>be tried. </a:t>
            </a:r>
            <a:endParaRPr dirty="0" lang="en-US"/>
          </a:p>
          <a:p>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657" name="Title 1"/>
          <p:cNvSpPr>
            <a:spLocks noGrp="1"/>
          </p:cNvSpPr>
          <p:nvPr>
            <p:ph type="title"/>
          </p:nvPr>
        </p:nvSpPr>
        <p:spPr/>
        <p:txBody>
          <a:bodyPr/>
          <a:p>
            <a:r>
              <a:rPr dirty="0" lang="en-US" smtClean="0"/>
              <a:t>BLOOD CANCERS</a:t>
            </a:r>
            <a:endParaRPr dirty="0" lang="en-US"/>
          </a:p>
        </p:txBody>
      </p:sp>
      <p:sp>
        <p:nvSpPr>
          <p:cNvPr id="1048658" name="Content Placeholder 2"/>
          <p:cNvSpPr>
            <a:spLocks noGrp="1"/>
          </p:cNvSpPr>
          <p:nvPr>
            <p:ph idx="1"/>
          </p:nvPr>
        </p:nvSpPr>
        <p:spPr/>
        <p:txBody>
          <a:bodyPr/>
          <a:p>
            <a:pPr indent="0" marL="0">
              <a:buNone/>
            </a:pPr>
            <a:r>
              <a:rPr dirty="0" lang="en-US" err="1" smtClean="0"/>
              <a:t>leukemia,lymphomas,polycythemia</a:t>
            </a:r>
            <a:r>
              <a:rPr dirty="0" lang="en-US" smtClean="0"/>
              <a:t> </a:t>
            </a:r>
            <a:r>
              <a:rPr dirty="0" lang="en-US" err="1" smtClean="0"/>
              <a:t>vera</a:t>
            </a: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659" name="Title 1"/>
          <p:cNvSpPr>
            <a:spLocks noGrp="1"/>
          </p:cNvSpPr>
          <p:nvPr>
            <p:ph type="title"/>
          </p:nvPr>
        </p:nvSpPr>
        <p:spPr/>
        <p:txBody>
          <a:bodyPr>
            <a:normAutofit fontScale="90000"/>
          </a:bodyPr>
          <a:p>
            <a:r>
              <a:rPr b="1" dirty="0" lang="en-GB" err="1"/>
              <a:t>Lymphoproliferative</a:t>
            </a:r>
            <a:r>
              <a:rPr b="1" dirty="0" lang="en-GB"/>
              <a:t> </a:t>
            </a:r>
            <a:r>
              <a:rPr b="1" dirty="0" lang="en-GB" smtClean="0"/>
              <a:t>Diseases/BLOOD CANCERS</a:t>
            </a:r>
            <a:r>
              <a:rPr dirty="0" lang="en-US"/>
              <a:t/>
            </a:r>
            <a:br>
              <a:rPr dirty="0" lang="en-US"/>
            </a:br>
            <a:endParaRPr dirty="0" lang="en-US"/>
          </a:p>
        </p:txBody>
      </p:sp>
      <p:sp>
        <p:nvSpPr>
          <p:cNvPr id="1048660" name="Content Placeholder 2"/>
          <p:cNvSpPr>
            <a:spLocks noGrp="1"/>
          </p:cNvSpPr>
          <p:nvPr>
            <p:ph idx="1"/>
          </p:nvPr>
        </p:nvSpPr>
        <p:spPr/>
        <p:txBody>
          <a:bodyPr/>
          <a:p>
            <a:r>
              <a:rPr dirty="0" lang="en-GB" err="1"/>
              <a:t>Lymphoproliferative</a:t>
            </a:r>
            <a:r>
              <a:rPr dirty="0" lang="en-GB"/>
              <a:t> disorders are those that affect the white blood cells and lymphoid tissue. They include leukaemia, lymphomas and multiple myeloma.</a:t>
            </a:r>
            <a:endParaRPr dirty="0" lang="en-US"/>
          </a:p>
          <a:p>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661" name="Title 1"/>
          <p:cNvSpPr>
            <a:spLocks noGrp="1"/>
          </p:cNvSpPr>
          <p:nvPr>
            <p:ph type="title"/>
          </p:nvPr>
        </p:nvSpPr>
        <p:spPr/>
        <p:txBody>
          <a:bodyPr/>
          <a:p>
            <a:r>
              <a:rPr dirty="0" lang="en-US" smtClean="0"/>
              <a:t>LEUKAEMIA</a:t>
            </a:r>
            <a:endParaRPr dirty="0" lang="en-US"/>
          </a:p>
        </p:txBody>
      </p:sp>
      <p:sp>
        <p:nvSpPr>
          <p:cNvPr id="1048662" name="Content Placeholder 2"/>
          <p:cNvSpPr>
            <a:spLocks noGrp="1"/>
          </p:cNvSpPr>
          <p:nvPr>
            <p:ph idx="1"/>
          </p:nvPr>
        </p:nvSpPr>
        <p:spPr/>
        <p:txBody>
          <a:bodyPr>
            <a:normAutofit fontScale="89286" lnSpcReduction="10000"/>
          </a:bodyPr>
          <a:p>
            <a:endParaRPr dirty="0" lang="en-US"/>
          </a:p>
          <a:p>
            <a:r>
              <a:rPr dirty="0" lang="en-GB"/>
              <a:t>Leukaemia is a malignant neoplasm of the white blood cells. The types of leukaemia according to the predominant cell type are: </a:t>
            </a:r>
            <a:endParaRPr dirty="0" lang="en-US"/>
          </a:p>
          <a:p>
            <a:pPr lvl="0"/>
            <a:r>
              <a:rPr dirty="0" lang="en-GB" err="1"/>
              <a:t>Myelocytic</a:t>
            </a:r>
            <a:r>
              <a:rPr dirty="0" lang="en-GB"/>
              <a:t> leukaemia </a:t>
            </a:r>
            <a:endParaRPr dirty="0" lang="en-US"/>
          </a:p>
          <a:p>
            <a:pPr lvl="0"/>
            <a:r>
              <a:rPr dirty="0" lang="en-GB"/>
              <a:t>Lymphocytic leukaemia</a:t>
            </a:r>
            <a:endParaRPr dirty="0" lang="en-US"/>
          </a:p>
          <a:p>
            <a:r>
              <a:rPr dirty="0" lang="en-GB"/>
              <a:t>They can also be classified according to whether they are acute or chronic. There is Acute Lymphocytic Leukaemia (ALL) and Chronic Lymphocytic Leukaemia (CLL) among others. </a:t>
            </a:r>
            <a:endParaRPr dirty="0" lang="en-US"/>
          </a:p>
          <a:p>
            <a:r>
              <a:rPr dirty="0" lang="en-GB"/>
              <a:t>Acute Lymphocytic Leukaemia is common in children, while Acute </a:t>
            </a:r>
            <a:r>
              <a:rPr dirty="0" lang="en-GB" err="1"/>
              <a:t>Myelocytic</a:t>
            </a:r>
            <a:r>
              <a:rPr dirty="0" lang="en-GB"/>
              <a:t> Leukaemia is common in patients aged between 13 and 39 years. </a:t>
            </a:r>
            <a:endParaRPr dirty="0" lang="en-US"/>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663" name="Title 1"/>
          <p:cNvSpPr>
            <a:spLocks noGrp="1"/>
          </p:cNvSpPr>
          <p:nvPr>
            <p:ph type="title"/>
          </p:nvPr>
        </p:nvSpPr>
        <p:spPr/>
        <p:txBody>
          <a:bodyPr/>
          <a:p>
            <a:endParaRPr lang="en-US"/>
          </a:p>
        </p:txBody>
      </p:sp>
      <p:sp>
        <p:nvSpPr>
          <p:cNvPr id="1048664" name="Content Placeholder 2"/>
          <p:cNvSpPr>
            <a:spLocks noGrp="1"/>
          </p:cNvSpPr>
          <p:nvPr>
            <p:ph idx="1"/>
          </p:nvPr>
        </p:nvSpPr>
        <p:spPr/>
        <p:txBody>
          <a:bodyPr/>
          <a:p>
            <a:r>
              <a:rPr dirty="0" lang="en-GB"/>
              <a:t>Chronic </a:t>
            </a:r>
            <a:r>
              <a:rPr dirty="0" lang="en-GB" err="1"/>
              <a:t>Myelocytic</a:t>
            </a:r>
            <a:r>
              <a:rPr dirty="0" lang="en-GB"/>
              <a:t> Leukaemia (CML) and Chronic Lymphocytic Leukaemia (CLL) are common in the elder generation. The causes of leukaemia are not known. However, associated factors are irradiation, genetic predisposition, exposure to certain chemicals and viral infections. </a:t>
            </a:r>
            <a:endParaRPr dirty="0" lang="en-US"/>
          </a:p>
          <a:p>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665" name="Title 1"/>
          <p:cNvSpPr>
            <a:spLocks noGrp="1"/>
          </p:cNvSpPr>
          <p:nvPr>
            <p:ph type="title"/>
          </p:nvPr>
        </p:nvSpPr>
        <p:spPr/>
        <p:txBody>
          <a:bodyPr/>
          <a:p>
            <a:r>
              <a:rPr dirty="0" lang="en-US" smtClean="0"/>
              <a:t>AML</a:t>
            </a:r>
            <a:endParaRPr dirty="0" lang="en-US"/>
          </a:p>
        </p:txBody>
      </p:sp>
      <p:sp>
        <p:nvSpPr>
          <p:cNvPr id="1048666" name="Content Placeholder 2"/>
          <p:cNvSpPr>
            <a:spLocks noGrp="1"/>
          </p:cNvSpPr>
          <p:nvPr>
            <p:ph idx="1"/>
          </p:nvPr>
        </p:nvSpPr>
        <p:spPr/>
        <p:txBody>
          <a:bodyPr>
            <a:normAutofit fontScale="66667" lnSpcReduction="20000"/>
          </a:bodyPr>
          <a:p>
            <a:r>
              <a:rPr dirty="0" lang="en-US" smtClean="0"/>
              <a:t>Results from a defect in the hematopoietic stem cell that differentiates into all myeloid cells </a:t>
            </a:r>
            <a:r>
              <a:rPr dirty="0" lang="en-US" err="1" smtClean="0"/>
              <a:t>i.e</a:t>
            </a:r>
            <a:r>
              <a:rPr dirty="0" lang="en-US" smtClean="0"/>
              <a:t> monocytes, granulocytes, erythrocytes and platelets.</a:t>
            </a:r>
          </a:p>
          <a:p>
            <a:r>
              <a:rPr dirty="0" lang="en-US" smtClean="0"/>
              <a:t>Affects all age </a:t>
            </a:r>
            <a:r>
              <a:rPr dirty="0" lang="en-US" err="1" smtClean="0"/>
              <a:t>groups,frequently</a:t>
            </a:r>
            <a:r>
              <a:rPr dirty="0" lang="en-US" smtClean="0"/>
              <a:t> occurs before 55 yrs.</a:t>
            </a:r>
          </a:p>
          <a:p>
            <a:r>
              <a:rPr dirty="0" lang="en-US" smtClean="0"/>
              <a:t>Prognosis is highly variable</a:t>
            </a:r>
          </a:p>
          <a:p>
            <a:r>
              <a:rPr dirty="0" lang="en-US" smtClean="0"/>
              <a:t>Secondary AML occurs in people who previously received alkylating agents for cancer.</a:t>
            </a:r>
          </a:p>
          <a:p>
            <a:r>
              <a:rPr dirty="0" lang="en-US" smtClean="0"/>
              <a:t>Manifests with:</a:t>
            </a:r>
          </a:p>
          <a:p>
            <a:pPr lvl="1"/>
            <a:r>
              <a:rPr dirty="0" lang="en-US" smtClean="0"/>
              <a:t>Fever and infection</a:t>
            </a:r>
          </a:p>
          <a:p>
            <a:pPr lvl="1"/>
            <a:r>
              <a:rPr dirty="0" lang="en-US" smtClean="0"/>
              <a:t>Weakness and fatigue</a:t>
            </a:r>
          </a:p>
          <a:p>
            <a:pPr lvl="1"/>
            <a:r>
              <a:rPr dirty="0" lang="en-US" err="1" smtClean="0"/>
              <a:t>Dyspnoea</a:t>
            </a:r>
            <a:r>
              <a:rPr dirty="0" lang="en-US" smtClean="0"/>
              <a:t> on exertion</a:t>
            </a:r>
          </a:p>
          <a:p>
            <a:pPr lvl="1"/>
            <a:r>
              <a:rPr dirty="0" lang="en-US" smtClean="0"/>
              <a:t>Pallor</a:t>
            </a:r>
          </a:p>
          <a:p>
            <a:pPr lvl="1"/>
            <a:r>
              <a:rPr dirty="0" lang="en-US" err="1" smtClean="0"/>
              <a:t>Petechiae</a:t>
            </a:r>
            <a:r>
              <a:rPr dirty="0" lang="en-US" smtClean="0"/>
              <a:t> –</a:t>
            </a:r>
            <a:r>
              <a:rPr dirty="0" lang="en-US" err="1" smtClean="0"/>
              <a:t>hemmorhagic</a:t>
            </a:r>
            <a:r>
              <a:rPr dirty="0" lang="en-US" smtClean="0"/>
              <a:t> spots on the skin</a:t>
            </a:r>
          </a:p>
          <a:p>
            <a:pPr lvl="1"/>
            <a:r>
              <a:rPr dirty="0" lang="en-US" err="1" smtClean="0"/>
              <a:t>Ecchymoses</a:t>
            </a:r>
            <a:r>
              <a:rPr dirty="0" lang="en-US" smtClean="0"/>
              <a:t> -bruises</a:t>
            </a:r>
          </a:p>
          <a:p>
            <a:pPr lvl="1"/>
            <a:r>
              <a:rPr dirty="0" lang="en-US" smtClean="0"/>
              <a:t>Bleeding tendencies.</a:t>
            </a:r>
          </a:p>
          <a:p>
            <a:pPr lvl="1"/>
            <a:r>
              <a:rPr dirty="0" lang="en-US" smtClean="0"/>
              <a:t>Pain from enlarged liver or spleen</a:t>
            </a:r>
          </a:p>
          <a:p>
            <a:pPr lvl="1"/>
            <a:r>
              <a:rPr dirty="0" lang="en-US" smtClean="0"/>
              <a:t>Hyperplasia of gums and bone pain due to bone marrow expansion</a:t>
            </a:r>
          </a:p>
          <a:p>
            <a:pPr lvl="1"/>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667" name="Title 1"/>
          <p:cNvSpPr>
            <a:spLocks noGrp="1"/>
          </p:cNvSpPr>
          <p:nvPr>
            <p:ph type="title"/>
          </p:nvPr>
        </p:nvSpPr>
        <p:spPr/>
        <p:txBody>
          <a:bodyPr/>
          <a:p>
            <a:r>
              <a:rPr dirty="0" lang="en-US" smtClean="0"/>
              <a:t>CML</a:t>
            </a:r>
            <a:endParaRPr dirty="0" lang="en-US"/>
          </a:p>
        </p:txBody>
      </p:sp>
      <p:sp>
        <p:nvSpPr>
          <p:cNvPr id="1048668" name="Content Placeholder 2"/>
          <p:cNvSpPr>
            <a:spLocks noGrp="1"/>
          </p:cNvSpPr>
          <p:nvPr>
            <p:ph idx="1"/>
          </p:nvPr>
        </p:nvSpPr>
        <p:spPr/>
        <p:txBody>
          <a:bodyPr/>
          <a:p>
            <a:r>
              <a:rPr dirty="0" lang="en-US" smtClean="0"/>
              <a:t>Accounts for 10%- 15% of all </a:t>
            </a:r>
            <a:r>
              <a:rPr dirty="0" lang="en-US" err="1" smtClean="0"/>
              <a:t>leukemias</a:t>
            </a:r>
            <a:endParaRPr dirty="0" lang="en-US"/>
          </a:p>
          <a:p>
            <a:r>
              <a:rPr dirty="0" lang="en-US" smtClean="0"/>
              <a:t>Common in people&lt; 20yrs, incidence increases with age</a:t>
            </a:r>
          </a:p>
          <a:p>
            <a:r>
              <a:rPr dirty="0" lang="en-US" smtClean="0"/>
              <a:t>Arises from mutation in the myeloid stem cell</a:t>
            </a:r>
          </a:p>
          <a:p>
            <a:r>
              <a:rPr dirty="0" lang="en-US" smtClean="0"/>
              <a:t>There as normal production of myeloid cells as well as pathologic increase in the production of forms of blast cells.</a:t>
            </a:r>
          </a:p>
          <a:p>
            <a:r>
              <a:rPr dirty="0" lang="en-US" smtClean="0"/>
              <a:t>Results in expansion of bone marrow and enlargement of liver and spleen.</a:t>
            </a:r>
          </a:p>
          <a:p>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669" name="Title 1"/>
          <p:cNvSpPr>
            <a:spLocks noGrp="1"/>
          </p:cNvSpPr>
          <p:nvPr>
            <p:ph type="title"/>
          </p:nvPr>
        </p:nvSpPr>
        <p:spPr/>
        <p:txBody>
          <a:bodyPr>
            <a:normAutofit/>
          </a:bodyPr>
          <a:p>
            <a:r>
              <a:rPr dirty="0" sz="2800" lang="en-GB" smtClean="0"/>
              <a:t>                       </a:t>
            </a:r>
            <a:r>
              <a:rPr dirty="0" sz="2800" lang="en-GB" smtClean="0">
                <a:solidFill>
                  <a:srgbClr val="FF0000"/>
                </a:solidFill>
              </a:rPr>
              <a:t>Acute Lymphocytic Leukaemia</a:t>
            </a:r>
            <a:r>
              <a:rPr dirty="0" sz="2800" lang="en-GB" smtClean="0"/>
              <a:t>(</a:t>
            </a:r>
            <a:r>
              <a:rPr dirty="0" sz="2800" lang="en-GB" smtClean="0">
                <a:solidFill>
                  <a:srgbClr val="FF0000"/>
                </a:solidFill>
              </a:rPr>
              <a:t>ALL</a:t>
            </a:r>
            <a:r>
              <a:rPr dirty="0" sz="2800" lang="en-GB" smtClean="0"/>
              <a:t>)</a:t>
            </a:r>
            <a:endParaRPr dirty="0" sz="2800" lang="en-GB"/>
          </a:p>
        </p:txBody>
      </p:sp>
      <p:sp>
        <p:nvSpPr>
          <p:cNvPr id="1048670" name="Content Placeholder 2"/>
          <p:cNvSpPr>
            <a:spLocks noGrp="1"/>
          </p:cNvSpPr>
          <p:nvPr>
            <p:ph idx="1"/>
          </p:nvPr>
        </p:nvSpPr>
        <p:spPr/>
        <p:txBody>
          <a:bodyPr>
            <a:normAutofit fontScale="85714" lnSpcReduction="10000"/>
          </a:bodyPr>
          <a:p>
            <a:r>
              <a:rPr dirty="0" lang="en-GB" smtClean="0"/>
              <a:t>Results from uncontrolled proliferation of immature cells (lymphoblast) from lymphoid stem cells</a:t>
            </a:r>
          </a:p>
          <a:p>
            <a:r>
              <a:rPr dirty="0" lang="en-GB" smtClean="0"/>
              <a:t>ALL or AML proliferate abnormally, replacing normal marrow tissue &amp; hematopoietic cells &amp; inducing anaemia, thrombocytopenia &amp; granulocytopenia</a:t>
            </a:r>
          </a:p>
          <a:p>
            <a:r>
              <a:rPr dirty="0" lang="en-GB" smtClean="0"/>
              <a:t>Because they are blood borne, they can infiltrate various sites, including liver ,spleen, lymph nodes, CNS , kidneys, &amp; gonads  </a:t>
            </a:r>
          </a:p>
          <a:p>
            <a:r>
              <a:rPr dirty="0" lang="en-GB" smtClean="0"/>
              <a:t>Most common in young children</a:t>
            </a:r>
          </a:p>
          <a:p>
            <a:r>
              <a:rPr dirty="0" lang="en-GB" smtClean="0"/>
              <a:t>Affects boys more than girls</a:t>
            </a:r>
          </a:p>
          <a:p>
            <a:r>
              <a:rPr dirty="0" lang="en-GB" smtClean="0"/>
              <a:t>ALL is very responsive to </a:t>
            </a:r>
            <a:r>
              <a:rPr dirty="0" lang="en-GB" err="1" smtClean="0"/>
              <a:t>rx</a:t>
            </a:r>
            <a:endParaRPr dirty="0" lang="en-GB" smtClean="0"/>
          </a:p>
          <a:p>
            <a:pPr indent="0" marL="0">
              <a:buNone/>
            </a:pPr>
            <a:r>
              <a:rPr dirty="0" lang="en-GB"/>
              <a:t> </a:t>
            </a:r>
            <a:r>
              <a:rPr dirty="0" lang="en-GB" smtClean="0"/>
              <a:t>         </a:t>
            </a:r>
          </a:p>
          <a:p>
            <a:endParaRPr dirty="0"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671" name="Title 1"/>
          <p:cNvSpPr>
            <a:spLocks noGrp="1"/>
          </p:cNvSpPr>
          <p:nvPr>
            <p:ph type="title"/>
          </p:nvPr>
        </p:nvSpPr>
        <p:spPr/>
        <p:txBody>
          <a:bodyPr>
            <a:normAutofit/>
          </a:bodyPr>
          <a:p>
            <a:r>
              <a:rPr dirty="0" sz="2800" lang="en-GB" smtClean="0"/>
              <a:t>                              1. </a:t>
            </a:r>
            <a:r>
              <a:rPr dirty="0" sz="2800" lang="en-GB" smtClean="0">
                <a:solidFill>
                  <a:srgbClr val="FF0000"/>
                </a:solidFill>
              </a:rPr>
              <a:t>Remission</a:t>
            </a:r>
            <a:endParaRPr dirty="0" sz="2800" lang="en-GB">
              <a:solidFill>
                <a:srgbClr val="FF0000"/>
              </a:solidFill>
            </a:endParaRPr>
          </a:p>
        </p:txBody>
      </p:sp>
      <p:sp>
        <p:nvSpPr>
          <p:cNvPr id="1048672" name="Content Placeholder 2"/>
          <p:cNvSpPr>
            <a:spLocks noGrp="1"/>
          </p:cNvSpPr>
          <p:nvPr>
            <p:ph idx="1"/>
          </p:nvPr>
        </p:nvSpPr>
        <p:spPr/>
        <p:txBody>
          <a:bodyPr>
            <a:normAutofit fontScale="28571" lnSpcReduction="20000"/>
          </a:bodyPr>
          <a:p>
            <a:pPr>
              <a:buFont typeface="Wingdings" panose="05000000000000000000" pitchFamily="2" charset="2"/>
              <a:buChar char="§"/>
            </a:pPr>
            <a:r>
              <a:rPr dirty="0" sz="9600" lang="en-GB" smtClean="0"/>
              <a:t>Can be induced with daily oral prednisone &amp; weekly IV vincristine</a:t>
            </a:r>
          </a:p>
          <a:p>
            <a:r>
              <a:rPr dirty="0" sz="9600" lang="en-GB" smtClean="0"/>
              <a:t>Other drugs may also be introduced in this phase</a:t>
            </a:r>
          </a:p>
          <a:p>
            <a:pPr indent="0" marL="0">
              <a:buNone/>
            </a:pPr>
            <a:r>
              <a:rPr dirty="0" sz="9600" lang="en-GB"/>
              <a:t> </a:t>
            </a:r>
            <a:r>
              <a:rPr dirty="0" sz="9600" lang="en-GB" smtClean="0"/>
              <a:t>                                    2. </a:t>
            </a:r>
            <a:r>
              <a:rPr dirty="0" sz="9600" lang="en-GB" smtClean="0">
                <a:solidFill>
                  <a:srgbClr val="FF0000"/>
                </a:solidFill>
              </a:rPr>
              <a:t>CNS prophylaxis</a:t>
            </a:r>
          </a:p>
          <a:p>
            <a:pPr>
              <a:buFont typeface="Wingdings" panose="05000000000000000000" pitchFamily="2" charset="2"/>
              <a:buChar char="§"/>
            </a:pPr>
            <a:r>
              <a:rPr dirty="0" sz="9600" lang="en-GB" smtClean="0"/>
              <a:t>High risk of CNS infiltration</a:t>
            </a:r>
          </a:p>
          <a:p>
            <a:pPr>
              <a:buFont typeface="Wingdings" panose="05000000000000000000" pitchFamily="2" charset="2"/>
              <a:buChar char="§"/>
            </a:pPr>
            <a:r>
              <a:rPr dirty="0" sz="9600" lang="en-GB"/>
              <a:t> </a:t>
            </a:r>
            <a:r>
              <a:rPr dirty="0" sz="9600" lang="en-GB" smtClean="0"/>
              <a:t>Rx: -Intrathecal methotrexate- High dose</a:t>
            </a:r>
          </a:p>
          <a:p>
            <a:pPr indent="0" marL="0">
              <a:buNone/>
            </a:pPr>
            <a:r>
              <a:rPr dirty="0" sz="9600" lang="en-GB"/>
              <a:t> </a:t>
            </a:r>
            <a:r>
              <a:rPr dirty="0" sz="9600" lang="en-GB" smtClean="0"/>
              <a:t>        - Cytosine arabinoside</a:t>
            </a:r>
          </a:p>
          <a:p>
            <a:pPr indent="0" marL="0">
              <a:buNone/>
            </a:pPr>
            <a:r>
              <a:rPr dirty="0" sz="9600" lang="en-GB"/>
              <a:t> </a:t>
            </a:r>
            <a:r>
              <a:rPr dirty="0" sz="9600" lang="en-GB" smtClean="0"/>
              <a:t>        - Corticosteroids</a:t>
            </a:r>
          </a:p>
          <a:p>
            <a:pPr indent="0" marL="0">
              <a:buNone/>
            </a:pPr>
            <a:r>
              <a:rPr dirty="0" sz="9600" lang="en-GB"/>
              <a:t> </a:t>
            </a:r>
            <a:r>
              <a:rPr dirty="0" sz="9600" lang="en-GB" smtClean="0"/>
              <a:t>                                 3. </a:t>
            </a:r>
            <a:r>
              <a:rPr dirty="0" sz="9600" lang="en-GB" smtClean="0">
                <a:solidFill>
                  <a:srgbClr val="FF0000"/>
                </a:solidFill>
              </a:rPr>
              <a:t>Post remission consolidation</a:t>
            </a:r>
            <a:r>
              <a:rPr dirty="0" sz="9600" lang="en-GB" smtClean="0"/>
              <a:t>/</a:t>
            </a:r>
            <a:r>
              <a:rPr dirty="0" sz="9600" lang="en-GB" smtClean="0">
                <a:solidFill>
                  <a:srgbClr val="FF0000"/>
                </a:solidFill>
              </a:rPr>
              <a:t>Intensification</a:t>
            </a:r>
          </a:p>
          <a:p>
            <a:pPr>
              <a:buFont typeface="Wingdings" panose="05000000000000000000" pitchFamily="2" charset="2"/>
              <a:buChar char="§"/>
            </a:pPr>
            <a:r>
              <a:rPr dirty="0" sz="9600" lang="en-GB" smtClean="0"/>
              <a:t>Involve close monitoring of </a:t>
            </a:r>
            <a:r>
              <a:rPr dirty="0" sz="9600" lang="en-GB" err="1" smtClean="0"/>
              <a:t>pt</a:t>
            </a:r>
            <a:r>
              <a:rPr dirty="0" sz="9600" lang="en-GB" smtClean="0"/>
              <a:t> to ensure effective </a:t>
            </a:r>
            <a:r>
              <a:rPr dirty="0" sz="9600" lang="en-GB" err="1" smtClean="0"/>
              <a:t>rx</a:t>
            </a:r>
            <a:endParaRPr dirty="0" sz="9600" lang="en-GB" smtClean="0"/>
          </a:p>
          <a:p>
            <a:pPr indent="0" marL="0">
              <a:buNone/>
            </a:pPr>
            <a:r>
              <a:rPr dirty="0" lang="en-GB"/>
              <a:t> </a:t>
            </a:r>
            <a:r>
              <a:rPr dirty="0" lang="en-GB" smtClean="0"/>
              <a:t>                           </a:t>
            </a:r>
          </a:p>
          <a:p>
            <a:pPr indent="0" marL="0">
              <a:buNone/>
            </a:pPr>
            <a:endParaRPr dirty="0" lang="en-GB" smtClean="0"/>
          </a:p>
          <a:p>
            <a:pPr indent="0" marL="0">
              <a:buNone/>
            </a:pPr>
            <a:endParaRPr dirty="0" lang="en-GB" smtClean="0"/>
          </a:p>
          <a:p>
            <a:pPr indent="0" marL="0">
              <a:buNone/>
            </a:pPr>
            <a:r>
              <a:rPr dirty="0" lang="en-GB"/>
              <a:t> </a:t>
            </a:r>
            <a:r>
              <a:rPr dirty="0" lang="en-GB" smtClean="0"/>
              <a:t>                      </a:t>
            </a:r>
            <a:endParaRPr dirty="0"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03" name="Title 1048608"/>
          <p:cNvSpPr>
            <a:spLocks noGrp="1"/>
          </p:cNvSpPr>
          <p:nvPr>
            <p:ph type="title"/>
          </p:nvPr>
        </p:nvSpPr>
        <p:spPr/>
        <p:txBody>
          <a:bodyPr/>
          <a:p>
            <a:endParaRPr lang="en-US"/>
          </a:p>
        </p:txBody>
      </p:sp>
      <p:sp>
        <p:nvSpPr>
          <p:cNvPr id="1048604" name="Content Placeholder 1048609"/>
          <p:cNvSpPr>
            <a:spLocks noGrp="1"/>
          </p:cNvSpPr>
          <p:nvPr>
            <p:ph idx="1"/>
          </p:nvPr>
        </p:nvSpPr>
        <p:spPr/>
        <p:txBody>
          <a:bodyPr/>
          <a:p>
            <a:endParaRPr lang="en-US"/>
          </a:p>
        </p:txBody>
      </p:sp>
      <p:pic>
        <p:nvPicPr>
          <p:cNvPr id="2097152" name="Picture 2097151"/>
          <p:cNvPicPr>
            <a:picLocks/>
          </p:cNvPicPr>
          <p:nvPr/>
        </p:nvPicPr>
        <p:blipFill>
          <a:blip xmlns:r="http://schemas.openxmlformats.org/officeDocument/2006/relationships" r:embed="rId1"/>
          <a:stretch>
            <a:fillRect/>
          </a:stretch>
        </p:blipFill>
        <p:spPr>
          <a:xfrm>
            <a:off x="803986" y="0"/>
            <a:ext cx="10547093" cy="6094209"/>
          </a:xfrm>
          <a:prstGeom prst="rec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673" name="Title 1"/>
          <p:cNvSpPr>
            <a:spLocks noGrp="1"/>
          </p:cNvSpPr>
          <p:nvPr>
            <p:ph type="title"/>
          </p:nvPr>
        </p:nvSpPr>
        <p:spPr/>
        <p:txBody>
          <a:bodyPr>
            <a:normAutofit/>
          </a:bodyPr>
          <a:p>
            <a:r>
              <a:rPr dirty="0" sz="2800" lang="en-GB" smtClean="0"/>
              <a:t>                                                  </a:t>
            </a:r>
            <a:r>
              <a:rPr dirty="0" sz="2800" lang="en-GB" err="1" smtClean="0"/>
              <a:t>C’td</a:t>
            </a:r>
            <a:endParaRPr dirty="0" sz="2800" lang="en-GB"/>
          </a:p>
        </p:txBody>
      </p:sp>
      <p:sp>
        <p:nvSpPr>
          <p:cNvPr id="1048674" name="Content Placeholder 2"/>
          <p:cNvSpPr>
            <a:spLocks noGrp="1"/>
          </p:cNvSpPr>
          <p:nvPr>
            <p:ph idx="1"/>
          </p:nvPr>
        </p:nvSpPr>
        <p:spPr/>
        <p:txBody>
          <a:bodyPr/>
          <a:p>
            <a:pPr indent="0" marL="0">
              <a:buNone/>
            </a:pPr>
            <a:r>
              <a:rPr dirty="0" lang="en-GB"/>
              <a:t> </a:t>
            </a:r>
            <a:r>
              <a:rPr dirty="0" lang="en-GB" smtClean="0"/>
              <a:t>                     4.</a:t>
            </a:r>
            <a:r>
              <a:rPr dirty="0" lang="en-GB" smtClean="0">
                <a:solidFill>
                  <a:srgbClr val="FF0000"/>
                </a:solidFill>
              </a:rPr>
              <a:t> Maintenance</a:t>
            </a:r>
          </a:p>
          <a:p>
            <a:pPr>
              <a:buFont typeface="Wingdings" panose="05000000000000000000" pitchFamily="2" charset="2"/>
              <a:buChar char="Ø"/>
            </a:pPr>
            <a:r>
              <a:rPr dirty="0" lang="en-GB"/>
              <a:t> </a:t>
            </a:r>
            <a:r>
              <a:rPr dirty="0" lang="en-GB" smtClean="0"/>
              <a:t>Rx: Methotrexate           Rx 2 ½ - 3yrs       </a:t>
            </a:r>
          </a:p>
          <a:p>
            <a:pPr indent="0" marL="0">
              <a:buNone/>
            </a:pPr>
            <a:r>
              <a:rPr dirty="0" lang="en-GB"/>
              <a:t> </a:t>
            </a:r>
            <a:r>
              <a:rPr dirty="0" lang="en-GB" smtClean="0"/>
              <a:t>         Mercaptopurine </a:t>
            </a:r>
          </a:p>
          <a:p>
            <a:pPr indent="0" marL="0">
              <a:buNone/>
            </a:pPr>
            <a:endParaRPr dirty="0" lang="en-GB"/>
          </a:p>
        </p:txBody>
      </p:sp>
      <p:sp>
        <p:nvSpPr>
          <p:cNvPr id="1048675" name="Right Brace 7"/>
          <p:cNvSpPr/>
          <p:nvPr/>
        </p:nvSpPr>
        <p:spPr>
          <a:xfrm>
            <a:off x="4430332" y="2369711"/>
            <a:ext cx="155448" cy="914400"/>
          </a:xfrm>
          <a:prstGeom prst="rightBrace"/>
        </p:spPr>
        <p:style>
          <a:lnRef idx="1">
            <a:schemeClr val="accent1"/>
          </a:lnRef>
          <a:fillRef idx="0">
            <a:schemeClr val="accent1"/>
          </a:fillRef>
          <a:effectRef idx="0">
            <a:schemeClr val="accent1"/>
          </a:effectRef>
          <a:fontRef idx="minor">
            <a:schemeClr val="tx1"/>
          </a:fontRef>
        </p:style>
        <p:txBody>
          <a:bodyPr anchor="ctr" rtlCol="0"/>
          <a:p>
            <a:pPr algn="ctr"/>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676" name="Title 1"/>
          <p:cNvSpPr>
            <a:spLocks noGrp="1"/>
          </p:cNvSpPr>
          <p:nvPr>
            <p:ph type="title"/>
          </p:nvPr>
        </p:nvSpPr>
        <p:spPr/>
        <p:txBody>
          <a:bodyPr>
            <a:normAutofit/>
          </a:bodyPr>
          <a:p>
            <a:r>
              <a:rPr dirty="0" sz="2800" lang="en-GB" smtClean="0"/>
              <a:t>                    2.</a:t>
            </a:r>
            <a:r>
              <a:rPr dirty="0" sz="2800" lang="en-GB" smtClean="0">
                <a:solidFill>
                  <a:srgbClr val="FF0000"/>
                </a:solidFill>
              </a:rPr>
              <a:t> CHRONIC LYMPHOCYTIC LEUKEMIA</a:t>
            </a:r>
            <a:r>
              <a:rPr dirty="0" sz="2800" lang="en-GB" smtClean="0"/>
              <a:t>(</a:t>
            </a:r>
            <a:r>
              <a:rPr dirty="0" sz="2800" lang="en-GB" smtClean="0">
                <a:solidFill>
                  <a:srgbClr val="FF0000"/>
                </a:solidFill>
              </a:rPr>
              <a:t>CLL</a:t>
            </a:r>
            <a:r>
              <a:rPr dirty="0" sz="2800" lang="en-GB" smtClean="0"/>
              <a:t>)</a:t>
            </a:r>
            <a:endParaRPr dirty="0" sz="2800" lang="en-GB"/>
          </a:p>
        </p:txBody>
      </p:sp>
      <p:sp>
        <p:nvSpPr>
          <p:cNvPr id="1048677" name="Content Placeholder 2"/>
          <p:cNvSpPr>
            <a:spLocks noGrp="1"/>
          </p:cNvSpPr>
          <p:nvPr>
            <p:ph idx="1"/>
          </p:nvPr>
        </p:nvSpPr>
        <p:spPr/>
        <p:txBody>
          <a:bodyPr>
            <a:normAutofit/>
          </a:bodyPr>
          <a:p>
            <a:pPr>
              <a:buFont typeface="Wingdings" panose="05000000000000000000" pitchFamily="2" charset="2"/>
              <a:buChar char="Ø"/>
            </a:pPr>
            <a:r>
              <a:rPr dirty="0" lang="en-GB" smtClean="0"/>
              <a:t> Involves mature-appearing defective neoplastic lymphocytes with an abnormally long life </a:t>
            </a:r>
            <a:r>
              <a:rPr dirty="0" lang="en-GB" smtClean="0"/>
              <a:t>span.</a:t>
            </a:r>
            <a:r>
              <a:rPr dirty="0" lang="en-US"/>
              <a:t> Present with increased lymphocyte count</a:t>
            </a:r>
            <a:r>
              <a:rPr dirty="0" lang="en-US" smtClean="0"/>
              <a:t>.</a:t>
            </a:r>
            <a:endParaRPr dirty="0" lang="en-GB" smtClean="0"/>
          </a:p>
          <a:p>
            <a:pPr>
              <a:buFont typeface="Wingdings" panose="05000000000000000000" pitchFamily="2" charset="2"/>
              <a:buChar char="Ø"/>
            </a:pPr>
            <a:r>
              <a:rPr dirty="0" lang="en-GB"/>
              <a:t> </a:t>
            </a:r>
            <a:r>
              <a:rPr dirty="0" lang="en-GB" smtClean="0"/>
              <a:t>Common in older </a:t>
            </a:r>
            <a:r>
              <a:rPr dirty="0" lang="en-GB" err="1" smtClean="0"/>
              <a:t>pple</a:t>
            </a:r>
            <a:r>
              <a:rPr dirty="0" lang="en-GB" smtClean="0"/>
              <a:t> &gt; 72yrs</a:t>
            </a:r>
          </a:p>
          <a:p>
            <a:pPr>
              <a:buFont typeface="Wingdings" panose="05000000000000000000" pitchFamily="2" charset="2"/>
              <a:buChar char="Ø"/>
            </a:pPr>
            <a:r>
              <a:rPr dirty="0" lang="en-GB" smtClean="0"/>
              <a:t>It’s common in US &amp; Europe </a:t>
            </a:r>
          </a:p>
          <a:p>
            <a:pPr>
              <a:buFont typeface="Wingdings" panose="05000000000000000000" pitchFamily="2" charset="2"/>
              <a:buChar char="Ø"/>
            </a:pPr>
            <a:r>
              <a:rPr dirty="0" lang="en-GB" smtClean="0"/>
              <a:t>Usually diagnosed during physical exam</a:t>
            </a:r>
          </a:p>
          <a:p>
            <a:pPr>
              <a:buFont typeface="Wingdings" panose="05000000000000000000" pitchFamily="2" charset="2"/>
              <a:buChar char="Ø"/>
            </a:pPr>
            <a:r>
              <a:rPr dirty="0" lang="en-GB" smtClean="0"/>
              <a:t>Most pts with CLL survive for &gt; </a:t>
            </a:r>
            <a:r>
              <a:rPr dirty="0" lang="en-GB" smtClean="0"/>
              <a:t>20yrs</a:t>
            </a:r>
            <a:endParaRPr dirty="0" lang="en-US"/>
          </a:p>
          <a:p>
            <a:r>
              <a:rPr dirty="0" lang="en-US"/>
              <a:t>Family </a:t>
            </a:r>
            <a:r>
              <a:rPr dirty="0" lang="en-US" err="1"/>
              <a:t>hx</a:t>
            </a:r>
            <a:r>
              <a:rPr dirty="0" lang="en-US"/>
              <a:t> of CLL is a risk </a:t>
            </a:r>
            <a:r>
              <a:rPr dirty="0" lang="en-US" smtClean="0"/>
              <a:t>factor</a:t>
            </a:r>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678" name="Title 1"/>
          <p:cNvSpPr>
            <a:spLocks noGrp="1"/>
          </p:cNvSpPr>
          <p:nvPr>
            <p:ph type="title"/>
          </p:nvPr>
        </p:nvSpPr>
        <p:spPr/>
        <p:txBody>
          <a:bodyPr/>
          <a:p>
            <a:r>
              <a:rPr dirty="0" lang="en-GB" smtClean="0"/>
              <a:t>The clinical manifestations include</a:t>
            </a:r>
            <a:endParaRPr dirty="0" lang="en-US"/>
          </a:p>
        </p:txBody>
      </p:sp>
      <p:sp>
        <p:nvSpPr>
          <p:cNvPr id="1048679" name="Content Placeholder 2"/>
          <p:cNvSpPr>
            <a:spLocks noGrp="1"/>
          </p:cNvSpPr>
          <p:nvPr>
            <p:ph idx="1"/>
          </p:nvPr>
        </p:nvSpPr>
        <p:spPr/>
        <p:txBody>
          <a:bodyPr>
            <a:normAutofit/>
          </a:bodyPr>
          <a:p>
            <a:pPr lvl="0"/>
            <a:r>
              <a:rPr dirty="0" lang="en-GB" smtClean="0"/>
              <a:t>Bone </a:t>
            </a:r>
            <a:r>
              <a:rPr dirty="0" lang="en-GB"/>
              <a:t>pain and tenderness </a:t>
            </a:r>
            <a:endParaRPr dirty="0" lang="en-US"/>
          </a:p>
          <a:p>
            <a:pPr lvl="0"/>
            <a:r>
              <a:rPr dirty="0" lang="en-GB"/>
              <a:t>Headache </a:t>
            </a:r>
            <a:endParaRPr dirty="0" lang="en-US"/>
          </a:p>
          <a:p>
            <a:pPr lvl="0"/>
            <a:r>
              <a:rPr dirty="0" lang="en-GB"/>
              <a:t>Nausea </a:t>
            </a:r>
            <a:endParaRPr dirty="0" lang="en-US"/>
          </a:p>
          <a:p>
            <a:pPr lvl="0"/>
            <a:r>
              <a:rPr dirty="0" lang="en-GB"/>
              <a:t>Vomiting </a:t>
            </a:r>
            <a:endParaRPr dirty="0" lang="en-US"/>
          </a:p>
          <a:p>
            <a:pPr lvl="0"/>
            <a:r>
              <a:rPr dirty="0" lang="en-GB"/>
              <a:t>Abdominal discomfort </a:t>
            </a:r>
            <a:endParaRPr dirty="0" lang="en-US"/>
          </a:p>
          <a:p>
            <a:pPr lvl="0"/>
            <a:r>
              <a:rPr dirty="0" lang="en-GB"/>
              <a:t>Anaemia  </a:t>
            </a:r>
            <a:endParaRPr dirty="0" lang="en-US"/>
          </a:p>
          <a:p>
            <a:pPr lvl="0"/>
            <a:r>
              <a:rPr dirty="0" lang="en-GB"/>
              <a:t>Frequent infections</a:t>
            </a:r>
            <a:endParaRPr dirty="0" lang="en-US"/>
          </a:p>
          <a:p>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680" name="Title 1"/>
          <p:cNvSpPr>
            <a:spLocks noGrp="1"/>
          </p:cNvSpPr>
          <p:nvPr>
            <p:ph type="title"/>
          </p:nvPr>
        </p:nvSpPr>
        <p:spPr/>
        <p:txBody>
          <a:bodyPr/>
          <a:p>
            <a:r>
              <a:rPr dirty="0" lang="en-US" smtClean="0"/>
              <a:t>Causes</a:t>
            </a:r>
            <a:endParaRPr dirty="0" lang="en-US"/>
          </a:p>
        </p:txBody>
      </p:sp>
      <p:sp>
        <p:nvSpPr>
          <p:cNvPr id="1048681" name="Content Placeholder 2"/>
          <p:cNvSpPr>
            <a:spLocks noGrp="1"/>
          </p:cNvSpPr>
          <p:nvPr>
            <p:ph idx="1"/>
          </p:nvPr>
        </p:nvSpPr>
        <p:spPr/>
        <p:txBody>
          <a:bodyPr/>
          <a:p>
            <a:r>
              <a:rPr dirty="0" lang="en-US" smtClean="0"/>
              <a:t>Artificial ionizing radiation</a:t>
            </a:r>
          </a:p>
          <a:p>
            <a:r>
              <a:rPr dirty="0" lang="en-US" smtClean="0"/>
              <a:t>Viruses </a:t>
            </a:r>
            <a:r>
              <a:rPr dirty="0" lang="en-US" err="1" smtClean="0"/>
              <a:t>eg</a:t>
            </a:r>
            <a:r>
              <a:rPr dirty="0" lang="en-US" smtClean="0"/>
              <a:t> human T </a:t>
            </a:r>
            <a:r>
              <a:rPr dirty="0" lang="en-US" err="1" smtClean="0"/>
              <a:t>lymphotropic</a:t>
            </a:r>
            <a:r>
              <a:rPr dirty="0" lang="en-US" smtClean="0"/>
              <a:t> virus and HIV</a:t>
            </a:r>
          </a:p>
          <a:p>
            <a:r>
              <a:rPr dirty="0" lang="en-US" err="1" smtClean="0"/>
              <a:t>Benxene</a:t>
            </a:r>
            <a:r>
              <a:rPr dirty="0" lang="en-US" smtClean="0"/>
              <a:t> and some petrochemicals</a:t>
            </a:r>
          </a:p>
          <a:p>
            <a:r>
              <a:rPr dirty="0" lang="en-US" smtClean="0"/>
              <a:t>Alkylating chemotherapy agents used in previous cancers</a:t>
            </a:r>
          </a:p>
          <a:p>
            <a:r>
              <a:rPr dirty="0" lang="en-US" smtClean="0"/>
              <a:t>Smoking</a:t>
            </a:r>
          </a:p>
          <a:p>
            <a:r>
              <a:rPr dirty="0" lang="en-US" smtClean="0"/>
              <a:t>Genetic predisposition</a:t>
            </a:r>
          </a:p>
          <a:p>
            <a:r>
              <a:rPr dirty="0" lang="en-US" smtClean="0"/>
              <a:t>Down syndrome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682" name="Title 1"/>
          <p:cNvSpPr>
            <a:spLocks noGrp="1"/>
          </p:cNvSpPr>
          <p:nvPr>
            <p:ph type="title"/>
          </p:nvPr>
        </p:nvSpPr>
        <p:spPr/>
        <p:txBody>
          <a:bodyPr/>
          <a:p>
            <a:r>
              <a:rPr dirty="0" lang="en-US" smtClean="0"/>
              <a:t>Diagnostic test</a:t>
            </a:r>
            <a:endParaRPr dirty="0" lang="en-US"/>
          </a:p>
        </p:txBody>
      </p:sp>
      <p:sp>
        <p:nvSpPr>
          <p:cNvPr id="1048683" name="Content Placeholder 2"/>
          <p:cNvSpPr>
            <a:spLocks noGrp="1"/>
          </p:cNvSpPr>
          <p:nvPr>
            <p:ph idx="1"/>
          </p:nvPr>
        </p:nvSpPr>
        <p:spPr/>
        <p:txBody>
          <a:bodyPr/>
          <a:p>
            <a:r>
              <a:rPr dirty="0" lang="en-US" smtClean="0"/>
              <a:t>Physical exam </a:t>
            </a:r>
            <a:r>
              <a:rPr dirty="0" lang="en-US" err="1" smtClean="0"/>
              <a:t>eg</a:t>
            </a:r>
            <a:r>
              <a:rPr dirty="0" lang="en-US" smtClean="0"/>
              <a:t> look for paleness and other features of </a:t>
            </a:r>
            <a:r>
              <a:rPr dirty="0" lang="en-US" err="1" smtClean="0"/>
              <a:t>anaemia</a:t>
            </a:r>
            <a:endParaRPr dirty="0" lang="en-US" smtClean="0"/>
          </a:p>
          <a:p>
            <a:r>
              <a:rPr dirty="0" lang="en-US" smtClean="0"/>
              <a:t>Blood test </a:t>
            </a:r>
            <a:r>
              <a:rPr dirty="0" lang="en-US" err="1" smtClean="0"/>
              <a:t>eg</a:t>
            </a:r>
            <a:r>
              <a:rPr dirty="0" lang="en-US" smtClean="0"/>
              <a:t> CBC to look for elevated levels of RBCs or WBCs or PLs</a:t>
            </a:r>
          </a:p>
          <a:p>
            <a:r>
              <a:rPr dirty="0" lang="en-US" smtClean="0"/>
              <a:t>Bone marrow testing, the bone marrow is removed using a long, thin needle, the sample is sent to lab exam to look for leukemic cells. Specialized tests on the leukemic cells may reveal certain characteristics used to determine treatment</a:t>
            </a:r>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684" name="Title 1"/>
          <p:cNvSpPr>
            <a:spLocks noGrp="1"/>
          </p:cNvSpPr>
          <p:nvPr>
            <p:ph type="title"/>
          </p:nvPr>
        </p:nvSpPr>
        <p:spPr/>
        <p:txBody>
          <a:bodyPr/>
          <a:p>
            <a:r>
              <a:rPr dirty="0" lang="en-US" smtClean="0"/>
              <a:t>MX</a:t>
            </a:r>
            <a:endParaRPr dirty="0" lang="en-US"/>
          </a:p>
        </p:txBody>
      </p:sp>
      <p:sp>
        <p:nvSpPr>
          <p:cNvPr id="1048685" name="Content Placeholder 2"/>
          <p:cNvSpPr>
            <a:spLocks noGrp="1"/>
          </p:cNvSpPr>
          <p:nvPr>
            <p:ph idx="1"/>
          </p:nvPr>
        </p:nvSpPr>
        <p:spPr/>
        <p:txBody>
          <a:bodyPr/>
          <a:p>
            <a:r>
              <a:rPr dirty="0" lang="en-GB"/>
              <a:t>Once a diagnosis of leukaemia has been made, therapeutic management includes chemotherapeutic drugs and sometimes radiation. The patient should be evaluated and support given to avoid complications such as haemorrhage and infection. </a:t>
            </a:r>
            <a:endParaRPr dirty="0" lang="en-US"/>
          </a:p>
          <a:p>
            <a:r>
              <a:rPr dirty="0" lang="en-GB"/>
              <a:t>In more advanced treatment centres, bone marrow transplant is undertaken. </a:t>
            </a:r>
            <a:br>
              <a:rPr dirty="0" lang="en-GB"/>
            </a:br>
            <a:r>
              <a:rPr dirty="0" lang="en-GB"/>
              <a:t>Nurses should know the various drug combinations used for treatment of leukaemia and the cycles of treatment, the doses and side effects.</a:t>
            </a:r>
            <a:endParaRPr dirty="0" lang="en-US"/>
          </a:p>
          <a:p>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686" name="Title 1"/>
          <p:cNvSpPr>
            <a:spLocks noGrp="1"/>
          </p:cNvSpPr>
          <p:nvPr>
            <p:ph type="title"/>
          </p:nvPr>
        </p:nvSpPr>
        <p:spPr/>
        <p:txBody>
          <a:bodyPr/>
          <a:p>
            <a:r>
              <a:rPr dirty="0" lang="en-US" smtClean="0"/>
              <a:t>NURSING MX</a:t>
            </a:r>
            <a:endParaRPr dirty="0" lang="en-US"/>
          </a:p>
        </p:txBody>
      </p:sp>
      <p:sp>
        <p:nvSpPr>
          <p:cNvPr id="1048687" name="Content Placeholder 2"/>
          <p:cNvSpPr>
            <a:spLocks noGrp="1"/>
          </p:cNvSpPr>
          <p:nvPr>
            <p:ph idx="1"/>
          </p:nvPr>
        </p:nvSpPr>
        <p:spPr/>
        <p:txBody>
          <a:bodyPr>
            <a:normAutofit fontScale="89286" lnSpcReduction="10000"/>
          </a:bodyPr>
          <a:p>
            <a:r>
              <a:rPr dirty="0" lang="en-GB"/>
              <a:t>The specific nursing actions necessary are:</a:t>
            </a:r>
            <a:endParaRPr dirty="0" lang="en-US"/>
          </a:p>
          <a:p>
            <a:pPr lvl="0"/>
            <a:r>
              <a:rPr dirty="0" lang="en-GB"/>
              <a:t>Discussing the importance of follow up with the client and family </a:t>
            </a:r>
            <a:endParaRPr dirty="0" lang="en-US"/>
          </a:p>
          <a:p>
            <a:pPr lvl="0"/>
            <a:r>
              <a:rPr dirty="0" lang="en-GB"/>
              <a:t>Providing emotional support </a:t>
            </a:r>
            <a:endParaRPr dirty="0" lang="en-US"/>
          </a:p>
          <a:p>
            <a:pPr lvl="0"/>
            <a:r>
              <a:rPr dirty="0" lang="en-GB"/>
              <a:t>Providing specific care related to chemotherapy, transfusion, and </a:t>
            </a:r>
            <a:br>
              <a:rPr dirty="0" lang="en-GB"/>
            </a:br>
            <a:r>
              <a:rPr dirty="0" lang="en-GB"/>
              <a:t>diagnostic tests </a:t>
            </a:r>
            <a:endParaRPr dirty="0" lang="en-US"/>
          </a:p>
          <a:p>
            <a:pPr lvl="0"/>
            <a:r>
              <a:rPr dirty="0" lang="en-GB"/>
              <a:t>Providing a safe, injury free environment </a:t>
            </a:r>
            <a:endParaRPr dirty="0" lang="en-US"/>
          </a:p>
          <a:p>
            <a:pPr lvl="0"/>
            <a:r>
              <a:rPr dirty="0" lang="en-GB"/>
              <a:t>Using appropriate infection control techniques </a:t>
            </a:r>
            <a:endParaRPr dirty="0" lang="en-US"/>
          </a:p>
          <a:p>
            <a:pPr lvl="0"/>
            <a:r>
              <a:rPr dirty="0" lang="en-GB"/>
              <a:t>Ensuring the patient does not develop fatigue </a:t>
            </a:r>
            <a:endParaRPr dirty="0" lang="en-US"/>
          </a:p>
          <a:p>
            <a:pPr lvl="0"/>
            <a:r>
              <a:rPr dirty="0" lang="en-GB"/>
              <a:t>Providing nutritional support</a:t>
            </a:r>
            <a:endParaRPr dirty="0" lang="en-US"/>
          </a:p>
          <a:p>
            <a:r>
              <a:rPr b="1" dirty="0" lang="en-GB"/>
              <a:t> </a:t>
            </a:r>
            <a:r>
              <a:rPr dirty="0" lang="en-GB" smtClean="0"/>
              <a:t>Ensure adherence to medication</a:t>
            </a:r>
            <a:endParaRPr dirty="0" lang="en-US"/>
          </a:p>
          <a:p>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688" name="Title 1"/>
          <p:cNvSpPr>
            <a:spLocks noGrp="1"/>
          </p:cNvSpPr>
          <p:nvPr>
            <p:ph type="title"/>
          </p:nvPr>
        </p:nvSpPr>
        <p:spPr/>
        <p:txBody>
          <a:bodyPr/>
          <a:p>
            <a:r>
              <a:rPr b="1" dirty="0" lang="en-GB" smtClean="0"/>
              <a:t>Lymphoma</a:t>
            </a:r>
            <a:endParaRPr dirty="0" lang="en-US"/>
          </a:p>
        </p:txBody>
      </p:sp>
      <p:sp>
        <p:nvSpPr>
          <p:cNvPr id="1048689" name="Content Placeholder 2"/>
          <p:cNvSpPr>
            <a:spLocks noGrp="1"/>
          </p:cNvSpPr>
          <p:nvPr>
            <p:ph idx="1"/>
          </p:nvPr>
        </p:nvSpPr>
        <p:spPr/>
        <p:txBody>
          <a:bodyPr>
            <a:normAutofit fontScale="96429"/>
          </a:bodyPr>
          <a:p>
            <a:r>
              <a:rPr dirty="0" lang="en-GB" smtClean="0"/>
              <a:t>A </a:t>
            </a:r>
            <a:r>
              <a:rPr dirty="0" lang="en-GB"/>
              <a:t>lymphoma is a malignancy of </a:t>
            </a:r>
            <a:r>
              <a:rPr dirty="0" lang="en-GB" smtClean="0"/>
              <a:t>lymphatic tissue (spleen, tonsils, adenoids,  and thymus). </a:t>
            </a:r>
          </a:p>
          <a:p>
            <a:r>
              <a:rPr dirty="0" lang="en-GB" smtClean="0"/>
              <a:t>They </a:t>
            </a:r>
            <a:r>
              <a:rPr dirty="0" lang="en-GB"/>
              <a:t>are divided into Hodgkin's disease and non-Hodgkin's lymphomas. </a:t>
            </a:r>
            <a:endParaRPr dirty="0" lang="en-US"/>
          </a:p>
          <a:p>
            <a:r>
              <a:rPr b="1" dirty="0" lang="en-GB"/>
              <a:t>  Hodgkin's disease</a:t>
            </a:r>
            <a:endParaRPr dirty="0" lang="en-US"/>
          </a:p>
          <a:p>
            <a:r>
              <a:rPr dirty="0" lang="en-GB"/>
              <a:t>This is characterised by abnormal proliferation of multinucleated cells in the lymph node known as Reed-Sternberg cells</a:t>
            </a:r>
            <a:r>
              <a:rPr dirty="0" lang="en-GB" smtClean="0"/>
              <a:t>.</a:t>
            </a:r>
            <a:endParaRPr dirty="0" lang="en-US"/>
          </a:p>
          <a:p>
            <a:r>
              <a:rPr dirty="0" lang="en-GB" smtClean="0"/>
              <a:t>More common in men than women and has a familial pattern. Peaks of incidence in the early 20s and after 55 yrs.</a:t>
            </a:r>
            <a:endParaRPr dirty="0" lang="en-US"/>
          </a:p>
          <a:p>
            <a:endParaRPr dirty="0" lang="en-US"/>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690" name="Title 1"/>
          <p:cNvSpPr>
            <a:spLocks noGrp="1"/>
          </p:cNvSpPr>
          <p:nvPr>
            <p:ph type="title"/>
          </p:nvPr>
        </p:nvSpPr>
        <p:spPr/>
        <p:txBody>
          <a:bodyPr/>
          <a:p>
            <a:r>
              <a:rPr dirty="0" lang="en-US" smtClean="0"/>
              <a:t>Clinical manifestations</a:t>
            </a:r>
            <a:endParaRPr dirty="0" lang="en-US"/>
          </a:p>
        </p:txBody>
      </p:sp>
      <p:sp>
        <p:nvSpPr>
          <p:cNvPr id="1048691" name="Content Placeholder 2"/>
          <p:cNvSpPr>
            <a:spLocks noGrp="1"/>
          </p:cNvSpPr>
          <p:nvPr>
            <p:ph idx="1"/>
          </p:nvPr>
        </p:nvSpPr>
        <p:spPr/>
        <p:txBody>
          <a:bodyPr>
            <a:normAutofit fontScale="66667" lnSpcReduction="20000"/>
          </a:bodyPr>
          <a:p>
            <a:r>
              <a:rPr dirty="0" lang="en-GB"/>
              <a:t>E</a:t>
            </a:r>
            <a:r>
              <a:rPr dirty="0" lang="en-GB" smtClean="0"/>
              <a:t>nlargement of one or more lymph nodes on one side of the neck which are painless and firm but not hard. Lymphadenopathy mostly affects the cervical, supraclavicular and </a:t>
            </a:r>
            <a:r>
              <a:rPr dirty="0" lang="en-GB" err="1" smtClean="0"/>
              <a:t>mediastinal</a:t>
            </a:r>
            <a:r>
              <a:rPr dirty="0" lang="en-GB" smtClean="0"/>
              <a:t> nodes.</a:t>
            </a:r>
          </a:p>
          <a:p>
            <a:r>
              <a:rPr dirty="0" lang="en-GB" smtClean="0"/>
              <a:t>The </a:t>
            </a:r>
            <a:r>
              <a:rPr dirty="0" lang="en-GB"/>
              <a:t>liver, lungs, digestive tract and central nervous system also get involved. Due to the proliferation of abnormal cells, the immunologic response is defective. Hodgkin's disease is staged according to lymphoid involvement</a:t>
            </a:r>
            <a:r>
              <a:rPr dirty="0" lang="en-GB" smtClean="0"/>
              <a:t>.</a:t>
            </a:r>
          </a:p>
          <a:p>
            <a:r>
              <a:rPr dirty="0" lang="en-GB" smtClean="0"/>
              <a:t> In </a:t>
            </a:r>
            <a:r>
              <a:rPr dirty="0" lang="en-GB"/>
              <a:t>the assessment, the objective data that may be obtained </a:t>
            </a:r>
            <a:r>
              <a:rPr dirty="0" lang="en-GB" smtClean="0"/>
              <a:t>Is</a:t>
            </a:r>
          </a:p>
          <a:p>
            <a:pPr lvl="1"/>
            <a:r>
              <a:rPr dirty="0" lang="en-US" smtClean="0"/>
              <a:t>Enlarged lymph nodes </a:t>
            </a:r>
          </a:p>
          <a:p>
            <a:pPr lvl="1"/>
            <a:r>
              <a:rPr dirty="0" lang="en-US" smtClean="0"/>
              <a:t>Progressive </a:t>
            </a:r>
            <a:r>
              <a:rPr dirty="0" lang="en-US" err="1" smtClean="0"/>
              <a:t>anaemia</a:t>
            </a:r>
            <a:r>
              <a:rPr dirty="0" lang="en-US" smtClean="0"/>
              <a:t> </a:t>
            </a:r>
          </a:p>
          <a:p>
            <a:pPr lvl="1"/>
            <a:r>
              <a:rPr dirty="0" lang="en-US" smtClean="0"/>
              <a:t>Elevated temperature </a:t>
            </a:r>
          </a:p>
          <a:p>
            <a:pPr lvl="1"/>
            <a:r>
              <a:rPr dirty="0" lang="en-US" smtClean="0"/>
              <a:t>Enlarged liver and spleen </a:t>
            </a:r>
          </a:p>
          <a:p>
            <a:pPr lvl="1"/>
            <a:r>
              <a:rPr dirty="0" lang="en-US" smtClean="0"/>
              <a:t>Pressure symptoms due to enlarged nodes </a:t>
            </a:r>
            <a:r>
              <a:rPr dirty="0" lang="en-US" err="1" smtClean="0"/>
              <a:t>e.g</a:t>
            </a:r>
            <a:r>
              <a:rPr dirty="0" lang="en-US" smtClean="0"/>
              <a:t> cough and pulmonary effusion, jaundice, abdominal pain, bone pain</a:t>
            </a:r>
          </a:p>
          <a:p>
            <a:pPr lvl="1"/>
            <a:r>
              <a:rPr altLang="zh-CN" dirty="0" lang="en-US" err="1" smtClean="0"/>
              <a:t>Pruritu</a:t>
            </a:r>
            <a:r>
              <a:rPr altLang="zh-CN" dirty="0" lang="en-US" err="1" smtClean="0"/>
              <a:t>s</a:t>
            </a:r>
            <a:r>
              <a:rPr dirty="0" lang="en-US" smtClean="0"/>
              <a:t> of unknown cause</a:t>
            </a:r>
            <a:endParaRPr altLang="en-US" lang="zh-CN"/>
          </a:p>
          <a:p>
            <a:pPr lvl="1"/>
            <a:r>
              <a:rPr dirty="0" lang="en-US" smtClean="0"/>
              <a:t>Drenching night sweats</a:t>
            </a:r>
          </a:p>
          <a:p>
            <a:pPr lvl="1"/>
            <a:r>
              <a:rPr dirty="0" lang="en-US" smtClean="0"/>
              <a:t>Unintentional weight loss</a:t>
            </a:r>
          </a:p>
          <a:p>
            <a:endParaRPr dirty="0" lang="en-GB" smtClean="0"/>
          </a:p>
          <a:p>
            <a:endParaRPr dirty="0" lang="en-GB" smtClean="0"/>
          </a:p>
          <a:p>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692" name="Title 1"/>
          <p:cNvSpPr>
            <a:spLocks noGrp="1"/>
          </p:cNvSpPr>
          <p:nvPr>
            <p:ph type="title"/>
          </p:nvPr>
        </p:nvSpPr>
        <p:spPr/>
        <p:txBody>
          <a:bodyPr/>
          <a:p>
            <a:r>
              <a:rPr dirty="0" lang="en-US" smtClean="0"/>
              <a:t>mx</a:t>
            </a:r>
            <a:endParaRPr dirty="0" lang="en-US"/>
          </a:p>
        </p:txBody>
      </p:sp>
      <p:sp>
        <p:nvSpPr>
          <p:cNvPr id="1048693" name="Content Placeholder 2"/>
          <p:cNvSpPr>
            <a:spLocks noGrp="1"/>
          </p:cNvSpPr>
          <p:nvPr>
            <p:ph idx="1"/>
          </p:nvPr>
        </p:nvSpPr>
        <p:spPr/>
        <p:txBody>
          <a:bodyPr/>
          <a:p>
            <a:r>
              <a:rPr dirty="0" lang="en-GB"/>
              <a:t>Hodgkin's disease is managed depending on the stage of the disease. Radiation, a combination of radiation and chemotherapy, or chemotherapy are the choice methods. The drug combination for Hodgkin's disease is:</a:t>
            </a:r>
            <a:endParaRPr dirty="0" lang="en-US"/>
          </a:p>
          <a:p>
            <a:pPr lvl="0">
              <a:buFont typeface="Wingdings" panose="05000000000000000000" pitchFamily="2" charset="2"/>
              <a:buChar char="Ø"/>
            </a:pPr>
            <a:r>
              <a:rPr dirty="0" lang="en-GB" smtClean="0"/>
              <a:t>          MOPP </a:t>
            </a:r>
            <a:r>
              <a:rPr dirty="0" lang="en-GB"/>
              <a:t>- Nitrogen Mustard and vincristine (</a:t>
            </a:r>
            <a:r>
              <a:rPr dirty="0" lang="en-GB" err="1"/>
              <a:t>Oncovin</a:t>
            </a:r>
            <a:r>
              <a:rPr dirty="0" lang="en-GB"/>
              <a:t>) on day 1 and day 8, </a:t>
            </a:r>
            <a:r>
              <a:rPr dirty="0" lang="en-GB" err="1"/>
              <a:t>Procarbazine</a:t>
            </a:r>
            <a:r>
              <a:rPr dirty="0" lang="en-GB"/>
              <a:t> and prednisone on day 1 and day 14 </a:t>
            </a:r>
            <a:endParaRPr dirty="0" lang="en-US"/>
          </a:p>
          <a:p>
            <a:pPr lvl="0">
              <a:buFont typeface="Wingdings" panose="05000000000000000000" pitchFamily="2" charset="2"/>
              <a:buChar char="Ø"/>
            </a:pPr>
            <a:r>
              <a:rPr dirty="0" lang="en-GB" smtClean="0"/>
              <a:t>         ABVD </a:t>
            </a:r>
            <a:r>
              <a:rPr dirty="0" lang="en-GB"/>
              <a:t>- Doxorubicin (Adriamycin) and </a:t>
            </a:r>
            <a:r>
              <a:rPr dirty="0" lang="en-GB" err="1"/>
              <a:t>Bleomycin</a:t>
            </a:r>
            <a:r>
              <a:rPr dirty="0" lang="en-GB"/>
              <a:t> on day 1 and day 15, Vinblastine and </a:t>
            </a:r>
            <a:r>
              <a:rPr dirty="0" lang="en-GB" err="1"/>
              <a:t>Darcabazine</a:t>
            </a:r>
            <a:r>
              <a:rPr dirty="0" lang="en-GB"/>
              <a:t> on day 1 and day 15</a:t>
            </a:r>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832" name=""/>
          <p:cNvSpPr>
            <a:spLocks noGrp="1"/>
          </p:cNvSpPr>
          <p:nvPr>
            <p:ph type="title"/>
          </p:nvPr>
        </p:nvSpPr>
        <p:spPr/>
        <p:txBody>
          <a:bodyPr/>
          <a:p>
            <a:endParaRPr lang="en-US"/>
          </a:p>
        </p:txBody>
      </p:sp>
      <p:sp>
        <p:nvSpPr>
          <p:cNvPr id="1048833" name=""/>
          <p:cNvSpPr>
            <a:spLocks noGrp="1"/>
          </p:cNvSpPr>
          <p:nvPr>
            <p:ph idx="1"/>
          </p:nvPr>
        </p:nvSpPr>
        <p:spPr/>
        <p:txBody>
          <a:bodyPr/>
          <a:p>
            <a:endParaRPr lang="en-US"/>
          </a:p>
        </p:txBody>
      </p:sp>
      <p:pic>
        <p:nvPicPr>
          <p:cNvPr id="2097153" name=""/>
          <p:cNvPicPr>
            <a:picLocks/>
          </p:cNvPicPr>
          <p:nvPr/>
        </p:nvPicPr>
        <p:blipFill>
          <a:blip xmlns:r="http://schemas.openxmlformats.org/officeDocument/2006/relationships" r:embed="rId1"/>
          <a:stretch>
            <a:fillRect/>
          </a:stretch>
        </p:blipFill>
        <p:spPr>
          <a:xfrm rot="0">
            <a:off x="826006" y="-37588"/>
            <a:ext cx="10474915" cy="6906141"/>
          </a:xfrm>
          <a:prstGeom prst="rec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694" name="Title 1"/>
          <p:cNvSpPr>
            <a:spLocks noGrp="1"/>
          </p:cNvSpPr>
          <p:nvPr>
            <p:ph type="title"/>
          </p:nvPr>
        </p:nvSpPr>
        <p:spPr/>
        <p:txBody>
          <a:bodyPr/>
          <a:p>
            <a:r>
              <a:rPr dirty="0" lang="en-US" smtClean="0"/>
              <a:t>Ct mx</a:t>
            </a:r>
            <a:endParaRPr dirty="0" lang="en-US"/>
          </a:p>
        </p:txBody>
      </p:sp>
      <p:sp>
        <p:nvSpPr>
          <p:cNvPr id="1048695" name="Content Placeholder 2"/>
          <p:cNvSpPr>
            <a:spLocks noGrp="1"/>
          </p:cNvSpPr>
          <p:nvPr>
            <p:ph idx="1"/>
          </p:nvPr>
        </p:nvSpPr>
        <p:spPr/>
        <p:txBody>
          <a:bodyPr>
            <a:normAutofit fontScale="85714" lnSpcReduction="10000"/>
          </a:bodyPr>
          <a:p>
            <a:r>
              <a:rPr dirty="0" lang="en-GB"/>
              <a:t>Skin therapy, psychological and social aspects are included in each case. </a:t>
            </a:r>
            <a:endParaRPr dirty="0" lang="en-GB" smtClean="0"/>
          </a:p>
          <a:p>
            <a:r>
              <a:rPr dirty="0" lang="en-GB" smtClean="0"/>
              <a:t>The </a:t>
            </a:r>
            <a:r>
              <a:rPr dirty="0" lang="en-GB"/>
              <a:t>nursing actions are:</a:t>
            </a:r>
            <a:endParaRPr dirty="0" lang="en-US"/>
          </a:p>
          <a:p>
            <a:pPr lvl="0">
              <a:buFont typeface="Wingdings" panose="05000000000000000000" pitchFamily="2" charset="2"/>
              <a:buChar char="Ø"/>
            </a:pPr>
            <a:r>
              <a:rPr dirty="0" lang="en-GB"/>
              <a:t>Providing emotional support </a:t>
            </a:r>
            <a:endParaRPr dirty="0" lang="en-US"/>
          </a:p>
          <a:p>
            <a:pPr lvl="0">
              <a:buFont typeface="Wingdings" panose="05000000000000000000" pitchFamily="2" charset="2"/>
              <a:buChar char="Ø"/>
            </a:pPr>
            <a:r>
              <a:rPr dirty="0" lang="en-GB"/>
              <a:t>Protecting the patient from infection </a:t>
            </a:r>
            <a:endParaRPr dirty="0" lang="en-US"/>
          </a:p>
          <a:p>
            <a:pPr lvl="0">
              <a:buFont typeface="Wingdings" panose="05000000000000000000" pitchFamily="2" charset="2"/>
              <a:buChar char="Ø"/>
            </a:pPr>
            <a:r>
              <a:rPr dirty="0" lang="en-GB"/>
              <a:t>Monitoring the patient's temperature </a:t>
            </a:r>
            <a:endParaRPr dirty="0" lang="en-US"/>
          </a:p>
          <a:p>
            <a:pPr lvl="0">
              <a:buFont typeface="Wingdings" panose="05000000000000000000" pitchFamily="2" charset="2"/>
              <a:buChar char="Ø"/>
            </a:pPr>
            <a:r>
              <a:rPr dirty="0" lang="en-GB"/>
              <a:t>Observing for symptoms of anaemia and managing accordingly </a:t>
            </a:r>
            <a:endParaRPr dirty="0" lang="en-US"/>
          </a:p>
          <a:p>
            <a:pPr lvl="0">
              <a:buFont typeface="Wingdings" panose="05000000000000000000" pitchFamily="2" charset="2"/>
              <a:buChar char="Ø"/>
            </a:pPr>
            <a:r>
              <a:rPr dirty="0" lang="en-GB"/>
              <a:t>Encouraging good </a:t>
            </a:r>
            <a:r>
              <a:rPr dirty="0" lang="en-GB" smtClean="0"/>
              <a:t>nutrition </a:t>
            </a:r>
            <a:r>
              <a:rPr dirty="0" lang="en-US" smtClean="0"/>
              <a:t>Provide information about relevant self-care strategies</a:t>
            </a:r>
          </a:p>
          <a:p>
            <a:pPr lvl="0">
              <a:buFont typeface="Wingdings" panose="05000000000000000000" pitchFamily="2" charset="2"/>
              <a:buChar char="Ø"/>
            </a:pPr>
            <a:r>
              <a:rPr dirty="0" lang="en-US" smtClean="0"/>
              <a:t>Advice on reduction of factors that increase risk of developing second cancers </a:t>
            </a:r>
            <a:r>
              <a:rPr dirty="0" lang="en-US" err="1" smtClean="0"/>
              <a:t>e.g</a:t>
            </a:r>
            <a:r>
              <a:rPr dirty="0" lang="en-US" smtClean="0"/>
              <a:t> tobacco, alcohol, environmental carcinogens</a:t>
            </a:r>
            <a:endParaRPr dirty="0" lang="en-US"/>
          </a:p>
          <a:p>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696" name="Title 1"/>
          <p:cNvSpPr>
            <a:spLocks noGrp="1"/>
          </p:cNvSpPr>
          <p:nvPr>
            <p:ph type="title"/>
          </p:nvPr>
        </p:nvSpPr>
        <p:spPr/>
        <p:txBody>
          <a:bodyPr/>
          <a:p>
            <a:r>
              <a:rPr b="1" dirty="0" lang="en-GB"/>
              <a:t>Non-Hodgkin's Lymphomas</a:t>
            </a:r>
            <a:r>
              <a:rPr dirty="0" lang="en-GB"/>
              <a:t> </a:t>
            </a:r>
            <a:r>
              <a:rPr dirty="0" lang="en-US"/>
              <a:t/>
            </a:r>
            <a:br>
              <a:rPr dirty="0" lang="en-US"/>
            </a:br>
            <a:endParaRPr dirty="0" lang="en-US"/>
          </a:p>
        </p:txBody>
      </p:sp>
      <p:sp>
        <p:nvSpPr>
          <p:cNvPr id="1048697" name="Content Placeholder 2"/>
          <p:cNvSpPr>
            <a:spLocks noGrp="1"/>
          </p:cNvSpPr>
          <p:nvPr>
            <p:ph idx="1"/>
          </p:nvPr>
        </p:nvSpPr>
        <p:spPr/>
        <p:txBody>
          <a:bodyPr/>
          <a:p>
            <a:r>
              <a:rPr dirty="0" lang="en-GB" smtClean="0"/>
              <a:t>Originate from the neoplastic growth of lymphoid tissue</a:t>
            </a:r>
          </a:p>
          <a:p>
            <a:r>
              <a:rPr dirty="0" lang="en-GB" smtClean="0"/>
              <a:t>One </a:t>
            </a:r>
            <a:r>
              <a:rPr dirty="0" lang="en-GB"/>
              <a:t>type of Non-Hodgkin's Lymphoma is </a:t>
            </a:r>
            <a:r>
              <a:rPr b="1" dirty="0" lang="en-GB" err="1"/>
              <a:t>Burkitt's</a:t>
            </a:r>
            <a:r>
              <a:rPr b="1" dirty="0" lang="en-GB"/>
              <a:t> lymphoma</a:t>
            </a:r>
            <a:r>
              <a:rPr dirty="0" lang="en-GB"/>
              <a:t>, which is common in Kenya. It may affect the jaw or abdomen. </a:t>
            </a:r>
            <a:endParaRPr dirty="0" lang="en-GB" smtClean="0"/>
          </a:p>
          <a:p>
            <a:r>
              <a:rPr dirty="0" lang="en-GB" smtClean="0"/>
              <a:t>Patients </a:t>
            </a:r>
            <a:r>
              <a:rPr dirty="0" lang="en-GB"/>
              <a:t>present with fever, frequent infections, enlarged asymmetrical jaw, abdominal mass and anaemia</a:t>
            </a:r>
            <a:r>
              <a:rPr dirty="0" lang="en-GB" smtClean="0"/>
              <a:t>.</a:t>
            </a:r>
          </a:p>
          <a:p>
            <a:r>
              <a:rPr dirty="0" lang="en-GB" smtClean="0"/>
              <a:t> </a:t>
            </a:r>
            <a:r>
              <a:rPr dirty="0" lang="en-GB"/>
              <a:t>Medical and nursing management is similar to that of Hodgkin's disease</a:t>
            </a:r>
            <a:endParaRPr dirty="0"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698" name="Title 1"/>
          <p:cNvSpPr>
            <a:spLocks noGrp="1"/>
          </p:cNvSpPr>
          <p:nvPr>
            <p:ph type="title"/>
          </p:nvPr>
        </p:nvSpPr>
        <p:spPr/>
        <p:txBody>
          <a:bodyPr/>
          <a:p>
            <a:r>
              <a:rPr b="1" dirty="0" lang="en-GB"/>
              <a:t>Multiple Myeloma</a:t>
            </a:r>
            <a:r>
              <a:rPr dirty="0" lang="en-GB"/>
              <a:t> </a:t>
            </a:r>
            <a:r>
              <a:rPr dirty="0" lang="en-US"/>
              <a:t/>
            </a:r>
            <a:br>
              <a:rPr dirty="0" lang="en-US"/>
            </a:br>
            <a:endParaRPr dirty="0" lang="en-US"/>
          </a:p>
        </p:txBody>
      </p:sp>
      <p:sp>
        <p:nvSpPr>
          <p:cNvPr id="1048699" name="Content Placeholder 2"/>
          <p:cNvSpPr>
            <a:spLocks noGrp="1"/>
          </p:cNvSpPr>
          <p:nvPr>
            <p:ph idx="1"/>
          </p:nvPr>
        </p:nvSpPr>
        <p:spPr/>
        <p:txBody>
          <a:bodyPr>
            <a:normAutofit fontScale="83333" lnSpcReduction="20000"/>
          </a:bodyPr>
          <a:p>
            <a:r>
              <a:rPr dirty="0" lang="en-GB"/>
              <a:t>Multiple Myeloma is a disorder of the plasma cell (B </a:t>
            </a:r>
            <a:r>
              <a:rPr dirty="0" lang="en-GB" smtClean="0"/>
              <a:t>lymphocytes) which secrete </a:t>
            </a:r>
            <a:r>
              <a:rPr dirty="0" lang="en-GB" err="1" smtClean="0"/>
              <a:t>Igs</a:t>
            </a:r>
            <a:r>
              <a:rPr dirty="0" lang="en-GB" smtClean="0"/>
              <a:t> (proteins necessary for production of antibodies). There </a:t>
            </a:r>
            <a:r>
              <a:rPr dirty="0" lang="en-GB"/>
              <a:t>is abnormal proliferation of plasma cells. </a:t>
            </a:r>
            <a:endParaRPr dirty="0" lang="en-GB" smtClean="0"/>
          </a:p>
          <a:p>
            <a:r>
              <a:rPr dirty="0" lang="en-GB" smtClean="0"/>
              <a:t>The </a:t>
            </a:r>
            <a:r>
              <a:rPr dirty="0" lang="en-GB"/>
              <a:t>first symptoms to appear </a:t>
            </a:r>
            <a:r>
              <a:rPr dirty="0" lang="en-GB" smtClean="0"/>
              <a:t>are:</a:t>
            </a:r>
          </a:p>
          <a:p>
            <a:pPr lvl="1"/>
            <a:r>
              <a:rPr dirty="0" lang="en-GB" smtClean="0"/>
              <a:t>bone pain</a:t>
            </a:r>
            <a:r>
              <a:rPr dirty="0" lang="en-GB"/>
              <a:t> </a:t>
            </a:r>
            <a:r>
              <a:rPr dirty="0" lang="en-GB" smtClean="0"/>
              <a:t>which increases with movement and decrease with rest</a:t>
            </a:r>
          </a:p>
          <a:p>
            <a:pPr lvl="1"/>
            <a:r>
              <a:rPr dirty="0" lang="en-GB" smtClean="0"/>
              <a:t>weight loss</a:t>
            </a:r>
          </a:p>
          <a:p>
            <a:pPr lvl="1"/>
            <a:r>
              <a:rPr dirty="0" lang="en-GB" smtClean="0"/>
              <a:t>pathological fractures</a:t>
            </a:r>
          </a:p>
          <a:p>
            <a:pPr lvl="1"/>
            <a:r>
              <a:rPr dirty="0" lang="en-GB" smtClean="0"/>
              <a:t>weakness</a:t>
            </a:r>
            <a:r>
              <a:rPr dirty="0" lang="en-GB"/>
              <a:t>. This may progress to heart </a:t>
            </a:r>
            <a:r>
              <a:rPr dirty="0" lang="en-GB" smtClean="0"/>
              <a:t>failure-due to chemotherapy drugs and cardiac amyloidosis-accumulation of abnormal proteins in heart tissue affecting heart function, </a:t>
            </a:r>
            <a:r>
              <a:rPr dirty="0" lang="en-GB"/>
              <a:t>neurological problems and renal </a:t>
            </a:r>
            <a:r>
              <a:rPr dirty="0" lang="en-GB" smtClean="0"/>
              <a:t>failure-accumulation of light chains in distal tubules forming </a:t>
            </a:r>
            <a:r>
              <a:rPr dirty="0" lang="en-GB" err="1" smtClean="0"/>
              <a:t>clasts</a:t>
            </a:r>
            <a:r>
              <a:rPr dirty="0" lang="en-GB" smtClean="0"/>
              <a:t> plus the cells are toxic to proximal tubules.</a:t>
            </a:r>
            <a:endParaRPr dirty="0" lang="en-US"/>
          </a:p>
          <a:p>
            <a:r>
              <a:rPr dirty="0" lang="en-GB"/>
              <a:t>Multiple myeloma can be easily treated if diagnosed early, by addressing both the disease and </a:t>
            </a:r>
            <a:r>
              <a:rPr dirty="0" lang="en-GB" smtClean="0"/>
              <a:t>its symptoms</a:t>
            </a:r>
            <a:r>
              <a:rPr dirty="0" lang="en-GB"/>
              <a:t/>
            </a:r>
            <a:br>
              <a:rPr dirty="0" lang="en-GB"/>
            </a:br>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700" name="Title 1"/>
          <p:cNvSpPr>
            <a:spLocks noGrp="1"/>
          </p:cNvSpPr>
          <p:nvPr>
            <p:ph type="title"/>
          </p:nvPr>
        </p:nvSpPr>
        <p:spPr/>
        <p:txBody>
          <a:bodyPr/>
          <a:p>
            <a:r>
              <a:rPr dirty="0" lang="en-US" smtClean="0"/>
              <a:t>DX</a:t>
            </a:r>
            <a:endParaRPr dirty="0" lang="en-US"/>
          </a:p>
        </p:txBody>
      </p:sp>
      <p:sp>
        <p:nvSpPr>
          <p:cNvPr id="1048701" name="Content Placeholder 2"/>
          <p:cNvSpPr>
            <a:spLocks noGrp="1"/>
          </p:cNvSpPr>
          <p:nvPr>
            <p:ph idx="1"/>
          </p:nvPr>
        </p:nvSpPr>
        <p:spPr/>
        <p:txBody>
          <a:bodyPr>
            <a:normAutofit fontScale="85714" lnSpcReduction="10000"/>
          </a:bodyPr>
          <a:p>
            <a:pPr>
              <a:buFont typeface="Wingdings" panose="05000000000000000000" pitchFamily="2" charset="2"/>
              <a:buChar char="Ø"/>
            </a:pPr>
            <a:r>
              <a:rPr dirty="0" lang="en-US" smtClean="0"/>
              <a:t>Peripheral blood tests</a:t>
            </a:r>
          </a:p>
          <a:p>
            <a:r>
              <a:rPr dirty="0" lang="en-US" smtClean="0"/>
              <a:t>CBC</a:t>
            </a:r>
          </a:p>
          <a:p>
            <a:r>
              <a:rPr dirty="0" lang="en-US" smtClean="0"/>
              <a:t>Full biochemistry- urea, </a:t>
            </a:r>
            <a:r>
              <a:rPr dirty="0" lang="en-US" err="1" smtClean="0"/>
              <a:t>creatinine</a:t>
            </a:r>
            <a:r>
              <a:rPr dirty="0" lang="en-US" smtClean="0"/>
              <a:t> and serum</a:t>
            </a:r>
          </a:p>
          <a:p>
            <a:r>
              <a:rPr dirty="0" lang="en-US" smtClean="0"/>
              <a:t>High ESR</a:t>
            </a:r>
          </a:p>
          <a:p>
            <a:r>
              <a:rPr dirty="0" lang="en-US" smtClean="0"/>
              <a:t>Serum free light chain assay</a:t>
            </a:r>
          </a:p>
          <a:p>
            <a:r>
              <a:rPr dirty="0" lang="en-US" smtClean="0"/>
              <a:t>C reactive  protein</a:t>
            </a:r>
          </a:p>
          <a:p>
            <a:pPr>
              <a:buFont typeface="Wingdings" panose="05000000000000000000" pitchFamily="2" charset="2"/>
              <a:buChar char="Ø"/>
            </a:pPr>
            <a:r>
              <a:rPr dirty="0" lang="en-US" smtClean="0"/>
              <a:t>Radiology- skeletal survey</a:t>
            </a:r>
          </a:p>
          <a:p>
            <a:pPr>
              <a:buFont typeface="Wingdings" panose="05000000000000000000" pitchFamily="2" charset="2"/>
              <a:buChar char="Ø"/>
            </a:pPr>
            <a:r>
              <a:rPr dirty="0" lang="en-US" smtClean="0"/>
              <a:t>23 hour  urine for total protein and </a:t>
            </a:r>
            <a:r>
              <a:rPr dirty="0" lang="en-US" err="1" smtClean="0"/>
              <a:t>Bence</a:t>
            </a:r>
            <a:r>
              <a:rPr dirty="0" lang="en-US" smtClean="0"/>
              <a:t> JONES PROTEIN</a:t>
            </a:r>
          </a:p>
          <a:p>
            <a:pPr>
              <a:buFont typeface="Wingdings" panose="05000000000000000000" pitchFamily="2" charset="2"/>
              <a:buChar char="Ø"/>
            </a:pPr>
            <a:r>
              <a:rPr dirty="0" lang="en-US" smtClean="0"/>
              <a:t>Bone marrow  aspirate/biopsy/</a:t>
            </a:r>
            <a:r>
              <a:rPr dirty="0" lang="en-US" err="1" smtClean="0"/>
              <a:t>cytogenetics</a:t>
            </a:r>
            <a:endParaRPr dirty="0" lang="en-US" smtClean="0"/>
          </a:p>
          <a:p>
            <a:pPr>
              <a:buFont typeface="Wingdings" panose="05000000000000000000" pitchFamily="2" charset="2"/>
              <a:buChar char="Ø"/>
            </a:pPr>
            <a:r>
              <a:rPr dirty="0" lang="en-US"/>
              <a:t>o</a:t>
            </a:r>
            <a:r>
              <a:rPr dirty="0" lang="en-US" smtClean="0"/>
              <a:t>thers tests </a:t>
            </a:r>
            <a:r>
              <a:rPr dirty="0" lang="en-US" err="1" smtClean="0"/>
              <a:t>eg</a:t>
            </a:r>
            <a:r>
              <a:rPr dirty="0" lang="en-US" smtClean="0"/>
              <a:t> MRI</a:t>
            </a:r>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702" name="Title 1"/>
          <p:cNvSpPr>
            <a:spLocks noGrp="1"/>
          </p:cNvSpPr>
          <p:nvPr>
            <p:ph type="title"/>
          </p:nvPr>
        </p:nvSpPr>
        <p:spPr/>
        <p:txBody>
          <a:bodyPr/>
          <a:p>
            <a:r>
              <a:rPr dirty="0" lang="en-US" smtClean="0"/>
              <a:t>CLINICAL FEATURES</a:t>
            </a:r>
            <a:endParaRPr dirty="0" lang="en-US"/>
          </a:p>
        </p:txBody>
      </p:sp>
      <p:sp>
        <p:nvSpPr>
          <p:cNvPr id="1048703" name="Content Placeholder 2"/>
          <p:cNvSpPr>
            <a:spLocks noGrp="1"/>
          </p:cNvSpPr>
          <p:nvPr>
            <p:ph idx="1"/>
          </p:nvPr>
        </p:nvSpPr>
        <p:spPr/>
        <p:txBody>
          <a:bodyPr/>
          <a:p>
            <a:pPr>
              <a:buFont typeface="Wingdings" panose="05000000000000000000" pitchFamily="2" charset="2"/>
              <a:buChar char="Ø"/>
            </a:pPr>
            <a:r>
              <a:rPr dirty="0" lang="en-US" smtClean="0"/>
              <a:t>Low blood counts-</a:t>
            </a:r>
          </a:p>
          <a:p>
            <a:r>
              <a:rPr dirty="0" lang="en-US" err="1" smtClean="0"/>
              <a:t>Anaemia</a:t>
            </a:r>
            <a:r>
              <a:rPr dirty="0" lang="en-US" smtClean="0"/>
              <a:t>, </a:t>
            </a:r>
            <a:r>
              <a:rPr dirty="0" lang="en-US" err="1" smtClean="0"/>
              <a:t>pts</a:t>
            </a:r>
            <a:r>
              <a:rPr dirty="0" lang="en-US" smtClean="0"/>
              <a:t> are easily fatigued</a:t>
            </a:r>
          </a:p>
          <a:p>
            <a:r>
              <a:rPr dirty="0" lang="en-US" smtClean="0"/>
              <a:t>Thrombocytopenia-easy bruising and bleeding</a:t>
            </a:r>
          </a:p>
          <a:p>
            <a:r>
              <a:rPr dirty="0" lang="en-US" smtClean="0"/>
              <a:t>Leukopenia low </a:t>
            </a:r>
            <a:r>
              <a:rPr dirty="0" lang="en-US" err="1" smtClean="0"/>
              <a:t>wbcs</a:t>
            </a:r>
            <a:r>
              <a:rPr dirty="0" lang="en-US" smtClean="0"/>
              <a:t> hence low immunity leading to infections</a:t>
            </a:r>
          </a:p>
          <a:p>
            <a:pPr>
              <a:buFont typeface="Wingdings" panose="05000000000000000000" pitchFamily="2" charset="2"/>
              <a:buChar char="Ø"/>
            </a:pPr>
            <a:r>
              <a:rPr dirty="0" lang="en-US" smtClean="0"/>
              <a:t>Bone and calcium problems- myeloma cells produce substances that interfere with bone formation, causes increased bone </a:t>
            </a:r>
            <a:r>
              <a:rPr dirty="0" lang="en-US" err="1" smtClean="0"/>
              <a:t>resorption</a:t>
            </a:r>
            <a:r>
              <a:rPr dirty="0" lang="en-US" smtClean="0"/>
              <a:t> hence high calcium levels in the blood</a:t>
            </a:r>
            <a:endParaRPr dirty="0" lang="en-US"/>
          </a:p>
          <a:p>
            <a:pPr>
              <a:buFont typeface="Wingdings" panose="05000000000000000000" pitchFamily="2" charset="2"/>
              <a:buChar char="Ø"/>
            </a:pPr>
            <a:r>
              <a:rPr dirty="0" lang="en-US" smtClean="0"/>
              <a:t>Neurologic manifestations, spinal cord compression</a:t>
            </a:r>
          </a:p>
          <a:p>
            <a:endParaRPr dirty="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704" name="Title 1"/>
          <p:cNvSpPr>
            <a:spLocks noGrp="1"/>
          </p:cNvSpPr>
          <p:nvPr>
            <p:ph type="title"/>
          </p:nvPr>
        </p:nvSpPr>
        <p:spPr/>
        <p:txBody>
          <a:bodyPr/>
          <a:p>
            <a:r>
              <a:rPr dirty="0" lang="en-US" smtClean="0"/>
              <a:t>CT </a:t>
            </a:r>
            <a:endParaRPr dirty="0" lang="en-US"/>
          </a:p>
        </p:txBody>
      </p:sp>
      <p:sp>
        <p:nvSpPr>
          <p:cNvPr id="1048705" name="Content Placeholder 2"/>
          <p:cNvSpPr>
            <a:spLocks noGrp="1"/>
          </p:cNvSpPr>
          <p:nvPr>
            <p:ph idx="1"/>
          </p:nvPr>
        </p:nvSpPr>
        <p:spPr/>
        <p:txBody>
          <a:bodyPr/>
          <a:p>
            <a:r>
              <a:rPr dirty="0" lang="en-US" smtClean="0"/>
              <a:t>Infections, abnormal plasma cells cannot protect the  body from infections. The </a:t>
            </a:r>
            <a:r>
              <a:rPr dirty="0" lang="en-US" err="1" smtClean="0"/>
              <a:t>Igs</a:t>
            </a:r>
            <a:r>
              <a:rPr dirty="0" lang="en-US" smtClean="0"/>
              <a:t> made by myeloma cells cannot fight infections because myeloma cells are just many copies of same plasma cell that is non-functional)</a:t>
            </a:r>
          </a:p>
          <a:p>
            <a:r>
              <a:rPr dirty="0" lang="en-US" smtClean="0"/>
              <a:t>Kidney problems=myeloma cells ,make an antibody that can harm kidneys leading to kidney failure</a:t>
            </a:r>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706" name="Title 1"/>
          <p:cNvSpPr>
            <a:spLocks noGrp="1"/>
          </p:cNvSpPr>
          <p:nvPr>
            <p:ph type="title"/>
          </p:nvPr>
        </p:nvSpPr>
        <p:spPr/>
        <p:txBody>
          <a:bodyPr/>
          <a:p>
            <a:r>
              <a:rPr dirty="0" lang="en-US" err="1" smtClean="0"/>
              <a:t>Mx</a:t>
            </a:r>
            <a:r>
              <a:rPr dirty="0" lang="en-US" smtClean="0"/>
              <a:t> of multiple myeloma</a:t>
            </a:r>
            <a:endParaRPr dirty="0" lang="en-US"/>
          </a:p>
        </p:txBody>
      </p:sp>
      <p:sp>
        <p:nvSpPr>
          <p:cNvPr id="1048707" name="Content Placeholder 2"/>
          <p:cNvSpPr>
            <a:spLocks noGrp="1"/>
          </p:cNvSpPr>
          <p:nvPr>
            <p:ph idx="1"/>
          </p:nvPr>
        </p:nvSpPr>
        <p:spPr/>
        <p:txBody>
          <a:bodyPr/>
          <a:p>
            <a:endParaRPr dirty="0" lang="en-US"/>
          </a:p>
          <a:p>
            <a:r>
              <a:rPr dirty="0" lang="en-GB"/>
              <a:t>Ambulation and hydration are used to treat </a:t>
            </a:r>
            <a:r>
              <a:rPr dirty="0" lang="en-GB" err="1"/>
              <a:t>hypercalcemia</a:t>
            </a:r>
            <a:r>
              <a:rPr dirty="0" lang="en-GB"/>
              <a:t> accompanying multiple myeloma, </a:t>
            </a:r>
            <a:r>
              <a:rPr dirty="0" lang="en-GB" err="1"/>
              <a:t>hyperuricemia</a:t>
            </a:r>
            <a:r>
              <a:rPr dirty="0" lang="en-GB"/>
              <a:t> and </a:t>
            </a:r>
            <a:r>
              <a:rPr dirty="0" lang="en-GB" smtClean="0"/>
              <a:t>dehydration.</a:t>
            </a:r>
          </a:p>
          <a:p>
            <a:r>
              <a:rPr dirty="0" lang="en-GB" smtClean="0"/>
              <a:t>Weight </a:t>
            </a:r>
            <a:r>
              <a:rPr dirty="0" lang="en-GB"/>
              <a:t>bearing helps the bones reabsorb some calcium. </a:t>
            </a:r>
          </a:p>
          <a:p>
            <a:r>
              <a:rPr dirty="0" lang="en-GB" smtClean="0"/>
              <a:t>Pain </a:t>
            </a:r>
            <a:r>
              <a:rPr dirty="0" lang="en-GB"/>
              <a:t>control and chemotherapy are all part of the management. </a:t>
            </a:r>
            <a:endParaRPr dirty="0" lang="en-GB" smtClean="0"/>
          </a:p>
          <a:p>
            <a:r>
              <a:rPr dirty="0" lang="en-GB" smtClean="0"/>
              <a:t>Some </a:t>
            </a:r>
            <a:r>
              <a:rPr dirty="0" lang="en-GB"/>
              <a:t>drugs such as allopurinol </a:t>
            </a:r>
            <a:r>
              <a:rPr dirty="0" lang="en-GB" smtClean="0"/>
              <a:t>may </a:t>
            </a:r>
            <a:r>
              <a:rPr dirty="0" lang="en-GB"/>
              <a:t>be used to counteract the </a:t>
            </a:r>
            <a:r>
              <a:rPr dirty="0" lang="en-GB" err="1"/>
              <a:t>hyperuricaemia</a:t>
            </a:r>
            <a:r>
              <a:rPr dirty="0" lang="en-GB"/>
              <a:t> (that may cause gout) due to chemotherapy.</a:t>
            </a:r>
            <a:endParaRPr dirty="0"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708" name="Title 1"/>
          <p:cNvSpPr>
            <a:spLocks noGrp="1"/>
          </p:cNvSpPr>
          <p:nvPr>
            <p:ph type="title"/>
          </p:nvPr>
        </p:nvSpPr>
        <p:spPr/>
        <p:txBody>
          <a:bodyPr/>
          <a:p>
            <a:r>
              <a:rPr dirty="0" lang="en-US" smtClean="0"/>
              <a:t>CT MX</a:t>
            </a:r>
            <a:endParaRPr dirty="0" lang="en-US"/>
          </a:p>
        </p:txBody>
      </p:sp>
      <p:sp>
        <p:nvSpPr>
          <p:cNvPr id="1048709" name="Content Placeholder 2"/>
          <p:cNvSpPr>
            <a:spLocks noGrp="1"/>
          </p:cNvSpPr>
          <p:nvPr>
            <p:ph idx="1"/>
          </p:nvPr>
        </p:nvSpPr>
        <p:spPr/>
        <p:txBody>
          <a:bodyPr/>
          <a:p>
            <a:r>
              <a:rPr dirty="0" lang="en-US" smtClean="0"/>
              <a:t>Chemotherapy </a:t>
            </a:r>
            <a:r>
              <a:rPr dirty="0" lang="en-US" err="1" smtClean="0"/>
              <a:t>eg</a:t>
            </a:r>
            <a:r>
              <a:rPr dirty="0" lang="en-US" smtClean="0"/>
              <a:t>  </a:t>
            </a:r>
            <a:r>
              <a:rPr dirty="0" lang="en-US" err="1" smtClean="0"/>
              <a:t>steroids,thalidomide,bortezomib,lenalidomide</a:t>
            </a:r>
            <a:endParaRPr dirty="0" lang="en-US" smtClean="0"/>
          </a:p>
          <a:p>
            <a:r>
              <a:rPr dirty="0" lang="en-US" smtClean="0"/>
              <a:t>Supportive care –include pain </a:t>
            </a:r>
            <a:r>
              <a:rPr dirty="0" lang="en-US" err="1" smtClean="0"/>
              <a:t>mx,transfusion</a:t>
            </a:r>
            <a:r>
              <a:rPr dirty="0" lang="en-US" smtClean="0"/>
              <a:t> </a:t>
            </a:r>
            <a:r>
              <a:rPr dirty="0" lang="en-US" err="1" smtClean="0"/>
              <a:t>therapy,psychological</a:t>
            </a:r>
            <a:r>
              <a:rPr dirty="0" lang="en-US" smtClean="0"/>
              <a:t>  care</a:t>
            </a:r>
          </a:p>
          <a:p>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710" name="Title 1"/>
          <p:cNvSpPr>
            <a:spLocks noGrp="1"/>
          </p:cNvSpPr>
          <p:nvPr>
            <p:ph type="title"/>
          </p:nvPr>
        </p:nvSpPr>
        <p:spPr/>
        <p:txBody>
          <a:bodyPr>
            <a:normAutofit/>
          </a:bodyPr>
          <a:p>
            <a:r>
              <a:rPr b="1" dirty="0" lang="en-GB" smtClean="0"/>
              <a:t>POLYCYTHAEMIA</a:t>
            </a:r>
            <a:r>
              <a:rPr dirty="0" lang="en-GB" smtClean="0"/>
              <a:t> </a:t>
            </a:r>
            <a:r>
              <a:rPr dirty="0" lang="en-US" smtClean="0"/>
              <a:t/>
            </a:r>
            <a:br>
              <a:rPr dirty="0" lang="en-US" smtClean="0"/>
            </a:br>
            <a:endParaRPr dirty="0" lang="en-US"/>
          </a:p>
        </p:txBody>
      </p:sp>
      <p:sp>
        <p:nvSpPr>
          <p:cNvPr id="1048711" name="Content Placeholder 2"/>
          <p:cNvSpPr>
            <a:spLocks noGrp="1"/>
          </p:cNvSpPr>
          <p:nvPr>
            <p:ph idx="1"/>
          </p:nvPr>
        </p:nvSpPr>
        <p:spPr/>
        <p:txBody>
          <a:bodyPr/>
          <a:p>
            <a:r>
              <a:rPr dirty="0" lang="en-GB" smtClean="0"/>
              <a:t>When </a:t>
            </a:r>
            <a:r>
              <a:rPr dirty="0" lang="en-GB"/>
              <a:t>the red blood cell mass is abnormally </a:t>
            </a:r>
            <a:r>
              <a:rPr dirty="0" lang="en-GB" smtClean="0"/>
              <a:t>high. </a:t>
            </a:r>
          </a:p>
          <a:p>
            <a:r>
              <a:rPr dirty="0" lang="en-GB" smtClean="0"/>
              <a:t>Classified as either primary( </a:t>
            </a:r>
            <a:r>
              <a:rPr b="1" dirty="0" lang="en-GB"/>
              <a:t>polycythaemia </a:t>
            </a:r>
            <a:r>
              <a:rPr b="1" dirty="0" lang="en-GB" err="1" smtClean="0"/>
              <a:t>vera</a:t>
            </a:r>
            <a:r>
              <a:rPr b="1" dirty="0" lang="en-GB" smtClean="0"/>
              <a:t>)</a:t>
            </a:r>
            <a:r>
              <a:rPr dirty="0" lang="en-GB"/>
              <a:t> </a:t>
            </a:r>
            <a:r>
              <a:rPr dirty="0" lang="en-GB" smtClean="0"/>
              <a:t>or secondary (excessive production of erythropoietin).</a:t>
            </a:r>
          </a:p>
          <a:p>
            <a:r>
              <a:rPr dirty="0" lang="en-GB" smtClean="0"/>
              <a:t>The </a:t>
            </a:r>
            <a:r>
              <a:rPr dirty="0" lang="en-GB"/>
              <a:t>haemoglobin level is abnormally high. It may occur with living at high altitude. The blood becomes thick and this can result in hypertension</a:t>
            </a:r>
            <a:r>
              <a:rPr dirty="0" lang="en-GB" smtClean="0"/>
              <a:t>.</a:t>
            </a:r>
          </a:p>
          <a:p>
            <a:r>
              <a:rPr dirty="0" lang="en-GB" smtClean="0"/>
              <a:t>Treatment include therapeutic phlebotomy to reduce blood viscosity and volume.</a:t>
            </a:r>
            <a:endParaRPr dirty="0" lang="en-US"/>
          </a:p>
          <a:p>
            <a:endParaRPr dirty="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712" name="Title 1"/>
          <p:cNvSpPr>
            <a:spLocks noGrp="1"/>
          </p:cNvSpPr>
          <p:nvPr>
            <p:ph type="title"/>
          </p:nvPr>
        </p:nvSpPr>
        <p:spPr/>
        <p:txBody>
          <a:bodyPr/>
          <a:p>
            <a:r>
              <a:rPr dirty="0" lang="en-US" smtClean="0"/>
              <a:t>Polycythemia Vera</a:t>
            </a:r>
            <a:endParaRPr dirty="0" lang="en-US"/>
          </a:p>
        </p:txBody>
      </p:sp>
      <p:sp>
        <p:nvSpPr>
          <p:cNvPr id="1048713" name="Content Placeholder 2"/>
          <p:cNvSpPr>
            <a:spLocks noGrp="1"/>
          </p:cNvSpPr>
          <p:nvPr>
            <p:ph idx="1"/>
          </p:nvPr>
        </p:nvSpPr>
        <p:spPr/>
        <p:txBody>
          <a:bodyPr>
            <a:normAutofit fontScale="67857" lnSpcReduction="20000"/>
          </a:bodyPr>
          <a:p>
            <a:r>
              <a:rPr dirty="0" lang="en-US" smtClean="0"/>
              <a:t>Proliferative disorder of  the myeloid stem cells</a:t>
            </a:r>
          </a:p>
          <a:p>
            <a:r>
              <a:rPr dirty="0" lang="en-US" smtClean="0"/>
              <a:t>Bone marrow is </a:t>
            </a:r>
            <a:r>
              <a:rPr dirty="0" lang="en-US" err="1" smtClean="0"/>
              <a:t>hypercellular</a:t>
            </a:r>
            <a:r>
              <a:rPr dirty="0" lang="en-US" smtClean="0"/>
              <a:t> and the erythrocyte, leukocyte and platelet counts in the peripheral blood are often elevated</a:t>
            </a:r>
          </a:p>
          <a:p>
            <a:r>
              <a:rPr dirty="0" lang="en-US" smtClean="0"/>
              <a:t>Bone marrow may become fibrotic resulting in inability to produce as many cells</a:t>
            </a:r>
          </a:p>
          <a:p>
            <a:r>
              <a:rPr dirty="0" lang="en-US"/>
              <a:t> </a:t>
            </a:r>
            <a:r>
              <a:rPr dirty="0" lang="en-US" smtClean="0"/>
              <a:t>Spleen may resume its embryonic function of hematopoiesis and enlarges</a:t>
            </a:r>
          </a:p>
          <a:p>
            <a:pPr indent="0" marL="0">
              <a:buNone/>
            </a:pPr>
            <a:r>
              <a:rPr dirty="0" lang="en-US" smtClean="0"/>
              <a:t> </a:t>
            </a:r>
            <a:r>
              <a:rPr b="1" dirty="0" lang="en-US" u="sng" smtClean="0"/>
              <a:t>Clinical manifestations</a:t>
            </a:r>
          </a:p>
          <a:p>
            <a:pPr indent="0" marL="0">
              <a:buNone/>
            </a:pPr>
            <a:r>
              <a:rPr dirty="0" lang="en-US" smtClean="0"/>
              <a:t>Due to increased blood volume, patient may experience headache, dizziness, tinnitus, fatigue, </a:t>
            </a:r>
            <a:r>
              <a:rPr dirty="0" lang="en-US" err="1" smtClean="0"/>
              <a:t>paresthesias</a:t>
            </a:r>
            <a:r>
              <a:rPr dirty="0" lang="en-US" smtClean="0"/>
              <a:t>, blurred vision</a:t>
            </a:r>
          </a:p>
          <a:p>
            <a:pPr indent="0" marL="0">
              <a:buNone/>
            </a:pPr>
            <a:r>
              <a:rPr dirty="0" lang="en-US" smtClean="0"/>
              <a:t>From increased blood viscosity, patient may experience angina, claudication(pain, commonly in the legs usually during exercise), </a:t>
            </a:r>
            <a:r>
              <a:rPr dirty="0" lang="en-US" err="1" smtClean="0"/>
              <a:t>dyspnoea</a:t>
            </a:r>
            <a:r>
              <a:rPr dirty="0" lang="en-US" smtClean="0"/>
              <a:t>, thrombophlebitis</a:t>
            </a:r>
          </a:p>
          <a:p>
            <a:pPr indent="0" marL="0">
              <a:buNone/>
            </a:pPr>
            <a:r>
              <a:rPr dirty="0" lang="en-US" smtClean="0"/>
              <a:t>Elevated blood pressure</a:t>
            </a:r>
          </a:p>
          <a:p>
            <a:pPr indent="0" marL="0">
              <a:buNone/>
            </a:pPr>
            <a:r>
              <a:rPr dirty="0" lang="en-US" smtClean="0"/>
              <a:t>Generalized pruritus</a:t>
            </a:r>
          </a:p>
          <a:p>
            <a:pPr indent="0" marL="0">
              <a:buNone/>
            </a:pPr>
            <a:r>
              <a:rPr dirty="0" lang="en-US" err="1" smtClean="0"/>
              <a:t>Erythromyalgia</a:t>
            </a:r>
            <a:r>
              <a:rPr dirty="0" lang="en-US" smtClean="0"/>
              <a:t> –Burning sensation in fingers and toes</a:t>
            </a:r>
          </a:p>
          <a:p>
            <a:pPr indent="0" marL="0">
              <a:buNone/>
            </a:pPr>
            <a:endParaRPr b="1" dirty="0" lang="en-US" u="sng" smtClean="0"/>
          </a:p>
          <a:p>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05" name="Title 1"/>
          <p:cNvSpPr>
            <a:spLocks noGrp="1"/>
          </p:cNvSpPr>
          <p:nvPr>
            <p:ph type="title"/>
          </p:nvPr>
        </p:nvSpPr>
        <p:spPr/>
        <p:txBody>
          <a:bodyPr/>
          <a:p>
            <a:endParaRPr lang="en-US"/>
          </a:p>
        </p:txBody>
      </p:sp>
      <p:sp>
        <p:nvSpPr>
          <p:cNvPr id="1048606" name="Content Placeholder 2"/>
          <p:cNvSpPr>
            <a:spLocks noGrp="1"/>
          </p:cNvSpPr>
          <p:nvPr>
            <p:ph idx="1"/>
          </p:nvPr>
        </p:nvSpPr>
        <p:spPr/>
        <p:txBody>
          <a:bodyPr/>
          <a:p>
            <a:r>
              <a:rPr b="1" dirty="0" lang="en-GB"/>
              <a:t>Disorders of the Blood and the Lymphatic Tissue </a:t>
            </a:r>
            <a:endParaRPr dirty="0" lang="en-US"/>
          </a:p>
          <a:p>
            <a:r>
              <a:rPr dirty="0" lang="en-GB"/>
              <a:t>Any of the cellular components of the blood can be affected by disease. The cellular components  are erythrocytes, platelets and leukocytes</a:t>
            </a:r>
            <a:endParaRPr dirty="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714" name="Title 1"/>
          <p:cNvSpPr>
            <a:spLocks noGrp="1"/>
          </p:cNvSpPr>
          <p:nvPr>
            <p:ph type="title"/>
          </p:nvPr>
        </p:nvSpPr>
        <p:spPr/>
        <p:txBody>
          <a:bodyPr/>
          <a:p>
            <a:endParaRPr dirty="0" lang="en-US"/>
          </a:p>
        </p:txBody>
      </p:sp>
      <p:sp>
        <p:nvSpPr>
          <p:cNvPr id="1048715" name="Content Placeholder 2"/>
          <p:cNvSpPr>
            <a:spLocks noGrp="1"/>
          </p:cNvSpPr>
          <p:nvPr>
            <p:ph idx="1"/>
          </p:nvPr>
        </p:nvSpPr>
        <p:spPr/>
        <p:txBody>
          <a:bodyPr>
            <a:normAutofit fontScale="85714" lnSpcReduction="10000"/>
          </a:bodyPr>
          <a:p>
            <a:pPr indent="0" marL="0">
              <a:buNone/>
            </a:pPr>
            <a:r>
              <a:rPr dirty="0" lang="en-US" u="sng" smtClean="0"/>
              <a:t>Complications</a:t>
            </a:r>
          </a:p>
          <a:p>
            <a:pPr indent="0" marL="0">
              <a:buNone/>
            </a:pPr>
            <a:r>
              <a:rPr dirty="0" lang="en-US" smtClean="0"/>
              <a:t>Increased risk for </a:t>
            </a:r>
            <a:r>
              <a:rPr dirty="0" lang="en-US" err="1" smtClean="0"/>
              <a:t>thromboses</a:t>
            </a:r>
            <a:endParaRPr dirty="0" lang="en-US" smtClean="0"/>
          </a:p>
          <a:p>
            <a:pPr indent="0" marL="0">
              <a:buNone/>
            </a:pPr>
            <a:r>
              <a:rPr dirty="0" lang="en-US" smtClean="0"/>
              <a:t>Bleeding due to large and dysfunctional platelets</a:t>
            </a:r>
          </a:p>
          <a:p>
            <a:pPr indent="0" marL="0">
              <a:buNone/>
            </a:pPr>
            <a:r>
              <a:rPr b="1" dirty="0" lang="en-US" u="sng" smtClean="0"/>
              <a:t>Medical </a:t>
            </a:r>
            <a:r>
              <a:rPr b="1" dirty="0" lang="en-US" err="1" u="sng" smtClean="0"/>
              <a:t>mnx</a:t>
            </a:r>
            <a:endParaRPr b="1" dirty="0" lang="en-US" u="sng" smtClean="0"/>
          </a:p>
          <a:p>
            <a:pPr indent="0" marL="0">
              <a:buNone/>
            </a:pPr>
            <a:r>
              <a:rPr dirty="0" lang="en-US" smtClean="0"/>
              <a:t>Phlebotomy </a:t>
            </a:r>
          </a:p>
          <a:p>
            <a:pPr indent="0" marL="0">
              <a:buNone/>
            </a:pPr>
            <a:r>
              <a:rPr dirty="0" lang="en-US" smtClean="0"/>
              <a:t>Chemotherapeutic agents to suppress bone marrow function</a:t>
            </a:r>
          </a:p>
          <a:p>
            <a:pPr indent="0" marL="0">
              <a:buNone/>
            </a:pPr>
            <a:r>
              <a:rPr b="1" dirty="0" lang="en-US" u="sng" smtClean="0"/>
              <a:t>Nursing </a:t>
            </a:r>
            <a:r>
              <a:rPr b="1" dirty="0" lang="en-US" err="1" u="sng" smtClean="0"/>
              <a:t>mnx</a:t>
            </a:r>
            <a:endParaRPr b="1" dirty="0" lang="en-US" u="sng" smtClean="0"/>
          </a:p>
          <a:p>
            <a:pPr indent="0" marL="0">
              <a:buNone/>
            </a:pPr>
            <a:r>
              <a:rPr dirty="0" lang="en-US" smtClean="0"/>
              <a:t>Educate patient on risk factors for thrombotic complications</a:t>
            </a:r>
          </a:p>
          <a:p>
            <a:pPr indent="0" marL="0">
              <a:buNone/>
            </a:pPr>
            <a:r>
              <a:rPr dirty="0" lang="en-US" smtClean="0"/>
              <a:t>Patients with </a:t>
            </a:r>
            <a:r>
              <a:rPr dirty="0" lang="en-US" err="1" smtClean="0"/>
              <a:t>hx</a:t>
            </a:r>
            <a:r>
              <a:rPr dirty="0" lang="en-US" smtClean="0"/>
              <a:t> of significant bleeding to avoid high dose aspirin</a:t>
            </a:r>
          </a:p>
          <a:p>
            <a:pPr indent="0" marL="0">
              <a:buNone/>
            </a:pPr>
            <a:r>
              <a:rPr dirty="0" lang="en-US" smtClean="0"/>
              <a:t>Patients to avoid iron supplements</a:t>
            </a:r>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716" name="Title 1"/>
          <p:cNvSpPr>
            <a:spLocks noGrp="1"/>
          </p:cNvSpPr>
          <p:nvPr>
            <p:ph type="title"/>
          </p:nvPr>
        </p:nvSpPr>
        <p:spPr/>
        <p:txBody>
          <a:bodyPr/>
          <a:p>
            <a:r>
              <a:rPr dirty="0" lang="en-US" smtClean="0"/>
              <a:t>Group Assignment</a:t>
            </a:r>
            <a:endParaRPr dirty="0" lang="en-US"/>
          </a:p>
        </p:txBody>
      </p:sp>
      <p:sp>
        <p:nvSpPr>
          <p:cNvPr id="1048717" name="Content Placeholder 2"/>
          <p:cNvSpPr>
            <a:spLocks noGrp="1"/>
          </p:cNvSpPr>
          <p:nvPr>
            <p:ph idx="1"/>
          </p:nvPr>
        </p:nvSpPr>
        <p:spPr/>
        <p:txBody>
          <a:bodyPr/>
          <a:p>
            <a:r>
              <a:rPr dirty="0" lang="en-US" smtClean="0"/>
              <a:t>Discuss on </a:t>
            </a:r>
            <a:r>
              <a:rPr dirty="0" lang="en-US" err="1" smtClean="0"/>
              <a:t>lymphadinopathy</a:t>
            </a:r>
            <a:endParaRPr dirty="0" lang="en-US"/>
          </a:p>
          <a:p>
            <a:pPr lvl="1"/>
            <a:r>
              <a:rPr dirty="0" lang="en-US" smtClean="0"/>
              <a:t>Causes</a:t>
            </a:r>
          </a:p>
          <a:p>
            <a:pPr lvl="1"/>
            <a:r>
              <a:rPr dirty="0" lang="en-US" smtClean="0"/>
              <a:t>Signs and symptoms</a:t>
            </a:r>
          </a:p>
          <a:p>
            <a:pPr lvl="1"/>
            <a:r>
              <a:rPr dirty="0" lang="en-US" smtClean="0"/>
              <a:t>Diagnosis</a:t>
            </a:r>
          </a:p>
          <a:p>
            <a:pPr lvl="1"/>
            <a:r>
              <a:rPr lang="en-US" smtClean="0"/>
              <a:t>Management</a:t>
            </a:r>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718" name="Title 1"/>
          <p:cNvSpPr>
            <a:spLocks noGrp="1"/>
          </p:cNvSpPr>
          <p:nvPr>
            <p:ph type="title"/>
          </p:nvPr>
        </p:nvSpPr>
        <p:spPr/>
        <p:txBody>
          <a:bodyPr/>
          <a:p>
            <a:r>
              <a:rPr dirty="0" lang="en-US" smtClean="0"/>
              <a:t>COAGULATION DISORDERS/HEMORRHAGIC CONDITIONS</a:t>
            </a:r>
            <a:endParaRPr dirty="0" lang="en-US"/>
          </a:p>
        </p:txBody>
      </p:sp>
      <p:sp>
        <p:nvSpPr>
          <p:cNvPr id="1048719" name="Content Placeholder 2"/>
          <p:cNvSpPr>
            <a:spLocks noGrp="1"/>
          </p:cNvSpPr>
          <p:nvPr>
            <p:ph idx="1"/>
          </p:nvPr>
        </p:nvSpPr>
        <p:spPr/>
        <p:txBody>
          <a:bodyPr/>
          <a:p>
            <a:r>
              <a:rPr dirty="0" lang="en-GB" smtClean="0"/>
              <a:t>EG thrombocytopenic </a:t>
            </a:r>
            <a:r>
              <a:rPr dirty="0" lang="en-GB" err="1" smtClean="0"/>
              <a:t>purpura</a:t>
            </a:r>
            <a:r>
              <a:rPr dirty="0" lang="en-GB" smtClean="0"/>
              <a:t>, haemophilia, DIC</a:t>
            </a:r>
            <a:endParaRPr dirty="0" lang="en-GB"/>
          </a:p>
          <a:p>
            <a:r>
              <a:rPr dirty="0" lang="en-GB" smtClean="0"/>
              <a:t>The </a:t>
            </a:r>
            <a:r>
              <a:rPr dirty="0" lang="en-GB"/>
              <a:t>process of coagulation involves vessel spasm, platelet aggregation, and formation of fibrin clot, clot retraction and fibrinolysis afterwards</a:t>
            </a:r>
            <a:r>
              <a:rPr dirty="0" lang="en-GB" smtClean="0"/>
              <a:t>.</a:t>
            </a:r>
          </a:p>
          <a:p>
            <a:r>
              <a:rPr lang="en-GB" smtClean="0"/>
              <a:t>The </a:t>
            </a:r>
            <a:r>
              <a:rPr dirty="0" lang="en-GB"/>
              <a:t>conditions associated with </a:t>
            </a:r>
            <a:r>
              <a:rPr dirty="0" lang="en-GB" err="1"/>
              <a:t>hypercoagulation</a:t>
            </a:r>
            <a:r>
              <a:rPr dirty="0" lang="en-GB"/>
              <a:t> are atherosclerosis, diabetes mellitus, smoking, high cholesterol, pregnancy and </a:t>
            </a:r>
            <a:r>
              <a:rPr dirty="0" lang="en-GB" err="1"/>
              <a:t>puerperium</a:t>
            </a:r>
            <a:r>
              <a:rPr dirty="0" lang="en-GB"/>
              <a:t>. Immobility and malignancies accelerate the activity of the clotting system.</a:t>
            </a:r>
            <a:endParaRPr dirty="0" lang="en-US"/>
          </a:p>
          <a:p>
            <a:endParaRPr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720" name="Title 1"/>
          <p:cNvSpPr>
            <a:spLocks noGrp="1"/>
          </p:cNvSpPr>
          <p:nvPr>
            <p:ph type="title"/>
          </p:nvPr>
        </p:nvSpPr>
        <p:spPr/>
        <p:txBody>
          <a:bodyPr/>
          <a:p>
            <a:r>
              <a:rPr b="1" dirty="0" lang="en-GB"/>
              <a:t>Disseminated Intravascular Coagulation</a:t>
            </a:r>
            <a:endParaRPr dirty="0" lang="en-US"/>
          </a:p>
        </p:txBody>
      </p:sp>
      <p:sp>
        <p:nvSpPr>
          <p:cNvPr id="1048721" name="Content Placeholder 2"/>
          <p:cNvSpPr>
            <a:spLocks noGrp="1"/>
          </p:cNvSpPr>
          <p:nvPr>
            <p:ph idx="1"/>
          </p:nvPr>
        </p:nvSpPr>
        <p:spPr/>
        <p:txBody>
          <a:bodyPr>
            <a:normAutofit fontScale="92857" lnSpcReduction="10000"/>
          </a:bodyPr>
          <a:p>
            <a:r>
              <a:rPr dirty="0" lang="en-GB" smtClean="0"/>
              <a:t>It is a sign of an underlying condition</a:t>
            </a:r>
          </a:p>
          <a:p>
            <a:r>
              <a:rPr dirty="0" lang="en-GB" smtClean="0"/>
              <a:t>May be triggered by sepsis, trauma, cancer, shock, </a:t>
            </a:r>
            <a:r>
              <a:rPr dirty="0" lang="en-GB" err="1" smtClean="0"/>
              <a:t>abruptio</a:t>
            </a:r>
            <a:r>
              <a:rPr dirty="0" lang="en-GB" smtClean="0"/>
              <a:t> placenta, toxins, allergic reactions </a:t>
            </a:r>
            <a:r>
              <a:rPr dirty="0" lang="en-GB" err="1" smtClean="0"/>
              <a:t>etc</a:t>
            </a:r>
            <a:endParaRPr dirty="0" lang="en-GB" smtClean="0"/>
          </a:p>
          <a:p>
            <a:r>
              <a:rPr dirty="0" lang="en-GB" smtClean="0"/>
              <a:t>Coagulation </a:t>
            </a:r>
            <a:r>
              <a:rPr dirty="0" lang="en-GB"/>
              <a:t>defects, on the other hand, result in easy bleeding. This is initiated by situations where there is massive consumption of coagulation factors leading to easy bleeding</a:t>
            </a:r>
            <a:r>
              <a:rPr dirty="0" lang="en-GB" smtClean="0"/>
              <a:t>.</a:t>
            </a:r>
          </a:p>
          <a:p>
            <a:r>
              <a:rPr dirty="0" lang="en-GB" smtClean="0"/>
              <a:t> </a:t>
            </a:r>
            <a:r>
              <a:rPr dirty="0" lang="en-GB"/>
              <a:t>Endothelial damage resulting from many causes, for example, obstetric conditions such as placental abruption, malignancies, severe burns, severe infection and severe malaria, shock, surgery and blood transfusion reaction can lead to disseminated intravascular coagulation (DIC).</a:t>
            </a:r>
            <a:endParaRPr dirty="0" lang="en-US"/>
          </a:p>
          <a:p>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722" name="Title 1"/>
          <p:cNvSpPr>
            <a:spLocks noGrp="1"/>
          </p:cNvSpPr>
          <p:nvPr>
            <p:ph type="title"/>
          </p:nvPr>
        </p:nvSpPr>
        <p:spPr/>
        <p:txBody>
          <a:bodyPr/>
          <a:p>
            <a:r>
              <a:rPr dirty="0" lang="en-US" smtClean="0"/>
              <a:t>CT DIC</a:t>
            </a:r>
            <a:endParaRPr dirty="0" lang="en-US"/>
          </a:p>
        </p:txBody>
      </p:sp>
      <p:sp>
        <p:nvSpPr>
          <p:cNvPr id="1048723" name="Content Placeholder 2"/>
          <p:cNvSpPr>
            <a:spLocks noGrp="1"/>
          </p:cNvSpPr>
          <p:nvPr>
            <p:ph idx="1"/>
          </p:nvPr>
        </p:nvSpPr>
        <p:spPr/>
        <p:txBody>
          <a:bodyPr/>
          <a:p>
            <a:r>
              <a:rPr dirty="0" lang="en-GB"/>
              <a:t>This is a life threatening </a:t>
            </a:r>
            <a:r>
              <a:rPr dirty="0" lang="en-GB" smtClean="0"/>
              <a:t>condition.</a:t>
            </a:r>
          </a:p>
          <a:p>
            <a:r>
              <a:rPr dirty="0" lang="en-GB" smtClean="0"/>
              <a:t>The </a:t>
            </a:r>
            <a:r>
              <a:rPr dirty="0" lang="en-GB"/>
              <a:t>therapeutic management of DIC involves relief of the underlying cause, for example, IV antibiotic for suspected septicaemia. </a:t>
            </a:r>
            <a:endParaRPr dirty="0" lang="en-GB" smtClean="0"/>
          </a:p>
          <a:p>
            <a:r>
              <a:rPr dirty="0" lang="en-GB" smtClean="0"/>
              <a:t>Exacerbating </a:t>
            </a:r>
            <a:r>
              <a:rPr dirty="0" lang="en-GB"/>
              <a:t>factors such as acidosis, dehydration, renal failure and hypoxia should be corrected. Blood transfusion to correct identified deficiencies such as platelets, fibrinogen, and so on, should be given. Here you must remember that observing for any bleeding, minimising skin punctures and providing emotional support are important nursing actions</a:t>
            </a:r>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724" name="Title 1"/>
          <p:cNvSpPr>
            <a:spLocks noGrp="1"/>
          </p:cNvSpPr>
          <p:nvPr>
            <p:ph type="title"/>
          </p:nvPr>
        </p:nvSpPr>
        <p:spPr/>
        <p:txBody>
          <a:bodyPr/>
          <a:p>
            <a:r>
              <a:rPr dirty="0" lang="en-US" smtClean="0"/>
              <a:t>Clinical manifestations</a:t>
            </a:r>
            <a:endParaRPr dirty="0" lang="en-US"/>
          </a:p>
        </p:txBody>
      </p:sp>
      <p:sp>
        <p:nvSpPr>
          <p:cNvPr id="1048725" name="Content Placeholder 2"/>
          <p:cNvSpPr>
            <a:spLocks noGrp="1"/>
          </p:cNvSpPr>
          <p:nvPr>
            <p:ph idx="1"/>
          </p:nvPr>
        </p:nvSpPr>
        <p:spPr/>
        <p:txBody>
          <a:bodyPr/>
          <a:p>
            <a:r>
              <a:rPr dirty="0" lang="en-US" smtClean="0"/>
              <a:t>Bleeding from mucous membranes, venipuncture sites, GI and urinary tracts</a:t>
            </a:r>
          </a:p>
          <a:p>
            <a:r>
              <a:rPr dirty="0" lang="en-US" smtClean="0"/>
              <a:t>Progressive decrease in platelet count</a:t>
            </a:r>
            <a:endParaRPr dirty="0" lang="en-US"/>
          </a:p>
          <a:p>
            <a:r>
              <a:rPr dirty="0" lang="en-US" smtClean="0"/>
              <a:t>Patient may develop multi organ dysfunction syndrome and the signs and symptoms will mostly depend on the organ affected</a:t>
            </a:r>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726" name="Title 1"/>
          <p:cNvSpPr>
            <a:spLocks noGrp="1"/>
          </p:cNvSpPr>
          <p:nvPr>
            <p:ph type="title"/>
          </p:nvPr>
        </p:nvSpPr>
        <p:spPr/>
        <p:txBody>
          <a:bodyPr/>
          <a:p>
            <a:r>
              <a:rPr dirty="0" lang="en-US" smtClean="0"/>
              <a:t>Medical </a:t>
            </a:r>
            <a:r>
              <a:rPr dirty="0" lang="en-US" err="1" smtClean="0"/>
              <a:t>Tx</a:t>
            </a:r>
            <a:r>
              <a:rPr dirty="0" lang="en-US" smtClean="0"/>
              <a:t> AND Nursing </a:t>
            </a:r>
            <a:r>
              <a:rPr dirty="0" lang="en-US" err="1" smtClean="0"/>
              <a:t>Mnx</a:t>
            </a:r>
            <a:endParaRPr dirty="0" lang="en-US"/>
          </a:p>
        </p:txBody>
      </p:sp>
      <p:sp>
        <p:nvSpPr>
          <p:cNvPr id="1048727" name="Content Placeholder 2"/>
          <p:cNvSpPr>
            <a:spLocks noGrp="1"/>
          </p:cNvSpPr>
          <p:nvPr>
            <p:ph idx="1"/>
          </p:nvPr>
        </p:nvSpPr>
        <p:spPr/>
        <p:txBody>
          <a:bodyPr>
            <a:normAutofit fontScale="71429" lnSpcReduction="20000"/>
          </a:bodyPr>
          <a:p>
            <a:r>
              <a:rPr dirty="0" lang="en-US" smtClean="0"/>
              <a:t>Treating the underlying condition is the most important factor in management of DIC.</a:t>
            </a:r>
          </a:p>
          <a:p>
            <a:r>
              <a:rPr dirty="0" lang="en-US" smtClean="0"/>
              <a:t>Correcting of the effects of </a:t>
            </a:r>
            <a:r>
              <a:rPr dirty="0" lang="en-US" err="1" smtClean="0"/>
              <a:t>ischaemia</a:t>
            </a:r>
            <a:r>
              <a:rPr dirty="0" lang="en-US" smtClean="0"/>
              <a:t> by improving oxygenation, replacing fluids, correcting </a:t>
            </a:r>
            <a:r>
              <a:rPr dirty="0" lang="en-US" err="1" smtClean="0"/>
              <a:t>elecrolyte</a:t>
            </a:r>
            <a:r>
              <a:rPr dirty="0" lang="en-US" smtClean="0"/>
              <a:t> imbalances</a:t>
            </a:r>
          </a:p>
          <a:p>
            <a:r>
              <a:rPr dirty="0" lang="en-US" smtClean="0"/>
              <a:t>Replacement of platelets</a:t>
            </a:r>
          </a:p>
          <a:p>
            <a:r>
              <a:rPr dirty="0" lang="en-US" smtClean="0"/>
              <a:t>Fresh frozen plasma to replace other coagulation factors</a:t>
            </a:r>
          </a:p>
          <a:p>
            <a:pPr indent="0" marL="0">
              <a:buNone/>
            </a:pPr>
            <a:r>
              <a:rPr b="1" dirty="0" lang="en-US" u="sng" smtClean="0"/>
              <a:t>Nursing </a:t>
            </a:r>
            <a:r>
              <a:rPr b="1" dirty="0" lang="en-US" err="1" u="sng" smtClean="0"/>
              <a:t>mnx</a:t>
            </a:r>
            <a:endParaRPr b="1" dirty="0" lang="en-US" u="sng"/>
          </a:p>
          <a:p>
            <a:pPr indent="0" marL="0">
              <a:buNone/>
            </a:pPr>
            <a:r>
              <a:rPr dirty="0" lang="en-US" smtClean="0"/>
              <a:t>Be aware which patients are at risk of DIC</a:t>
            </a:r>
          </a:p>
          <a:p>
            <a:pPr indent="0" marL="0">
              <a:buNone/>
            </a:pPr>
            <a:r>
              <a:rPr dirty="0" lang="en-US" smtClean="0"/>
              <a:t>Closely monitor vital signs</a:t>
            </a:r>
          </a:p>
          <a:p>
            <a:pPr indent="0" marL="0">
              <a:buNone/>
            </a:pPr>
            <a:r>
              <a:rPr dirty="0" lang="en-US" smtClean="0"/>
              <a:t>Monitor lab values frequently to note trends</a:t>
            </a:r>
          </a:p>
          <a:p>
            <a:pPr indent="0" marL="0">
              <a:buNone/>
            </a:pPr>
            <a:r>
              <a:rPr dirty="0" lang="en-US" smtClean="0"/>
              <a:t>Patient assessment thoroughly and frequently</a:t>
            </a:r>
          </a:p>
          <a:p>
            <a:pPr indent="0" marL="0">
              <a:buNone/>
            </a:pPr>
            <a:r>
              <a:rPr dirty="0" lang="en-US" smtClean="0"/>
              <a:t>CHECK BRUNNER ANDSUDDARTH’S TEXT BOOK OF MEDICAL SURGICAL NURSING</a:t>
            </a:r>
          </a:p>
          <a:p>
            <a:pPr indent="0" marL="0">
              <a:buNone/>
            </a:pPr>
            <a:r>
              <a:rPr dirty="0" lang="en-US" smtClean="0"/>
              <a:t>For more detailed nursing </a:t>
            </a:r>
            <a:r>
              <a:rPr dirty="0" lang="en-US" err="1" smtClean="0"/>
              <a:t>mnx</a:t>
            </a:r>
            <a:r>
              <a:rPr dirty="0" lang="en-US" smtClean="0"/>
              <a:t>.</a:t>
            </a:r>
            <a:endParaRPr dirty="0" lang="en-US"/>
          </a:p>
          <a:p>
            <a:pPr indent="0" marL="0">
              <a:buNone/>
            </a:pPr>
            <a:endParaRPr dirty="0" lang="en-US" smtClean="0"/>
          </a:p>
          <a:p>
            <a:pPr indent="0" marL="0">
              <a:buNone/>
            </a:pPr>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728" name="Title 1"/>
          <p:cNvSpPr>
            <a:spLocks noGrp="1"/>
          </p:cNvSpPr>
          <p:nvPr>
            <p:ph type="title"/>
          </p:nvPr>
        </p:nvSpPr>
        <p:spPr/>
        <p:txBody>
          <a:bodyPr/>
          <a:p>
            <a:r>
              <a:rPr dirty="0" lang="en-US" smtClean="0"/>
              <a:t>Nursing dx</a:t>
            </a:r>
            <a:endParaRPr dirty="0" lang="en-US"/>
          </a:p>
        </p:txBody>
      </p:sp>
      <p:sp>
        <p:nvSpPr>
          <p:cNvPr id="1048729" name="Content Placeholder 2"/>
          <p:cNvSpPr>
            <a:spLocks noGrp="1"/>
          </p:cNvSpPr>
          <p:nvPr>
            <p:ph idx="1"/>
          </p:nvPr>
        </p:nvSpPr>
        <p:spPr/>
        <p:txBody>
          <a:bodyPr/>
          <a:p>
            <a:r>
              <a:rPr dirty="0" lang="en-US" smtClean="0"/>
              <a:t>Risk for deficient fluid volume related to bleeding</a:t>
            </a:r>
          </a:p>
          <a:p>
            <a:r>
              <a:rPr dirty="0" lang="en-US" smtClean="0"/>
              <a:t>Risk for impaired skin integrity related to </a:t>
            </a:r>
            <a:r>
              <a:rPr dirty="0" lang="en-US" err="1" smtClean="0"/>
              <a:t>ischaemia</a:t>
            </a:r>
            <a:r>
              <a:rPr dirty="0" lang="en-US" smtClean="0"/>
              <a:t>/bleeding</a:t>
            </a:r>
          </a:p>
          <a:p>
            <a:r>
              <a:rPr dirty="0" lang="en-US" smtClean="0"/>
              <a:t>Ineffective tissue perfusion related to </a:t>
            </a:r>
            <a:r>
              <a:rPr dirty="0" lang="en-US" err="1" smtClean="0"/>
              <a:t>microthrombi</a:t>
            </a:r>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730" name="Title 1"/>
          <p:cNvSpPr>
            <a:spLocks noGrp="1"/>
          </p:cNvSpPr>
          <p:nvPr>
            <p:ph type="title"/>
          </p:nvPr>
        </p:nvSpPr>
        <p:spPr/>
        <p:txBody>
          <a:bodyPr/>
          <a:p>
            <a:r>
              <a:rPr dirty="0" lang="en-US" smtClean="0"/>
              <a:t>HAEMOPHILIA</a:t>
            </a:r>
            <a:endParaRPr dirty="0" lang="en-US"/>
          </a:p>
        </p:txBody>
      </p:sp>
      <p:sp>
        <p:nvSpPr>
          <p:cNvPr id="1048731" name="Content Placeholder 2"/>
          <p:cNvSpPr>
            <a:spLocks noGrp="1"/>
          </p:cNvSpPr>
          <p:nvPr>
            <p:ph idx="1"/>
          </p:nvPr>
        </p:nvSpPr>
        <p:spPr/>
        <p:txBody>
          <a:bodyPr/>
          <a:p>
            <a:r>
              <a:rPr dirty="0" lang="en-GB" smtClean="0"/>
              <a:t>Inherited bleeding disorders. Two types;</a:t>
            </a:r>
          </a:p>
          <a:p>
            <a:pPr indent="0" marL="0">
              <a:buNone/>
            </a:pPr>
            <a:r>
              <a:rPr dirty="0" lang="en-GB" smtClean="0"/>
              <a:t>Haemophilia </a:t>
            </a:r>
            <a:r>
              <a:rPr dirty="0" lang="en-GB"/>
              <a:t>A </a:t>
            </a:r>
            <a:r>
              <a:rPr dirty="0" lang="en-GB" smtClean="0"/>
              <a:t>- characterised </a:t>
            </a:r>
            <a:r>
              <a:rPr dirty="0" lang="en-GB"/>
              <a:t>by reduced or absent factor </a:t>
            </a:r>
            <a:r>
              <a:rPr dirty="0" lang="en-GB" smtClean="0"/>
              <a:t>VIII </a:t>
            </a:r>
            <a:r>
              <a:rPr dirty="0" lang="en-GB"/>
              <a:t>H</a:t>
            </a:r>
            <a:r>
              <a:rPr dirty="0" lang="en-GB" smtClean="0"/>
              <a:t>aemophilia </a:t>
            </a:r>
            <a:r>
              <a:rPr dirty="0" lang="en-GB"/>
              <a:t>B </a:t>
            </a:r>
            <a:r>
              <a:rPr dirty="0" lang="en-GB" smtClean="0"/>
              <a:t>- absence </a:t>
            </a:r>
            <a:r>
              <a:rPr dirty="0" lang="en-GB"/>
              <a:t>of or reduced factor IX. </a:t>
            </a:r>
            <a:endParaRPr dirty="0" lang="en-GB" smtClean="0"/>
          </a:p>
          <a:p>
            <a:r>
              <a:rPr dirty="0" lang="en-GB" smtClean="0"/>
              <a:t>The </a:t>
            </a:r>
            <a:r>
              <a:rPr dirty="0" lang="en-GB"/>
              <a:t>main characteristic of haemophilia is persistent bleeding into joints and muscles, hence crippling arthritis. Easy bleeding is the hallmark of the disease</a:t>
            </a:r>
            <a:r>
              <a:rPr dirty="0" lang="en-GB" smtClean="0"/>
              <a:t>.</a:t>
            </a:r>
          </a:p>
          <a:p>
            <a:r>
              <a:rPr dirty="0" lang="en-GB"/>
              <a:t>The female is the </a:t>
            </a:r>
            <a:r>
              <a:rPr dirty="0" lang="en-GB" smtClean="0"/>
              <a:t>carrier(X-linked)</a:t>
            </a:r>
          </a:p>
          <a:p>
            <a:r>
              <a:rPr dirty="0" lang="en-GB" smtClean="0"/>
              <a:t>Recognized in early childhood</a:t>
            </a:r>
            <a:endParaRPr dirty="0" lang="en-US"/>
          </a:p>
          <a:p>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732" name="Title 1"/>
          <p:cNvSpPr>
            <a:spLocks noGrp="1"/>
          </p:cNvSpPr>
          <p:nvPr>
            <p:ph type="title"/>
          </p:nvPr>
        </p:nvSpPr>
        <p:spPr/>
        <p:txBody>
          <a:bodyPr/>
          <a:p>
            <a:r>
              <a:rPr dirty="0" lang="en-US" smtClean="0"/>
              <a:t>Clinical manifestations</a:t>
            </a:r>
            <a:endParaRPr dirty="0" lang="en-US"/>
          </a:p>
        </p:txBody>
      </p:sp>
      <p:sp>
        <p:nvSpPr>
          <p:cNvPr id="1048733" name="Content Placeholder 2"/>
          <p:cNvSpPr>
            <a:spLocks noGrp="1"/>
          </p:cNvSpPr>
          <p:nvPr>
            <p:ph idx="1"/>
          </p:nvPr>
        </p:nvSpPr>
        <p:spPr/>
        <p:txBody>
          <a:bodyPr/>
          <a:p>
            <a:r>
              <a:rPr dirty="0" lang="en-US" smtClean="0"/>
              <a:t>Hemorrhages into various parts of the body</a:t>
            </a:r>
          </a:p>
          <a:p>
            <a:r>
              <a:rPr dirty="0" lang="en-US"/>
              <a:t>B</a:t>
            </a:r>
            <a:r>
              <a:rPr dirty="0" lang="en-US" smtClean="0"/>
              <a:t>leeding into the joints cause pain affecting mobility</a:t>
            </a:r>
          </a:p>
          <a:p>
            <a:r>
              <a:rPr dirty="0" lang="en-US" smtClean="0"/>
              <a:t>Poor wound healing</a:t>
            </a:r>
          </a:p>
          <a:p>
            <a:r>
              <a:rPr dirty="0" lang="en-US" smtClean="0"/>
              <a:t>Intracranial hemorrhage</a:t>
            </a:r>
          </a:p>
          <a:p>
            <a:pPr indent="0" marL="0">
              <a:buNone/>
            </a:pPr>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07" name="Title 1"/>
          <p:cNvSpPr>
            <a:spLocks noGrp="1"/>
          </p:cNvSpPr>
          <p:nvPr>
            <p:ph type="title"/>
          </p:nvPr>
        </p:nvSpPr>
        <p:spPr/>
        <p:txBody>
          <a:bodyPr/>
          <a:p>
            <a:r>
              <a:rPr dirty="0" lang="en-US" smtClean="0"/>
              <a:t>ANAEMIAS</a:t>
            </a:r>
            <a:endParaRPr dirty="0" lang="en-US"/>
          </a:p>
        </p:txBody>
      </p:sp>
      <p:sp>
        <p:nvSpPr>
          <p:cNvPr id="1048608" name="Content Placeholder 2"/>
          <p:cNvSpPr>
            <a:spLocks noGrp="1"/>
          </p:cNvSpPr>
          <p:nvPr>
            <p:ph idx="1"/>
          </p:nvPr>
        </p:nvSpPr>
        <p:spPr/>
        <p:txBody>
          <a:bodyPr/>
          <a:p>
            <a:r>
              <a:rPr dirty="0" lang="en-GB"/>
              <a:t>Anaemia is a condition in which there is a low number of circulating red blood cells and, therefore, abnormally low haemoglobin, which is defined according to age, sex and geographical location. Anaemia can result from:</a:t>
            </a:r>
            <a:endParaRPr dirty="0" lang="en-US"/>
          </a:p>
          <a:p>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734" name="Title 1"/>
          <p:cNvSpPr>
            <a:spLocks noGrp="1"/>
          </p:cNvSpPr>
          <p:nvPr>
            <p:ph type="title"/>
          </p:nvPr>
        </p:nvSpPr>
        <p:spPr/>
        <p:txBody>
          <a:bodyPr/>
          <a:p>
            <a:r>
              <a:rPr dirty="0" lang="en-US" smtClean="0"/>
              <a:t>MX HAEMOPHILIA</a:t>
            </a:r>
            <a:endParaRPr dirty="0" lang="en-US"/>
          </a:p>
        </p:txBody>
      </p:sp>
      <p:sp>
        <p:nvSpPr>
          <p:cNvPr id="1048735" name="Content Placeholder 2"/>
          <p:cNvSpPr>
            <a:spLocks noGrp="1"/>
          </p:cNvSpPr>
          <p:nvPr>
            <p:ph idx="1"/>
          </p:nvPr>
        </p:nvSpPr>
        <p:spPr/>
        <p:txBody>
          <a:bodyPr/>
          <a:p>
            <a:r>
              <a:rPr dirty="0" lang="en-GB"/>
              <a:t>Management of haemophilia includes emergency measures to prevent bleeding and administration of the missing clotting factors after proper investigation. Use of blood products and transfusion are necessary measures while investigations are undertaken. The main role of the nurse in this situation is health education on healthy living and avoidance of injury by the patient</a:t>
            </a:r>
            <a:r>
              <a:rPr dirty="0" lang="en-GB" smtClean="0"/>
              <a:t>.</a:t>
            </a:r>
          </a:p>
          <a:p>
            <a:r>
              <a:rPr dirty="0" lang="en-GB" smtClean="0"/>
              <a:t>Genetic testing and counselling</a:t>
            </a:r>
          </a:p>
          <a:p>
            <a:r>
              <a:rPr dirty="0" lang="en-GB" smtClean="0"/>
              <a:t>Advice on </a:t>
            </a:r>
            <a:r>
              <a:rPr lang="en-GB" smtClean="0"/>
              <a:t>dental hygiene</a:t>
            </a:r>
            <a:endParaRPr dirty="0" lang="en-US"/>
          </a:p>
          <a:p>
            <a:endParaRPr dirty="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736" name="Title 1"/>
          <p:cNvSpPr>
            <a:spLocks noGrp="1"/>
          </p:cNvSpPr>
          <p:nvPr>
            <p:ph type="title"/>
          </p:nvPr>
        </p:nvSpPr>
        <p:spPr/>
        <p:txBody>
          <a:bodyPr/>
          <a:p>
            <a:r>
              <a:rPr dirty="0" lang="en-US" smtClean="0"/>
              <a:t>CT MX OF HAEMOPHILIA</a:t>
            </a:r>
            <a:endParaRPr dirty="0" lang="en-US"/>
          </a:p>
        </p:txBody>
      </p:sp>
      <p:sp>
        <p:nvSpPr>
          <p:cNvPr id="1048737" name="Content Placeholder 2"/>
          <p:cNvSpPr>
            <a:spLocks noGrp="1"/>
          </p:cNvSpPr>
          <p:nvPr>
            <p:ph idx="1"/>
          </p:nvPr>
        </p:nvSpPr>
        <p:spPr/>
        <p:txBody>
          <a:bodyPr/>
          <a:p>
            <a:r>
              <a:rPr dirty="0" lang="en-GB"/>
              <a:t>When </a:t>
            </a:r>
            <a:r>
              <a:rPr dirty="0" lang="en-GB" smtClean="0"/>
              <a:t> </a:t>
            </a:r>
            <a:r>
              <a:rPr dirty="0" lang="en-GB"/>
              <a:t>caring for patients with haemophilia you must ensure measures are taken to stop the bleeding as soon as possible, administer specific coagulation factor, give rest and manage any life threatening complications.</a:t>
            </a:r>
            <a:endParaRPr dirty="0" lang="en-US"/>
          </a:p>
          <a:p>
            <a:r>
              <a:rPr dirty="0" lang="en-GB"/>
              <a:t>Most of the long-term measures are related to education. All activities of daily living should be done with utmost care to avoid trauma</a:t>
            </a:r>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738" name="Title 1"/>
          <p:cNvSpPr>
            <a:spLocks noGrp="1"/>
          </p:cNvSpPr>
          <p:nvPr>
            <p:ph type="title"/>
          </p:nvPr>
        </p:nvSpPr>
        <p:spPr/>
        <p:txBody>
          <a:bodyPr/>
          <a:p>
            <a:r>
              <a:rPr dirty="0" lang="en-US" smtClean="0"/>
              <a:t>THROMBOCYTOPENIC PURPURA</a:t>
            </a:r>
            <a:endParaRPr dirty="0" lang="en-US"/>
          </a:p>
        </p:txBody>
      </p:sp>
      <p:sp>
        <p:nvSpPr>
          <p:cNvPr id="1048739" name="Content Placeholder 2"/>
          <p:cNvSpPr>
            <a:spLocks noGrp="1"/>
          </p:cNvSpPr>
          <p:nvPr>
            <p:ph idx="1"/>
          </p:nvPr>
        </p:nvSpPr>
        <p:spPr/>
        <p:txBody>
          <a:bodyPr>
            <a:normAutofit fontScale="70833" lnSpcReduction="20000"/>
          </a:bodyPr>
          <a:p>
            <a:r>
              <a:rPr dirty="0" lang="en-US" smtClean="0"/>
              <a:t>An autoimmune disorder characterized by a destruction of normal platelets by an unknown stimulus.</a:t>
            </a:r>
          </a:p>
          <a:p>
            <a:r>
              <a:rPr dirty="0" lang="en-US" smtClean="0"/>
              <a:t>Antiplatelet antibodies develop in the blood and bind to the patients platelets. These anti-body bound platelets are then ingested and destroyed by the </a:t>
            </a:r>
            <a:r>
              <a:rPr dirty="0" lang="en-US" err="1" smtClean="0"/>
              <a:t>reticuloendothelial</a:t>
            </a:r>
            <a:r>
              <a:rPr dirty="0" lang="en-US" smtClean="0"/>
              <a:t> system</a:t>
            </a:r>
          </a:p>
          <a:p>
            <a:r>
              <a:rPr dirty="0" lang="en-US" smtClean="0"/>
              <a:t>Body tries to compensate by increasing platelet production</a:t>
            </a:r>
          </a:p>
          <a:p>
            <a:r>
              <a:rPr dirty="0" lang="en-US" smtClean="0"/>
              <a:t>This disorder may be induced by viral illness, medications, diseases </a:t>
            </a:r>
            <a:r>
              <a:rPr dirty="0" lang="en-US" err="1" smtClean="0"/>
              <a:t>e.g</a:t>
            </a:r>
            <a:r>
              <a:rPr dirty="0" lang="en-US" smtClean="0"/>
              <a:t> SLE</a:t>
            </a:r>
          </a:p>
          <a:p>
            <a:r>
              <a:rPr dirty="0" lang="en-US" smtClean="0"/>
              <a:t>Manifests with Low platelet count </a:t>
            </a:r>
            <a:r>
              <a:rPr lang="en-US" smtClean="0"/>
              <a:t>which will lead to;</a:t>
            </a:r>
            <a:endParaRPr dirty="0" lang="en-US" smtClean="0"/>
          </a:p>
          <a:p>
            <a:pPr lvl="1"/>
            <a:r>
              <a:rPr dirty="0" lang="en-US" smtClean="0"/>
              <a:t>Easy bruising</a:t>
            </a:r>
          </a:p>
          <a:p>
            <a:pPr lvl="1"/>
            <a:r>
              <a:rPr dirty="0" lang="en-US" smtClean="0"/>
              <a:t>Heavy menses</a:t>
            </a:r>
          </a:p>
          <a:p>
            <a:pPr lvl="1"/>
            <a:r>
              <a:rPr dirty="0" lang="en-US" err="1" smtClean="0"/>
              <a:t>Petechiae</a:t>
            </a:r>
            <a:endParaRPr dirty="0" lang="en-US" smtClean="0"/>
          </a:p>
          <a:p>
            <a:pPr lvl="1"/>
            <a:r>
              <a:rPr dirty="0" lang="en-US" smtClean="0"/>
              <a:t>Hemoptysis </a:t>
            </a:r>
          </a:p>
          <a:p>
            <a:pPr lvl="1"/>
            <a:r>
              <a:rPr dirty="0" lang="en-US" smtClean="0"/>
              <a:t>Intracranial bleeding</a:t>
            </a:r>
          </a:p>
          <a:p>
            <a:pPr lvl="1"/>
            <a:r>
              <a:rPr dirty="0" lang="en-US" smtClean="0"/>
              <a:t>Bleeding gums </a:t>
            </a:r>
          </a:p>
          <a:p>
            <a:pPr lvl="1"/>
            <a:r>
              <a:rPr dirty="0" lang="en-US" smtClean="0"/>
              <a:t>Blood in urine</a:t>
            </a:r>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740" name="Title 1"/>
          <p:cNvSpPr>
            <a:spLocks noGrp="1"/>
          </p:cNvSpPr>
          <p:nvPr>
            <p:ph type="title"/>
          </p:nvPr>
        </p:nvSpPr>
        <p:spPr/>
        <p:txBody>
          <a:bodyPr/>
          <a:p>
            <a:r>
              <a:rPr dirty="0" lang="en-US" err="1" smtClean="0"/>
              <a:t>Mnx</a:t>
            </a:r>
            <a:endParaRPr dirty="0" lang="en-US"/>
          </a:p>
        </p:txBody>
      </p:sp>
      <p:sp>
        <p:nvSpPr>
          <p:cNvPr id="1048741" name="Content Placeholder 2"/>
          <p:cNvSpPr>
            <a:spLocks noGrp="1"/>
          </p:cNvSpPr>
          <p:nvPr>
            <p:ph idx="1"/>
          </p:nvPr>
        </p:nvSpPr>
        <p:spPr/>
        <p:txBody>
          <a:bodyPr/>
          <a:p>
            <a:r>
              <a:rPr dirty="0" lang="en-US" smtClean="0"/>
              <a:t>Assessment of patients lifestyle to determine risk of bleeding</a:t>
            </a:r>
          </a:p>
          <a:p>
            <a:r>
              <a:rPr dirty="0" lang="en-US" smtClean="0"/>
              <a:t>Obtain medication </a:t>
            </a:r>
            <a:r>
              <a:rPr dirty="0" lang="en-US" err="1" smtClean="0"/>
              <a:t>hx</a:t>
            </a:r>
            <a:r>
              <a:rPr dirty="0" lang="en-US" smtClean="0"/>
              <a:t> including use of OTCs</a:t>
            </a:r>
          </a:p>
          <a:p>
            <a:r>
              <a:rPr dirty="0" lang="en-US" smtClean="0"/>
              <a:t>Assess for </a:t>
            </a:r>
            <a:r>
              <a:rPr dirty="0" lang="en-US" err="1" smtClean="0"/>
              <a:t>hx</a:t>
            </a:r>
            <a:r>
              <a:rPr dirty="0" lang="en-US" smtClean="0"/>
              <a:t> of any recent viral illness</a:t>
            </a:r>
          </a:p>
          <a:p>
            <a:r>
              <a:rPr dirty="0" lang="en-US" smtClean="0"/>
              <a:t>Frequent neurologic assessment for patients</a:t>
            </a:r>
          </a:p>
          <a:p>
            <a:r>
              <a:rPr dirty="0" lang="en-US" smtClean="0"/>
              <a:t>Avoid injections or other procedures that may trigger healing</a:t>
            </a:r>
          </a:p>
          <a:p>
            <a:r>
              <a:rPr dirty="0" lang="en-US" smtClean="0"/>
              <a:t>Patient education</a:t>
            </a:r>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742" name="Title 1"/>
          <p:cNvSpPr>
            <a:spLocks noGrp="1"/>
          </p:cNvSpPr>
          <p:nvPr>
            <p:ph type="title"/>
          </p:nvPr>
        </p:nvSpPr>
        <p:spPr/>
        <p:txBody>
          <a:bodyPr/>
          <a:p>
            <a:endParaRPr lang="en-US"/>
          </a:p>
        </p:txBody>
      </p:sp>
      <p:sp>
        <p:nvSpPr>
          <p:cNvPr id="1048743" name="Content Placeholder 2"/>
          <p:cNvSpPr>
            <a:spLocks noGrp="1"/>
          </p:cNvSpPr>
          <p:nvPr>
            <p:ph idx="1"/>
          </p:nvPr>
        </p:nvSpPr>
        <p:spPr/>
        <p:txBody>
          <a:bodyPr>
            <a:normAutofit fontScale="91667" lnSpcReduction="10000"/>
          </a:bodyPr>
          <a:p>
            <a:r>
              <a:rPr dirty="0" lang="en-US" smtClean="0"/>
              <a:t>Other forms of thrombocytopenia may be caused by;</a:t>
            </a:r>
          </a:p>
          <a:p>
            <a:pPr lvl="1"/>
            <a:r>
              <a:rPr dirty="0" lang="en-US"/>
              <a:t>B</a:t>
            </a:r>
            <a:r>
              <a:rPr dirty="0" lang="en-US" smtClean="0"/>
              <a:t>lood </a:t>
            </a:r>
            <a:r>
              <a:rPr dirty="0" lang="en-US" err="1"/>
              <a:t>disoders</a:t>
            </a:r>
            <a:r>
              <a:rPr dirty="0" lang="en-US"/>
              <a:t> that affect the bone marrow called aplastic </a:t>
            </a:r>
            <a:r>
              <a:rPr dirty="0" lang="en-US" err="1" smtClean="0"/>
              <a:t>anaemia</a:t>
            </a:r>
            <a:endParaRPr dirty="0" lang="en-US" smtClean="0"/>
          </a:p>
          <a:p>
            <a:pPr lvl="1"/>
            <a:r>
              <a:rPr dirty="0" lang="en-US" smtClean="0"/>
              <a:t>Cancer </a:t>
            </a:r>
            <a:r>
              <a:rPr dirty="0" lang="en-US"/>
              <a:t>such as leukemia or lymphoma which damage the bone </a:t>
            </a:r>
            <a:r>
              <a:rPr dirty="0" lang="en-US" smtClean="0"/>
              <a:t>marrow</a:t>
            </a:r>
          </a:p>
          <a:p>
            <a:pPr lvl="1"/>
            <a:r>
              <a:rPr dirty="0" lang="en-US"/>
              <a:t>P</a:t>
            </a:r>
            <a:r>
              <a:rPr dirty="0" lang="en-US" smtClean="0"/>
              <a:t>latelet </a:t>
            </a:r>
            <a:r>
              <a:rPr dirty="0" lang="en-US"/>
              <a:t>lowering disease running in families </a:t>
            </a:r>
            <a:r>
              <a:rPr dirty="0" lang="en-US" err="1"/>
              <a:t>eg</a:t>
            </a:r>
            <a:r>
              <a:rPr dirty="0" lang="en-US"/>
              <a:t> </a:t>
            </a:r>
            <a:r>
              <a:rPr dirty="0" lang="en-US" err="1"/>
              <a:t>Wiskott</a:t>
            </a:r>
            <a:r>
              <a:rPr dirty="0" lang="en-US"/>
              <a:t> Aldrich </a:t>
            </a:r>
            <a:r>
              <a:rPr dirty="0" lang="en-US" smtClean="0"/>
              <a:t>syndrome</a:t>
            </a:r>
          </a:p>
          <a:p>
            <a:pPr lvl="1"/>
            <a:r>
              <a:rPr dirty="0" lang="en-US"/>
              <a:t>V</a:t>
            </a:r>
            <a:r>
              <a:rPr dirty="0" lang="en-US" smtClean="0"/>
              <a:t>irus </a:t>
            </a:r>
            <a:r>
              <a:rPr dirty="0" lang="en-US" err="1"/>
              <a:t>eg</a:t>
            </a:r>
            <a:r>
              <a:rPr dirty="0" lang="en-US"/>
              <a:t> chicken </a:t>
            </a:r>
            <a:r>
              <a:rPr dirty="0" lang="en-US" err="1"/>
              <a:t>pox,mumps,rubella,Hiv</a:t>
            </a:r>
            <a:r>
              <a:rPr dirty="0" lang="en-US"/>
              <a:t> or Epstein Barr </a:t>
            </a:r>
            <a:r>
              <a:rPr dirty="0" lang="en-US" smtClean="0"/>
              <a:t>virus</a:t>
            </a:r>
          </a:p>
          <a:p>
            <a:pPr lvl="1"/>
            <a:r>
              <a:rPr dirty="0" lang="en-US"/>
              <a:t>M</a:t>
            </a:r>
            <a:r>
              <a:rPr dirty="0" lang="en-US" smtClean="0"/>
              <a:t>edicines </a:t>
            </a:r>
            <a:r>
              <a:rPr dirty="0" lang="en-US"/>
              <a:t>such as </a:t>
            </a:r>
            <a:r>
              <a:rPr dirty="0" lang="en-US" err="1"/>
              <a:t>sulphur</a:t>
            </a:r>
            <a:r>
              <a:rPr dirty="0" lang="en-US"/>
              <a:t> containing </a:t>
            </a:r>
            <a:r>
              <a:rPr dirty="0" lang="en-US" err="1"/>
              <a:t>antibiotics,heparin</a:t>
            </a:r>
            <a:r>
              <a:rPr dirty="0" lang="en-US"/>
              <a:t> and </a:t>
            </a:r>
            <a:r>
              <a:rPr dirty="0" lang="en-US" err="1"/>
              <a:t>antiseizure</a:t>
            </a:r>
            <a:r>
              <a:rPr dirty="0" lang="en-US"/>
              <a:t> drugs </a:t>
            </a:r>
            <a:r>
              <a:rPr dirty="0" lang="en-US" err="1"/>
              <a:t>eg</a:t>
            </a:r>
            <a:r>
              <a:rPr dirty="0" lang="en-US"/>
              <a:t> </a:t>
            </a:r>
            <a:r>
              <a:rPr dirty="0" lang="en-US" err="1"/>
              <a:t>phenytoiun</a:t>
            </a:r>
            <a:r>
              <a:rPr dirty="0" lang="en-US"/>
              <a:t> and </a:t>
            </a:r>
            <a:r>
              <a:rPr dirty="0" lang="en-US" err="1" smtClean="0"/>
              <a:t>vancomycin</a:t>
            </a:r>
            <a:endParaRPr dirty="0" lang="en-US" smtClean="0"/>
          </a:p>
          <a:p>
            <a:pPr lvl="1"/>
            <a:r>
              <a:rPr dirty="0" lang="en-US" smtClean="0"/>
              <a:t>Rare </a:t>
            </a:r>
            <a:r>
              <a:rPr dirty="0" lang="en-US"/>
              <a:t>diseases </a:t>
            </a:r>
            <a:r>
              <a:rPr dirty="0" lang="en-US" smtClean="0"/>
              <a:t>the </a:t>
            </a:r>
            <a:r>
              <a:rPr dirty="0" lang="en-US"/>
              <a:t>make blood clots form in the </a:t>
            </a:r>
            <a:r>
              <a:rPr dirty="0" lang="en-US" err="1"/>
              <a:t>body,such</a:t>
            </a:r>
            <a:r>
              <a:rPr dirty="0" lang="en-US"/>
              <a:t> as </a:t>
            </a:r>
            <a:r>
              <a:rPr dirty="0" lang="en-US" err="1"/>
              <a:t>as</a:t>
            </a:r>
            <a:r>
              <a:rPr dirty="0" lang="en-US"/>
              <a:t> thrombotic thrombocytopenic </a:t>
            </a:r>
            <a:r>
              <a:rPr dirty="0" lang="en-US" err="1"/>
              <a:t>purpura</a:t>
            </a:r>
            <a:r>
              <a:rPr dirty="0" lang="en-US"/>
              <a:t> and </a:t>
            </a:r>
            <a:r>
              <a:rPr dirty="0" lang="en-US" smtClean="0"/>
              <a:t>DIC</a:t>
            </a:r>
          </a:p>
          <a:p>
            <a:pPr lvl="1"/>
            <a:r>
              <a:rPr dirty="0" lang="en-US"/>
              <a:t>V</a:t>
            </a:r>
            <a:r>
              <a:rPr dirty="0" lang="en-US" smtClean="0"/>
              <a:t>iruses </a:t>
            </a:r>
            <a:r>
              <a:rPr dirty="0" lang="en-US"/>
              <a:t>like </a:t>
            </a:r>
            <a:r>
              <a:rPr dirty="0" lang="en-US" err="1"/>
              <a:t>monoclueosis</a:t>
            </a:r>
            <a:r>
              <a:rPr dirty="0" lang="en-US"/>
              <a:t> or </a:t>
            </a:r>
            <a:r>
              <a:rPr dirty="0" lang="en-US" smtClean="0"/>
              <a:t>cytomegalovirus</a:t>
            </a:r>
          </a:p>
          <a:p>
            <a:pPr lvl="1"/>
            <a:r>
              <a:rPr dirty="0" lang="en-US" smtClean="0"/>
              <a:t>Others </a:t>
            </a:r>
            <a:r>
              <a:rPr dirty="0" lang="en-US" err="1" smtClean="0"/>
              <a:t>e.g</a:t>
            </a:r>
            <a:r>
              <a:rPr dirty="0" lang="en-US" smtClean="0"/>
              <a:t> Platelets </a:t>
            </a:r>
            <a:r>
              <a:rPr dirty="0" lang="en-US"/>
              <a:t>get trapped in spleen or pregnancy </a:t>
            </a:r>
            <a:r>
              <a:rPr dirty="0" lang="en-US" err="1"/>
              <a:t>beacuase</a:t>
            </a:r>
            <a:r>
              <a:rPr dirty="0" lang="en-US"/>
              <a:t> bodies get rid of platelets more quickly than usual</a:t>
            </a:r>
          </a:p>
          <a:p>
            <a:pPr lvl="1"/>
            <a:endParaRPr dirty="0" lang="en-US"/>
          </a:p>
          <a:p>
            <a:pPr lvl="1"/>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744" name="Title 1"/>
          <p:cNvSpPr>
            <a:spLocks noGrp="1"/>
          </p:cNvSpPr>
          <p:nvPr>
            <p:ph type="title"/>
          </p:nvPr>
        </p:nvSpPr>
        <p:spPr/>
        <p:txBody>
          <a:bodyPr/>
          <a:p>
            <a:r>
              <a:rPr dirty="0" lang="en-US" smtClean="0"/>
              <a:t>DX</a:t>
            </a:r>
            <a:endParaRPr dirty="0" lang="en-US"/>
          </a:p>
        </p:txBody>
      </p:sp>
      <p:sp>
        <p:nvSpPr>
          <p:cNvPr id="1048745" name="Content Placeholder 2"/>
          <p:cNvSpPr>
            <a:spLocks noGrp="1"/>
          </p:cNvSpPr>
          <p:nvPr>
            <p:ph idx="1"/>
          </p:nvPr>
        </p:nvSpPr>
        <p:spPr/>
        <p:txBody>
          <a:bodyPr/>
          <a:p>
            <a:r>
              <a:rPr dirty="0" lang="en-US" smtClean="0"/>
              <a:t>Physical exam and </a:t>
            </a:r>
            <a:r>
              <a:rPr dirty="0" lang="en-US" err="1" smtClean="0"/>
              <a:t>hx</a:t>
            </a:r>
            <a:r>
              <a:rPr dirty="0" lang="en-US" smtClean="0"/>
              <a:t> taking</a:t>
            </a:r>
          </a:p>
          <a:p>
            <a:r>
              <a:rPr dirty="0" lang="en-US" smtClean="0"/>
              <a:t>Blood test ,normal </a:t>
            </a:r>
            <a:r>
              <a:rPr dirty="0" lang="en-US" err="1" smtClean="0"/>
              <a:t>pl</a:t>
            </a:r>
            <a:r>
              <a:rPr dirty="0" lang="en-US" smtClean="0"/>
              <a:t> is 150,000-450,000 </a:t>
            </a:r>
            <a:r>
              <a:rPr dirty="0" lang="en-US" err="1" smtClean="0"/>
              <a:t>pl</a:t>
            </a:r>
            <a:r>
              <a:rPr dirty="0" lang="en-US" smtClean="0"/>
              <a:t> per microliter of blood</a:t>
            </a:r>
          </a:p>
          <a:p>
            <a:r>
              <a:rPr dirty="0" lang="en-US" smtClean="0"/>
              <a:t>Bleeding commence with </a:t>
            </a:r>
            <a:r>
              <a:rPr dirty="0" lang="en-US" err="1" smtClean="0"/>
              <a:t>pl</a:t>
            </a:r>
            <a:r>
              <a:rPr dirty="0" lang="en-US" smtClean="0"/>
              <a:t>&lt;50 000</a:t>
            </a:r>
          </a:p>
          <a:p>
            <a:r>
              <a:rPr dirty="0" lang="en-US" smtClean="0"/>
              <a:t>Blood smear to examine platelets</a:t>
            </a:r>
          </a:p>
          <a:p>
            <a:r>
              <a:rPr dirty="0" lang="en-US" smtClean="0"/>
              <a:t>Bone marrow test to examine how many cells in it plus whether they are normal</a:t>
            </a:r>
          </a:p>
          <a:p>
            <a:r>
              <a:rPr dirty="0" lang="en-US" smtClean="0"/>
              <a:t>Other clotting tests are done </a:t>
            </a:r>
            <a:r>
              <a:rPr dirty="0" lang="en-US" err="1" smtClean="0"/>
              <a:t>eg</a:t>
            </a:r>
            <a:r>
              <a:rPr dirty="0" lang="en-US" smtClean="0"/>
              <a:t> PTT</a:t>
            </a:r>
          </a:p>
          <a:p>
            <a:endParaRPr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746" name="Title 1"/>
          <p:cNvSpPr>
            <a:spLocks noGrp="1"/>
          </p:cNvSpPr>
          <p:nvPr>
            <p:ph type="title"/>
          </p:nvPr>
        </p:nvSpPr>
        <p:spPr/>
        <p:txBody>
          <a:bodyPr/>
          <a:p>
            <a:r>
              <a:rPr dirty="0" lang="en-US" smtClean="0"/>
              <a:t>TX</a:t>
            </a:r>
            <a:endParaRPr dirty="0" lang="en-US"/>
          </a:p>
        </p:txBody>
      </p:sp>
      <p:sp>
        <p:nvSpPr>
          <p:cNvPr id="1048747" name="Content Placeholder 2"/>
          <p:cNvSpPr>
            <a:spLocks noGrp="1"/>
          </p:cNvSpPr>
          <p:nvPr>
            <p:ph idx="1"/>
          </p:nvPr>
        </p:nvSpPr>
        <p:spPr/>
        <p:txBody>
          <a:bodyPr>
            <a:normAutofit/>
          </a:bodyPr>
          <a:p>
            <a:r>
              <a:rPr dirty="0" lang="en-US" smtClean="0"/>
              <a:t>IF PL count </a:t>
            </a:r>
            <a:r>
              <a:rPr dirty="0" lang="en-US" err="1" smtClean="0"/>
              <a:t>isnt</a:t>
            </a:r>
            <a:r>
              <a:rPr dirty="0" lang="en-US" smtClean="0"/>
              <a:t> too low </a:t>
            </a:r>
            <a:r>
              <a:rPr dirty="0" lang="en-US" err="1" smtClean="0"/>
              <a:t>tx</a:t>
            </a:r>
            <a:r>
              <a:rPr dirty="0" lang="en-US" smtClean="0"/>
              <a:t> isn’t necessary</a:t>
            </a:r>
          </a:p>
          <a:p>
            <a:r>
              <a:rPr dirty="0" lang="en-US" smtClean="0"/>
              <a:t>Change of medicines responsible for low PL</a:t>
            </a:r>
          </a:p>
          <a:p>
            <a:r>
              <a:rPr dirty="0" lang="en-US" smtClean="0"/>
              <a:t>Severe </a:t>
            </a:r>
            <a:r>
              <a:rPr dirty="0" lang="en-US" err="1" smtClean="0"/>
              <a:t>thrombpocytopenia</a:t>
            </a:r>
            <a:r>
              <a:rPr dirty="0" lang="en-US" smtClean="0"/>
              <a:t>:</a:t>
            </a:r>
          </a:p>
          <a:p>
            <a:r>
              <a:rPr dirty="0" lang="en-US"/>
              <a:t> </a:t>
            </a:r>
            <a:r>
              <a:rPr dirty="0" lang="en-US" smtClean="0"/>
              <a:t>    A)steroid therapy to stop autoimmune reaction against PL</a:t>
            </a:r>
          </a:p>
          <a:p>
            <a:r>
              <a:rPr dirty="0" lang="en-US"/>
              <a:t> </a:t>
            </a:r>
            <a:r>
              <a:rPr dirty="0" lang="en-US" smtClean="0"/>
              <a:t>     B)</a:t>
            </a:r>
            <a:r>
              <a:rPr dirty="0" lang="en-US" err="1" smtClean="0"/>
              <a:t>Transufusion</a:t>
            </a:r>
            <a:r>
              <a:rPr dirty="0" lang="en-US" smtClean="0"/>
              <a:t> of platelets </a:t>
            </a:r>
            <a:r>
              <a:rPr dirty="0" lang="en-US" err="1" smtClean="0"/>
              <a:t>eg</a:t>
            </a:r>
            <a:r>
              <a:rPr dirty="0" lang="en-US" smtClean="0"/>
              <a:t> Fresh frozen plasma</a:t>
            </a:r>
          </a:p>
          <a:p>
            <a:r>
              <a:rPr dirty="0" lang="en-US"/>
              <a:t> </a:t>
            </a:r>
            <a:r>
              <a:rPr dirty="0" lang="en-US" smtClean="0"/>
              <a:t>   C)surgery to remove spleen</a:t>
            </a:r>
          </a:p>
          <a:p>
            <a:endParaRPr dirty="0" lang="en-US"/>
          </a:p>
          <a:p>
            <a:endParaRPr dirty="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748" name="Title 1"/>
          <p:cNvSpPr>
            <a:spLocks noGrp="1"/>
          </p:cNvSpPr>
          <p:nvPr>
            <p:ph type="title"/>
          </p:nvPr>
        </p:nvSpPr>
        <p:spPr/>
        <p:txBody>
          <a:bodyPr/>
          <a:p>
            <a:endParaRPr lang="en-US"/>
          </a:p>
        </p:txBody>
      </p:sp>
      <p:sp>
        <p:nvSpPr>
          <p:cNvPr id="1048749" name="Content Placeholder 2"/>
          <p:cNvSpPr>
            <a:spLocks noGrp="1"/>
          </p:cNvSpPr>
          <p:nvPr>
            <p:ph idx="1"/>
          </p:nvPr>
        </p:nvSpPr>
        <p:spPr/>
        <p:txBody>
          <a:bodyPr/>
          <a:p>
            <a:r>
              <a:rPr dirty="0" lang="en-US"/>
              <a:t>To prevent </a:t>
            </a:r>
            <a:r>
              <a:rPr dirty="0" lang="en-US" smtClean="0"/>
              <a:t>bleeding:</a:t>
            </a:r>
            <a:endParaRPr dirty="0" lang="en-US"/>
          </a:p>
          <a:p>
            <a:pPr>
              <a:buFont typeface="Wingdings" panose="05000000000000000000" pitchFamily="2" charset="2"/>
              <a:buChar char="Ø"/>
            </a:pPr>
            <a:r>
              <a:rPr dirty="0" lang="en-US" smtClean="0"/>
              <a:t>   </a:t>
            </a:r>
            <a:r>
              <a:rPr dirty="0" lang="en-US"/>
              <a:t>stop blood thinning meds </a:t>
            </a:r>
            <a:r>
              <a:rPr dirty="0" lang="en-US" err="1"/>
              <a:t>eg</a:t>
            </a:r>
            <a:r>
              <a:rPr dirty="0" lang="en-US"/>
              <a:t> ibuprofen and aspirin</a:t>
            </a:r>
          </a:p>
          <a:p>
            <a:pPr>
              <a:buFont typeface="Wingdings" panose="05000000000000000000" pitchFamily="2" charset="2"/>
              <a:buChar char="Ø"/>
            </a:pPr>
            <a:r>
              <a:rPr dirty="0" lang="en-US" smtClean="0"/>
              <a:t>     Limit </a:t>
            </a:r>
            <a:r>
              <a:rPr dirty="0" lang="en-US"/>
              <a:t>alcohol</a:t>
            </a:r>
          </a:p>
          <a:p>
            <a:pPr>
              <a:buFont typeface="Wingdings" panose="05000000000000000000" pitchFamily="2" charset="2"/>
              <a:buChar char="Ø"/>
            </a:pPr>
            <a:r>
              <a:rPr dirty="0" lang="en-US"/>
              <a:t>     Avoid certain sports </a:t>
            </a:r>
            <a:r>
              <a:rPr dirty="0" lang="en-US" err="1"/>
              <a:t>eg</a:t>
            </a:r>
            <a:r>
              <a:rPr dirty="0" lang="en-US"/>
              <a:t> football that can cause </a:t>
            </a:r>
            <a:r>
              <a:rPr dirty="0" lang="en-US" smtClean="0"/>
              <a:t>injury</a:t>
            </a:r>
          </a:p>
          <a:p>
            <a:pPr>
              <a:buFont typeface="Wingdings" panose="05000000000000000000" pitchFamily="2" charset="2"/>
              <a:buChar char="Ø"/>
            </a:pPr>
            <a:r>
              <a:rPr dirty="0" lang="en-US" smtClean="0"/>
              <a:t>     Use soft toothbrush</a:t>
            </a:r>
          </a:p>
          <a:p>
            <a:pPr>
              <a:buFont typeface="Wingdings" panose="05000000000000000000" pitchFamily="2" charset="2"/>
              <a:buChar char="Ø"/>
            </a:pPr>
            <a:r>
              <a:rPr dirty="0" lang="en-US" smtClean="0"/>
              <a:t>     Use protective gear at work to prevent injury</a:t>
            </a:r>
            <a:endParaRPr dirty="0" lang="en-US"/>
          </a:p>
          <a:p>
            <a:pPr>
              <a:buFont typeface="Wingdings" panose="05000000000000000000" pitchFamily="2" charset="2"/>
              <a:buChar char="Ø"/>
            </a:pPr>
            <a:endParaRPr dirty="0" lang="en-US"/>
          </a:p>
          <a:p>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750" name="Title 1"/>
          <p:cNvSpPr>
            <a:spLocks noGrp="1"/>
          </p:cNvSpPr>
          <p:nvPr>
            <p:ph type="title"/>
          </p:nvPr>
        </p:nvSpPr>
        <p:spPr/>
        <p:txBody>
          <a:bodyPr/>
          <a:p>
            <a:r>
              <a:rPr dirty="0" lang="en-US" smtClean="0"/>
              <a:t>INFECTION RELATED CONDITIONS</a:t>
            </a:r>
            <a:endParaRPr dirty="0" lang="en-US"/>
          </a:p>
        </p:txBody>
      </p:sp>
      <p:sp>
        <p:nvSpPr>
          <p:cNvPr id="1048751" name="Content Placeholder 2"/>
          <p:cNvSpPr>
            <a:spLocks noGrp="1"/>
          </p:cNvSpPr>
          <p:nvPr>
            <p:ph idx="1"/>
          </p:nvPr>
        </p:nvSpPr>
        <p:spPr/>
        <p:txBody>
          <a:bodyPr/>
          <a:p>
            <a:r>
              <a:rPr dirty="0" lang="en-US" smtClean="0"/>
              <a:t>Include;</a:t>
            </a:r>
          </a:p>
          <a:p>
            <a:pPr lvl="1"/>
            <a:r>
              <a:rPr dirty="0" lang="en-US" err="1" smtClean="0"/>
              <a:t>Agranulocytosis</a:t>
            </a:r>
            <a:endParaRPr dirty="0" lang="en-US" smtClean="0"/>
          </a:p>
          <a:p>
            <a:pPr lvl="1"/>
            <a:r>
              <a:rPr dirty="0" lang="en-US" err="1" smtClean="0"/>
              <a:t>Hypoprothrombinemia</a:t>
            </a:r>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752" name="Title 1"/>
          <p:cNvSpPr>
            <a:spLocks noGrp="1"/>
          </p:cNvSpPr>
          <p:nvPr>
            <p:ph type="title"/>
          </p:nvPr>
        </p:nvSpPr>
        <p:spPr/>
        <p:txBody>
          <a:bodyPr/>
          <a:p>
            <a:r>
              <a:rPr dirty="0" lang="en-US" smtClean="0"/>
              <a:t>AGRANULOCYTOSIS</a:t>
            </a:r>
            <a:endParaRPr dirty="0" lang="en-US"/>
          </a:p>
        </p:txBody>
      </p:sp>
      <p:sp>
        <p:nvSpPr>
          <p:cNvPr id="1048753" name="Content Placeholder 2"/>
          <p:cNvSpPr>
            <a:spLocks noGrp="1"/>
          </p:cNvSpPr>
          <p:nvPr>
            <p:ph idx="1"/>
          </p:nvPr>
        </p:nvSpPr>
        <p:spPr/>
        <p:txBody>
          <a:bodyPr/>
          <a:p>
            <a:r>
              <a:rPr dirty="0" lang="en-US" smtClean="0"/>
              <a:t>Means very low granulocytes</a:t>
            </a:r>
          </a:p>
          <a:p>
            <a:r>
              <a:rPr dirty="0" lang="en-US" smtClean="0"/>
              <a:t>Is an acute condition involving a severe and dangerous leukopenia(lowered </a:t>
            </a:r>
            <a:r>
              <a:rPr dirty="0" lang="en-US" err="1" smtClean="0"/>
              <a:t>wbc</a:t>
            </a:r>
            <a:r>
              <a:rPr dirty="0" lang="en-US" smtClean="0"/>
              <a:t>) most commonly neutrophils causing neutropenia in circulating blood.</a:t>
            </a:r>
          </a:p>
          <a:p>
            <a:r>
              <a:rPr dirty="0" lang="en-US" smtClean="0"/>
              <a:t>People with this condition have very high risk of serious infections due to their suppressed immune system</a:t>
            </a:r>
          </a:p>
          <a:p>
            <a:r>
              <a:rPr dirty="0" lang="en-US" smtClean="0"/>
              <a:t>The </a:t>
            </a:r>
            <a:r>
              <a:rPr dirty="0" lang="en-US" err="1" smtClean="0"/>
              <a:t>conc</a:t>
            </a:r>
            <a:r>
              <a:rPr dirty="0" lang="en-US" smtClean="0"/>
              <a:t> of granulocytes(</a:t>
            </a:r>
            <a:r>
              <a:rPr dirty="0" lang="en-US" err="1" smtClean="0"/>
              <a:t>neutrophils,basophils</a:t>
            </a:r>
            <a:r>
              <a:rPr dirty="0" lang="en-US" smtClean="0"/>
              <a:t> and </a:t>
            </a:r>
            <a:r>
              <a:rPr dirty="0" lang="en-US" err="1" smtClean="0"/>
              <a:t>esinophils</a:t>
            </a:r>
            <a:r>
              <a:rPr dirty="0" lang="en-US" smtClean="0"/>
              <a:t>) are below 500 cells/</a:t>
            </a:r>
            <a:r>
              <a:rPr dirty="0" lang="en-US" err="1" smtClean="0"/>
              <a:t>mmcubic</a:t>
            </a:r>
            <a:r>
              <a:rPr dirty="0" lang="en-US" smtClean="0"/>
              <a:t> of blood</a:t>
            </a:r>
          </a:p>
          <a:p>
            <a:r>
              <a:rPr dirty="0" lang="en-US" smtClean="0"/>
              <a:t> </a:t>
            </a: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09" name="Title 1"/>
          <p:cNvSpPr>
            <a:spLocks noGrp="1"/>
          </p:cNvSpPr>
          <p:nvPr>
            <p:ph type="title"/>
          </p:nvPr>
        </p:nvSpPr>
        <p:spPr/>
        <p:txBody>
          <a:bodyPr/>
          <a:p>
            <a:r>
              <a:rPr dirty="0" lang="en-US" smtClean="0"/>
              <a:t>causes</a:t>
            </a:r>
            <a:endParaRPr dirty="0" lang="en-US"/>
          </a:p>
        </p:txBody>
      </p:sp>
      <p:sp>
        <p:nvSpPr>
          <p:cNvPr id="1048610" name="Content Placeholder 2"/>
          <p:cNvSpPr>
            <a:spLocks noGrp="1"/>
          </p:cNvSpPr>
          <p:nvPr>
            <p:ph idx="1"/>
          </p:nvPr>
        </p:nvSpPr>
        <p:spPr/>
        <p:txBody>
          <a:bodyPr/>
          <a:p>
            <a:pPr lvl="0"/>
            <a:r>
              <a:rPr dirty="0" lang="en-GB"/>
              <a:t>Excessive loss through </a:t>
            </a:r>
            <a:r>
              <a:rPr dirty="0" lang="en-GB" smtClean="0"/>
              <a:t>bleeding(trauma or GIT bleeding) </a:t>
            </a:r>
            <a:endParaRPr dirty="0" lang="en-US"/>
          </a:p>
          <a:p>
            <a:pPr lvl="0"/>
            <a:r>
              <a:rPr dirty="0" lang="en-GB"/>
              <a:t>Deficient cell production because of nutritional </a:t>
            </a:r>
            <a:r>
              <a:rPr dirty="0" lang="en-GB" smtClean="0"/>
              <a:t>deficiencies (</a:t>
            </a:r>
            <a:r>
              <a:rPr dirty="0" lang="en-GB" err="1" smtClean="0"/>
              <a:t>vit</a:t>
            </a:r>
            <a:r>
              <a:rPr dirty="0" lang="en-GB" smtClean="0"/>
              <a:t> B12 and iron) and </a:t>
            </a:r>
            <a:r>
              <a:rPr dirty="0" lang="en-GB" err="1" smtClean="0"/>
              <a:t>thalassemias</a:t>
            </a:r>
            <a:r>
              <a:rPr dirty="0" lang="en-GB" smtClean="0"/>
              <a:t>, abnormal haemoglobin production) </a:t>
            </a:r>
            <a:r>
              <a:rPr dirty="0" lang="en-GB"/>
              <a:t>and bone marrow </a:t>
            </a:r>
            <a:r>
              <a:rPr dirty="0" lang="en-GB" smtClean="0"/>
              <a:t>failure(neoplasms) </a:t>
            </a:r>
            <a:endParaRPr dirty="0" lang="en-US"/>
          </a:p>
          <a:p>
            <a:pPr lvl="0"/>
            <a:r>
              <a:rPr dirty="0" lang="en-GB"/>
              <a:t>Premature or excessive </a:t>
            </a:r>
            <a:r>
              <a:rPr dirty="0" lang="en-GB" smtClean="0"/>
              <a:t>haemolysis(sickle cell </a:t>
            </a:r>
            <a:r>
              <a:rPr dirty="0" lang="en-GB" err="1" smtClean="0"/>
              <a:t>anemia</a:t>
            </a:r>
            <a:r>
              <a:rPr dirty="0" lang="en-GB" smtClean="0"/>
              <a:t>, infections </a:t>
            </a:r>
            <a:r>
              <a:rPr dirty="0" lang="en-GB" err="1" smtClean="0"/>
              <a:t>eg</a:t>
            </a:r>
            <a:r>
              <a:rPr dirty="0" lang="en-GB" smtClean="0"/>
              <a:t> malaria and other autoimmune diseases</a:t>
            </a:r>
            <a:endParaRPr dirty="0" lang="en-US"/>
          </a:p>
          <a:p>
            <a:endParaRPr dirty="0" lang="en-US"/>
          </a:p>
          <a:p>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754" name="Title 1"/>
          <p:cNvSpPr>
            <a:spLocks noGrp="1"/>
          </p:cNvSpPr>
          <p:nvPr>
            <p:ph type="title"/>
          </p:nvPr>
        </p:nvSpPr>
        <p:spPr/>
        <p:txBody>
          <a:bodyPr/>
          <a:p>
            <a:r>
              <a:rPr dirty="0" lang="en-US" smtClean="0"/>
              <a:t>causes</a:t>
            </a:r>
            <a:endParaRPr dirty="0" lang="en-US"/>
          </a:p>
        </p:txBody>
      </p:sp>
      <p:sp>
        <p:nvSpPr>
          <p:cNvPr id="1048755" name="Content Placeholder 2"/>
          <p:cNvSpPr>
            <a:spLocks noGrp="1"/>
          </p:cNvSpPr>
          <p:nvPr>
            <p:ph idx="1"/>
          </p:nvPr>
        </p:nvSpPr>
        <p:spPr/>
        <p:txBody>
          <a:bodyPr/>
          <a:p>
            <a:r>
              <a:rPr dirty="0" lang="en-US" smtClean="0"/>
              <a:t>A)inadequate or ineffective formation of granulocytes </a:t>
            </a:r>
            <a:r>
              <a:rPr dirty="0" lang="en-US" err="1" smtClean="0"/>
              <a:t>eg</a:t>
            </a:r>
            <a:r>
              <a:rPr dirty="0" lang="en-US" smtClean="0"/>
              <a:t> bone marrow failure or severe </a:t>
            </a:r>
            <a:r>
              <a:rPr dirty="0" lang="en-US" err="1" smtClean="0"/>
              <a:t>leukaemia</a:t>
            </a:r>
            <a:r>
              <a:rPr dirty="0" lang="en-US" smtClean="0"/>
              <a:t> or chemotherapeutic agents</a:t>
            </a:r>
          </a:p>
          <a:p>
            <a:r>
              <a:rPr dirty="0" lang="en-US" smtClean="0"/>
              <a:t>B) accelerated destruction of neutrophils coz of Immune mediated reactions to neutrophils caused by drugs, an enlarged spleen can lead to spleen sequestration_(damage of spleen due to accumulation of sickled </a:t>
            </a:r>
            <a:r>
              <a:rPr dirty="0" lang="en-US" err="1" smtClean="0"/>
              <a:t>rbcs</a:t>
            </a:r>
            <a:r>
              <a:rPr dirty="0" lang="en-US" smtClean="0"/>
              <a:t> causing enlargement affect </a:t>
            </a:r>
            <a:r>
              <a:rPr dirty="0" lang="en-US" err="1" smtClean="0"/>
              <a:t>fxn</a:t>
            </a:r>
            <a:r>
              <a:rPr dirty="0" lang="en-US" smtClean="0"/>
              <a:t>) which can lead to accelerated removal of neutrophils, utilization of neutrophils can also occur in infections</a:t>
            </a:r>
          </a:p>
          <a:p>
            <a:r>
              <a:rPr dirty="0" lang="en-US" smtClean="0"/>
              <a:t>C)drugs </a:t>
            </a:r>
            <a:r>
              <a:rPr dirty="0" lang="en-US" err="1" smtClean="0"/>
              <a:t>eg</a:t>
            </a:r>
            <a:r>
              <a:rPr dirty="0" lang="en-US" smtClean="0"/>
              <a:t> antiepileptic drugs </a:t>
            </a:r>
            <a:r>
              <a:rPr dirty="0" lang="en-US" err="1" smtClean="0"/>
              <a:t>eg</a:t>
            </a:r>
            <a:r>
              <a:rPr dirty="0" lang="en-US" smtClean="0"/>
              <a:t> carbamazepine or valproate ,</a:t>
            </a:r>
            <a:r>
              <a:rPr dirty="0" lang="en-US" err="1" smtClean="0"/>
              <a:t>anithyroid</a:t>
            </a:r>
            <a:r>
              <a:rPr dirty="0" lang="en-US" smtClean="0"/>
              <a:t> drugs </a:t>
            </a:r>
            <a:r>
              <a:rPr dirty="0" lang="en-US" err="1" smtClean="0"/>
              <a:t>eg</a:t>
            </a:r>
            <a:r>
              <a:rPr dirty="0" lang="en-US" smtClean="0"/>
              <a:t> </a:t>
            </a:r>
            <a:r>
              <a:rPr dirty="0" lang="en-US" err="1" smtClean="0"/>
              <a:t>carbimazole,propylthyouracil</a:t>
            </a:r>
            <a:endParaRPr dirty="0" lang="en-US" smtClean="0"/>
          </a:p>
          <a:p>
            <a:endParaRPr dirty="0"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756" name="Title 1"/>
          <p:cNvSpPr>
            <a:spLocks noGrp="1"/>
          </p:cNvSpPr>
          <p:nvPr>
            <p:ph type="title"/>
          </p:nvPr>
        </p:nvSpPr>
        <p:spPr/>
        <p:txBody>
          <a:bodyPr/>
          <a:p>
            <a:r>
              <a:rPr dirty="0" lang="en-US" err="1" smtClean="0"/>
              <a:t>Tx</a:t>
            </a:r>
            <a:endParaRPr dirty="0" lang="en-US"/>
          </a:p>
        </p:txBody>
      </p:sp>
      <p:sp>
        <p:nvSpPr>
          <p:cNvPr id="1048757" name="Content Placeholder 2"/>
          <p:cNvSpPr>
            <a:spLocks noGrp="1"/>
          </p:cNvSpPr>
          <p:nvPr>
            <p:ph idx="1"/>
          </p:nvPr>
        </p:nvSpPr>
        <p:spPr/>
        <p:txBody>
          <a:bodyPr/>
          <a:p>
            <a:r>
              <a:rPr dirty="0" lang="en-US" err="1" smtClean="0"/>
              <a:t>Pts</a:t>
            </a:r>
            <a:r>
              <a:rPr dirty="0" lang="en-US" smtClean="0"/>
              <a:t> with no symptom close monitoring with serial blood counts is done</a:t>
            </a:r>
          </a:p>
          <a:p>
            <a:r>
              <a:rPr dirty="0" lang="en-US" smtClean="0"/>
              <a:t>Offending agents  withdrawal </a:t>
            </a:r>
            <a:r>
              <a:rPr dirty="0" lang="en-US" err="1" smtClean="0"/>
              <a:t>eg</a:t>
            </a:r>
            <a:r>
              <a:rPr dirty="0" lang="en-US" smtClean="0"/>
              <a:t> meds</a:t>
            </a:r>
          </a:p>
          <a:p>
            <a:r>
              <a:rPr dirty="0" lang="en-US" smtClean="0"/>
              <a:t>Fever </a:t>
            </a:r>
            <a:r>
              <a:rPr dirty="0" lang="en-US" err="1" smtClean="0"/>
              <a:t>tx</a:t>
            </a:r>
            <a:endParaRPr dirty="0" lang="en-US" smtClean="0"/>
          </a:p>
          <a:p>
            <a:r>
              <a:rPr dirty="0" lang="en-US" smtClean="0"/>
              <a:t> Transfusion would be the solution but granulocytes lasts 10 days in circulation</a:t>
            </a:r>
            <a:endParaRPr dirty="0"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758" name="Title 1"/>
          <p:cNvSpPr>
            <a:spLocks noGrp="1"/>
          </p:cNvSpPr>
          <p:nvPr>
            <p:ph type="title"/>
          </p:nvPr>
        </p:nvSpPr>
        <p:spPr/>
        <p:txBody>
          <a:bodyPr/>
          <a:p>
            <a:r>
              <a:rPr dirty="0" lang="en-US" smtClean="0"/>
              <a:t>Signs and symptoms</a:t>
            </a:r>
            <a:endParaRPr dirty="0" lang="en-US"/>
          </a:p>
        </p:txBody>
      </p:sp>
      <p:sp>
        <p:nvSpPr>
          <p:cNvPr id="1048759" name="Content Placeholder 2"/>
          <p:cNvSpPr>
            <a:spLocks noGrp="1"/>
          </p:cNvSpPr>
          <p:nvPr>
            <p:ph idx="1"/>
          </p:nvPr>
        </p:nvSpPr>
        <p:spPr/>
        <p:txBody>
          <a:bodyPr/>
          <a:p>
            <a:r>
              <a:rPr dirty="0" lang="en-US" smtClean="0"/>
              <a:t>May be asymptomatic or clinically present with fever, rigors and sore throat</a:t>
            </a:r>
          </a:p>
          <a:p>
            <a:r>
              <a:rPr dirty="0" lang="en-US" smtClean="0"/>
              <a:t>Infection of organs progress quickly </a:t>
            </a:r>
            <a:r>
              <a:rPr dirty="0" lang="en-US" err="1" smtClean="0"/>
              <a:t>eg</a:t>
            </a:r>
            <a:r>
              <a:rPr dirty="0" lang="en-US" smtClean="0"/>
              <a:t> pneumonia, </a:t>
            </a:r>
            <a:r>
              <a:rPr dirty="0" lang="en-US" err="1" smtClean="0"/>
              <a:t>UTI,septicaemia</a:t>
            </a:r>
            <a:endParaRPr dirty="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760" name="Title 1"/>
          <p:cNvSpPr>
            <a:spLocks noGrp="1"/>
          </p:cNvSpPr>
          <p:nvPr>
            <p:ph type="title"/>
          </p:nvPr>
        </p:nvSpPr>
        <p:spPr/>
        <p:txBody>
          <a:bodyPr/>
          <a:p>
            <a:r>
              <a:rPr dirty="0" lang="en-US" smtClean="0"/>
              <a:t>HYPOPROTHROMBINEMIA</a:t>
            </a:r>
            <a:endParaRPr dirty="0" lang="en-US"/>
          </a:p>
        </p:txBody>
      </p:sp>
      <p:sp>
        <p:nvSpPr>
          <p:cNvPr id="1048761" name="Content Placeholder 2"/>
          <p:cNvSpPr>
            <a:spLocks noGrp="1"/>
          </p:cNvSpPr>
          <p:nvPr>
            <p:ph idx="1"/>
          </p:nvPr>
        </p:nvSpPr>
        <p:spPr/>
        <p:txBody>
          <a:bodyPr/>
          <a:p>
            <a:r>
              <a:rPr dirty="0" lang="en-US" smtClean="0"/>
              <a:t>Is a rare blood disorder in which there is deficiency of immune reactive </a:t>
            </a:r>
            <a:r>
              <a:rPr dirty="0" lang="en-US" err="1" smtClean="0"/>
              <a:t>prothrombin</a:t>
            </a:r>
            <a:r>
              <a:rPr dirty="0" lang="en-US" smtClean="0"/>
              <a:t> (factor II) produced in the liver</a:t>
            </a:r>
          </a:p>
          <a:p>
            <a:r>
              <a:rPr dirty="0" lang="en-US" smtClean="0"/>
              <a:t>Results in impaired blood clotting reaction leading to increased physiologic risk for spontaneous bleeding</a:t>
            </a:r>
          </a:p>
          <a:p>
            <a:r>
              <a:rPr dirty="0" lang="en-US" smtClean="0"/>
              <a:t>Manifests in GIT(</a:t>
            </a:r>
            <a:r>
              <a:rPr dirty="0" lang="en-US" err="1" smtClean="0"/>
              <a:t>mucocutaneous</a:t>
            </a:r>
            <a:r>
              <a:rPr dirty="0" lang="en-US" smtClean="0"/>
              <a:t> system) and the skin/nails</a:t>
            </a:r>
            <a:endParaRPr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762" name="Title 1"/>
          <p:cNvSpPr>
            <a:spLocks noGrp="1"/>
          </p:cNvSpPr>
          <p:nvPr>
            <p:ph type="title"/>
          </p:nvPr>
        </p:nvSpPr>
        <p:spPr/>
        <p:txBody>
          <a:bodyPr/>
          <a:p>
            <a:r>
              <a:rPr dirty="0" lang="en-US" smtClean="0"/>
              <a:t>Pathophysiology</a:t>
            </a:r>
            <a:endParaRPr dirty="0" lang="en-US"/>
          </a:p>
        </p:txBody>
      </p:sp>
      <p:sp>
        <p:nvSpPr>
          <p:cNvPr id="1048763" name="Content Placeholder 2"/>
          <p:cNvSpPr>
            <a:spLocks noGrp="1"/>
          </p:cNvSpPr>
          <p:nvPr>
            <p:ph idx="1"/>
          </p:nvPr>
        </p:nvSpPr>
        <p:spPr/>
        <p:txBody>
          <a:bodyPr/>
          <a:p>
            <a:r>
              <a:rPr dirty="0" lang="en-US" err="1" smtClean="0"/>
              <a:t>Hypoprothrombinemia</a:t>
            </a:r>
            <a:r>
              <a:rPr dirty="0" lang="en-US" smtClean="0"/>
              <a:t> is inherited or acquired and is a decrease in the synthesis of </a:t>
            </a:r>
            <a:r>
              <a:rPr dirty="0" lang="en-US" err="1" smtClean="0"/>
              <a:t>prothrombin</a:t>
            </a:r>
            <a:r>
              <a:rPr dirty="0" lang="en-US" smtClean="0"/>
              <a:t>. </a:t>
            </a:r>
            <a:r>
              <a:rPr dirty="0" lang="en-US" err="1" smtClean="0"/>
              <a:t>Prothrombin</a:t>
            </a:r>
            <a:r>
              <a:rPr dirty="0" lang="en-US" smtClean="0"/>
              <a:t> is a glycoprotein that occurs in the blood plasma and functions as a precursor of thrombin(enzyme) which as a converts Fibrinogen to fibrin which therefore fortify clots.</a:t>
            </a:r>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764" name="Title 1"/>
          <p:cNvSpPr>
            <a:spLocks noGrp="1"/>
          </p:cNvSpPr>
          <p:nvPr>
            <p:ph type="title"/>
          </p:nvPr>
        </p:nvSpPr>
        <p:spPr/>
        <p:txBody>
          <a:bodyPr/>
          <a:p>
            <a:r>
              <a:rPr dirty="0" lang="en-US" smtClean="0"/>
              <a:t>Causes</a:t>
            </a:r>
            <a:br>
              <a:rPr dirty="0" lang="en-US" smtClean="0"/>
            </a:br>
            <a:endParaRPr dirty="0" lang="en-US"/>
          </a:p>
        </p:txBody>
      </p:sp>
      <p:sp>
        <p:nvSpPr>
          <p:cNvPr id="1048765" name="Content Placeholder 2"/>
          <p:cNvSpPr>
            <a:spLocks noGrp="1"/>
          </p:cNvSpPr>
          <p:nvPr>
            <p:ph idx="1"/>
          </p:nvPr>
        </p:nvSpPr>
        <p:spPr/>
        <p:txBody>
          <a:bodyPr/>
          <a:p>
            <a:r>
              <a:rPr dirty="0" lang="en-US" smtClean="0"/>
              <a:t>Acquired causes:</a:t>
            </a:r>
          </a:p>
          <a:p>
            <a:r>
              <a:rPr dirty="0" lang="en-US"/>
              <a:t> </a:t>
            </a:r>
            <a:r>
              <a:rPr dirty="0" lang="en-US" smtClean="0"/>
              <a:t>   A) </a:t>
            </a:r>
            <a:r>
              <a:rPr dirty="0" lang="en-US" err="1" smtClean="0"/>
              <a:t>vit</a:t>
            </a:r>
            <a:r>
              <a:rPr dirty="0" lang="en-US" smtClean="0"/>
              <a:t> K deficiency-necessary for formation of </a:t>
            </a:r>
            <a:r>
              <a:rPr dirty="0" lang="en-US" err="1" smtClean="0"/>
              <a:t>prothrombin</a:t>
            </a:r>
            <a:endParaRPr dirty="0" lang="en-US" smtClean="0"/>
          </a:p>
          <a:p>
            <a:r>
              <a:rPr dirty="0" lang="en-US" smtClean="0"/>
              <a:t>  B) DIC-consumption of coagulation factors</a:t>
            </a:r>
          </a:p>
          <a:p>
            <a:r>
              <a:rPr dirty="0" lang="en-US"/>
              <a:t> </a:t>
            </a:r>
            <a:r>
              <a:rPr dirty="0" lang="en-US" smtClean="0"/>
              <a:t>C)Anticoagulants- overdose affects synthesis of factor II and other clotting factors</a:t>
            </a:r>
          </a:p>
          <a:p>
            <a:endParaRPr dirty="0"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766" name="Title 1"/>
          <p:cNvSpPr>
            <a:spLocks noGrp="1"/>
          </p:cNvSpPr>
          <p:nvPr>
            <p:ph type="title"/>
          </p:nvPr>
        </p:nvSpPr>
        <p:spPr/>
        <p:txBody>
          <a:bodyPr/>
          <a:p>
            <a:r>
              <a:rPr dirty="0" lang="en-US" smtClean="0"/>
              <a:t>Symptoms</a:t>
            </a:r>
            <a:endParaRPr dirty="0" lang="en-US"/>
          </a:p>
        </p:txBody>
      </p:sp>
      <p:sp>
        <p:nvSpPr>
          <p:cNvPr id="1048767" name="Content Placeholder 2"/>
          <p:cNvSpPr>
            <a:spLocks noGrp="1"/>
          </p:cNvSpPr>
          <p:nvPr>
            <p:ph idx="1"/>
          </p:nvPr>
        </p:nvSpPr>
        <p:spPr/>
        <p:txBody>
          <a:bodyPr>
            <a:normAutofit fontScale="96429" lnSpcReduction="20000"/>
          </a:bodyPr>
          <a:p>
            <a:r>
              <a:rPr dirty="0" lang="en-US" smtClean="0"/>
              <a:t>Easy bruising</a:t>
            </a:r>
          </a:p>
          <a:p>
            <a:r>
              <a:rPr dirty="0" lang="en-US" smtClean="0"/>
              <a:t>Oral mucosal bleeding</a:t>
            </a:r>
          </a:p>
          <a:p>
            <a:r>
              <a:rPr dirty="0" lang="en-US" smtClean="0"/>
              <a:t>Soft tissue bleeding</a:t>
            </a:r>
          </a:p>
          <a:p>
            <a:r>
              <a:rPr dirty="0" lang="en-US" err="1" smtClean="0"/>
              <a:t>Hemarthrosis</a:t>
            </a:r>
            <a:r>
              <a:rPr dirty="0" lang="en-US" smtClean="0"/>
              <a:t>-bleeding in joint spaces</a:t>
            </a:r>
          </a:p>
          <a:p>
            <a:r>
              <a:rPr dirty="0" lang="en-US" smtClean="0"/>
              <a:t>Epista</a:t>
            </a:r>
            <a:r>
              <a:rPr altLang="zh-CN" dirty="0" lang="en-US" smtClean="0"/>
              <a:t>x</a:t>
            </a:r>
            <a:r>
              <a:rPr dirty="0" lang="en-US" smtClean="0"/>
              <a:t>is-Acute hemorrhages fro the nasal cavity or </a:t>
            </a:r>
            <a:r>
              <a:rPr dirty="0" lang="en-US" err="1" smtClean="0"/>
              <a:t>nasopharnyx</a:t>
            </a:r>
            <a:endParaRPr dirty="0" lang="en-US" smtClean="0"/>
          </a:p>
          <a:p>
            <a:r>
              <a:rPr dirty="0" lang="en-US" smtClean="0"/>
              <a:t>Menorrhagia-prolonged abnormal heavy menstrual bleeding</a:t>
            </a:r>
          </a:p>
          <a:p>
            <a:r>
              <a:rPr dirty="0" lang="en-US" smtClean="0"/>
              <a:t>Prolonged bleeding due to surgery, injury</a:t>
            </a:r>
          </a:p>
          <a:p>
            <a:r>
              <a:rPr dirty="0" lang="en-US" smtClean="0"/>
              <a:t>Melena-GIT bleeding .dark brown stool</a:t>
            </a:r>
          </a:p>
          <a:p>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768" name="Title 1"/>
          <p:cNvSpPr>
            <a:spLocks noGrp="1"/>
          </p:cNvSpPr>
          <p:nvPr>
            <p:ph type="title"/>
          </p:nvPr>
        </p:nvSpPr>
        <p:spPr/>
        <p:txBody>
          <a:bodyPr/>
          <a:p>
            <a:r>
              <a:rPr dirty="0" lang="en-US" err="1" smtClean="0"/>
              <a:t>Dx</a:t>
            </a:r>
            <a:endParaRPr dirty="0" lang="en-US"/>
          </a:p>
        </p:txBody>
      </p:sp>
      <p:sp>
        <p:nvSpPr>
          <p:cNvPr id="1048769" name="Content Placeholder 2"/>
          <p:cNvSpPr>
            <a:spLocks noGrp="1"/>
          </p:cNvSpPr>
          <p:nvPr>
            <p:ph idx="1"/>
          </p:nvPr>
        </p:nvSpPr>
        <p:spPr/>
        <p:txBody>
          <a:bodyPr/>
          <a:p>
            <a:r>
              <a:rPr dirty="0" lang="en-US" smtClean="0"/>
              <a:t>Factor assays-observe performance of each factor  and identify missing factors</a:t>
            </a:r>
          </a:p>
          <a:p>
            <a:r>
              <a:rPr dirty="0" lang="en-US" err="1" smtClean="0"/>
              <a:t>Prothrombin</a:t>
            </a:r>
            <a:r>
              <a:rPr dirty="0" lang="en-US" smtClean="0"/>
              <a:t> blood test-</a:t>
            </a:r>
            <a:r>
              <a:rPr dirty="0" lang="en-US" err="1" smtClean="0"/>
              <a:t>determne</a:t>
            </a:r>
            <a:r>
              <a:rPr dirty="0" lang="en-US" smtClean="0"/>
              <a:t> if </a:t>
            </a:r>
            <a:r>
              <a:rPr dirty="0" lang="en-US" err="1" smtClean="0"/>
              <a:t>pt</a:t>
            </a:r>
            <a:r>
              <a:rPr dirty="0" lang="en-US" smtClean="0"/>
              <a:t> has deficiency of factor II</a:t>
            </a:r>
          </a:p>
          <a:p>
            <a:r>
              <a:rPr dirty="0" lang="en-US" err="1" smtClean="0"/>
              <a:t>Vit</a:t>
            </a:r>
            <a:r>
              <a:rPr dirty="0" lang="en-US" smtClean="0"/>
              <a:t> K test:</a:t>
            </a:r>
            <a:endParaRPr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770" name="Title 1"/>
          <p:cNvSpPr>
            <a:spLocks noGrp="1"/>
          </p:cNvSpPr>
          <p:nvPr>
            <p:ph type="title"/>
          </p:nvPr>
        </p:nvSpPr>
        <p:spPr/>
        <p:txBody>
          <a:bodyPr/>
          <a:p>
            <a:r>
              <a:rPr dirty="0" lang="en-US" smtClean="0"/>
              <a:t>TX</a:t>
            </a:r>
            <a:endParaRPr dirty="0" lang="en-US"/>
          </a:p>
        </p:txBody>
      </p:sp>
      <p:sp>
        <p:nvSpPr>
          <p:cNvPr id="1048771" name="Content Placeholder 2"/>
          <p:cNvSpPr>
            <a:spLocks noGrp="1"/>
          </p:cNvSpPr>
          <p:nvPr>
            <p:ph idx="1"/>
          </p:nvPr>
        </p:nvSpPr>
        <p:spPr/>
        <p:txBody>
          <a:bodyPr/>
          <a:p>
            <a:r>
              <a:rPr dirty="0" lang="en-US" smtClean="0"/>
              <a:t>Aimed at controlling hemorrhage</a:t>
            </a:r>
          </a:p>
          <a:p>
            <a:r>
              <a:rPr dirty="0" lang="en-US" smtClean="0"/>
              <a:t>Treat underlying cause</a:t>
            </a:r>
          </a:p>
          <a:p>
            <a:r>
              <a:rPr dirty="0" lang="en-US" smtClean="0"/>
              <a:t>In severe bleeding, infusions of purified </a:t>
            </a:r>
            <a:r>
              <a:rPr dirty="0" lang="en-US" err="1" smtClean="0"/>
              <a:t>prothrombin</a:t>
            </a:r>
            <a:r>
              <a:rPr dirty="0" lang="en-US" smtClean="0"/>
              <a:t> complexes are given periodically to boost blood clotting ability and boost levels of  </a:t>
            </a:r>
            <a:r>
              <a:rPr dirty="0" lang="en-US" err="1" smtClean="0"/>
              <a:t>vitK</a:t>
            </a:r>
            <a:r>
              <a:rPr dirty="0" lang="en-US" smtClean="0"/>
              <a:t> dependent coagulation factors </a:t>
            </a:r>
          </a:p>
          <a:p>
            <a:r>
              <a:rPr dirty="0" lang="en-US" err="1" smtClean="0"/>
              <a:t>Eg</a:t>
            </a:r>
            <a:r>
              <a:rPr dirty="0" lang="en-US" smtClean="0"/>
              <a:t> </a:t>
            </a:r>
          </a:p>
          <a:p>
            <a:r>
              <a:rPr dirty="0" lang="en-US" smtClean="0"/>
              <a:t>A) </a:t>
            </a:r>
            <a:r>
              <a:rPr dirty="0" lang="en-US" err="1" smtClean="0"/>
              <a:t>menadoxime</a:t>
            </a:r>
            <a:r>
              <a:rPr dirty="0" lang="en-US" smtClean="0"/>
              <a:t>-</a:t>
            </a:r>
          </a:p>
          <a:p>
            <a:r>
              <a:rPr dirty="0" lang="en-US" smtClean="0"/>
              <a:t>B) </a:t>
            </a:r>
            <a:r>
              <a:rPr dirty="0" lang="en-US" err="1" smtClean="0"/>
              <a:t>Menatetrenone-Vit</a:t>
            </a:r>
            <a:r>
              <a:rPr dirty="0" lang="en-US" smtClean="0"/>
              <a:t> K2 compound-</a:t>
            </a:r>
            <a:r>
              <a:rPr dirty="0" lang="en-US" err="1" smtClean="0"/>
              <a:t>antihemorrhagic</a:t>
            </a:r>
            <a:r>
              <a:rPr dirty="0" lang="en-US" smtClean="0"/>
              <a:t> vitamin</a:t>
            </a:r>
          </a:p>
          <a:p>
            <a:r>
              <a:rPr dirty="0" lang="en-US" smtClean="0"/>
              <a:t>VITK 5-vit K forms admin </a:t>
            </a:r>
            <a:r>
              <a:rPr dirty="0" lang="en-US" err="1" smtClean="0"/>
              <a:t>oraaly</a:t>
            </a:r>
            <a:r>
              <a:rPr dirty="0" lang="en-US" smtClean="0"/>
              <a:t> </a:t>
            </a:r>
            <a:r>
              <a:rPr dirty="0" lang="en-US" err="1" smtClean="0"/>
              <a:t>por</a:t>
            </a:r>
            <a:r>
              <a:rPr dirty="0" lang="en-US" smtClean="0"/>
              <a:t> iv</a:t>
            </a:r>
          </a:p>
          <a:p>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772" name="Title 1"/>
          <p:cNvSpPr>
            <a:spLocks noGrp="1"/>
          </p:cNvSpPr>
          <p:nvPr>
            <p:ph type="title"/>
          </p:nvPr>
        </p:nvSpPr>
        <p:spPr/>
        <p:txBody>
          <a:bodyPr/>
          <a:p>
            <a:endParaRPr lang="en-US"/>
          </a:p>
        </p:txBody>
      </p:sp>
      <p:sp>
        <p:nvSpPr>
          <p:cNvPr id="1048773" name="Content Placeholder 2"/>
          <p:cNvSpPr>
            <a:spLocks noGrp="1"/>
          </p:cNvSpPr>
          <p:nvPr>
            <p:ph idx="1"/>
          </p:nvPr>
        </p:nvSpPr>
        <p:spPr/>
        <p:txBody>
          <a:bodyPr/>
          <a:p>
            <a:r>
              <a:rPr dirty="0" lang="en-US" smtClean="0"/>
              <a:t>Fresh frozen plasma used for </a:t>
            </a:r>
            <a:r>
              <a:rPr dirty="0" lang="en-US" err="1" smtClean="0"/>
              <a:t>contionuos</a:t>
            </a:r>
            <a:r>
              <a:rPr dirty="0" lang="en-US" smtClean="0"/>
              <a:t> bleeding episodes –increase clotting factors, treat acute bleeding</a:t>
            </a:r>
          </a:p>
          <a:p>
            <a:r>
              <a:rPr dirty="0" lang="en-US" smtClean="0"/>
              <a:t>At times underlying cause is unknown so </a:t>
            </a:r>
            <a:r>
              <a:rPr dirty="0" lang="en-US" err="1" smtClean="0"/>
              <a:t>tx</a:t>
            </a:r>
            <a:r>
              <a:rPr dirty="0" lang="en-US" smtClean="0"/>
              <a:t> is managing symptoms bleeding should be priority </a:t>
            </a:r>
            <a:r>
              <a:rPr dirty="0" lang="en-US" err="1" smtClean="0"/>
              <a:t>tx</a:t>
            </a:r>
            <a:endParaRPr dirty="0" lang="en-US" smtClean="0"/>
          </a:p>
          <a:p>
            <a:r>
              <a:rPr dirty="0" lang="en-US" err="1" smtClean="0"/>
              <a:t>S</a:t>
            </a:r>
            <a:r>
              <a:rPr altLang="zh-CN" dirty="0" lang="en-US" err="1" smtClean="0"/>
              <a:t>u</a:t>
            </a:r>
            <a:r>
              <a:rPr altLang="zh-CN" dirty="0" lang="en-US" err="1" smtClean="0"/>
              <a:t>r</a:t>
            </a:r>
            <a:r>
              <a:rPr altLang="zh-CN" dirty="0" lang="en-US" err="1" smtClean="0"/>
              <a:t>g</a:t>
            </a:r>
            <a:r>
              <a:rPr altLang="zh-CN" dirty="0" lang="en-US" err="1" smtClean="0"/>
              <a:t>e</a:t>
            </a:r>
            <a:r>
              <a:rPr altLang="zh-CN" dirty="0" lang="en-US" err="1" smtClean="0"/>
              <a:t>r</a:t>
            </a:r>
            <a:r>
              <a:rPr altLang="zh-CN" dirty="0" lang="en-US" err="1" smtClean="0"/>
              <a:t>y</a:t>
            </a:r>
            <a:r>
              <a:rPr altLang="zh-CN" dirty="0" lang="en-US" err="1" smtClean="0"/>
              <a:t> </a:t>
            </a:r>
            <a:r>
              <a:rPr dirty="0" lang="en-US" smtClean="0"/>
              <a:t>should be avoided</a:t>
            </a: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611" name="Title 1"/>
          <p:cNvSpPr>
            <a:spLocks noGrp="1"/>
          </p:cNvSpPr>
          <p:nvPr>
            <p:ph type="title"/>
          </p:nvPr>
        </p:nvSpPr>
        <p:spPr/>
        <p:txBody>
          <a:bodyPr/>
          <a:p>
            <a:r>
              <a:rPr dirty="0" lang="en-US" smtClean="0"/>
              <a:t>Ct causes</a:t>
            </a:r>
            <a:endParaRPr dirty="0" lang="en-US"/>
          </a:p>
        </p:txBody>
      </p:sp>
      <p:sp>
        <p:nvSpPr>
          <p:cNvPr id="1048612" name="Content Placeholder 2"/>
          <p:cNvSpPr>
            <a:spLocks noGrp="1"/>
          </p:cNvSpPr>
          <p:nvPr>
            <p:ph idx="1"/>
          </p:nvPr>
        </p:nvSpPr>
        <p:spPr/>
        <p:txBody>
          <a:bodyPr>
            <a:normAutofit/>
          </a:bodyPr>
          <a:p>
            <a:r>
              <a:rPr dirty="0" lang="en-GB"/>
              <a:t> Deficiency of materials for synthesis of haemoglobin, through deficient diets, </a:t>
            </a:r>
            <a:r>
              <a:rPr dirty="0" lang="en-GB" err="1"/>
              <a:t>malabsorption</a:t>
            </a:r>
            <a:r>
              <a:rPr dirty="0" lang="en-GB"/>
              <a:t>, high demands through pregnancy and lactation, drugs that lead to non-absorption, bowel disease that causes poor absorption, and pernicious anaemia </a:t>
            </a:r>
            <a:endParaRPr dirty="0" lang="en-US"/>
          </a:p>
          <a:p>
            <a:pPr lvl="0"/>
            <a:r>
              <a:rPr dirty="0" lang="en-GB"/>
              <a:t>Blood loss </a:t>
            </a:r>
            <a:endParaRPr dirty="0" lang="en-US"/>
          </a:p>
          <a:p>
            <a:pPr lvl="0"/>
            <a:r>
              <a:rPr dirty="0" lang="en-GB"/>
              <a:t>Destruction of red blood cells </a:t>
            </a:r>
            <a:endParaRPr dirty="0" lang="en-US"/>
          </a:p>
          <a:p>
            <a:pPr lvl="0"/>
            <a:r>
              <a:rPr dirty="0" lang="en-GB"/>
              <a:t>Failure to produce red blood cells </a:t>
            </a:r>
            <a:endParaRPr dirty="0" lang="en-US"/>
          </a:p>
          <a:p>
            <a:r>
              <a:rPr dirty="0" lang="en-GB"/>
              <a:t>Blood cell cancers</a:t>
            </a:r>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99" name=""/>
        <p:cNvGrpSpPr/>
        <p:nvPr/>
      </p:nvGrpSpPr>
      <p:grpSpPr>
        <a:xfrm>
          <a:off x="0" y="0"/>
          <a:ext cx="0" cy="0"/>
          <a:chOff x="0" y="0"/>
          <a:chExt cx="0" cy="0"/>
        </a:xfrm>
      </p:grpSpPr>
      <p:sp>
        <p:nvSpPr>
          <p:cNvPr id="1048774" name="Title 1"/>
          <p:cNvSpPr>
            <a:spLocks noGrp="1"/>
          </p:cNvSpPr>
          <p:nvPr>
            <p:ph type="title"/>
          </p:nvPr>
        </p:nvSpPr>
        <p:spPr/>
        <p:txBody>
          <a:bodyPr/>
          <a:p>
            <a:r>
              <a:rPr dirty="0" lang="en-US" smtClean="0"/>
              <a:t>TX</a:t>
            </a:r>
            <a:endParaRPr dirty="0" lang="en-US"/>
          </a:p>
        </p:txBody>
      </p:sp>
      <p:sp>
        <p:nvSpPr>
          <p:cNvPr id="1048775" name="Content Placeholder 2"/>
          <p:cNvSpPr>
            <a:spLocks noGrp="1"/>
          </p:cNvSpPr>
          <p:nvPr>
            <p:ph idx="1"/>
          </p:nvPr>
        </p:nvSpPr>
        <p:spPr/>
        <p:txBody>
          <a:bodyPr>
            <a:normAutofit fontScale="92857" lnSpcReduction="10000"/>
          </a:bodyPr>
          <a:p>
            <a:r>
              <a:rPr dirty="0" lang="en-US" err="1" smtClean="0"/>
              <a:t>Desmopressin</a:t>
            </a:r>
            <a:r>
              <a:rPr dirty="0" lang="en-US" smtClean="0"/>
              <a:t> acetate(DDAVP) its synthetic version of natural vasopressin hormone</a:t>
            </a:r>
          </a:p>
          <a:p>
            <a:r>
              <a:rPr dirty="0" lang="en-US" smtClean="0"/>
              <a:t>It stimulates release of VWF from cells which also increases FVIII</a:t>
            </a:r>
          </a:p>
          <a:p>
            <a:r>
              <a:rPr dirty="0" lang="en-US" smtClean="0"/>
              <a:t>Can be injectable or nasal spray</a:t>
            </a:r>
          </a:p>
          <a:p>
            <a:r>
              <a:rPr dirty="0" lang="en-US"/>
              <a:t> </a:t>
            </a:r>
            <a:r>
              <a:rPr dirty="0" lang="en-US" smtClean="0"/>
              <a:t>fluid restriction coz of vasopressin antidiuretic effect</a:t>
            </a:r>
          </a:p>
          <a:p>
            <a:r>
              <a:rPr dirty="0" lang="en-US" smtClean="0"/>
              <a:t>Clotting factor concentrates which contain both VWF and factor VIII given IV</a:t>
            </a:r>
          </a:p>
          <a:p>
            <a:r>
              <a:rPr dirty="0" lang="en-US" err="1" smtClean="0"/>
              <a:t>Aminocaproic</a:t>
            </a:r>
            <a:r>
              <a:rPr dirty="0" lang="en-US" smtClean="0"/>
              <a:t> acid and </a:t>
            </a:r>
            <a:r>
              <a:rPr dirty="0" lang="en-US" err="1" smtClean="0"/>
              <a:t>traxenamic</a:t>
            </a:r>
            <a:r>
              <a:rPr dirty="0" lang="en-US" smtClean="0"/>
              <a:t> acid  are </a:t>
            </a:r>
            <a:r>
              <a:rPr dirty="0" lang="en-US" err="1" smtClean="0"/>
              <a:t>antifibrinolytics</a:t>
            </a:r>
            <a:r>
              <a:rPr dirty="0" lang="en-US" smtClean="0"/>
              <a:t> agents </a:t>
            </a:r>
            <a:r>
              <a:rPr dirty="0" lang="en-US" err="1" smtClean="0"/>
              <a:t>thst</a:t>
            </a:r>
            <a:r>
              <a:rPr dirty="0" lang="en-US" smtClean="0"/>
              <a:t> prevent </a:t>
            </a:r>
            <a:r>
              <a:rPr dirty="0" lang="en-US" err="1" smtClean="0"/>
              <a:t>breakdowen</a:t>
            </a:r>
            <a:r>
              <a:rPr dirty="0" lang="en-US" smtClean="0"/>
              <a:t> of </a:t>
            </a:r>
            <a:r>
              <a:rPr dirty="0" lang="en-US" err="1" smtClean="0"/>
              <a:t>bood</a:t>
            </a:r>
            <a:r>
              <a:rPr dirty="0" lang="en-US" smtClean="0"/>
              <a:t> </a:t>
            </a:r>
            <a:r>
              <a:rPr dirty="0" lang="en-US" err="1" smtClean="0"/>
              <a:t>clots.gven</a:t>
            </a:r>
            <a:r>
              <a:rPr dirty="0" lang="en-US" smtClean="0"/>
              <a:t> before dental procedures </a:t>
            </a:r>
            <a:r>
              <a:rPr dirty="0" lang="en-US" err="1" smtClean="0"/>
              <a:t>tx</a:t>
            </a:r>
            <a:r>
              <a:rPr dirty="0" lang="en-US" smtClean="0"/>
              <a:t> nosebleeds and menorrhagia </a:t>
            </a:r>
            <a:r>
              <a:rPr dirty="0" lang="en-US" err="1" smtClean="0"/>
              <a:t>eg</a:t>
            </a:r>
            <a:r>
              <a:rPr dirty="0" lang="en-US" smtClean="0"/>
              <a:t> tablet or liquid form</a:t>
            </a:r>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592" name=""/>
          <p:cNvSpPr>
            <a:spLocks noGrp="1"/>
          </p:cNvSpPr>
          <p:nvPr>
            <p:ph type="title"/>
          </p:nvPr>
        </p:nvSpPr>
        <p:spPr/>
        <p:txBody>
          <a:bodyPr/>
          <a:p>
            <a:r>
              <a:rPr lang="en-US"/>
              <a:t>BLOOD COMPONENTS THERAPY</a:t>
            </a:r>
            <a:endParaRPr lang="en-US"/>
          </a:p>
        </p:txBody>
      </p:sp>
      <p:sp>
        <p:nvSpPr>
          <p:cNvPr id="1048593" name=""/>
          <p:cNvSpPr>
            <a:spLocks noGrp="1"/>
          </p:cNvSpPr>
          <p:nvPr>
            <p:ph idx="1"/>
          </p:nvPr>
        </p:nvSpPr>
        <p:spPr/>
        <p:txBody>
          <a:bodyPr/>
          <a:p>
            <a:r>
              <a:rPr lang="en-US"/>
              <a:t>Types</a:t>
            </a:r>
            <a:endParaRPr lang="en-US"/>
          </a:p>
          <a:p>
            <a:r>
              <a:rPr lang="en-US"/>
              <a:t>RBCs –separated from plasma and platelets by sedimentation/ centrifugation. Indicated for severe symptomatic anaemia and acute/ moderate blood loss</a:t>
            </a:r>
            <a:endParaRPr lang="en-US"/>
          </a:p>
          <a:p>
            <a:r>
              <a:rPr lang="en-US"/>
              <a:t>Platelets- Prepared from fresh whole blood. Platelets are separated from RBCs. Used in bleeding due to thrombocytopenia, DIC</a:t>
            </a:r>
            <a:endParaRPr lang="en-US"/>
          </a:p>
          <a:p>
            <a:r>
              <a:rPr lang="en-US"/>
              <a:t>Plasma components- Includes FFPs(Fresh frozen plasma), factor concentrate VIII and IX, etc. Used when bleeding is caused by clotting factors</a:t>
            </a:r>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590" name=""/>
          <p:cNvSpPr>
            <a:spLocks noGrp="1"/>
          </p:cNvSpPr>
          <p:nvPr>
            <p:ph type="title"/>
          </p:nvPr>
        </p:nvSpPr>
        <p:spPr/>
        <p:txBody>
          <a:bodyPr/>
          <a:p>
            <a:r>
              <a:rPr lang="en-US"/>
              <a:t>Administrative procedure</a:t>
            </a:r>
            <a:endParaRPr lang="en-US"/>
          </a:p>
        </p:txBody>
      </p:sp>
      <p:sp>
        <p:nvSpPr>
          <p:cNvPr id="1048591" name=""/>
          <p:cNvSpPr>
            <a:spLocks noGrp="1"/>
          </p:cNvSpPr>
          <p:nvPr>
            <p:ph idx="1"/>
          </p:nvPr>
        </p:nvSpPr>
        <p:spPr/>
        <p:txBody>
          <a:bodyPr/>
          <a:p>
            <a:r>
              <a:rPr lang="en-US"/>
              <a:t>Use large IV cannula</a:t>
            </a:r>
            <a:endParaRPr lang="en-US"/>
          </a:p>
          <a:p>
            <a:r>
              <a:rPr lang="en-US"/>
              <a:t>Do not administer medications  through the same tubing unless thoroughly rinsed with NS</a:t>
            </a:r>
            <a:endParaRPr lang="en-US"/>
          </a:p>
          <a:p>
            <a:r>
              <a:rPr lang="en-US"/>
              <a:t>Positive identification of donor blood, counterchecking</a:t>
            </a:r>
            <a:endParaRPr lang="en-US"/>
          </a:p>
          <a:p>
            <a:r>
              <a:rPr lang="en-US"/>
              <a:t>Administer as soon as it is brought to the patient</a:t>
            </a:r>
            <a:endParaRPr lang="en-US"/>
          </a:p>
          <a:p>
            <a:r>
              <a:rPr lang="en-US"/>
              <a:t>Stay with the pt for the first 15 mins or 50 ml of blood</a:t>
            </a:r>
            <a:endParaRPr lang="en-US"/>
          </a:p>
          <a:p>
            <a:r>
              <a:rPr lang="en-US"/>
              <a:t>Transfusion should not take more than 4 hrs</a:t>
            </a:r>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588" name="Title 1"/>
          <p:cNvSpPr>
            <a:spLocks noGrp="1"/>
          </p:cNvSpPr>
          <p:nvPr>
            <p:ph type="title"/>
          </p:nvPr>
        </p:nvSpPr>
        <p:spPr/>
        <p:txBody>
          <a:bodyPr/>
          <a:p>
            <a:r>
              <a:rPr dirty="0" lang="en-US" smtClean="0"/>
              <a:t>Blood Transfusion reaction</a:t>
            </a:r>
            <a:endParaRPr dirty="0" lang="en-US"/>
          </a:p>
        </p:txBody>
      </p:sp>
      <p:sp>
        <p:nvSpPr>
          <p:cNvPr id="1048589" name="Content Placeholder 2"/>
          <p:cNvSpPr>
            <a:spLocks noGrp="1"/>
          </p:cNvSpPr>
          <p:nvPr>
            <p:ph idx="1"/>
          </p:nvPr>
        </p:nvSpPr>
        <p:spPr/>
        <p:txBody>
          <a:bodyPr/>
          <a:p>
            <a:r>
              <a:rPr dirty="0" lang="en-GB"/>
              <a:t>The reactions that are likely to occur during a blood </a:t>
            </a:r>
            <a:br>
              <a:rPr dirty="0" lang="en-GB"/>
            </a:br>
            <a:r>
              <a:rPr dirty="0" lang="en-GB"/>
              <a:t>transfusion include: </a:t>
            </a:r>
            <a:endParaRPr dirty="0" lang="en-US"/>
          </a:p>
          <a:p>
            <a:pPr lvl="0"/>
            <a:r>
              <a:rPr dirty="0" lang="en-GB"/>
              <a:t>Acute haemolytic reactions </a:t>
            </a:r>
            <a:endParaRPr dirty="0" lang="en-US"/>
          </a:p>
          <a:p>
            <a:pPr lvl="0"/>
            <a:r>
              <a:rPr dirty="0" lang="en-GB"/>
              <a:t>Febrile reactions </a:t>
            </a:r>
            <a:endParaRPr dirty="0" lang="en-US"/>
          </a:p>
          <a:p>
            <a:pPr lvl="0"/>
            <a:r>
              <a:rPr dirty="0" lang="en-GB"/>
              <a:t>Mild allergic reaction  </a:t>
            </a:r>
            <a:endParaRPr dirty="0" lang="en-US"/>
          </a:p>
          <a:p>
            <a:pPr lvl="0"/>
            <a:r>
              <a:rPr dirty="0" lang="en-GB"/>
              <a:t>Circulatory overload </a:t>
            </a:r>
            <a:endParaRPr dirty="0" lang="en-US"/>
          </a:p>
          <a:p>
            <a:pPr lvl="0"/>
            <a:r>
              <a:rPr dirty="0" lang="en-GB"/>
              <a:t>Sepsis </a:t>
            </a:r>
            <a:endParaRPr dirty="0" lang="en-US"/>
          </a:p>
          <a:p>
            <a:pPr lvl="0"/>
            <a:r>
              <a:rPr dirty="0" lang="en-GB"/>
              <a:t>Massive transfusion reactions</a:t>
            </a:r>
            <a:endParaRPr dirty="0" lang="en-US"/>
          </a:p>
          <a:p>
            <a:endParaRPr dirty="0"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586" name="Title 1"/>
          <p:cNvSpPr>
            <a:spLocks noGrp="1"/>
          </p:cNvSpPr>
          <p:nvPr>
            <p:ph type="title"/>
          </p:nvPr>
        </p:nvSpPr>
        <p:spPr/>
        <p:txBody>
          <a:bodyPr/>
          <a:p>
            <a:endParaRPr lang="en-US"/>
          </a:p>
        </p:txBody>
      </p:sp>
      <p:sp>
        <p:nvSpPr>
          <p:cNvPr id="1048587" name="Content Placeholder 2"/>
          <p:cNvSpPr>
            <a:spLocks noGrp="1"/>
          </p:cNvSpPr>
          <p:nvPr>
            <p:ph idx="1"/>
          </p:nvPr>
        </p:nvSpPr>
        <p:spPr/>
        <p:txBody>
          <a:bodyPr/>
          <a:p>
            <a:r>
              <a:rPr dirty="0" lang="en-GB"/>
              <a:t>If a patient on blood transfusion gets a transfusion reaction, you should:</a:t>
            </a:r>
            <a:endParaRPr dirty="0" lang="en-US"/>
          </a:p>
          <a:p>
            <a:pPr lvl="0"/>
            <a:r>
              <a:rPr dirty="0" lang="en-GB"/>
              <a:t>Stop the transfusion </a:t>
            </a:r>
            <a:endParaRPr dirty="0" lang="en-US"/>
          </a:p>
          <a:p>
            <a:pPr lvl="0"/>
            <a:r>
              <a:rPr dirty="0" lang="en-GB"/>
              <a:t>Maintain a patent IV line with saline solution </a:t>
            </a:r>
            <a:endParaRPr dirty="0" lang="en-US"/>
          </a:p>
          <a:p>
            <a:pPr lvl="0"/>
            <a:r>
              <a:rPr dirty="0" lang="en-GB"/>
              <a:t>Notify the blood bank and a physician immediately </a:t>
            </a:r>
            <a:endParaRPr dirty="0" lang="en-US"/>
          </a:p>
          <a:p>
            <a:pPr lvl="0"/>
            <a:r>
              <a:rPr dirty="0" lang="en-GB"/>
              <a:t>Re-check identifying tags </a:t>
            </a:r>
            <a:endParaRPr dirty="0" lang="en-US"/>
          </a:p>
          <a:p>
            <a:pPr lvl="0"/>
            <a:r>
              <a:rPr dirty="0" lang="en-GB"/>
              <a:t>Monitor vital signs and urine output strictly </a:t>
            </a:r>
            <a:endParaRPr dirty="0" lang="en-US"/>
          </a:p>
          <a:p>
            <a:pPr lvl="0"/>
            <a:r>
              <a:rPr dirty="0" lang="en-GB"/>
              <a:t>Save the blood bag for cross checking with appropriate patient details</a:t>
            </a:r>
            <a:endParaRPr dirty="0" lang="en-US"/>
          </a:p>
          <a:p>
            <a:endParaRPr dirty="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FAITH</dc:creator>
  <cp:lastModifiedBy>NURSING</cp:lastModifiedBy>
  <dcterms:created xsi:type="dcterms:W3CDTF">2018-03-01T16:15:48Z</dcterms:created>
  <dcterms:modified xsi:type="dcterms:W3CDTF">2021-07-08T09:20:38Z</dcterms:modified>
</cp:coreProperties>
</file>