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62" r:id="rId4"/>
    <p:sldId id="263" r:id="rId5"/>
    <p:sldId id="264" r:id="rId6"/>
    <p:sldId id="258" r:id="rId7"/>
    <p:sldId id="257" r:id="rId8"/>
    <p:sldId id="259" r:id="rId9"/>
    <p:sldId id="261" r:id="rId10"/>
    <p:sldId id="260" r:id="rId11"/>
    <p:sldId id="265" r:id="rId12"/>
    <p:sldId id="267" r:id="rId13"/>
    <p:sldId id="268" r:id="rId14"/>
    <p:sldId id="269" r:id="rId15"/>
    <p:sldId id="266" r:id="rId16"/>
    <p:sldId id="270" r:id="rId17"/>
    <p:sldId id="271" r:id="rId18"/>
    <p:sldId id="285" r:id="rId19"/>
    <p:sldId id="286" r:id="rId20"/>
    <p:sldId id="272" r:id="rId21"/>
    <p:sldId id="284" r:id="rId22"/>
    <p:sldId id="273" r:id="rId23"/>
    <p:sldId id="274" r:id="rId24"/>
    <p:sldId id="275" r:id="rId25"/>
    <p:sldId id="276" r:id="rId26"/>
    <p:sldId id="277" r:id="rId27"/>
    <p:sldId id="278" r:id="rId28"/>
    <p:sldId id="279" r:id="rId29"/>
    <p:sldId id="280" r:id="rId30"/>
    <p:sldId id="281" r:id="rId31"/>
    <p:sldId id="282" r:id="rId32"/>
    <p:sldId id="287" r:id="rId33"/>
    <p:sldId id="288" r:id="rId34"/>
    <p:sldId id="289" r:id="rId35"/>
    <p:sldId id="290"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39" autoAdjust="0"/>
    <p:restoredTop sz="94660"/>
  </p:normalViewPr>
  <p:slideViewPr>
    <p:cSldViewPr snapToGrid="0">
      <p:cViewPr varScale="1">
        <p:scale>
          <a:sx n="85" d="100"/>
          <a:sy n="85" d="100"/>
        </p:scale>
        <p:origin x="8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8AB7617-1864-4FE2-A1E7-F3E83657339A}" type="datetimeFigureOut">
              <a:rPr lang="en-US" smtClean="0"/>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2089923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AB7617-1864-4FE2-A1E7-F3E83657339A}" type="datetimeFigureOut">
              <a:rPr lang="en-US" smtClean="0"/>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4180044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AB7617-1864-4FE2-A1E7-F3E83657339A}" type="datetimeFigureOut">
              <a:rPr lang="en-US" smtClean="0"/>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932968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AB7617-1864-4FE2-A1E7-F3E83657339A}" type="datetimeFigureOut">
              <a:rPr lang="en-US" smtClean="0"/>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3579388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8AB7617-1864-4FE2-A1E7-F3E83657339A}" type="datetimeFigureOut">
              <a:rPr lang="en-US" smtClean="0"/>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336095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AB7617-1864-4FE2-A1E7-F3E83657339A}" type="datetimeFigureOut">
              <a:rPr lang="en-US" smtClean="0"/>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148635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8AB7617-1864-4FE2-A1E7-F3E83657339A}" type="datetimeFigureOut">
              <a:rPr lang="en-US" smtClean="0"/>
              <a:t>7/22/2021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897531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B7617-1864-4FE2-A1E7-F3E83657339A}" type="datetimeFigureOut">
              <a:rPr lang="en-US" smtClean="0"/>
              <a:t>7/22/2021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685637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B7617-1864-4FE2-A1E7-F3E83657339A}" type="datetimeFigureOut">
              <a:rPr lang="en-US" smtClean="0"/>
              <a:t>7/22/2021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1867454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8AB7617-1864-4FE2-A1E7-F3E83657339A}" type="datetimeFigureOut">
              <a:rPr lang="en-US" smtClean="0"/>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1833364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8AB7617-1864-4FE2-A1E7-F3E83657339A}" type="datetimeFigureOut">
              <a:rPr lang="en-US" smtClean="0"/>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91E11F-D195-48A5-919E-D6B2ECB2DA68}" type="slidenum">
              <a:rPr lang="en-US" smtClean="0"/>
              <a:t>‹#›</a:t>
            </a:fld>
            <a:endParaRPr lang="en-US"/>
          </a:p>
        </p:txBody>
      </p:sp>
    </p:spTree>
    <p:extLst>
      <p:ext uri="{BB962C8B-B14F-4D97-AF65-F5344CB8AC3E}">
        <p14:creationId xmlns:p14="http://schemas.microsoft.com/office/powerpoint/2010/main" val="261723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B7617-1864-4FE2-A1E7-F3E83657339A}" type="datetimeFigureOut">
              <a:rPr lang="en-US" smtClean="0"/>
              <a:t>7/22/2021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91E11F-D195-48A5-919E-D6B2ECB2DA68}" type="slidenum">
              <a:rPr lang="en-US" smtClean="0"/>
              <a:t>‹#›</a:t>
            </a:fld>
            <a:endParaRPr lang="en-US"/>
          </a:p>
        </p:txBody>
      </p:sp>
    </p:spTree>
    <p:extLst>
      <p:ext uri="{BB962C8B-B14F-4D97-AF65-F5344CB8AC3E}">
        <p14:creationId xmlns:p14="http://schemas.microsoft.com/office/powerpoint/2010/main" val="2048480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HISTAMINES AND ANTIHISTAMINES</a:t>
            </a:r>
            <a:endParaRPr lang="en-US" dirty="0"/>
          </a:p>
        </p:txBody>
      </p:sp>
      <p:sp>
        <p:nvSpPr>
          <p:cNvPr id="3" name="Subtitle 2"/>
          <p:cNvSpPr>
            <a:spLocks noGrp="1"/>
          </p:cNvSpPr>
          <p:nvPr>
            <p:ph type="subTitle" idx="1"/>
          </p:nvPr>
        </p:nvSpPr>
        <p:spPr/>
        <p:txBody>
          <a:bodyPr/>
          <a:lstStyle/>
          <a:p>
            <a:r>
              <a:rPr lang="en-US" dirty="0" smtClean="0"/>
              <a:t>JOYLINE NGETICH</a:t>
            </a:r>
          </a:p>
          <a:p>
            <a:r>
              <a:rPr lang="en-US" dirty="0" smtClean="0"/>
              <a:t>BSCN STUDENT</a:t>
            </a:r>
          </a:p>
          <a:p>
            <a:r>
              <a:rPr lang="en-US" dirty="0" smtClean="0"/>
              <a:t>KMTC-KABARNET CAMPUS</a:t>
            </a:r>
            <a:endParaRPr lang="en-US" dirty="0"/>
          </a:p>
        </p:txBody>
      </p:sp>
    </p:spTree>
    <p:extLst>
      <p:ext uri="{BB962C8B-B14F-4D97-AF65-F5344CB8AC3E}">
        <p14:creationId xmlns:p14="http://schemas.microsoft.com/office/powerpoint/2010/main" val="3760620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a:t>Histamine-Pharmacological Actions(H1)</a:t>
            </a:r>
            <a:br>
              <a:rPr lang="en-US" dirty="0"/>
            </a:br>
            <a:endParaRPr lang="en-US" dirty="0"/>
          </a:p>
        </p:txBody>
      </p:sp>
      <p:sp>
        <p:nvSpPr>
          <p:cNvPr id="11" name="Content Placeholder 10"/>
          <p:cNvSpPr>
            <a:spLocks noGrp="1"/>
          </p:cNvSpPr>
          <p:nvPr>
            <p:ph idx="1"/>
          </p:nvPr>
        </p:nvSpPr>
        <p:spPr/>
        <p:txBody>
          <a:bodyPr>
            <a:normAutofit fontScale="92500" lnSpcReduction="10000"/>
          </a:bodyPr>
          <a:lstStyle/>
          <a:p>
            <a:pPr marL="0" indent="0">
              <a:buNone/>
            </a:pPr>
            <a:r>
              <a:rPr lang="en-US" dirty="0" smtClean="0"/>
              <a:t> 1. Exocrine </a:t>
            </a:r>
            <a:r>
              <a:rPr lang="en-US" dirty="0"/>
              <a:t>Excretion(H1)</a:t>
            </a:r>
          </a:p>
          <a:p>
            <a:pPr marL="0" indent="0">
              <a:buNone/>
            </a:pPr>
            <a:r>
              <a:rPr lang="en-US" dirty="0" smtClean="0"/>
              <a:t>Increased production </a:t>
            </a:r>
            <a:r>
              <a:rPr lang="en-US" dirty="0"/>
              <a:t>of nasal </a:t>
            </a:r>
            <a:r>
              <a:rPr lang="en-US" dirty="0" smtClean="0"/>
              <a:t>and  </a:t>
            </a:r>
            <a:r>
              <a:rPr lang="en-US" dirty="0"/>
              <a:t>bronchial </a:t>
            </a:r>
            <a:r>
              <a:rPr lang="en-US" dirty="0" smtClean="0"/>
              <a:t>mucus resulting in respiratory symptoms</a:t>
            </a:r>
          </a:p>
          <a:p>
            <a:pPr marL="0" indent="0">
              <a:buNone/>
            </a:pPr>
            <a:r>
              <a:rPr lang="en-US" dirty="0" smtClean="0"/>
              <a:t> 2.  </a:t>
            </a:r>
            <a:r>
              <a:rPr lang="en-US" dirty="0"/>
              <a:t>Bronchial Smooth </a:t>
            </a:r>
            <a:r>
              <a:rPr lang="en-US" dirty="0" smtClean="0"/>
              <a:t>Muscle(H1)</a:t>
            </a:r>
          </a:p>
          <a:p>
            <a:pPr marL="0" indent="0">
              <a:buNone/>
            </a:pPr>
            <a:r>
              <a:rPr lang="en-US" dirty="0" smtClean="0"/>
              <a:t>Bronchiolar constriction results in asthmatic </a:t>
            </a:r>
            <a:r>
              <a:rPr lang="en-US" dirty="0"/>
              <a:t>symptoms</a:t>
            </a:r>
          </a:p>
          <a:p>
            <a:pPr marL="0" indent="0">
              <a:buNone/>
            </a:pPr>
            <a:r>
              <a:rPr lang="en-US" dirty="0"/>
              <a:t>a</a:t>
            </a:r>
            <a:r>
              <a:rPr lang="en-US" dirty="0" smtClean="0"/>
              <a:t>nd decreased </a:t>
            </a:r>
            <a:r>
              <a:rPr lang="en-US" dirty="0"/>
              <a:t>Lung </a:t>
            </a:r>
            <a:r>
              <a:rPr lang="en-US" dirty="0" smtClean="0"/>
              <a:t>capacity</a:t>
            </a:r>
          </a:p>
          <a:p>
            <a:pPr marL="0" indent="0">
              <a:buNone/>
            </a:pPr>
            <a:r>
              <a:rPr lang="en-US" dirty="0" smtClean="0"/>
              <a:t> 3. Intestinal </a:t>
            </a:r>
            <a:r>
              <a:rPr lang="en-US" dirty="0"/>
              <a:t>Smooth </a:t>
            </a:r>
            <a:r>
              <a:rPr lang="en-US" dirty="0" smtClean="0"/>
              <a:t>Muscle(H1)</a:t>
            </a:r>
          </a:p>
          <a:p>
            <a:pPr marL="0" indent="0">
              <a:buNone/>
            </a:pPr>
            <a:r>
              <a:rPr lang="en-US" dirty="0" smtClean="0"/>
              <a:t>Contraction results in intestinal </a:t>
            </a:r>
            <a:r>
              <a:rPr lang="en-US" dirty="0"/>
              <a:t>cramps &amp; </a:t>
            </a:r>
            <a:r>
              <a:rPr lang="en-US" dirty="0" smtClean="0"/>
              <a:t>diarrhea</a:t>
            </a:r>
            <a:endParaRPr lang="en-US" dirty="0"/>
          </a:p>
          <a:p>
            <a:pPr marL="0" indent="0">
              <a:buNone/>
            </a:pPr>
            <a:r>
              <a:rPr lang="en-US" dirty="0" smtClean="0"/>
              <a:t> 4.Sensory </a:t>
            </a:r>
            <a:r>
              <a:rPr lang="en-US" dirty="0"/>
              <a:t>Nerve Endings(H1)</a:t>
            </a:r>
          </a:p>
          <a:p>
            <a:pPr marL="0" indent="0">
              <a:buNone/>
            </a:pPr>
            <a:r>
              <a:rPr lang="en-US" dirty="0"/>
              <a:t>C</a:t>
            </a:r>
            <a:r>
              <a:rPr lang="en-US" dirty="0" smtClean="0"/>
              <a:t>auses Itching </a:t>
            </a:r>
            <a:r>
              <a:rPr lang="en-US" dirty="0"/>
              <a:t>&amp; pain</a:t>
            </a:r>
          </a:p>
        </p:txBody>
      </p:sp>
    </p:spTree>
    <p:extLst>
      <p:ext uri="{BB962C8B-B14F-4D97-AF65-F5344CB8AC3E}">
        <p14:creationId xmlns:p14="http://schemas.microsoft.com/office/powerpoint/2010/main" val="314694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additive="base">
                                        <p:cTn id="2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 calcmode="lin" valueType="num">
                                      <p:cBhvr additive="base">
                                        <p:cTn id="3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xEl>
                                              <p:pRg st="5" end="5"/>
                                            </p:txEl>
                                          </p:spTgt>
                                        </p:tgtEl>
                                        <p:attrNameLst>
                                          <p:attrName>style.visibility</p:attrName>
                                        </p:attrNameLst>
                                      </p:cBhvr>
                                      <p:to>
                                        <p:strVal val="visible"/>
                                      </p:to>
                                    </p:set>
                                    <p:anim calcmode="lin" valueType="num">
                                      <p:cBhvr additive="base">
                                        <p:cTn id="37"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xEl>
                                              <p:pRg st="6" end="6"/>
                                            </p:txEl>
                                          </p:spTgt>
                                        </p:tgtEl>
                                        <p:attrNameLst>
                                          <p:attrName>style.visibility</p:attrName>
                                        </p:attrNameLst>
                                      </p:cBhvr>
                                      <p:to>
                                        <p:strVal val="visible"/>
                                      </p:to>
                                    </p:set>
                                    <p:anim calcmode="lin" valueType="num">
                                      <p:cBhvr additive="base">
                                        <p:cTn id="4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xEl>
                                              <p:pRg st="7" end="7"/>
                                            </p:txEl>
                                          </p:spTgt>
                                        </p:tgtEl>
                                        <p:attrNameLst>
                                          <p:attrName>style.visibility</p:attrName>
                                        </p:attrNameLst>
                                      </p:cBhvr>
                                      <p:to>
                                        <p:strVal val="visible"/>
                                      </p:to>
                                    </p:set>
                                    <p:anim calcmode="lin" valueType="num">
                                      <p:cBhvr additive="base">
                                        <p:cTn id="49"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xEl>
                                              <p:pRg st="8" end="8"/>
                                            </p:txEl>
                                          </p:spTgt>
                                        </p:tgtEl>
                                        <p:attrNameLst>
                                          <p:attrName>style.visibility</p:attrName>
                                        </p:attrNameLst>
                                      </p:cBhvr>
                                      <p:to>
                                        <p:strVal val="visible"/>
                                      </p:to>
                                    </p:set>
                                    <p:anim calcmode="lin" valueType="num">
                                      <p:cBhvr additive="base">
                                        <p:cTn id="55"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7"/>
            <a:ext cx="7886700" cy="1000830"/>
          </a:xfrm>
        </p:spPr>
        <p:txBody>
          <a:bodyPr>
            <a:normAutofit fontScale="90000"/>
          </a:bodyPr>
          <a:lstStyle/>
          <a:p>
            <a:r>
              <a:rPr lang="en-US" dirty="0"/>
              <a:t>Histamine-Pharmacological </a:t>
            </a:r>
            <a:br>
              <a:rPr lang="en-US" dirty="0"/>
            </a:br>
            <a:r>
              <a:rPr lang="en-US" dirty="0" smtClean="0"/>
              <a:t>Actions(H1&amp;2)</a:t>
            </a:r>
            <a:endParaRPr lang="en-US" dirty="0"/>
          </a:p>
        </p:txBody>
      </p:sp>
      <p:sp>
        <p:nvSpPr>
          <p:cNvPr id="6" name="Content Placeholder 5"/>
          <p:cNvSpPr>
            <a:spLocks noGrp="1"/>
          </p:cNvSpPr>
          <p:nvPr>
            <p:ph idx="1"/>
          </p:nvPr>
        </p:nvSpPr>
        <p:spPr>
          <a:xfrm>
            <a:off x="293511" y="1365956"/>
            <a:ext cx="8221839" cy="5492043"/>
          </a:xfrm>
        </p:spPr>
        <p:txBody>
          <a:bodyPr>
            <a:normAutofit fontScale="92500" lnSpcReduction="10000"/>
          </a:bodyPr>
          <a:lstStyle/>
          <a:p>
            <a:pPr marL="0" indent="0">
              <a:buNone/>
            </a:pPr>
            <a:r>
              <a:rPr lang="en-US" dirty="0" smtClean="0"/>
              <a:t>5.Cardiovascular </a:t>
            </a:r>
            <a:r>
              <a:rPr lang="en-US" dirty="0"/>
              <a:t>System(H1&amp;2)</a:t>
            </a:r>
          </a:p>
          <a:p>
            <a:pPr marL="0" indent="0">
              <a:buNone/>
            </a:pPr>
            <a:r>
              <a:rPr lang="en-US" dirty="0" smtClean="0"/>
              <a:t>Decreased Peripheral resistance will decrease Systemic </a:t>
            </a:r>
            <a:r>
              <a:rPr lang="en-US" dirty="0"/>
              <a:t>BP</a:t>
            </a:r>
          </a:p>
          <a:p>
            <a:pPr marL="0" indent="0">
              <a:buNone/>
            </a:pPr>
            <a:r>
              <a:rPr lang="en-US" dirty="0" smtClean="0"/>
              <a:t>Causes positive chronotropism mediated by h2 receptors</a:t>
            </a:r>
            <a:endParaRPr lang="en-US" dirty="0"/>
          </a:p>
          <a:p>
            <a:pPr marL="0" indent="0">
              <a:buNone/>
            </a:pPr>
            <a:r>
              <a:rPr lang="en-US" dirty="0" smtClean="0"/>
              <a:t>And positive  inotropism mediated by both h1 and h2 receptors</a:t>
            </a:r>
            <a:endParaRPr lang="en-US" dirty="0"/>
          </a:p>
          <a:p>
            <a:pPr marL="0" indent="0">
              <a:buNone/>
            </a:pPr>
            <a:r>
              <a:rPr lang="en-US" dirty="0" smtClean="0"/>
              <a:t>6. </a:t>
            </a:r>
            <a:r>
              <a:rPr lang="en-US" dirty="0"/>
              <a:t>Skin(H1&amp;2)</a:t>
            </a:r>
          </a:p>
          <a:p>
            <a:pPr marL="0" indent="0">
              <a:buNone/>
            </a:pPr>
            <a:r>
              <a:rPr lang="en-US" dirty="0" smtClean="0"/>
              <a:t> </a:t>
            </a:r>
            <a:r>
              <a:rPr lang="en-US" dirty="0"/>
              <a:t>Dilatation &amp; </a:t>
            </a:r>
            <a:r>
              <a:rPr lang="en-US" dirty="0" smtClean="0"/>
              <a:t>increased </a:t>
            </a:r>
            <a:r>
              <a:rPr lang="en-US" dirty="0"/>
              <a:t>permeability of the </a:t>
            </a:r>
            <a:r>
              <a:rPr lang="en-US" dirty="0" smtClean="0"/>
              <a:t>venules results in  </a:t>
            </a:r>
            <a:r>
              <a:rPr lang="en-US" dirty="0"/>
              <a:t>Leakage of fluid + proteins into the </a:t>
            </a:r>
            <a:r>
              <a:rPr lang="en-US" dirty="0" smtClean="0"/>
              <a:t>tissues</a:t>
            </a:r>
            <a:endParaRPr lang="en-US" dirty="0"/>
          </a:p>
          <a:p>
            <a:pPr marL="0" indent="0">
              <a:buNone/>
            </a:pPr>
            <a:r>
              <a:rPr lang="en-US" dirty="0" smtClean="0"/>
              <a:t>In the skin this results to Classic </a:t>
            </a:r>
            <a:r>
              <a:rPr lang="en-US" dirty="0"/>
              <a:t>“triple-response”(wheal </a:t>
            </a:r>
            <a:r>
              <a:rPr lang="en-US" dirty="0" smtClean="0"/>
              <a:t>formation and </a:t>
            </a:r>
            <a:r>
              <a:rPr lang="en-US" dirty="0"/>
              <a:t>reddening due to local </a:t>
            </a:r>
            <a:r>
              <a:rPr lang="en-US" dirty="0" smtClean="0"/>
              <a:t>vasoconstriction and flare(halo)</a:t>
            </a:r>
          </a:p>
          <a:p>
            <a:pPr marL="0" indent="0">
              <a:buNone/>
            </a:pPr>
            <a:r>
              <a:rPr lang="en-US" dirty="0" smtClean="0"/>
              <a:t>7.Stomach(H2)</a:t>
            </a:r>
          </a:p>
          <a:p>
            <a:pPr marL="0" indent="0">
              <a:buNone/>
            </a:pPr>
            <a:r>
              <a:rPr lang="en-US" dirty="0" smtClean="0"/>
              <a:t>increased </a:t>
            </a:r>
            <a:r>
              <a:rPr lang="en-US" dirty="0"/>
              <a:t>Gastric HCl </a:t>
            </a:r>
            <a:r>
              <a:rPr lang="en-US" dirty="0" smtClean="0"/>
              <a:t>secretion</a:t>
            </a:r>
          </a:p>
          <a:p>
            <a:endParaRPr lang="en-US" dirty="0"/>
          </a:p>
        </p:txBody>
      </p:sp>
    </p:spTree>
    <p:extLst>
      <p:ext uri="{BB962C8B-B14F-4D97-AF65-F5344CB8AC3E}">
        <p14:creationId xmlns:p14="http://schemas.microsoft.com/office/powerpoint/2010/main" val="176782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Histamine </a:t>
            </a:r>
            <a:r>
              <a:rPr lang="en-US" dirty="0" smtClean="0"/>
              <a:t>Antagonists</a:t>
            </a:r>
            <a:endParaRPr lang="en-US" dirty="0"/>
          </a:p>
        </p:txBody>
      </p:sp>
      <p:sp>
        <p:nvSpPr>
          <p:cNvPr id="3" name="Content Placeholder 2"/>
          <p:cNvSpPr>
            <a:spLocks noGrp="1"/>
          </p:cNvSpPr>
          <p:nvPr>
            <p:ph idx="1"/>
          </p:nvPr>
        </p:nvSpPr>
        <p:spPr/>
        <p:txBody>
          <a:bodyPr>
            <a:normAutofit/>
          </a:bodyPr>
          <a:lstStyle/>
          <a:p>
            <a:r>
              <a:rPr lang="en-US" dirty="0"/>
              <a:t>The effects of histamine released in the body can be </a:t>
            </a:r>
            <a:r>
              <a:rPr lang="en-US" dirty="0" smtClean="0"/>
              <a:t>reduced </a:t>
            </a:r>
            <a:r>
              <a:rPr lang="en-US" dirty="0"/>
              <a:t>in several ways</a:t>
            </a:r>
          </a:p>
          <a:p>
            <a:r>
              <a:rPr lang="en-US" dirty="0" smtClean="0"/>
              <a:t>Physiologic </a:t>
            </a:r>
            <a:r>
              <a:rPr lang="en-US" dirty="0"/>
              <a:t>antagonists, especially epinephrine, have </a:t>
            </a:r>
            <a:r>
              <a:rPr lang="en-US" dirty="0" smtClean="0"/>
              <a:t>smooth </a:t>
            </a:r>
            <a:r>
              <a:rPr lang="en-US" dirty="0"/>
              <a:t>muscle actions opposite to those of histamine, by </a:t>
            </a:r>
            <a:r>
              <a:rPr lang="en-US" dirty="0" smtClean="0"/>
              <a:t>acting </a:t>
            </a:r>
            <a:r>
              <a:rPr lang="en-US" dirty="0"/>
              <a:t>at different receptors</a:t>
            </a:r>
          </a:p>
          <a:p>
            <a:r>
              <a:rPr lang="en-US" dirty="0" smtClean="0"/>
              <a:t>This </a:t>
            </a:r>
            <a:r>
              <a:rPr lang="en-US" dirty="0"/>
              <a:t>is important clinically because injection of epinephrine </a:t>
            </a:r>
            <a:r>
              <a:rPr lang="en-US" dirty="0" smtClean="0"/>
              <a:t>can </a:t>
            </a:r>
            <a:r>
              <a:rPr lang="en-US" dirty="0"/>
              <a:t>be lifesaving in systemic anaphylaxis/other conditions </a:t>
            </a:r>
            <a:r>
              <a:rPr lang="en-US" dirty="0" smtClean="0"/>
              <a:t>in </a:t>
            </a:r>
            <a:r>
              <a:rPr lang="en-US" dirty="0"/>
              <a:t>which massive release of histamine(and other more </a:t>
            </a:r>
            <a:r>
              <a:rPr lang="en-US" dirty="0" smtClean="0"/>
              <a:t>important mediators)occurs</a:t>
            </a:r>
            <a:endParaRPr lang="en-US" dirty="0"/>
          </a:p>
        </p:txBody>
      </p:sp>
    </p:spTree>
    <p:extLst>
      <p:ext uri="{BB962C8B-B14F-4D97-AF65-F5344CB8AC3E}">
        <p14:creationId xmlns:p14="http://schemas.microsoft.com/office/powerpoint/2010/main" val="83685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711" y="365126"/>
            <a:ext cx="8018639" cy="1325563"/>
          </a:xfrm>
        </p:spPr>
        <p:txBody>
          <a:bodyPr>
            <a:normAutofit fontScale="90000"/>
          </a:bodyPr>
          <a:lstStyle/>
          <a:p>
            <a:r>
              <a:rPr lang="en-US" dirty="0" smtClean="0"/>
              <a:t>Adrenoceptor Agonists (Sympathomimetic)- </a:t>
            </a:r>
            <a:r>
              <a:rPr lang="en-US" dirty="0"/>
              <a:t/>
            </a:r>
            <a:br>
              <a:rPr lang="en-US" dirty="0"/>
            </a:br>
            <a:r>
              <a:rPr lang="en-US" dirty="0"/>
              <a:t>Use of Epinephrine in </a:t>
            </a:r>
            <a:r>
              <a:rPr lang="en-US" dirty="0" smtClean="0"/>
              <a:t>Anaphylaxis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Anaphylaxis</a:t>
            </a:r>
            <a:endParaRPr lang="en-US" dirty="0"/>
          </a:p>
          <a:p>
            <a:r>
              <a:rPr lang="en-US" dirty="0" smtClean="0"/>
              <a:t>Epinephrine </a:t>
            </a:r>
            <a:r>
              <a:rPr lang="en-US" dirty="0"/>
              <a:t>is the drug of choice for the </a:t>
            </a:r>
            <a:r>
              <a:rPr lang="en-US" dirty="0" smtClean="0"/>
              <a:t>immediate </a:t>
            </a:r>
            <a:r>
              <a:rPr lang="en-US" dirty="0"/>
              <a:t>treatment of anaphylactic shock </a:t>
            </a:r>
          </a:p>
          <a:p>
            <a:r>
              <a:rPr lang="en-US" dirty="0" smtClean="0"/>
              <a:t>It </a:t>
            </a:r>
            <a:r>
              <a:rPr lang="en-US" dirty="0"/>
              <a:t>is an effective physiologic antagonist of many </a:t>
            </a:r>
            <a:r>
              <a:rPr lang="en-US" dirty="0" smtClean="0"/>
              <a:t>of </a:t>
            </a:r>
            <a:r>
              <a:rPr lang="en-US" dirty="0"/>
              <a:t>the mediators of anaphylaxis</a:t>
            </a:r>
          </a:p>
          <a:p>
            <a:r>
              <a:rPr lang="en-US" dirty="0" smtClean="0"/>
              <a:t>Epinephrine </a:t>
            </a:r>
            <a:r>
              <a:rPr lang="en-US" dirty="0"/>
              <a:t>is sometimes supplemented with </a:t>
            </a:r>
            <a:r>
              <a:rPr lang="en-US" dirty="0" smtClean="0"/>
              <a:t>antihistamines </a:t>
            </a:r>
            <a:r>
              <a:rPr lang="en-US" dirty="0"/>
              <a:t>and corticosteroids, but </a:t>
            </a:r>
            <a:r>
              <a:rPr lang="en-US" dirty="0" smtClean="0"/>
              <a:t>these agents </a:t>
            </a:r>
            <a:r>
              <a:rPr lang="en-US" dirty="0"/>
              <a:t>are neither as efficacious as </a:t>
            </a:r>
            <a:r>
              <a:rPr lang="en-US" dirty="0" smtClean="0"/>
              <a:t>epinephrine </a:t>
            </a:r>
            <a:r>
              <a:rPr lang="en-US" dirty="0"/>
              <a:t>nor as rapid acting</a:t>
            </a:r>
          </a:p>
        </p:txBody>
      </p:sp>
    </p:spTree>
    <p:extLst>
      <p:ext uri="{BB962C8B-B14F-4D97-AF65-F5344CB8AC3E}">
        <p14:creationId xmlns:p14="http://schemas.microsoft.com/office/powerpoint/2010/main" val="138931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Histamine Antagonists-Release </a:t>
            </a:r>
            <a:br>
              <a:rPr lang="en-US" dirty="0"/>
            </a:br>
            <a:r>
              <a:rPr lang="en-US" dirty="0"/>
              <a:t>Inhibitors</a:t>
            </a:r>
          </a:p>
        </p:txBody>
      </p:sp>
      <p:sp>
        <p:nvSpPr>
          <p:cNvPr id="3" name="Content Placeholder 2"/>
          <p:cNvSpPr>
            <a:spLocks noGrp="1"/>
          </p:cNvSpPr>
          <p:nvPr>
            <p:ph idx="1"/>
          </p:nvPr>
        </p:nvSpPr>
        <p:spPr/>
        <p:txBody>
          <a:bodyPr>
            <a:normAutofit/>
          </a:bodyPr>
          <a:lstStyle/>
          <a:p>
            <a:r>
              <a:rPr lang="en-US" dirty="0"/>
              <a:t>Release inhibitors reduce the degranulation of mast </a:t>
            </a:r>
          </a:p>
          <a:p>
            <a:pPr marL="0" indent="0">
              <a:buNone/>
            </a:pPr>
            <a:r>
              <a:rPr lang="en-US" dirty="0"/>
              <a:t>cells that results from immunologic triggering by </a:t>
            </a:r>
            <a:r>
              <a:rPr lang="en-US" dirty="0" smtClean="0"/>
              <a:t>antigen-</a:t>
            </a:r>
            <a:r>
              <a:rPr lang="en-US" dirty="0" err="1" smtClean="0"/>
              <a:t>IgE</a:t>
            </a:r>
            <a:r>
              <a:rPr lang="en-US" dirty="0" smtClean="0"/>
              <a:t> </a:t>
            </a:r>
            <a:r>
              <a:rPr lang="en-US" dirty="0"/>
              <a:t>interaction</a:t>
            </a:r>
          </a:p>
          <a:p>
            <a:r>
              <a:rPr lang="en-US" dirty="0" smtClean="0"/>
              <a:t> </a:t>
            </a:r>
            <a:r>
              <a:rPr lang="en-US" dirty="0"/>
              <a:t>Cromolyn and nedocromil appear to have this effect </a:t>
            </a:r>
            <a:r>
              <a:rPr lang="en-US" dirty="0" smtClean="0"/>
              <a:t>and </a:t>
            </a:r>
            <a:r>
              <a:rPr lang="en-US" dirty="0"/>
              <a:t>have been used in the treatment of asthma, </a:t>
            </a:r>
            <a:r>
              <a:rPr lang="en-US" dirty="0" smtClean="0"/>
              <a:t>although </a:t>
            </a:r>
            <a:r>
              <a:rPr lang="en-US" dirty="0"/>
              <a:t>the molecular mechanism underlying their </a:t>
            </a:r>
            <a:r>
              <a:rPr lang="en-US" dirty="0" smtClean="0"/>
              <a:t>action </a:t>
            </a:r>
            <a:r>
              <a:rPr lang="en-US" dirty="0"/>
              <a:t>is not fully understood</a:t>
            </a:r>
          </a:p>
          <a:p>
            <a:r>
              <a:rPr lang="en-US" dirty="0" smtClean="0"/>
              <a:t> </a:t>
            </a:r>
            <a:r>
              <a:rPr lang="en-US" dirty="0"/>
              <a:t>Beta2-adrenoceptor agonists also appear capable of </a:t>
            </a:r>
            <a:r>
              <a:rPr lang="en-US" dirty="0" smtClean="0"/>
              <a:t>reducing </a:t>
            </a:r>
            <a:r>
              <a:rPr lang="en-US" dirty="0"/>
              <a:t>histamine release</a:t>
            </a:r>
          </a:p>
        </p:txBody>
      </p:sp>
    </p:spTree>
    <p:extLst>
      <p:ext uri="{BB962C8B-B14F-4D97-AF65-F5344CB8AC3E}">
        <p14:creationId xmlns:p14="http://schemas.microsoft.com/office/powerpoint/2010/main" val="1213564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Therapeutic Uses</a:t>
            </a:r>
          </a:p>
        </p:txBody>
      </p:sp>
      <p:sp>
        <p:nvSpPr>
          <p:cNvPr id="3" name="Content Placeholder 2"/>
          <p:cNvSpPr>
            <a:spLocks noGrp="1"/>
          </p:cNvSpPr>
          <p:nvPr>
            <p:ph idx="1"/>
          </p:nvPr>
        </p:nvSpPr>
        <p:spPr/>
        <p:txBody>
          <a:bodyPr>
            <a:normAutofit lnSpcReduction="10000"/>
          </a:bodyPr>
          <a:lstStyle/>
          <a:p>
            <a:r>
              <a:rPr lang="en-US" dirty="0" smtClean="0"/>
              <a:t>Mild </a:t>
            </a:r>
            <a:r>
              <a:rPr lang="en-US" dirty="0"/>
              <a:t>to moderate bronchial asthma</a:t>
            </a:r>
          </a:p>
          <a:p>
            <a:pPr marL="0" indent="0">
              <a:buNone/>
            </a:pPr>
            <a:r>
              <a:rPr lang="en-US" dirty="0" smtClean="0"/>
              <a:t>To </a:t>
            </a:r>
            <a:r>
              <a:rPr lang="en-US" dirty="0"/>
              <a:t>prevent acute attacks</a:t>
            </a:r>
          </a:p>
          <a:p>
            <a:pPr marL="0" indent="0">
              <a:buNone/>
            </a:pPr>
            <a:r>
              <a:rPr lang="en-US" dirty="0" smtClean="0"/>
              <a:t>Effective </a:t>
            </a:r>
            <a:r>
              <a:rPr lang="en-US" dirty="0"/>
              <a:t>in children</a:t>
            </a:r>
          </a:p>
          <a:p>
            <a:pPr marL="0" indent="0">
              <a:buNone/>
            </a:pPr>
            <a:r>
              <a:rPr lang="en-US" dirty="0" smtClean="0"/>
              <a:t>Reduces </a:t>
            </a:r>
            <a:r>
              <a:rPr lang="en-US" dirty="0"/>
              <a:t>need of steroids or bronchodilators</a:t>
            </a:r>
          </a:p>
          <a:p>
            <a:pPr marL="0" indent="0">
              <a:buNone/>
            </a:pPr>
            <a:r>
              <a:rPr lang="en-US" dirty="0" smtClean="0"/>
              <a:t>Ineffective </a:t>
            </a:r>
            <a:r>
              <a:rPr lang="en-US" dirty="0"/>
              <a:t>for an acute </a:t>
            </a:r>
            <a:r>
              <a:rPr lang="en-US" dirty="0" smtClean="0"/>
              <a:t>attack</a:t>
            </a:r>
          </a:p>
          <a:p>
            <a:pPr marL="0" indent="0">
              <a:buNone/>
            </a:pPr>
            <a:r>
              <a:rPr lang="en-US" dirty="0" smtClean="0"/>
              <a:t> </a:t>
            </a:r>
            <a:r>
              <a:rPr lang="en-US" dirty="0"/>
              <a:t>Becomes effective over time(e.g., 2-3 weeks)</a:t>
            </a:r>
          </a:p>
          <a:p>
            <a:r>
              <a:rPr lang="en-US" dirty="0" smtClean="0"/>
              <a:t>Allergic </a:t>
            </a:r>
            <a:r>
              <a:rPr lang="en-US" dirty="0"/>
              <a:t>rhinitis</a:t>
            </a:r>
          </a:p>
          <a:p>
            <a:r>
              <a:rPr lang="en-US" dirty="0" smtClean="0"/>
              <a:t> </a:t>
            </a:r>
            <a:r>
              <a:rPr lang="en-US" dirty="0"/>
              <a:t>Atopic diseases of the eye</a:t>
            </a:r>
          </a:p>
          <a:p>
            <a:r>
              <a:rPr lang="en-US" dirty="0" smtClean="0"/>
              <a:t> </a:t>
            </a:r>
            <a:r>
              <a:rPr lang="en-US" dirty="0"/>
              <a:t>Giant papillary </a:t>
            </a:r>
            <a:r>
              <a:rPr lang="en-US" dirty="0" err="1" smtClean="0"/>
              <a:t>conjunctivities</a:t>
            </a:r>
            <a:endParaRPr lang="en-US" dirty="0"/>
          </a:p>
        </p:txBody>
      </p:sp>
    </p:spTree>
    <p:extLst>
      <p:ext uri="{BB962C8B-B14F-4D97-AF65-F5344CB8AC3E}">
        <p14:creationId xmlns:p14="http://schemas.microsoft.com/office/powerpoint/2010/main" val="371438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H1 Antihistamines-Overview</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term antihistamine, refers to the classic </a:t>
            </a:r>
            <a:r>
              <a:rPr lang="en-US" dirty="0" smtClean="0"/>
              <a:t>H1-receptor </a:t>
            </a:r>
            <a:r>
              <a:rPr lang="en-US" dirty="0"/>
              <a:t>blockers</a:t>
            </a:r>
          </a:p>
          <a:p>
            <a:r>
              <a:rPr lang="en-US" dirty="0" smtClean="0"/>
              <a:t>These </a:t>
            </a:r>
            <a:r>
              <a:rPr lang="en-US" dirty="0"/>
              <a:t>compounds do not influence the formation or </a:t>
            </a:r>
            <a:r>
              <a:rPr lang="en-US" dirty="0" smtClean="0"/>
              <a:t>release </a:t>
            </a:r>
            <a:r>
              <a:rPr lang="en-US" dirty="0"/>
              <a:t>of histamine; rather, they block the </a:t>
            </a:r>
            <a:r>
              <a:rPr lang="en-US" dirty="0" smtClean="0"/>
              <a:t>receptor mediated </a:t>
            </a:r>
            <a:r>
              <a:rPr lang="en-US" dirty="0"/>
              <a:t>response of a target tissue</a:t>
            </a:r>
          </a:p>
          <a:p>
            <a:r>
              <a:rPr lang="en-US" dirty="0" smtClean="0"/>
              <a:t>This </a:t>
            </a:r>
            <a:r>
              <a:rPr lang="en-US" dirty="0"/>
              <a:t>contrasts with the action of cromolyn &amp; </a:t>
            </a:r>
            <a:r>
              <a:rPr lang="en-US" dirty="0" smtClean="0"/>
              <a:t>nedocromil</a:t>
            </a:r>
            <a:r>
              <a:rPr lang="en-US" dirty="0"/>
              <a:t>, which inhibit the release of histamine </a:t>
            </a:r>
            <a:r>
              <a:rPr lang="en-US" dirty="0" smtClean="0"/>
              <a:t>from </a:t>
            </a:r>
            <a:r>
              <a:rPr lang="en-US" dirty="0"/>
              <a:t>mast cells and are useful in the treatment of </a:t>
            </a:r>
            <a:r>
              <a:rPr lang="en-US" dirty="0" smtClean="0"/>
              <a:t>asthma</a:t>
            </a:r>
            <a:endParaRPr lang="en-US" dirty="0"/>
          </a:p>
        </p:txBody>
      </p:sp>
    </p:spTree>
    <p:extLst>
      <p:ext uri="{BB962C8B-B14F-4D97-AF65-F5344CB8AC3E}">
        <p14:creationId xmlns:p14="http://schemas.microsoft.com/office/powerpoint/2010/main" val="249828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Generations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a:t>H1-receptor blockers can </a:t>
            </a:r>
            <a:r>
              <a:rPr lang="en-US" dirty="0" smtClean="0"/>
              <a:t>be </a:t>
            </a:r>
            <a:r>
              <a:rPr lang="en-US" dirty="0"/>
              <a:t>divided into first- &amp; </a:t>
            </a:r>
            <a:r>
              <a:rPr lang="en-US" dirty="0" smtClean="0"/>
              <a:t>second-generation </a:t>
            </a:r>
            <a:r>
              <a:rPr lang="en-US" dirty="0"/>
              <a:t>drugs</a:t>
            </a:r>
          </a:p>
          <a:p>
            <a:r>
              <a:rPr lang="en-US" dirty="0" smtClean="0"/>
              <a:t>The </a:t>
            </a:r>
            <a:r>
              <a:rPr lang="en-US" dirty="0"/>
              <a:t>older first-generation </a:t>
            </a:r>
            <a:r>
              <a:rPr lang="en-US" dirty="0" smtClean="0"/>
              <a:t>drugs </a:t>
            </a:r>
            <a:r>
              <a:rPr lang="en-US" dirty="0"/>
              <a:t>are still widely used </a:t>
            </a:r>
            <a:r>
              <a:rPr lang="en-US" dirty="0" smtClean="0"/>
              <a:t>because </a:t>
            </a:r>
            <a:r>
              <a:rPr lang="en-US" dirty="0"/>
              <a:t>they are </a:t>
            </a:r>
            <a:r>
              <a:rPr lang="en-US" dirty="0" smtClean="0"/>
              <a:t>effective and </a:t>
            </a:r>
            <a:r>
              <a:rPr lang="en-US" dirty="0"/>
              <a:t>inexpensive</a:t>
            </a:r>
          </a:p>
          <a:p>
            <a:r>
              <a:rPr lang="en-US" dirty="0" smtClean="0"/>
              <a:t>However</a:t>
            </a:r>
            <a:r>
              <a:rPr lang="en-US" dirty="0"/>
              <a:t>, most of these drugs </a:t>
            </a:r>
            <a:r>
              <a:rPr lang="en-US" dirty="0" smtClean="0"/>
              <a:t>penetrate </a:t>
            </a:r>
            <a:r>
              <a:rPr lang="en-US" dirty="0"/>
              <a:t>the CNS and cause </a:t>
            </a:r>
            <a:r>
              <a:rPr lang="en-US" dirty="0" smtClean="0"/>
              <a:t>sedation Side </a:t>
            </a:r>
            <a:r>
              <a:rPr lang="en-US" dirty="0" smtClean="0"/>
              <a:t>Effects </a:t>
            </a:r>
            <a:r>
              <a:rPr lang="en-US" dirty="0" smtClean="0"/>
              <a:t>.(lipid soluble)</a:t>
            </a:r>
            <a:endParaRPr lang="en-US" dirty="0"/>
          </a:p>
          <a:p>
            <a:r>
              <a:rPr lang="en-US" dirty="0"/>
              <a:t>Many available Over- the- Counter (</a:t>
            </a:r>
            <a:r>
              <a:rPr lang="en-US" dirty="0" smtClean="0"/>
              <a:t>OTC) and are Inexpensive </a:t>
            </a:r>
          </a:p>
          <a:p>
            <a:r>
              <a:rPr lang="en-US" dirty="0"/>
              <a:t>By contrast, the </a:t>
            </a:r>
            <a:r>
              <a:rPr lang="en-US" dirty="0" smtClean="0"/>
              <a:t>second-generation </a:t>
            </a:r>
            <a:r>
              <a:rPr lang="en-US" dirty="0"/>
              <a:t>agents are specific </a:t>
            </a:r>
            <a:r>
              <a:rPr lang="en-US" dirty="0" smtClean="0"/>
              <a:t>for </a:t>
            </a:r>
            <a:r>
              <a:rPr lang="en-US" dirty="0"/>
              <a:t>H1 receptors</a:t>
            </a:r>
          </a:p>
          <a:p>
            <a:r>
              <a:rPr lang="en-US" dirty="0" smtClean="0"/>
              <a:t>Because </a:t>
            </a:r>
            <a:r>
              <a:rPr lang="en-US" dirty="0"/>
              <a:t>they do not penetrate </a:t>
            </a:r>
            <a:r>
              <a:rPr lang="en-US" dirty="0" smtClean="0"/>
              <a:t>the </a:t>
            </a:r>
            <a:r>
              <a:rPr lang="en-US" dirty="0"/>
              <a:t>blood-brain barrier, they </a:t>
            </a:r>
            <a:r>
              <a:rPr lang="en-US" dirty="0" smtClean="0"/>
              <a:t>show </a:t>
            </a:r>
            <a:r>
              <a:rPr lang="en-US" dirty="0"/>
              <a:t>less CNS toxicity than the </a:t>
            </a:r>
            <a:r>
              <a:rPr lang="en-US" dirty="0" smtClean="0"/>
              <a:t>first-generation </a:t>
            </a:r>
            <a:r>
              <a:rPr lang="en-US" dirty="0"/>
              <a:t>drugs</a:t>
            </a:r>
          </a:p>
          <a:p>
            <a:r>
              <a:rPr lang="en-US" dirty="0" smtClean="0"/>
              <a:t>Among </a:t>
            </a:r>
            <a:r>
              <a:rPr lang="en-US" dirty="0"/>
              <a:t>these agents loratadine/ </a:t>
            </a:r>
            <a:r>
              <a:rPr lang="en-US" dirty="0" smtClean="0"/>
              <a:t>desloratadine/fexofenadine produce </a:t>
            </a:r>
            <a:r>
              <a:rPr lang="en-US" dirty="0"/>
              <a:t>the least sedation</a:t>
            </a:r>
          </a:p>
        </p:txBody>
      </p:sp>
    </p:spTree>
    <p:extLst>
      <p:ext uri="{BB962C8B-B14F-4D97-AF65-F5344CB8AC3E}">
        <p14:creationId xmlns:p14="http://schemas.microsoft.com/office/powerpoint/2010/main" val="243763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Generation Antihistamines</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Diphenhydramine; common otc drug</a:t>
            </a:r>
          </a:p>
          <a:p>
            <a:pPr marL="0" indent="0">
              <a:buNone/>
            </a:pPr>
            <a:r>
              <a:rPr lang="en-US" dirty="0" smtClean="0"/>
              <a:t>Promethazine; local anesthetic action</a:t>
            </a:r>
          </a:p>
          <a:p>
            <a:pPr marL="0" indent="0">
              <a:buNone/>
            </a:pPr>
            <a:r>
              <a:rPr lang="en-US" dirty="0" smtClean="0"/>
              <a:t>Chlorpheniramine; cns stimulation effect</a:t>
            </a:r>
          </a:p>
          <a:p>
            <a:pPr marL="0" indent="0">
              <a:buNone/>
            </a:pPr>
            <a:r>
              <a:rPr lang="en-US" dirty="0" smtClean="0"/>
              <a:t>Meclizine; motion sickness</a:t>
            </a:r>
          </a:p>
          <a:p>
            <a:pPr marL="0" indent="0">
              <a:buNone/>
            </a:pPr>
            <a:r>
              <a:rPr lang="en-US" dirty="0" smtClean="0"/>
              <a:t>Brompheniramine, clemastine</a:t>
            </a:r>
          </a:p>
          <a:p>
            <a:pPr marL="0" indent="0">
              <a:buNone/>
            </a:pPr>
            <a:r>
              <a:rPr lang="en-US" dirty="0" smtClean="0"/>
              <a:t>Uses; allergies, motion sickness and vertigo(muscarinic and histaminic blocking effect),nausea and vomiting in pregnancy and chemotherapy, acute management in extrapyramidal effects</a:t>
            </a:r>
            <a:endParaRPr lang="en-US" dirty="0"/>
          </a:p>
        </p:txBody>
      </p:sp>
    </p:spTree>
    <p:extLst>
      <p:ext uri="{BB962C8B-B14F-4D97-AF65-F5344CB8AC3E}">
        <p14:creationId xmlns:p14="http://schemas.microsoft.com/office/powerpoint/2010/main" val="1909518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generation antihistamines</a:t>
            </a:r>
            <a:endParaRPr lang="en-US" dirty="0"/>
          </a:p>
        </p:txBody>
      </p:sp>
      <p:sp>
        <p:nvSpPr>
          <p:cNvPr id="3" name="Content Placeholder 2"/>
          <p:cNvSpPr>
            <a:spLocks noGrp="1"/>
          </p:cNvSpPr>
          <p:nvPr>
            <p:ph idx="1"/>
          </p:nvPr>
        </p:nvSpPr>
        <p:spPr/>
        <p:txBody>
          <a:bodyPr/>
          <a:lstStyle/>
          <a:p>
            <a:r>
              <a:rPr lang="it-IT" dirty="0"/>
              <a:t>Acrivastine </a:t>
            </a:r>
            <a:endParaRPr lang="it-IT" dirty="0" smtClean="0"/>
          </a:p>
          <a:p>
            <a:r>
              <a:rPr lang="it-IT" dirty="0" smtClean="0"/>
              <a:t>Fexofenadine </a:t>
            </a:r>
          </a:p>
          <a:p>
            <a:r>
              <a:rPr lang="it-IT" dirty="0" smtClean="0"/>
              <a:t>Cetirizine;inhibits h1 release</a:t>
            </a:r>
            <a:endParaRPr lang="it-IT" dirty="0"/>
          </a:p>
          <a:p>
            <a:r>
              <a:rPr lang="it-IT" dirty="0" smtClean="0"/>
              <a:t>Loratadine; rarely causes cardiac arrythmias</a:t>
            </a:r>
          </a:p>
          <a:p>
            <a:pPr marL="0" indent="0">
              <a:buNone/>
            </a:pPr>
            <a:r>
              <a:rPr lang="it-IT" dirty="0" smtClean="0"/>
              <a:t>Only used in allergies</a:t>
            </a:r>
            <a:endParaRPr lang="en-US" dirty="0"/>
          </a:p>
        </p:txBody>
      </p:sp>
    </p:spTree>
    <p:extLst>
      <p:ext uri="{BB962C8B-B14F-4D97-AF65-F5344CB8AC3E}">
        <p14:creationId xmlns:p14="http://schemas.microsoft.com/office/powerpoint/2010/main" val="258867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br>
              <a:rPr lang="en-US" dirty="0"/>
            </a:br>
            <a:endParaRPr lang="en-US" dirty="0"/>
          </a:p>
        </p:txBody>
      </p:sp>
      <p:sp>
        <p:nvSpPr>
          <p:cNvPr id="3" name="Content Placeholder 2"/>
          <p:cNvSpPr>
            <a:spLocks noGrp="1"/>
          </p:cNvSpPr>
          <p:nvPr>
            <p:ph idx="1"/>
          </p:nvPr>
        </p:nvSpPr>
        <p:spPr>
          <a:xfrm>
            <a:off x="707672" y="1870781"/>
            <a:ext cx="7886700" cy="4351338"/>
          </a:xfrm>
        </p:spPr>
        <p:txBody>
          <a:bodyPr>
            <a:normAutofit fontScale="92500" lnSpcReduction="20000"/>
          </a:bodyPr>
          <a:lstStyle/>
          <a:p>
            <a:pPr marL="0" indent="0">
              <a:buNone/>
            </a:pPr>
            <a:r>
              <a:rPr lang="en-US" dirty="0" smtClean="0"/>
              <a:t>By the end of the lesson the learner should understand; </a:t>
            </a:r>
          </a:p>
          <a:p>
            <a:pPr marL="0" indent="0">
              <a:buNone/>
            </a:pPr>
            <a:r>
              <a:rPr lang="en-US" dirty="0" smtClean="0"/>
              <a:t>I </a:t>
            </a:r>
            <a:r>
              <a:rPr lang="en-US" dirty="0"/>
              <a:t>Histamine</a:t>
            </a:r>
          </a:p>
          <a:p>
            <a:r>
              <a:rPr lang="en-US" dirty="0"/>
              <a:t>Pharmacological effects</a:t>
            </a:r>
          </a:p>
          <a:p>
            <a:r>
              <a:rPr lang="en-US" dirty="0"/>
              <a:t>Sites of action</a:t>
            </a:r>
          </a:p>
          <a:p>
            <a:r>
              <a:rPr lang="en-US" dirty="0"/>
              <a:t>Conditions which cause release</a:t>
            </a:r>
          </a:p>
          <a:p>
            <a:r>
              <a:rPr lang="en-US" dirty="0"/>
              <a:t>Diagnostic uses </a:t>
            </a:r>
          </a:p>
          <a:p>
            <a:pPr marL="0" indent="0">
              <a:buNone/>
            </a:pPr>
            <a:r>
              <a:rPr lang="en-US" dirty="0"/>
              <a:t>II Antihistamines acting at the H1 and H2 receptor</a:t>
            </a:r>
          </a:p>
          <a:p>
            <a:r>
              <a:rPr lang="en-US" dirty="0"/>
              <a:t>Pharmacological </a:t>
            </a:r>
            <a:r>
              <a:rPr lang="en-US" dirty="0" smtClean="0"/>
              <a:t>effects and Mechanisms </a:t>
            </a:r>
            <a:r>
              <a:rPr lang="en-US" dirty="0"/>
              <a:t>of action</a:t>
            </a:r>
          </a:p>
          <a:p>
            <a:r>
              <a:rPr lang="en-US" dirty="0"/>
              <a:t>Therapeutic </a:t>
            </a:r>
            <a:r>
              <a:rPr lang="en-US" dirty="0" smtClean="0"/>
              <a:t>uses, Side </a:t>
            </a:r>
            <a:r>
              <a:rPr lang="en-US" dirty="0"/>
              <a:t>effects and drug interactions</a:t>
            </a:r>
          </a:p>
          <a:p>
            <a:r>
              <a:rPr lang="en-US" dirty="0"/>
              <a:t>Be familiar with the existence of the H3 </a:t>
            </a:r>
            <a:r>
              <a:rPr lang="en-US" dirty="0" smtClean="0"/>
              <a:t>receptor</a:t>
            </a:r>
            <a:endParaRPr lang="en-US" dirty="0"/>
          </a:p>
        </p:txBody>
      </p:sp>
    </p:spTree>
    <p:extLst>
      <p:ext uri="{BB962C8B-B14F-4D97-AF65-F5344CB8AC3E}">
        <p14:creationId xmlns:p14="http://schemas.microsoft.com/office/powerpoint/2010/main" val="355348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Antihistamines-Mechanism of </a:t>
            </a:r>
            <a:r>
              <a:rPr lang="en-US" dirty="0" smtClean="0"/>
              <a:t>Action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action of all the H1-receptor blockers is qualitatively </a:t>
            </a:r>
            <a:r>
              <a:rPr lang="en-US" dirty="0" smtClean="0"/>
              <a:t>similar(block </a:t>
            </a:r>
            <a:r>
              <a:rPr lang="en-US" dirty="0"/>
              <a:t>action of histamine at H1 receptors)</a:t>
            </a:r>
          </a:p>
          <a:p>
            <a:r>
              <a:rPr lang="en-US" dirty="0" smtClean="0"/>
              <a:t>However</a:t>
            </a:r>
            <a:r>
              <a:rPr lang="en-US" dirty="0"/>
              <a:t>, most of these blockers have additional effects unrelated </a:t>
            </a:r>
            <a:r>
              <a:rPr lang="en-US" dirty="0" smtClean="0"/>
              <a:t>to </a:t>
            </a:r>
            <a:r>
              <a:rPr lang="en-US" dirty="0"/>
              <a:t>their blocking of H1 receptors </a:t>
            </a:r>
          </a:p>
          <a:p>
            <a:r>
              <a:rPr lang="en-US" dirty="0" smtClean="0"/>
              <a:t>These </a:t>
            </a:r>
            <a:r>
              <a:rPr lang="en-US" dirty="0"/>
              <a:t>effects probably reflect binding of the H1 antagonists to </a:t>
            </a:r>
            <a:r>
              <a:rPr lang="en-US" dirty="0" smtClean="0"/>
              <a:t>cholinergic</a:t>
            </a:r>
            <a:r>
              <a:rPr lang="en-US" dirty="0"/>
              <a:t>, adrenergic, or serotonin receptor</a:t>
            </a:r>
          </a:p>
        </p:txBody>
      </p:sp>
    </p:spTree>
    <p:extLst>
      <p:ext uri="{BB962C8B-B14F-4D97-AF65-F5344CB8AC3E}">
        <p14:creationId xmlns:p14="http://schemas.microsoft.com/office/powerpoint/2010/main" val="60989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t>General Mechanism of Action of </a:t>
            </a:r>
            <a:r>
              <a:rPr lang="en-US" dirty="0" smtClean="0"/>
              <a:t>Antihistamines</a:t>
            </a:r>
            <a:endParaRPr lang="en-US" dirty="0"/>
          </a:p>
          <a:p>
            <a:r>
              <a:rPr lang="en-US" dirty="0"/>
              <a:t>Blocks action of histamine at receptor</a:t>
            </a:r>
          </a:p>
          <a:p>
            <a:r>
              <a:rPr lang="en-US" dirty="0"/>
              <a:t>Competes with histamine for binding</a:t>
            </a:r>
          </a:p>
          <a:p>
            <a:r>
              <a:rPr lang="en-US" dirty="0"/>
              <a:t>Displaces histamine from receptor</a:t>
            </a:r>
          </a:p>
          <a:p>
            <a:r>
              <a:rPr lang="en-US" dirty="0"/>
              <a:t>Most beneficial when given </a:t>
            </a:r>
            <a:r>
              <a:rPr lang="en-US" dirty="0" smtClean="0"/>
              <a:t>early</a:t>
            </a:r>
            <a:endParaRPr lang="en-US" dirty="0"/>
          </a:p>
          <a:p>
            <a:r>
              <a:rPr lang="en-US" dirty="0" smtClean="0"/>
              <a:t>Histamine causes dilation </a:t>
            </a:r>
            <a:r>
              <a:rPr lang="en-US" dirty="0"/>
              <a:t>of small blood vessels / increased </a:t>
            </a:r>
            <a:r>
              <a:rPr lang="en-US" dirty="0" smtClean="0"/>
              <a:t>permeability while Antihistamine prevents </a:t>
            </a:r>
            <a:r>
              <a:rPr lang="en-US" dirty="0"/>
              <a:t>dilation / prevents increased </a:t>
            </a:r>
            <a:r>
              <a:rPr lang="en-US" dirty="0" smtClean="0"/>
              <a:t>permeability</a:t>
            </a:r>
            <a:endParaRPr lang="en-US" dirty="0"/>
          </a:p>
        </p:txBody>
      </p:sp>
    </p:spTree>
    <p:extLst>
      <p:ext uri="{BB962C8B-B14F-4D97-AF65-F5344CB8AC3E}">
        <p14:creationId xmlns:p14="http://schemas.microsoft.com/office/powerpoint/2010/main" val="348777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694" y="349955"/>
            <a:ext cx="8537927" cy="6389512"/>
          </a:xfrm>
        </p:spPr>
        <p:txBody>
          <a:bodyPr>
            <a:normAutofit/>
          </a:bodyPr>
          <a:lstStyle/>
          <a:p>
            <a:pPr>
              <a:lnSpc>
                <a:spcPct val="150000"/>
              </a:lnSpc>
            </a:pPr>
            <a:r>
              <a:rPr lang="en-US" dirty="0" smtClean="0"/>
              <a:t>A </a:t>
            </a:r>
            <a:r>
              <a:rPr lang="en-US" dirty="0"/>
              <a:t>common effect of first-generation H1 antagonists is </a:t>
            </a:r>
            <a:r>
              <a:rPr lang="en-US" dirty="0" smtClean="0"/>
              <a:t>sedation</a:t>
            </a:r>
            <a:r>
              <a:rPr lang="en-US" dirty="0"/>
              <a:t>, but the intensity of this effect varies among </a:t>
            </a:r>
            <a:r>
              <a:rPr lang="en-US" dirty="0" smtClean="0"/>
              <a:t>chemical </a:t>
            </a:r>
            <a:r>
              <a:rPr lang="en-US" dirty="0"/>
              <a:t>subgroups</a:t>
            </a:r>
          </a:p>
          <a:p>
            <a:pPr>
              <a:lnSpc>
                <a:spcPct val="150000"/>
              </a:lnSpc>
            </a:pPr>
            <a:r>
              <a:rPr lang="en-US" dirty="0" smtClean="0"/>
              <a:t>Second-generation </a:t>
            </a:r>
            <a:r>
              <a:rPr lang="en-US" dirty="0"/>
              <a:t>H1 antagonists have little or no </a:t>
            </a:r>
          </a:p>
          <a:p>
            <a:pPr marL="0" indent="0">
              <a:lnSpc>
                <a:spcPct val="150000"/>
              </a:lnSpc>
              <a:buNone/>
            </a:pPr>
            <a:r>
              <a:rPr lang="en-US" dirty="0"/>
              <a:t>sedative or stimulant actions</a:t>
            </a:r>
          </a:p>
          <a:p>
            <a:pPr>
              <a:lnSpc>
                <a:spcPct val="150000"/>
              </a:lnSpc>
            </a:pPr>
            <a:r>
              <a:rPr lang="en-US" dirty="0" smtClean="0"/>
              <a:t>These </a:t>
            </a:r>
            <a:r>
              <a:rPr lang="en-US" dirty="0"/>
              <a:t>drugs (or their active metabolites) also have far </a:t>
            </a:r>
            <a:r>
              <a:rPr lang="en-US" dirty="0" smtClean="0"/>
              <a:t>fewer </a:t>
            </a:r>
            <a:r>
              <a:rPr lang="en-US" dirty="0"/>
              <a:t>autonomic effects than the first-generation </a:t>
            </a:r>
            <a:r>
              <a:rPr lang="en-US" dirty="0" smtClean="0"/>
              <a:t>antihistamine</a:t>
            </a:r>
            <a:endParaRPr lang="en-US" dirty="0"/>
          </a:p>
        </p:txBody>
      </p:sp>
    </p:spTree>
    <p:extLst>
      <p:ext uri="{BB962C8B-B14F-4D97-AF65-F5344CB8AC3E}">
        <p14:creationId xmlns:p14="http://schemas.microsoft.com/office/powerpoint/2010/main" val="2952670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 y="191911"/>
            <a:ext cx="8861778" cy="6412090"/>
          </a:xfrm>
        </p:spPr>
        <p:txBody>
          <a:bodyPr>
            <a:normAutofit/>
          </a:bodyPr>
          <a:lstStyle/>
          <a:p>
            <a:pPr>
              <a:lnSpc>
                <a:spcPct val="150000"/>
              </a:lnSpc>
            </a:pPr>
            <a:r>
              <a:rPr lang="en-US" dirty="0"/>
              <a:t>Antinausea and Antiemetic </a:t>
            </a:r>
            <a:r>
              <a:rPr lang="en-US" dirty="0" smtClean="0"/>
              <a:t>Actions; Several </a:t>
            </a:r>
            <a:r>
              <a:rPr lang="en-US" dirty="0"/>
              <a:t>first- generation H1 antagonists have significant </a:t>
            </a:r>
            <a:r>
              <a:rPr lang="en-US" dirty="0" smtClean="0"/>
              <a:t>activity </a:t>
            </a:r>
            <a:r>
              <a:rPr lang="en-US" dirty="0"/>
              <a:t>in preventing motion </a:t>
            </a:r>
            <a:r>
              <a:rPr lang="en-US" dirty="0" smtClean="0"/>
              <a:t>sickness. They </a:t>
            </a:r>
            <a:r>
              <a:rPr lang="en-US" dirty="0"/>
              <a:t>are less effective against an episode of motion </a:t>
            </a:r>
            <a:r>
              <a:rPr lang="en-US" dirty="0" smtClean="0"/>
              <a:t>sickness </a:t>
            </a:r>
            <a:r>
              <a:rPr lang="en-US" dirty="0"/>
              <a:t>already </a:t>
            </a:r>
            <a:r>
              <a:rPr lang="en-US" dirty="0" smtClean="0"/>
              <a:t>present</a:t>
            </a:r>
          </a:p>
          <a:p>
            <a:pPr>
              <a:lnSpc>
                <a:spcPct val="150000"/>
              </a:lnSpc>
            </a:pPr>
            <a:r>
              <a:rPr lang="en-US" dirty="0"/>
              <a:t> Antiparkinsonian </a:t>
            </a:r>
            <a:r>
              <a:rPr lang="en-US" dirty="0" smtClean="0"/>
              <a:t>Effects; H1 </a:t>
            </a:r>
            <a:r>
              <a:rPr lang="en-US" dirty="0"/>
              <a:t>antagonists, especially diphenhydramine, have significant </a:t>
            </a:r>
            <a:r>
              <a:rPr lang="en-US" dirty="0" smtClean="0"/>
              <a:t>acute </a:t>
            </a:r>
            <a:r>
              <a:rPr lang="en-US" dirty="0"/>
              <a:t>suppressant effects on the EPS associated with </a:t>
            </a:r>
            <a:r>
              <a:rPr lang="en-US" dirty="0" smtClean="0"/>
              <a:t>certain </a:t>
            </a:r>
            <a:r>
              <a:rPr lang="en-US" dirty="0"/>
              <a:t>antipsychotic </a:t>
            </a:r>
            <a:r>
              <a:rPr lang="en-US" dirty="0" smtClean="0"/>
              <a:t>drugs. </a:t>
            </a:r>
            <a:r>
              <a:rPr lang="en-US" dirty="0"/>
              <a:t>Given parenterally for acute dystonic reactions to </a:t>
            </a:r>
            <a:r>
              <a:rPr lang="en-US" dirty="0" smtClean="0"/>
              <a:t>antipsychotics</a:t>
            </a:r>
          </a:p>
        </p:txBody>
      </p:sp>
    </p:spTree>
    <p:extLst>
      <p:ext uri="{BB962C8B-B14F-4D97-AF65-F5344CB8AC3E}">
        <p14:creationId xmlns:p14="http://schemas.microsoft.com/office/powerpoint/2010/main" val="2688790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0578" y="541866"/>
            <a:ext cx="7984772" cy="6039555"/>
          </a:xfrm>
        </p:spPr>
        <p:txBody>
          <a:bodyPr>
            <a:normAutofit/>
          </a:bodyPr>
          <a:lstStyle/>
          <a:p>
            <a:pPr>
              <a:lnSpc>
                <a:spcPct val="100000"/>
              </a:lnSpc>
            </a:pPr>
            <a:r>
              <a:rPr lang="en-US" dirty="0"/>
              <a:t>Local </a:t>
            </a:r>
            <a:r>
              <a:rPr lang="en-US" dirty="0" smtClean="0"/>
              <a:t>Anesthesia; Several </a:t>
            </a:r>
            <a:r>
              <a:rPr lang="en-US" dirty="0"/>
              <a:t>first-generation H1 antagonists are potent local </a:t>
            </a:r>
            <a:r>
              <a:rPr lang="en-US" dirty="0" smtClean="0"/>
              <a:t>anesthetics. They </a:t>
            </a:r>
            <a:r>
              <a:rPr lang="en-US" dirty="0"/>
              <a:t>block sodium channels in excitable membranes in </a:t>
            </a:r>
            <a:r>
              <a:rPr lang="en-US" dirty="0" smtClean="0"/>
              <a:t>the </a:t>
            </a:r>
            <a:r>
              <a:rPr lang="en-US" dirty="0"/>
              <a:t>same fashion as procaine and lidocaine </a:t>
            </a:r>
            <a:r>
              <a:rPr lang="en-US" dirty="0" smtClean="0"/>
              <a:t>Diphenhydramine </a:t>
            </a:r>
            <a:r>
              <a:rPr lang="en-US" dirty="0"/>
              <a:t>and promethazine are actually more </a:t>
            </a:r>
            <a:r>
              <a:rPr lang="en-US" dirty="0" smtClean="0"/>
              <a:t>potent </a:t>
            </a:r>
            <a:r>
              <a:rPr lang="en-US" dirty="0"/>
              <a:t>than procaine as local </a:t>
            </a:r>
            <a:r>
              <a:rPr lang="en-US" dirty="0" smtClean="0"/>
              <a:t>anesthetics</a:t>
            </a:r>
          </a:p>
          <a:p>
            <a:pPr>
              <a:lnSpc>
                <a:spcPct val="100000"/>
              </a:lnSpc>
            </a:pPr>
            <a:r>
              <a:rPr lang="en-US" dirty="0"/>
              <a:t>Anticholinoceptor Actions;  First-generation agents, especially those of ethanolamine and ethylene diamine subgroups, have significant atropine like effects on peripheral muscarinic receptors.  Benefits reported for non allergic rhinorrhea.  May also cause urinary retention and blurred vision</a:t>
            </a:r>
          </a:p>
        </p:txBody>
      </p:sp>
    </p:spTree>
    <p:extLst>
      <p:ext uri="{BB962C8B-B14F-4D97-AF65-F5344CB8AC3E}">
        <p14:creationId xmlns:p14="http://schemas.microsoft.com/office/powerpoint/2010/main" val="178472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pharmacokinetics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Absorption;</a:t>
            </a:r>
            <a:r>
              <a:rPr lang="en-US" dirty="0" smtClean="0"/>
              <a:t> These </a:t>
            </a:r>
            <a:r>
              <a:rPr lang="en-US" dirty="0"/>
              <a:t>agents are rapidly absorbed after oral administration .</a:t>
            </a:r>
            <a:r>
              <a:rPr lang="en-US" dirty="0" smtClean="0"/>
              <a:t>Peak </a:t>
            </a:r>
            <a:r>
              <a:rPr lang="en-US" dirty="0"/>
              <a:t>blood concentrations occur in 1–2 </a:t>
            </a:r>
            <a:r>
              <a:rPr lang="en-US" dirty="0" smtClean="0"/>
              <a:t>hours</a:t>
            </a:r>
          </a:p>
          <a:p>
            <a:pPr marL="0" indent="0">
              <a:buNone/>
            </a:pPr>
            <a:r>
              <a:rPr lang="en-US" b="1" dirty="0" smtClean="0"/>
              <a:t>Distribution</a:t>
            </a:r>
            <a:r>
              <a:rPr lang="en-US" dirty="0" smtClean="0"/>
              <a:t>;  </a:t>
            </a:r>
            <a:r>
              <a:rPr lang="en-US" dirty="0"/>
              <a:t>Widely distributed throughout the </a:t>
            </a:r>
            <a:r>
              <a:rPr lang="en-US" dirty="0" smtClean="0"/>
              <a:t>body First-generation </a:t>
            </a:r>
            <a:r>
              <a:rPr lang="en-US" dirty="0"/>
              <a:t>drugs enter CNS </a:t>
            </a:r>
            <a:r>
              <a:rPr lang="en-US" dirty="0" smtClean="0"/>
              <a:t>readily</a:t>
            </a:r>
          </a:p>
          <a:p>
            <a:pPr marL="0" indent="0">
              <a:buNone/>
            </a:pPr>
            <a:r>
              <a:rPr lang="en-US" dirty="0" smtClean="0"/>
              <a:t> </a:t>
            </a:r>
            <a:r>
              <a:rPr lang="en-US" b="1" dirty="0"/>
              <a:t>Biotransformation(Metabolism</a:t>
            </a:r>
            <a:r>
              <a:rPr lang="en-US" b="1" dirty="0" smtClean="0"/>
              <a:t>); </a:t>
            </a:r>
            <a:r>
              <a:rPr lang="en-US" dirty="0" smtClean="0"/>
              <a:t>Some </a:t>
            </a:r>
            <a:r>
              <a:rPr lang="en-US" dirty="0"/>
              <a:t>of them are extensively metabolized, primarily by </a:t>
            </a:r>
            <a:r>
              <a:rPr lang="en-US" dirty="0" smtClean="0"/>
              <a:t>microsomal </a:t>
            </a:r>
            <a:r>
              <a:rPr lang="en-US" dirty="0"/>
              <a:t>systems in the </a:t>
            </a:r>
            <a:r>
              <a:rPr lang="en-US" dirty="0" smtClean="0"/>
              <a:t>liver. </a:t>
            </a:r>
            <a:r>
              <a:rPr lang="en-US" dirty="0"/>
              <a:t>Several of the second-generation agents are metabolized by the </a:t>
            </a:r>
            <a:r>
              <a:rPr lang="en-US" dirty="0" smtClean="0"/>
              <a:t>CYP3A4 </a:t>
            </a:r>
            <a:r>
              <a:rPr lang="en-US" dirty="0"/>
              <a:t>system and thus are subject to important interactions </a:t>
            </a:r>
            <a:r>
              <a:rPr lang="en-US" dirty="0" smtClean="0"/>
              <a:t>when </a:t>
            </a:r>
            <a:r>
              <a:rPr lang="en-US" dirty="0"/>
              <a:t>other drugs(such as ketoconazole) inhibit this subtype of </a:t>
            </a:r>
            <a:r>
              <a:rPr lang="en-US" dirty="0" smtClean="0"/>
              <a:t>P450 enzymes</a:t>
            </a:r>
            <a:endParaRPr lang="en-US" dirty="0"/>
          </a:p>
        </p:txBody>
      </p:sp>
    </p:spTree>
    <p:extLst>
      <p:ext uri="{BB962C8B-B14F-4D97-AF65-F5344CB8AC3E}">
        <p14:creationId xmlns:p14="http://schemas.microsoft.com/office/powerpoint/2010/main" val="394540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556" y="508000"/>
            <a:ext cx="8063794" cy="6028267"/>
          </a:xfrm>
        </p:spPr>
        <p:txBody>
          <a:bodyPr/>
          <a:lstStyle/>
          <a:p>
            <a:pPr marL="0" indent="0">
              <a:buNone/>
            </a:pPr>
            <a:r>
              <a:rPr lang="en-US" dirty="0"/>
              <a:t>The newer agents are considerably less lipid-soluble than the first-generation drugs and are substrates of the P-glycoprotein transporter in the blood-brain barrier. As a result they enter the CNS with difficulty or not at all Many H1 antagonists have active </a:t>
            </a:r>
            <a:r>
              <a:rPr lang="en-US" dirty="0" smtClean="0"/>
              <a:t>metabolites</a:t>
            </a:r>
          </a:p>
          <a:p>
            <a:pPr marL="0" indent="0">
              <a:buNone/>
            </a:pPr>
            <a:r>
              <a:rPr lang="en-US" b="1" dirty="0" smtClean="0"/>
              <a:t>Elimination</a:t>
            </a:r>
            <a:r>
              <a:rPr lang="en-US" dirty="0" smtClean="0"/>
              <a:t>; Cetirizine </a:t>
            </a:r>
            <a:r>
              <a:rPr lang="en-US" dirty="0"/>
              <a:t>is excreted largely unchanged in </a:t>
            </a:r>
            <a:r>
              <a:rPr lang="en-US" dirty="0" smtClean="0"/>
              <a:t>the urine</a:t>
            </a:r>
            <a:r>
              <a:rPr lang="en-US" dirty="0"/>
              <a:t>, </a:t>
            </a:r>
            <a:r>
              <a:rPr lang="en-US" dirty="0" smtClean="0"/>
              <a:t>&amp; Fexofenadine </a:t>
            </a:r>
            <a:r>
              <a:rPr lang="en-US" dirty="0"/>
              <a:t>is excreted largely unchanged in </a:t>
            </a:r>
            <a:r>
              <a:rPr lang="en-US" dirty="0" smtClean="0"/>
              <a:t>the </a:t>
            </a:r>
            <a:r>
              <a:rPr lang="en-US" dirty="0"/>
              <a:t>feces</a:t>
            </a:r>
          </a:p>
          <a:p>
            <a:endParaRPr lang="en-US" dirty="0"/>
          </a:p>
        </p:txBody>
      </p:sp>
    </p:spTree>
    <p:extLst>
      <p:ext uri="{BB962C8B-B14F-4D97-AF65-F5344CB8AC3E}">
        <p14:creationId xmlns:p14="http://schemas.microsoft.com/office/powerpoint/2010/main" val="375939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THERAPEUTIC USES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a:t>Allergic and inflammatory </a:t>
            </a:r>
            <a:r>
              <a:rPr lang="en-US" b="1" dirty="0" smtClean="0"/>
              <a:t>conditions</a:t>
            </a:r>
            <a:r>
              <a:rPr lang="en-US" dirty="0" smtClean="0"/>
              <a:t>; </a:t>
            </a:r>
            <a:r>
              <a:rPr lang="en-US" dirty="0"/>
              <a:t>H1-receptor blockers useful in treating allergies caused by </a:t>
            </a:r>
            <a:r>
              <a:rPr lang="en-US" dirty="0" smtClean="0"/>
              <a:t>antigens </a:t>
            </a:r>
            <a:r>
              <a:rPr lang="en-US" dirty="0"/>
              <a:t>acting on immunoglobulin E antibody–sensitized </a:t>
            </a:r>
            <a:r>
              <a:rPr lang="en-US" dirty="0" smtClean="0"/>
              <a:t>mast </a:t>
            </a:r>
            <a:r>
              <a:rPr lang="en-US" dirty="0"/>
              <a:t>cells </a:t>
            </a:r>
          </a:p>
          <a:p>
            <a:r>
              <a:rPr lang="en-US" dirty="0" smtClean="0"/>
              <a:t> </a:t>
            </a:r>
            <a:r>
              <a:rPr lang="en-US" dirty="0"/>
              <a:t>Antihistamines are the drugs of choice in controlling the </a:t>
            </a:r>
            <a:r>
              <a:rPr lang="en-US" dirty="0" smtClean="0"/>
              <a:t>symptoms </a:t>
            </a:r>
            <a:r>
              <a:rPr lang="en-US" dirty="0"/>
              <a:t>of allergic rhinitis and urticaria, because </a:t>
            </a:r>
            <a:r>
              <a:rPr lang="en-US" dirty="0" smtClean="0"/>
              <a:t>histamine </a:t>
            </a:r>
            <a:r>
              <a:rPr lang="en-US" dirty="0"/>
              <a:t>is the principal mediator</a:t>
            </a:r>
          </a:p>
          <a:p>
            <a:r>
              <a:rPr lang="en-US" dirty="0" smtClean="0"/>
              <a:t> </a:t>
            </a:r>
            <a:r>
              <a:rPr lang="en-US" dirty="0"/>
              <a:t>However, the H1-receptor blockers are ineffective in </a:t>
            </a:r>
            <a:r>
              <a:rPr lang="en-US" dirty="0" smtClean="0"/>
              <a:t>treating </a:t>
            </a:r>
            <a:r>
              <a:rPr lang="en-US" dirty="0"/>
              <a:t>bronchial asthma, because histamine is only one of </a:t>
            </a:r>
            <a:r>
              <a:rPr lang="en-US" dirty="0" smtClean="0"/>
              <a:t>several </a:t>
            </a:r>
            <a:r>
              <a:rPr lang="en-US" dirty="0"/>
              <a:t>mediators of that condition(LTs are the main </a:t>
            </a:r>
            <a:r>
              <a:rPr lang="en-US" dirty="0" smtClean="0"/>
              <a:t>mediators</a:t>
            </a:r>
            <a:endParaRPr lang="en-US" dirty="0"/>
          </a:p>
        </p:txBody>
      </p:sp>
    </p:spTree>
    <p:extLst>
      <p:ext uri="{BB962C8B-B14F-4D97-AF65-F5344CB8AC3E}">
        <p14:creationId xmlns:p14="http://schemas.microsoft.com/office/powerpoint/2010/main" val="374665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00100"/>
            <a:ext cx="7886700" cy="5376863"/>
          </a:xfrm>
        </p:spPr>
        <p:txBody>
          <a:bodyPr>
            <a:normAutofit lnSpcReduction="10000"/>
          </a:bodyPr>
          <a:lstStyle/>
          <a:p>
            <a:pPr marL="0" indent="0">
              <a:buNone/>
            </a:pPr>
            <a:r>
              <a:rPr lang="en-US" b="1" dirty="0"/>
              <a:t>Motion </a:t>
            </a:r>
            <a:r>
              <a:rPr lang="en-US" b="1" dirty="0" smtClean="0"/>
              <a:t>sickness/ Nausea:</a:t>
            </a:r>
          </a:p>
          <a:p>
            <a:r>
              <a:rPr lang="en-US" dirty="0" smtClean="0"/>
              <a:t>Along </a:t>
            </a:r>
            <a:r>
              <a:rPr lang="en-US" dirty="0"/>
              <a:t>with the </a:t>
            </a:r>
            <a:r>
              <a:rPr lang="en-US" dirty="0" smtClean="0"/>
              <a:t>ant muscarinic </a:t>
            </a:r>
            <a:r>
              <a:rPr lang="en-US" dirty="0"/>
              <a:t>agent scopolamine, </a:t>
            </a:r>
            <a:r>
              <a:rPr lang="en-US" dirty="0" smtClean="0"/>
              <a:t>certain H1-receptor blockers, such as diphenhydramine, dimenhydrinate</a:t>
            </a:r>
            <a:r>
              <a:rPr lang="en-US" dirty="0"/>
              <a:t>, </a:t>
            </a:r>
            <a:r>
              <a:rPr lang="en-US" dirty="0" smtClean="0"/>
              <a:t>cyclizine, </a:t>
            </a:r>
            <a:r>
              <a:rPr lang="en-US" dirty="0"/>
              <a:t>meclizine, and hydroxyzine, are </a:t>
            </a:r>
            <a:r>
              <a:rPr lang="en-US" dirty="0" smtClean="0"/>
              <a:t>the </a:t>
            </a:r>
            <a:r>
              <a:rPr lang="en-US" dirty="0"/>
              <a:t>most effective agents for prevention of the symptoms of </a:t>
            </a:r>
            <a:r>
              <a:rPr lang="en-US" dirty="0" smtClean="0"/>
              <a:t>motion </a:t>
            </a:r>
            <a:r>
              <a:rPr lang="en-US" dirty="0"/>
              <a:t>sickness</a:t>
            </a:r>
          </a:p>
          <a:p>
            <a:r>
              <a:rPr lang="en-US" dirty="0" smtClean="0"/>
              <a:t> </a:t>
            </a:r>
            <a:r>
              <a:rPr lang="en-US" dirty="0"/>
              <a:t>Prevent or diminish vomiting and nausea mediated by both </a:t>
            </a:r>
            <a:r>
              <a:rPr lang="en-US" dirty="0" smtClean="0"/>
              <a:t>the </a:t>
            </a:r>
            <a:r>
              <a:rPr lang="en-US" dirty="0"/>
              <a:t>chemoreceptor and vestibular pathways</a:t>
            </a:r>
          </a:p>
          <a:p>
            <a:r>
              <a:rPr lang="en-US" dirty="0" smtClean="0"/>
              <a:t>The </a:t>
            </a:r>
            <a:r>
              <a:rPr lang="en-US" dirty="0"/>
              <a:t>antiemetic action of these medications seems to be </a:t>
            </a:r>
            <a:r>
              <a:rPr lang="en-US" dirty="0" smtClean="0"/>
              <a:t>due </a:t>
            </a:r>
            <a:r>
              <a:rPr lang="en-US" dirty="0"/>
              <a:t>to their blockade of central H1 + muscarinic receptors</a:t>
            </a:r>
          </a:p>
        </p:txBody>
      </p:sp>
    </p:spTree>
    <p:extLst>
      <p:ext uri="{BB962C8B-B14F-4D97-AF65-F5344CB8AC3E}">
        <p14:creationId xmlns:p14="http://schemas.microsoft.com/office/powerpoint/2010/main" val="160689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25500"/>
            <a:ext cx="8058150" cy="5351463"/>
          </a:xfrm>
        </p:spPr>
        <p:txBody>
          <a:bodyPr>
            <a:normAutofit/>
          </a:bodyPr>
          <a:lstStyle/>
          <a:p>
            <a:pPr marL="0" indent="0">
              <a:buNone/>
            </a:pPr>
            <a:r>
              <a:rPr lang="en-US" b="1" dirty="0" smtClean="0"/>
              <a:t>sedation</a:t>
            </a:r>
          </a:p>
          <a:p>
            <a:r>
              <a:rPr lang="en-US" dirty="0" smtClean="0"/>
              <a:t>Although </a:t>
            </a:r>
            <a:r>
              <a:rPr lang="en-US" dirty="0"/>
              <a:t>they are not the medication of choice, </a:t>
            </a:r>
            <a:r>
              <a:rPr lang="en-US" dirty="0" smtClean="0"/>
              <a:t>many </a:t>
            </a:r>
            <a:r>
              <a:rPr lang="en-US" dirty="0"/>
              <a:t>first-generation antihistamines, such as </a:t>
            </a:r>
            <a:r>
              <a:rPr lang="en-US" dirty="0" smtClean="0"/>
              <a:t>diphenhydramine </a:t>
            </a:r>
            <a:r>
              <a:rPr lang="en-US" dirty="0"/>
              <a:t>and doxylamine, have strong </a:t>
            </a:r>
            <a:r>
              <a:rPr lang="en-US" dirty="0" smtClean="0"/>
              <a:t>sedative </a:t>
            </a:r>
            <a:r>
              <a:rPr lang="en-US" dirty="0"/>
              <a:t>properties and are used in the treatment of </a:t>
            </a:r>
            <a:r>
              <a:rPr lang="en-US" dirty="0" smtClean="0"/>
              <a:t>insomnia</a:t>
            </a:r>
            <a:endParaRPr lang="en-US" dirty="0"/>
          </a:p>
          <a:p>
            <a:r>
              <a:rPr lang="en-US" dirty="0" smtClean="0"/>
              <a:t>The </a:t>
            </a:r>
            <a:r>
              <a:rPr lang="en-US" dirty="0"/>
              <a:t>use of first-generation H1 antihistamines is </a:t>
            </a:r>
            <a:r>
              <a:rPr lang="en-US" dirty="0" smtClean="0"/>
              <a:t>contraindicated </a:t>
            </a:r>
            <a:r>
              <a:rPr lang="en-US" dirty="0"/>
              <a:t>in the treatment of individuals </a:t>
            </a:r>
            <a:r>
              <a:rPr lang="en-US" dirty="0" smtClean="0"/>
              <a:t>working </a:t>
            </a:r>
            <a:r>
              <a:rPr lang="en-US" dirty="0"/>
              <a:t>in jobs where wakefulness is critical</a:t>
            </a:r>
          </a:p>
        </p:txBody>
      </p:sp>
    </p:spTree>
    <p:extLst>
      <p:ext uri="{BB962C8B-B14F-4D97-AF65-F5344CB8AC3E}">
        <p14:creationId xmlns:p14="http://schemas.microsoft.com/office/powerpoint/2010/main" val="13742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HISTAMINES</a:t>
            </a:r>
            <a:endParaRPr lang="en-US" b="1" dirty="0"/>
          </a:p>
        </p:txBody>
      </p:sp>
      <p:sp>
        <p:nvSpPr>
          <p:cNvPr id="3" name="Content Placeholder 2"/>
          <p:cNvSpPr>
            <a:spLocks noGrp="1"/>
          </p:cNvSpPr>
          <p:nvPr>
            <p:ph idx="1"/>
          </p:nvPr>
        </p:nvSpPr>
        <p:spPr/>
        <p:txBody>
          <a:bodyPr>
            <a:normAutofit lnSpcReduction="10000"/>
          </a:bodyPr>
          <a:lstStyle/>
          <a:p>
            <a:r>
              <a:rPr lang="en-US" dirty="0" smtClean="0"/>
              <a:t> First autacoid to be discovered</a:t>
            </a:r>
          </a:p>
          <a:p>
            <a:r>
              <a:rPr lang="en-US" dirty="0" smtClean="0"/>
              <a:t>Synthesized in 1907</a:t>
            </a:r>
          </a:p>
          <a:p>
            <a:r>
              <a:rPr lang="en-US" dirty="0" smtClean="0"/>
              <a:t>Demonstrated to be a natural constituent of mammalian tissues(1927)</a:t>
            </a:r>
          </a:p>
          <a:p>
            <a:r>
              <a:rPr lang="en-US" dirty="0" smtClean="0"/>
              <a:t> Involved in inflammatory &amp; anaphylactic reactions</a:t>
            </a:r>
          </a:p>
          <a:p>
            <a:r>
              <a:rPr lang="en-US" dirty="0" smtClean="0"/>
              <a:t>Local application causes redness, swelling, &amp; edema mimicking a mild inflammatory reaction</a:t>
            </a:r>
          </a:p>
          <a:p>
            <a:r>
              <a:rPr lang="en-US" dirty="0" smtClean="0"/>
              <a:t> Large systemic doses leads to profound vascular changes similar to those seen after shock or anaphylaxis</a:t>
            </a:r>
            <a:endParaRPr lang="en-US" dirty="0"/>
          </a:p>
        </p:txBody>
      </p:sp>
    </p:spTree>
    <p:extLst>
      <p:ext uri="{BB962C8B-B14F-4D97-AF65-F5344CB8AC3E}">
        <p14:creationId xmlns:p14="http://schemas.microsoft.com/office/powerpoint/2010/main" val="1776475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700" y="774700"/>
            <a:ext cx="7994650" cy="5626100"/>
          </a:xfrm>
        </p:spPr>
        <p:txBody>
          <a:bodyPr/>
          <a:lstStyle/>
          <a:p>
            <a:pPr marL="0" indent="0">
              <a:buNone/>
            </a:pPr>
            <a:r>
              <a:rPr lang="en-US" b="1" dirty="0"/>
              <a:t>Nausea and Vomiting of Pregnancy</a:t>
            </a:r>
            <a:r>
              <a:rPr lang="en-US" dirty="0"/>
              <a:t>:</a:t>
            </a:r>
          </a:p>
          <a:p>
            <a:r>
              <a:rPr lang="en-US" dirty="0" smtClean="0"/>
              <a:t>Several </a:t>
            </a:r>
            <a:r>
              <a:rPr lang="en-US" dirty="0"/>
              <a:t>H1-antagonist drugs have been studied for possible </a:t>
            </a:r>
            <a:r>
              <a:rPr lang="en-US" dirty="0" smtClean="0"/>
              <a:t>use </a:t>
            </a:r>
            <a:r>
              <a:rPr lang="en-US" dirty="0"/>
              <a:t>in treating "morning sickness" </a:t>
            </a:r>
            <a:r>
              <a:rPr lang="en-US" dirty="0" smtClean="0"/>
              <a:t>. </a:t>
            </a:r>
            <a:r>
              <a:rPr lang="en-US" dirty="0"/>
              <a:t>The piperazine derivatives were withdrawn from such use </a:t>
            </a:r>
            <a:r>
              <a:rPr lang="en-US" dirty="0" smtClean="0"/>
              <a:t>when </a:t>
            </a:r>
            <a:r>
              <a:rPr lang="en-US" dirty="0"/>
              <a:t>it was demonstrated that they have teratogenic </a:t>
            </a:r>
            <a:r>
              <a:rPr lang="en-US" dirty="0" smtClean="0"/>
              <a:t>effects </a:t>
            </a:r>
            <a:r>
              <a:rPr lang="en-US" dirty="0"/>
              <a:t>in </a:t>
            </a:r>
            <a:r>
              <a:rPr lang="en-US" dirty="0" smtClean="0"/>
              <a:t>rodents</a:t>
            </a:r>
          </a:p>
          <a:p>
            <a:endParaRPr lang="en-US" dirty="0"/>
          </a:p>
        </p:txBody>
      </p:sp>
    </p:spTree>
    <p:extLst>
      <p:ext uri="{BB962C8B-B14F-4D97-AF65-F5344CB8AC3E}">
        <p14:creationId xmlns:p14="http://schemas.microsoft.com/office/powerpoint/2010/main" val="286535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Toxic Reactions &amp; Side Effects of </a:t>
            </a:r>
            <a:br>
              <a:rPr lang="en-US" dirty="0"/>
            </a:br>
            <a:r>
              <a:rPr lang="en-US" dirty="0"/>
              <a:t>H1 Blockers</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1</a:t>
            </a:r>
            <a:r>
              <a:rPr lang="en-US" dirty="0"/>
              <a:t>. CNS depression (mainly in first generation agents).</a:t>
            </a:r>
          </a:p>
          <a:p>
            <a:pPr marL="0" indent="0">
              <a:buNone/>
            </a:pPr>
            <a:r>
              <a:rPr lang="en-US" dirty="0"/>
              <a:t>2. Allergic reactions (topical application).</a:t>
            </a:r>
          </a:p>
          <a:p>
            <a:pPr marL="0" indent="0">
              <a:buNone/>
            </a:pPr>
            <a:r>
              <a:rPr lang="en-US" dirty="0"/>
              <a:t>3. Appetite loss, nausea and vomiting, constipation or </a:t>
            </a:r>
          </a:p>
          <a:p>
            <a:pPr marL="0" indent="0">
              <a:buNone/>
            </a:pPr>
            <a:r>
              <a:rPr lang="en-US" dirty="0"/>
              <a:t>diarrhea.</a:t>
            </a:r>
          </a:p>
          <a:p>
            <a:pPr marL="0" indent="0">
              <a:buNone/>
            </a:pPr>
            <a:r>
              <a:rPr lang="en-US" dirty="0"/>
              <a:t>4. Insomnia, tremors, nervousness, </a:t>
            </a:r>
            <a:r>
              <a:rPr lang="en-US" dirty="0" smtClean="0"/>
              <a:t>irritability, tachycardia, </a:t>
            </a:r>
            <a:r>
              <a:rPr lang="en-US" dirty="0"/>
              <a:t>dry mouth, blurred vision, urinary </a:t>
            </a:r>
            <a:r>
              <a:rPr lang="en-US" dirty="0" smtClean="0"/>
              <a:t>retention</a:t>
            </a:r>
            <a:r>
              <a:rPr lang="en-US" dirty="0"/>
              <a:t>, constipation (1st generation).</a:t>
            </a:r>
          </a:p>
          <a:p>
            <a:pPr marL="0" indent="0">
              <a:buNone/>
            </a:pPr>
            <a:r>
              <a:rPr lang="en-US" dirty="0"/>
              <a:t>5. CNS stimulation with hallucinations, </a:t>
            </a:r>
            <a:r>
              <a:rPr lang="en-US" dirty="0" smtClean="0"/>
              <a:t>motor disturbances </a:t>
            </a:r>
            <a:r>
              <a:rPr lang="en-US" dirty="0"/>
              <a:t>(tremors and convulsions), and death.</a:t>
            </a:r>
          </a:p>
          <a:p>
            <a:pPr marL="0" indent="0">
              <a:buNone/>
            </a:pPr>
            <a:r>
              <a:rPr lang="en-US" dirty="0"/>
              <a:t>6. Secreted in breast milk and can cross the placenta.</a:t>
            </a:r>
          </a:p>
        </p:txBody>
      </p:sp>
    </p:spTree>
    <p:extLst>
      <p:ext uri="{BB962C8B-B14F-4D97-AF65-F5344CB8AC3E}">
        <p14:creationId xmlns:p14="http://schemas.microsoft.com/office/powerpoint/2010/main" val="365123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Histamine 2 </a:t>
            </a:r>
            <a:r>
              <a:rPr lang="en-US" dirty="0"/>
              <a:t>Antagonist Pharmacological Effects</a:t>
            </a:r>
          </a:p>
        </p:txBody>
      </p:sp>
      <p:sp>
        <p:nvSpPr>
          <p:cNvPr id="3" name="Content Placeholder 2"/>
          <p:cNvSpPr>
            <a:spLocks noGrp="1"/>
          </p:cNvSpPr>
          <p:nvPr>
            <p:ph idx="1"/>
          </p:nvPr>
        </p:nvSpPr>
        <p:spPr/>
        <p:txBody>
          <a:bodyPr>
            <a:normAutofit fontScale="62500" lnSpcReduction="20000"/>
          </a:bodyPr>
          <a:lstStyle/>
          <a:p>
            <a:pPr marL="514350" indent="-514350">
              <a:buAutoNum type="arabicPeriod"/>
            </a:pPr>
            <a:r>
              <a:rPr lang="en-US" dirty="0" smtClean="0"/>
              <a:t>Competitive </a:t>
            </a:r>
            <a:r>
              <a:rPr lang="en-US" dirty="0"/>
              <a:t>antagonists at the H2 </a:t>
            </a:r>
            <a:r>
              <a:rPr lang="en-US" dirty="0" smtClean="0"/>
              <a:t>receptors</a:t>
            </a:r>
          </a:p>
          <a:p>
            <a:pPr marL="0" indent="0">
              <a:buNone/>
            </a:pPr>
            <a:r>
              <a:rPr lang="en-US" dirty="0" smtClean="0"/>
              <a:t>2</a:t>
            </a:r>
            <a:r>
              <a:rPr lang="en-US" dirty="0"/>
              <a:t>. Inhibits secretory function of gastric mucosa. </a:t>
            </a:r>
          </a:p>
          <a:p>
            <a:pPr marL="0" indent="0">
              <a:buNone/>
            </a:pPr>
            <a:r>
              <a:rPr lang="en-US" dirty="0"/>
              <a:t>3. Few other effects than those on gastric secretion. </a:t>
            </a:r>
          </a:p>
          <a:p>
            <a:pPr marL="0" indent="0">
              <a:buNone/>
            </a:pPr>
            <a:r>
              <a:rPr lang="en-US" dirty="0"/>
              <a:t>4. Reduces gastric acid volume &amp; concentration of pepsin</a:t>
            </a:r>
          </a:p>
          <a:p>
            <a:pPr marL="0" indent="0">
              <a:buNone/>
            </a:pPr>
            <a:r>
              <a:rPr lang="en-US" b="1" dirty="0"/>
              <a:t>Most Common Adverse Effects</a:t>
            </a:r>
          </a:p>
          <a:p>
            <a:pPr marL="0" indent="0">
              <a:buNone/>
            </a:pPr>
            <a:r>
              <a:rPr lang="en-US" dirty="0" smtClean="0"/>
              <a:t>Diarrhea</a:t>
            </a:r>
          </a:p>
          <a:p>
            <a:pPr marL="0" indent="0">
              <a:buNone/>
            </a:pPr>
            <a:r>
              <a:rPr lang="en-US" dirty="0" smtClean="0"/>
              <a:t>Dizziness</a:t>
            </a:r>
          </a:p>
          <a:p>
            <a:pPr marL="0" indent="0">
              <a:buNone/>
            </a:pPr>
            <a:r>
              <a:rPr lang="en-US" dirty="0" smtClean="0"/>
              <a:t> Somnolence</a:t>
            </a:r>
          </a:p>
          <a:p>
            <a:pPr marL="0" indent="0">
              <a:buNone/>
            </a:pPr>
            <a:r>
              <a:rPr lang="en-US" dirty="0" smtClean="0"/>
              <a:t>Headache</a:t>
            </a:r>
            <a:endParaRPr lang="en-US" dirty="0"/>
          </a:p>
          <a:p>
            <a:pPr marL="0" indent="0">
              <a:buNone/>
            </a:pPr>
            <a:r>
              <a:rPr lang="en-US" dirty="0" smtClean="0"/>
              <a:t> </a:t>
            </a:r>
            <a:r>
              <a:rPr lang="en-US" dirty="0"/>
              <a:t>Rash</a:t>
            </a:r>
          </a:p>
          <a:p>
            <a:pPr marL="0" indent="0">
              <a:buNone/>
            </a:pPr>
            <a:r>
              <a:rPr lang="en-US" dirty="0" smtClean="0"/>
              <a:t> Constipation</a:t>
            </a:r>
          </a:p>
          <a:p>
            <a:pPr marL="0" indent="0">
              <a:buNone/>
            </a:pPr>
            <a:r>
              <a:rPr lang="en-US" dirty="0" smtClean="0"/>
              <a:t> Vomiting</a:t>
            </a:r>
          </a:p>
          <a:p>
            <a:pPr marL="0" indent="0">
              <a:buNone/>
            </a:pPr>
            <a:r>
              <a:rPr lang="en-US" dirty="0" smtClean="0"/>
              <a:t> </a:t>
            </a:r>
            <a:r>
              <a:rPr lang="en-US" dirty="0"/>
              <a:t>Arthralgia</a:t>
            </a:r>
          </a:p>
        </p:txBody>
      </p:sp>
    </p:spTree>
    <p:extLst>
      <p:ext uri="{BB962C8B-B14F-4D97-AF65-F5344CB8AC3E}">
        <p14:creationId xmlns:p14="http://schemas.microsoft.com/office/powerpoint/2010/main" val="955169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H2 Antagonist Therapeutic Uses </a:t>
            </a:r>
          </a:p>
        </p:txBody>
      </p:sp>
      <p:sp>
        <p:nvSpPr>
          <p:cNvPr id="3" name="Content Placeholder 2"/>
          <p:cNvSpPr>
            <a:spLocks noGrp="1"/>
          </p:cNvSpPr>
          <p:nvPr>
            <p:ph idx="1"/>
          </p:nvPr>
        </p:nvSpPr>
        <p:spPr/>
        <p:txBody>
          <a:bodyPr>
            <a:normAutofit lnSpcReduction="10000"/>
          </a:bodyPr>
          <a:lstStyle/>
          <a:p>
            <a:pPr marL="0" indent="0">
              <a:buNone/>
            </a:pPr>
            <a:r>
              <a:rPr lang="en-US" dirty="0" smtClean="0"/>
              <a:t>1</a:t>
            </a:r>
            <a:r>
              <a:rPr lang="en-US" dirty="0"/>
              <a:t>. Duodenal ulcer </a:t>
            </a:r>
            <a:endParaRPr lang="en-US" dirty="0" smtClean="0"/>
          </a:p>
          <a:p>
            <a:pPr marL="0" indent="0">
              <a:buNone/>
            </a:pPr>
            <a:r>
              <a:rPr lang="en-US" dirty="0" smtClean="0"/>
              <a:t>2</a:t>
            </a:r>
            <a:r>
              <a:rPr lang="en-US" dirty="0"/>
              <a:t>. Gastric ulcer </a:t>
            </a:r>
            <a:endParaRPr lang="en-US" dirty="0" smtClean="0"/>
          </a:p>
          <a:p>
            <a:pPr marL="0" indent="0">
              <a:buNone/>
            </a:pPr>
            <a:r>
              <a:rPr lang="en-US" dirty="0" smtClean="0"/>
              <a:t>3</a:t>
            </a:r>
            <a:r>
              <a:rPr lang="en-US" dirty="0"/>
              <a:t>. Zollinger-Ellison syndrome (a pathological </a:t>
            </a:r>
            <a:r>
              <a:rPr lang="en-US" dirty="0" smtClean="0"/>
              <a:t>hyper secretory </a:t>
            </a:r>
            <a:r>
              <a:rPr lang="en-US" dirty="0"/>
              <a:t>state resulting in excessive gastric pepsin &amp; HCl</a:t>
            </a:r>
            <a:r>
              <a:rPr lang="en-US" dirty="0" smtClean="0"/>
              <a:t>)</a:t>
            </a:r>
          </a:p>
          <a:p>
            <a:pPr marL="0" indent="0">
              <a:buNone/>
            </a:pPr>
            <a:r>
              <a:rPr lang="en-US" dirty="0" smtClean="0"/>
              <a:t> </a:t>
            </a:r>
            <a:r>
              <a:rPr lang="en-US" dirty="0"/>
              <a:t>4. Gastroesophageal reflux disease </a:t>
            </a:r>
            <a:endParaRPr lang="en-US" dirty="0" smtClean="0"/>
          </a:p>
          <a:p>
            <a:pPr marL="0" indent="0">
              <a:buNone/>
            </a:pPr>
            <a:r>
              <a:rPr lang="en-US" dirty="0" smtClean="0"/>
              <a:t>5</a:t>
            </a:r>
            <a:r>
              <a:rPr lang="en-US" dirty="0"/>
              <a:t>. Used prior to surgery in patients with GI obstruction to elevate gastric </a:t>
            </a:r>
            <a:r>
              <a:rPr lang="en-US" dirty="0" smtClean="0"/>
              <a:t>pH</a:t>
            </a:r>
          </a:p>
          <a:p>
            <a:pPr marL="0" indent="0">
              <a:buNone/>
            </a:pPr>
            <a:r>
              <a:rPr lang="en-US" dirty="0" smtClean="0"/>
              <a:t> </a:t>
            </a:r>
            <a:r>
              <a:rPr lang="en-US" dirty="0"/>
              <a:t>6. Reflux esophagitis </a:t>
            </a:r>
            <a:endParaRPr lang="en-US" dirty="0" smtClean="0"/>
          </a:p>
          <a:p>
            <a:pPr marL="0" indent="0">
              <a:buNone/>
            </a:pPr>
            <a:r>
              <a:rPr lang="en-US" dirty="0" smtClean="0"/>
              <a:t>7</a:t>
            </a:r>
            <a:r>
              <a:rPr lang="en-US" dirty="0"/>
              <a:t>. Antacid</a:t>
            </a:r>
          </a:p>
        </p:txBody>
      </p:sp>
    </p:spTree>
    <p:extLst>
      <p:ext uri="{BB962C8B-B14F-4D97-AF65-F5344CB8AC3E}">
        <p14:creationId xmlns:p14="http://schemas.microsoft.com/office/powerpoint/2010/main" val="2415950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H2 Antagonists: Mechanisms of Action</a:t>
            </a:r>
            <a:br>
              <a:rPr lang="en-US" dirty="0"/>
            </a:br>
            <a:endParaRPr lang="en-US" dirty="0"/>
          </a:p>
        </p:txBody>
      </p:sp>
      <p:sp>
        <p:nvSpPr>
          <p:cNvPr id="3" name="Content Placeholder 2"/>
          <p:cNvSpPr>
            <a:spLocks noGrp="1"/>
          </p:cNvSpPr>
          <p:nvPr>
            <p:ph idx="1"/>
          </p:nvPr>
        </p:nvSpPr>
        <p:spPr/>
        <p:txBody>
          <a:bodyPr/>
          <a:lstStyle/>
          <a:p>
            <a:r>
              <a:rPr lang="en-US" dirty="0" smtClean="0"/>
              <a:t>Displaces </a:t>
            </a:r>
            <a:r>
              <a:rPr lang="en-US" dirty="0"/>
              <a:t>histamine from the H2 receptor, a </a:t>
            </a:r>
            <a:r>
              <a:rPr lang="en-US" dirty="0" smtClean="0"/>
              <a:t>G-protein </a:t>
            </a:r>
            <a:r>
              <a:rPr lang="en-US" dirty="0"/>
              <a:t>coupled receptor</a:t>
            </a:r>
          </a:p>
          <a:p>
            <a:r>
              <a:rPr lang="en-US" dirty="0"/>
              <a:t>Because histamine activates cAMP, </a:t>
            </a:r>
            <a:r>
              <a:rPr lang="en-US" dirty="0" smtClean="0"/>
              <a:t>H2blockers </a:t>
            </a:r>
            <a:r>
              <a:rPr lang="en-US" dirty="0"/>
              <a:t>lead to a decrease in cAMP and </a:t>
            </a:r>
            <a:r>
              <a:rPr lang="en-US" dirty="0" smtClean="0"/>
              <a:t>a </a:t>
            </a:r>
            <a:r>
              <a:rPr lang="en-US" dirty="0"/>
              <a:t>concomitant decrease in Ca++</a:t>
            </a:r>
          </a:p>
        </p:txBody>
      </p:sp>
    </p:spTree>
    <p:extLst>
      <p:ext uri="{BB962C8B-B14F-4D97-AF65-F5344CB8AC3E}">
        <p14:creationId xmlns:p14="http://schemas.microsoft.com/office/powerpoint/2010/main" val="322639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Antagonists </a:t>
            </a:r>
            <a:r>
              <a:rPr lang="en-US" dirty="0"/>
              <a:t>at H1-receptors; widely available </a:t>
            </a:r>
            <a:r>
              <a:rPr lang="en-US" dirty="0" smtClean="0"/>
              <a:t>agents, often </a:t>
            </a:r>
            <a:r>
              <a:rPr lang="en-US" dirty="0"/>
              <a:t>without prescription (e.g. </a:t>
            </a:r>
            <a:r>
              <a:rPr lang="en-US" dirty="0" err="1"/>
              <a:t>chlorpheniramine</a:t>
            </a:r>
            <a:r>
              <a:rPr lang="en-US" dirty="0" smtClean="0"/>
              <a:t>).</a:t>
            </a:r>
          </a:p>
          <a:p>
            <a:r>
              <a:rPr lang="en-US" dirty="0" smtClean="0"/>
              <a:t>Used </a:t>
            </a:r>
            <a:r>
              <a:rPr lang="en-US" dirty="0"/>
              <a:t>to treat hay fever and urticaria, and also used </a:t>
            </a:r>
            <a:r>
              <a:rPr lang="en-US" dirty="0" smtClean="0"/>
              <a:t>as therapy </a:t>
            </a:r>
            <a:r>
              <a:rPr lang="en-US" dirty="0"/>
              <a:t>for motion </a:t>
            </a:r>
            <a:r>
              <a:rPr lang="en-US" dirty="0" smtClean="0"/>
              <a:t>sickness.</a:t>
            </a:r>
          </a:p>
          <a:p>
            <a:r>
              <a:rPr lang="en-US" dirty="0" smtClean="0"/>
              <a:t>Should </a:t>
            </a:r>
            <a:r>
              <a:rPr lang="en-US" dirty="0"/>
              <a:t>not be applied topically for skin irritation, </a:t>
            </a:r>
            <a:r>
              <a:rPr lang="en-US" dirty="0" smtClean="0"/>
              <a:t>as they </a:t>
            </a:r>
            <a:r>
              <a:rPr lang="en-US" dirty="0"/>
              <a:t>may cause </a:t>
            </a:r>
            <a:r>
              <a:rPr lang="en-US" dirty="0" smtClean="0"/>
              <a:t>dermatitis.</a:t>
            </a:r>
          </a:p>
          <a:p>
            <a:r>
              <a:rPr lang="en-US" dirty="0" smtClean="0"/>
              <a:t>Hepatically </a:t>
            </a:r>
            <a:r>
              <a:rPr lang="en-US" dirty="0"/>
              <a:t>metabolized (CYP3A – long- and </a:t>
            </a:r>
            <a:r>
              <a:rPr lang="en-US" dirty="0" smtClean="0"/>
              <a:t>shorter acting drugs.</a:t>
            </a:r>
          </a:p>
          <a:p>
            <a:r>
              <a:rPr lang="en-US" dirty="0" smtClean="0"/>
              <a:t>Duration </a:t>
            </a:r>
            <a:r>
              <a:rPr lang="en-US" dirty="0"/>
              <a:t>of effects often outlasts their presence in </a:t>
            </a:r>
            <a:r>
              <a:rPr lang="en-US" dirty="0" smtClean="0"/>
              <a:t>the blood.</a:t>
            </a:r>
          </a:p>
          <a:p>
            <a:r>
              <a:rPr lang="en-US" dirty="0" smtClean="0"/>
              <a:t>First-generation </a:t>
            </a:r>
            <a:r>
              <a:rPr lang="en-US" dirty="0"/>
              <a:t>agents are shorter acting </a:t>
            </a:r>
            <a:r>
              <a:rPr lang="en-US" dirty="0" smtClean="0"/>
              <a:t>(e.g. </a:t>
            </a:r>
            <a:r>
              <a:rPr lang="en-US" dirty="0" err="1" smtClean="0"/>
              <a:t>chlorpheniramine</a:t>
            </a:r>
            <a:r>
              <a:rPr lang="en-US" dirty="0" smtClean="0"/>
              <a:t>), </a:t>
            </a:r>
            <a:r>
              <a:rPr lang="en-US" dirty="0"/>
              <a:t>sedating and anticholinergic, </a:t>
            </a:r>
            <a:r>
              <a:rPr lang="en-US" dirty="0" smtClean="0"/>
              <a:t>better anti-emetics</a:t>
            </a:r>
            <a:r>
              <a:rPr lang="en-US" dirty="0"/>
              <a:t>, and have some 5HT and </a:t>
            </a:r>
            <a:r>
              <a:rPr lang="en-US" dirty="0" smtClean="0"/>
              <a:t>α- adrenoceptor antagonist activity.</a:t>
            </a:r>
          </a:p>
          <a:p>
            <a:r>
              <a:rPr lang="en-US" dirty="0" smtClean="0"/>
              <a:t>Second-generation </a:t>
            </a:r>
            <a:r>
              <a:rPr lang="en-US" dirty="0"/>
              <a:t>agents have few or no sedative </a:t>
            </a:r>
            <a:r>
              <a:rPr lang="en-US" dirty="0" smtClean="0"/>
              <a:t>or ancilliary </a:t>
            </a:r>
            <a:r>
              <a:rPr lang="en-US" dirty="0"/>
              <a:t>properties, and are longer acting </a:t>
            </a:r>
            <a:r>
              <a:rPr lang="en-US" dirty="0" smtClean="0"/>
              <a:t>(e.g. cetirizine). </a:t>
            </a:r>
            <a:r>
              <a:rPr lang="en-US" dirty="0"/>
              <a:t>Second generation agents (e.g. cetirizine, </a:t>
            </a:r>
            <a:r>
              <a:rPr lang="en-US" dirty="0" smtClean="0"/>
              <a:t>loratadine) are </a:t>
            </a:r>
            <a:r>
              <a:rPr lang="en-US" dirty="0"/>
              <a:t>safe (i.e. ventricular tachycardia is not a risk) if </a:t>
            </a:r>
            <a:r>
              <a:rPr lang="en-US" dirty="0" smtClean="0"/>
              <a:t>co-prescribed </a:t>
            </a:r>
            <a:r>
              <a:rPr lang="en-US" dirty="0"/>
              <a:t>with macrolides or azoles</a:t>
            </a:r>
          </a:p>
        </p:txBody>
      </p:sp>
    </p:spTree>
    <p:extLst>
      <p:ext uri="{BB962C8B-B14F-4D97-AF65-F5344CB8AC3E}">
        <p14:creationId xmlns:p14="http://schemas.microsoft.com/office/powerpoint/2010/main" val="3803270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25351"/>
            <a:ext cx="7886700" cy="3906456"/>
          </a:xfrm>
        </p:spPr>
        <p:txBody>
          <a:bodyPr>
            <a:normAutofit lnSpcReduction="10000"/>
          </a:bodyPr>
          <a:lstStyle/>
          <a:p>
            <a:r>
              <a:rPr lang="en-US" dirty="0" smtClean="0"/>
              <a:t>Histamine is a chemical messenger that mediates a wide range of cellular responses, including:</a:t>
            </a:r>
          </a:p>
          <a:p>
            <a:pPr marL="457200" lvl="1" indent="0">
              <a:buNone/>
            </a:pPr>
            <a:r>
              <a:rPr lang="en-US" dirty="0"/>
              <a:t> </a:t>
            </a:r>
            <a:r>
              <a:rPr lang="en-US" dirty="0" smtClean="0"/>
              <a:t>                                  Allergic and inflammatory reactions</a:t>
            </a:r>
          </a:p>
          <a:p>
            <a:pPr marL="457200" lvl="1" indent="0">
              <a:buNone/>
            </a:pPr>
            <a:r>
              <a:rPr lang="en-US" dirty="0"/>
              <a:t> </a:t>
            </a:r>
            <a:r>
              <a:rPr lang="en-US" dirty="0" smtClean="0"/>
              <a:t>                                  Gastric acid secretion, &amp; </a:t>
            </a:r>
          </a:p>
          <a:p>
            <a:pPr marL="457200" lvl="1" indent="0">
              <a:buNone/>
            </a:pPr>
            <a:r>
              <a:rPr lang="en-US" dirty="0"/>
              <a:t> </a:t>
            </a:r>
            <a:r>
              <a:rPr lang="en-US" dirty="0" smtClean="0"/>
              <a:t>                                  Neurotransmission in parts of the brain</a:t>
            </a:r>
          </a:p>
          <a:p>
            <a:pPr marL="0" indent="0">
              <a:buNone/>
            </a:pPr>
            <a:endParaRPr lang="en-US" dirty="0" smtClean="0"/>
          </a:p>
          <a:p>
            <a:r>
              <a:rPr lang="en-US" dirty="0" smtClean="0"/>
              <a:t>Histamine has no clinical applications, but agents that interfere with the action of histamine (antihistamines) have important therapeutic applications</a:t>
            </a:r>
            <a:endParaRPr lang="en-US" dirty="0"/>
          </a:p>
        </p:txBody>
      </p:sp>
    </p:spTree>
    <p:extLst>
      <p:ext uri="{BB962C8B-B14F-4D97-AF65-F5344CB8AC3E}">
        <p14:creationId xmlns:p14="http://schemas.microsoft.com/office/powerpoint/2010/main" val="2059131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5422" y="541867"/>
            <a:ext cx="8029928" cy="5635096"/>
          </a:xfrm>
        </p:spPr>
        <p:txBody>
          <a:bodyPr>
            <a:normAutofit/>
          </a:bodyPr>
          <a:lstStyle/>
          <a:p>
            <a:r>
              <a:rPr lang="en-US" dirty="0"/>
              <a:t>Histamine occurs in plants as well as in animal tissues &amp; is </a:t>
            </a:r>
            <a:r>
              <a:rPr lang="en-US" dirty="0" smtClean="0"/>
              <a:t>a </a:t>
            </a:r>
            <a:r>
              <a:rPr lang="en-US" dirty="0"/>
              <a:t>component of some venoms &amp; stinging secretions </a:t>
            </a:r>
          </a:p>
          <a:p>
            <a:r>
              <a:rPr lang="en-US" dirty="0" smtClean="0"/>
              <a:t> </a:t>
            </a:r>
            <a:r>
              <a:rPr lang="en-US" dirty="0"/>
              <a:t>Biosynthesized in mammalian </a:t>
            </a:r>
            <a:r>
              <a:rPr lang="en-US" dirty="0" smtClean="0"/>
              <a:t>tissues</a:t>
            </a:r>
          </a:p>
          <a:p>
            <a:r>
              <a:rPr lang="en-US" dirty="0"/>
              <a:t>In mast cells, histamine(positively charged) is held </a:t>
            </a:r>
            <a:r>
              <a:rPr lang="en-US" dirty="0" smtClean="0"/>
              <a:t>by </a:t>
            </a:r>
            <a:r>
              <a:rPr lang="en-US" dirty="0"/>
              <a:t>an acidic protein and heparin(negatively </a:t>
            </a:r>
            <a:r>
              <a:rPr lang="en-US" dirty="0" smtClean="0"/>
              <a:t>charged</a:t>
            </a:r>
            <a:r>
              <a:rPr lang="en-US" dirty="0"/>
              <a:t>) within intracellular granules</a:t>
            </a:r>
          </a:p>
          <a:p>
            <a:r>
              <a:rPr lang="en-US" dirty="0" smtClean="0"/>
              <a:t> </a:t>
            </a:r>
            <a:r>
              <a:rPr lang="en-US" dirty="0"/>
              <a:t>Stored in complex with:</a:t>
            </a:r>
          </a:p>
          <a:p>
            <a:pPr marL="457200" lvl="1" indent="0">
              <a:buNone/>
            </a:pPr>
            <a:r>
              <a:rPr lang="en-US" dirty="0" smtClean="0"/>
              <a:t>Heparin</a:t>
            </a:r>
            <a:endParaRPr lang="en-US" dirty="0"/>
          </a:p>
          <a:p>
            <a:pPr marL="457200" lvl="1" indent="0">
              <a:buNone/>
            </a:pPr>
            <a:r>
              <a:rPr lang="en-US" dirty="0" smtClean="0"/>
              <a:t>Chondroitin sulphate</a:t>
            </a:r>
          </a:p>
          <a:p>
            <a:pPr marL="457200" lvl="1" indent="0">
              <a:buNone/>
            </a:pPr>
            <a:r>
              <a:rPr lang="en-US" dirty="0" smtClean="0"/>
              <a:t>Eosinophilic </a:t>
            </a:r>
            <a:r>
              <a:rPr lang="en-US" dirty="0"/>
              <a:t>Chemotactic Factor</a:t>
            </a:r>
          </a:p>
          <a:p>
            <a:pPr marL="457200" lvl="1" indent="0">
              <a:buNone/>
            </a:pPr>
            <a:r>
              <a:rPr lang="en-US" dirty="0" smtClean="0"/>
              <a:t>Neutrophilic </a:t>
            </a:r>
            <a:r>
              <a:rPr lang="en-US" dirty="0"/>
              <a:t>Chemotactic Factor</a:t>
            </a:r>
          </a:p>
          <a:p>
            <a:pPr marL="457200" lvl="1" indent="0">
              <a:buNone/>
            </a:pPr>
            <a:r>
              <a:rPr lang="en-US" dirty="0" smtClean="0"/>
              <a:t>Protease</a:t>
            </a:r>
            <a:endParaRPr lang="en-US" dirty="0"/>
          </a:p>
        </p:txBody>
      </p:sp>
    </p:spTree>
    <p:extLst>
      <p:ext uri="{BB962C8B-B14F-4D97-AF65-F5344CB8AC3E}">
        <p14:creationId xmlns:p14="http://schemas.microsoft.com/office/powerpoint/2010/main" val="217009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Conditions causing histamine release</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solidFill>
                  <a:srgbClr val="FF0000"/>
                </a:solidFill>
              </a:rPr>
              <a:t>1. Tissue </a:t>
            </a:r>
            <a:r>
              <a:rPr lang="en-US" dirty="0">
                <a:solidFill>
                  <a:srgbClr val="FF0000"/>
                </a:solidFill>
              </a:rPr>
              <a:t>Injury</a:t>
            </a:r>
          </a:p>
          <a:p>
            <a:r>
              <a:rPr lang="en-US" dirty="0" smtClean="0"/>
              <a:t>Any </a:t>
            </a:r>
            <a:r>
              <a:rPr lang="en-US" dirty="0"/>
              <a:t>physical(mechanical) or chemical agent that </a:t>
            </a:r>
            <a:r>
              <a:rPr lang="en-US" dirty="0" smtClean="0"/>
              <a:t>injures </a:t>
            </a:r>
            <a:r>
              <a:rPr lang="en-US" dirty="0"/>
              <a:t>tissue, skin or mucosa are particularly </a:t>
            </a:r>
            <a:r>
              <a:rPr lang="en-US" dirty="0" smtClean="0"/>
              <a:t>sensitive </a:t>
            </a:r>
            <a:r>
              <a:rPr lang="en-US" dirty="0"/>
              <a:t>to injury and will cause the immediate </a:t>
            </a:r>
            <a:r>
              <a:rPr lang="en-US" dirty="0" smtClean="0"/>
              <a:t>release </a:t>
            </a:r>
            <a:r>
              <a:rPr lang="en-US" dirty="0"/>
              <a:t>of histamine from mast cells</a:t>
            </a:r>
          </a:p>
          <a:p>
            <a:r>
              <a:rPr lang="en-US" dirty="0" smtClean="0"/>
              <a:t>Chemical </a:t>
            </a:r>
            <a:r>
              <a:rPr lang="en-US" dirty="0"/>
              <a:t>and mechanical mast cell injury causes </a:t>
            </a:r>
            <a:r>
              <a:rPr lang="en-US" dirty="0" smtClean="0"/>
              <a:t>degranulation </a:t>
            </a:r>
            <a:r>
              <a:rPr lang="en-US" dirty="0"/>
              <a:t>&amp; histamine </a:t>
            </a:r>
            <a:r>
              <a:rPr lang="en-US" dirty="0" smtClean="0"/>
              <a:t>release Compound </a:t>
            </a:r>
            <a:r>
              <a:rPr lang="en-US" dirty="0"/>
              <a:t>48/80, an experimental drug, </a:t>
            </a:r>
            <a:r>
              <a:rPr lang="en-US" dirty="0" smtClean="0"/>
              <a:t>selectively </a:t>
            </a:r>
            <a:r>
              <a:rPr lang="en-US" dirty="0"/>
              <a:t>releases histamine from tissue </a:t>
            </a:r>
            <a:r>
              <a:rPr lang="en-US" dirty="0" smtClean="0"/>
              <a:t>mast cells by an exocytotic degranulation process requiring </a:t>
            </a:r>
            <a:r>
              <a:rPr lang="en-US" dirty="0"/>
              <a:t>energy &amp; calcium</a:t>
            </a:r>
          </a:p>
        </p:txBody>
      </p:sp>
    </p:spTree>
    <p:extLst>
      <p:ext uri="{BB962C8B-B14F-4D97-AF65-F5344CB8AC3E}">
        <p14:creationId xmlns:p14="http://schemas.microsoft.com/office/powerpoint/2010/main" val="157925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solidFill>
                  <a:srgbClr val="FF0000"/>
                </a:solidFill>
              </a:rPr>
              <a:t>2. </a:t>
            </a:r>
            <a:r>
              <a:rPr lang="en-US" dirty="0">
                <a:solidFill>
                  <a:srgbClr val="FF0000"/>
                </a:solidFill>
              </a:rPr>
              <a:t>Allergic Reactions</a:t>
            </a:r>
          </a:p>
          <a:p>
            <a:r>
              <a:rPr lang="en-US" dirty="0" smtClean="0"/>
              <a:t>Exposure </a:t>
            </a:r>
            <a:r>
              <a:rPr lang="en-US" dirty="0"/>
              <a:t>of an antigen to a previously </a:t>
            </a:r>
            <a:r>
              <a:rPr lang="en-US" dirty="0" smtClean="0"/>
              <a:t>sensitized(exposed</a:t>
            </a:r>
            <a:r>
              <a:rPr lang="en-US" dirty="0"/>
              <a:t>) subject can immediately </a:t>
            </a:r>
            <a:r>
              <a:rPr lang="en-US" dirty="0" smtClean="0"/>
              <a:t>trigger </a:t>
            </a:r>
            <a:r>
              <a:rPr lang="en-US" dirty="0"/>
              <a:t>allergic reactions</a:t>
            </a:r>
          </a:p>
          <a:p>
            <a:r>
              <a:rPr lang="en-US" dirty="0" smtClean="0"/>
              <a:t>If </a:t>
            </a:r>
            <a:r>
              <a:rPr lang="en-US" dirty="0"/>
              <a:t>sensitized by IgE antibodies attached to their </a:t>
            </a:r>
            <a:r>
              <a:rPr lang="en-US" dirty="0" smtClean="0"/>
              <a:t>surface </a:t>
            </a:r>
            <a:r>
              <a:rPr lang="en-US" dirty="0"/>
              <a:t>membranes, mast cells will </a:t>
            </a:r>
            <a:r>
              <a:rPr lang="en-US" dirty="0" err="1" smtClean="0"/>
              <a:t>degranulate</a:t>
            </a:r>
            <a:r>
              <a:rPr lang="en-US" dirty="0" smtClean="0"/>
              <a:t> when </a:t>
            </a:r>
            <a:r>
              <a:rPr lang="en-US" dirty="0"/>
              <a:t>exposed to the appropriate antigen &amp; </a:t>
            </a:r>
            <a:r>
              <a:rPr lang="en-US" dirty="0" smtClean="0"/>
              <a:t>release </a:t>
            </a:r>
            <a:r>
              <a:rPr lang="en-US" dirty="0"/>
              <a:t>histamine, ATP and other mediators</a:t>
            </a:r>
          </a:p>
        </p:txBody>
      </p:sp>
    </p:spTree>
    <p:extLst>
      <p:ext uri="{BB962C8B-B14F-4D97-AF65-F5344CB8AC3E}">
        <p14:creationId xmlns:p14="http://schemas.microsoft.com/office/powerpoint/2010/main" val="136524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Drugs &amp; other foreign compounds:</a:t>
            </a:r>
          </a:p>
          <a:p>
            <a:r>
              <a:rPr lang="en-US" dirty="0" smtClean="0"/>
              <a:t>Morphine/Dextran/Antimalarial </a:t>
            </a:r>
            <a:r>
              <a:rPr lang="en-US" dirty="0"/>
              <a:t>drugs/Dyes/Antibiotic </a:t>
            </a:r>
            <a:r>
              <a:rPr lang="en-US" dirty="0" smtClean="0"/>
              <a:t>bases/Alkaloids/Amides/Quaternary </a:t>
            </a:r>
            <a:r>
              <a:rPr lang="en-US" dirty="0"/>
              <a:t>ammonium </a:t>
            </a:r>
            <a:r>
              <a:rPr lang="en-US" dirty="0" smtClean="0"/>
              <a:t>compounds/Enzymes(PL-C</a:t>
            </a:r>
            <a:r>
              <a:rPr lang="en-US" dirty="0"/>
              <a:t>)/</a:t>
            </a:r>
            <a:r>
              <a:rPr lang="en-US" dirty="0" smtClean="0"/>
              <a:t>Penicillins / Basic drugs/Toxins</a:t>
            </a:r>
            <a:r>
              <a:rPr lang="en-US" dirty="0"/>
              <a:t>/ </a:t>
            </a:r>
            <a:r>
              <a:rPr lang="en-US" dirty="0" smtClean="0"/>
              <a:t>Venoms/Proteolytic enzymes /Bradykin /</a:t>
            </a:r>
            <a:r>
              <a:rPr lang="en-US" dirty="0"/>
              <a:t>Kallidin </a:t>
            </a:r>
            <a:r>
              <a:rPr lang="en-US" dirty="0" smtClean="0"/>
              <a:t>&amp;Substance P displace </a:t>
            </a:r>
            <a:r>
              <a:rPr lang="en-US" dirty="0"/>
              <a:t>histamine from its bound form within cells</a:t>
            </a:r>
          </a:p>
          <a:p>
            <a:r>
              <a:rPr lang="en-US" dirty="0" smtClean="0"/>
              <a:t>This </a:t>
            </a:r>
            <a:r>
              <a:rPr lang="en-US" dirty="0"/>
              <a:t>type of release does not require energy and is not </a:t>
            </a:r>
            <a:r>
              <a:rPr lang="en-US" dirty="0" smtClean="0"/>
              <a:t>associated </a:t>
            </a:r>
            <a:r>
              <a:rPr lang="en-US" dirty="0"/>
              <a:t>with mast cell injury or degranulation </a:t>
            </a:r>
          </a:p>
        </p:txBody>
      </p:sp>
    </p:spTree>
    <p:extLst>
      <p:ext uri="{BB962C8B-B14F-4D97-AF65-F5344CB8AC3E}">
        <p14:creationId xmlns:p14="http://schemas.microsoft.com/office/powerpoint/2010/main" val="3723858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Histamine </a:t>
            </a:r>
            <a:r>
              <a:rPr lang="en-US" dirty="0" smtClean="0"/>
              <a:t>Receptors: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There are 4 receptors</a:t>
            </a:r>
            <a:endParaRPr lang="en-US" dirty="0"/>
          </a:p>
          <a:p>
            <a:pPr marL="0" indent="0">
              <a:buNone/>
            </a:pPr>
            <a:r>
              <a:rPr lang="en-US" b="1" dirty="0" smtClean="0"/>
              <a:t>H1 receptors</a:t>
            </a:r>
            <a:r>
              <a:rPr lang="en-US" dirty="0" smtClean="0"/>
              <a:t>:</a:t>
            </a:r>
          </a:p>
          <a:p>
            <a:pPr marL="0" indent="0">
              <a:buNone/>
            </a:pPr>
            <a:r>
              <a:rPr lang="en-US" dirty="0" smtClean="0"/>
              <a:t>present on endothelial cells and smooth </a:t>
            </a:r>
            <a:r>
              <a:rPr lang="en-US" dirty="0" err="1" smtClean="0"/>
              <a:t>muscles.Mediate</a:t>
            </a:r>
            <a:r>
              <a:rPr lang="en-US" dirty="0" smtClean="0"/>
              <a:t> </a:t>
            </a:r>
            <a:r>
              <a:rPr lang="en-US" dirty="0"/>
              <a:t>effects on smooth muscle leading to vasodilation </a:t>
            </a:r>
            <a:r>
              <a:rPr lang="en-US" dirty="0" smtClean="0"/>
              <a:t>(</a:t>
            </a:r>
            <a:r>
              <a:rPr lang="en-US" dirty="0"/>
              <a:t>relaxation of vascular smooth muscle), increased </a:t>
            </a:r>
            <a:r>
              <a:rPr lang="en-US" dirty="0" smtClean="0"/>
              <a:t>permeability </a:t>
            </a:r>
            <a:r>
              <a:rPr lang="en-US" dirty="0"/>
              <a:t>&amp; contraction of non-vascular smooth </a:t>
            </a:r>
            <a:r>
              <a:rPr lang="en-US" dirty="0" smtClean="0"/>
              <a:t>muscle</a:t>
            </a:r>
          </a:p>
          <a:p>
            <a:pPr marL="0" indent="0">
              <a:buNone/>
            </a:pPr>
            <a:r>
              <a:rPr lang="en-US" b="1" dirty="0" smtClean="0"/>
              <a:t>H2 </a:t>
            </a:r>
            <a:r>
              <a:rPr lang="en-US" b="1" dirty="0"/>
              <a:t>receptors</a:t>
            </a:r>
            <a:r>
              <a:rPr lang="en-US" dirty="0"/>
              <a:t>:</a:t>
            </a:r>
          </a:p>
          <a:p>
            <a:pPr marL="0" indent="0">
              <a:buNone/>
            </a:pPr>
            <a:r>
              <a:rPr lang="en-US" dirty="0" smtClean="0"/>
              <a:t> </a:t>
            </a:r>
            <a:r>
              <a:rPr lang="en-US" dirty="0"/>
              <a:t>Mediate histamine stimulation of gastric acid secretion &amp; may </a:t>
            </a:r>
          </a:p>
          <a:p>
            <a:pPr marL="0" indent="0">
              <a:buNone/>
            </a:pPr>
            <a:r>
              <a:rPr lang="en-US" dirty="0"/>
              <a:t>be involved in cardiac stimulation</a:t>
            </a:r>
          </a:p>
          <a:p>
            <a:pPr marL="0" indent="0">
              <a:buNone/>
            </a:pPr>
            <a:r>
              <a:rPr lang="en-US" b="1" dirty="0" smtClean="0"/>
              <a:t>H3 </a:t>
            </a:r>
            <a:r>
              <a:rPr lang="en-US" b="1" dirty="0"/>
              <a:t>receptors</a:t>
            </a:r>
            <a:r>
              <a:rPr lang="en-US" dirty="0" smtClean="0"/>
              <a:t>:</a:t>
            </a:r>
          </a:p>
          <a:p>
            <a:pPr marL="0" indent="0">
              <a:buNone/>
            </a:pPr>
            <a:r>
              <a:rPr lang="en-US" dirty="0" smtClean="0"/>
              <a:t> </a:t>
            </a:r>
            <a:r>
              <a:rPr lang="en-US" dirty="0"/>
              <a:t>Feedback inhibition in CNS, GIT, Lungs &amp; </a:t>
            </a:r>
            <a:r>
              <a:rPr lang="en-US" dirty="0" smtClean="0"/>
              <a:t>Heart</a:t>
            </a:r>
          </a:p>
          <a:p>
            <a:pPr marL="0" indent="0">
              <a:buNone/>
            </a:pPr>
            <a:r>
              <a:rPr lang="en-US" b="1" dirty="0" smtClean="0"/>
              <a:t>H4 </a:t>
            </a:r>
            <a:r>
              <a:rPr lang="en-US" b="1" dirty="0"/>
              <a:t>receptors</a:t>
            </a:r>
            <a:r>
              <a:rPr lang="en-US" dirty="0"/>
              <a:t>:</a:t>
            </a:r>
          </a:p>
          <a:p>
            <a:pPr marL="0" indent="0">
              <a:buNone/>
            </a:pPr>
            <a:r>
              <a:rPr lang="en-US" dirty="0" smtClean="0"/>
              <a:t>Eosinophils</a:t>
            </a:r>
            <a:r>
              <a:rPr lang="en-US" dirty="0"/>
              <a:t>, Neutrophils &amp; CD4 T-cell</a:t>
            </a:r>
          </a:p>
        </p:txBody>
      </p:sp>
    </p:spTree>
    <p:extLst>
      <p:ext uri="{BB962C8B-B14F-4D97-AF65-F5344CB8AC3E}">
        <p14:creationId xmlns:p14="http://schemas.microsoft.com/office/powerpoint/2010/main" val="366207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TotalTime>
  <Words>2144</Words>
  <Application>Microsoft Office PowerPoint</Application>
  <PresentationFormat>On-screen Show (4:3)</PresentationFormat>
  <Paragraphs>205</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HISTAMINES AND ANTIHISTAMINES</vt:lpstr>
      <vt:lpstr>Learning Objectives </vt:lpstr>
      <vt:lpstr>HISTAMINES</vt:lpstr>
      <vt:lpstr>PowerPoint Presentation</vt:lpstr>
      <vt:lpstr>PowerPoint Presentation</vt:lpstr>
      <vt:lpstr>Conditions causing histamine release</vt:lpstr>
      <vt:lpstr>PowerPoint Presentation</vt:lpstr>
      <vt:lpstr>PowerPoint Presentation</vt:lpstr>
      <vt:lpstr>Types of Histamine Receptors:</vt:lpstr>
      <vt:lpstr>Histamine-Pharmacological Actions(H1) </vt:lpstr>
      <vt:lpstr>Histamine-Pharmacological  Actions(H1&amp;2)</vt:lpstr>
      <vt:lpstr>Histamine Antagonists</vt:lpstr>
      <vt:lpstr>Adrenoceptor Agonists (Sympathomimetic)-  Use of Epinephrine in Anaphylaxis</vt:lpstr>
      <vt:lpstr>Histamine Antagonists-Release  Inhibitors</vt:lpstr>
      <vt:lpstr>Therapeutic Uses</vt:lpstr>
      <vt:lpstr>H1 Antihistamines-Overview </vt:lpstr>
      <vt:lpstr>Generations </vt:lpstr>
      <vt:lpstr>First Generation Antihistamines </vt:lpstr>
      <vt:lpstr>Second generation antihistamines</vt:lpstr>
      <vt:lpstr>Antihistamines-Mechanism of Action </vt:lpstr>
      <vt:lpstr>PowerPoint Presentation</vt:lpstr>
      <vt:lpstr>PowerPoint Presentation</vt:lpstr>
      <vt:lpstr>PowerPoint Presentation</vt:lpstr>
      <vt:lpstr>PowerPoint Presentation</vt:lpstr>
      <vt:lpstr>pharmacokinetics</vt:lpstr>
      <vt:lpstr>PowerPoint Presentation</vt:lpstr>
      <vt:lpstr>THERAPEUTIC USES</vt:lpstr>
      <vt:lpstr>PowerPoint Presentation</vt:lpstr>
      <vt:lpstr>PowerPoint Presentation</vt:lpstr>
      <vt:lpstr>PowerPoint Presentation</vt:lpstr>
      <vt:lpstr>Toxic Reactions &amp; Side Effects of  H1 Blockers</vt:lpstr>
      <vt:lpstr>Histamine 2 Antagonist Pharmacological Effects</vt:lpstr>
      <vt:lpstr>H2 Antagonist Therapeutic Uses </vt:lpstr>
      <vt:lpstr>H2 Antagonists: Mechanisms of Action </vt:lpstr>
      <vt:lpstr>Key points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HISTAMINES AND ANTIHISTAMINES</dc:title>
  <dc:creator>Windows User</dc:creator>
  <cp:lastModifiedBy>Windows User</cp:lastModifiedBy>
  <cp:revision>66</cp:revision>
  <dcterms:created xsi:type="dcterms:W3CDTF">2021-07-22T09:18:48Z</dcterms:created>
  <dcterms:modified xsi:type="dcterms:W3CDTF">2021-07-22T18:48:24Z</dcterms:modified>
</cp:coreProperties>
</file>