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80" r:id="rId4"/>
    <p:sldId id="257" r:id="rId5"/>
    <p:sldId id="258" r:id="rId6"/>
    <p:sldId id="259" r:id="rId7"/>
    <p:sldId id="260" r:id="rId8"/>
    <p:sldId id="261" r:id="rId9"/>
    <p:sldId id="262" r:id="rId10"/>
    <p:sldId id="263" r:id="rId11"/>
    <p:sldId id="264" r:id="rId12"/>
    <p:sldId id="267" r:id="rId13"/>
    <p:sldId id="265" r:id="rId14"/>
    <p:sldId id="266" r:id="rId15"/>
    <p:sldId id="268" r:id="rId16"/>
    <p:sldId id="277" r:id="rId17"/>
    <p:sldId id="281" r:id="rId18"/>
    <p:sldId id="286" r:id="rId19"/>
    <p:sldId id="282" r:id="rId20"/>
    <p:sldId id="283" r:id="rId21"/>
    <p:sldId id="284" r:id="rId22"/>
    <p:sldId id="287" r:id="rId23"/>
    <p:sldId id="290" r:id="rId24"/>
    <p:sldId id="303" r:id="rId25"/>
    <p:sldId id="311" r:id="rId26"/>
    <p:sldId id="312" r:id="rId27"/>
    <p:sldId id="304" r:id="rId28"/>
    <p:sldId id="313" r:id="rId29"/>
    <p:sldId id="305" r:id="rId30"/>
    <p:sldId id="314" r:id="rId31"/>
    <p:sldId id="307" r:id="rId32"/>
    <p:sldId id="315" r:id="rId33"/>
    <p:sldId id="308" r:id="rId34"/>
    <p:sldId id="316" r:id="rId35"/>
    <p:sldId id="317" r:id="rId36"/>
    <p:sldId id="309" r:id="rId37"/>
    <p:sldId id="310" r:id="rId38"/>
    <p:sldId id="289" r:id="rId39"/>
    <p:sldId id="291" r:id="rId40"/>
    <p:sldId id="292" r:id="rId41"/>
    <p:sldId id="293" r:id="rId42"/>
    <p:sldId id="318" r:id="rId43"/>
    <p:sldId id="269" r:id="rId44"/>
    <p:sldId id="270" r:id="rId45"/>
    <p:sldId id="276" r:id="rId46"/>
    <p:sldId id="300" r:id="rId47"/>
    <p:sldId id="301" r:id="rId48"/>
    <p:sldId id="271" r:id="rId49"/>
    <p:sldId id="275" r:id="rId50"/>
    <p:sldId id="294" r:id="rId51"/>
    <p:sldId id="272" r:id="rId52"/>
    <p:sldId id="297" r:id="rId53"/>
    <p:sldId id="273" r:id="rId54"/>
    <p:sldId id="274" r:id="rId55"/>
    <p:sldId id="295" r:id="rId56"/>
    <p:sldId id="296" r:id="rId57"/>
    <p:sldId id="298" r:id="rId58"/>
    <p:sldId id="299" r:id="rId59"/>
    <p:sldId id="302"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57E0B13-69F7-4B56-ADDE-1F98E0A6788D}" type="datetimeFigureOut">
              <a:rPr lang="en-US" smtClean="0"/>
              <a:pPr/>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E0B13-69F7-4B56-ADDE-1F98E0A6788D}" type="datetimeFigureOut">
              <a:rPr lang="en-US" smtClean="0"/>
              <a:pPr/>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E0B13-69F7-4B56-ADDE-1F98E0A6788D}" type="datetimeFigureOut">
              <a:rPr lang="en-US" smtClean="0"/>
              <a:pPr/>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7E0B13-69F7-4B56-ADDE-1F98E0A6788D}" type="datetimeFigureOut">
              <a:rPr lang="en-US" smtClean="0"/>
              <a:pPr/>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7E0B13-69F7-4B56-ADDE-1F98E0A6788D}" type="datetimeFigureOut">
              <a:rPr lang="en-US" smtClean="0"/>
              <a:pPr/>
              <a:t>5/25/2021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57E0B13-69F7-4B56-ADDE-1F98E0A6788D}" type="datetimeFigureOut">
              <a:rPr lang="en-US" smtClean="0"/>
              <a:pPr/>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7E0B13-69F7-4B56-ADDE-1F98E0A6788D}" type="datetimeFigureOut">
              <a:rPr lang="en-US" smtClean="0"/>
              <a:pPr/>
              <a:t>5/25/2021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57E0B13-69F7-4B56-ADDE-1F98E0A6788D}" type="datetimeFigureOut">
              <a:rPr lang="en-US" smtClean="0"/>
              <a:pPr/>
              <a:t>5/25/2021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E0B13-69F7-4B56-ADDE-1F98E0A6788D}" type="datetimeFigureOut">
              <a:rPr lang="en-US" smtClean="0"/>
              <a:pPr/>
              <a:t>5/25/2021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7E0B13-69F7-4B56-ADDE-1F98E0A6788D}" type="datetimeFigureOut">
              <a:rPr lang="en-US" smtClean="0"/>
              <a:pPr/>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7E0B13-69F7-4B56-ADDE-1F98E0A6788D}" type="datetimeFigureOut">
              <a:rPr lang="en-US" smtClean="0"/>
              <a:pPr/>
              <a:t>5/25/2021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592AE3-1584-42A7-B857-9821319CDFF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E0B13-69F7-4B56-ADDE-1F98E0A6788D}" type="datetimeFigureOut">
              <a:rPr lang="en-US" smtClean="0"/>
              <a:pPr/>
              <a:t>5/25/2021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592AE3-1584-42A7-B857-9821319CDF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ea typeface="Calibri"/>
                <a:cs typeface="Times New Roman"/>
              </a:rPr>
              <a:t>HISTORY AND BACKGROUND OF REPRODUCTIVE HEALTH</a:t>
            </a:r>
            <a:br>
              <a:rPr lang="en-US" dirty="0">
                <a:ea typeface="Calibri"/>
                <a:cs typeface="Times New Roman"/>
              </a:rPr>
            </a:b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As early as 1965, when the fertility control was a primary focus, the government of Kenya (</a:t>
            </a:r>
            <a:r>
              <a:rPr lang="en-GB" dirty="0" err="1"/>
              <a:t>GOK</a:t>
            </a:r>
            <a:r>
              <a:rPr lang="en-GB" dirty="0"/>
              <a:t>) recognised population planning and family planning as part of the national planning strategies of </a:t>
            </a:r>
            <a:r>
              <a:rPr lang="en-GB" dirty="0" err="1"/>
              <a:t>sessional</a:t>
            </a:r>
            <a:r>
              <a:rPr lang="en-GB" dirty="0"/>
              <a:t> paper No. 10 of 1965. In 1967, the family planning programme was established (</a:t>
            </a:r>
            <a:r>
              <a:rPr lang="en-GB" dirty="0" err="1"/>
              <a:t>GOK</a:t>
            </a:r>
            <a:r>
              <a:rPr lang="en-GB" dirty="0"/>
              <a:t>/</a:t>
            </a:r>
            <a:r>
              <a:rPr lang="en-GB" dirty="0" err="1"/>
              <a:t>MOH</a:t>
            </a:r>
            <a:r>
              <a:rPr lang="en-GB" dirty="0"/>
              <a:t>, 1998)</a:t>
            </a:r>
            <a:endParaRPr lang="en-US" dirty="0"/>
          </a:p>
          <a:p>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a:t>Since then, the fertility, which was 7.9% in 1979,  decreased to 5.45% in 1993, and therefore the population growth rate  reduced from 3.8% in 1979 to 3.4% in 1993 (CBS1995). You may argue that this is still high the population of 15.3 million in 1979. By 1998, it  doubled to approximately 30 million (</a:t>
            </a:r>
            <a:r>
              <a:rPr lang="en-GB" dirty="0" err="1"/>
              <a:t>NCPD</a:t>
            </a:r>
            <a:r>
              <a:rPr lang="en-GB" dirty="0"/>
              <a:t>, 1998) and by 2009 it  reached 38.6 million.2019 census the population was47.6 million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Meanwhile, the growth of the economy has not kept pace with the growth of the population. If the population growth rate is higher than the economic growth rate, it creates a burden on available land, health facilities, educational resources and the job market.</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a:t>In1974 child health services were running parallel to those of family planning and antenatal care which is inefficient. As a result, these services were integrated to offer a more consolidated package. Following this, the maternal/child health care and family planning programme was established.</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a:t>Reproductive health issues have caused great concern not only in Kenya but also the world over. As a result, government and other stakeholders came together in Cairo in1994 to address these concerns and to look for solutions to problems being experienced worldwide. At (</a:t>
            </a:r>
            <a:r>
              <a:rPr lang="en-GB" dirty="0" err="1"/>
              <a:t>ICPD</a:t>
            </a:r>
            <a:r>
              <a:rPr lang="en-GB" dirty="0"/>
              <a:t>), 179 countries endorsed a reproductive health agenda and Kenya came up with national reproductive health strategic plan on 1996, covering the period 1997-2010. Upon which many policies and guidelines have being formulated up to today.</a:t>
            </a:r>
            <a:endParaRPr lang="en-US" dirty="0"/>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a typeface="Calibri"/>
                <a:cs typeface="Times New Roman"/>
              </a:rPr>
              <a:t>HISTORY AND BACKGROUND OF REPRODUCTIVE HEALTH </a:t>
            </a:r>
            <a:r>
              <a:rPr lang="en-GB" dirty="0" err="1">
                <a:ea typeface="Calibri"/>
                <a:cs typeface="Times New Roman"/>
              </a:rPr>
              <a:t>IN</a:t>
            </a:r>
            <a:r>
              <a:rPr lang="en-GB" dirty="0">
                <a:ea typeface="Calibri"/>
                <a:cs typeface="Times New Roman"/>
              </a:rPr>
              <a:t> KENYA</a:t>
            </a:r>
            <a:br>
              <a:rPr lang="en-US" dirty="0">
                <a:ea typeface="Calibri"/>
                <a:cs typeface="Times New Roman"/>
              </a:rPr>
            </a:br>
            <a:endParaRPr lang="en-US" dirty="0"/>
          </a:p>
        </p:txBody>
      </p:sp>
      <p:sp>
        <p:nvSpPr>
          <p:cNvPr id="3" name="Content Placeholder 2"/>
          <p:cNvSpPr>
            <a:spLocks noGrp="1"/>
          </p:cNvSpPr>
          <p:nvPr>
            <p:ph idx="1"/>
          </p:nvPr>
        </p:nvSpPr>
        <p:spPr/>
        <p:txBody>
          <a:bodyPr>
            <a:normAutofit/>
          </a:bodyPr>
          <a:lstStyle/>
          <a:p>
            <a:r>
              <a:rPr lang="en-GB" b="1" dirty="0"/>
              <a:t>International conference for population and development (</a:t>
            </a:r>
            <a:r>
              <a:rPr lang="en-GB" b="1" dirty="0" err="1"/>
              <a:t>ICPD</a:t>
            </a:r>
            <a:r>
              <a:rPr lang="en-GB" b="1" dirty="0"/>
              <a:t>)</a:t>
            </a:r>
            <a:endParaRPr lang="en-US" dirty="0"/>
          </a:p>
          <a:p>
            <a:r>
              <a:rPr lang="en-GB" dirty="0"/>
              <a:t>In 1994 Kenya was one of the 179 countries which endorsed the recommendations of the international conference on population and development in Cairo on reproductive health.</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a:t>To put the recommendations into a Kenyan context and initiate their implementation, a team of experts working in different fields of RH drew up the national reproductive health strategy (</a:t>
            </a:r>
            <a:r>
              <a:rPr lang="en-GB" dirty="0" err="1"/>
              <a:t>NHRS</a:t>
            </a:r>
            <a:r>
              <a:rPr lang="en-GB" dirty="0"/>
              <a:t>)1997-2010 in 1996 and implementation plan whose goal was to reduce maternal, </a:t>
            </a:r>
            <a:r>
              <a:rPr lang="en-GB" dirty="0" err="1"/>
              <a:t>perinatal</a:t>
            </a:r>
            <a:r>
              <a:rPr lang="en-GB" dirty="0"/>
              <a:t> and neonatal morbidity and mortality.</a:t>
            </a:r>
            <a:endParaRPr lang="en-US" dirty="0"/>
          </a:p>
          <a:p>
            <a:r>
              <a:rPr lang="en-US"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In order to </a:t>
            </a:r>
            <a:r>
              <a:rPr lang="en-US" dirty="0" err="1"/>
              <a:t>operationalise</a:t>
            </a:r>
            <a:r>
              <a:rPr lang="en-US" dirty="0"/>
              <a:t> the 1997 - 2010 Strategic Plan, the Ministry of Health (</a:t>
            </a:r>
            <a:r>
              <a:rPr lang="en-US" dirty="0" err="1"/>
              <a:t>MoH</a:t>
            </a:r>
            <a:r>
              <a:rPr lang="en-US" dirty="0"/>
              <a:t>), in collaboration with various stakeholders, designed and launched a series of policy documents to spearhead the long term reform process. </a:t>
            </a:r>
          </a:p>
          <a:p>
            <a:r>
              <a:rPr lang="en-US" dirty="0"/>
              <a:t>The </a:t>
            </a:r>
            <a:r>
              <a:rPr lang="en-US" dirty="0" err="1"/>
              <a:t>MoH</a:t>
            </a:r>
            <a:r>
              <a:rPr lang="en-US" dirty="0"/>
              <a:t> and its development partners have since used this policy document to review, revise and develop a series of guidelines related to reproductive health services.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err="1"/>
              <a:t>GoK</a:t>
            </a:r>
            <a:r>
              <a:rPr lang="en-US" b="1" dirty="0"/>
              <a:t> Policy Guidelines for the</a:t>
            </a:r>
            <a:endParaRPr lang="en-US" dirty="0"/>
          </a:p>
          <a:p>
            <a:pPr>
              <a:buNone/>
            </a:pPr>
            <a:r>
              <a:rPr lang="en-US" b="1" dirty="0"/>
              <a:t> Implementation of Reproductive Health</a:t>
            </a:r>
            <a:endParaRPr lang="en-US" dirty="0"/>
          </a:p>
          <a:p>
            <a:pPr>
              <a:buNone/>
            </a:pPr>
            <a:r>
              <a:rPr lang="en-US" b="1" dirty="0"/>
              <a:t> Services</a:t>
            </a:r>
            <a:r>
              <a:rPr lang="en-US" dirty="0"/>
              <a:t>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These policy guidelines aim to:</a:t>
            </a:r>
          </a:p>
        </p:txBody>
      </p:sp>
      <p:sp>
        <p:nvSpPr>
          <p:cNvPr id="3" name="Content Placeholder 2"/>
          <p:cNvSpPr>
            <a:spLocks noGrp="1"/>
          </p:cNvSpPr>
          <p:nvPr>
            <p:ph idx="1"/>
          </p:nvPr>
        </p:nvSpPr>
        <p:spPr/>
        <p:txBody>
          <a:bodyPr>
            <a:normAutofit fontScale="92500" lnSpcReduction="20000"/>
          </a:bodyPr>
          <a:lstStyle/>
          <a:p>
            <a:pPr lvl="0"/>
            <a:r>
              <a:rPr lang="en-US" dirty="0"/>
              <a:t>Create awareness among leaders, communities and </a:t>
            </a:r>
            <a:r>
              <a:rPr lang="en-US" dirty="0" err="1"/>
              <a:t>programme</a:t>
            </a:r>
            <a:r>
              <a:rPr lang="en-US" dirty="0"/>
              <a:t> implementers of the need to promote high quality reproductive health services, in order to improve the well being of the people</a:t>
            </a:r>
          </a:p>
          <a:p>
            <a:pPr lvl="0"/>
            <a:r>
              <a:rPr lang="en-US" dirty="0"/>
              <a:t>Make available quality and sustainable family planning services to all who need them, in order to reduce the unsatisfied needs for family planning</a:t>
            </a:r>
          </a:p>
          <a:p>
            <a:pPr lvl="0"/>
            <a:r>
              <a:rPr lang="en-US" dirty="0"/>
              <a:t>Reduce health and socioeconomic burdens due to STDs/HIV/AIDS and their implications or effects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Module competence</a:t>
            </a:r>
          </a:p>
          <a:p>
            <a:r>
              <a:rPr lang="en-US" dirty="0"/>
              <a:t>This module is designed to enable the learner to apply concepts of RH in provision of quality maternal and new born care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Enhance the health and well being of adolescents and youths</a:t>
            </a:r>
          </a:p>
          <a:p>
            <a:pPr lvl="0"/>
            <a:r>
              <a:rPr lang="en-US" dirty="0"/>
              <a:t>Reduce the incidence of infertility and facilitate proper investigations and management of infertile individuals and couples</a:t>
            </a:r>
          </a:p>
          <a:p>
            <a:pPr lvl="0"/>
            <a:r>
              <a:rPr lang="en-US" dirty="0"/>
              <a:t>Eliminate all forms of discrimination against women and female children to enable them to exercise their sexual and RH rights and to promote their equal representation in all levels of political and public life</a:t>
            </a:r>
          </a:p>
          <a:p>
            <a:pPr lvl="0"/>
            <a:r>
              <a:rPr lang="en-US"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Enhance both men and women’s health throughout their life cycle</a:t>
            </a:r>
          </a:p>
          <a:p>
            <a:r>
              <a:rPr lang="en-US" dirty="0"/>
              <a:t>Provide quality and sustainable comprehensive RH services in all service delivery points (</a:t>
            </a:r>
            <a:r>
              <a:rPr lang="en-US" dirty="0" err="1"/>
              <a:t>SDP’s</a:t>
            </a:r>
            <a:r>
              <a:rPr lang="en-US" dirty="0"/>
              <a:t>) and community levels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Components of  reproductive health</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a:t>Safe motherhood and child survival initiatives</a:t>
            </a:r>
          </a:p>
          <a:p>
            <a:pPr marL="514350" lvl="0" indent="-514350">
              <a:buFont typeface="+mj-lt"/>
              <a:buAutoNum type="arabicPeriod"/>
            </a:pPr>
            <a:r>
              <a:rPr lang="en-US" dirty="0"/>
              <a:t>Family planning unsatisfied needs including male involvement</a:t>
            </a:r>
          </a:p>
          <a:p>
            <a:pPr marL="514350" lvl="0" indent="-514350">
              <a:buFont typeface="+mj-lt"/>
              <a:buAutoNum type="arabicPeriod"/>
            </a:pPr>
            <a:r>
              <a:rPr lang="en-US" dirty="0"/>
              <a:t>Management of </a:t>
            </a:r>
            <a:r>
              <a:rPr lang="en-US" dirty="0" err="1"/>
              <a:t>STI</a:t>
            </a:r>
            <a:r>
              <a:rPr lang="en-US" dirty="0"/>
              <a:t>/HIV/AIDS</a:t>
            </a:r>
          </a:p>
          <a:p>
            <a:pPr marL="514350" lvl="0" indent="-514350">
              <a:buFont typeface="+mj-lt"/>
              <a:buAutoNum type="arabicPeriod"/>
            </a:pPr>
            <a:r>
              <a:rPr lang="en-US" dirty="0"/>
              <a:t>Promotion of adolescent and youth health</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dirty="0"/>
              <a:t>5. Gender and reproductive health rights including male involvement</a:t>
            </a:r>
          </a:p>
          <a:p>
            <a:pPr marL="0" lvl="0" indent="0">
              <a:buNone/>
            </a:pPr>
            <a:r>
              <a:rPr lang="en-US" dirty="0"/>
              <a:t>6. Screening and management of cancer and other reproductive health issues</a:t>
            </a:r>
          </a:p>
          <a:p>
            <a:pPr marL="0" lvl="0" indent="0">
              <a:buNone/>
            </a:pPr>
            <a:r>
              <a:rPr lang="en-US" dirty="0"/>
              <a:t>7. Prevention and appropriate management of infertility</a:t>
            </a:r>
          </a:p>
          <a:p>
            <a:pPr marL="0" indent="0">
              <a:buNone/>
            </a:pPr>
            <a:r>
              <a:rPr lang="en-US" dirty="0"/>
              <a:t>8. Care of the elderly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C7CCB-8BB1-4C19-ACA7-4B0496988C55}"/>
              </a:ext>
            </a:extLst>
          </p:cNvPr>
          <p:cNvSpPr>
            <a:spLocks noGrp="1"/>
          </p:cNvSpPr>
          <p:nvPr>
            <p:ph type="title"/>
          </p:nvPr>
        </p:nvSpPr>
        <p:spPr/>
        <p:txBody>
          <a:bodyPr>
            <a:normAutofit fontScale="90000"/>
          </a:bodyPr>
          <a:lstStyle/>
          <a:p>
            <a:pPr marL="514350" marR="0" lvl="0" indent="-514350" defTabSz="914400" rtl="0" eaLnBrk="1" fontAlgn="auto" latinLnBrk="0" hangingPunct="1">
              <a:lnSpc>
                <a:spcPct val="100000"/>
              </a:lnSpc>
              <a:spcBef>
                <a:spcPct val="20000"/>
              </a:spcBef>
              <a:spcAft>
                <a:spcPts val="0"/>
              </a:spcAft>
              <a:tabLst/>
              <a:defRPr/>
            </a:pPr>
            <a:br>
              <a:rPr kumimoji="0" lang="en-US" sz="3200" b="0" i="0" u="none" strike="noStrike" kern="1200" cap="none" spc="0" normalizeH="0" baseline="0" noProof="0" dirty="0">
                <a:ln>
                  <a:noFill/>
                </a:ln>
                <a:solidFill>
                  <a:prstClr val="black"/>
                </a:solidFill>
                <a:effectLst/>
                <a:uLnTx/>
                <a:uFillTx/>
                <a:latin typeface="Calibri"/>
                <a:ea typeface="+mn-ea"/>
                <a:cs typeface="+mn-cs"/>
              </a:rPr>
            </a:br>
            <a:r>
              <a:rPr kumimoji="0" lang="en-US" sz="3200" b="1" i="0" u="none" strike="noStrike" kern="1200" cap="none" spc="0" normalizeH="0" baseline="0" noProof="0" dirty="0">
                <a:ln>
                  <a:noFill/>
                </a:ln>
                <a:solidFill>
                  <a:prstClr val="black"/>
                </a:solidFill>
                <a:effectLst/>
                <a:uLnTx/>
                <a:uFillTx/>
                <a:latin typeface="Calibri"/>
                <a:ea typeface="+mn-ea"/>
                <a:cs typeface="+mn-cs"/>
              </a:rPr>
              <a:t>Family planning unsatisfied needs including male involvement</a:t>
            </a:r>
            <a:br>
              <a:rPr kumimoji="0" lang="en-US" sz="3200" b="0" i="0" u="none" strike="noStrike" kern="1200" cap="none" spc="0" normalizeH="0" baseline="0" noProof="0" dirty="0">
                <a:ln>
                  <a:noFill/>
                </a:ln>
                <a:solidFill>
                  <a:prstClr val="black"/>
                </a:solidFill>
                <a:effectLst/>
                <a:uLnTx/>
                <a:uFillTx/>
                <a:latin typeface="Calibri"/>
                <a:ea typeface="+mn-ea"/>
                <a:cs typeface="+mn-cs"/>
              </a:rPr>
            </a:br>
            <a:endParaRPr lang="en-US" dirty="0"/>
          </a:p>
        </p:txBody>
      </p:sp>
      <p:sp>
        <p:nvSpPr>
          <p:cNvPr id="3" name="Content Placeholder 2">
            <a:extLst>
              <a:ext uri="{FF2B5EF4-FFF2-40B4-BE49-F238E27FC236}">
                <a16:creationId xmlns:a16="http://schemas.microsoft.com/office/drawing/2014/main" id="{513AABA4-59E0-420C-928A-7C9CDF01B5D3}"/>
              </a:ext>
            </a:extLst>
          </p:cNvPr>
          <p:cNvSpPr>
            <a:spLocks noGrp="1"/>
          </p:cNvSpPr>
          <p:nvPr>
            <p:ph idx="1"/>
          </p:nvPr>
        </p:nvSpPr>
        <p:spPr/>
        <p:txBody>
          <a:bodyPr/>
          <a:lstStyle/>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Family planning helps save women and children’s lives and preserves their health by preventing untimely and unwanted pregnancies and reducing women’s exposure to the health risks of childbirth and abortion. These women, who are often sole caregivers, will consequently have more time to care for their children and themselves. </a:t>
            </a:r>
            <a:endParaRPr lang="en-US" sz="4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2677055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D17FAF-11E5-45A5-BD79-A4FC6409DE24}"/>
              </a:ext>
            </a:extLst>
          </p:cNvPr>
          <p:cNvSpPr>
            <a:spLocks noGrp="1"/>
          </p:cNvSpPr>
          <p:nvPr>
            <p:ph idx="4294967295"/>
          </p:nvPr>
        </p:nvSpPr>
        <p:spPr>
          <a:xfrm>
            <a:off x="0" y="152400"/>
            <a:ext cx="8229600" cy="6553200"/>
          </a:xfrm>
        </p:spPr>
        <p:txBody>
          <a:bodyPr>
            <a:normAutofit fontScale="92500"/>
          </a:bodyPr>
          <a:lstStyle/>
          <a:p>
            <a:pPr marL="0" marR="0">
              <a:spcBef>
                <a:spcPts val="300"/>
              </a:spcBef>
              <a:spcAft>
                <a:spcPts val="0"/>
              </a:spcAft>
            </a:pPr>
            <a:r>
              <a:rPr lang="en-US" sz="4400" b="1" dirty="0">
                <a:effectLst/>
                <a:latin typeface="Cambria" panose="02040503050406030204" pitchFamily="18" charset="0"/>
                <a:ea typeface="Times New Roman" panose="02020603050405020304" pitchFamily="18" charset="0"/>
                <a:cs typeface="Arial" panose="020B0604020202020204" pitchFamily="34" charset="0"/>
              </a:rPr>
              <a:t>Characteristics of Good Family Planning </a:t>
            </a:r>
            <a:r>
              <a:rPr lang="en-US" sz="4400" b="1" dirty="0" err="1">
                <a:effectLst/>
                <a:latin typeface="Cambria" panose="02040503050406030204" pitchFamily="18" charset="0"/>
                <a:ea typeface="Times New Roman" panose="02020603050405020304" pitchFamily="18" charset="0"/>
                <a:cs typeface="Arial" panose="020B0604020202020204" pitchFamily="34" charset="0"/>
              </a:rPr>
              <a:t>Programmes</a:t>
            </a:r>
            <a:r>
              <a:rPr lang="en-US" sz="4000" b="1" dirty="0">
                <a:effectLst/>
                <a:latin typeface="Cambria" panose="02040503050406030204" pitchFamily="18" charset="0"/>
                <a:ea typeface="Times New Roman" panose="02020603050405020304" pitchFamily="18" charset="0"/>
                <a:cs typeface="Arial" panose="020B0604020202020204" pitchFamily="34" charset="0"/>
              </a:rPr>
              <a:t> </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Strong government support</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Well trained providers who are sensitive to cultural conditions, listen to patients needs and are friendly and empathetic</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Affordable services, which provide a wide range in the choice of contraceptive methods</a:t>
            </a: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Counselling, which ensures informed consent in contraceptive choice</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Privacy and confidentiality</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Clean and comfortable facilities</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Prompt service</a:t>
            </a:r>
            <a:endParaRPr lang="en-US" sz="4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828673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E3BC-08D7-4009-995F-29B36712914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53AB94B-5DB6-4C28-B04F-C6C4375354F6}"/>
              </a:ext>
            </a:extLst>
          </p:cNvPr>
          <p:cNvSpPr>
            <a:spLocks noGrp="1"/>
          </p:cNvSpPr>
          <p:nvPr>
            <p:ph idx="1"/>
          </p:nvPr>
        </p:nvSpPr>
        <p:spPr/>
        <p:txBody>
          <a:bodyPr/>
          <a:lstStyle/>
          <a:p>
            <a:pPr marL="0" marR="0" algn="just">
              <a:spcBef>
                <a:spcPts val="0"/>
              </a:spcBef>
              <a:spcAft>
                <a:spcPts val="0"/>
              </a:spcAft>
            </a:pPr>
            <a:r>
              <a:rPr lang="en-US" sz="3200" b="1" i="1" dirty="0">
                <a:effectLst/>
                <a:latin typeface="Arial" panose="020B0604020202020204" pitchFamily="34" charset="0"/>
                <a:ea typeface="Times New Roman" panose="02020603050405020304" pitchFamily="18" charset="0"/>
              </a:rPr>
              <a:t>‘All couples and individuals have the right to decide freely and responsibly the number and spacing of their children and to have access to information, education and the means to do so.’</a:t>
            </a:r>
            <a:endParaRPr lang="en-US" sz="4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0798077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C877C-A758-447A-AA30-6D353666C11B}"/>
              </a:ext>
            </a:extLst>
          </p:cNvPr>
          <p:cNvSpPr>
            <a:spLocks noGrp="1"/>
          </p:cNvSpPr>
          <p:nvPr>
            <p:ph type="title" idx="4294967295"/>
          </p:nvPr>
        </p:nvSpPr>
        <p:spPr>
          <a:xfrm>
            <a:off x="0" y="274638"/>
            <a:ext cx="8229600" cy="1143000"/>
          </a:xfrm>
        </p:spPr>
        <p:txBody>
          <a:bodyPr>
            <a:normAutofit fontScale="90000"/>
          </a:bodyPr>
          <a:lstStyle/>
          <a:p>
            <a:pPr marL="514350" marR="0" lvl="0" indent="-514350" defTabSz="914400" rtl="0" eaLnBrk="1" fontAlgn="auto" latinLnBrk="0" hangingPunct="1">
              <a:lnSpc>
                <a:spcPct val="100000"/>
              </a:lnSpc>
              <a:spcBef>
                <a:spcPct val="20000"/>
              </a:spcBef>
              <a:spcAft>
                <a:spcPts val="0"/>
              </a:spcAft>
              <a:tabLst/>
              <a:defRPr/>
            </a:pPr>
            <a:r>
              <a:rPr kumimoji="0" lang="en-US" sz="3200" b="1" i="0" u="none" strike="noStrike" kern="1200" cap="none" spc="0" normalizeH="0" baseline="0" noProof="0" dirty="0">
                <a:ln>
                  <a:noFill/>
                </a:ln>
                <a:solidFill>
                  <a:prstClr val="black"/>
                </a:solidFill>
                <a:effectLst/>
                <a:uLnTx/>
                <a:uFillTx/>
                <a:latin typeface="Calibri"/>
                <a:ea typeface="+mn-ea"/>
                <a:cs typeface="+mn-cs"/>
              </a:rPr>
              <a:t>Management of STI/HIV/AIDS</a:t>
            </a:r>
            <a:br>
              <a:rPr kumimoji="0" lang="en-US" sz="3200" b="1" i="0" u="none" strike="noStrike" kern="1200" cap="none" spc="0" normalizeH="0" baseline="0" noProof="0" dirty="0">
                <a:ln>
                  <a:noFill/>
                </a:ln>
                <a:solidFill>
                  <a:prstClr val="black"/>
                </a:solidFill>
                <a:effectLst/>
                <a:uLnTx/>
                <a:uFillTx/>
                <a:latin typeface="Calibri"/>
                <a:ea typeface="+mn-ea"/>
                <a:cs typeface="+mn-cs"/>
              </a:rPr>
            </a:br>
            <a:endParaRPr lang="en-US" b="1" dirty="0"/>
          </a:p>
        </p:txBody>
      </p:sp>
      <p:sp>
        <p:nvSpPr>
          <p:cNvPr id="3" name="Content Placeholder 2">
            <a:extLst>
              <a:ext uri="{FF2B5EF4-FFF2-40B4-BE49-F238E27FC236}">
                <a16:creationId xmlns:a16="http://schemas.microsoft.com/office/drawing/2014/main" id="{1BDC3FDC-AF6A-42F7-8A95-ACE1D4CD618E}"/>
              </a:ext>
            </a:extLst>
          </p:cNvPr>
          <p:cNvSpPr>
            <a:spLocks noGrp="1"/>
          </p:cNvSpPr>
          <p:nvPr>
            <p:ph idx="4294967295"/>
          </p:nvPr>
        </p:nvSpPr>
        <p:spPr>
          <a:xfrm>
            <a:off x="0" y="914400"/>
            <a:ext cx="9144000" cy="6096000"/>
          </a:xfrm>
        </p:spPr>
        <p:txBody>
          <a:bodyPr>
            <a:normAutofit fontScale="92500" lnSpcReduction="20000"/>
          </a:bodyPr>
          <a:lstStyle/>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Owing to biological reasons, women are more vulnerable to STIs than men. The burden of disease from STIs (excluding HIV/AIDS) is more than three times higher in women than men. Anatomical differences make reproductive tract infections more easily transmitted to women than in men, and when symptoms do occur in women, they are more advanced and serious. Because of their low social status and economic dependence on men, many women are unable to negotiate the use of condoms as a STI prevention measure. This is significant, especially given that HIV/AIDS is a leading cause of death in this country. The AIDS pandemic is causing untold suffering in individuals, families and societies and has been declared a national disaster. </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5497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CDD8D0-3E86-4238-BEA6-603E90E895DB}"/>
              </a:ext>
            </a:extLst>
          </p:cNvPr>
          <p:cNvSpPr>
            <a:spLocks noGrp="1"/>
          </p:cNvSpPr>
          <p:nvPr>
            <p:ph idx="4294967295"/>
          </p:nvPr>
        </p:nvSpPr>
        <p:spPr>
          <a:xfrm>
            <a:off x="0" y="274638"/>
            <a:ext cx="8229600" cy="5851525"/>
          </a:xfrm>
        </p:spPr>
        <p:txBody>
          <a:bodyPr>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Reproductive health </a:t>
            </a:r>
            <a:r>
              <a:rPr kumimoji="0" lang="en-US" b="0" i="0" u="none" strike="noStrike" kern="1200" cap="none" spc="0" normalizeH="0" baseline="0" noProof="0" dirty="0" err="1">
                <a:ln>
                  <a:noFill/>
                </a:ln>
                <a:solidFill>
                  <a:prstClr val="black"/>
                </a:solidFill>
                <a:effectLst/>
                <a:uLnTx/>
                <a:uFillTx/>
                <a:latin typeface="Arial" panose="020B0604020202020204" pitchFamily="34" charset="0"/>
                <a:ea typeface="Times New Roman" panose="02020603050405020304" pitchFamily="18" charset="0"/>
                <a:cs typeface="+mn-cs"/>
              </a:rPr>
              <a:t>programmes</a:t>
            </a: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 can reduce levels of STIs, including HIV/AIDS, by providing information and counselling on critical issues such as sexuality, gender roles, power imbalances between women and men, gender based violence and its link to HIV transmission.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Service provision includes distributing female and male condoms, preventing, diagnosing and treating STIs, developing strategies for contact-tracing and referring people infected with HIV for further services.</a:t>
            </a:r>
            <a:endParaRPr kumimoji="0" lang="en-US" b="0" i="0" u="none" strike="noStrike" kern="1200" cap="none" spc="0" normalizeH="0" baseline="0" noProof="0" dirty="0">
              <a:ln>
                <a:noFill/>
              </a:ln>
              <a:solidFill>
                <a:prstClr val="black"/>
              </a:solidFill>
              <a:effectLst/>
              <a:uLnTx/>
              <a:uFillTx/>
              <a:latin typeface="Calibri"/>
              <a:ea typeface="+mn-ea"/>
              <a:cs typeface="+mn-cs"/>
            </a:endParaRPr>
          </a:p>
          <a:p>
            <a:endParaRPr lang="en-US" dirty="0"/>
          </a:p>
        </p:txBody>
      </p:sp>
    </p:spTree>
    <p:extLst>
      <p:ext uri="{BB962C8B-B14F-4D97-AF65-F5344CB8AC3E}">
        <p14:creationId xmlns:p14="http://schemas.microsoft.com/office/powerpoint/2010/main" val="35787850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28791-78C7-4F47-95D1-810FBDF45DFC}"/>
              </a:ext>
            </a:extLst>
          </p:cNvPr>
          <p:cNvSpPr>
            <a:spLocks noGrp="1"/>
          </p:cNvSpPr>
          <p:nvPr>
            <p:ph type="title"/>
          </p:nvPr>
        </p:nvSpPr>
        <p:spPr/>
        <p:txBody>
          <a:bodyPr/>
          <a:lstStyle/>
          <a:p>
            <a:r>
              <a:rPr kumimoji="0" lang="en-US" sz="3200" b="1" i="0" u="none" strike="noStrike" kern="1200" cap="none" spc="0" normalizeH="0" baseline="0" noProof="0" dirty="0">
                <a:ln>
                  <a:noFill/>
                </a:ln>
                <a:solidFill>
                  <a:prstClr val="black"/>
                </a:solidFill>
                <a:effectLst/>
                <a:uLnTx/>
                <a:uFillTx/>
                <a:latin typeface="Calibri"/>
                <a:ea typeface="+mn-ea"/>
                <a:cs typeface="+mn-cs"/>
              </a:rPr>
              <a:t>Gender and reproductive health rights including male involvement</a:t>
            </a:r>
            <a:endParaRPr lang="en-US" b="1" dirty="0"/>
          </a:p>
        </p:txBody>
      </p:sp>
      <p:sp>
        <p:nvSpPr>
          <p:cNvPr id="3" name="Content Placeholder 2">
            <a:extLst>
              <a:ext uri="{FF2B5EF4-FFF2-40B4-BE49-F238E27FC236}">
                <a16:creationId xmlns:a16="http://schemas.microsoft.com/office/drawing/2014/main" id="{D8766720-5E91-45EF-8C42-4A692966745B}"/>
              </a:ext>
            </a:extLst>
          </p:cNvPr>
          <p:cNvSpPr>
            <a:spLocks noGrp="1"/>
          </p:cNvSpPr>
          <p:nvPr>
            <p:ph idx="1"/>
          </p:nvPr>
        </p:nvSpPr>
        <p:spPr>
          <a:xfrm>
            <a:off x="457200" y="1600200"/>
            <a:ext cx="8229600" cy="5105400"/>
          </a:xfrm>
        </p:spPr>
        <p:txBody>
          <a:bodyPr>
            <a:normAutofit fontScale="85000" lnSpcReduction="10000"/>
          </a:bodyPr>
          <a:lstStyle/>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Gender refers to the socially constructed roles of men and women in a society. </a:t>
            </a: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Reproductive health does not affect women alone. It is a family health and social issue as well. Unequal power relations between men and women often limit women’s control over sexual activity and their ability to protect themselves against unwanted pregnancy and sexually transmitted infections including HIV/AIDS. In this regard, adolescent girls are particularly vulnerable. For reproductive health services to be successful, they must address the dynamics of knowledge, power and decision making in sexual relationships in the community. </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607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Module out come:</a:t>
            </a:r>
          </a:p>
          <a:p>
            <a:r>
              <a:rPr lang="en-US" dirty="0"/>
              <a:t>By the end of the module the learner should:</a:t>
            </a:r>
          </a:p>
          <a:p>
            <a:r>
              <a:rPr lang="en-US" dirty="0"/>
              <a:t>Explain the background and milestone of </a:t>
            </a:r>
            <a:r>
              <a:rPr lang="en-US" dirty="0" err="1"/>
              <a:t>Rh</a:t>
            </a:r>
            <a:r>
              <a:rPr lang="en-US" dirty="0"/>
              <a:t> and midwifery practice</a:t>
            </a:r>
          </a:p>
          <a:p>
            <a:r>
              <a:rPr lang="en-US" dirty="0"/>
              <a:t>Relate the structure and function of male and female reproductive systems</a:t>
            </a:r>
          </a:p>
          <a:p>
            <a:r>
              <a:rPr lang="en-US" dirty="0"/>
              <a:t>Provide health care services to the pregnant woman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1D0EE-5DE4-4476-A10A-A231C8A4493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87B3E63-C6C9-4560-8E73-62DE33B7B91D}"/>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mn-cs"/>
              </a:rPr>
              <a:t>As a health worker, you need to understand that reproductive health is a right. The community needs information and education to enable them to end all forms of gender inequality and discrimination that contribute to the perpetuation of harmful practices. </a:t>
            </a:r>
            <a:endParaRPr kumimoji="0" lang="en-US" b="0" i="0" u="none" strike="noStrike" kern="1200" cap="none" spc="0" normalizeH="0" baseline="0" noProof="0" dirty="0">
              <a:ln>
                <a:noFill/>
              </a:ln>
              <a:solidFill>
                <a:prstClr val="black"/>
              </a:solidFill>
              <a:effectLst/>
              <a:uLnTx/>
              <a:uFillTx/>
              <a:latin typeface="Calibri"/>
              <a:ea typeface="+mn-ea"/>
              <a:cs typeface="+mn-cs"/>
            </a:endParaRPr>
          </a:p>
          <a:p>
            <a:endParaRPr lang="en-US" dirty="0"/>
          </a:p>
        </p:txBody>
      </p:sp>
    </p:spTree>
    <p:extLst>
      <p:ext uri="{BB962C8B-B14F-4D97-AF65-F5344CB8AC3E}">
        <p14:creationId xmlns:p14="http://schemas.microsoft.com/office/powerpoint/2010/main" val="2014788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2FC5C-5982-401A-98E0-B8A5A62FCC99}"/>
              </a:ext>
            </a:extLst>
          </p:cNvPr>
          <p:cNvSpPr>
            <a:spLocks noGrp="1"/>
          </p:cNvSpPr>
          <p:nvPr>
            <p:ph type="title"/>
          </p:nvPr>
        </p:nvSpPr>
        <p:spPr>
          <a:xfrm>
            <a:off x="304800" y="228600"/>
            <a:ext cx="9067800" cy="1371600"/>
          </a:xfrm>
        </p:spPr>
        <p:txBody>
          <a:bodyPr/>
          <a:lstStyle/>
          <a:p>
            <a:r>
              <a:rPr kumimoji="0" lang="en-US" sz="3200" b="1" i="0" u="none" strike="noStrike" kern="1200" cap="none" spc="0" normalizeH="0" baseline="0" noProof="0" dirty="0">
                <a:ln>
                  <a:noFill/>
                </a:ln>
                <a:solidFill>
                  <a:prstClr val="black"/>
                </a:solidFill>
                <a:effectLst/>
                <a:uLnTx/>
                <a:uFillTx/>
                <a:latin typeface="Calibri"/>
                <a:ea typeface="+mn-ea"/>
                <a:cs typeface="+mn-cs"/>
              </a:rPr>
              <a:t>Screening and management of cancer and other reproductive health issues</a:t>
            </a:r>
            <a:endParaRPr lang="en-US" b="1" dirty="0"/>
          </a:p>
        </p:txBody>
      </p:sp>
      <p:sp>
        <p:nvSpPr>
          <p:cNvPr id="3" name="Content Placeholder 2">
            <a:extLst>
              <a:ext uri="{FF2B5EF4-FFF2-40B4-BE49-F238E27FC236}">
                <a16:creationId xmlns:a16="http://schemas.microsoft.com/office/drawing/2014/main" id="{4FE4696B-6552-4677-BD66-4F444DFA9921}"/>
              </a:ext>
            </a:extLst>
          </p:cNvPr>
          <p:cNvSpPr>
            <a:spLocks noGrp="1"/>
          </p:cNvSpPr>
          <p:nvPr>
            <p:ph idx="1"/>
          </p:nvPr>
        </p:nvSpPr>
        <p:spPr>
          <a:xfrm>
            <a:off x="0" y="1417638"/>
            <a:ext cx="8686800" cy="5440362"/>
          </a:xfrm>
        </p:spPr>
        <p:txBody>
          <a:bodyPr>
            <a:normAutofit fontScale="85000" lnSpcReduction="20000"/>
          </a:bodyPr>
          <a:lstStyle/>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Cancers of the cervix and breast are the leading malignant diseases among women in Kenya while cancers of the prostate and testis are the most common in men. </a:t>
            </a: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Early detection is important for reduction of mortality and morbidity associated with these cancers. </a:t>
            </a: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In Kenya access to cancer screening remains very limited, especially for the rural and urban poor. Integration of cancer prevention in reproductive health </a:t>
            </a:r>
            <a:r>
              <a:rPr lang="en-US" sz="3200" dirty="0" err="1">
                <a:effectLst/>
                <a:latin typeface="Arial" panose="020B0604020202020204" pitchFamily="34" charset="0"/>
                <a:ea typeface="Times New Roman" panose="02020603050405020304" pitchFamily="18" charset="0"/>
              </a:rPr>
              <a:t>programmes</a:t>
            </a:r>
            <a:r>
              <a:rPr lang="en-US" sz="3200" dirty="0">
                <a:effectLst/>
                <a:latin typeface="Arial" panose="020B0604020202020204" pitchFamily="34" charset="0"/>
                <a:ea typeface="Times New Roman" panose="02020603050405020304" pitchFamily="18" charset="0"/>
              </a:rPr>
              <a:t> should be key strategy towards making such services more accessible to women and men. </a:t>
            </a: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Health care workers especially nurses and midwives should be adequately trained on techniques of aided or unaided visual inspection of the cervix as these can lead to early detection of suspicious cases. </a:t>
            </a:r>
            <a:endParaRPr lang="en-US" sz="4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385698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1F793B-A172-43AE-BE5F-C54C300BAA2F}"/>
              </a:ext>
            </a:extLst>
          </p:cNvPr>
          <p:cNvSpPr>
            <a:spLocks noGrp="1"/>
          </p:cNvSpPr>
          <p:nvPr>
            <p:ph idx="4294967295"/>
          </p:nvPr>
        </p:nvSpPr>
        <p:spPr>
          <a:xfrm>
            <a:off x="0" y="0"/>
            <a:ext cx="8229600" cy="6126163"/>
          </a:xfrm>
        </p:spPr>
        <p:txBody>
          <a:bodyPr>
            <a:normAutofit fontScale="85000" lnSpcReduction="20000"/>
          </a:bodyPr>
          <a:lstStyle/>
          <a:p>
            <a:pPr marL="0" marR="0" algn="just">
              <a:spcBef>
                <a:spcPts val="0"/>
              </a:spcBef>
              <a:spcAft>
                <a:spcPts val="0"/>
              </a:spcAft>
            </a:pPr>
            <a:r>
              <a:rPr lang="en-US" sz="3400" dirty="0">
                <a:effectLst/>
                <a:latin typeface="Arial" panose="020B0604020202020204" pitchFamily="34" charset="0"/>
                <a:ea typeface="Times New Roman" panose="02020603050405020304" pitchFamily="18" charset="0"/>
              </a:rPr>
              <a:t>The main goal is to reduce morbidity and mortality associated with the common cancers of the reproductive organs in men and women. The objectives to achieve this goal include:</a:t>
            </a:r>
            <a:endParaRPr lang="en-US" sz="3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400" dirty="0">
                <a:effectLst/>
                <a:latin typeface="Arial" panose="020B0604020202020204" pitchFamily="34" charset="0"/>
                <a:ea typeface="Times New Roman" panose="02020603050405020304" pitchFamily="18" charset="0"/>
              </a:rPr>
              <a:t>Reduce morbidity and mortality from cancers of reproductive health organs through early detection and early treatment</a:t>
            </a:r>
            <a:endParaRPr lang="en-US" sz="3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400" dirty="0">
                <a:effectLst/>
                <a:latin typeface="Arial" panose="020B0604020202020204" pitchFamily="34" charset="0"/>
                <a:ea typeface="Times New Roman" panose="02020603050405020304" pitchFamily="18" charset="0"/>
              </a:rPr>
              <a:t>Establish facilities for screening and treatment of cervical </a:t>
            </a:r>
            <a:br>
              <a:rPr lang="en-US" sz="3400" dirty="0">
                <a:effectLst/>
                <a:latin typeface="Arial" panose="020B0604020202020204" pitchFamily="34" charset="0"/>
                <a:ea typeface="Times New Roman" panose="02020603050405020304" pitchFamily="18" charset="0"/>
              </a:rPr>
            </a:br>
            <a:r>
              <a:rPr lang="en-US" sz="3400" dirty="0">
                <a:effectLst/>
                <a:latin typeface="Arial" panose="020B0604020202020204" pitchFamily="34" charset="0"/>
                <a:ea typeface="Times New Roman" panose="02020603050405020304" pitchFamily="18" charset="0"/>
              </a:rPr>
              <a:t>pre-cancer lesions</a:t>
            </a:r>
            <a:endParaRPr lang="en-US" sz="3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400" dirty="0">
                <a:effectLst/>
                <a:latin typeface="Arial" panose="020B0604020202020204" pitchFamily="34" charset="0"/>
                <a:ea typeface="Times New Roman" panose="02020603050405020304" pitchFamily="18" charset="0"/>
              </a:rPr>
              <a:t>Ensure 15% of women aged 30 to 49 (high risk) are </a:t>
            </a:r>
            <a:br>
              <a:rPr lang="en-US" sz="3400" dirty="0">
                <a:effectLst/>
                <a:latin typeface="Arial" panose="020B0604020202020204" pitchFamily="34" charset="0"/>
                <a:ea typeface="Times New Roman" panose="02020603050405020304" pitchFamily="18" charset="0"/>
              </a:rPr>
            </a:br>
            <a:r>
              <a:rPr lang="en-US" sz="3400" dirty="0">
                <a:effectLst/>
                <a:latin typeface="Arial" panose="020B0604020202020204" pitchFamily="34" charset="0"/>
                <a:ea typeface="Times New Roman" panose="02020603050405020304" pitchFamily="18" charset="0"/>
              </a:rPr>
              <a:t>screened annually</a:t>
            </a:r>
            <a:endParaRPr lang="en-US" sz="3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400" dirty="0">
                <a:effectLst/>
                <a:latin typeface="Arial" panose="020B0604020202020204" pitchFamily="34" charset="0"/>
                <a:ea typeface="Times New Roman" panose="02020603050405020304" pitchFamily="18" charset="0"/>
              </a:rPr>
              <a:t>Referral facilities for basic management of cancer patients are maintained and strengthened</a:t>
            </a:r>
            <a:endParaRPr lang="en-US" sz="3400" dirty="0">
              <a:effectLst/>
              <a:latin typeface="Times New Roman" panose="02020603050405020304" pitchFamily="18" charset="0"/>
              <a:ea typeface="Times New Roman" panose="02020603050405020304" pitchFamily="18" charset="0"/>
            </a:endParaRPr>
          </a:p>
          <a:p>
            <a:pPr marL="457200" marR="0" algn="just">
              <a:spcBef>
                <a:spcPts val="0"/>
              </a:spcBef>
              <a:spcAft>
                <a:spcPts val="0"/>
              </a:spcAft>
            </a:pPr>
            <a:r>
              <a:rPr lang="en-US" sz="3400" dirty="0">
                <a:effectLst/>
                <a:latin typeface="Arial" panose="020B0604020202020204" pitchFamily="34" charset="0"/>
                <a:ea typeface="Times New Roman" panose="02020603050405020304" pitchFamily="18" charset="0"/>
              </a:rPr>
              <a:t> </a:t>
            </a:r>
            <a:endParaRPr lang="en-US" sz="3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74467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6FACA-BB9D-4BF1-8272-C985C59F79F2}"/>
              </a:ext>
            </a:extLst>
          </p:cNvPr>
          <p:cNvSpPr>
            <a:spLocks noGrp="1"/>
          </p:cNvSpPr>
          <p:nvPr>
            <p:ph type="title"/>
          </p:nvPr>
        </p:nvSpPr>
        <p:spPr/>
        <p:txBody>
          <a:bodyPr/>
          <a:lstStyle/>
          <a:p>
            <a:r>
              <a:rPr kumimoji="0" lang="en-US" sz="3200" b="1" i="0" u="none" strike="noStrike" kern="1200" cap="none" spc="0" normalizeH="0" baseline="0" noProof="0" dirty="0">
                <a:ln>
                  <a:noFill/>
                </a:ln>
                <a:solidFill>
                  <a:prstClr val="black"/>
                </a:solidFill>
                <a:effectLst/>
                <a:uLnTx/>
                <a:uFillTx/>
                <a:latin typeface="Calibri"/>
                <a:ea typeface="+mn-ea"/>
                <a:cs typeface="+mn-cs"/>
              </a:rPr>
              <a:t>Prevention and appropriate management of infertility</a:t>
            </a:r>
            <a:endParaRPr lang="en-US" b="1" dirty="0"/>
          </a:p>
        </p:txBody>
      </p:sp>
      <p:sp>
        <p:nvSpPr>
          <p:cNvPr id="3" name="Content Placeholder 2">
            <a:extLst>
              <a:ext uri="{FF2B5EF4-FFF2-40B4-BE49-F238E27FC236}">
                <a16:creationId xmlns:a16="http://schemas.microsoft.com/office/drawing/2014/main" id="{DA9B1EE4-D58B-4F52-82BE-836F920A6FFE}"/>
              </a:ext>
            </a:extLst>
          </p:cNvPr>
          <p:cNvSpPr>
            <a:spLocks noGrp="1"/>
          </p:cNvSpPr>
          <p:nvPr>
            <p:ph idx="1"/>
          </p:nvPr>
        </p:nvSpPr>
        <p:spPr/>
        <p:txBody>
          <a:bodyPr>
            <a:normAutofit fontScale="70000" lnSpcReduction="20000"/>
          </a:bodyPr>
          <a:lstStyle/>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Infertility is a serious public health concern in Kenya. Although it afflicts many couples and individuals the problem has been inadequately addressed both at policy and at service levels.</a:t>
            </a:r>
            <a:br>
              <a:rPr lang="en-US" sz="3200" dirty="0">
                <a:effectLst/>
                <a:latin typeface="Arial" panose="020B0604020202020204" pitchFamily="34" charset="0"/>
                <a:ea typeface="Times New Roman" panose="02020603050405020304" pitchFamily="18" charset="0"/>
              </a:rPr>
            </a:br>
            <a:r>
              <a:rPr lang="en-US" sz="3200" dirty="0">
                <a:effectLst/>
                <a:latin typeface="Arial" panose="020B0604020202020204" pitchFamily="34" charset="0"/>
                <a:ea typeface="Times New Roman" panose="02020603050405020304" pitchFamily="18" charset="0"/>
              </a:rPr>
              <a:t>Infertility is defined by the World Health </a:t>
            </a:r>
            <a:r>
              <a:rPr lang="en-US" sz="3200" dirty="0" err="1">
                <a:effectLst/>
                <a:latin typeface="Arial" panose="020B0604020202020204" pitchFamily="34" charset="0"/>
                <a:ea typeface="Times New Roman" panose="02020603050405020304" pitchFamily="18" charset="0"/>
              </a:rPr>
              <a:t>Organisation</a:t>
            </a:r>
            <a:r>
              <a:rPr lang="en-US" sz="3200" dirty="0">
                <a:effectLst/>
                <a:latin typeface="Arial" panose="020B0604020202020204" pitchFamily="34" charset="0"/>
                <a:ea typeface="Times New Roman" panose="02020603050405020304" pitchFamily="18" charset="0"/>
              </a:rPr>
              <a:t> (WHO) </a:t>
            </a:r>
            <a:br>
              <a:rPr lang="en-US" sz="3200" dirty="0">
                <a:effectLst/>
                <a:latin typeface="Arial" panose="020B0604020202020204" pitchFamily="34" charset="0"/>
                <a:ea typeface="Times New Roman" panose="02020603050405020304" pitchFamily="18" charset="0"/>
              </a:rPr>
            </a:br>
            <a:r>
              <a:rPr lang="en-US" sz="3200" dirty="0">
                <a:effectLst/>
                <a:latin typeface="Arial" panose="020B0604020202020204" pitchFamily="34" charset="0"/>
                <a:ea typeface="Times New Roman" panose="02020603050405020304" pitchFamily="18" charset="0"/>
              </a:rPr>
              <a:t>as follows: </a:t>
            </a:r>
            <a:endParaRPr lang="en-US" sz="4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a) Primary infertility: the woman has never conceived despite</a:t>
            </a:r>
            <a:endParaRPr lang="en-US" sz="4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 </a:t>
            </a:r>
            <a:br>
              <a:rPr lang="en-US" sz="3200" dirty="0">
                <a:effectLst/>
                <a:latin typeface="Arial" panose="020B0604020202020204" pitchFamily="34" charset="0"/>
                <a:ea typeface="Times New Roman" panose="02020603050405020304" pitchFamily="18" charset="0"/>
              </a:rPr>
            </a:br>
            <a:r>
              <a:rPr lang="en-US" sz="3200" dirty="0">
                <a:effectLst/>
                <a:latin typeface="Arial" panose="020B0604020202020204" pitchFamily="34" charset="0"/>
                <a:ea typeface="Times New Roman" panose="02020603050405020304" pitchFamily="18" charset="0"/>
              </a:rPr>
              <a:t>    unprotected intercourse for at least 12 months.</a:t>
            </a:r>
            <a:endParaRPr lang="en-US" sz="4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b) Secondary infertility: the woman has previously conceived but is </a:t>
            </a:r>
            <a:br>
              <a:rPr lang="en-US" sz="3200" dirty="0">
                <a:effectLst/>
                <a:latin typeface="Arial" panose="020B0604020202020204" pitchFamily="34" charset="0"/>
                <a:ea typeface="Times New Roman" panose="02020603050405020304" pitchFamily="18" charset="0"/>
              </a:rPr>
            </a:br>
            <a:r>
              <a:rPr lang="en-US" sz="3200" dirty="0">
                <a:effectLst/>
                <a:latin typeface="Arial" panose="020B0604020202020204" pitchFamily="34" charset="0"/>
                <a:ea typeface="Times New Roman" panose="02020603050405020304" pitchFamily="18" charset="0"/>
              </a:rPr>
              <a:t>    subsequently unable to conceive within 12 months despite </a:t>
            </a:r>
            <a:br>
              <a:rPr lang="en-US" sz="3200" dirty="0">
                <a:effectLst/>
                <a:latin typeface="Arial" panose="020B0604020202020204" pitchFamily="34" charset="0"/>
                <a:ea typeface="Times New Roman" panose="02020603050405020304" pitchFamily="18" charset="0"/>
              </a:rPr>
            </a:br>
            <a:r>
              <a:rPr lang="en-US" sz="3200" dirty="0">
                <a:effectLst/>
                <a:latin typeface="Arial" panose="020B0604020202020204" pitchFamily="34" charset="0"/>
                <a:ea typeface="Times New Roman" panose="02020603050405020304" pitchFamily="18" charset="0"/>
              </a:rPr>
              <a:t>    unprotected intercourse.</a:t>
            </a:r>
            <a:endParaRPr lang="en-US" sz="4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c) Pregnancy wastage: the woman is able to conceive but unable </a:t>
            </a:r>
            <a:br>
              <a:rPr lang="en-US" sz="3200" dirty="0">
                <a:effectLst/>
                <a:latin typeface="Arial" panose="020B0604020202020204" pitchFamily="34" charset="0"/>
                <a:ea typeface="Times New Roman" panose="02020603050405020304" pitchFamily="18" charset="0"/>
              </a:rPr>
            </a:br>
            <a:r>
              <a:rPr lang="en-US" sz="3200" dirty="0">
                <a:effectLst/>
                <a:latin typeface="Arial" panose="020B0604020202020204" pitchFamily="34" charset="0"/>
                <a:ea typeface="Times New Roman" panose="02020603050405020304" pitchFamily="18" charset="0"/>
              </a:rPr>
              <a:t>    to produce a live birth.</a:t>
            </a:r>
            <a:endParaRPr lang="en-US" sz="4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5196990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23BA6-5023-47E1-A11D-C684DD57BE2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F40720-DB92-4CE2-BC0A-7C6E80186FE3}"/>
              </a:ext>
            </a:extLst>
          </p:cNvPr>
          <p:cNvSpPr>
            <a:spLocks noGrp="1"/>
          </p:cNvSpPr>
          <p:nvPr>
            <p:ph idx="1"/>
          </p:nvPr>
        </p:nvSpPr>
        <p:spPr/>
        <p:txBody>
          <a:bodyPr>
            <a:normAutofit fontScale="85000" lnSpcReduction="20000"/>
          </a:bodyPr>
          <a:lstStyle/>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Infertility has gender implications and regardless of the cause the woman bears the major brunt of blame and social discrimination.</a:t>
            </a:r>
            <a:endParaRPr lang="en-US" sz="4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The main goal in prevention and management of infertility is to reduce the incidence of infertility and facilitate proper investigation and management of infertile individuals and couples. The main objectives have been set as follows: </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Advocate for recognition of infertility as a public health issue and its management an integral component of reproductive health services</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Reduce prevalence of secondary infertility</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Reduce the prevalence of curable STIs</a:t>
            </a:r>
            <a:endParaRPr lang="en-US" sz="4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102392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95B46-B496-40AE-A6F6-9AC9984B5B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CD75ED-AFB3-48D9-B311-D5925B978916}"/>
              </a:ext>
            </a:extLst>
          </p:cNvPr>
          <p:cNvSpPr>
            <a:spLocks noGrp="1"/>
          </p:cNvSpPr>
          <p:nvPr>
            <p:ph idx="1"/>
          </p:nvPr>
        </p:nvSpPr>
        <p:spPr/>
        <p:txBody>
          <a:bodyPr>
            <a:normAutofit lnSpcReduction="10000"/>
          </a:bodyPr>
          <a:lstStyle/>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Effectively manage at least 80% of curable cases of STI presenting in health facilities (WHO)</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Increase access to effective postpartum and post-abortion care services</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Increase access to improved investigation and management of infertility</a:t>
            </a:r>
            <a:endParaRPr lang="en-US" sz="4400" dirty="0">
              <a:effectLst/>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SzPts val="1000"/>
              <a:buFont typeface="Symbol" panose="05050102010706020507" pitchFamily="18" charset="2"/>
              <a:buChar char=""/>
              <a:tabLst>
                <a:tab pos="457200" algn="l"/>
              </a:tabLst>
            </a:pPr>
            <a:r>
              <a:rPr lang="en-US" sz="3200" dirty="0">
                <a:effectLst/>
                <a:latin typeface="Arial" panose="020B0604020202020204" pitchFamily="34" charset="0"/>
                <a:ea typeface="Times New Roman" panose="02020603050405020304" pitchFamily="18" charset="0"/>
              </a:rPr>
              <a:t>Increase access to training in improving management of infertility</a:t>
            </a:r>
            <a:endParaRPr lang="en-US" sz="4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 </a:t>
            </a:r>
            <a:endParaRPr lang="en-US" sz="4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12012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30110-CEAC-4818-A388-ED5E75783A42}"/>
              </a:ext>
            </a:extLst>
          </p:cNvPr>
          <p:cNvSpPr>
            <a:spLocks noGrp="1"/>
          </p:cNvSpPr>
          <p:nvPr>
            <p:ph type="title"/>
          </p:nvPr>
        </p:nvSpPr>
        <p:spPr/>
        <p:txBody>
          <a:bodyPr/>
          <a:lstStyle/>
          <a:p>
            <a:r>
              <a:rPr kumimoji="0" lang="en-US" sz="3200" b="1" i="0" u="none" strike="noStrike" kern="1200" cap="none" spc="0" normalizeH="0" baseline="0" noProof="0" dirty="0">
                <a:ln>
                  <a:noFill/>
                </a:ln>
                <a:solidFill>
                  <a:prstClr val="black"/>
                </a:solidFill>
                <a:effectLst/>
                <a:uLnTx/>
                <a:uFillTx/>
                <a:latin typeface="Calibri"/>
                <a:ea typeface="+mn-ea"/>
                <a:cs typeface="+mn-cs"/>
              </a:rPr>
              <a:t>Care of the elderly</a:t>
            </a:r>
            <a:endParaRPr lang="en-US" b="1" dirty="0"/>
          </a:p>
        </p:txBody>
      </p:sp>
      <p:sp>
        <p:nvSpPr>
          <p:cNvPr id="3" name="Content Placeholder 2">
            <a:extLst>
              <a:ext uri="{FF2B5EF4-FFF2-40B4-BE49-F238E27FC236}">
                <a16:creationId xmlns:a16="http://schemas.microsoft.com/office/drawing/2014/main" id="{FC9BA886-516F-4B93-A8A8-2F0F3906AC1B}"/>
              </a:ext>
            </a:extLst>
          </p:cNvPr>
          <p:cNvSpPr>
            <a:spLocks noGrp="1"/>
          </p:cNvSpPr>
          <p:nvPr>
            <p:ph idx="1"/>
          </p:nvPr>
        </p:nvSpPr>
        <p:spPr>
          <a:xfrm>
            <a:off x="457200" y="1066800"/>
            <a:ext cx="8229600" cy="5791200"/>
          </a:xfrm>
        </p:spPr>
        <p:txBody>
          <a:bodyPr>
            <a:normAutofit fontScale="92500" lnSpcReduction="20000"/>
          </a:bodyPr>
          <a:lstStyle/>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The elderly population is on the increase and they have various health problems that affect them. Problems of menopause and andropause affect both the physical and psychological well being of the elderly in the community. </a:t>
            </a:r>
          </a:p>
          <a:p>
            <a:pPr marL="0" marR="0" algn="just">
              <a:spcBef>
                <a:spcPts val="0"/>
              </a:spcBef>
              <a:spcAft>
                <a:spcPts val="0"/>
              </a:spcAft>
            </a:pPr>
            <a:r>
              <a:rPr lang="en-US" sz="3200" dirty="0">
                <a:effectLst/>
                <a:latin typeface="Arial" panose="020B0604020202020204" pitchFamily="34" charset="0"/>
                <a:ea typeface="Times New Roman" panose="02020603050405020304" pitchFamily="18" charset="0"/>
              </a:rPr>
              <a:t>This in turn has an effect on their social economic productivity, those affected are at their peak in life i.e. as early as 50 years of age. Integration of care of the elderly, especially issues related to menopause and andropause in reproductive health </a:t>
            </a:r>
            <a:r>
              <a:rPr lang="en-US" sz="3200" dirty="0" err="1">
                <a:effectLst/>
                <a:latin typeface="Arial" panose="020B0604020202020204" pitchFamily="34" charset="0"/>
                <a:ea typeface="Times New Roman" panose="02020603050405020304" pitchFamily="18" charset="0"/>
              </a:rPr>
              <a:t>programmes</a:t>
            </a:r>
            <a:r>
              <a:rPr lang="en-US" sz="3200" dirty="0">
                <a:effectLst/>
                <a:latin typeface="Arial" panose="020B0604020202020204" pitchFamily="34" charset="0"/>
                <a:ea typeface="Times New Roman" panose="02020603050405020304" pitchFamily="18" charset="0"/>
              </a:rPr>
              <a:t> would go a long way in addressing this area of health care.</a:t>
            </a:r>
            <a:endParaRPr lang="en-US" sz="4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3200" b="1" dirty="0">
                <a:solidFill>
                  <a:srgbClr val="FF0000"/>
                </a:solidFill>
                <a:effectLst/>
                <a:latin typeface="Arial" panose="020B0604020202020204" pitchFamily="34" charset="0"/>
                <a:ea typeface="Times New Roman" panose="02020603050405020304" pitchFamily="18" charset="0"/>
              </a:rPr>
              <a:t> </a:t>
            </a:r>
            <a:endParaRPr lang="en-US" sz="4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631020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653A9-E559-4A51-B138-F963CF0D36AB}"/>
              </a:ext>
            </a:extLst>
          </p:cNvPr>
          <p:cNvSpPr>
            <a:spLocks noGrp="1"/>
          </p:cNvSpPr>
          <p:nvPr>
            <p:ph type="title"/>
          </p:nvPr>
        </p:nvSpPr>
        <p:spPr/>
        <p:txBody>
          <a:bodyPr/>
          <a:lstStyle/>
          <a:p>
            <a:r>
              <a:rPr lang="en-US" dirty="0"/>
              <a:t>Assignment </a:t>
            </a:r>
          </a:p>
        </p:txBody>
      </p:sp>
      <p:sp>
        <p:nvSpPr>
          <p:cNvPr id="3" name="Content Placeholder 2">
            <a:extLst>
              <a:ext uri="{FF2B5EF4-FFF2-40B4-BE49-F238E27FC236}">
                <a16:creationId xmlns:a16="http://schemas.microsoft.com/office/drawing/2014/main" id="{FDC064FE-6B9D-4A1F-968A-D9C9646D1233}"/>
              </a:ext>
            </a:extLst>
          </p:cNvPr>
          <p:cNvSpPr>
            <a:spLocks noGrp="1"/>
          </p:cNvSpPr>
          <p:nvPr>
            <p:ph idx="1"/>
          </p:nvPr>
        </p:nvSpPr>
        <p:spPr/>
        <p:txBody>
          <a:bodyPr/>
          <a:lstStyle/>
          <a:p>
            <a:pPr marL="514350" marR="0" lvl="0" indent="-51435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3200" b="0" i="0" u="none" strike="noStrike" kern="1200" cap="none" spc="0" normalizeH="0" baseline="0" noProof="0" dirty="0">
                <a:ln>
                  <a:noFill/>
                </a:ln>
                <a:solidFill>
                  <a:prstClr val="black"/>
                </a:solidFill>
                <a:effectLst/>
                <a:uLnTx/>
                <a:uFillTx/>
                <a:latin typeface="Calibri"/>
                <a:ea typeface="+mn-ea"/>
                <a:cs typeface="+mn-cs"/>
              </a:rPr>
              <a:t>Safe motherhood and child survival initiatives</a:t>
            </a:r>
          </a:p>
          <a:p>
            <a:pPr marL="514350" marR="0" lvl="0" indent="-514350"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US" sz="3200" b="0" i="0" u="none" strike="noStrike" kern="1200" cap="none" spc="0" normalizeH="0" baseline="0" noProof="0" dirty="0">
                <a:ln>
                  <a:noFill/>
                </a:ln>
                <a:solidFill>
                  <a:prstClr val="black"/>
                </a:solidFill>
                <a:effectLst/>
                <a:uLnTx/>
                <a:uFillTx/>
                <a:latin typeface="Calibri"/>
                <a:ea typeface="+mn-ea"/>
                <a:cs typeface="+mn-cs"/>
              </a:rPr>
              <a:t>Promotion of adolescent and youth health</a:t>
            </a:r>
          </a:p>
          <a:p>
            <a:endParaRPr lang="en-US" dirty="0"/>
          </a:p>
        </p:txBody>
      </p:sp>
    </p:spTree>
    <p:extLst>
      <p:ext uri="{BB962C8B-B14F-4D97-AF65-F5344CB8AC3E}">
        <p14:creationId xmlns:p14="http://schemas.microsoft.com/office/powerpoint/2010/main" val="1727932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strategies for the implementation of reproductive health services</a:t>
            </a:r>
            <a:endParaRPr lang="en-US" dirty="0"/>
          </a:p>
        </p:txBody>
      </p:sp>
      <p:sp>
        <p:nvSpPr>
          <p:cNvPr id="3" name="Content Placeholder 2"/>
          <p:cNvSpPr>
            <a:spLocks noGrp="1"/>
          </p:cNvSpPr>
          <p:nvPr>
            <p:ph idx="1"/>
          </p:nvPr>
        </p:nvSpPr>
        <p:spPr/>
        <p:txBody>
          <a:bodyPr>
            <a:normAutofit lnSpcReduction="10000"/>
          </a:bodyPr>
          <a:lstStyle/>
          <a:p>
            <a:r>
              <a:rPr lang="en-US" dirty="0"/>
              <a:t>  Human resource development and management</a:t>
            </a:r>
          </a:p>
          <a:p>
            <a:pPr lvl="0"/>
            <a:r>
              <a:rPr lang="en-US" dirty="0"/>
              <a:t>Integration of reproductive health services including training</a:t>
            </a:r>
          </a:p>
          <a:p>
            <a:pPr lvl="0"/>
            <a:r>
              <a:rPr lang="en-US" dirty="0"/>
              <a:t>Identification, </a:t>
            </a:r>
            <a:r>
              <a:rPr lang="en-US" dirty="0" err="1"/>
              <a:t>mobilisation</a:t>
            </a:r>
            <a:r>
              <a:rPr lang="en-US" dirty="0"/>
              <a:t> and allocation of resources</a:t>
            </a:r>
          </a:p>
          <a:p>
            <a:pPr lvl="0"/>
            <a:r>
              <a:rPr lang="en-US" dirty="0"/>
              <a:t>Operational research in reproductive health and monitoring and evaluation as well as supervision</a:t>
            </a:r>
          </a:p>
          <a:p>
            <a:endParaRPr lang="en-US" dirty="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Concepts of </a:t>
            </a:r>
            <a:r>
              <a:rPr lang="en-US" dirty="0" err="1"/>
              <a:t>intergrated</a:t>
            </a:r>
            <a:r>
              <a:rPr lang="en-US" dirty="0"/>
              <a:t> comprehensive </a:t>
            </a:r>
            <a:r>
              <a:rPr lang="en-US" dirty="0" err="1"/>
              <a:t>R.H.S</a:t>
            </a:r>
            <a:endParaRPr lang="en-US" dirty="0"/>
          </a:p>
        </p:txBody>
      </p:sp>
      <p:sp>
        <p:nvSpPr>
          <p:cNvPr id="3" name="Content Placeholder 2"/>
          <p:cNvSpPr>
            <a:spLocks noGrp="1"/>
          </p:cNvSpPr>
          <p:nvPr>
            <p:ph idx="1"/>
          </p:nvPr>
        </p:nvSpPr>
        <p:spPr/>
        <p:txBody>
          <a:bodyPr>
            <a:normAutofit fontScale="92500"/>
          </a:bodyPr>
          <a:lstStyle/>
          <a:p>
            <a:pPr>
              <a:buNone/>
            </a:pPr>
            <a:r>
              <a:rPr lang="en-US" dirty="0"/>
              <a:t> • The provisions of more efficient and cost effective services since the same providers usually deliver services at the service delivery points. </a:t>
            </a:r>
          </a:p>
          <a:p>
            <a:pPr>
              <a:buNone/>
            </a:pPr>
            <a:r>
              <a:rPr lang="en-US" dirty="0"/>
              <a:t>• That no opportunity is missed for meeting patients reproductive health needs </a:t>
            </a:r>
          </a:p>
          <a:p>
            <a:pPr>
              <a:buNone/>
            </a:pPr>
            <a:r>
              <a:rPr lang="en-US" dirty="0"/>
              <a:t>• The creation of demand for and the development of actual and potential opportunities for provision of reproductive health services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a typeface="Calibri"/>
                <a:cs typeface="Times New Roman"/>
              </a:rPr>
              <a:t>INTRODUCTION</a:t>
            </a:r>
            <a:br>
              <a:rPr lang="en-US" dirty="0">
                <a:ea typeface="Calibri"/>
                <a:cs typeface="Times New Roman"/>
              </a:rPr>
            </a:br>
            <a:endParaRPr lang="en-US" dirty="0"/>
          </a:p>
        </p:txBody>
      </p:sp>
      <p:sp>
        <p:nvSpPr>
          <p:cNvPr id="3" name="Content Placeholder 2"/>
          <p:cNvSpPr>
            <a:spLocks noGrp="1"/>
          </p:cNvSpPr>
          <p:nvPr>
            <p:ph idx="1"/>
          </p:nvPr>
        </p:nvSpPr>
        <p:spPr/>
        <p:txBody>
          <a:bodyPr>
            <a:normAutofit fontScale="92500"/>
          </a:bodyPr>
          <a:lstStyle/>
          <a:p>
            <a:r>
              <a:rPr lang="en-GB" dirty="0"/>
              <a:t>Reproductive health refers to a state of complete physical, mental and social well- being and not merely the absence of the disease and infirmity, in all matters relating to the reproductive system and to its functions and processes.</a:t>
            </a:r>
            <a:endParaRPr lang="en-US" dirty="0"/>
          </a:p>
          <a:p>
            <a:r>
              <a:rPr lang="en-GB" dirty="0"/>
              <a:t>More often than not, pregnant women and their families anticipate a healthy pregnancy, safe delivery and a normal healthy baby that grows up well.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Efficiency within the existing system so that key technical interventions can be provided up to the peripheral level </a:t>
            </a:r>
          </a:p>
          <a:p>
            <a:pPr>
              <a:buNone/>
            </a:pPr>
            <a:r>
              <a:rPr lang="en-US" dirty="0"/>
              <a:t>• The creation of efficient services, improved patient satisfaction and health seeking </a:t>
            </a:r>
            <a:r>
              <a:rPr lang="en-US" dirty="0" err="1"/>
              <a:t>behaviour</a:t>
            </a:r>
            <a:endParaRPr lang="en-US" dirty="0"/>
          </a:p>
          <a:p>
            <a:pPr>
              <a:buNone/>
            </a:pPr>
            <a:r>
              <a:rPr lang="en-US" dirty="0"/>
              <a:t> • The removal of one significant barrier to care by guaranteeing services availability on all days of the week</a:t>
            </a:r>
          </a:p>
          <a:p>
            <a:pPr>
              <a:buNone/>
            </a:pPr>
            <a:r>
              <a:rPr lang="en-US" dirty="0"/>
              <a:t> • Provision of reproductive health services, defined for each level of the health care system, on all days, during the same visit, and where possible by the same provider</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Factors affecting reproductive health</a:t>
            </a:r>
          </a:p>
        </p:txBody>
      </p:sp>
      <p:sp>
        <p:nvSpPr>
          <p:cNvPr id="3" name="Content Placeholder 2"/>
          <p:cNvSpPr>
            <a:spLocks noGrp="1"/>
          </p:cNvSpPr>
          <p:nvPr>
            <p:ph idx="1"/>
          </p:nvPr>
        </p:nvSpPr>
        <p:spPr/>
        <p:txBody>
          <a:bodyPr/>
          <a:lstStyle/>
          <a:p>
            <a:r>
              <a:rPr lang="en-US" dirty="0"/>
              <a:t>Reproductive health affects, and is affected </a:t>
            </a:r>
            <a:r>
              <a:rPr lang="en-US" dirty="0" err="1"/>
              <a:t>by,the</a:t>
            </a:r>
            <a:r>
              <a:rPr lang="en-US" dirty="0"/>
              <a:t> broader context of people's lives, including:</a:t>
            </a:r>
          </a:p>
          <a:p>
            <a:pPr>
              <a:buNone/>
            </a:pPr>
            <a:r>
              <a:rPr lang="en-US" dirty="0"/>
              <a:t> • Economic circumstances</a:t>
            </a:r>
          </a:p>
          <a:p>
            <a:pPr>
              <a:buNone/>
            </a:pPr>
            <a:r>
              <a:rPr lang="en-US" dirty="0"/>
              <a:t> • Education</a:t>
            </a:r>
          </a:p>
          <a:p>
            <a:pPr>
              <a:buNone/>
            </a:pPr>
            <a:r>
              <a:rPr lang="en-US" dirty="0"/>
              <a:t> • Employment</a:t>
            </a:r>
          </a:p>
          <a:p>
            <a:pPr>
              <a:buNone/>
            </a:pPr>
            <a:r>
              <a:rPr lang="en-US" dirty="0"/>
              <a:t> • Living conditions and family environment               • Social and gender relationships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1E865-4283-4BFB-9590-84FCB6709D6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6D63E9-7107-4E89-956B-8A0E14D0B722}"/>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0982945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buNone/>
            </a:pPr>
            <a:r>
              <a:rPr lang="en-GB" b="1" dirty="0">
                <a:ea typeface="Calibri"/>
                <a:cs typeface="Times New Roman"/>
              </a:rPr>
              <a:t>Millennium development goals</a:t>
            </a:r>
            <a:endParaRPr lang="en-US" dirty="0">
              <a:ea typeface="Calibri"/>
              <a:cs typeface="Times New Roman"/>
            </a:endParaRPr>
          </a:p>
          <a:p>
            <a:r>
              <a:rPr lang="en-GB" dirty="0"/>
              <a:t>Another event that followed the </a:t>
            </a:r>
            <a:r>
              <a:rPr lang="en-GB" dirty="0" err="1"/>
              <a:t>ICPD</a:t>
            </a:r>
            <a:r>
              <a:rPr lang="en-GB" dirty="0"/>
              <a:t> was the millennium declaration in 2000 and the development of goals (</a:t>
            </a:r>
            <a:r>
              <a:rPr lang="en-GB" dirty="0" err="1"/>
              <a:t>MGDs</a:t>
            </a:r>
            <a:r>
              <a:rPr lang="en-GB" dirty="0"/>
              <a:t>) with indicators. In September 2000, leaders’ from189 countries including Kenya adopted the millennium declaration. A core strategy to achieve the </a:t>
            </a:r>
            <a:r>
              <a:rPr lang="en-GB" dirty="0" err="1"/>
              <a:t>MDG</a:t>
            </a:r>
            <a:r>
              <a:rPr lang="en-GB" dirty="0"/>
              <a:t> for reduction of maternal mortality is to ensure universal access to sexual and RH services by 2015. Achieving MDG5 will require political social, legal and economic actions as well as scaling technical strategies that are evidence based.</a:t>
            </a:r>
            <a:endParaRPr lang="en-US" dirty="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GB" b="1" dirty="0">
                <a:ea typeface="Calibri"/>
                <a:cs typeface="Times New Roman"/>
              </a:rPr>
              <a:t>Vision 2030</a:t>
            </a:r>
            <a:endParaRPr lang="en-US" dirty="0">
              <a:ea typeface="Calibri"/>
              <a:cs typeface="Times New Roman"/>
            </a:endParaRPr>
          </a:p>
          <a:p>
            <a:r>
              <a:rPr lang="en-GB" b="1" i="1" dirty="0"/>
              <a:t>Kenya vision 2030</a:t>
            </a:r>
            <a:r>
              <a:rPr lang="en-GB" dirty="0"/>
              <a:t> is the country’s new development blueprint covering the period 2008 to 2030. The vision is based on three ``pillars’’ namely; the </a:t>
            </a:r>
            <a:r>
              <a:rPr lang="en-GB" u="sng" dirty="0"/>
              <a:t>economic</a:t>
            </a:r>
            <a:r>
              <a:rPr lang="en-GB" dirty="0"/>
              <a:t> pillar, the </a:t>
            </a:r>
            <a:r>
              <a:rPr lang="en-GB" u="sng" dirty="0"/>
              <a:t>social</a:t>
            </a:r>
            <a:r>
              <a:rPr lang="en-GB" dirty="0"/>
              <a:t> pillar and the </a:t>
            </a:r>
            <a:r>
              <a:rPr lang="en-GB" u="sng" dirty="0"/>
              <a:t>political</a:t>
            </a:r>
            <a:r>
              <a:rPr lang="en-GB" dirty="0"/>
              <a:t> pillar. Health is part of the social pillar.</a:t>
            </a:r>
            <a:endParaRPr lang="en-US" dirty="0"/>
          </a:p>
          <a:p>
            <a:r>
              <a:rPr lang="en-GB" dirty="0"/>
              <a:t>To improve the overall livelihoods of Kenyans aims to provide an efficient and high quality health care system with the best standards. This is in order to reduce health inequalities and improve indicators in key areas where Kenya is lagging, especially in lowering infant and maternal mortality. E.g. by providing infrastructure, promoting partnership with private sector and health care financing.</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GB" b="1" dirty="0"/>
              <a:t>The national road map for accelerating the attainment of </a:t>
            </a:r>
            <a:r>
              <a:rPr lang="en-GB" b="1" dirty="0" err="1"/>
              <a:t>MDGs</a:t>
            </a:r>
            <a:r>
              <a:rPr lang="en-GB" b="1" dirty="0"/>
              <a:t> related and new born health in Kenya (2008-2015)</a:t>
            </a:r>
            <a:endParaRPr lang="en-US" dirty="0"/>
          </a:p>
          <a:p>
            <a:r>
              <a:rPr lang="en-GB" dirty="0"/>
              <a:t>The </a:t>
            </a:r>
            <a:r>
              <a:rPr lang="en-GB" dirty="0" err="1"/>
              <a:t>MNH</a:t>
            </a:r>
            <a:r>
              <a:rPr lang="en-GB" dirty="0"/>
              <a:t> road map was developed by </a:t>
            </a:r>
            <a:r>
              <a:rPr lang="en-GB" dirty="0" err="1"/>
              <a:t>MNH</a:t>
            </a:r>
            <a:r>
              <a:rPr lang="en-GB" dirty="0"/>
              <a:t> partners and adopted by African union countries as a response to declining maternal and new born indicators in sub-Saharan Africa. AU countries thereafter adapted and domesticated the generic road map. It is a health sector strategy for reducing maternal and </a:t>
            </a:r>
            <a:r>
              <a:rPr lang="en-GB" dirty="0" err="1"/>
              <a:t>perinatal</a:t>
            </a:r>
            <a:r>
              <a:rPr lang="en-GB" dirty="0"/>
              <a:t> morbidity efficient and high quality </a:t>
            </a:r>
            <a:r>
              <a:rPr lang="en-GB" dirty="0" err="1"/>
              <a:t>MNH</a:t>
            </a:r>
            <a:r>
              <a:rPr lang="en-GB" dirty="0"/>
              <a:t> services that are accessible, equitable, acceptable and affordable for all Kenyans.</a:t>
            </a:r>
            <a:endParaRPr lang="en-US" dirty="0"/>
          </a:p>
          <a:p>
            <a:endParaRPr lang="en-US" dirty="0"/>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BEYOND ZERO CAMPAIGN</a:t>
            </a:r>
          </a:p>
        </p:txBody>
      </p:sp>
      <p:sp>
        <p:nvSpPr>
          <p:cNvPr id="3" name="Content Placeholder 2"/>
          <p:cNvSpPr>
            <a:spLocks noGrp="1"/>
          </p:cNvSpPr>
          <p:nvPr>
            <p:ph idx="1"/>
          </p:nvPr>
        </p:nvSpPr>
        <p:spPr/>
        <p:txBody>
          <a:bodyPr/>
          <a:lstStyle/>
          <a:p>
            <a:r>
              <a:rPr lang="en-US" dirty="0"/>
              <a:t>In order to improve maternal and child health outcomes in the country, the First Lady of Kenya, Margaret Kenyatta launched the ‘Beyond Zero Campaign’ on 24 January in Kenya’s capital Nairobi. The new initiative also aims to accelerate the implementation of the national plan towards the elimination of new HIV infections among children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Donors and private sector organizations have already pledged funds to purchase mobile clinics that will provide integrated HIV, maternal and child health outreach services in the country.</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safe motherhood initiative (</a:t>
            </a:r>
            <a:r>
              <a:rPr lang="en-GB" b="1" dirty="0" err="1"/>
              <a:t>SMI</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a:t>    </a:t>
            </a:r>
            <a:r>
              <a:rPr lang="en-GB" dirty="0"/>
              <a:t>Maternal and new born morbidity have been recognised internationally as public health priorities. The global safe motherhood initiative launched in Nairobi in 1987 aimed at reducing the burden of maternal deaths and ill health in developing countries. In the </a:t>
            </a:r>
            <a:r>
              <a:rPr lang="en-GB" dirty="0" err="1"/>
              <a:t>SMI</a:t>
            </a:r>
            <a:r>
              <a:rPr lang="en-GB" dirty="0"/>
              <a:t>, the prevention of the death of a pregnant woman is considered to be the key objective, not because death adversely affects children and other family members but because women are intrinsically valuable (Thaddeus and Maine 1994).</a:t>
            </a:r>
            <a:endParaRPr lang="en-US" dirty="0"/>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b="1" dirty="0"/>
              <a:t>For motherhood to be safe, it requires action to</a:t>
            </a:r>
            <a:r>
              <a:rPr lang="en-GB" dirty="0"/>
              <a:t>:  </a:t>
            </a:r>
            <a:endParaRPr lang="en-US" dirty="0"/>
          </a:p>
          <a:p>
            <a:pPr lvl="0"/>
            <a:r>
              <a:rPr lang="en-GB" dirty="0"/>
              <a:t>Reduce the number of high risk and unintended pregnancies</a:t>
            </a:r>
            <a:endParaRPr lang="en-US" dirty="0"/>
          </a:p>
          <a:p>
            <a:pPr lvl="0"/>
            <a:r>
              <a:rPr lang="en-GB" dirty="0"/>
              <a:t>Reduce the number of obstetric complications</a:t>
            </a:r>
            <a:endParaRPr lang="en-US" dirty="0"/>
          </a:p>
          <a:p>
            <a:pPr lvl="0"/>
            <a:r>
              <a:rPr lang="en-GB" dirty="0"/>
              <a:t>Reduce the case fatality rate in women with complications</a:t>
            </a:r>
            <a:endParaRPr lang="en-US" dirty="0"/>
          </a:p>
          <a:p>
            <a:r>
              <a:rPr lang="en-GB" dirty="0"/>
              <a:t>In order to reduce maternal mortality, efforts should be focused on integrating the following services.</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However, this is not always the case as many women and new-borns suffer morbidity and mortality within the course of pregnancy and childbirth. A mother’s death is a tragedy unlike others, because of the deeply held feeling that no one should die in the course of the normal process of reproduction and because of the devastating effects on her family and the community.</a:t>
            </a:r>
            <a:endParaRPr lang="en-US" dirty="0"/>
          </a:p>
          <a:p>
            <a:endParaRPr lang="en-US" dirty="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Eight </a:t>
            </a:r>
            <a:r>
              <a:rPr lang="en-US" dirty="0" err="1"/>
              <a:t>pilars</a:t>
            </a:r>
            <a:r>
              <a:rPr lang="en-US" dirty="0"/>
              <a:t> of safe motherhood initiative</a:t>
            </a:r>
          </a:p>
        </p:txBody>
      </p:sp>
      <p:pic>
        <p:nvPicPr>
          <p:cNvPr id="4" name="ia_el_21_innerEl" descr="The eight pillars of safe motherhood"/>
          <p:cNvPicPr>
            <a:picLocks noGrp="1"/>
          </p:cNvPicPr>
          <p:nvPr>
            <p:ph idx="1"/>
          </p:nvPr>
        </p:nvPicPr>
        <p:blipFill>
          <a:blip r:embed="rId2"/>
          <a:srcRect/>
          <a:stretch>
            <a:fillRect/>
          </a:stretch>
        </p:blipFill>
        <p:spPr bwMode="auto">
          <a:xfrm>
            <a:off x="533400" y="1600200"/>
            <a:ext cx="8001000" cy="4343400"/>
          </a:xfrm>
          <a:prstGeom prst="rect">
            <a:avLst/>
          </a:prstGeom>
          <a:noFill/>
          <a:ln w="9525">
            <a:noFill/>
            <a:miter lim="800000"/>
            <a:headEnd/>
            <a:tailEn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b="1" dirty="0"/>
              <a:t>Family planning</a:t>
            </a:r>
            <a:r>
              <a:rPr lang="en-GB" dirty="0"/>
              <a:t> -To ensure that individuals and couples have the information and services to plan the timing, number and spacing of pregnancies.</a:t>
            </a:r>
            <a:endParaRPr lang="en-US" dirty="0"/>
          </a:p>
          <a:p>
            <a:r>
              <a:rPr lang="en-GB" b="1" dirty="0"/>
              <a:t>Focused antenatal care</a:t>
            </a:r>
            <a:r>
              <a:rPr lang="en-GB" dirty="0"/>
              <a:t>-To prevent complications where possible and ensure that complications of pregnancy are detected early and treated appropriately.</a:t>
            </a:r>
            <a:endParaRPr lang="en-US" dirty="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Clean safe delivery</a:t>
            </a:r>
          </a:p>
          <a:p>
            <a:r>
              <a:rPr lang="en-US" dirty="0"/>
              <a:t>Always ensure that all birth attendants have the knowledge, skills, positive attitude and equipment to perform a clean and safe delivery and provide postpartum care to the mother and baby. </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endParaRPr lang="en-US" dirty="0"/>
          </a:p>
          <a:p>
            <a:r>
              <a:rPr lang="en-GB" b="1" dirty="0"/>
              <a:t>Essential new born care</a:t>
            </a:r>
            <a:r>
              <a:rPr lang="en-GB" dirty="0"/>
              <a:t>-To ensure that essential care is given to new </a:t>
            </a:r>
            <a:r>
              <a:rPr lang="en-GB" dirty="0" err="1"/>
              <a:t>borns</a:t>
            </a:r>
            <a:r>
              <a:rPr lang="en-GB" dirty="0"/>
              <a:t> from the time they are born up to 28 days in order to prevent complications that may arise after birth.</a:t>
            </a:r>
            <a:endParaRPr lang="en-US" dirty="0"/>
          </a:p>
          <a:p>
            <a:r>
              <a:rPr lang="en-GB" b="1" dirty="0"/>
              <a:t>Targeted postpartum care</a:t>
            </a:r>
            <a:r>
              <a:rPr lang="en-GB" dirty="0"/>
              <a:t>-To prevent any complication occurring after child birth and ensure that both mother and child are healthy and there is no transmission of infection from mother to child.</a:t>
            </a:r>
            <a:endParaRPr lang="en-US" dirty="0"/>
          </a:p>
          <a:p>
            <a:r>
              <a:rPr lang="en-GB" dirty="0"/>
              <a:t> </a:t>
            </a:r>
            <a:endParaRPr lang="en-US" dirty="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b="1" dirty="0"/>
              <a:t>Post abortion care</a:t>
            </a:r>
            <a:r>
              <a:rPr lang="en-GB" dirty="0"/>
              <a:t>-Abortion is one of the major causes of maternal morbidity and mortality. Health care workers and facilities need to be well equipped to prevent and effectively manage complications that arise from the procedure. They need to provide clinical assessment and treatment to all women and girls seeking care for complications of complete and incomplete abortions  as well as provide  counselling services and contraceptives.</a:t>
            </a:r>
            <a:endParaRPr lang="en-US" dirty="0"/>
          </a:p>
          <a:p>
            <a:r>
              <a:rPr lang="en-US" b="1" dirty="0"/>
              <a:t>.</a:t>
            </a:r>
            <a:endParaRPr lang="en-US" dirty="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b="1" dirty="0"/>
              <a:t> </a:t>
            </a:r>
            <a:endParaRPr lang="en-US" dirty="0"/>
          </a:p>
          <a:p>
            <a:r>
              <a:rPr lang="en-GB" b="1" dirty="0"/>
              <a:t>Prevention of Mother to Child Transmission of HIV (</a:t>
            </a:r>
            <a:r>
              <a:rPr lang="en-GB" b="1" dirty="0" err="1"/>
              <a:t>PMTCT</a:t>
            </a:r>
            <a:r>
              <a:rPr lang="en-GB" b="1" dirty="0"/>
              <a:t>)</a:t>
            </a:r>
            <a:r>
              <a:rPr lang="en-GB" dirty="0"/>
              <a:t> </a:t>
            </a:r>
            <a:endParaRPr lang="en-US" dirty="0"/>
          </a:p>
          <a:p>
            <a:r>
              <a:rPr lang="en-US" dirty="0"/>
              <a:t>The government is in support of preventive measures that would ensure little or no transmission of HIV virus by any means. </a:t>
            </a:r>
            <a:r>
              <a:rPr lang="en-US" dirty="0" err="1"/>
              <a:t>PMTCT</a:t>
            </a:r>
            <a:r>
              <a:rPr lang="en-US" dirty="0"/>
              <a:t> is a </a:t>
            </a:r>
            <a:r>
              <a:rPr lang="en-US" dirty="0" err="1"/>
              <a:t>programme</a:t>
            </a:r>
            <a:r>
              <a:rPr lang="en-US" dirty="0"/>
              <a:t> that was initiated in the maternal child health care services to protect the unborn baby from contracting the virus.</a:t>
            </a:r>
          </a:p>
          <a:p>
            <a:r>
              <a:rPr lang="en-GB" b="1" dirty="0"/>
              <a:t> </a:t>
            </a:r>
            <a:endParaRPr lang="en-US" dirty="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a:t>Essential obstetric care</a:t>
            </a:r>
            <a:r>
              <a:rPr lang="en-GB" dirty="0"/>
              <a:t>-To ensure that essential care for high risk pregnancies and complications is made available to all women who need it.</a:t>
            </a:r>
            <a:endParaRPr lang="en-US" dirty="0"/>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Foundation Measures</a:t>
            </a:r>
            <a:r>
              <a:rPr lang="en-GB" dirty="0"/>
              <a:t> </a:t>
            </a:r>
            <a:endParaRPr lang="en-US" dirty="0"/>
          </a:p>
        </p:txBody>
      </p:sp>
      <p:sp>
        <p:nvSpPr>
          <p:cNvPr id="3" name="Content Placeholder 2"/>
          <p:cNvSpPr>
            <a:spLocks noGrp="1"/>
          </p:cNvSpPr>
          <p:nvPr>
            <p:ph idx="1"/>
          </p:nvPr>
        </p:nvSpPr>
        <p:spPr>
          <a:xfrm>
            <a:off x="533400" y="1219200"/>
            <a:ext cx="8229600" cy="4525963"/>
          </a:xfrm>
        </p:spPr>
        <p:txBody>
          <a:bodyPr>
            <a:normAutofit fontScale="77500" lnSpcReduction="20000"/>
          </a:bodyPr>
          <a:lstStyle/>
          <a:p>
            <a:r>
              <a:rPr lang="en-GB" b="1" dirty="0"/>
              <a:t> </a:t>
            </a:r>
            <a:r>
              <a:rPr lang="en-US" sz="3800" dirty="0"/>
              <a:t>These eight strategic interventions must be delivered through primary health care (</a:t>
            </a:r>
            <a:r>
              <a:rPr lang="en-US" sz="3800" dirty="0" err="1"/>
              <a:t>PHC</a:t>
            </a:r>
            <a:r>
              <a:rPr lang="en-US" sz="3800" dirty="0"/>
              <a:t>) and rest on a foundation of greater </a:t>
            </a:r>
            <a:r>
              <a:rPr lang="en-US" sz="3800" b="1" dirty="0"/>
              <a:t>equity for women</a:t>
            </a:r>
            <a:r>
              <a:rPr lang="en-US" sz="3800" dirty="0"/>
              <a:t>.                       This </a:t>
            </a:r>
            <a:r>
              <a:rPr lang="en-US" sz="3800" dirty="0" err="1"/>
              <a:t>recognises</a:t>
            </a:r>
            <a:r>
              <a:rPr lang="en-US" sz="3800" dirty="0"/>
              <a:t> the fact that the eight pillars of </a:t>
            </a:r>
            <a:r>
              <a:rPr lang="en-US" sz="3800" dirty="0" err="1"/>
              <a:t>SMI</a:t>
            </a:r>
            <a:r>
              <a:rPr lang="en-US" sz="3800" dirty="0"/>
              <a:t> can only prevent immediate causes of maternal death. Underlying causes of maternal death are often as a result of the </a:t>
            </a:r>
            <a:r>
              <a:rPr lang="en-US" sz="3800" b="1" dirty="0"/>
              <a:t>poor socioeconomic status of women </a:t>
            </a:r>
            <a:r>
              <a:rPr lang="en-US" sz="3800" dirty="0"/>
              <a:t>and these issues require other strategies.</a:t>
            </a:r>
          </a:p>
          <a:p>
            <a:pPr>
              <a:buNone/>
            </a:pPr>
            <a:r>
              <a:rPr lang="en-US" sz="3800" dirty="0"/>
              <a:t> </a:t>
            </a:r>
          </a:p>
          <a:p>
            <a:pPr>
              <a:buNone/>
            </a:pPr>
            <a:r>
              <a:rPr lang="en-GB" sz="3800" dirty="0"/>
              <a:t> </a:t>
            </a:r>
            <a:endParaRPr lang="en-US" sz="3800" dirty="0"/>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000"/>
          </a:xfrm>
        </p:spPr>
        <p:txBody>
          <a:bodyPr>
            <a:noAutofit/>
          </a:bodyPr>
          <a:lstStyle/>
          <a:p>
            <a:r>
              <a:rPr lang="en-US" sz="3200" b="1" dirty="0"/>
              <a:t>In strengthening this foundation the Ministry of Health has indicated the need for</a:t>
            </a:r>
          </a:p>
        </p:txBody>
      </p:sp>
      <p:sp>
        <p:nvSpPr>
          <p:cNvPr id="3" name="Content Placeholder 2"/>
          <p:cNvSpPr>
            <a:spLocks noGrp="1"/>
          </p:cNvSpPr>
          <p:nvPr>
            <p:ph idx="1"/>
          </p:nvPr>
        </p:nvSpPr>
        <p:spPr/>
        <p:txBody>
          <a:bodyPr>
            <a:normAutofit lnSpcReduction="10000"/>
          </a:bodyPr>
          <a:lstStyle/>
          <a:p>
            <a:pPr lvl="0"/>
            <a:r>
              <a:rPr lang="en-US" dirty="0"/>
              <a:t>Skilled attendants and enabling environment to provide quality care</a:t>
            </a:r>
          </a:p>
          <a:p>
            <a:pPr lvl="0"/>
            <a:r>
              <a:rPr lang="en-US" dirty="0"/>
              <a:t>Supportive health systems: effective systems of referral, management, procurement, training, supervision and health management information systems</a:t>
            </a:r>
          </a:p>
          <a:p>
            <a:pPr lvl="0"/>
            <a:r>
              <a:rPr lang="en-US" dirty="0"/>
              <a:t>Community action, partnership, and male involvement</a:t>
            </a:r>
          </a:p>
          <a:p>
            <a:pPr lvl="0"/>
            <a:r>
              <a:rPr lang="en-US" dirty="0"/>
              <a:t>Equity for all/reproductive rights</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lstStyle/>
          <a:p>
            <a:r>
              <a:rPr lang="en-US" dirty="0"/>
              <a:t>                              </a:t>
            </a:r>
          </a:p>
          <a:p>
            <a:endParaRPr lang="en-US" dirty="0"/>
          </a:p>
          <a:p>
            <a:endParaRPr lang="en-US" dirty="0"/>
          </a:p>
          <a:p>
            <a:pPr>
              <a:buNone/>
            </a:pPr>
            <a:r>
              <a:rPr lang="en-US" sz="6000" b="1" dirty="0"/>
              <a:t>                  END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a typeface="Calibri"/>
                <a:cs typeface="Times New Roman"/>
              </a:rPr>
              <a:t>DEFINITION OF TERMS</a:t>
            </a:r>
            <a:br>
              <a:rPr lang="en-US" dirty="0">
                <a:ea typeface="Calibri"/>
                <a:cs typeface="Times New Roman"/>
              </a:rPr>
            </a:br>
            <a:endParaRPr lang="en-US" dirty="0"/>
          </a:p>
        </p:txBody>
      </p:sp>
      <p:sp>
        <p:nvSpPr>
          <p:cNvPr id="3" name="Content Placeholder 2"/>
          <p:cNvSpPr>
            <a:spLocks noGrp="1"/>
          </p:cNvSpPr>
          <p:nvPr>
            <p:ph idx="1"/>
          </p:nvPr>
        </p:nvSpPr>
        <p:spPr/>
        <p:txBody>
          <a:bodyPr/>
          <a:lstStyle/>
          <a:p>
            <a:r>
              <a:rPr lang="en-GB" dirty="0"/>
              <a:t>What is a policy? A policy is an official statement issued by the government, a company or a non-governmental organization (NGO) to guide the workers on what to do. It is a statement on the course of action decided on by the government.</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a typeface="Calibri"/>
                <a:cs typeface="Times New Roman"/>
              </a:rPr>
              <a:t>POLICY GUIDELINES</a:t>
            </a:r>
            <a:br>
              <a:rPr lang="en-US" dirty="0">
                <a:ea typeface="Calibri"/>
                <a:cs typeface="Times New Roman"/>
              </a:rPr>
            </a:br>
            <a:endParaRPr lang="en-US" dirty="0"/>
          </a:p>
        </p:txBody>
      </p:sp>
      <p:sp>
        <p:nvSpPr>
          <p:cNvPr id="3" name="Content Placeholder 2"/>
          <p:cNvSpPr>
            <a:spLocks noGrp="1"/>
          </p:cNvSpPr>
          <p:nvPr>
            <p:ph idx="1"/>
          </p:nvPr>
        </p:nvSpPr>
        <p:spPr/>
        <p:txBody>
          <a:bodyPr/>
          <a:lstStyle/>
          <a:p>
            <a:r>
              <a:rPr lang="en-GB" dirty="0"/>
              <a:t>Policy guidelines are written instructions that give directives with regard to the practices that should be followed in the provision of services to the consumer. </a:t>
            </a:r>
          </a:p>
          <a:p>
            <a:r>
              <a:rPr lang="en-GB" dirty="0"/>
              <a:t>For our purposes, the services in question are reproductive health services and the consumer is the patient who makes use of the services.</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ea typeface="Calibri"/>
                <a:cs typeface="Times New Roman"/>
              </a:rPr>
              <a:t>STANDARDS</a:t>
            </a:r>
            <a:br>
              <a:rPr lang="en-US" dirty="0">
                <a:ea typeface="Calibri"/>
                <a:cs typeface="Times New Roman"/>
              </a:rPr>
            </a:br>
            <a:endParaRPr lang="en-US" dirty="0"/>
          </a:p>
        </p:txBody>
      </p:sp>
      <p:sp>
        <p:nvSpPr>
          <p:cNvPr id="3" name="Content Placeholder 2"/>
          <p:cNvSpPr>
            <a:spLocks noGrp="1"/>
          </p:cNvSpPr>
          <p:nvPr>
            <p:ph idx="1"/>
          </p:nvPr>
        </p:nvSpPr>
        <p:spPr/>
        <p:txBody>
          <a:bodyPr/>
          <a:lstStyle/>
          <a:p>
            <a:r>
              <a:rPr lang="en-GB" dirty="0"/>
              <a:t>Are statements or an expression that spells out the best practice and gives some idea of how that level of care is to be achieved? It is a basis for measurement by which the accuracy or quality of something is judged.</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HISTORICAL BACKGROUND OF REPRODUCTIVE HEALTH POLICIES</a:t>
            </a:r>
            <a:br>
              <a:rPr lang="en-US" dirty="0"/>
            </a:br>
            <a:endParaRPr lang="en-US" dirty="0"/>
          </a:p>
        </p:txBody>
      </p:sp>
      <p:sp>
        <p:nvSpPr>
          <p:cNvPr id="3" name="Content Placeholder 2"/>
          <p:cNvSpPr>
            <a:spLocks noGrp="1"/>
          </p:cNvSpPr>
          <p:nvPr>
            <p:ph idx="1"/>
          </p:nvPr>
        </p:nvSpPr>
        <p:spPr/>
        <p:txBody>
          <a:bodyPr>
            <a:normAutofit/>
          </a:bodyPr>
          <a:lstStyle/>
          <a:p>
            <a:r>
              <a:rPr lang="en-GB" dirty="0"/>
              <a:t>Evolution of reproductive health programmes</a:t>
            </a:r>
            <a:endParaRPr lang="en-US" dirty="0"/>
          </a:p>
          <a:p>
            <a:r>
              <a:rPr lang="en-GB" dirty="0"/>
              <a:t>During a Kenyan population census conducted in the late 1950’s the fertility and growth rates of Kenyans were found to be high. In response, the government adopted family planning as an important component of socioeconomic development in the 1960’s.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704</TotalTime>
  <Words>3494</Words>
  <Application>Microsoft Office PowerPoint</Application>
  <PresentationFormat>On-screen Show (4:3)</PresentationFormat>
  <Paragraphs>175</Paragraphs>
  <Slides>59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59</vt:i4>
      </vt:variant>
    </vt:vector>
  </HeadingPairs>
  <TitlesOfParts>
    <vt:vector size="65" baseType="lpstr">
      <vt:lpstr>Arial</vt:lpstr>
      <vt:lpstr>Calibri</vt:lpstr>
      <vt:lpstr>Cambria</vt:lpstr>
      <vt:lpstr>Symbol</vt:lpstr>
      <vt:lpstr>Times New Roman</vt:lpstr>
      <vt:lpstr>Office Theme</vt:lpstr>
      <vt:lpstr>HISTORY AND BACKGROUND OF REPRODUCTIVE HEALTH </vt:lpstr>
      <vt:lpstr>PowerPoint Presentation</vt:lpstr>
      <vt:lpstr>PowerPoint Presentation</vt:lpstr>
      <vt:lpstr>INTRODUCTION </vt:lpstr>
      <vt:lpstr>PowerPoint Presentation</vt:lpstr>
      <vt:lpstr>DEFINITION OF TERMS </vt:lpstr>
      <vt:lpstr>POLICY GUIDELINES </vt:lpstr>
      <vt:lpstr>STANDARDS </vt:lpstr>
      <vt:lpstr>HISTORICAL BACKGROUND OF REPRODUCTIVE HEALTH POLICIES </vt:lpstr>
      <vt:lpstr>PowerPoint Presentation</vt:lpstr>
      <vt:lpstr>PowerPoint Presentation</vt:lpstr>
      <vt:lpstr>PowerPoint Presentation</vt:lpstr>
      <vt:lpstr>PowerPoint Presentation</vt:lpstr>
      <vt:lpstr>PowerPoint Presentation</vt:lpstr>
      <vt:lpstr>HISTORY AND BACKGROUND OF REPRODUCTIVE HEALTH IN KENYA </vt:lpstr>
      <vt:lpstr>PowerPoint Presentation</vt:lpstr>
      <vt:lpstr>PowerPoint Presentation</vt:lpstr>
      <vt:lpstr>PowerPoint Presentation</vt:lpstr>
      <vt:lpstr>These policy guidelines aim to:</vt:lpstr>
      <vt:lpstr>PowerPoint Presentation</vt:lpstr>
      <vt:lpstr>PowerPoint Presentation</vt:lpstr>
      <vt:lpstr>Components of  reproductive health</vt:lpstr>
      <vt:lpstr>PowerPoint Presentation</vt:lpstr>
      <vt:lpstr> Family planning unsatisfied needs including male involvement </vt:lpstr>
      <vt:lpstr>PowerPoint Presentation</vt:lpstr>
      <vt:lpstr>PowerPoint Presentation</vt:lpstr>
      <vt:lpstr>Management of STI/HIV/AIDS </vt:lpstr>
      <vt:lpstr>PowerPoint Presentation</vt:lpstr>
      <vt:lpstr>Gender and reproductive health rights including male involvement</vt:lpstr>
      <vt:lpstr>PowerPoint Presentation</vt:lpstr>
      <vt:lpstr>Screening and management of cancer and other reproductive health issues</vt:lpstr>
      <vt:lpstr>PowerPoint Presentation</vt:lpstr>
      <vt:lpstr>Prevention and appropriate management of infertility</vt:lpstr>
      <vt:lpstr>PowerPoint Presentation</vt:lpstr>
      <vt:lpstr>PowerPoint Presentation</vt:lpstr>
      <vt:lpstr>Care of the elderly</vt:lpstr>
      <vt:lpstr>Assignment </vt:lpstr>
      <vt:lpstr> strategies for the implementation of reproductive health services</vt:lpstr>
      <vt:lpstr>Concepts of intergrated comprehensive R.H.S</vt:lpstr>
      <vt:lpstr>PowerPoint Presentation</vt:lpstr>
      <vt:lpstr>Factors affecting reproductive health</vt:lpstr>
      <vt:lpstr>PowerPoint Presentation</vt:lpstr>
      <vt:lpstr>PowerPoint Presentation</vt:lpstr>
      <vt:lpstr>PowerPoint Presentation</vt:lpstr>
      <vt:lpstr>PowerPoint Presentation</vt:lpstr>
      <vt:lpstr>BEYOND ZERO CAMPAIGN</vt:lpstr>
      <vt:lpstr>PowerPoint Presentation</vt:lpstr>
      <vt:lpstr>The safe motherhood initiative (SMI</vt:lpstr>
      <vt:lpstr>PowerPoint Presentation</vt:lpstr>
      <vt:lpstr>Eight pilars of safe motherhood initiative</vt:lpstr>
      <vt:lpstr>PowerPoint Presentation</vt:lpstr>
      <vt:lpstr>PowerPoint Presentation</vt:lpstr>
      <vt:lpstr>PowerPoint Presentation</vt:lpstr>
      <vt:lpstr>PowerPoint Presentation</vt:lpstr>
      <vt:lpstr>PowerPoint Presentation</vt:lpstr>
      <vt:lpstr>PowerPoint Presentation</vt:lpstr>
      <vt:lpstr>Foundation Measures </vt:lpstr>
      <vt:lpstr>In strengthening this foundation the Ministry of Health has indicated the need for</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AND BACKGROUND OF REPRODUCTIVE HEALTH </dc:title>
  <dc:creator>USER</dc:creator>
  <cp:lastModifiedBy>Mercy</cp:lastModifiedBy>
  <cp:revision>15</cp:revision>
  <dcterms:created xsi:type="dcterms:W3CDTF">2020-11-19T17:19:42Z</dcterms:created>
  <dcterms:modified xsi:type="dcterms:W3CDTF">2021-05-25T13:00:36Z</dcterms:modified>
</cp:coreProperties>
</file>