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17"/>
  </p:notesMasterIdLst>
  <p:sldIdLst>
    <p:sldId id="256" r:id="rId2"/>
    <p:sldId id="260" r:id="rId3"/>
    <p:sldId id="258" r:id="rId4"/>
    <p:sldId id="257" r:id="rId5"/>
    <p:sldId id="307" r:id="rId6"/>
    <p:sldId id="271" r:id="rId7"/>
    <p:sldId id="299" r:id="rId8"/>
    <p:sldId id="308" r:id="rId9"/>
    <p:sldId id="309" r:id="rId10"/>
    <p:sldId id="310" r:id="rId11"/>
    <p:sldId id="311" r:id="rId12"/>
    <p:sldId id="312" r:id="rId13"/>
    <p:sldId id="300" r:id="rId14"/>
    <p:sldId id="301" r:id="rId15"/>
    <p:sldId id="259" r:id="rId16"/>
    <p:sldId id="306" r:id="rId17"/>
    <p:sldId id="261" r:id="rId18"/>
    <p:sldId id="262" r:id="rId19"/>
    <p:sldId id="264" r:id="rId20"/>
    <p:sldId id="263" r:id="rId21"/>
    <p:sldId id="266" r:id="rId22"/>
    <p:sldId id="297" r:id="rId23"/>
    <p:sldId id="298" r:id="rId24"/>
    <p:sldId id="265" r:id="rId25"/>
    <p:sldId id="267" r:id="rId26"/>
    <p:sldId id="268" r:id="rId27"/>
    <p:sldId id="269" r:id="rId28"/>
    <p:sldId id="270" r:id="rId29"/>
    <p:sldId id="317" r:id="rId30"/>
    <p:sldId id="313" r:id="rId31"/>
    <p:sldId id="302" r:id="rId32"/>
    <p:sldId id="314" r:id="rId33"/>
    <p:sldId id="303" r:id="rId34"/>
    <p:sldId id="315" r:id="rId35"/>
    <p:sldId id="304" r:id="rId36"/>
    <p:sldId id="316" r:id="rId37"/>
    <p:sldId id="305" r:id="rId38"/>
    <p:sldId id="272" r:id="rId39"/>
    <p:sldId id="273" r:id="rId40"/>
    <p:sldId id="274" r:id="rId41"/>
    <p:sldId id="275" r:id="rId42"/>
    <p:sldId id="277" r:id="rId43"/>
    <p:sldId id="278" r:id="rId44"/>
    <p:sldId id="279" r:id="rId45"/>
    <p:sldId id="280" r:id="rId46"/>
    <p:sldId id="281"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6" r:id="rId64"/>
    <p:sldId id="367" r:id="rId65"/>
    <p:sldId id="368" r:id="rId66"/>
    <p:sldId id="369" r:id="rId67"/>
    <p:sldId id="370" r:id="rId68"/>
    <p:sldId id="371" r:id="rId69"/>
    <p:sldId id="372" r:id="rId70"/>
    <p:sldId id="373" r:id="rId71"/>
    <p:sldId id="374" r:id="rId72"/>
    <p:sldId id="375" r:id="rId73"/>
    <p:sldId id="376" r:id="rId74"/>
    <p:sldId id="377" r:id="rId75"/>
    <p:sldId id="378" r:id="rId76"/>
    <p:sldId id="379" r:id="rId77"/>
    <p:sldId id="380" r:id="rId78"/>
    <p:sldId id="381" r:id="rId79"/>
    <p:sldId id="382" r:id="rId80"/>
    <p:sldId id="383" r:id="rId81"/>
    <p:sldId id="384" r:id="rId82"/>
    <p:sldId id="385" r:id="rId83"/>
    <p:sldId id="386" r:id="rId84"/>
    <p:sldId id="387" r:id="rId85"/>
    <p:sldId id="388" r:id="rId86"/>
    <p:sldId id="389" r:id="rId87"/>
    <p:sldId id="390" r:id="rId88"/>
    <p:sldId id="391" r:id="rId89"/>
    <p:sldId id="392" r:id="rId90"/>
    <p:sldId id="393" r:id="rId91"/>
    <p:sldId id="394" r:id="rId92"/>
    <p:sldId id="395" r:id="rId93"/>
    <p:sldId id="396" r:id="rId94"/>
    <p:sldId id="397" r:id="rId95"/>
    <p:sldId id="398" r:id="rId96"/>
    <p:sldId id="399" r:id="rId97"/>
    <p:sldId id="400" r:id="rId98"/>
    <p:sldId id="401" r:id="rId99"/>
    <p:sldId id="402" r:id="rId100"/>
    <p:sldId id="403" r:id="rId101"/>
    <p:sldId id="404" r:id="rId102"/>
    <p:sldId id="405" r:id="rId103"/>
    <p:sldId id="406" r:id="rId104"/>
    <p:sldId id="334" r:id="rId105"/>
    <p:sldId id="335" r:id="rId106"/>
    <p:sldId id="342" r:id="rId107"/>
    <p:sldId id="341" r:id="rId108"/>
    <p:sldId id="345" r:id="rId109"/>
    <p:sldId id="346" r:id="rId110"/>
    <p:sldId id="347" r:id="rId111"/>
    <p:sldId id="336" r:id="rId112"/>
    <p:sldId id="337" r:id="rId113"/>
    <p:sldId id="291" r:id="rId114"/>
    <p:sldId id="343" r:id="rId115"/>
    <p:sldId id="344" r:id="rId1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6631" autoAdjust="0"/>
  </p:normalViewPr>
  <p:slideViewPr>
    <p:cSldViewPr snapToGrid="0">
      <p:cViewPr varScale="1">
        <p:scale>
          <a:sx n="40" d="100"/>
          <a:sy n="40" d="100"/>
        </p:scale>
        <p:origin x="-190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CDD1A-E674-4812-B2E0-BFCDD86EC39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A71B7A77-2991-400B-8034-0845C430BC3B}">
      <dgm:prSet phldrT="[Text]" custT="1"/>
      <dgm:spPr/>
      <dgm:t>
        <a:bodyPr/>
        <a:lstStyle/>
        <a:p>
          <a:r>
            <a:rPr lang="en-US" sz="1800" dirty="0" smtClean="0"/>
            <a:t>(AZT or d4T) + (3TC or FTC) + </a:t>
          </a:r>
        </a:p>
        <a:p>
          <a:r>
            <a:rPr lang="en-US" sz="1800" dirty="0" smtClean="0"/>
            <a:t>(EFV or  NVP)</a:t>
          </a:r>
          <a:endParaRPr lang="en-US" sz="1800" dirty="0"/>
        </a:p>
      </dgm:t>
    </dgm:pt>
    <dgm:pt modelId="{854C6526-BC0F-4683-BB1C-5B4F84754681}" type="parTrans" cxnId="{BC52FB02-6E30-4A67-B3B8-B5CAD84BFDAB}">
      <dgm:prSet/>
      <dgm:spPr/>
      <dgm:t>
        <a:bodyPr/>
        <a:lstStyle/>
        <a:p>
          <a:endParaRPr lang="en-US"/>
        </a:p>
      </dgm:t>
    </dgm:pt>
    <dgm:pt modelId="{DC95A36B-AEB3-4187-9936-557B60B37C30}" type="sibTrans" cxnId="{BC52FB02-6E30-4A67-B3B8-B5CAD84BFDAB}">
      <dgm:prSet/>
      <dgm:spPr/>
      <dgm:t>
        <a:bodyPr/>
        <a:lstStyle/>
        <a:p>
          <a:endParaRPr lang="en-US"/>
        </a:p>
      </dgm:t>
    </dgm:pt>
    <dgm:pt modelId="{B922CB32-EB88-4899-94D3-2094D88B8353}">
      <dgm:prSet phldrT="[Text]" custT="1"/>
      <dgm:spPr/>
      <dgm:t>
        <a:bodyPr/>
        <a:lstStyle/>
        <a:p>
          <a:r>
            <a:rPr lang="en-US" sz="2400" dirty="0" smtClean="0"/>
            <a:t>TDF + (3TF or FTC) + (ATV/RTV or LPV/RTV)</a:t>
          </a:r>
          <a:endParaRPr lang="en-US" sz="2400" dirty="0"/>
        </a:p>
      </dgm:t>
    </dgm:pt>
    <dgm:pt modelId="{10F4125E-4E69-47E6-B777-B263AF812B94}" type="parTrans" cxnId="{C1E04935-32F4-4975-AF9F-A76F05E8669C}">
      <dgm:prSet/>
      <dgm:spPr/>
      <dgm:t>
        <a:bodyPr/>
        <a:lstStyle/>
        <a:p>
          <a:endParaRPr lang="en-US"/>
        </a:p>
      </dgm:t>
    </dgm:pt>
    <dgm:pt modelId="{0E9BA24F-03C5-40F9-83DE-F171C49BD0C9}" type="sibTrans" cxnId="{C1E04935-32F4-4975-AF9F-A76F05E8669C}">
      <dgm:prSet/>
      <dgm:spPr/>
      <dgm:t>
        <a:bodyPr/>
        <a:lstStyle/>
        <a:p>
          <a:endParaRPr lang="en-US"/>
        </a:p>
      </dgm:t>
    </dgm:pt>
    <dgm:pt modelId="{2BDCF9E3-9259-41EA-908D-B396B4296872}">
      <dgm:prSet phldrT="[Text]" custT="1"/>
      <dgm:spPr/>
      <dgm:t>
        <a:bodyPr/>
        <a:lstStyle/>
        <a:p>
          <a:r>
            <a:rPr lang="en-US" sz="1800" dirty="0" smtClean="0"/>
            <a:t>TDF + (3TC or FTC) + </a:t>
          </a:r>
        </a:p>
        <a:p>
          <a:r>
            <a:rPr lang="en-US" sz="1800" dirty="0" smtClean="0"/>
            <a:t>(EFV or NVP)</a:t>
          </a:r>
          <a:endParaRPr lang="en-US" sz="1800" dirty="0"/>
        </a:p>
      </dgm:t>
    </dgm:pt>
    <dgm:pt modelId="{EEB10A88-8599-4375-B808-E65C8D267F34}" type="parTrans" cxnId="{682E8E7E-4F35-4D40-BB5A-F552AAC2DF12}">
      <dgm:prSet/>
      <dgm:spPr/>
      <dgm:t>
        <a:bodyPr/>
        <a:lstStyle/>
        <a:p>
          <a:endParaRPr lang="en-US"/>
        </a:p>
      </dgm:t>
    </dgm:pt>
    <dgm:pt modelId="{5794FF26-ED6A-4952-8518-A9710EA5CCEF}" type="sibTrans" cxnId="{682E8E7E-4F35-4D40-BB5A-F552AAC2DF12}">
      <dgm:prSet/>
      <dgm:spPr/>
      <dgm:t>
        <a:bodyPr/>
        <a:lstStyle/>
        <a:p>
          <a:endParaRPr lang="en-US"/>
        </a:p>
      </dgm:t>
    </dgm:pt>
    <dgm:pt modelId="{CE7D413B-D600-4DE0-9ED6-153641A4991E}">
      <dgm:prSet phldrT="[Text]" custT="1"/>
      <dgm:spPr/>
      <dgm:t>
        <a:bodyPr/>
        <a:lstStyle/>
        <a:p>
          <a:r>
            <a:rPr lang="en-US" sz="2400" dirty="0" smtClean="0"/>
            <a:t>AZT + (3TC or FTC) + (ATV/RTV or LPV/RTV)</a:t>
          </a:r>
          <a:endParaRPr lang="en-US" sz="2400" dirty="0"/>
        </a:p>
      </dgm:t>
    </dgm:pt>
    <dgm:pt modelId="{90C7F0E1-9F5F-4508-8053-AACC93125C9D}" type="parTrans" cxnId="{F52532B1-DF03-48A3-B8F7-60C844F32E47}">
      <dgm:prSet/>
      <dgm:spPr/>
      <dgm:t>
        <a:bodyPr/>
        <a:lstStyle/>
        <a:p>
          <a:endParaRPr lang="en-US"/>
        </a:p>
      </dgm:t>
    </dgm:pt>
    <dgm:pt modelId="{E82BCC40-F49A-4B3A-94C5-E5A8A06EBD35}" type="sibTrans" cxnId="{F52532B1-DF03-48A3-B8F7-60C844F32E47}">
      <dgm:prSet/>
      <dgm:spPr/>
      <dgm:t>
        <a:bodyPr/>
        <a:lstStyle/>
        <a:p>
          <a:endParaRPr lang="en-US"/>
        </a:p>
      </dgm:t>
    </dgm:pt>
    <dgm:pt modelId="{76C9AF15-A688-4A37-ACF2-2EC976592DED}" type="pres">
      <dgm:prSet presAssocID="{A56CDD1A-E674-4812-B2E0-BFCDD86EC399}" presName="Name0" presStyleCnt="0">
        <dgm:presLayoutVars>
          <dgm:dir/>
          <dgm:animLvl val="lvl"/>
          <dgm:resizeHandles/>
        </dgm:presLayoutVars>
      </dgm:prSet>
      <dgm:spPr/>
      <dgm:t>
        <a:bodyPr/>
        <a:lstStyle/>
        <a:p>
          <a:endParaRPr lang="en-US"/>
        </a:p>
      </dgm:t>
    </dgm:pt>
    <dgm:pt modelId="{418C9246-891A-42F3-8731-3FA6B1AF96D4}" type="pres">
      <dgm:prSet presAssocID="{A71B7A77-2991-400B-8034-0845C430BC3B}" presName="linNode" presStyleCnt="0"/>
      <dgm:spPr/>
    </dgm:pt>
    <dgm:pt modelId="{0BD49173-10A2-4FC0-8FFD-8215CEEB0C82}" type="pres">
      <dgm:prSet presAssocID="{A71B7A77-2991-400B-8034-0845C430BC3B}" presName="parentShp" presStyleLbl="node1" presStyleIdx="0" presStyleCnt="2" custLinFactNeighborY="-1553">
        <dgm:presLayoutVars>
          <dgm:bulletEnabled val="1"/>
        </dgm:presLayoutVars>
      </dgm:prSet>
      <dgm:spPr/>
      <dgm:t>
        <a:bodyPr/>
        <a:lstStyle/>
        <a:p>
          <a:endParaRPr lang="en-US"/>
        </a:p>
      </dgm:t>
    </dgm:pt>
    <dgm:pt modelId="{18B8E630-4C23-4E63-B832-5C9D4388BB7F}" type="pres">
      <dgm:prSet presAssocID="{A71B7A77-2991-400B-8034-0845C430BC3B}" presName="childShp" presStyleLbl="bgAccFollowNode1" presStyleIdx="0" presStyleCnt="2">
        <dgm:presLayoutVars>
          <dgm:bulletEnabled val="1"/>
        </dgm:presLayoutVars>
      </dgm:prSet>
      <dgm:spPr/>
      <dgm:t>
        <a:bodyPr/>
        <a:lstStyle/>
        <a:p>
          <a:endParaRPr lang="en-US"/>
        </a:p>
      </dgm:t>
    </dgm:pt>
    <dgm:pt modelId="{7AB05ECF-2F8C-493D-8F16-BCDC4E4C42B3}" type="pres">
      <dgm:prSet presAssocID="{DC95A36B-AEB3-4187-9936-557B60B37C30}" presName="spacing" presStyleCnt="0"/>
      <dgm:spPr/>
    </dgm:pt>
    <dgm:pt modelId="{AAF9EC29-3FD1-4BEB-BA41-77496BBA17BA}" type="pres">
      <dgm:prSet presAssocID="{2BDCF9E3-9259-41EA-908D-B396B4296872}" presName="linNode" presStyleCnt="0"/>
      <dgm:spPr/>
    </dgm:pt>
    <dgm:pt modelId="{C4A438AF-B1DA-44A0-9023-798260E9D076}" type="pres">
      <dgm:prSet presAssocID="{2BDCF9E3-9259-41EA-908D-B396B4296872}" presName="parentShp" presStyleLbl="node1" presStyleIdx="1" presStyleCnt="2">
        <dgm:presLayoutVars>
          <dgm:bulletEnabled val="1"/>
        </dgm:presLayoutVars>
      </dgm:prSet>
      <dgm:spPr/>
      <dgm:t>
        <a:bodyPr/>
        <a:lstStyle/>
        <a:p>
          <a:endParaRPr lang="en-US"/>
        </a:p>
      </dgm:t>
    </dgm:pt>
    <dgm:pt modelId="{4A85C1E0-C631-451E-8469-D5322A6FD33F}" type="pres">
      <dgm:prSet presAssocID="{2BDCF9E3-9259-41EA-908D-B396B4296872}" presName="childShp" presStyleLbl="bgAccFollowNode1" presStyleIdx="1" presStyleCnt="2">
        <dgm:presLayoutVars>
          <dgm:bulletEnabled val="1"/>
        </dgm:presLayoutVars>
      </dgm:prSet>
      <dgm:spPr/>
      <dgm:t>
        <a:bodyPr/>
        <a:lstStyle/>
        <a:p>
          <a:endParaRPr lang="en-US"/>
        </a:p>
      </dgm:t>
    </dgm:pt>
  </dgm:ptLst>
  <dgm:cxnLst>
    <dgm:cxn modelId="{7DEEADAE-E399-4F54-A9F9-075F30FB8C9E}" type="presOf" srcId="{A71B7A77-2991-400B-8034-0845C430BC3B}" destId="{0BD49173-10A2-4FC0-8FFD-8215CEEB0C82}" srcOrd="0" destOrd="0" presId="urn:microsoft.com/office/officeart/2005/8/layout/vList6"/>
    <dgm:cxn modelId="{C1E04935-32F4-4975-AF9F-A76F05E8669C}" srcId="{A71B7A77-2991-400B-8034-0845C430BC3B}" destId="{B922CB32-EB88-4899-94D3-2094D88B8353}" srcOrd="0" destOrd="0" parTransId="{10F4125E-4E69-47E6-B777-B263AF812B94}" sibTransId="{0E9BA24F-03C5-40F9-83DE-F171C49BD0C9}"/>
    <dgm:cxn modelId="{682E8E7E-4F35-4D40-BB5A-F552AAC2DF12}" srcId="{A56CDD1A-E674-4812-B2E0-BFCDD86EC399}" destId="{2BDCF9E3-9259-41EA-908D-B396B4296872}" srcOrd="1" destOrd="0" parTransId="{EEB10A88-8599-4375-B808-E65C8D267F34}" sibTransId="{5794FF26-ED6A-4952-8518-A9710EA5CCEF}"/>
    <dgm:cxn modelId="{02EFA165-BB44-482A-957B-7800AEFD933C}" type="presOf" srcId="{2BDCF9E3-9259-41EA-908D-B396B4296872}" destId="{C4A438AF-B1DA-44A0-9023-798260E9D076}" srcOrd="0" destOrd="0" presId="urn:microsoft.com/office/officeart/2005/8/layout/vList6"/>
    <dgm:cxn modelId="{F52532B1-DF03-48A3-B8F7-60C844F32E47}" srcId="{2BDCF9E3-9259-41EA-908D-B396B4296872}" destId="{CE7D413B-D600-4DE0-9ED6-153641A4991E}" srcOrd="0" destOrd="0" parTransId="{90C7F0E1-9F5F-4508-8053-AACC93125C9D}" sibTransId="{E82BCC40-F49A-4B3A-94C5-E5A8A06EBD35}"/>
    <dgm:cxn modelId="{7AC64CFC-E21E-4994-81B7-FB26CA14D8A5}" type="presOf" srcId="{A56CDD1A-E674-4812-B2E0-BFCDD86EC399}" destId="{76C9AF15-A688-4A37-ACF2-2EC976592DED}" srcOrd="0" destOrd="0" presId="urn:microsoft.com/office/officeart/2005/8/layout/vList6"/>
    <dgm:cxn modelId="{BC52FB02-6E30-4A67-B3B8-B5CAD84BFDAB}" srcId="{A56CDD1A-E674-4812-B2E0-BFCDD86EC399}" destId="{A71B7A77-2991-400B-8034-0845C430BC3B}" srcOrd="0" destOrd="0" parTransId="{854C6526-BC0F-4683-BB1C-5B4F84754681}" sibTransId="{DC95A36B-AEB3-4187-9936-557B60B37C30}"/>
    <dgm:cxn modelId="{29F899C7-3936-460A-8498-6FD563C4ACE6}" type="presOf" srcId="{CE7D413B-D600-4DE0-9ED6-153641A4991E}" destId="{4A85C1E0-C631-451E-8469-D5322A6FD33F}" srcOrd="0" destOrd="0" presId="urn:microsoft.com/office/officeart/2005/8/layout/vList6"/>
    <dgm:cxn modelId="{1923C2AE-8580-4DD5-A3A6-4EFAC2BA3D30}" type="presOf" srcId="{B922CB32-EB88-4899-94D3-2094D88B8353}" destId="{18B8E630-4C23-4E63-B832-5C9D4388BB7F}" srcOrd="0" destOrd="0" presId="urn:microsoft.com/office/officeart/2005/8/layout/vList6"/>
    <dgm:cxn modelId="{21473904-B4BA-4EE5-9920-FB5C57212F38}" type="presParOf" srcId="{76C9AF15-A688-4A37-ACF2-2EC976592DED}" destId="{418C9246-891A-42F3-8731-3FA6B1AF96D4}" srcOrd="0" destOrd="0" presId="urn:microsoft.com/office/officeart/2005/8/layout/vList6"/>
    <dgm:cxn modelId="{3F8C1E2D-F6A4-4712-8D53-8B90CFB0C473}" type="presParOf" srcId="{418C9246-891A-42F3-8731-3FA6B1AF96D4}" destId="{0BD49173-10A2-4FC0-8FFD-8215CEEB0C82}" srcOrd="0" destOrd="0" presId="urn:microsoft.com/office/officeart/2005/8/layout/vList6"/>
    <dgm:cxn modelId="{D5CD081E-43EF-4C3E-A68E-962C6EA40203}" type="presParOf" srcId="{418C9246-891A-42F3-8731-3FA6B1AF96D4}" destId="{18B8E630-4C23-4E63-B832-5C9D4388BB7F}" srcOrd="1" destOrd="0" presId="urn:microsoft.com/office/officeart/2005/8/layout/vList6"/>
    <dgm:cxn modelId="{6FD3B171-6178-4EEF-B200-04B38214F509}" type="presParOf" srcId="{76C9AF15-A688-4A37-ACF2-2EC976592DED}" destId="{7AB05ECF-2F8C-493D-8F16-BCDC4E4C42B3}" srcOrd="1" destOrd="0" presId="urn:microsoft.com/office/officeart/2005/8/layout/vList6"/>
    <dgm:cxn modelId="{50EB127E-3B86-4142-9BB3-2260F45EF787}" type="presParOf" srcId="{76C9AF15-A688-4A37-ACF2-2EC976592DED}" destId="{AAF9EC29-3FD1-4BEB-BA41-77496BBA17BA}" srcOrd="2" destOrd="0" presId="urn:microsoft.com/office/officeart/2005/8/layout/vList6"/>
    <dgm:cxn modelId="{73FD83B2-B266-4CA4-8909-E9F2F2C670A3}" type="presParOf" srcId="{AAF9EC29-3FD1-4BEB-BA41-77496BBA17BA}" destId="{C4A438AF-B1DA-44A0-9023-798260E9D076}" srcOrd="0" destOrd="0" presId="urn:microsoft.com/office/officeart/2005/8/layout/vList6"/>
    <dgm:cxn modelId="{74268713-6300-4DD4-8C31-536720B81783}" type="presParOf" srcId="{AAF9EC29-3FD1-4BEB-BA41-77496BBA17BA}" destId="{4A85C1E0-C631-451E-8469-D5322A6FD33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8E630-4C23-4E63-B832-5C9D4388BB7F}">
      <dsp:nvSpPr>
        <dsp:cNvPr id="0" name=""/>
        <dsp:cNvSpPr/>
      </dsp:nvSpPr>
      <dsp:spPr>
        <a:xfrm>
          <a:off x="3261359" y="341"/>
          <a:ext cx="4892040" cy="133015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TDF + (3TF or FTC) + (ATV/RTV or LPV/RTV)</a:t>
          </a:r>
          <a:endParaRPr lang="en-US" sz="2400" kern="1200" dirty="0"/>
        </a:p>
      </dsp:txBody>
      <dsp:txXfrm>
        <a:off x="3261359" y="341"/>
        <a:ext cx="4892040" cy="1330151"/>
      </dsp:txXfrm>
    </dsp:sp>
    <dsp:sp modelId="{0BD49173-10A2-4FC0-8FFD-8215CEEB0C82}">
      <dsp:nvSpPr>
        <dsp:cNvPr id="0" name=""/>
        <dsp:cNvSpPr/>
      </dsp:nvSpPr>
      <dsp:spPr>
        <a:xfrm>
          <a:off x="0" y="0"/>
          <a:ext cx="3261360" cy="13301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(AZT or d4T) + (3TC or FTC) + </a:t>
          </a:r>
        </a:p>
        <a:p>
          <a:pPr lvl="0" algn="ctr" defTabSz="800100">
            <a:lnSpc>
              <a:spcPct val="90000"/>
            </a:lnSpc>
            <a:spcBef>
              <a:spcPct val="0"/>
            </a:spcBef>
            <a:spcAft>
              <a:spcPct val="35000"/>
            </a:spcAft>
          </a:pPr>
          <a:r>
            <a:rPr lang="en-US" sz="1800" kern="1200" dirty="0" smtClean="0"/>
            <a:t>(EFV or  NVP)</a:t>
          </a:r>
          <a:endParaRPr lang="en-US" sz="1800" kern="1200" dirty="0"/>
        </a:p>
      </dsp:txBody>
      <dsp:txXfrm>
        <a:off x="0" y="0"/>
        <a:ext cx="3261360" cy="1330151"/>
      </dsp:txXfrm>
    </dsp:sp>
    <dsp:sp modelId="{4A85C1E0-C631-451E-8469-D5322A6FD33F}">
      <dsp:nvSpPr>
        <dsp:cNvPr id="0" name=""/>
        <dsp:cNvSpPr/>
      </dsp:nvSpPr>
      <dsp:spPr>
        <a:xfrm>
          <a:off x="3261359" y="1463507"/>
          <a:ext cx="4892040" cy="133015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AZT + (3TC or FTC) + (ATV/RTV or LPV/RTV)</a:t>
          </a:r>
          <a:endParaRPr lang="en-US" sz="2400" kern="1200" dirty="0"/>
        </a:p>
      </dsp:txBody>
      <dsp:txXfrm>
        <a:off x="3261359" y="1463507"/>
        <a:ext cx="4892040" cy="1330151"/>
      </dsp:txXfrm>
    </dsp:sp>
    <dsp:sp modelId="{C4A438AF-B1DA-44A0-9023-798260E9D076}">
      <dsp:nvSpPr>
        <dsp:cNvPr id="0" name=""/>
        <dsp:cNvSpPr/>
      </dsp:nvSpPr>
      <dsp:spPr>
        <a:xfrm>
          <a:off x="0" y="1463507"/>
          <a:ext cx="3261360" cy="13301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TDF + (3TC or FTC) + </a:t>
          </a:r>
        </a:p>
        <a:p>
          <a:pPr lvl="0" algn="ctr" defTabSz="800100">
            <a:lnSpc>
              <a:spcPct val="90000"/>
            </a:lnSpc>
            <a:spcBef>
              <a:spcPct val="0"/>
            </a:spcBef>
            <a:spcAft>
              <a:spcPct val="35000"/>
            </a:spcAft>
          </a:pPr>
          <a:r>
            <a:rPr lang="en-US" sz="1800" kern="1200" dirty="0" smtClean="0"/>
            <a:t>(EFV or NVP)</a:t>
          </a:r>
          <a:endParaRPr lang="en-US" sz="1800" kern="1200" dirty="0"/>
        </a:p>
      </dsp:txBody>
      <dsp:txXfrm>
        <a:off x="0" y="1463507"/>
        <a:ext cx="3261360" cy="133015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D2125-B489-4C53-A138-D5CCA323911B}" type="datetimeFigureOut">
              <a:rPr lang="en-US" smtClean="0"/>
              <a:pPr/>
              <a:t>20/05/2016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A016E-4CC7-4F60-BF2E-0ED0CD1F7064}" type="slidenum">
              <a:rPr lang="en-US" smtClean="0"/>
              <a:pPr/>
              <a:t>‹#›</a:t>
            </a:fld>
            <a:endParaRPr lang="en-US"/>
          </a:p>
        </p:txBody>
      </p:sp>
    </p:spTree>
    <p:extLst>
      <p:ext uri="{BB962C8B-B14F-4D97-AF65-F5344CB8AC3E}">
        <p14:creationId xmlns:p14="http://schemas.microsoft.com/office/powerpoint/2010/main" xmlns="" val="310890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EF6166ED-8865-4669-ADFA-9CAEA77FC5E6}" type="slidenum">
              <a:rPr lang="en-US" altLang="en-US" sz="1200">
                <a:latin typeface="Arial" panose="020B0604020202020204" pitchFamily="34" charset="0"/>
              </a:rPr>
              <a:pPr/>
              <a:t>5</a:t>
            </a:fld>
            <a:endParaRPr lang="en-US" altLang="en-US" sz="1200">
              <a:latin typeface="Arial" panose="020B0604020202020204" pitchFamily="34"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Activation of the host cells results in the transcription of viral DNA into messenger RNA (mRNA), which is then translated into viral proteins. The new viral RNA forms the genetic material of the next generation of viruses. The viral RNA and viral proteins assemble at the cell membrane into a new virus. Amongst the viral proteins is HIV protease, which is required to process other HIV proteins into their functional forms. The viral RNA and viral proteins assemble at the cell membrane into a new virus. Following assembly at the cell surface, the virus then buds forth from the cell and is released to infect another cell. CD4 cells are destroyed in this process</a:t>
            </a:r>
          </a:p>
        </p:txBody>
      </p:sp>
    </p:spTree>
    <p:extLst>
      <p:ext uri="{BB962C8B-B14F-4D97-AF65-F5344CB8AC3E}">
        <p14:creationId xmlns:p14="http://schemas.microsoft.com/office/powerpoint/2010/main" xmlns="" val="1049199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28</a:t>
            </a:fld>
            <a:endParaRPr lang="en-US"/>
          </a:p>
        </p:txBody>
      </p:sp>
    </p:spTree>
    <p:extLst>
      <p:ext uri="{BB962C8B-B14F-4D97-AF65-F5344CB8AC3E}">
        <p14:creationId xmlns:p14="http://schemas.microsoft.com/office/powerpoint/2010/main" xmlns="" val="3510269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Up to 70% of patients with primary HIV infection develop an acute mononucleosis-like syndrome that usually occurs within  2 to 6 weeks following initial infections.  Also known as acute retroviral syndrome (ARS), these signs and symptoms occur as a</a:t>
            </a:r>
            <a:r>
              <a:rPr lang="en-US" baseline="0" dirty="0" smtClean="0"/>
              <a:t> result </a:t>
            </a:r>
            <a:r>
              <a:rPr lang="en-US" dirty="0" smtClean="0"/>
              <a:t>of initial infection and dispersion of HIV, and consist of a typical, though, non-descript, clinical syndrome. </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E6FAC6-C6EC-4C2E-A91F-CDBF61F9FD8D}" type="slidenum">
              <a:rPr lang="en-US"/>
              <a:pPr fontAlgn="base">
                <a:spcBef>
                  <a:spcPct val="0"/>
                </a:spcBef>
                <a:spcAft>
                  <a:spcPct val="0"/>
                </a:spcAft>
                <a:defRPr/>
              </a:pPr>
              <a:t>32</a:t>
            </a:fld>
            <a:endParaRPr lang="en-US"/>
          </a:p>
        </p:txBody>
      </p:sp>
    </p:spTree>
    <p:extLst>
      <p:ext uri="{BB962C8B-B14F-4D97-AF65-F5344CB8AC3E}">
        <p14:creationId xmlns:p14="http://schemas.microsoft.com/office/powerpoint/2010/main" xmlns="" val="302548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E6FAC6-C6EC-4C2E-A91F-CDBF61F9FD8D}" type="slidenum">
              <a:rPr lang="en-US"/>
              <a:pPr fontAlgn="base">
                <a:spcBef>
                  <a:spcPct val="0"/>
                </a:spcBef>
                <a:spcAft>
                  <a:spcPct val="0"/>
                </a:spcAft>
                <a:defRPr/>
              </a:pPr>
              <a:t>34</a:t>
            </a:fld>
            <a:endParaRPr lang="en-US"/>
          </a:p>
        </p:txBody>
      </p:sp>
    </p:spTree>
    <p:extLst>
      <p:ext uri="{BB962C8B-B14F-4D97-AF65-F5344CB8AC3E}">
        <p14:creationId xmlns:p14="http://schemas.microsoft.com/office/powerpoint/2010/main" xmlns="" val="2588252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E6FAC6-C6EC-4C2E-A91F-CDBF61F9FD8D}" type="slidenum">
              <a:rPr lang="en-US"/>
              <a:pPr fontAlgn="base">
                <a:spcBef>
                  <a:spcPct val="0"/>
                </a:spcBef>
                <a:spcAft>
                  <a:spcPct val="0"/>
                </a:spcAft>
                <a:defRPr/>
              </a:pPr>
              <a:t>36</a:t>
            </a:fld>
            <a:endParaRPr lang="en-US"/>
          </a:p>
        </p:txBody>
      </p:sp>
    </p:spTree>
    <p:extLst>
      <p:ext uri="{BB962C8B-B14F-4D97-AF65-F5344CB8AC3E}">
        <p14:creationId xmlns:p14="http://schemas.microsoft.com/office/powerpoint/2010/main" xmlns="" val="3858572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CHEILITIS: lips</a:t>
            </a:r>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38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Hairy </a:t>
            </a:r>
            <a:r>
              <a:rPr lang="en-US" sz="1200" b="0" i="0" kern="1200" dirty="0" err="1" smtClean="0">
                <a:solidFill>
                  <a:schemeClr val="tx1"/>
                </a:solidFill>
                <a:latin typeface="+mn-lt"/>
                <a:ea typeface="+mn-ea"/>
                <a:cs typeface="+mn-cs"/>
              </a:rPr>
              <a:t>leukoplakia</a:t>
            </a:r>
            <a:r>
              <a:rPr lang="en-US" sz="1200" b="0" i="0" kern="1200" dirty="0" smtClean="0">
                <a:solidFill>
                  <a:schemeClr val="tx1"/>
                </a:solidFill>
                <a:latin typeface="+mn-lt"/>
                <a:ea typeface="+mn-ea"/>
                <a:cs typeface="+mn-cs"/>
              </a:rPr>
              <a:t> (also known as oral hairy </a:t>
            </a:r>
            <a:r>
              <a:rPr lang="en-US" sz="1200" b="0" i="0" kern="1200" dirty="0" err="1" smtClean="0">
                <a:solidFill>
                  <a:schemeClr val="tx1"/>
                </a:solidFill>
                <a:latin typeface="+mn-lt"/>
                <a:ea typeface="+mn-ea"/>
                <a:cs typeface="+mn-cs"/>
              </a:rPr>
              <a:t>leukoplakia</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OHL, or HIV-associated hairy </a:t>
            </a:r>
            <a:r>
              <a:rPr lang="en-US" sz="1200" b="0" i="0" kern="1200" dirty="0" err="1" smtClean="0">
                <a:solidFill>
                  <a:schemeClr val="tx1"/>
                </a:solidFill>
                <a:latin typeface="+mn-lt"/>
                <a:ea typeface="+mn-ea"/>
                <a:cs typeface="+mn-cs"/>
              </a:rPr>
              <a:t>leukoplakia</a:t>
            </a:r>
            <a:r>
              <a:rPr lang="en-US" sz="1200" b="0" i="0" kern="1200" dirty="0" smtClean="0">
                <a:solidFill>
                  <a:schemeClr val="tx1"/>
                </a:solidFill>
                <a:latin typeface="+mn-lt"/>
                <a:ea typeface="+mn-ea"/>
                <a:cs typeface="+mn-cs"/>
              </a:rPr>
              <a:t>),is a </a:t>
            </a:r>
            <a:r>
              <a:rPr lang="en-US" sz="1200" b="1" i="0" kern="1200" dirty="0" smtClean="0">
                <a:solidFill>
                  <a:schemeClr val="tx1"/>
                </a:solidFill>
                <a:latin typeface="+mn-lt"/>
                <a:ea typeface="+mn-ea"/>
                <a:cs typeface="+mn-cs"/>
              </a:rPr>
              <a:t>white patch on the side of the tongue with a corrugated or hairy appearance</a:t>
            </a:r>
            <a:r>
              <a:rPr lang="en-US" sz="1200" b="0" i="0" kern="1200" dirty="0" smtClean="0">
                <a:solidFill>
                  <a:schemeClr val="tx1"/>
                </a:solidFill>
                <a:latin typeface="+mn-lt"/>
                <a:ea typeface="+mn-ea"/>
                <a:cs typeface="+mn-cs"/>
              </a:rPr>
              <a:t>. It is caused by </a:t>
            </a:r>
            <a:r>
              <a:rPr lang="en-US" sz="1200" b="1" i="0" u="none" strike="noStrike" kern="1200" dirty="0" smtClean="0">
                <a:solidFill>
                  <a:schemeClr val="tx1"/>
                </a:solidFill>
                <a:latin typeface="+mn-lt"/>
                <a:ea typeface="+mn-ea"/>
                <a:cs typeface="+mn-cs"/>
              </a:rPr>
              <a:t>Epstein-Barr virus</a:t>
            </a:r>
            <a:r>
              <a:rPr lang="en-US" sz="1200" b="1" i="0" kern="1200" dirty="0" smtClean="0">
                <a:solidFill>
                  <a:schemeClr val="tx1"/>
                </a:solidFill>
                <a:latin typeface="+mn-lt"/>
                <a:ea typeface="+mn-ea"/>
                <a:cs typeface="+mn-cs"/>
              </a:rPr>
              <a:t> (EBV)</a:t>
            </a:r>
            <a:r>
              <a:rPr lang="en-US" sz="1200" b="0" i="0" kern="1200" dirty="0" smtClean="0">
                <a:solidFill>
                  <a:schemeClr val="tx1"/>
                </a:solidFill>
                <a:latin typeface="+mn-lt"/>
                <a:ea typeface="+mn-ea"/>
                <a:cs typeface="+mn-cs"/>
              </a:rPr>
              <a:t> and occurs usually in persons who are </a:t>
            </a:r>
            <a:r>
              <a:rPr lang="en-US" sz="1200" b="0" i="0" u="none" strike="noStrike" kern="1200" dirty="0" err="1" smtClean="0">
                <a:solidFill>
                  <a:schemeClr val="tx1"/>
                </a:solidFill>
                <a:latin typeface="+mn-lt"/>
                <a:ea typeface="+mn-ea"/>
                <a:cs typeface="+mn-cs"/>
              </a:rPr>
              <a:t>immunocompromised</a:t>
            </a:r>
            <a:r>
              <a:rPr lang="en-US" sz="1200" b="0" i="0" kern="1200" dirty="0" smtClean="0">
                <a:solidFill>
                  <a:schemeClr val="tx1"/>
                </a:solidFill>
                <a:latin typeface="+mn-lt"/>
                <a:ea typeface="+mn-ea"/>
                <a:cs typeface="+mn-cs"/>
              </a:rPr>
              <a:t>, especially those with</a:t>
            </a:r>
            <a:r>
              <a:rPr lang="en-US" sz="1200" b="0" i="0" u="none" strike="noStrike"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(HIV/AIDS). This </a:t>
            </a:r>
            <a:r>
              <a:rPr lang="en-US" sz="1200" b="1" i="0" kern="1200" dirty="0" smtClean="0">
                <a:solidFill>
                  <a:schemeClr val="tx1"/>
                </a:solidFill>
                <a:latin typeface="+mn-lt"/>
                <a:ea typeface="+mn-ea"/>
                <a:cs typeface="+mn-cs"/>
              </a:rPr>
              <a:t>white </a:t>
            </a:r>
            <a:r>
              <a:rPr lang="en-US" sz="1200" b="1" i="0" u="none" strike="noStrike" kern="1200" dirty="0" smtClean="0">
                <a:solidFill>
                  <a:schemeClr val="tx1"/>
                </a:solidFill>
                <a:latin typeface="+mn-lt"/>
                <a:ea typeface="+mn-ea"/>
                <a:cs typeface="+mn-cs"/>
              </a:rPr>
              <a:t>lesion</a:t>
            </a:r>
            <a:r>
              <a:rPr lang="en-US" sz="1200" b="1" i="0" kern="1200" dirty="0" smtClean="0">
                <a:solidFill>
                  <a:schemeClr val="tx1"/>
                </a:solidFill>
                <a:latin typeface="+mn-lt"/>
                <a:ea typeface="+mn-ea"/>
                <a:cs typeface="+mn-cs"/>
              </a:rPr>
              <a:t> CANNOT be scraped off. </a:t>
            </a:r>
            <a:r>
              <a:rPr lang="en-US" sz="1200" b="0" i="0" kern="1200" dirty="0" smtClean="0">
                <a:solidFill>
                  <a:schemeClr val="tx1"/>
                </a:solidFill>
                <a:latin typeface="+mn-lt"/>
                <a:ea typeface="+mn-ea"/>
                <a:cs typeface="+mn-cs"/>
              </a:rPr>
              <a:t>The lesion itself is benign and does not require any treatment, although its appearance may have diagnostic and prognostic implications for the underlying condition.</a:t>
            </a:r>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39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D35BAAA4-9882-4772-B552-938091ECD697}" type="slidenum">
              <a:rPr lang="en-US" altLang="en-US" sz="1200">
                <a:latin typeface="Arial" panose="020B0604020202020204" pitchFamily="34" charset="0"/>
              </a:rPr>
              <a:pPr/>
              <a:t>48</a:t>
            </a:fld>
            <a:endParaRPr lang="en-US" altLang="en-US" sz="1200">
              <a:latin typeface="Arial" panose="020B0604020202020204" pitchFamily="34" charset="0"/>
            </a:endParaRPr>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t>Fusion inhibitor already in use, T20 (</a:t>
            </a:r>
            <a:r>
              <a:rPr lang="en-US" altLang="en-US" dirty="0" err="1" smtClean="0"/>
              <a:t>Enfuvirtide</a:t>
            </a:r>
            <a:r>
              <a:rPr lang="en-US" altLang="en-US" dirty="0" smtClean="0"/>
              <a:t>), effective. Currently used mainly in salvage therapy; needs to be given SC</a:t>
            </a:r>
          </a:p>
          <a:p>
            <a:pPr eaLnBrk="1" hangingPunct="1">
              <a:buFontTx/>
              <a:buChar char="•"/>
            </a:pPr>
            <a:r>
              <a:rPr lang="en-US" altLang="en-US" dirty="0" smtClean="0"/>
              <a:t>Other entry inhibitors in development include the </a:t>
            </a:r>
            <a:r>
              <a:rPr lang="en-US" altLang="en-US" dirty="0" err="1" smtClean="0"/>
              <a:t>chemokine</a:t>
            </a:r>
            <a:r>
              <a:rPr lang="en-US" altLang="en-US" dirty="0" smtClean="0"/>
              <a:t> co-receptor inhibitors, CD4 receptors and other fusion inhibitors</a:t>
            </a:r>
          </a:p>
          <a:p>
            <a:pPr eaLnBrk="1" hangingPunct="1">
              <a:buFontTx/>
              <a:buChar char="•"/>
            </a:pPr>
            <a:r>
              <a:rPr lang="en-US" altLang="en-US" dirty="0" smtClean="0"/>
              <a:t>NRTI drugs prevent viral DNA production by incorporating themselves into the newly forming DNA.</a:t>
            </a:r>
          </a:p>
          <a:p>
            <a:pPr eaLnBrk="1" hangingPunct="1">
              <a:buFontTx/>
              <a:buChar char="•"/>
            </a:pPr>
            <a:r>
              <a:rPr lang="en-US" altLang="en-US" dirty="0" smtClean="0"/>
              <a:t>NNRTI drugs attach themselves to the viral enzyme reverse transcriptase, blocking its mechanism and making it unable to produce viral DNA</a:t>
            </a:r>
          </a:p>
          <a:p>
            <a:pPr eaLnBrk="1" hangingPunct="1">
              <a:buFontTx/>
              <a:buChar char="•"/>
            </a:pPr>
            <a:endParaRPr lang="en-US" altLang="en-US" dirty="0" smtClean="0"/>
          </a:p>
        </p:txBody>
      </p:sp>
    </p:spTree>
    <p:extLst>
      <p:ext uri="{BB962C8B-B14F-4D97-AF65-F5344CB8AC3E}">
        <p14:creationId xmlns="" xmlns:p14="http://schemas.microsoft.com/office/powerpoint/2010/main" val="3410776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A18712D3-8B27-4B7B-B02B-257DE849CD51}" type="slidenum">
              <a:rPr lang="en-US" altLang="en-US" sz="1200">
                <a:latin typeface="Arial" panose="020B0604020202020204" pitchFamily="34" charset="0"/>
              </a:rPr>
              <a:pPr/>
              <a:t>51</a:t>
            </a:fld>
            <a:endParaRPr lang="en-US" altLang="en-US" sz="1200">
              <a:latin typeface="Arial" panose="020B0604020202020204" pitchFamily="34" charset="0"/>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t>*</a:t>
            </a:r>
            <a:r>
              <a:rPr lang="en-US" altLang="en-US" sz="1400" smtClean="0"/>
              <a:t>e.g pregnant mother in the first trimeatre with TB who requires both anti-TB and ARV treatment to be commenced. </a:t>
            </a:r>
            <a:r>
              <a:rPr lang="en-GB" altLang="en-US" sz="1400" smtClean="0"/>
              <a:t>Less potent than standard dual class regimens</a:t>
            </a:r>
          </a:p>
          <a:p>
            <a:pPr lvl="2" eaLnBrk="1" hangingPunct="1"/>
            <a:r>
              <a:rPr lang="en-GB" altLang="en-US" sz="1400" smtClean="0"/>
              <a:t>ABC+3TC+AZT (Trizivir</a:t>
            </a:r>
            <a:r>
              <a:rPr lang="en-GB" altLang="en-US" sz="1400" baseline="30000" smtClean="0"/>
              <a:t>TM)</a:t>
            </a:r>
            <a:r>
              <a:rPr lang="en-GB" altLang="en-US" sz="1400" smtClean="0"/>
              <a:t> </a:t>
            </a:r>
          </a:p>
          <a:p>
            <a:pPr lvl="3" eaLnBrk="1" hangingPunct="1"/>
            <a:r>
              <a:rPr lang="en-GB" altLang="en-US" sz="1400" smtClean="0"/>
              <a:t>Higher failure rates in patients with VL&gt;10</a:t>
            </a:r>
            <a:r>
              <a:rPr lang="en-GB" altLang="en-US" sz="1400" baseline="30000" smtClean="0"/>
              <a:t>5</a:t>
            </a:r>
            <a:r>
              <a:rPr lang="en-GB" altLang="en-US" sz="1400" smtClean="0"/>
              <a:t>, those with prior NRTI use</a:t>
            </a:r>
          </a:p>
          <a:p>
            <a:pPr lvl="3" eaLnBrk="1" hangingPunct="1"/>
            <a:r>
              <a:rPr lang="en-GB" altLang="en-US" sz="1400" smtClean="0"/>
              <a:t>Utility mainly in some cases of treatment simplification/ cases of drug interactions*/ switch for metabolic side effects</a:t>
            </a:r>
          </a:p>
          <a:p>
            <a:pPr lvl="1" eaLnBrk="1" hangingPunct="1"/>
            <a:r>
              <a:rPr lang="en-GB" altLang="en-US" sz="1400" smtClean="0"/>
              <a:t>New studies suggest that this is an area that needs further investigation</a:t>
            </a:r>
          </a:p>
          <a:p>
            <a:pPr lvl="2" eaLnBrk="1" hangingPunct="1"/>
            <a:r>
              <a:rPr lang="en-GB" altLang="en-US" sz="1400" smtClean="0"/>
              <a:t>DART trial CROI 2005 Boston- AZT+TDF+3TC achieved reasonable results in large cohort in Uganda and Zimbabwe. No comparator arm</a:t>
            </a:r>
            <a:endParaRPr lang="en-US" altLang="en-US" sz="1400" smtClean="0"/>
          </a:p>
          <a:p>
            <a:pPr lvl="2" eaLnBrk="1" hangingPunct="1"/>
            <a:endParaRPr lang="en-US" altLang="en-US" sz="1400" smtClean="0"/>
          </a:p>
        </p:txBody>
      </p:sp>
    </p:spTree>
    <p:extLst>
      <p:ext uri="{BB962C8B-B14F-4D97-AF65-F5344CB8AC3E}">
        <p14:creationId xmlns="" xmlns:p14="http://schemas.microsoft.com/office/powerpoint/2010/main" val="908446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3CAF9B34-50CE-4903-B1BD-2E482C08AF11}" type="slidenum">
              <a:rPr lang="en-US" altLang="en-US" sz="1200">
                <a:latin typeface="Arial" panose="020B0604020202020204" pitchFamily="34" charset="0"/>
              </a:rPr>
              <a:pPr/>
              <a:t>53</a:t>
            </a:fld>
            <a:endParaRPr lang="en-US" altLang="en-US" sz="1200">
              <a:latin typeface="Arial" panose="020B0604020202020204" pitchFamily="34" charset="0"/>
            </a:endParaRPr>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err="1" smtClean="0"/>
              <a:t>Emtricitabine</a:t>
            </a:r>
            <a:r>
              <a:rPr lang="en-US" altLang="en-US" dirty="0" smtClean="0"/>
              <a:t> is a nucleoside reverse transcriptase inhibitor that is similar to 3TC. It suffers the same liability as does 3TC in terms of resistance – one mutation (M184V) in the RT gene results in high level drug resistance. These drugs can not therefore be used sequentially or together. A FDC tablet of FTC and TDF has been developed.  </a:t>
            </a:r>
          </a:p>
          <a:p>
            <a:pPr eaLnBrk="1" hangingPunct="1">
              <a:buFont typeface="Wingdings" panose="05000000000000000000" pitchFamily="2" charset="2"/>
              <a:buNone/>
            </a:pPr>
            <a:r>
              <a:rPr lang="en-US" altLang="en-US" sz="1000" b="1" u="sng" dirty="0" err="1" smtClean="0"/>
              <a:t>Tenofovir</a:t>
            </a:r>
            <a:r>
              <a:rPr lang="en-US" altLang="en-US" sz="1000" b="1" u="sng" dirty="0" smtClean="0"/>
              <a:t> </a:t>
            </a:r>
            <a:r>
              <a:rPr lang="en-US" altLang="en-US" sz="1000" b="1" u="sng" dirty="0" err="1" smtClean="0"/>
              <a:t>disoproxil</a:t>
            </a:r>
            <a:r>
              <a:rPr lang="en-US" altLang="en-US" sz="1000" b="1" u="sng" dirty="0" smtClean="0"/>
              <a:t> </a:t>
            </a:r>
            <a:r>
              <a:rPr lang="en-US" altLang="en-US" sz="1000" b="1" u="sng" dirty="0" err="1" smtClean="0"/>
              <a:t>fumerate</a:t>
            </a:r>
            <a:r>
              <a:rPr lang="en-US" altLang="en-US" sz="1000" b="1" dirty="0" smtClean="0"/>
              <a:t> is a </a:t>
            </a:r>
            <a:r>
              <a:rPr lang="en-US" altLang="en-US" sz="1000" b="1" u="sng" dirty="0" smtClean="0"/>
              <a:t>nucleotide</a:t>
            </a:r>
            <a:r>
              <a:rPr lang="en-US" altLang="en-US" sz="1000" b="1" dirty="0" smtClean="0"/>
              <a:t> analog reverse transcriptase inhibitor (</a:t>
            </a:r>
            <a:r>
              <a:rPr lang="en-US" altLang="en-US" sz="1000" b="1" dirty="0" err="1" smtClean="0"/>
              <a:t>NtRTIs</a:t>
            </a:r>
            <a:r>
              <a:rPr lang="en-US" altLang="en-US" sz="1000" b="1" dirty="0" smtClean="0"/>
              <a:t>). </a:t>
            </a:r>
            <a:r>
              <a:rPr lang="en-GB" altLang="en-US" b="1" dirty="0" err="1" smtClean="0"/>
              <a:t>NtRTIs</a:t>
            </a:r>
            <a:r>
              <a:rPr lang="en-GB" altLang="en-US" b="1" dirty="0" smtClean="0"/>
              <a:t> are active in their native form and thus may be active against HIV in a wide variety of infected cells. By contrast, the NRTIs only work in cells that have the machinery to activate the drug by a process called </a:t>
            </a:r>
            <a:r>
              <a:rPr lang="en-GB" altLang="en-US" b="1" u="sng" dirty="0" err="1" smtClean="0"/>
              <a:t>phosphorylation</a:t>
            </a:r>
            <a:r>
              <a:rPr lang="en-GB" altLang="en-US" b="1" dirty="0" smtClean="0"/>
              <a:t>. Renal toxicity has been reported, there renal assessment required prior to treatment initiation. TDF should be avoided in people with renal impairment.</a:t>
            </a:r>
            <a:r>
              <a:rPr lang="en-US" altLang="en-US" dirty="0" smtClean="0"/>
              <a:t> On current evidence TDF should only be used in combination with drugs from other ARV classes and not with 2 other NRTIs as a triple nucleoside combination. New research suggests that triple nucleoside combinations should be researched further</a:t>
            </a:r>
          </a:p>
          <a:p>
            <a:pPr eaLnBrk="1" hangingPunct="1"/>
            <a:endParaRPr lang="en-US" altLang="en-US" dirty="0" smtClean="0"/>
          </a:p>
        </p:txBody>
      </p:sp>
    </p:spTree>
    <p:extLst>
      <p:ext uri="{BB962C8B-B14F-4D97-AF65-F5344CB8AC3E}">
        <p14:creationId xmlns="" xmlns:p14="http://schemas.microsoft.com/office/powerpoint/2010/main" val="2081001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000" b="1" u="sng" dirty="0" err="1" smtClean="0"/>
              <a:t>Tenofovir</a:t>
            </a:r>
            <a:r>
              <a:rPr lang="en-US" altLang="en-US" sz="1000" b="1" u="sng" dirty="0" smtClean="0"/>
              <a:t> </a:t>
            </a:r>
            <a:r>
              <a:rPr lang="en-US" altLang="en-US" sz="1000" b="1" u="sng" dirty="0" err="1" smtClean="0"/>
              <a:t>disoproxil</a:t>
            </a:r>
            <a:r>
              <a:rPr lang="en-US" altLang="en-US" sz="1000" b="1" u="sng" dirty="0" smtClean="0"/>
              <a:t> </a:t>
            </a:r>
            <a:r>
              <a:rPr lang="en-US" altLang="en-US" sz="1000" b="1" u="sng" dirty="0" err="1" smtClean="0"/>
              <a:t>fumerate</a:t>
            </a:r>
            <a:r>
              <a:rPr lang="en-US" altLang="en-US" sz="1000" b="1" dirty="0" smtClean="0"/>
              <a:t> </a:t>
            </a:r>
            <a:r>
              <a:rPr lang="en-US" altLang="en-US" sz="1000" b="0" dirty="0" smtClean="0"/>
              <a:t>is a </a:t>
            </a:r>
            <a:r>
              <a:rPr lang="en-US" altLang="en-US" sz="1000" b="0" u="sng" dirty="0" smtClean="0"/>
              <a:t>nucleotide</a:t>
            </a:r>
            <a:r>
              <a:rPr lang="en-US" altLang="en-US" sz="1000" b="0" dirty="0" smtClean="0"/>
              <a:t> analog reverse transcriptase inhibitor (</a:t>
            </a:r>
            <a:r>
              <a:rPr lang="en-US" altLang="en-US" sz="1000" b="0" dirty="0" err="1" smtClean="0"/>
              <a:t>NtRTIs</a:t>
            </a:r>
            <a:r>
              <a:rPr lang="en-US" altLang="en-US" sz="1000" b="0" dirty="0" smtClean="0"/>
              <a:t>).</a:t>
            </a:r>
            <a:r>
              <a:rPr lang="en-US" altLang="en-US" sz="1000" b="1" dirty="0" smtClean="0"/>
              <a:t> </a:t>
            </a:r>
          </a:p>
          <a:p>
            <a:r>
              <a:rPr lang="en-GB" altLang="en-US" b="1" dirty="0" err="1" smtClean="0"/>
              <a:t>NtRTIs</a:t>
            </a:r>
            <a:r>
              <a:rPr lang="en-GB" altLang="en-US" b="1" dirty="0" smtClean="0"/>
              <a:t> are active in their native form </a:t>
            </a:r>
            <a:r>
              <a:rPr lang="en-GB" altLang="en-US" b="0" dirty="0" smtClean="0"/>
              <a:t>and thus may be active against HIV in a wide variety of infected cells. </a:t>
            </a:r>
          </a:p>
          <a:p>
            <a:r>
              <a:rPr lang="en-GB" altLang="en-US" b="0" dirty="0" smtClean="0"/>
              <a:t>By contrast, </a:t>
            </a:r>
            <a:r>
              <a:rPr lang="en-GB" altLang="en-US" b="1" dirty="0" smtClean="0"/>
              <a:t>the NRTIs only work in cells that have the machinery to activate the drug by a process called </a:t>
            </a:r>
            <a:r>
              <a:rPr lang="en-GB" altLang="en-US" b="1" u="sng" dirty="0" err="1" smtClean="0"/>
              <a:t>phosphorylation</a:t>
            </a:r>
            <a:r>
              <a:rPr lang="en-GB" altLang="en-US" b="1" dirty="0" smtClean="0"/>
              <a:t>. </a:t>
            </a:r>
          </a:p>
          <a:p>
            <a:r>
              <a:rPr lang="en-GB" altLang="en-US" b="0" dirty="0" smtClean="0"/>
              <a:t>Renal toxicity has been reported, there renal assessment required prior to treatment initiation. </a:t>
            </a:r>
          </a:p>
          <a:p>
            <a:r>
              <a:rPr lang="en-GB" altLang="en-US" b="0" dirty="0" smtClean="0"/>
              <a:t>TDF should be avoided in people with renal impairment.</a:t>
            </a:r>
            <a:r>
              <a:rPr lang="en-US" altLang="en-US" b="0" dirty="0" smtClean="0"/>
              <a:t> </a:t>
            </a:r>
            <a:endParaRPr lang="en-US" b="0"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F2E48323-51DD-4DA4-B5B8-0E88957FFF80}" type="slidenum">
              <a:rPr lang="en-US" altLang="en-US" sz="1200">
                <a:latin typeface="Arial" panose="020B0604020202020204" pitchFamily="34" charset="0"/>
              </a:rPr>
              <a:pPr/>
              <a:t>12</a:t>
            </a:fld>
            <a:endParaRPr lang="en-US" altLang="en-US" sz="1200">
              <a:latin typeface="Arial" panose="020B0604020202020204" pitchFamily="34" charset="0"/>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tLang="en-US" smtClean="0"/>
              <a:t>Activation of the host cells results in the transcription of viral DNA into messenger RNA (mRNA), which is then translated into viral proteins. The new viral RNA forms the genetic material of the next generation of viruses. The viral RNA and viral proteins assemble at the cell membrane into a new virus. Amongst the viral proteins is HIV protease, which is required to process other HIV proteins into their functional forms. The viral RNA and viral proteins assemble at the cell membrane into a new virus. Following assembly at the cell surface, the virus then buds forth from the cell and is released to infect another cell. CD4 cells are destroyed in this process</a:t>
            </a:r>
          </a:p>
          <a:p>
            <a:pPr>
              <a:spcBef>
                <a:spcPct val="0"/>
              </a:spcBef>
            </a:pPr>
            <a:endParaRPr lang="en-US" altLang="en-US" smtClean="0"/>
          </a:p>
        </p:txBody>
      </p:sp>
    </p:spTree>
    <p:extLst>
      <p:ext uri="{BB962C8B-B14F-4D97-AF65-F5344CB8AC3E}">
        <p14:creationId xmlns:p14="http://schemas.microsoft.com/office/powerpoint/2010/main" xmlns="" val="1519225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sz="1200" b="1" i="1" dirty="0" smtClean="0"/>
              <a:t>However, NRTIs have the potential to</a:t>
            </a:r>
            <a:r>
              <a:rPr lang="en-US" sz="1200" b="1" i="1" baseline="0" dirty="0" smtClean="0"/>
              <a:t> </a:t>
            </a:r>
            <a:r>
              <a:rPr lang="en-US" sz="1200" b="1" i="1" dirty="0" smtClean="0"/>
              <a:t>cause serious cellular toxicities by interacting in a similar</a:t>
            </a:r>
            <a:r>
              <a:rPr lang="en-US" sz="1200" b="1" i="1" baseline="0" dirty="0" smtClean="0"/>
              <a:t> </a:t>
            </a:r>
            <a:r>
              <a:rPr lang="en-US" sz="1200" b="1" i="1" dirty="0" smtClean="0"/>
              <a:t>manner with </a:t>
            </a:r>
            <a:r>
              <a:rPr lang="en-US" sz="1200" b="1" i="1" u="sng" dirty="0" smtClean="0"/>
              <a:t>human DNA polymerases</a:t>
            </a:r>
            <a:r>
              <a:rPr lang="en-US" sz="1200" b="1" i="1" dirty="0" smtClean="0"/>
              <a:t>.</a:t>
            </a:r>
          </a:p>
          <a:p>
            <a:pPr eaLnBrk="1" hangingPunct="1">
              <a:lnSpc>
                <a:spcPct val="80000"/>
              </a:lnSpc>
              <a:spcBef>
                <a:spcPct val="0"/>
              </a:spcBef>
            </a:pPr>
            <a:endParaRPr lang="en-US" sz="1200" dirty="0" smtClean="0"/>
          </a:p>
          <a:p>
            <a:pPr eaLnBrk="1" hangingPunct="1">
              <a:lnSpc>
                <a:spcPct val="80000"/>
              </a:lnSpc>
              <a:spcBef>
                <a:spcPct val="0"/>
              </a:spcBef>
            </a:pPr>
            <a:r>
              <a:rPr lang="en-US" sz="1200" dirty="0" smtClean="0"/>
              <a:t>The enzymes responsible for the replication of human</a:t>
            </a:r>
            <a:r>
              <a:rPr lang="en-US" sz="1200" baseline="0" dirty="0" smtClean="0"/>
              <a:t> </a:t>
            </a:r>
            <a:r>
              <a:rPr lang="en-US" sz="1200" dirty="0" smtClean="0"/>
              <a:t>nuclear DNA are polymerase α and δ. </a:t>
            </a:r>
            <a:r>
              <a:rPr lang="en-US" sz="1200" u="sng" dirty="0" smtClean="0"/>
              <a:t>Polymerase β</a:t>
            </a:r>
            <a:r>
              <a:rPr lang="en-US" sz="1200" dirty="0" smtClean="0"/>
              <a:t> and ε</a:t>
            </a:r>
            <a:r>
              <a:rPr lang="en-US" sz="1200" baseline="0" dirty="0" smtClean="0"/>
              <a:t> </a:t>
            </a:r>
            <a:r>
              <a:rPr lang="en-US" sz="1200" dirty="0" smtClean="0"/>
              <a:t>play roles in </a:t>
            </a:r>
            <a:r>
              <a:rPr lang="en-US" sz="1200" u="sng" dirty="0" smtClean="0"/>
              <a:t>DNA repair, </a:t>
            </a:r>
            <a:r>
              <a:rPr lang="en-US" sz="1200" dirty="0" smtClean="0"/>
              <a:t>and polymerase γ is responsible</a:t>
            </a:r>
            <a:r>
              <a:rPr lang="en-US" sz="1200" baseline="0" dirty="0" smtClean="0"/>
              <a:t> </a:t>
            </a:r>
            <a:r>
              <a:rPr lang="en-US" sz="1200" dirty="0" smtClean="0"/>
              <a:t>for replication of mitochondrial DNA (</a:t>
            </a:r>
            <a:r>
              <a:rPr lang="en-US" sz="1200" dirty="0" err="1" smtClean="0"/>
              <a:t>mtDNA</a:t>
            </a:r>
            <a:r>
              <a:rPr lang="en-US" sz="1200" dirty="0" smtClean="0"/>
              <a:t>). The NRTIs</a:t>
            </a:r>
            <a:r>
              <a:rPr lang="en-US" sz="1200" baseline="0" dirty="0" smtClean="0"/>
              <a:t> </a:t>
            </a:r>
            <a:r>
              <a:rPr lang="en-US" sz="1200" dirty="0" smtClean="0"/>
              <a:t>currently used in the treatment of HIV infection (</a:t>
            </a:r>
            <a:r>
              <a:rPr lang="en-US" sz="1200" dirty="0" err="1" smtClean="0"/>
              <a:t>zidovudine</a:t>
            </a:r>
            <a:r>
              <a:rPr lang="en-US" sz="1200" dirty="0" smtClean="0"/>
              <a:t>,</a:t>
            </a:r>
            <a:r>
              <a:rPr lang="en-US" sz="1200" baseline="0" dirty="0" smtClean="0"/>
              <a:t> </a:t>
            </a:r>
            <a:r>
              <a:rPr lang="it-IT" sz="1200" dirty="0" smtClean="0"/>
              <a:t>stavudine, lamivudine, didanosine, zalcitabine and abacavir)</a:t>
            </a:r>
            <a:r>
              <a:rPr lang="it-IT" sz="1200" baseline="0" dirty="0" smtClean="0"/>
              <a:t> </a:t>
            </a:r>
            <a:r>
              <a:rPr lang="en-US" sz="1200" dirty="0" smtClean="0"/>
              <a:t>all inhibit DNA polymerases β and γ. The inhibition of polymerase</a:t>
            </a:r>
            <a:r>
              <a:rPr lang="en-US" sz="1200" baseline="0" dirty="0" smtClean="0"/>
              <a:t> </a:t>
            </a:r>
            <a:r>
              <a:rPr lang="en-US" sz="1200" dirty="0" smtClean="0"/>
              <a:t>β has not been shown to be of clinical significance, but</a:t>
            </a:r>
            <a:r>
              <a:rPr lang="en-US" sz="1200" baseline="0" dirty="0" smtClean="0"/>
              <a:t> </a:t>
            </a:r>
            <a:r>
              <a:rPr lang="en-US" sz="1200" dirty="0" smtClean="0"/>
              <a:t>it is widely believed that many </a:t>
            </a:r>
            <a:r>
              <a:rPr lang="en-US" sz="1200" b="1" i="1" dirty="0" smtClean="0"/>
              <a:t>side effects of NRTIs stem</a:t>
            </a:r>
            <a:r>
              <a:rPr lang="en-US" sz="1200" b="1" i="1" baseline="0" dirty="0" smtClean="0"/>
              <a:t> </a:t>
            </a:r>
            <a:r>
              <a:rPr lang="en-US" sz="1200" b="1" i="1" dirty="0" smtClean="0"/>
              <a:t>from their effect on polymerase γ and the likely resulting</a:t>
            </a:r>
            <a:r>
              <a:rPr lang="en-US" sz="1200" b="1" i="1" baseline="0" dirty="0" smtClean="0"/>
              <a:t> </a:t>
            </a:r>
            <a:r>
              <a:rPr lang="en-US" sz="1200" b="1" i="1" dirty="0" smtClean="0"/>
              <a:t>mitochondrial dysfunction.</a:t>
            </a:r>
            <a:endParaRPr lang="en-US" sz="1200" dirty="0" smtClean="0"/>
          </a:p>
          <a:p>
            <a:pPr eaLnBrk="1" hangingPunct="1">
              <a:lnSpc>
                <a:spcPct val="80000"/>
              </a:lnSpc>
              <a:spcBef>
                <a:spcPct val="0"/>
              </a:spcBef>
            </a:pPr>
            <a:r>
              <a:rPr lang="en-US" sz="1200" dirty="0" smtClean="0"/>
              <a:t>They bind much more avidly to the active site of the RNA-dependent DNA polymerase of HIV (reverse transcriptase) than to the active site of mammalian cell DNA polymerases. </a:t>
            </a:r>
          </a:p>
          <a:p>
            <a:pPr eaLnBrk="1" hangingPunct="1">
              <a:lnSpc>
                <a:spcPct val="80000"/>
              </a:lnSpc>
              <a:spcBef>
                <a:spcPct val="0"/>
              </a:spcBef>
            </a:pPr>
            <a:r>
              <a:rPr lang="en-US" sz="1200" dirty="0" err="1" smtClean="0"/>
              <a:t>Zidovudine</a:t>
            </a:r>
            <a:r>
              <a:rPr lang="en-US" sz="1200" dirty="0" smtClean="0"/>
              <a:t> also has a relatively high avidity for the DNA polymerase- of human mitochondria. This may contribute to the development of the fatty liver and the myopathy sometimes observed in patients taking </a:t>
            </a:r>
            <a:r>
              <a:rPr lang="en-US" sz="1200" dirty="0" err="1" smtClean="0"/>
              <a:t>zidovudine</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57</a:t>
            </a:fld>
            <a:endParaRPr lang="en-US"/>
          </a:p>
        </p:txBody>
      </p:sp>
    </p:spTree>
    <p:extLst>
      <p:ext uri="{BB962C8B-B14F-4D97-AF65-F5344CB8AC3E}">
        <p14:creationId xmlns="" xmlns:p14="http://schemas.microsoft.com/office/powerpoint/2010/main" val="216598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Hepatic</a:t>
            </a:r>
            <a:r>
              <a:rPr lang="en-US" baseline="0" dirty="0" smtClean="0"/>
              <a:t> </a:t>
            </a:r>
            <a:r>
              <a:rPr lang="en-US" baseline="0" dirty="0" err="1" smtClean="0"/>
              <a:t>steatosis</a:t>
            </a:r>
            <a:r>
              <a:rPr lang="en-US" baseline="0" dirty="0" smtClean="0"/>
              <a:t>: non-alcoholic fatty liver disease</a:t>
            </a:r>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58</a:t>
            </a:fld>
            <a:endParaRPr lang="en-US"/>
          </a:p>
        </p:txBody>
      </p:sp>
    </p:spTree>
    <p:extLst>
      <p:ext uri="{BB962C8B-B14F-4D97-AF65-F5344CB8AC3E}">
        <p14:creationId xmlns="" xmlns:p14="http://schemas.microsoft.com/office/powerpoint/2010/main" val="1113201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Asthenia</a:t>
            </a:r>
            <a:r>
              <a:rPr lang="en-US" dirty="0" smtClean="0"/>
              <a:t>: loss of strength,</a:t>
            </a:r>
            <a:r>
              <a:rPr lang="en-US" baseline="0" dirty="0" smtClean="0"/>
              <a:t> weakness</a:t>
            </a:r>
          </a:p>
          <a:p>
            <a:r>
              <a:rPr lang="en-US" b="1" baseline="0" dirty="0" err="1" smtClean="0"/>
              <a:t>Osteopenia</a:t>
            </a:r>
            <a:r>
              <a:rPr lang="en-US" baseline="0" dirty="0" smtClean="0"/>
              <a:t>: </a:t>
            </a:r>
            <a:r>
              <a:rPr lang="en-US" sz="1200" b="0" i="0" kern="1200" dirty="0" smtClean="0">
                <a:solidFill>
                  <a:schemeClr val="tx1"/>
                </a:solidFill>
                <a:latin typeface="+mn-lt"/>
                <a:ea typeface="+mn-ea"/>
                <a:cs typeface="+mn-cs"/>
              </a:rPr>
              <a:t>reduced bone mass of lesser severity than osteoporosis.</a:t>
            </a:r>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62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fontAlgn="auto" hangingPunct="1">
              <a:spcAft>
                <a:spcPts val="0"/>
              </a:spcAft>
              <a:buFont typeface="Wingdings 2"/>
              <a:buChar char=""/>
              <a:defRPr/>
            </a:pPr>
            <a:r>
              <a:rPr lang="en-US" dirty="0" smtClean="0"/>
              <a:t>HLA:</a:t>
            </a:r>
            <a:r>
              <a:rPr lang="en-US" baseline="0" dirty="0" smtClean="0"/>
              <a:t> Human </a:t>
            </a:r>
            <a:r>
              <a:rPr lang="en-US" baseline="0" dirty="0" err="1" smtClean="0"/>
              <a:t>Leucocytic</a:t>
            </a:r>
            <a:r>
              <a:rPr lang="en-US" baseline="0" dirty="0" smtClean="0"/>
              <a:t> Antigen</a:t>
            </a:r>
            <a:endParaRPr lang="en-US" dirty="0" smtClean="0"/>
          </a:p>
          <a:p>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64</a:t>
            </a:fld>
            <a:endParaRPr lang="en-US"/>
          </a:p>
        </p:txBody>
      </p:sp>
    </p:spTree>
    <p:extLst>
      <p:ext uri="{BB962C8B-B14F-4D97-AF65-F5344CB8AC3E}">
        <p14:creationId xmlns="" xmlns:p14="http://schemas.microsoft.com/office/powerpoint/2010/main" val="4048633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66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Raltegravir-integrase</a:t>
            </a:r>
            <a:r>
              <a:rPr lang="en-US" dirty="0" smtClean="0"/>
              <a:t> inhibitor</a:t>
            </a:r>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79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To make the virus infectious it is essential that new viral proteins are cut and structured correctly. Protease inhibitors work by blocking the site where the cutting takes place, preventing the new virus from maturing and infecting any other cells.</a:t>
            </a:r>
          </a:p>
          <a:p>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83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drawbacks associated with this strategy are the potential for </a:t>
            </a:r>
            <a:r>
              <a:rPr lang="en-US" b="1" dirty="0" smtClean="0"/>
              <a:t>increased risk of hyperlipidemia </a:t>
            </a:r>
            <a:r>
              <a:rPr lang="en-US" dirty="0" smtClean="0"/>
              <a:t>and a greater potential of </a:t>
            </a:r>
            <a:r>
              <a:rPr lang="en-US" b="1" dirty="0" smtClean="0"/>
              <a:t>drug-drug interactions </a:t>
            </a:r>
            <a:r>
              <a:rPr lang="en-US" dirty="0" smtClean="0"/>
              <a:t>from the addition of ritonavir. </a:t>
            </a:r>
          </a:p>
          <a:p>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88</a:t>
            </a:fld>
            <a:endParaRPr lang="en-US"/>
          </a:p>
        </p:txBody>
      </p:sp>
    </p:spTree>
    <p:extLst>
      <p:ext uri="{BB962C8B-B14F-4D97-AF65-F5344CB8AC3E}">
        <p14:creationId xmlns="" xmlns:p14="http://schemas.microsoft.com/office/powerpoint/2010/main" val="1056706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9817AF-1835-4D22-8F77-DD3924EBB95E}" type="slidenum">
              <a:rPr lang="en-US" smtClean="0"/>
              <a:pPr>
                <a:defRPr/>
              </a:pPr>
              <a:t>92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Rilpivirine</a:t>
            </a:r>
            <a:r>
              <a:rPr lang="en-US" dirty="0" smtClean="0"/>
              <a:t>:</a:t>
            </a:r>
            <a:r>
              <a:rPr lang="en-US" baseline="0" dirty="0" smtClean="0"/>
              <a:t> NNRTI</a:t>
            </a:r>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93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Phylogeny: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development over time of a species, genus, or</a:t>
            </a:r>
            <a:r>
              <a:rPr lang="en-US" sz="1200" b="1" kern="1200" dirty="0" smtClean="0">
                <a:solidFill>
                  <a:schemeClr val="tx1"/>
                </a:solidFill>
                <a:effectLst/>
                <a:latin typeface="+mn-lt"/>
                <a:ea typeface="+mn-ea"/>
                <a:cs typeface="+mn-cs"/>
              </a:rPr>
              <a:t> group</a:t>
            </a:r>
            <a:r>
              <a:rPr lang="en-US" sz="1200" kern="1200" dirty="0" smtClean="0">
                <a:solidFill>
                  <a:schemeClr val="tx1"/>
                </a:solidFill>
                <a:effectLst/>
                <a:latin typeface="+mn-lt"/>
                <a:ea typeface="+mn-ea"/>
                <a:cs typeface="+mn-cs"/>
              </a:rPr>
              <a:t>, as contrasted with the development of an individual ontogeny</a:t>
            </a:r>
          </a:p>
          <a:p>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15</a:t>
            </a:fld>
            <a:endParaRPr lang="en-US"/>
          </a:p>
        </p:txBody>
      </p:sp>
    </p:spTree>
    <p:extLst>
      <p:ext uri="{BB962C8B-B14F-4D97-AF65-F5344CB8AC3E}">
        <p14:creationId xmlns:p14="http://schemas.microsoft.com/office/powerpoint/2010/main" xmlns="" val="2224081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9817AF-1835-4D22-8F77-DD3924EBB95E}" type="slidenum">
              <a:rPr lang="en-US" smtClean="0"/>
              <a:pPr>
                <a:defRPr/>
              </a:pPr>
              <a:t>94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9817AF-1835-4D22-8F77-DD3924EBB95E}" type="slidenum">
              <a:rPr lang="en-US" smtClean="0"/>
              <a:pPr>
                <a:defRPr/>
              </a:pPr>
              <a:t>96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MARA</a:t>
            </a:r>
            <a:r>
              <a:rPr lang="en-US" baseline="0" dirty="0" smtClean="0"/>
              <a:t> AT THE TROPIC</a:t>
            </a:r>
          </a:p>
          <a:p>
            <a:pPr eaLnBrk="1" hangingPunct="1">
              <a:spcBef>
                <a:spcPct val="0"/>
              </a:spcBef>
            </a:pPr>
            <a:r>
              <a:rPr lang="en-US" baseline="0" dirty="0" smtClean="0"/>
              <a:t>People who </a:t>
            </a:r>
            <a:r>
              <a:rPr lang="en-US" b="1" baseline="0" dirty="0" smtClean="0"/>
              <a:t>do NOT express functional CCR5 </a:t>
            </a:r>
            <a:r>
              <a:rPr lang="en-US" b="1" u="sng" baseline="0" dirty="0" smtClean="0"/>
              <a:t>receptors </a:t>
            </a:r>
            <a:r>
              <a:rPr lang="en-US" baseline="0" dirty="0" smtClean="0"/>
              <a:t>on their cells due to a naturally occurring </a:t>
            </a:r>
            <a:r>
              <a:rPr lang="en-US" b="1" baseline="0" dirty="0" smtClean="0"/>
              <a:t>genetic mutation known as CCR5-delta 32 </a:t>
            </a:r>
            <a:r>
              <a:rPr lang="en-US" baseline="0" dirty="0" smtClean="0"/>
              <a:t>are </a:t>
            </a:r>
            <a:r>
              <a:rPr lang="en-US" b="1" baseline="0" dirty="0" smtClean="0"/>
              <a:t>less likely to become infected with HIV. </a:t>
            </a:r>
          </a:p>
          <a:p>
            <a:pPr eaLnBrk="1" hangingPunct="1">
              <a:spcBef>
                <a:spcPct val="0"/>
              </a:spcBef>
            </a:pPr>
            <a:r>
              <a:rPr lang="en-US" baseline="0" dirty="0" smtClean="0"/>
              <a:t>Moreover, those with naturally </a:t>
            </a:r>
            <a:r>
              <a:rPr lang="en-US" b="1" baseline="0" dirty="0" smtClean="0"/>
              <a:t>reduced CCR5 expression </a:t>
            </a:r>
            <a:r>
              <a:rPr lang="en-US" baseline="0" dirty="0" smtClean="0"/>
              <a:t>experience a </a:t>
            </a:r>
            <a:r>
              <a:rPr lang="en-US" b="1" baseline="0" dirty="0" smtClean="0"/>
              <a:t>slower HIV disease progression</a:t>
            </a:r>
            <a:r>
              <a:rPr lang="en-US" baseline="0" dirty="0" smtClean="0"/>
              <a:t>.</a:t>
            </a:r>
            <a:endParaRPr lang="en-US" dirty="0" smtClean="0"/>
          </a:p>
        </p:txBody>
      </p:sp>
      <p:sp>
        <p:nvSpPr>
          <p:cNvPr id="171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A2101E-689E-412A-8303-BB34CA115024}" type="slidenum">
              <a:rPr lang="en-US"/>
              <a:pPr fontAlgn="base">
                <a:spcBef>
                  <a:spcPct val="0"/>
                </a:spcBef>
                <a:spcAft>
                  <a:spcPct val="0"/>
                </a:spcAft>
                <a:defRPr/>
              </a:pPr>
              <a:t>99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758" indent="-274320">
              <a:defRPr/>
            </a:pPr>
            <a:r>
              <a:rPr lang="en-US" sz="3600" b="1" dirty="0" smtClean="0">
                <a:solidFill>
                  <a:srgbClr val="FF0000"/>
                </a:solidFill>
              </a:rPr>
              <a:t>Tropism</a:t>
            </a:r>
            <a:r>
              <a:rPr lang="en-US" sz="3600" dirty="0" smtClean="0">
                <a:solidFill>
                  <a:srgbClr val="FF0000"/>
                </a:solidFill>
              </a:rPr>
              <a:t>: the turning of all or part of an organism in a particular</a:t>
            </a:r>
            <a:r>
              <a:rPr lang="en-US" sz="3600" baseline="0" dirty="0" smtClean="0">
                <a:solidFill>
                  <a:srgbClr val="FF0000"/>
                </a:solidFill>
              </a:rPr>
              <a:t> direction in response to an external stimulus</a:t>
            </a:r>
            <a:endParaRPr lang="en-US" sz="3600" dirty="0" smtClean="0">
              <a:solidFill>
                <a:srgbClr val="FF0000"/>
              </a:solidFill>
            </a:endParaRPr>
          </a:p>
          <a:p>
            <a:pPr marL="91758" indent="-274320">
              <a:defRPr/>
            </a:pPr>
            <a:r>
              <a:rPr lang="en-US" sz="3600" dirty="0" smtClean="0">
                <a:solidFill>
                  <a:srgbClr val="FF0000"/>
                </a:solidFill>
              </a:rPr>
              <a:t>Drug interactions</a:t>
            </a:r>
          </a:p>
          <a:p>
            <a:pPr marL="823595" lvl="2" indent="-274320">
              <a:defRPr/>
            </a:pPr>
            <a:r>
              <a:rPr lang="en-US" sz="3200" dirty="0" smtClean="0">
                <a:solidFill>
                  <a:srgbClr val="FF0000"/>
                </a:solidFill>
              </a:rPr>
              <a:t>CYP3A and P-glycoprotein substrate</a:t>
            </a:r>
          </a:p>
          <a:p>
            <a:pPr marL="823595" lvl="2" indent="-274320">
              <a:defRPr/>
            </a:pPr>
            <a:r>
              <a:rPr lang="en-US" sz="3200" dirty="0" smtClean="0"/>
              <a:t>Neither inducer nor inhibitor of CYP450</a:t>
            </a:r>
          </a:p>
          <a:p>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100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9817AF-1835-4D22-8F77-DD3924EBB95E}" type="slidenum">
              <a:rPr lang="en-US" smtClean="0"/>
              <a:pPr>
                <a:defRPr/>
              </a:pPr>
              <a:t>101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9817AF-1835-4D22-8F77-DD3924EBB95E}" type="slidenum">
              <a:rPr lang="en-US" smtClean="0"/>
              <a:pPr>
                <a:defRPr/>
              </a:pPr>
              <a:t>102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sz="800" dirty="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6CB2D1-E8A9-4D99-A227-F445A0665C50}" type="slidenum">
              <a:rPr lang="en-US"/>
              <a:pPr fontAlgn="base">
                <a:spcBef>
                  <a:spcPct val="0"/>
                </a:spcBef>
                <a:spcAft>
                  <a:spcPct val="0"/>
                </a:spcAft>
                <a:defRPr/>
              </a:pPr>
              <a:t>104</a:t>
            </a:fld>
            <a:endParaRPr lang="en-US"/>
          </a:p>
        </p:txBody>
      </p:sp>
    </p:spTree>
    <p:extLst>
      <p:ext uri="{BB962C8B-B14F-4D97-AF65-F5344CB8AC3E}">
        <p14:creationId xmlns:p14="http://schemas.microsoft.com/office/powerpoint/2010/main" xmlns="" val="3631815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9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A2BD15-215E-4F3F-B762-2E03B18E7302}" type="slidenum">
              <a:rPr lang="en-US"/>
              <a:pPr fontAlgn="base">
                <a:spcBef>
                  <a:spcPct val="0"/>
                </a:spcBef>
                <a:spcAft>
                  <a:spcPct val="0"/>
                </a:spcAft>
                <a:defRPr/>
              </a:pPr>
              <a:t>105</a:t>
            </a:fld>
            <a:endParaRPr lang="en-US"/>
          </a:p>
        </p:txBody>
      </p:sp>
    </p:spTree>
    <p:extLst>
      <p:ext uri="{BB962C8B-B14F-4D97-AF65-F5344CB8AC3E}">
        <p14:creationId xmlns:p14="http://schemas.microsoft.com/office/powerpoint/2010/main" xmlns="" val="3915620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9817AF-1835-4D22-8F77-DD3924EBB95E}" type="slidenum">
              <a:rPr lang="en-US" smtClean="0"/>
              <a:pPr>
                <a:defRPr/>
              </a:pPr>
              <a:t>108</a:t>
            </a:fld>
            <a:endParaRPr lang="en-US"/>
          </a:p>
        </p:txBody>
      </p:sp>
    </p:spTree>
    <p:extLst>
      <p:ext uri="{BB962C8B-B14F-4D97-AF65-F5344CB8AC3E}">
        <p14:creationId xmlns:p14="http://schemas.microsoft.com/office/powerpoint/2010/main" xmlns="" val="3062152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39817AF-1835-4D22-8F77-DD3924EBB95E}" type="slidenum">
              <a:rPr lang="en-US" smtClean="0"/>
              <a:pPr>
                <a:defRPr/>
              </a:pPr>
              <a:t>111</a:t>
            </a:fld>
            <a:endParaRPr lang="en-US"/>
          </a:p>
        </p:txBody>
      </p:sp>
    </p:spTree>
    <p:extLst>
      <p:ext uri="{BB962C8B-B14F-4D97-AF65-F5344CB8AC3E}">
        <p14:creationId xmlns:p14="http://schemas.microsoft.com/office/powerpoint/2010/main" xmlns="" val="415564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HIV-2 is </a:t>
            </a:r>
            <a:r>
              <a:rPr lang="en-US" sz="1200" b="1" i="0" kern="1200" dirty="0" smtClean="0">
                <a:solidFill>
                  <a:schemeClr val="tx1"/>
                </a:solidFill>
                <a:latin typeface="+mn-lt"/>
                <a:ea typeface="+mn-ea"/>
                <a:cs typeface="+mn-cs"/>
              </a:rPr>
              <a:t>less easily transmitted</a:t>
            </a:r>
            <a:r>
              <a:rPr lang="en-US" sz="1200" b="0" i="0" kern="1200" dirty="0" smtClean="0">
                <a:solidFill>
                  <a:schemeClr val="tx1"/>
                </a:solidFill>
                <a:latin typeface="+mn-lt"/>
                <a:ea typeface="+mn-ea"/>
                <a:cs typeface="+mn-cs"/>
              </a:rPr>
              <a:t>, and the </a:t>
            </a:r>
            <a:r>
              <a:rPr lang="en-US" sz="1200" b="1" i="0" kern="1200" dirty="0" smtClean="0">
                <a:solidFill>
                  <a:schemeClr val="tx1"/>
                </a:solidFill>
                <a:latin typeface="+mn-lt"/>
                <a:ea typeface="+mn-ea"/>
                <a:cs typeface="+mn-cs"/>
              </a:rPr>
              <a:t>period between initial infection and illness is longe</a:t>
            </a:r>
            <a:r>
              <a:rPr lang="en-US" sz="1200" b="0" i="0" kern="1200" dirty="0" smtClean="0">
                <a:solidFill>
                  <a:schemeClr val="tx1"/>
                </a:solidFill>
                <a:latin typeface="+mn-lt"/>
                <a:ea typeface="+mn-ea"/>
                <a:cs typeface="+mn-cs"/>
              </a:rPr>
              <a:t>r in the case of HIV-2.</a:t>
            </a:r>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16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TDF is pregnancy</a:t>
            </a:r>
            <a:r>
              <a:rPr lang="en-US" baseline="0" dirty="0" smtClean="0"/>
              <a:t> category B, its  contraindicated in lactation due to it passing via </a:t>
            </a:r>
            <a:r>
              <a:rPr lang="en-US" baseline="0" dirty="0" err="1" smtClean="0"/>
              <a:t>breastmilk</a:t>
            </a:r>
            <a:r>
              <a:rPr lang="en-US" baseline="0" dirty="0" smtClean="0"/>
              <a:t> and it’s risk of bone toxicity (</a:t>
            </a:r>
            <a:r>
              <a:rPr lang="en-US" baseline="0" dirty="0" err="1" smtClean="0"/>
              <a:t>osteopenia</a:t>
            </a:r>
            <a:r>
              <a:rPr lang="en-US" baseline="0" dirty="0" smtClean="0"/>
              <a:t>)</a:t>
            </a:r>
          </a:p>
        </p:txBody>
      </p:sp>
      <p:sp>
        <p:nvSpPr>
          <p:cNvPr id="179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A2BD15-215E-4F3F-B762-2E03B18E7302}" type="slidenum">
              <a:rPr lang="en-US"/>
              <a:pPr fontAlgn="base">
                <a:spcBef>
                  <a:spcPct val="0"/>
                </a:spcBef>
                <a:spcAft>
                  <a:spcPct val="0"/>
                </a:spcAft>
                <a:defRPr/>
              </a:pPr>
              <a:t>112</a:t>
            </a:fld>
            <a:endParaRPr lang="en-US"/>
          </a:p>
        </p:txBody>
      </p:sp>
    </p:spTree>
    <p:extLst>
      <p:ext uri="{BB962C8B-B14F-4D97-AF65-F5344CB8AC3E}">
        <p14:creationId xmlns:p14="http://schemas.microsoft.com/office/powerpoint/2010/main" xmlns="" val="215179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virus appears to concentrate in the seminal fluid, particularly in situations where there are </a:t>
            </a:r>
            <a:r>
              <a:rPr lang="en-US" b="1" dirty="0" smtClean="0"/>
              <a:t>increased numbers of lymphocytes and monocytes in the fluid</a:t>
            </a:r>
            <a:r>
              <a:rPr lang="en-US" dirty="0" smtClean="0"/>
              <a:t>, as in </a:t>
            </a:r>
            <a:r>
              <a:rPr lang="en-US" u="sng" dirty="0" smtClean="0"/>
              <a:t>genital inflammatory states </a:t>
            </a:r>
            <a:r>
              <a:rPr lang="en-US" dirty="0" smtClean="0"/>
              <a:t>such as urethritis and epididymitis, conditions closely associated with other STDs (see below).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 strong association of HIV transmission with </a:t>
            </a:r>
            <a:r>
              <a:rPr lang="en-US" u="sng" dirty="0" smtClean="0"/>
              <a:t>receptive anal intercourse</a:t>
            </a:r>
            <a:r>
              <a:rPr lang="en-US" dirty="0" smtClean="0"/>
              <a:t>, probably because only </a:t>
            </a:r>
            <a:r>
              <a:rPr lang="en-US" b="1" dirty="0" smtClean="0"/>
              <a:t>a thin, fragile rectal mucosal membrane </a:t>
            </a:r>
            <a:r>
              <a:rPr lang="en-US" dirty="0" smtClean="0"/>
              <a:t>separates the deposited semen from </a:t>
            </a:r>
            <a:r>
              <a:rPr lang="en-US" b="1" dirty="0" smtClean="0"/>
              <a:t>potentially susceptible cells in and beneath the mucosa </a:t>
            </a:r>
            <a:r>
              <a:rPr lang="en-US" dirty="0" smtClean="0"/>
              <a:t>and trauma may be associated with anal intercourse. It is likely that anal intercourse provides at least two modalities of infection: (1) direct inoculation into blood in cases of traumatic tears in the mucosa; and (2) infection of susceptible target cells, such as Langerhans cells, in the mucosal layer in the absence of trauma </a:t>
            </a:r>
          </a:p>
        </p:txBody>
      </p:sp>
      <p:sp>
        <p:nvSpPr>
          <p:cNvPr id="4" name="Slide Number Placeholder 3"/>
          <p:cNvSpPr>
            <a:spLocks noGrp="1"/>
          </p:cNvSpPr>
          <p:nvPr>
            <p:ph type="sldNum" sz="quarter" idx="10"/>
          </p:nvPr>
        </p:nvSpPr>
        <p:spPr/>
        <p:txBody>
          <a:bodyPr/>
          <a:lstStyle/>
          <a:p>
            <a:fld id="{3CAA016E-4CC7-4F60-BF2E-0ED0CD1F7064}" type="slidenum">
              <a:rPr lang="en-US" smtClean="0"/>
              <a:pPr/>
              <a:t>18</a:t>
            </a:fld>
            <a:endParaRPr lang="en-US"/>
          </a:p>
        </p:txBody>
      </p:sp>
    </p:spTree>
    <p:extLst>
      <p:ext uri="{BB962C8B-B14F-4D97-AF65-F5344CB8AC3E}">
        <p14:creationId xmlns:p14="http://schemas.microsoft.com/office/powerpoint/2010/main" xmlns="" val="69678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following </a:t>
            </a:r>
            <a:r>
              <a:rPr lang="en-US" b="1" u="sng" dirty="0" smtClean="0"/>
              <a:t>fluids</a:t>
            </a:r>
            <a:r>
              <a:rPr lang="en-US" dirty="0" smtClean="0"/>
              <a:t> are also considered </a:t>
            </a:r>
            <a:r>
              <a:rPr lang="en-US" b="1" dirty="0" smtClean="0"/>
              <a:t>potentially infectious</a:t>
            </a:r>
            <a:r>
              <a:rPr lang="en-US" dirty="0" smtClean="0"/>
              <a:t>: cerebrospinal fluid, synovial fluid, pleural fluid, peritoneal fluid, pericardial fluid, and amniotic fluid.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Feces, nasal secretions, saliva, sputum, sweat, tears, urine, and vomitus are </a:t>
            </a:r>
            <a:r>
              <a:rPr lang="en-US" b="1" dirty="0" smtClean="0"/>
              <a:t>NOT considered potentially infectious </a:t>
            </a:r>
            <a:r>
              <a:rPr lang="en-US" dirty="0" smtClean="0"/>
              <a:t>unless they are visibly bloody.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19</a:t>
            </a:fld>
            <a:endParaRPr lang="en-US"/>
          </a:p>
        </p:txBody>
      </p:sp>
    </p:spTree>
    <p:extLst>
      <p:ext uri="{BB962C8B-B14F-4D97-AF65-F5344CB8AC3E}">
        <p14:creationId xmlns:p14="http://schemas.microsoft.com/office/powerpoint/2010/main" xmlns="" val="97777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Maternal transmission to the fetus occurs most commonly in the </a:t>
            </a:r>
            <a:r>
              <a:rPr lang="en-US" b="1" dirty="0" smtClean="0"/>
              <a:t>perinatal period (During</a:t>
            </a:r>
            <a:r>
              <a:rPr lang="en-US" b="1" baseline="0" dirty="0" smtClean="0"/>
              <a:t> childbirth)</a:t>
            </a:r>
            <a:r>
              <a:rPr lang="en-US" b="1" dirty="0" smtClean="0"/>
              <a:t>.</a:t>
            </a:r>
            <a:endParaRPr lang="en-US" b="1"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20</a:t>
            </a:fld>
            <a:endParaRPr lang="en-US"/>
          </a:p>
        </p:txBody>
      </p:sp>
    </p:spTree>
    <p:extLst>
      <p:ext uri="{BB962C8B-B14F-4D97-AF65-F5344CB8AC3E}">
        <p14:creationId xmlns:p14="http://schemas.microsoft.com/office/powerpoint/2010/main" xmlns="" val="2708080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Genital viral load in semen or female genital fluids  </a:t>
            </a:r>
            <a:r>
              <a:rPr lang="en-US" altLang="en-US" b="0" dirty="0" smtClean="0"/>
              <a:t>can be increased to a level greater than that of blood plasma viral load by the </a:t>
            </a:r>
            <a:r>
              <a:rPr lang="en-US" altLang="en-US" b="1" dirty="0" smtClean="0"/>
              <a:t>inflammation caused by STDs.</a:t>
            </a:r>
          </a:p>
          <a:p>
            <a:r>
              <a:rPr lang="en-US" altLang="en-US" b="0" dirty="0" smtClean="0"/>
              <a:t> In addition</a:t>
            </a:r>
            <a:r>
              <a:rPr lang="en-US" altLang="en-US" b="0" u="sng" dirty="0" smtClean="0"/>
              <a:t>, </a:t>
            </a:r>
            <a:r>
              <a:rPr lang="en-US" altLang="en-US" b="1" u="sng" dirty="0" smtClean="0"/>
              <a:t>nutritional deficiencies </a:t>
            </a:r>
            <a:r>
              <a:rPr lang="en-US" altLang="en-US" b="0" dirty="0" smtClean="0"/>
              <a:t>and</a:t>
            </a:r>
            <a:r>
              <a:rPr lang="en-US" altLang="en-US" b="1" dirty="0" smtClean="0"/>
              <a:t> </a:t>
            </a:r>
            <a:r>
              <a:rPr lang="en-US" altLang="en-US" b="1" u="sng" dirty="0" smtClean="0"/>
              <a:t>hormonal influences </a:t>
            </a:r>
            <a:r>
              <a:rPr lang="en-US" altLang="en-US" b="1" dirty="0" smtClean="0"/>
              <a:t>in women </a:t>
            </a:r>
            <a:r>
              <a:rPr lang="en-US" altLang="en-US" b="0" dirty="0" smtClean="0"/>
              <a:t>can </a:t>
            </a:r>
            <a:r>
              <a:rPr lang="en-US" altLang="en-US" b="1" dirty="0" smtClean="0"/>
              <a:t>increase shedding of HIV in the genital tract. </a:t>
            </a:r>
          </a:p>
          <a:p>
            <a:r>
              <a:rPr lang="en-US" altLang="en-US" b="0" dirty="0" smtClean="0"/>
              <a:t>Such transient elevations of genital or rectal shedding of HIV are considered periods of “hyper-infectiousness. </a:t>
            </a:r>
          </a:p>
          <a:p>
            <a:r>
              <a:rPr lang="en-US" altLang="en-US" b="0" dirty="0" smtClean="0"/>
              <a:t>Increases in semen HIV load during acute HIV infection appear sufficient to account for an eight- to 20-fold increase in the odds of transmission per coital act. </a:t>
            </a:r>
            <a:endParaRPr lang="en-US" b="0"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23</a:t>
            </a:fld>
            <a:endParaRPr lang="en-US"/>
          </a:p>
        </p:txBody>
      </p:sp>
    </p:spTree>
    <p:extLst>
      <p:ext uri="{BB962C8B-B14F-4D97-AF65-F5344CB8AC3E}">
        <p14:creationId xmlns:p14="http://schemas.microsoft.com/office/powerpoint/2010/main" xmlns="" val="365045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 number of studies have indicated that male </a:t>
            </a:r>
            <a:r>
              <a:rPr lang="en-US" i="1" dirty="0" smtClean="0"/>
              <a:t>circumcision</a:t>
            </a:r>
            <a:r>
              <a:rPr lang="en-US" dirty="0" smtClean="0"/>
              <a:t> is associated with a lower risk of HIV infection among men. This difference may be due to </a:t>
            </a:r>
            <a:r>
              <a:rPr lang="en-US" b="1" dirty="0" smtClean="0"/>
              <a:t>increased susceptibility of </a:t>
            </a:r>
            <a:r>
              <a:rPr lang="en-US" b="1" u="sng" dirty="0" smtClean="0"/>
              <a:t>uncircumcised men </a:t>
            </a:r>
            <a:r>
              <a:rPr lang="en-US" b="1" dirty="0" smtClean="0"/>
              <a:t>to ulcerative STDs</a:t>
            </a:r>
            <a:r>
              <a:rPr lang="en-US" dirty="0" smtClean="0"/>
              <a:t>, as well as other factors such as </a:t>
            </a:r>
            <a:r>
              <a:rPr lang="en-US" b="1" dirty="0" err="1" smtClean="0"/>
              <a:t>microtrauma</a:t>
            </a:r>
            <a:r>
              <a:rPr lang="en-US" b="1" dirty="0" smtClean="0"/>
              <a:t> to the foreskin and glans penis</a:t>
            </a:r>
            <a:r>
              <a:rPr lang="en-US" dirty="0" smtClean="0"/>
              <a:t>. In addition, the </a:t>
            </a:r>
            <a:r>
              <a:rPr lang="en-US" b="1" dirty="0" smtClean="0"/>
              <a:t>highly vascularized inner foreskin tissue contains a high density of Langerhans cells as well as increased numbers of CD4+ T cells, macrophages, and other cellular targets for HIV</a:t>
            </a:r>
            <a:r>
              <a:rPr lang="en-US" dirty="0" smtClean="0"/>
              <a:t>. Finally, </a:t>
            </a:r>
            <a:r>
              <a:rPr lang="en-US" b="1" dirty="0" smtClean="0">
                <a:solidFill>
                  <a:srgbClr val="FF0000"/>
                </a:solidFill>
              </a:rPr>
              <a:t>the moist environment under the foreskin may promote the presence or persistence of microbial flora </a:t>
            </a:r>
            <a:r>
              <a:rPr lang="en-US" dirty="0" smtClean="0"/>
              <a:t>that, via inflammatory changes, may lead to even higher concentrations of target cells for HIV in the foreskin.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In some studies the use </a:t>
            </a:r>
            <a:r>
              <a:rPr lang="en-US" b="1" dirty="0" smtClean="0"/>
              <a:t>of </a:t>
            </a:r>
            <a:r>
              <a:rPr lang="en-US" b="1" u="sng" dirty="0" smtClean="0"/>
              <a:t>oral contraceptives </a:t>
            </a:r>
            <a:r>
              <a:rPr lang="en-US" b="1" dirty="0" smtClean="0"/>
              <a:t>was associated with an increase in incidence of HIV infection over and above that which might be expected by not using a condom for birth control. This phenomenon may be due to drug-induced changes in the cervical mucosa, rendering it more vulnerable to penetration by the virus</a:t>
            </a:r>
            <a:r>
              <a:rPr lang="en-US" dirty="0" smtClean="0"/>
              <a:t>.</a:t>
            </a:r>
          </a:p>
          <a:p>
            <a:pPr eaLnBrk="1" fontAlgn="auto" hangingPunct="1">
              <a:spcBef>
                <a:spcPts val="0"/>
              </a:spcBef>
              <a:spcAft>
                <a:spcPts val="0"/>
              </a:spcAft>
              <a:defRPr/>
            </a:pPr>
            <a:r>
              <a:rPr lang="en-US" b="1" u="sng" dirty="0" smtClean="0"/>
              <a:t> Adolescent girls </a:t>
            </a:r>
            <a:r>
              <a:rPr lang="en-US" dirty="0" smtClean="0"/>
              <a:t>might also be more susceptible to infection upon exposure due to the properties of an </a:t>
            </a:r>
            <a:r>
              <a:rPr lang="en-US" b="1" dirty="0" smtClean="0"/>
              <a:t>immature genital</a:t>
            </a:r>
            <a:r>
              <a:rPr lang="en-US" b="1" baseline="30000" dirty="0" smtClean="0"/>
              <a:t> </a:t>
            </a:r>
            <a:r>
              <a:rPr lang="en-US" b="1" dirty="0" smtClean="0"/>
              <a:t>tract </a:t>
            </a:r>
            <a:r>
              <a:rPr lang="en-US" dirty="0" smtClean="0"/>
              <a:t>with increased cervical </a:t>
            </a:r>
            <a:r>
              <a:rPr lang="en-US" dirty="0" err="1" smtClean="0"/>
              <a:t>ectopy</a:t>
            </a:r>
            <a:r>
              <a:rPr lang="en-US" dirty="0" smtClean="0"/>
              <a:t> or exposed columnar epithelium.</a:t>
            </a:r>
          </a:p>
          <a:p>
            <a:endParaRPr lang="en-US" dirty="0"/>
          </a:p>
        </p:txBody>
      </p:sp>
      <p:sp>
        <p:nvSpPr>
          <p:cNvPr id="4" name="Slide Number Placeholder 3"/>
          <p:cNvSpPr>
            <a:spLocks noGrp="1"/>
          </p:cNvSpPr>
          <p:nvPr>
            <p:ph type="sldNum" sz="quarter" idx="10"/>
          </p:nvPr>
        </p:nvSpPr>
        <p:spPr/>
        <p:txBody>
          <a:bodyPr/>
          <a:lstStyle/>
          <a:p>
            <a:fld id="{3CAA016E-4CC7-4F60-BF2E-0ED0CD1F7064}" type="slidenum">
              <a:rPr lang="en-US" smtClean="0"/>
              <a:pPr/>
              <a:t>24</a:t>
            </a:fld>
            <a:endParaRPr lang="en-US"/>
          </a:p>
        </p:txBody>
      </p:sp>
    </p:spTree>
    <p:extLst>
      <p:ext uri="{BB962C8B-B14F-4D97-AF65-F5344CB8AC3E}">
        <p14:creationId xmlns:p14="http://schemas.microsoft.com/office/powerpoint/2010/main" xmlns="" val="190708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F5FEF0-4AB5-44F5-9255-731EC508DD8E}" type="datetime1">
              <a:rPr lang="en-US" smtClean="0"/>
              <a:t>20/05/2016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1031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C998EF-DA1A-4F5A-B783-B0A8B3D0E27D}" type="datetime1">
              <a:rPr lang="en-US" smtClean="0"/>
              <a:t>20/05/2016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47621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63F74-3C43-4B76-9F5F-214DF3A10B3D}" type="datetime1">
              <a:rPr lang="en-US" smtClean="0"/>
              <a:t>20/05/2016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153512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60117" y="20177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60117" y="4151313"/>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fld id="{8509843D-FA48-4F8E-9DEA-D5156B2344C8}" type="datetime1">
              <a:rPr lang="en-US" smtClean="0"/>
              <a:t>20/05/2016</a:t>
            </a:fld>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fld id="{B5A73C2F-1A25-4561-96B8-DABEDABDA494}" type="slidenum">
              <a:rPr lang="en-US" altLang="en-US"/>
              <a:pPr/>
              <a:t>‹#›</a:t>
            </a:fld>
            <a:endParaRPr lang="en-US" altLang="en-US"/>
          </a:p>
        </p:txBody>
      </p:sp>
    </p:spTree>
    <p:extLst>
      <p:ext uri="{BB962C8B-B14F-4D97-AF65-F5344CB8AC3E}">
        <p14:creationId xmlns:p14="http://schemas.microsoft.com/office/powerpoint/2010/main" xmlns="" val="77103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EBCB9-B8FD-4167-8E1B-1CFAC8E3B958}" type="datetime1">
              <a:rPr lang="en-US" smtClean="0"/>
              <a:t>20/05/2016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36732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7D4EC-F880-45F4-B4FE-7E8BE9F400B8}" type="datetime1">
              <a:rPr lang="en-US" smtClean="0"/>
              <a:t>20/05/2016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00030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F867CF-FABE-4B06-B179-496D89346DB9}" type="datetime1">
              <a:rPr lang="en-US" smtClean="0"/>
              <a:t>20/05/2016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92925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805F18-2040-4C15-AD32-3B70A25EC0D5}" type="datetime1">
              <a:rPr lang="en-US" smtClean="0"/>
              <a:t>20/05/2016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5166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8771AC-9D78-4B9D-801B-A476823949CA}" type="datetime1">
              <a:rPr lang="en-US" smtClean="0"/>
              <a:t>20/05/2016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80209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D535E-181A-4F39-9BB5-C6603B7A8A48}" type="datetime1">
              <a:rPr lang="en-US" smtClean="0"/>
              <a:t>20/05/2016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23690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B0A34-C4A5-4BDB-AB9F-FDBACD88B06D}" type="datetime1">
              <a:rPr lang="en-US" smtClean="0"/>
              <a:t>20/05/2016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63766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8F79E-25DD-47B7-A198-372A1C7F646A}" type="datetime1">
              <a:rPr lang="en-US" smtClean="0"/>
              <a:t>20/05/2016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78421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FB0E4-65F0-44FA-9E4E-D88B5AE3EBA8}" type="datetime1">
              <a:rPr lang="en-US" smtClean="0"/>
              <a:t>20/05/2016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3077602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4480"/>
            <a:ext cx="9144000" cy="3225483"/>
          </a:xfrm>
        </p:spPr>
        <p:txBody>
          <a:bodyPr>
            <a:normAutofit/>
          </a:bodyPr>
          <a:lstStyle/>
          <a:p>
            <a:r>
              <a:rPr lang="en-US" sz="9600" dirty="0" smtClean="0"/>
              <a:t>HIV/AIDS</a:t>
            </a:r>
            <a:endParaRPr lang="en-US" sz="9600" dirty="0"/>
          </a:p>
        </p:txBody>
      </p:sp>
      <p:sp>
        <p:nvSpPr>
          <p:cNvPr id="3" name="Subtitle 2"/>
          <p:cNvSpPr>
            <a:spLocks noGrp="1"/>
          </p:cNvSpPr>
          <p:nvPr>
            <p:ph type="subTitle" idx="1"/>
          </p:nvPr>
        </p:nvSpPr>
        <p:spPr>
          <a:xfrm>
            <a:off x="1524000" y="4775200"/>
            <a:ext cx="9144000" cy="1071880"/>
          </a:xfrm>
        </p:spPr>
        <p:txBody>
          <a:bodyPr>
            <a:normAutofit/>
          </a:bodyPr>
          <a:lstStyle/>
          <a:p>
            <a:r>
              <a:rPr lang="en-US" sz="3600" dirty="0" smtClean="0"/>
              <a:t>DR. NJAU.N.N.</a:t>
            </a:r>
            <a:endParaRPr lang="en-US" sz="36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xmlns="" val="36685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3840"/>
            <a:ext cx="11887200" cy="5933123"/>
          </a:xfrm>
        </p:spPr>
        <p:txBody>
          <a:bodyPr>
            <a:normAutofit/>
          </a:bodyPr>
          <a:lstStyle/>
          <a:p>
            <a:pPr>
              <a:buNone/>
            </a:pPr>
            <a:r>
              <a:rPr lang="en-US" altLang="en-US" sz="4400" b="1" u="sng" dirty="0" smtClean="0"/>
              <a:t>REPLICATION</a:t>
            </a:r>
          </a:p>
          <a:p>
            <a:r>
              <a:rPr lang="en-US" altLang="en-US" sz="4400" dirty="0" smtClean="0"/>
              <a:t>Integrated viral DNA turns the host cell into a "factory" for manufacturing more virus.</a:t>
            </a:r>
          </a:p>
          <a:p>
            <a:pPr>
              <a:buNone/>
            </a:pPr>
            <a:endParaRPr lang="en-US" altLang="en-US" sz="4400" dirty="0" smtClean="0"/>
          </a:p>
          <a:p>
            <a:r>
              <a:rPr lang="en-US" altLang="en-US" sz="4400" dirty="0" smtClean="0"/>
              <a:t>Viral proteins are produced as a single multi-protein molecule</a:t>
            </a:r>
          </a:p>
          <a:p>
            <a:endParaRPr lang="en-US" altLang="en-US" sz="4400" dirty="0"/>
          </a:p>
          <a:p>
            <a:r>
              <a:rPr lang="en-US" altLang="en-US" sz="4400" dirty="0" smtClean="0"/>
              <a:t>Viral proteins are cleaved by </a:t>
            </a:r>
            <a:r>
              <a:rPr lang="en-US" altLang="en-US" sz="4400" b="1" dirty="0" smtClean="0"/>
              <a:t>protease enzyme </a:t>
            </a:r>
          </a:p>
          <a:p>
            <a:endParaRPr lang="en-US" sz="44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xmlns="" val="3717512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100</a:t>
            </a:fld>
            <a:endParaRPr lang="en-US" dirty="0"/>
          </a:p>
        </p:txBody>
      </p:sp>
      <p:sp>
        <p:nvSpPr>
          <p:cNvPr id="3" name="Content Placeholder 2"/>
          <p:cNvSpPr>
            <a:spLocks noGrp="1"/>
          </p:cNvSpPr>
          <p:nvPr>
            <p:ph idx="4294967295"/>
          </p:nvPr>
        </p:nvSpPr>
        <p:spPr>
          <a:xfrm>
            <a:off x="0" y="1825625"/>
            <a:ext cx="10515600" cy="4351338"/>
          </a:xfrm>
        </p:spPr>
        <p:txBody>
          <a:bodyPr/>
          <a:lstStyle/>
          <a:p>
            <a:pPr marL="274320" indent="-274320">
              <a:buFont typeface="Wingdings 2"/>
              <a:buChar char=""/>
              <a:defRPr/>
            </a:pPr>
            <a:r>
              <a:rPr lang="en-US" sz="3200" dirty="0" smtClean="0"/>
              <a:t>Important details</a:t>
            </a:r>
          </a:p>
          <a:p>
            <a:pPr marL="548958" lvl="1" indent="-274320">
              <a:defRPr/>
            </a:pPr>
            <a:r>
              <a:rPr lang="en-US" sz="3200" b="1" dirty="0" smtClean="0">
                <a:solidFill>
                  <a:srgbClr val="FF0000"/>
                </a:solidFill>
              </a:rPr>
              <a:t>Only effective in patients with CCR5-tropic virus</a:t>
            </a:r>
          </a:p>
          <a:p>
            <a:pPr marL="548958" lvl="1" indent="-274320">
              <a:defRPr/>
            </a:pPr>
            <a:endParaRPr lang="en-US" sz="3200" b="1" dirty="0" smtClean="0">
              <a:solidFill>
                <a:srgbClr val="FF0000"/>
              </a:solidFill>
            </a:endParaRPr>
          </a:p>
          <a:p>
            <a:pPr marL="548958" lvl="1" indent="-274320">
              <a:defRPr/>
            </a:pPr>
            <a:r>
              <a:rPr lang="en-US" sz="3200" b="1" dirty="0" smtClean="0">
                <a:solidFill>
                  <a:srgbClr val="FF0000"/>
                </a:solidFill>
              </a:rPr>
              <a:t>Test for co-receptor tropism before starting </a:t>
            </a:r>
            <a:r>
              <a:rPr lang="en-US" sz="3200" dirty="0" smtClean="0"/>
              <a:t>(Tropism test expensive)</a:t>
            </a:r>
          </a:p>
          <a:p>
            <a:pPr marL="548958" lvl="1" indent="-274320">
              <a:defRPr/>
            </a:pPr>
            <a:endParaRPr lang="en-US" sz="3200" b="1" dirty="0" smtClean="0">
              <a:solidFill>
                <a:srgbClr val="FF0000"/>
              </a:solidFill>
            </a:endParaRPr>
          </a:p>
          <a:p>
            <a:pPr marL="548958" lvl="1" indent="-274320">
              <a:defRPr/>
            </a:pPr>
            <a:endParaRPr lang="en-US" sz="3200"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336801" y="2286000"/>
            <a:ext cx="7023169" cy="3505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With </a:t>
            </a:r>
            <a:r>
              <a:rPr lang="en-US" dirty="0" err="1" smtClean="0"/>
              <a:t>Maraviroc</a:t>
            </a:r>
            <a:r>
              <a:rPr lang="en-US" dirty="0" smtClean="0"/>
              <a:t> (MVC) remember….</a:t>
            </a:r>
            <a:endParaRPr lang="en-US" dirty="0"/>
          </a:p>
        </p:txBody>
      </p:sp>
      <p:sp>
        <p:nvSpPr>
          <p:cNvPr id="3" name="Content Placeholder 2"/>
          <p:cNvSpPr>
            <a:spLocks noGrp="1"/>
          </p:cNvSpPr>
          <p:nvPr>
            <p:ph sz="quarter" idx="1"/>
          </p:nvPr>
        </p:nvSpPr>
        <p:spPr/>
        <p:txBody>
          <a:bodyPr/>
          <a:lstStyle/>
          <a:p>
            <a:r>
              <a:rPr lang="en-US" b="1" dirty="0" smtClean="0"/>
              <a:t>Mara</a:t>
            </a:r>
            <a:r>
              <a:rPr lang="en-US" dirty="0" smtClean="0"/>
              <a:t> takes the </a:t>
            </a:r>
            <a:r>
              <a:rPr lang="en-US" b="1" dirty="0" smtClean="0"/>
              <a:t>R5</a:t>
            </a:r>
            <a:r>
              <a:rPr lang="en-US" dirty="0" smtClean="0"/>
              <a:t> train to get to </a:t>
            </a:r>
            <a:r>
              <a:rPr lang="en-US" b="1" dirty="0" smtClean="0"/>
              <a:t>work</a:t>
            </a:r>
            <a:endParaRPr lang="en-US" b="1" dirty="0"/>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101</a:t>
            </a:fld>
            <a:endParaRPr lang="en-US"/>
          </a:p>
        </p:txBody>
      </p:sp>
      <p:pic>
        <p:nvPicPr>
          <p:cNvPr id="1026" name="Picture 2"/>
          <p:cNvPicPr>
            <a:picLocks noChangeAspect="1" noChangeArrowheads="1"/>
          </p:cNvPicPr>
          <p:nvPr/>
        </p:nvPicPr>
        <p:blipFill>
          <a:blip r:embed="rId4" cstate="print"/>
          <a:srcRect/>
          <a:stretch>
            <a:fillRect/>
          </a:stretch>
        </p:blipFill>
        <p:spPr bwMode="auto">
          <a:xfrm>
            <a:off x="6604000" y="2667000"/>
            <a:ext cx="2438400" cy="36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pPr eaLnBrk="1" hangingPunct="1"/>
            <a:r>
              <a:rPr lang="en-US" dirty="0" smtClean="0">
                <a:solidFill>
                  <a:srgbClr val="88A44D"/>
                </a:solidFill>
              </a:rPr>
              <a:t>F. Fusion inhibitors e.g. </a:t>
            </a:r>
            <a:r>
              <a:rPr lang="en-US" dirty="0" err="1" smtClean="0">
                <a:solidFill>
                  <a:srgbClr val="88A44D"/>
                </a:solidFill>
              </a:rPr>
              <a:t>Enfuvirtide</a:t>
            </a:r>
            <a:r>
              <a:rPr lang="en-US" dirty="0" smtClean="0">
                <a:solidFill>
                  <a:srgbClr val="88A44D"/>
                </a:solidFill>
              </a:rPr>
              <a:t> (T20)</a:t>
            </a:r>
          </a:p>
        </p:txBody>
      </p:sp>
      <p:sp>
        <p:nvSpPr>
          <p:cNvPr id="3" name="Content Placeholder 2"/>
          <p:cNvSpPr>
            <a:spLocks noGrp="1"/>
          </p:cNvSpPr>
          <p:nvPr>
            <p:ph sz="quarter" idx="1"/>
          </p:nvPr>
        </p:nvSpPr>
        <p:spPr>
          <a:xfrm>
            <a:off x="402167" y="1527176"/>
            <a:ext cx="11338984" cy="4797425"/>
          </a:xfrm>
        </p:spPr>
        <p:txBody>
          <a:bodyPr>
            <a:normAutofit fontScale="92500" lnSpcReduction="20000"/>
          </a:bodyPr>
          <a:lstStyle/>
          <a:p>
            <a:pPr marL="274320" indent="-274320" eaLnBrk="1" fontAlgn="auto" hangingPunct="1">
              <a:spcAft>
                <a:spcPts val="0"/>
              </a:spcAft>
              <a:buFont typeface="Wingdings 2"/>
              <a:buChar char=""/>
              <a:defRPr/>
            </a:pPr>
            <a:r>
              <a:rPr lang="en-US" b="1" dirty="0" smtClean="0"/>
              <a:t>MOA:</a:t>
            </a:r>
            <a:r>
              <a:rPr lang="en-US" dirty="0" smtClean="0"/>
              <a:t> </a:t>
            </a:r>
            <a:r>
              <a:rPr lang="en-US" b="1" dirty="0" smtClean="0"/>
              <a:t>these bind to gp41 </a:t>
            </a:r>
            <a:r>
              <a:rPr lang="en-US" dirty="0" smtClean="0"/>
              <a:t>and prevents the conformational change that enables viral-host cell membrane fusion </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Adverse effects</a:t>
            </a:r>
          </a:p>
          <a:p>
            <a:pPr marL="548640" lvl="1" indent="-274320" eaLnBrk="1" fontAlgn="auto" hangingPunct="1">
              <a:spcAft>
                <a:spcPts val="0"/>
              </a:spcAft>
              <a:buFont typeface="Wingdings"/>
              <a:buChar char=""/>
              <a:defRPr/>
            </a:pPr>
            <a:r>
              <a:rPr lang="en-US" dirty="0" smtClean="0"/>
              <a:t>Local injection site reactions (almost 100%)</a:t>
            </a:r>
          </a:p>
          <a:p>
            <a:pPr marL="822960" lvl="2" eaLnBrk="1" fontAlgn="auto" hangingPunct="1">
              <a:spcAft>
                <a:spcPts val="0"/>
              </a:spcAft>
              <a:buClr>
                <a:schemeClr val="accent3"/>
              </a:buClr>
              <a:buFont typeface="Wingdings 2"/>
              <a:buChar char=""/>
              <a:defRPr/>
            </a:pPr>
            <a:r>
              <a:rPr lang="en-US" dirty="0" smtClean="0"/>
              <a:t>Pain</a:t>
            </a:r>
          </a:p>
          <a:p>
            <a:pPr marL="822960" lvl="2" eaLnBrk="1" fontAlgn="auto" hangingPunct="1">
              <a:spcAft>
                <a:spcPts val="0"/>
              </a:spcAft>
              <a:buClr>
                <a:schemeClr val="accent3"/>
              </a:buClr>
              <a:buFont typeface="Wingdings 2"/>
              <a:buChar char=""/>
              <a:defRPr/>
            </a:pPr>
            <a:r>
              <a:rPr lang="en-US" dirty="0" smtClean="0"/>
              <a:t>Erythema</a:t>
            </a:r>
          </a:p>
          <a:p>
            <a:pPr marL="822960" lvl="2" eaLnBrk="1" fontAlgn="auto" hangingPunct="1">
              <a:spcAft>
                <a:spcPts val="0"/>
              </a:spcAft>
              <a:buClr>
                <a:schemeClr val="accent3"/>
              </a:buClr>
              <a:buFont typeface="Wingdings 2"/>
              <a:buChar char=""/>
              <a:defRPr/>
            </a:pPr>
            <a:r>
              <a:rPr lang="en-US" dirty="0" smtClean="0"/>
              <a:t>Induration</a:t>
            </a:r>
          </a:p>
          <a:p>
            <a:pPr marL="822960" lvl="2" eaLnBrk="1" fontAlgn="auto" hangingPunct="1">
              <a:spcAft>
                <a:spcPts val="0"/>
              </a:spcAft>
              <a:buClr>
                <a:schemeClr val="accent3"/>
              </a:buClr>
              <a:buFont typeface="Wingdings 2"/>
              <a:buChar char=""/>
              <a:defRPr/>
            </a:pPr>
            <a:r>
              <a:rPr lang="en-US" dirty="0" smtClean="0"/>
              <a:t>Nodules and cysts</a:t>
            </a:r>
          </a:p>
          <a:p>
            <a:pPr marL="822960" lvl="2" eaLnBrk="1" fontAlgn="auto" hangingPunct="1">
              <a:spcAft>
                <a:spcPts val="0"/>
              </a:spcAft>
              <a:buClr>
                <a:schemeClr val="accent3"/>
              </a:buClr>
              <a:buFont typeface="Wingdings 2"/>
              <a:buChar char=""/>
              <a:defRPr/>
            </a:pPr>
            <a:r>
              <a:rPr lang="en-US" dirty="0" smtClean="0"/>
              <a:t>Pruritus</a:t>
            </a:r>
          </a:p>
          <a:p>
            <a:pPr marL="822960" lvl="2" eaLnBrk="1" fontAlgn="auto" hangingPunct="1">
              <a:spcAft>
                <a:spcPts val="0"/>
              </a:spcAft>
              <a:buClr>
                <a:schemeClr val="accent3"/>
              </a:buClr>
              <a:buFont typeface="Wingdings 2"/>
              <a:buChar char=""/>
              <a:defRPr/>
            </a:pPr>
            <a:r>
              <a:rPr lang="en-US" dirty="0" smtClean="0"/>
              <a:t>Ecchymosis</a:t>
            </a:r>
          </a:p>
          <a:p>
            <a:pPr marL="548640" lvl="1" indent="-274320" eaLnBrk="1" fontAlgn="auto" hangingPunct="1">
              <a:spcAft>
                <a:spcPts val="0"/>
              </a:spcAft>
              <a:buFont typeface="Wingdings"/>
              <a:buChar char=""/>
              <a:defRPr/>
            </a:pPr>
            <a:endParaRPr lang="en-US" dirty="0" smtClean="0"/>
          </a:p>
          <a:p>
            <a:pPr marL="548640" lvl="1" indent="-274320" eaLnBrk="1" fontAlgn="auto" hangingPunct="1">
              <a:spcAft>
                <a:spcPts val="0"/>
              </a:spcAft>
              <a:buFont typeface="Wingdings"/>
              <a:buChar char=""/>
              <a:defRPr/>
            </a:pPr>
            <a:r>
              <a:rPr lang="en-US" dirty="0" smtClean="0"/>
              <a:t>Bacterial pneumonia</a:t>
            </a:r>
          </a:p>
          <a:p>
            <a:pPr marL="548640" lvl="1" indent="-274320" eaLnBrk="1" fontAlgn="auto" hangingPunct="1">
              <a:spcAft>
                <a:spcPts val="0"/>
              </a:spcAft>
              <a:buFont typeface="Wingdings"/>
              <a:buChar char=""/>
              <a:defRPr/>
            </a:pPr>
            <a:endParaRPr lang="en-US" dirty="0" smtClean="0">
              <a:solidFill>
                <a:srgbClr val="FF0000"/>
              </a:solidFill>
            </a:endParaRPr>
          </a:p>
          <a:p>
            <a:pPr marL="548640" lvl="1" indent="-274320" eaLnBrk="1" fontAlgn="auto" hangingPunct="1">
              <a:spcAft>
                <a:spcPts val="0"/>
              </a:spcAft>
              <a:buFont typeface="Wingdings"/>
              <a:buChar char=""/>
              <a:defRPr/>
            </a:pPr>
            <a:r>
              <a:rPr lang="en-US" dirty="0" smtClean="0">
                <a:solidFill>
                  <a:srgbClr val="FF0000"/>
                </a:solidFill>
              </a:rPr>
              <a:t>Hypersensitivity reaction </a:t>
            </a:r>
            <a:r>
              <a:rPr lang="en-US" dirty="0" smtClean="0"/>
              <a:t>(remember like ABC  HLA-B* 5701 allele)</a:t>
            </a:r>
          </a:p>
          <a:p>
            <a:pPr marL="822960" lvl="2" eaLnBrk="1" fontAlgn="auto" hangingPunct="1">
              <a:spcAft>
                <a:spcPts val="0"/>
              </a:spcAft>
              <a:buClr>
                <a:schemeClr val="accent3"/>
              </a:buClr>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103</a:t>
            </a:fld>
            <a:endParaRPr lang="en-US" dirty="0"/>
          </a:p>
        </p:txBody>
      </p:sp>
      <p:sp>
        <p:nvSpPr>
          <p:cNvPr id="3" name="Content Placeholder 2"/>
          <p:cNvSpPr>
            <a:spLocks noGrp="1"/>
          </p:cNvSpPr>
          <p:nvPr>
            <p:ph idx="4294967295"/>
          </p:nvPr>
        </p:nvSpPr>
        <p:spPr>
          <a:xfrm>
            <a:off x="0" y="1825625"/>
            <a:ext cx="10515600" cy="4351338"/>
          </a:xfrm>
        </p:spPr>
        <p:txBody>
          <a:bodyPr>
            <a:normAutofit/>
          </a:bodyPr>
          <a:lstStyle/>
          <a:p>
            <a:pPr marL="274320" indent="-274320">
              <a:buFont typeface="Wingdings 2"/>
              <a:buChar char=""/>
              <a:defRPr/>
            </a:pPr>
            <a:r>
              <a:rPr lang="en-US" sz="3600" dirty="0" smtClean="0"/>
              <a:t>Place in therapy: </a:t>
            </a:r>
            <a:r>
              <a:rPr lang="en-US" sz="3600" b="1" dirty="0" smtClean="0"/>
              <a:t>resistant patients</a:t>
            </a:r>
          </a:p>
          <a:p>
            <a:pPr marL="548958" lvl="1" indent="-274320">
              <a:buFont typeface="Wingdings 2"/>
              <a:buChar char=""/>
              <a:defRPr/>
            </a:pPr>
            <a:endParaRPr lang="en-US" sz="3600" dirty="0" smtClean="0"/>
          </a:p>
          <a:p>
            <a:pPr marL="91758" indent="-274320">
              <a:buFont typeface="Wingdings 2"/>
              <a:buChar char=""/>
              <a:defRPr/>
            </a:pPr>
            <a:r>
              <a:rPr lang="en-US" sz="4000" dirty="0" smtClean="0"/>
              <a:t>Disadvantages </a:t>
            </a:r>
          </a:p>
          <a:p>
            <a:pPr marL="1006158" lvl="2" indent="-274320">
              <a:buFont typeface="Wingdings 2"/>
              <a:buChar char=""/>
              <a:defRPr/>
            </a:pPr>
            <a:r>
              <a:rPr lang="en-US" sz="3200" dirty="0" smtClean="0"/>
              <a:t>Adverse reactions</a:t>
            </a:r>
          </a:p>
          <a:p>
            <a:pPr marL="1006158" lvl="2" indent="-274320">
              <a:buFont typeface="Wingdings 2"/>
              <a:buChar char=""/>
              <a:defRPr/>
            </a:pPr>
            <a:r>
              <a:rPr lang="en-US" sz="3200" dirty="0" smtClean="0"/>
              <a:t>Twice daily injections</a:t>
            </a:r>
          </a:p>
          <a:p>
            <a:endParaRPr lang="en-US" sz="36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defRPr/>
            </a:pPr>
            <a:r>
              <a:rPr lang="en-US" dirty="0" smtClean="0"/>
              <a:t>When to start ART</a:t>
            </a:r>
          </a:p>
        </p:txBody>
      </p:sp>
      <p:sp>
        <p:nvSpPr>
          <p:cNvPr id="5" name="Content Placeholder 4"/>
          <p:cNvSpPr>
            <a:spLocks noGrp="1"/>
          </p:cNvSpPr>
          <p:nvPr>
            <p:ph idx="1"/>
          </p:nvPr>
        </p:nvSpPr>
        <p:spPr/>
        <p:txBody>
          <a:bodyPr>
            <a:normAutofit/>
          </a:bodyPr>
          <a:lstStyle/>
          <a:p>
            <a:r>
              <a:rPr lang="en-US" sz="3600" b="1" u="sng" dirty="0" smtClean="0"/>
              <a:t>WHO Guidelines</a:t>
            </a:r>
          </a:p>
          <a:p>
            <a:pPr lvl="1"/>
            <a:r>
              <a:rPr lang="en-US" sz="3600" dirty="0" smtClean="0"/>
              <a:t>Strong Recommendation</a:t>
            </a:r>
          </a:p>
          <a:p>
            <a:pPr marL="1050925" lvl="2" indent="-457200">
              <a:buFont typeface="+mj-lt"/>
              <a:buAutoNum type="arabicPeriod"/>
            </a:pPr>
            <a:r>
              <a:rPr lang="en-US" sz="3600" dirty="0" smtClean="0">
                <a:solidFill>
                  <a:srgbClr val="FF0000"/>
                </a:solidFill>
              </a:rPr>
              <a:t>HIV and WHO clinical stage 3 or 4 irrespective of CD4 count (check CD4 count if stage 1 or 2)</a:t>
            </a:r>
          </a:p>
          <a:p>
            <a:pPr marL="1050925" lvl="2" indent="-457200">
              <a:buFont typeface="+mj-lt"/>
              <a:buAutoNum type="arabicPeriod"/>
            </a:pPr>
            <a:r>
              <a:rPr lang="en-US" sz="3600" dirty="0" smtClean="0">
                <a:solidFill>
                  <a:srgbClr val="FF0000"/>
                </a:solidFill>
              </a:rPr>
              <a:t>CD4 count ≤500 cells/mm</a:t>
            </a:r>
            <a:r>
              <a:rPr lang="en-US" sz="3600" baseline="30000" dirty="0" smtClean="0">
                <a:solidFill>
                  <a:srgbClr val="FF0000"/>
                </a:solidFill>
              </a:rPr>
              <a:t>3</a:t>
            </a:r>
          </a:p>
          <a:p>
            <a:pPr marL="1050925" lvl="2" indent="-457200">
              <a:buFont typeface="+mj-lt"/>
              <a:buAutoNum type="arabicPeriod"/>
            </a:pPr>
            <a:r>
              <a:rPr lang="en-US" sz="3600" dirty="0" smtClean="0">
                <a:solidFill>
                  <a:srgbClr val="FF0000"/>
                </a:solidFill>
              </a:rPr>
              <a:t>HBV co-infection (when HBV treatment indicated)</a:t>
            </a:r>
          </a:p>
          <a:p>
            <a:pPr marL="1050925" lvl="2" indent="-457200">
              <a:buFont typeface="+mj-lt"/>
              <a:buAutoNum type="arabicPeriod"/>
            </a:pPr>
            <a:r>
              <a:rPr lang="en-US" sz="3600" dirty="0" smtClean="0">
                <a:solidFill>
                  <a:srgbClr val="FF0000"/>
                </a:solidFill>
              </a:rPr>
              <a:t>Active tuberculosis irrespective of CD4 count</a:t>
            </a:r>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104</a:t>
            </a:fld>
            <a:endParaRPr lang="en-US"/>
          </a:p>
        </p:txBody>
      </p:sp>
    </p:spTree>
    <p:extLst>
      <p:ext uri="{BB962C8B-B14F-4D97-AF65-F5344CB8AC3E}">
        <p14:creationId xmlns:p14="http://schemas.microsoft.com/office/powerpoint/2010/main" xmlns="" val="17105340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ART therapy for treatment-naïve patients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707153172"/>
              </p:ext>
            </p:extLst>
          </p:nvPr>
        </p:nvGraphicFramePr>
        <p:xfrm>
          <a:off x="568960" y="1690688"/>
          <a:ext cx="11257280" cy="4665661"/>
        </p:xfrm>
        <a:graphic>
          <a:graphicData uri="http://schemas.openxmlformats.org/drawingml/2006/table">
            <a:tbl>
              <a:tblPr firstRow="1" bandRow="1">
                <a:tableStyleId>{5C22544A-7EE6-4342-B048-85BDC9FD1C3A}</a:tableStyleId>
              </a:tblPr>
              <a:tblGrid>
                <a:gridCol w="2761220"/>
                <a:gridCol w="8496060"/>
              </a:tblGrid>
              <a:tr h="1632982">
                <a:tc>
                  <a:txBody>
                    <a:bodyPr/>
                    <a:lstStyle/>
                    <a:p>
                      <a:endParaRPr lang="en-US" sz="4400" dirty="0"/>
                    </a:p>
                  </a:txBody>
                  <a:tcPr marL="238089" marR="238089"/>
                </a:tc>
                <a:tc>
                  <a:txBody>
                    <a:bodyPr/>
                    <a:lstStyle/>
                    <a:p>
                      <a:r>
                        <a:rPr lang="en-US" sz="4400" dirty="0" smtClean="0"/>
                        <a:t>WHO Guidelines </a:t>
                      </a:r>
                    </a:p>
                    <a:p>
                      <a:r>
                        <a:rPr lang="en-US" sz="4400" dirty="0" smtClean="0"/>
                        <a:t>(First-line)</a:t>
                      </a:r>
                      <a:endParaRPr lang="en-US" sz="4400" dirty="0"/>
                    </a:p>
                  </a:txBody>
                  <a:tcPr marL="238089" marR="238089"/>
                </a:tc>
              </a:tr>
              <a:tr h="3032679">
                <a:tc>
                  <a:txBody>
                    <a:bodyPr/>
                    <a:lstStyle/>
                    <a:p>
                      <a:r>
                        <a:rPr lang="en-US" sz="4400" dirty="0" smtClean="0"/>
                        <a:t>NNRTI-based</a:t>
                      </a:r>
                      <a:endParaRPr lang="en-US" sz="4400" dirty="0"/>
                    </a:p>
                  </a:txBody>
                  <a:tcPr marL="238089" marR="238089"/>
                </a:tc>
                <a:tc>
                  <a:txBody>
                    <a:bodyPr/>
                    <a:lstStyle/>
                    <a:p>
                      <a:pPr>
                        <a:buFont typeface="Arial" pitchFamily="34" charset="0"/>
                        <a:buChar char="•"/>
                      </a:pPr>
                      <a:r>
                        <a:rPr lang="en-US" sz="4400" dirty="0" smtClean="0"/>
                        <a:t> TDF + (3TC or FTC) + EFV</a:t>
                      </a:r>
                    </a:p>
                    <a:p>
                      <a:pPr>
                        <a:buFont typeface="Arial" pitchFamily="34" charset="0"/>
                        <a:buChar char="•"/>
                      </a:pPr>
                      <a:r>
                        <a:rPr lang="en-US" sz="4400" dirty="0" smtClean="0"/>
                        <a:t> TDF +</a:t>
                      </a:r>
                      <a:r>
                        <a:rPr lang="en-US" sz="4400" baseline="0" dirty="0" smtClean="0"/>
                        <a:t> (3TC or FTC) + NVP</a:t>
                      </a:r>
                      <a:endParaRPr lang="en-US" sz="4400" dirty="0" smtClean="0"/>
                    </a:p>
                    <a:p>
                      <a:pPr>
                        <a:buFont typeface="Arial" pitchFamily="34" charset="0"/>
                        <a:buChar char="•"/>
                      </a:pPr>
                      <a:r>
                        <a:rPr lang="en-US" sz="4400" dirty="0" smtClean="0"/>
                        <a:t>AZT + 3TC + EFV</a:t>
                      </a:r>
                    </a:p>
                    <a:p>
                      <a:pPr>
                        <a:buFont typeface="Arial" pitchFamily="34" charset="0"/>
                        <a:buChar char="•"/>
                      </a:pPr>
                      <a:r>
                        <a:rPr lang="en-US" sz="4400" baseline="0" dirty="0" smtClean="0"/>
                        <a:t> AZT + 3TC  + NVP</a:t>
                      </a:r>
                      <a:endParaRPr lang="en-US" sz="4400" dirty="0" smtClean="0"/>
                    </a:p>
                  </a:txBody>
                  <a:tcPr marL="238089" marR="238089"/>
                </a:tc>
              </a:tr>
            </a:tbl>
          </a:graphicData>
        </a:graphic>
      </p:graphicFrame>
      <p:sp>
        <p:nvSpPr>
          <p:cNvPr id="5" name="Slide Number Placeholder 4"/>
          <p:cNvSpPr>
            <a:spLocks noGrp="1"/>
          </p:cNvSpPr>
          <p:nvPr>
            <p:ph type="sldNum" sz="quarter" idx="12"/>
          </p:nvPr>
        </p:nvSpPr>
        <p:spPr/>
        <p:txBody>
          <a:bodyPr/>
          <a:lstStyle/>
          <a:p>
            <a:pPr>
              <a:defRPr/>
            </a:pPr>
            <a:fld id="{4B129FF1-F36F-4FAB-A511-3DE22416A05D}" type="slidenum">
              <a:rPr lang="en-US" smtClean="0"/>
              <a:pPr>
                <a:defRPr/>
              </a:pPr>
              <a:t>105</a:t>
            </a:fld>
            <a:endParaRPr lang="en-US"/>
          </a:p>
        </p:txBody>
      </p:sp>
    </p:spTree>
    <p:extLst>
      <p:ext uri="{BB962C8B-B14F-4D97-AF65-F5344CB8AC3E}">
        <p14:creationId xmlns:p14="http://schemas.microsoft.com/office/powerpoint/2010/main" xmlns="" val="38499817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12049760" cy="5872163"/>
          </a:xfrm>
        </p:spPr>
        <p:txBody>
          <a:bodyPr/>
          <a:lstStyle/>
          <a:p>
            <a:pPr marL="0" indent="0">
              <a:buNone/>
            </a:pPr>
            <a:r>
              <a:rPr lang="en-US" sz="4000" dirty="0" smtClean="0"/>
              <a:t>Most of the first line ARV regimens come as fixed dose combinations (FDC). </a:t>
            </a:r>
            <a:r>
              <a:rPr lang="en-US" sz="4000" dirty="0" smtClean="0">
                <a:solidFill>
                  <a:srgbClr val="FF0000"/>
                </a:solidFill>
              </a:rPr>
              <a:t>Advantages of FDCs </a:t>
            </a:r>
            <a:r>
              <a:rPr lang="en-US" sz="4000" dirty="0" smtClean="0"/>
              <a:t>include;</a:t>
            </a:r>
          </a:p>
          <a:p>
            <a:pPr marL="514350" indent="-514350">
              <a:buFont typeface="+mj-lt"/>
              <a:buAutoNum type="arabicPeriod"/>
            </a:pPr>
            <a:endParaRPr lang="en-US" altLang="en-US" sz="4000" dirty="0" smtClean="0"/>
          </a:p>
          <a:p>
            <a:pPr marL="514350" indent="-514350">
              <a:buFont typeface="+mj-lt"/>
              <a:buAutoNum type="arabicPeriod"/>
            </a:pPr>
            <a:r>
              <a:rPr lang="en-US" altLang="en-US" sz="4000" dirty="0" smtClean="0"/>
              <a:t>Decreased </a:t>
            </a:r>
            <a:r>
              <a:rPr lang="en-US" altLang="en-US" sz="4000" dirty="0"/>
              <a:t>pill burden</a:t>
            </a:r>
          </a:p>
          <a:p>
            <a:pPr marL="514350" indent="-514350">
              <a:buFont typeface="+mj-lt"/>
              <a:buAutoNum type="arabicPeriod"/>
            </a:pPr>
            <a:r>
              <a:rPr lang="en-US" altLang="en-US" sz="4000" dirty="0"/>
              <a:t>Increased adherence</a:t>
            </a:r>
          </a:p>
          <a:p>
            <a:pPr marL="514350" indent="-514350">
              <a:buFont typeface="+mj-lt"/>
              <a:buAutoNum type="arabicPeriod"/>
            </a:pPr>
            <a:r>
              <a:rPr lang="en-US" altLang="en-US" sz="4000" dirty="0"/>
              <a:t>Mono or dual therapy not possible (can’t split drug)</a:t>
            </a:r>
          </a:p>
          <a:p>
            <a:pPr marL="514350" indent="-514350">
              <a:buFont typeface="+mj-lt"/>
              <a:buAutoNum type="arabicPeriod"/>
            </a:pPr>
            <a:r>
              <a:rPr lang="en-US" altLang="en-US" sz="4000" dirty="0"/>
              <a:t>Lower cost</a:t>
            </a:r>
          </a:p>
          <a:p>
            <a:pPr marL="514350" indent="-514350">
              <a:buFont typeface="+mj-lt"/>
              <a:buAutoNum type="arabicPeriod"/>
            </a:pPr>
            <a:r>
              <a:rPr lang="en-US" altLang="en-US" sz="4000" dirty="0"/>
              <a:t>Simplify stock control and forecasting</a:t>
            </a:r>
          </a:p>
          <a:p>
            <a:pPr marL="0" indent="0">
              <a:buNone/>
            </a:pPr>
            <a:endParaRPr lang="en-US" sz="40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106</a:t>
            </a:fld>
            <a:endParaRPr lang="en-US" dirty="0"/>
          </a:p>
        </p:txBody>
      </p:sp>
    </p:spTree>
    <p:extLst>
      <p:ext uri="{BB962C8B-B14F-4D97-AF65-F5344CB8AC3E}">
        <p14:creationId xmlns:p14="http://schemas.microsoft.com/office/powerpoint/2010/main" xmlns="" val="34310356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560"/>
            <a:ext cx="10515600" cy="796608"/>
          </a:xfrm>
        </p:spPr>
        <p:txBody>
          <a:bodyPr/>
          <a:lstStyle/>
          <a:p>
            <a:pPr>
              <a:defRPr/>
            </a:pPr>
            <a:r>
              <a:rPr lang="en-US" dirty="0" smtClean="0">
                <a:latin typeface="+mn-lt"/>
                <a:ea typeface="+mn-ea"/>
                <a:cs typeface="+mn-cs"/>
              </a:rPr>
              <a:t>Second-line ART </a:t>
            </a:r>
            <a:endParaRPr lang="en-US" dirty="0"/>
          </a:p>
        </p:txBody>
      </p:sp>
      <p:sp>
        <p:nvSpPr>
          <p:cNvPr id="3" name="Content Placeholder 2"/>
          <p:cNvSpPr>
            <a:spLocks noGrp="1"/>
          </p:cNvSpPr>
          <p:nvPr>
            <p:ph idx="1"/>
          </p:nvPr>
        </p:nvSpPr>
        <p:spPr>
          <a:xfrm>
            <a:off x="325120" y="959168"/>
            <a:ext cx="11562080" cy="5217795"/>
          </a:xfrm>
        </p:spPr>
        <p:txBody>
          <a:bodyPr>
            <a:noAutofit/>
          </a:bodyPr>
          <a:lstStyle/>
          <a:p>
            <a:pPr>
              <a:defRPr/>
            </a:pPr>
            <a:r>
              <a:rPr lang="en-US" sz="4000" dirty="0"/>
              <a:t>S</a:t>
            </a:r>
            <a:r>
              <a:rPr lang="en-US" sz="4000" dirty="0" smtClean="0"/>
              <a:t>hould consist of a </a:t>
            </a:r>
            <a:r>
              <a:rPr lang="en-US" sz="4000" dirty="0" smtClean="0">
                <a:solidFill>
                  <a:srgbClr val="FF0000"/>
                </a:solidFill>
              </a:rPr>
              <a:t>ritonavir-boosted protease inhibitor (PI) plus two NRTIs</a:t>
            </a:r>
            <a:r>
              <a:rPr lang="en-US" sz="4000" dirty="0" smtClean="0"/>
              <a:t>, one of which should be AZT or TDF,</a:t>
            </a:r>
          </a:p>
          <a:p>
            <a:pPr lvl="3">
              <a:defRPr/>
            </a:pPr>
            <a:r>
              <a:rPr lang="en-US" sz="4000" dirty="0" smtClean="0"/>
              <a:t>based on what was used in first-line therapy (</a:t>
            </a:r>
            <a:r>
              <a:rPr lang="en-US" sz="4000" dirty="0" err="1" smtClean="0"/>
              <a:t>i.e</a:t>
            </a:r>
            <a:r>
              <a:rPr lang="en-US" sz="4000" dirty="0" smtClean="0"/>
              <a:t> if TDF was used for 1</a:t>
            </a:r>
            <a:r>
              <a:rPr lang="en-US" sz="4000" baseline="30000" dirty="0" smtClean="0"/>
              <a:t>st</a:t>
            </a:r>
            <a:r>
              <a:rPr lang="en-US" sz="4000" dirty="0" smtClean="0"/>
              <a:t> line then don’t use as 2</a:t>
            </a:r>
            <a:r>
              <a:rPr lang="en-US" sz="4000" baseline="30000" dirty="0" smtClean="0"/>
              <a:t>nd</a:t>
            </a:r>
            <a:r>
              <a:rPr lang="en-US" sz="4000" dirty="0" smtClean="0"/>
              <a:t> line). </a:t>
            </a:r>
          </a:p>
          <a:p>
            <a:pPr>
              <a:defRPr/>
            </a:pPr>
            <a:r>
              <a:rPr lang="en-US" sz="4000" dirty="0" smtClean="0"/>
              <a:t>Ritonavir-boosted </a:t>
            </a:r>
            <a:r>
              <a:rPr lang="en-US" sz="4000" dirty="0" err="1" smtClean="0"/>
              <a:t>atazanavir</a:t>
            </a:r>
            <a:r>
              <a:rPr lang="en-US" sz="4000" dirty="0" smtClean="0"/>
              <a:t> (ATV/r) or </a:t>
            </a:r>
            <a:r>
              <a:rPr lang="en-US" sz="4000" dirty="0" err="1" smtClean="0"/>
              <a:t>lopinavir</a:t>
            </a:r>
            <a:r>
              <a:rPr lang="en-US" sz="4000" dirty="0" smtClean="0"/>
              <a:t>/ritonavir (LPV/r) are the preferred PIs.</a:t>
            </a:r>
            <a:endParaRPr lang="en-US" sz="4000" dirty="0"/>
          </a:p>
        </p:txBody>
      </p:sp>
      <p:sp>
        <p:nvSpPr>
          <p:cNvPr id="14234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F4A4CDE6-4D3D-4B36-B3C5-354C05F2FA8A}" type="slidenum">
              <a:rPr lang="en-US" altLang="en-US" sz="1400"/>
              <a:pPr/>
              <a:t>107</a:t>
            </a:fld>
            <a:endParaRPr lang="en-US" altLang="en-US" sz="1400"/>
          </a:p>
        </p:txBody>
      </p:sp>
    </p:spTree>
    <p:extLst>
      <p:ext uri="{BB962C8B-B14F-4D97-AF65-F5344CB8AC3E}">
        <p14:creationId xmlns:p14="http://schemas.microsoft.com/office/powerpoint/2010/main" xmlns="" val="33352712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Second-line ART (WHO)</a:t>
            </a:r>
            <a:endParaRPr lang="en-US" dirty="0"/>
          </a:p>
        </p:txBody>
      </p:sp>
      <p:graphicFrame>
        <p:nvGraphicFramePr>
          <p:cNvPr id="5" name="Content Placeholder 4"/>
          <p:cNvGraphicFramePr>
            <a:graphicFrameLocks noGrp="1"/>
          </p:cNvGraphicFramePr>
          <p:nvPr>
            <p:ph sz="quarter" idx="1"/>
          </p:nvPr>
        </p:nvGraphicFramePr>
        <p:xfrm>
          <a:off x="1825625" y="1527175"/>
          <a:ext cx="8504238" cy="2108200"/>
        </p:xfrm>
        <a:graphic>
          <a:graphicData uri="http://schemas.openxmlformats.org/drawingml/2006/table">
            <a:tbl>
              <a:tblPr firstRow="1" bandRow="1">
                <a:tableStyleId>{5C22544A-7EE6-4342-B048-85BDC9FD1C3A}</a:tableStyleId>
              </a:tblPr>
              <a:tblGrid>
                <a:gridCol w="1603375"/>
                <a:gridCol w="6900863"/>
              </a:tblGrid>
              <a:tr h="370840">
                <a:tc>
                  <a:txBody>
                    <a:bodyPr/>
                    <a:lstStyle/>
                    <a:p>
                      <a:endParaRPr lang="en-US" dirty="0"/>
                    </a:p>
                  </a:txBody>
                  <a:tcPr/>
                </a:tc>
                <a:tc>
                  <a:txBody>
                    <a:bodyPr/>
                    <a:lstStyle/>
                    <a:p>
                      <a:r>
                        <a:rPr lang="en-US" dirty="0" smtClean="0"/>
                        <a:t>WHO guidelines</a:t>
                      </a:r>
                      <a:r>
                        <a:rPr lang="en-US" baseline="0" dirty="0" smtClean="0"/>
                        <a:t> for second-line ART</a:t>
                      </a:r>
                      <a:endParaRPr lang="en-US" dirty="0"/>
                    </a:p>
                  </a:txBody>
                  <a:tcPr/>
                </a:tc>
              </a:tr>
              <a:tr h="370840">
                <a:tc>
                  <a:txBody>
                    <a:bodyPr/>
                    <a:lstStyle/>
                    <a:p>
                      <a:r>
                        <a:rPr lang="en-US" dirty="0" smtClean="0"/>
                        <a:t>PI-based</a:t>
                      </a:r>
                      <a:endParaRPr lang="en-US" dirty="0"/>
                    </a:p>
                  </a:txBody>
                  <a:tcPr/>
                </a:tc>
                <a:tc>
                  <a:txBody>
                    <a:bodyPr/>
                    <a:lstStyle/>
                    <a:p>
                      <a:pPr>
                        <a:buFont typeface="Arial" pitchFamily="34" charset="0"/>
                        <a:buChar char="•"/>
                      </a:pPr>
                      <a:r>
                        <a:rPr lang="en-US" dirty="0" smtClean="0"/>
                        <a:t> 2 NRTIs plus boosted-PI</a:t>
                      </a:r>
                    </a:p>
                    <a:p>
                      <a:pPr>
                        <a:buFont typeface="Arial" pitchFamily="34" charset="0"/>
                        <a:buChar char="•"/>
                      </a:pPr>
                      <a:r>
                        <a:rPr lang="en-US" dirty="0" smtClean="0"/>
                        <a:t> ATV/RTV</a:t>
                      </a:r>
                      <a:r>
                        <a:rPr lang="en-US" baseline="0" dirty="0" smtClean="0"/>
                        <a:t> and LPV/RTV preferred boosted PIs</a:t>
                      </a:r>
                    </a:p>
                    <a:p>
                      <a:pPr>
                        <a:buFont typeface="Arial" pitchFamily="34" charset="0"/>
                        <a:buChar char="•"/>
                      </a:pPr>
                      <a:r>
                        <a:rPr lang="en-US" baseline="0" dirty="0" smtClean="0"/>
                        <a:t>  If d4T or AZT has been used in first-line, use TDF + (3TC or FTC) as NRTI backbone in second-line</a:t>
                      </a:r>
                    </a:p>
                    <a:p>
                      <a:pPr>
                        <a:buFont typeface="Arial" pitchFamily="34" charset="0"/>
                        <a:buChar char="•"/>
                      </a:pPr>
                      <a:r>
                        <a:rPr lang="en-US" baseline="0" dirty="0" smtClean="0"/>
                        <a:t> If TDF used in first-line, use AZT + 3TC as the NRTI backbone in second-line</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108</a:t>
            </a:fld>
            <a:endParaRPr lang="en-US"/>
          </a:p>
        </p:txBody>
      </p:sp>
      <p:graphicFrame>
        <p:nvGraphicFramePr>
          <p:cNvPr id="6" name="Diagram 5"/>
          <p:cNvGraphicFramePr/>
          <p:nvPr>
            <p:extLst>
              <p:ext uri="{D42A27DB-BD31-4B8C-83A1-F6EECF244321}">
                <p14:modId xmlns:p14="http://schemas.microsoft.com/office/powerpoint/2010/main" xmlns="" val="3337363499"/>
              </p:ext>
            </p:extLst>
          </p:nvPr>
        </p:nvGraphicFramePr>
        <p:xfrm>
          <a:off x="1981200" y="3886200"/>
          <a:ext cx="81534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2855135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
            <a:ext cx="10515600" cy="1056640"/>
          </a:xfrm>
        </p:spPr>
        <p:txBody>
          <a:bodyPr/>
          <a:lstStyle/>
          <a:p>
            <a:r>
              <a:rPr lang="en-US" dirty="0" smtClean="0"/>
              <a:t>When to switch to 2</a:t>
            </a:r>
            <a:r>
              <a:rPr lang="en-US" baseline="30000" dirty="0" smtClean="0"/>
              <a:t>nd</a:t>
            </a:r>
            <a:r>
              <a:rPr lang="en-US" dirty="0" smtClean="0"/>
              <a:t> line ARVs</a:t>
            </a:r>
            <a:endParaRPr lang="en-US" dirty="0"/>
          </a:p>
        </p:txBody>
      </p:sp>
      <p:sp>
        <p:nvSpPr>
          <p:cNvPr id="3" name="Content Placeholder 2"/>
          <p:cNvSpPr>
            <a:spLocks noGrp="1"/>
          </p:cNvSpPr>
          <p:nvPr>
            <p:ph idx="1"/>
          </p:nvPr>
        </p:nvSpPr>
        <p:spPr>
          <a:xfrm>
            <a:off x="365760" y="792480"/>
            <a:ext cx="11826240" cy="5831840"/>
          </a:xfrm>
        </p:spPr>
        <p:txBody>
          <a:bodyPr>
            <a:normAutofit/>
          </a:bodyPr>
          <a:lstStyle/>
          <a:p>
            <a:r>
              <a:rPr lang="en-US" sz="3200" b="1" u="sng" dirty="0"/>
              <a:t>WHO </a:t>
            </a:r>
            <a:r>
              <a:rPr lang="en-US" sz="3200" b="1" u="sng" dirty="0" smtClean="0"/>
              <a:t>Guidelines</a:t>
            </a:r>
          </a:p>
          <a:p>
            <a:pPr marL="514350" indent="-514350">
              <a:buAutoNum type="arabicPeriod"/>
            </a:pPr>
            <a:r>
              <a:rPr lang="en-US" sz="3200" b="1" dirty="0" smtClean="0"/>
              <a:t>New </a:t>
            </a:r>
            <a:r>
              <a:rPr lang="en-US" sz="3200" b="1" dirty="0"/>
              <a:t>WHO Stage 4 </a:t>
            </a:r>
            <a:r>
              <a:rPr lang="en-US" sz="3200" b="1" dirty="0" smtClean="0"/>
              <a:t>condition</a:t>
            </a:r>
          </a:p>
          <a:p>
            <a:pPr marL="514350" indent="-514350">
              <a:buAutoNum type="arabicPeriod"/>
            </a:pPr>
            <a:endParaRPr lang="en-US" sz="3200" dirty="0" smtClean="0"/>
          </a:p>
          <a:p>
            <a:pPr marL="514350" indent="-514350">
              <a:buAutoNum type="arabicPeriod"/>
            </a:pPr>
            <a:r>
              <a:rPr lang="en-US" sz="3200" b="1" dirty="0" smtClean="0"/>
              <a:t> Immunologic </a:t>
            </a:r>
            <a:r>
              <a:rPr lang="en-US" sz="3200" b="1" dirty="0"/>
              <a:t>criteria</a:t>
            </a:r>
          </a:p>
          <a:p>
            <a:pPr lvl="2"/>
            <a:r>
              <a:rPr lang="en-US" sz="3200" dirty="0">
                <a:solidFill>
                  <a:srgbClr val="FF0000"/>
                </a:solidFill>
              </a:rPr>
              <a:t>Fall of over 50%</a:t>
            </a:r>
            <a:r>
              <a:rPr lang="en-US" sz="3200" dirty="0"/>
              <a:t> in the CD4+ T cell count </a:t>
            </a:r>
            <a:r>
              <a:rPr lang="en-US" sz="3200" dirty="0">
                <a:solidFill>
                  <a:srgbClr val="FF0000"/>
                </a:solidFill>
              </a:rPr>
              <a:t>from the peak value </a:t>
            </a:r>
            <a:r>
              <a:rPr lang="en-US" sz="3200" dirty="0"/>
              <a:t>or </a:t>
            </a:r>
            <a:endParaRPr lang="en-US" sz="3200" b="1" dirty="0"/>
          </a:p>
          <a:p>
            <a:pPr lvl="2"/>
            <a:r>
              <a:rPr lang="en-US" sz="3200" dirty="0"/>
              <a:t>Return of the CD4+ T cell count </a:t>
            </a:r>
            <a:r>
              <a:rPr lang="en-US" sz="3200" dirty="0">
                <a:solidFill>
                  <a:srgbClr val="FF0000"/>
                </a:solidFill>
              </a:rPr>
              <a:t>to or below the baseline </a:t>
            </a:r>
            <a:r>
              <a:rPr lang="en-US" sz="3200" dirty="0"/>
              <a:t>(pre-HAART) CD4+ T cell count</a:t>
            </a:r>
          </a:p>
          <a:p>
            <a:pPr lvl="2"/>
            <a:r>
              <a:rPr lang="en-US" sz="3200" dirty="0">
                <a:solidFill>
                  <a:srgbClr val="FF0000"/>
                </a:solidFill>
              </a:rPr>
              <a:t>Persistent CD4 &lt;100</a:t>
            </a:r>
            <a:r>
              <a:rPr lang="en-US" sz="3200" dirty="0"/>
              <a:t> </a:t>
            </a:r>
            <a:r>
              <a:rPr lang="en-US" sz="3200" dirty="0" smtClean="0"/>
              <a:t>cells/mm3</a:t>
            </a:r>
          </a:p>
          <a:p>
            <a:pPr marL="914400" lvl="2" indent="0">
              <a:buNone/>
            </a:pPr>
            <a:endParaRPr lang="en-US" sz="3200" dirty="0" smtClean="0"/>
          </a:p>
          <a:p>
            <a:pPr marL="914400" lvl="2" indent="0">
              <a:buNone/>
            </a:pPr>
            <a:r>
              <a:rPr lang="en-US" sz="3200" b="1" dirty="0" smtClean="0"/>
              <a:t>3. </a:t>
            </a:r>
            <a:r>
              <a:rPr lang="en-US" sz="3200" b="1" dirty="0" err="1" smtClean="0"/>
              <a:t>Virologic</a:t>
            </a:r>
            <a:r>
              <a:rPr lang="en-US" sz="3200" b="1" dirty="0" smtClean="0"/>
              <a:t> </a:t>
            </a:r>
            <a:r>
              <a:rPr lang="en-US" sz="3200" b="1" dirty="0"/>
              <a:t>Failure</a:t>
            </a:r>
          </a:p>
          <a:p>
            <a:pPr lvl="2"/>
            <a:r>
              <a:rPr lang="en-US" sz="3200" dirty="0">
                <a:solidFill>
                  <a:srgbClr val="FF0000"/>
                </a:solidFill>
              </a:rPr>
              <a:t>HIV RNA &gt;5000 </a:t>
            </a:r>
            <a:r>
              <a:rPr lang="en-US" sz="3200" dirty="0"/>
              <a:t>copies/mL </a:t>
            </a:r>
            <a:r>
              <a:rPr lang="en-US" sz="3200" dirty="0">
                <a:solidFill>
                  <a:srgbClr val="FF0000"/>
                </a:solidFill>
              </a:rPr>
              <a:t>after 48 weeks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109</a:t>
            </a:fld>
            <a:endParaRPr lang="en-US" dirty="0"/>
          </a:p>
        </p:txBody>
      </p:sp>
    </p:spTree>
    <p:extLst>
      <p:ext uri="{BB962C8B-B14F-4D97-AF65-F5344CB8AC3E}">
        <p14:creationId xmlns:p14="http://schemas.microsoft.com/office/powerpoint/2010/main" xmlns="" val="296151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11988800" cy="6858000"/>
          </a:xfrm>
        </p:spPr>
        <p:txBody>
          <a:bodyPr/>
          <a:lstStyle/>
          <a:p>
            <a:pPr>
              <a:buNone/>
            </a:pPr>
            <a:r>
              <a:rPr lang="en-US" altLang="en-US" sz="4400" b="1" u="sng" dirty="0" smtClean="0"/>
              <a:t>BUDDING AND MATURATION</a:t>
            </a:r>
          </a:p>
          <a:p>
            <a:r>
              <a:rPr lang="en-US" altLang="en-US" sz="4400" dirty="0" smtClean="0"/>
              <a:t>Viral proteins together with RNA gather at the membrane of the CD4+  cells</a:t>
            </a:r>
          </a:p>
          <a:p>
            <a:endParaRPr lang="en-US" altLang="en-US" sz="4400" dirty="0" smtClean="0"/>
          </a:p>
          <a:p>
            <a:r>
              <a:rPr lang="en-US" altLang="en-US" sz="4400" dirty="0" smtClean="0"/>
              <a:t>Viral particles are formed which bud off the cell and enter the bloodstream</a:t>
            </a:r>
          </a:p>
          <a:p>
            <a:endParaRPr lang="en-US" altLang="en-US" sz="4400" dirty="0" smtClean="0"/>
          </a:p>
          <a:p>
            <a:r>
              <a:rPr lang="en-US" altLang="en-US" sz="4400" dirty="0" smtClean="0"/>
              <a:t>The CD4 cells are often destroyed by HIV virus infection and replication resulting in profound immunodeficiency</a:t>
            </a:r>
            <a:r>
              <a:rPr lang="en-US" altLang="en-US" sz="4400" i="1" dirty="0" smtClean="0"/>
              <a:t>.</a:t>
            </a:r>
            <a:endParaRPr lang="en-US" altLang="en-US" sz="4400" dirty="0" smtClean="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xmlns="" val="32712020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840" y="0"/>
            <a:ext cx="10515600" cy="1081088"/>
          </a:xfrm>
        </p:spPr>
        <p:txBody>
          <a:bodyPr/>
          <a:lstStyle/>
          <a:p>
            <a:r>
              <a:rPr lang="en-US" dirty="0" smtClean="0"/>
              <a:t>Third-line ART </a:t>
            </a:r>
            <a:endParaRPr lang="en-US" dirty="0"/>
          </a:p>
        </p:txBody>
      </p:sp>
      <p:sp>
        <p:nvSpPr>
          <p:cNvPr id="3" name="Content Placeholder 2"/>
          <p:cNvSpPr>
            <a:spLocks noGrp="1"/>
          </p:cNvSpPr>
          <p:nvPr>
            <p:ph sz="quarter" idx="1"/>
          </p:nvPr>
        </p:nvSpPr>
        <p:spPr>
          <a:xfrm>
            <a:off x="264160" y="1259840"/>
            <a:ext cx="11744960" cy="5303520"/>
          </a:xfrm>
        </p:spPr>
        <p:txBody>
          <a:bodyPr>
            <a:noAutofit/>
          </a:bodyPr>
          <a:lstStyle/>
          <a:p>
            <a:r>
              <a:rPr lang="en-US" sz="3600" b="1" dirty="0">
                <a:solidFill>
                  <a:srgbClr val="FF0000"/>
                </a:solidFill>
              </a:rPr>
              <a:t>Patients on a failing second-line regimen with no new ARV options should continue </a:t>
            </a:r>
            <a:r>
              <a:rPr lang="en-US" sz="3600" b="1" dirty="0" smtClean="0">
                <a:solidFill>
                  <a:srgbClr val="FF0000"/>
                </a:solidFill>
              </a:rPr>
              <a:t>with a </a:t>
            </a:r>
            <a:r>
              <a:rPr lang="en-US" sz="3600" b="1" dirty="0">
                <a:solidFill>
                  <a:srgbClr val="FF0000"/>
                </a:solidFill>
              </a:rPr>
              <a:t>tolerated </a:t>
            </a:r>
            <a:r>
              <a:rPr lang="en-US" sz="3600" b="1" dirty="0" smtClean="0">
                <a:solidFill>
                  <a:srgbClr val="FF0000"/>
                </a:solidFill>
              </a:rPr>
              <a:t>regimen</a:t>
            </a:r>
            <a:endParaRPr lang="en-US" sz="3600" b="1" dirty="0">
              <a:solidFill>
                <a:srgbClr val="FF0000"/>
              </a:solidFill>
            </a:endParaRPr>
          </a:p>
          <a:p>
            <a:r>
              <a:rPr lang="en-US" sz="3600" dirty="0" smtClean="0"/>
              <a:t>Possible third-line agents</a:t>
            </a:r>
          </a:p>
          <a:p>
            <a:pPr lvl="1"/>
            <a:r>
              <a:rPr lang="en-US" sz="3600" dirty="0" err="1" smtClean="0"/>
              <a:t>Integrase</a:t>
            </a:r>
            <a:r>
              <a:rPr lang="en-US" sz="3600" dirty="0" smtClean="0"/>
              <a:t> inhibitors (</a:t>
            </a:r>
            <a:r>
              <a:rPr lang="en-US" sz="3600" dirty="0" err="1" smtClean="0"/>
              <a:t>raltegravir</a:t>
            </a:r>
            <a:r>
              <a:rPr lang="en-US" sz="3600" dirty="0" smtClean="0"/>
              <a:t>)</a:t>
            </a:r>
          </a:p>
          <a:p>
            <a:pPr lvl="1"/>
            <a:r>
              <a:rPr lang="en-US" sz="3600" dirty="0" smtClean="0"/>
              <a:t>Second-generation NNRTIs</a:t>
            </a:r>
          </a:p>
          <a:p>
            <a:pPr lvl="2"/>
            <a:r>
              <a:rPr lang="en-US" sz="3600" dirty="0" err="1" smtClean="0"/>
              <a:t>Etravirine</a:t>
            </a:r>
            <a:endParaRPr lang="en-US" sz="3600" dirty="0" smtClean="0"/>
          </a:p>
          <a:p>
            <a:pPr lvl="2"/>
            <a:r>
              <a:rPr lang="en-US" sz="3600" dirty="0" err="1" smtClean="0"/>
              <a:t>Rilpivirine</a:t>
            </a:r>
            <a:endParaRPr lang="en-US" sz="3600" dirty="0" smtClean="0"/>
          </a:p>
          <a:p>
            <a:pPr lvl="1"/>
            <a:r>
              <a:rPr lang="en-US" sz="3600" dirty="0" smtClean="0"/>
              <a:t>Protease Inhibitors</a:t>
            </a:r>
          </a:p>
          <a:p>
            <a:pPr lvl="2"/>
            <a:r>
              <a:rPr lang="en-US" sz="3600" dirty="0" err="1" smtClean="0"/>
              <a:t>Darunavir</a:t>
            </a:r>
            <a:r>
              <a:rPr lang="en-US" sz="3600" dirty="0" smtClean="0"/>
              <a:t>/ritonavir</a:t>
            </a:r>
            <a:endParaRPr lang="en-US" sz="3600" dirty="0"/>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110</a:t>
            </a:fld>
            <a:endParaRPr lang="en-US"/>
          </a:p>
        </p:txBody>
      </p:sp>
    </p:spTree>
    <p:extLst>
      <p:ext uri="{BB962C8B-B14F-4D97-AF65-F5344CB8AC3E}">
        <p14:creationId xmlns:p14="http://schemas.microsoft.com/office/powerpoint/2010/main" xmlns="" val="13302492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a:xfrm>
            <a:off x="819944" y="0"/>
            <a:ext cx="10515600" cy="1040448"/>
          </a:xfrm>
        </p:spPr>
        <p:txBody>
          <a:bodyPr/>
          <a:lstStyle/>
          <a:p>
            <a:pPr eaLnBrk="1" hangingPunct="1"/>
            <a:r>
              <a:rPr lang="en-US" b="1" dirty="0" smtClean="0">
                <a:solidFill>
                  <a:srgbClr val="FF0000"/>
                </a:solidFill>
              </a:rPr>
              <a:t>What </a:t>
            </a:r>
            <a:r>
              <a:rPr lang="en-US" b="1" i="1" dirty="0" smtClean="0">
                <a:solidFill>
                  <a:srgbClr val="FF0000"/>
                </a:solidFill>
              </a:rPr>
              <a:t>NOT</a:t>
            </a:r>
            <a:r>
              <a:rPr lang="en-US" b="1" dirty="0" smtClean="0">
                <a:solidFill>
                  <a:srgbClr val="FF0000"/>
                </a:solidFill>
              </a:rPr>
              <a:t> to use together..!!!!!!!.. </a:t>
            </a:r>
          </a:p>
        </p:txBody>
      </p:sp>
      <p:sp>
        <p:nvSpPr>
          <p:cNvPr id="3" name="Content Placeholder 2"/>
          <p:cNvSpPr>
            <a:spLocks noGrp="1"/>
          </p:cNvSpPr>
          <p:nvPr>
            <p:ph sz="quarter" idx="1"/>
          </p:nvPr>
        </p:nvSpPr>
        <p:spPr>
          <a:xfrm>
            <a:off x="304800" y="1040448"/>
            <a:ext cx="11602720" cy="5681027"/>
          </a:xfrm>
        </p:spPr>
        <p:txBody>
          <a:bodyPr>
            <a:noAutofit/>
          </a:bodyPr>
          <a:lstStyle/>
          <a:p>
            <a:pPr marL="274320" indent="-274320">
              <a:buFont typeface="Wingdings 2"/>
              <a:buChar char=""/>
              <a:defRPr/>
            </a:pPr>
            <a:r>
              <a:rPr lang="en-US" dirty="0">
                <a:solidFill>
                  <a:srgbClr val="FF0000"/>
                </a:solidFill>
              </a:rPr>
              <a:t>(</a:t>
            </a:r>
            <a:r>
              <a:rPr lang="en-US" dirty="0" smtClean="0">
                <a:solidFill>
                  <a:srgbClr val="FF0000"/>
                </a:solidFill>
              </a:rPr>
              <a:t>3TC + ABC + TDF) or (3TC + </a:t>
            </a:r>
            <a:r>
              <a:rPr lang="en-US" dirty="0" err="1" smtClean="0">
                <a:solidFill>
                  <a:srgbClr val="FF0000"/>
                </a:solidFill>
              </a:rPr>
              <a:t>ddI</a:t>
            </a:r>
            <a:r>
              <a:rPr lang="en-US" dirty="0" smtClean="0">
                <a:solidFill>
                  <a:srgbClr val="FF0000"/>
                </a:solidFill>
              </a:rPr>
              <a:t> +TDF) </a:t>
            </a:r>
          </a:p>
          <a:p>
            <a:pPr marL="1920558" lvl="4" indent="-274320">
              <a:buFont typeface="Wingdings 2"/>
              <a:buChar char=""/>
              <a:defRPr/>
            </a:pPr>
            <a:r>
              <a:rPr lang="en-US" sz="2800" dirty="0" smtClean="0">
                <a:solidFill>
                  <a:schemeClr val="tx1"/>
                </a:solidFill>
              </a:rPr>
              <a:t>High rates of failure</a:t>
            </a:r>
          </a:p>
          <a:p>
            <a:pPr marL="274320" indent="-274320">
              <a:buFont typeface="Wingdings 2"/>
              <a:buChar char=""/>
              <a:defRPr/>
            </a:pPr>
            <a:r>
              <a:rPr lang="en-US" dirty="0" smtClean="0">
                <a:solidFill>
                  <a:srgbClr val="FF0000"/>
                </a:solidFill>
              </a:rPr>
              <a:t>TDF + </a:t>
            </a:r>
            <a:r>
              <a:rPr lang="en-US" dirty="0" err="1" smtClean="0">
                <a:solidFill>
                  <a:srgbClr val="FF0000"/>
                </a:solidFill>
              </a:rPr>
              <a:t>ddI</a:t>
            </a:r>
            <a:r>
              <a:rPr lang="en-US" dirty="0" smtClean="0">
                <a:solidFill>
                  <a:srgbClr val="FF0000"/>
                </a:solidFill>
              </a:rPr>
              <a:t> + NNRTI (high rate of failure)</a:t>
            </a:r>
          </a:p>
          <a:p>
            <a:pPr marL="274320" indent="-274320">
              <a:buFont typeface="Wingdings 2"/>
              <a:buChar char=""/>
              <a:defRPr/>
            </a:pPr>
            <a:r>
              <a:rPr lang="en-US" dirty="0" err="1">
                <a:solidFill>
                  <a:srgbClr val="FF0000"/>
                </a:solidFill>
              </a:rPr>
              <a:t>Stavudine</a:t>
            </a:r>
            <a:r>
              <a:rPr lang="en-US" dirty="0">
                <a:solidFill>
                  <a:srgbClr val="FF0000"/>
                </a:solidFill>
              </a:rPr>
              <a:t> and </a:t>
            </a:r>
            <a:r>
              <a:rPr lang="en-US" dirty="0" err="1">
                <a:solidFill>
                  <a:srgbClr val="FF0000"/>
                </a:solidFill>
              </a:rPr>
              <a:t>zidovudine</a:t>
            </a:r>
            <a:r>
              <a:rPr lang="en-US" dirty="0">
                <a:solidFill>
                  <a:srgbClr val="FF0000"/>
                </a:solidFill>
              </a:rPr>
              <a:t> (antagonism)</a:t>
            </a:r>
          </a:p>
          <a:p>
            <a:pPr marL="274320" indent="-274320">
              <a:buFont typeface="Wingdings 2"/>
              <a:buChar char=""/>
              <a:defRPr/>
            </a:pPr>
            <a:r>
              <a:rPr lang="en-US" dirty="0" err="1" smtClean="0">
                <a:solidFill>
                  <a:srgbClr val="FF0000"/>
                </a:solidFill>
              </a:rPr>
              <a:t>Atazanavir</a:t>
            </a:r>
            <a:r>
              <a:rPr lang="en-US" dirty="0" smtClean="0">
                <a:solidFill>
                  <a:srgbClr val="FF0000"/>
                </a:solidFill>
              </a:rPr>
              <a:t> + </a:t>
            </a:r>
            <a:r>
              <a:rPr lang="en-US" dirty="0" err="1" smtClean="0">
                <a:solidFill>
                  <a:srgbClr val="FF0000"/>
                </a:solidFill>
              </a:rPr>
              <a:t>indinavir</a:t>
            </a:r>
            <a:r>
              <a:rPr lang="en-US" dirty="0" smtClean="0">
                <a:solidFill>
                  <a:srgbClr val="FF0000"/>
                </a:solidFill>
              </a:rPr>
              <a:t> (overlapping toxicities)</a:t>
            </a:r>
          </a:p>
          <a:p>
            <a:pPr marL="274320" indent="-274320">
              <a:buFont typeface="Wingdings 2"/>
              <a:buChar char=""/>
              <a:defRPr/>
            </a:pPr>
            <a:r>
              <a:rPr lang="en-US" dirty="0" err="1" smtClean="0">
                <a:solidFill>
                  <a:srgbClr val="FF0000"/>
                </a:solidFill>
              </a:rPr>
              <a:t>Didanosine</a:t>
            </a:r>
            <a:r>
              <a:rPr lang="en-US" dirty="0" smtClean="0">
                <a:solidFill>
                  <a:srgbClr val="FF0000"/>
                </a:solidFill>
              </a:rPr>
              <a:t> + </a:t>
            </a:r>
            <a:r>
              <a:rPr lang="en-US" dirty="0" err="1" smtClean="0">
                <a:solidFill>
                  <a:srgbClr val="FF0000"/>
                </a:solidFill>
              </a:rPr>
              <a:t>stavudine</a:t>
            </a:r>
            <a:r>
              <a:rPr lang="en-US" dirty="0" smtClean="0">
                <a:solidFill>
                  <a:srgbClr val="FF0000"/>
                </a:solidFill>
              </a:rPr>
              <a:t> (overlapping toxicities)</a:t>
            </a:r>
          </a:p>
          <a:p>
            <a:pPr marL="274320" indent="-274320">
              <a:buFont typeface="Wingdings 2"/>
              <a:buChar char=""/>
              <a:defRPr/>
            </a:pPr>
            <a:r>
              <a:rPr lang="en-US" dirty="0" smtClean="0">
                <a:solidFill>
                  <a:srgbClr val="FF0000"/>
                </a:solidFill>
              </a:rPr>
              <a:t>2-NNRTI combination</a:t>
            </a:r>
          </a:p>
          <a:p>
            <a:pPr marL="274320" indent="-274320">
              <a:buFont typeface="Wingdings 2"/>
              <a:buChar char=""/>
              <a:defRPr/>
            </a:pPr>
            <a:r>
              <a:rPr lang="en-US" dirty="0" err="1" smtClean="0">
                <a:solidFill>
                  <a:srgbClr val="FF0000"/>
                </a:solidFill>
              </a:rPr>
              <a:t>Emtricitabine</a:t>
            </a:r>
            <a:r>
              <a:rPr lang="en-US" dirty="0" smtClean="0">
                <a:solidFill>
                  <a:srgbClr val="FF0000"/>
                </a:solidFill>
              </a:rPr>
              <a:t> and lamivudine</a:t>
            </a:r>
          </a:p>
          <a:p>
            <a:pPr marL="274320" indent="-274320">
              <a:buFont typeface="Wingdings 2"/>
              <a:buChar char=""/>
              <a:defRPr/>
            </a:pPr>
            <a:r>
              <a:rPr lang="en-US" dirty="0" err="1" smtClean="0">
                <a:solidFill>
                  <a:srgbClr val="FF0000"/>
                </a:solidFill>
              </a:rPr>
              <a:t>Nevirapine</a:t>
            </a:r>
            <a:r>
              <a:rPr lang="en-US" dirty="0" smtClean="0">
                <a:solidFill>
                  <a:srgbClr val="FF0000"/>
                </a:solidFill>
              </a:rPr>
              <a:t> in women with CD4 &gt;250 or men with CD4&gt;400</a:t>
            </a:r>
          </a:p>
          <a:p>
            <a:pPr marL="274320" indent="-274320">
              <a:buFont typeface="Wingdings 2"/>
              <a:buChar char=""/>
              <a:defRPr/>
            </a:pPr>
            <a:r>
              <a:rPr lang="en-US" dirty="0" err="1" smtClean="0">
                <a:solidFill>
                  <a:srgbClr val="FF0000"/>
                </a:solidFill>
              </a:rPr>
              <a:t>Zidovudine</a:t>
            </a:r>
            <a:r>
              <a:rPr lang="en-US" dirty="0" smtClean="0">
                <a:solidFill>
                  <a:srgbClr val="FF0000"/>
                </a:solidFill>
              </a:rPr>
              <a:t> and </a:t>
            </a:r>
            <a:r>
              <a:rPr lang="en-US" dirty="0" err="1" smtClean="0">
                <a:solidFill>
                  <a:srgbClr val="FF0000"/>
                </a:solidFill>
              </a:rPr>
              <a:t>ribavirin</a:t>
            </a:r>
            <a:r>
              <a:rPr lang="en-US" dirty="0" smtClean="0">
                <a:solidFill>
                  <a:srgbClr val="FF0000"/>
                </a:solidFill>
              </a:rPr>
              <a:t> (enhanced anemia of </a:t>
            </a:r>
            <a:r>
              <a:rPr lang="en-US" dirty="0" err="1" smtClean="0">
                <a:solidFill>
                  <a:srgbClr val="FF0000"/>
                </a:solidFill>
              </a:rPr>
              <a:t>ribavirin</a:t>
            </a:r>
            <a:r>
              <a:rPr lang="en-US" dirty="0" smtClean="0">
                <a:solidFill>
                  <a:srgbClr val="FF0000"/>
                </a:solidFill>
              </a:rPr>
              <a:t> and inhibition of AZT </a:t>
            </a:r>
            <a:r>
              <a:rPr lang="en-US" dirty="0" err="1" smtClean="0">
                <a:solidFill>
                  <a:srgbClr val="FF0000"/>
                </a:solidFill>
              </a:rPr>
              <a:t>phosphorylation</a:t>
            </a:r>
            <a:r>
              <a:rPr lang="en-US" dirty="0" smtClean="0">
                <a:solidFill>
                  <a:srgbClr val="FF0000"/>
                </a:solidFill>
              </a:rPr>
              <a:t>)</a:t>
            </a:r>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111</a:t>
            </a:fld>
            <a:endParaRPr lang="en-US"/>
          </a:p>
        </p:txBody>
      </p:sp>
    </p:spTree>
    <p:extLst>
      <p:ext uri="{BB962C8B-B14F-4D97-AF65-F5344CB8AC3E}">
        <p14:creationId xmlns:p14="http://schemas.microsoft.com/office/powerpoint/2010/main" xmlns="" val="35186299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1"/>
            <a:ext cx="8534400" cy="758825"/>
          </a:xfrm>
        </p:spPr>
        <p:txBody>
          <a:bodyPr>
            <a:noAutofit/>
          </a:bodyPr>
          <a:lstStyle/>
          <a:p>
            <a:pPr>
              <a:defRPr/>
            </a:pPr>
            <a:r>
              <a:rPr lang="en-US" sz="2800" dirty="0"/>
              <a:t>WHO guidelines: ART for women who need treatment for their own health</a:t>
            </a: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xmlns="" val="586118182"/>
              </p:ext>
            </p:extLst>
          </p:nvPr>
        </p:nvGraphicFramePr>
        <p:xfrm>
          <a:off x="731520" y="1527175"/>
          <a:ext cx="11074400" cy="3674744"/>
        </p:xfrm>
        <a:graphic>
          <a:graphicData uri="http://schemas.openxmlformats.org/drawingml/2006/table">
            <a:tbl>
              <a:tblPr firstRow="1" bandRow="1">
                <a:tableStyleId>{5C22544A-7EE6-4342-B048-85BDC9FD1C3A}</a:tableStyleId>
              </a:tblPr>
              <a:tblGrid>
                <a:gridCol w="2716362"/>
                <a:gridCol w="8358038"/>
              </a:tblGrid>
              <a:tr h="844888">
                <a:tc gridSpan="2">
                  <a:txBody>
                    <a:bodyPr/>
                    <a:lstStyle/>
                    <a:p>
                      <a:r>
                        <a:rPr lang="en-US" sz="3600" dirty="0" smtClean="0"/>
                        <a:t>ART regimens for eligible pregnant women</a:t>
                      </a:r>
                      <a:endParaRPr lang="en-US" sz="3600" dirty="0"/>
                    </a:p>
                  </a:txBody>
                  <a:tcPr marL="192549" marR="192549"/>
                </a:tc>
                <a:tc hMerge="1">
                  <a:txBody>
                    <a:bodyPr/>
                    <a:lstStyle/>
                    <a:p>
                      <a:pPr>
                        <a:buFont typeface="Arial" pitchFamily="34" charset="0"/>
                        <a:buNone/>
                      </a:pPr>
                      <a:endParaRPr lang="en-US" sz="2000" dirty="0" smtClean="0"/>
                    </a:p>
                  </a:txBody>
                  <a:tcPr marL="192549" marR="192549"/>
                </a:tc>
              </a:tr>
              <a:tr h="1414928">
                <a:tc>
                  <a:txBody>
                    <a:bodyPr/>
                    <a:lstStyle/>
                    <a:p>
                      <a:r>
                        <a:rPr lang="en-US" sz="3600" dirty="0" smtClean="0"/>
                        <a:t>Preferred</a:t>
                      </a:r>
                      <a:endParaRPr lang="en-US" sz="3600" dirty="0"/>
                    </a:p>
                  </a:txBody>
                  <a:tcPr marL="192549" marR="192549"/>
                </a:tc>
                <a:tc>
                  <a:txBody>
                    <a:bodyPr/>
                    <a:lstStyle/>
                    <a:p>
                      <a:pPr>
                        <a:buFont typeface="Arial" pitchFamily="34" charset="0"/>
                        <a:buChar char="•"/>
                      </a:pPr>
                      <a:r>
                        <a:rPr lang="en-US" sz="3600" dirty="0" smtClean="0"/>
                        <a:t> AZT + 3TC + EFV*</a:t>
                      </a:r>
                    </a:p>
                    <a:p>
                      <a:pPr>
                        <a:buFont typeface="Arial" pitchFamily="34" charset="0"/>
                        <a:buChar char="•"/>
                      </a:pPr>
                      <a:r>
                        <a:rPr lang="en-US" sz="3600" baseline="0" dirty="0" smtClean="0"/>
                        <a:t> AZT + 3TC  + NVP</a:t>
                      </a:r>
                      <a:endParaRPr lang="en-US" sz="3600" dirty="0" smtClean="0"/>
                    </a:p>
                  </a:txBody>
                  <a:tcPr marL="192549" marR="192549"/>
                </a:tc>
              </a:tr>
              <a:tr h="1414928">
                <a:tc>
                  <a:txBody>
                    <a:bodyPr/>
                    <a:lstStyle/>
                    <a:p>
                      <a:r>
                        <a:rPr lang="en-US" sz="3600" dirty="0" smtClean="0"/>
                        <a:t>Alternative</a:t>
                      </a:r>
                      <a:endParaRPr lang="en-US" sz="3600" dirty="0"/>
                    </a:p>
                  </a:txBody>
                  <a:tcPr marL="192549" marR="192549"/>
                </a:tc>
                <a:tc>
                  <a:txBody>
                    <a:bodyPr/>
                    <a:lstStyle/>
                    <a:p>
                      <a:pPr>
                        <a:buFont typeface="Arial" pitchFamily="34" charset="0"/>
                        <a:buChar char="•"/>
                      </a:pPr>
                      <a:r>
                        <a:rPr lang="en-US" sz="3600" dirty="0" smtClean="0"/>
                        <a:t> TDF + (3TC or FTC) + EFV*</a:t>
                      </a:r>
                    </a:p>
                    <a:p>
                      <a:pPr>
                        <a:buFont typeface="Arial" pitchFamily="34" charset="0"/>
                        <a:buChar char="•"/>
                      </a:pPr>
                      <a:r>
                        <a:rPr lang="en-US" sz="3600" dirty="0" smtClean="0"/>
                        <a:t> TDF +</a:t>
                      </a:r>
                      <a:r>
                        <a:rPr lang="en-US" sz="3600" baseline="0" dirty="0" smtClean="0"/>
                        <a:t> (3TC or FTC) + NVP</a:t>
                      </a:r>
                      <a:endParaRPr lang="en-US" sz="3600" dirty="0" smtClean="0"/>
                    </a:p>
                  </a:txBody>
                  <a:tcPr marL="192549" marR="192549"/>
                </a:tc>
              </a:tr>
            </a:tbl>
          </a:graphicData>
        </a:graphic>
      </p:graphicFrame>
      <p:sp>
        <p:nvSpPr>
          <p:cNvPr id="5" name="Slide Number Placeholder 4"/>
          <p:cNvSpPr>
            <a:spLocks noGrp="1"/>
          </p:cNvSpPr>
          <p:nvPr>
            <p:ph type="sldNum" sz="quarter" idx="12"/>
          </p:nvPr>
        </p:nvSpPr>
        <p:spPr/>
        <p:txBody>
          <a:bodyPr/>
          <a:lstStyle/>
          <a:p>
            <a:pPr>
              <a:defRPr/>
            </a:pPr>
            <a:fld id="{4B129FF1-F36F-4FAB-A511-3DE22416A05D}" type="slidenum">
              <a:rPr lang="en-US" smtClean="0"/>
              <a:pPr>
                <a:defRPr/>
              </a:pPr>
              <a:t>112</a:t>
            </a:fld>
            <a:endParaRPr lang="en-US"/>
          </a:p>
        </p:txBody>
      </p:sp>
      <p:sp>
        <p:nvSpPr>
          <p:cNvPr id="6" name="TextBox 5"/>
          <p:cNvSpPr txBox="1"/>
          <p:nvPr/>
        </p:nvSpPr>
        <p:spPr>
          <a:xfrm>
            <a:off x="2072641" y="5714999"/>
            <a:ext cx="8920479" cy="584775"/>
          </a:xfrm>
          <a:prstGeom prst="rect">
            <a:avLst/>
          </a:prstGeom>
          <a:noFill/>
        </p:spPr>
        <p:txBody>
          <a:bodyPr wrap="square" rtlCol="0">
            <a:spAutoFit/>
          </a:bodyPr>
          <a:lstStyle/>
          <a:p>
            <a:r>
              <a:rPr lang="en-US" sz="3200" dirty="0"/>
              <a:t>*Do not give in first trimester of pregnancy</a:t>
            </a:r>
          </a:p>
        </p:txBody>
      </p:sp>
    </p:spTree>
    <p:extLst>
      <p:ext uri="{BB962C8B-B14F-4D97-AF65-F5344CB8AC3E}">
        <p14:creationId xmlns:p14="http://schemas.microsoft.com/office/powerpoint/2010/main" xmlns="" val="34838667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10515600" cy="4351338"/>
          </a:xfrm>
        </p:spPr>
        <p:txBody>
          <a:bodyPr>
            <a:normAutofit/>
          </a:bodyPr>
          <a:lstStyle/>
          <a:p>
            <a:pPr fontAlgn="t"/>
            <a:r>
              <a:rPr lang="en-US" sz="4400" b="1" dirty="0"/>
              <a:t>Infants born to moms receiving ART for their own health</a:t>
            </a:r>
            <a:endParaRPr lang="en-US" sz="4400" dirty="0"/>
          </a:p>
          <a:p>
            <a:pPr fontAlgn="t"/>
            <a:endParaRPr lang="en-US" sz="4400" dirty="0" smtClean="0"/>
          </a:p>
          <a:p>
            <a:pPr fontAlgn="t"/>
            <a:r>
              <a:rPr lang="en-US" sz="4400" dirty="0" smtClean="0"/>
              <a:t>Breastfeeding </a:t>
            </a:r>
            <a:r>
              <a:rPr lang="en-US" sz="4400" dirty="0"/>
              <a:t>or non-breastfeeding infant</a:t>
            </a:r>
          </a:p>
          <a:p>
            <a:pPr fontAlgn="t"/>
            <a:endParaRPr lang="en-US" sz="4400" dirty="0" smtClean="0"/>
          </a:p>
          <a:p>
            <a:pPr fontAlgn="t"/>
            <a:r>
              <a:rPr lang="en-US" sz="4400" dirty="0" smtClean="0"/>
              <a:t>Daily </a:t>
            </a:r>
            <a:r>
              <a:rPr lang="en-US" sz="4400" dirty="0"/>
              <a:t>AZT or NVP for 4-6 weeks</a:t>
            </a:r>
          </a:p>
          <a:p>
            <a:endParaRPr lang="en-US" sz="44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113</a:t>
            </a:fld>
            <a:endParaRPr lang="en-US" dirty="0"/>
          </a:p>
        </p:txBody>
      </p:sp>
    </p:spTree>
    <p:extLst>
      <p:ext uri="{BB962C8B-B14F-4D97-AF65-F5344CB8AC3E}">
        <p14:creationId xmlns:p14="http://schemas.microsoft.com/office/powerpoint/2010/main" xmlns="" val="16877720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547ED743-B87A-484A-978F-24B7A6563107}" type="slidenum">
              <a:rPr lang="en-US" altLang="en-US" sz="1400"/>
              <a:pPr/>
              <a:t>114</a:t>
            </a:fld>
            <a:endParaRPr lang="en-US" altLang="en-US" sz="1400"/>
          </a:p>
        </p:txBody>
      </p:sp>
      <p:sp>
        <p:nvSpPr>
          <p:cNvPr id="169987" name="Rectangle 2"/>
          <p:cNvSpPr>
            <a:spLocks noGrp="1" noChangeArrowheads="1"/>
          </p:cNvSpPr>
          <p:nvPr>
            <p:ph type="title"/>
          </p:nvPr>
        </p:nvSpPr>
        <p:spPr>
          <a:xfrm>
            <a:off x="1247140" y="0"/>
            <a:ext cx="9144000" cy="1500188"/>
          </a:xfrm>
        </p:spPr>
        <p:txBody>
          <a:bodyPr/>
          <a:lstStyle/>
          <a:p>
            <a:pPr algn="ctr" eaLnBrk="1" hangingPunct="1"/>
            <a:r>
              <a:rPr lang="en-US" altLang="en-US" dirty="0" smtClean="0"/>
              <a:t>Three Main Reasons for Altering a Patient’s ARV Drug Regimen:</a:t>
            </a:r>
          </a:p>
        </p:txBody>
      </p:sp>
      <p:sp>
        <p:nvSpPr>
          <p:cNvPr id="169988" name="Rectangle 3"/>
          <p:cNvSpPr>
            <a:spLocks noGrp="1" noChangeArrowheads="1"/>
          </p:cNvSpPr>
          <p:nvPr>
            <p:ph type="body" idx="1"/>
          </p:nvPr>
        </p:nvSpPr>
        <p:spPr>
          <a:xfrm>
            <a:off x="284480" y="1825625"/>
            <a:ext cx="11419840" cy="4895850"/>
          </a:xfrm>
        </p:spPr>
        <p:txBody>
          <a:bodyPr>
            <a:normAutofit lnSpcReduction="10000"/>
          </a:bodyPr>
          <a:lstStyle/>
          <a:p>
            <a:pPr eaLnBrk="1" hangingPunct="1">
              <a:lnSpc>
                <a:spcPct val="90000"/>
              </a:lnSpc>
              <a:buFont typeface="Wingdings" panose="05000000000000000000" pitchFamily="2" charset="2"/>
              <a:buNone/>
            </a:pPr>
            <a:r>
              <a:rPr lang="en-US" altLang="en-US" b="1" dirty="0" smtClean="0"/>
              <a:t>1. </a:t>
            </a:r>
            <a:r>
              <a:rPr lang="en-US" altLang="en-US" sz="4000" b="1" dirty="0" smtClean="0"/>
              <a:t>Drug Toxicity or Intolerance</a:t>
            </a:r>
          </a:p>
          <a:p>
            <a:pPr lvl="1" eaLnBrk="1" hangingPunct="1">
              <a:lnSpc>
                <a:spcPct val="90000"/>
              </a:lnSpc>
            </a:pPr>
            <a:r>
              <a:rPr lang="en-US" altLang="en-US" sz="4000" dirty="0" smtClean="0"/>
              <a:t>Single drug substitutions appropriate</a:t>
            </a:r>
          </a:p>
          <a:p>
            <a:pPr lvl="1" eaLnBrk="1" hangingPunct="1">
              <a:lnSpc>
                <a:spcPct val="90000"/>
              </a:lnSpc>
              <a:buFont typeface="Wingdings" panose="05000000000000000000" pitchFamily="2" charset="2"/>
              <a:buNone/>
            </a:pPr>
            <a:endParaRPr lang="en-US" altLang="en-US" sz="4000" dirty="0" smtClean="0"/>
          </a:p>
          <a:p>
            <a:pPr eaLnBrk="1" hangingPunct="1">
              <a:lnSpc>
                <a:spcPct val="90000"/>
              </a:lnSpc>
              <a:buFont typeface="Wingdings" panose="05000000000000000000" pitchFamily="2" charset="2"/>
              <a:buNone/>
            </a:pPr>
            <a:r>
              <a:rPr lang="en-US" altLang="en-US" sz="4000" b="1" dirty="0" smtClean="0"/>
              <a:t>2. Drug Interactions</a:t>
            </a:r>
          </a:p>
          <a:p>
            <a:pPr lvl="1" eaLnBrk="1" hangingPunct="1">
              <a:lnSpc>
                <a:spcPct val="90000"/>
              </a:lnSpc>
            </a:pPr>
            <a:r>
              <a:rPr lang="en-US" altLang="en-US" sz="4000" dirty="0" smtClean="0"/>
              <a:t>Single drug substitutions appropriate</a:t>
            </a:r>
          </a:p>
          <a:p>
            <a:pPr lvl="1" eaLnBrk="1" hangingPunct="1">
              <a:lnSpc>
                <a:spcPct val="90000"/>
              </a:lnSpc>
              <a:buFont typeface="Wingdings" panose="05000000000000000000" pitchFamily="2" charset="2"/>
              <a:buNone/>
            </a:pPr>
            <a:endParaRPr lang="en-US" altLang="en-US" sz="4000" dirty="0" smtClean="0"/>
          </a:p>
          <a:p>
            <a:pPr eaLnBrk="1" hangingPunct="1">
              <a:lnSpc>
                <a:spcPct val="90000"/>
              </a:lnSpc>
              <a:buFont typeface="Wingdings" panose="05000000000000000000" pitchFamily="2" charset="2"/>
              <a:buNone/>
            </a:pPr>
            <a:r>
              <a:rPr lang="en-US" altLang="en-US" sz="4000" b="1" dirty="0" smtClean="0"/>
              <a:t>3. Treatment Failure</a:t>
            </a:r>
          </a:p>
          <a:p>
            <a:pPr lvl="1" eaLnBrk="1" hangingPunct="1">
              <a:lnSpc>
                <a:spcPct val="90000"/>
              </a:lnSpc>
            </a:pPr>
            <a:r>
              <a:rPr lang="en-US" altLang="en-US" sz="4000" i="1" u="sng" dirty="0" smtClean="0"/>
              <a:t>Entire regimen</a:t>
            </a:r>
            <a:r>
              <a:rPr lang="en-US" altLang="en-US" sz="4000" dirty="0" smtClean="0"/>
              <a:t> must be changed</a:t>
            </a:r>
          </a:p>
        </p:txBody>
      </p:sp>
    </p:spTree>
    <p:extLst>
      <p:ext uri="{BB962C8B-B14F-4D97-AF65-F5344CB8AC3E}">
        <p14:creationId xmlns:p14="http://schemas.microsoft.com/office/powerpoint/2010/main" xmlns="" val="4854785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E8627C2D-D094-4F5A-8D1B-E0F67571888A}" type="slidenum">
              <a:rPr lang="en-US" altLang="en-US" sz="1400"/>
              <a:pPr/>
              <a:t>115</a:t>
            </a:fld>
            <a:endParaRPr lang="en-US" altLang="en-US" sz="1400"/>
          </a:p>
        </p:txBody>
      </p:sp>
      <p:sp>
        <p:nvSpPr>
          <p:cNvPr id="171011" name="Rectangle 2"/>
          <p:cNvSpPr>
            <a:spLocks noGrp="1" noChangeArrowheads="1"/>
          </p:cNvSpPr>
          <p:nvPr>
            <p:ph type="title"/>
          </p:nvPr>
        </p:nvSpPr>
        <p:spPr>
          <a:xfrm>
            <a:off x="1524000" y="617538"/>
            <a:ext cx="9144000" cy="1143000"/>
          </a:xfrm>
        </p:spPr>
        <p:txBody>
          <a:bodyPr>
            <a:noAutofit/>
          </a:bodyPr>
          <a:lstStyle/>
          <a:p>
            <a:pPr algn="ctr" eaLnBrk="1" hangingPunct="1"/>
            <a:r>
              <a:rPr lang="en-US" altLang="en-US" sz="4000" dirty="0"/>
              <a:t>Other reasons for altering a patient’s regimen</a:t>
            </a:r>
            <a:endParaRPr lang="en-US" altLang="en-US" sz="4000" b="1" dirty="0"/>
          </a:p>
        </p:txBody>
      </p:sp>
      <p:sp>
        <p:nvSpPr>
          <p:cNvPr id="171012" name="Rectangle 3"/>
          <p:cNvSpPr>
            <a:spLocks noGrp="1" noChangeArrowheads="1"/>
          </p:cNvSpPr>
          <p:nvPr>
            <p:ph type="body" idx="1"/>
          </p:nvPr>
        </p:nvSpPr>
        <p:spPr/>
        <p:txBody>
          <a:bodyPr/>
          <a:lstStyle/>
          <a:p>
            <a:pPr eaLnBrk="1" hangingPunct="1">
              <a:lnSpc>
                <a:spcPct val="0"/>
              </a:lnSpc>
              <a:buFont typeface="Wingdings" panose="05000000000000000000" pitchFamily="2" charset="2"/>
              <a:buNone/>
            </a:pPr>
            <a:endParaRPr lang="en-US" altLang="en-US" sz="2400" dirty="0"/>
          </a:p>
          <a:p>
            <a:pPr eaLnBrk="1" hangingPunct="1">
              <a:lnSpc>
                <a:spcPct val="80000"/>
              </a:lnSpc>
            </a:pPr>
            <a:endParaRPr lang="en-US" altLang="en-US" sz="2400" dirty="0"/>
          </a:p>
          <a:p>
            <a:pPr eaLnBrk="1" hangingPunct="1">
              <a:lnSpc>
                <a:spcPct val="80000"/>
              </a:lnSpc>
            </a:pPr>
            <a:r>
              <a:rPr lang="en-US" altLang="en-US" sz="4000" dirty="0" smtClean="0"/>
              <a:t>Pregnancy</a:t>
            </a:r>
          </a:p>
          <a:p>
            <a:pPr eaLnBrk="1" hangingPunct="1">
              <a:lnSpc>
                <a:spcPct val="80000"/>
              </a:lnSpc>
            </a:pPr>
            <a:endParaRPr lang="en-US" altLang="en-US" sz="4000" dirty="0" smtClean="0"/>
          </a:p>
          <a:p>
            <a:pPr eaLnBrk="1" hangingPunct="1">
              <a:lnSpc>
                <a:spcPct val="80000"/>
              </a:lnSpc>
            </a:pPr>
            <a:r>
              <a:rPr lang="en-US" altLang="en-US" sz="4000" dirty="0" smtClean="0"/>
              <a:t>Interruption of drug supply</a:t>
            </a:r>
          </a:p>
        </p:txBody>
      </p:sp>
    </p:spTree>
    <p:extLst>
      <p:ext uri="{BB962C8B-B14F-4D97-AF65-F5344CB8AC3E}">
        <p14:creationId xmlns:p14="http://schemas.microsoft.com/office/powerpoint/2010/main" xmlns="" val="706170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0692F958-CFBB-45B2-8CC4-D9BA61BCA6FF}" type="slidenum">
              <a:rPr lang="en-US" altLang="en-US" sz="1400"/>
              <a:pPr/>
              <a:t>12</a:t>
            </a:fld>
            <a:endParaRPr lang="en-US" altLang="en-US" sz="1400"/>
          </a:p>
        </p:txBody>
      </p:sp>
      <p:pic>
        <p:nvPicPr>
          <p:cNvPr id="61443" name="Picture 2" descr="Gulick F1"/>
          <p:cNvPicPr>
            <a:picLocks noGrp="1" noChangeAspect="1" noChangeArrowheads="1"/>
          </p:cNvPicPr>
          <p:nvPr>
            <p:ph sz="half" idx="4294967295"/>
          </p:nvPr>
        </p:nvPicPr>
        <p:blipFill>
          <a:blip r:embed="rId3">
            <a:extLst>
              <a:ext uri="{28A0092B-C50C-407E-A947-70E740481C1C}">
                <a14:useLocalDpi xmlns:a14="http://schemas.microsoft.com/office/drawing/2010/main" xmlns="" val="0"/>
              </a:ext>
            </a:extLst>
          </a:blip>
          <a:srcRect/>
          <a:stretch>
            <a:fillRect/>
          </a:stretch>
        </p:blipFill>
        <p:spPr>
          <a:xfrm>
            <a:off x="2855913" y="404814"/>
            <a:ext cx="5473700" cy="3671887"/>
          </a:xfrm>
          <a:noFill/>
        </p:spPr>
      </p:pic>
      <p:sp>
        <p:nvSpPr>
          <p:cNvPr id="61444" name="Rectangle 3"/>
          <p:cNvSpPr>
            <a:spLocks noGrp="1" noChangeArrowheads="1"/>
          </p:cNvSpPr>
          <p:nvPr>
            <p:ph type="body" sz="half" idx="1"/>
          </p:nvPr>
        </p:nvSpPr>
        <p:spPr>
          <a:xfrm>
            <a:off x="1524000" y="2708276"/>
            <a:ext cx="2916238" cy="3744913"/>
          </a:xfrm>
        </p:spPr>
        <p:txBody>
          <a:bodyPr/>
          <a:lstStyle/>
          <a:p>
            <a:pPr eaLnBrk="1" hangingPunct="1"/>
            <a:r>
              <a:rPr lang="en-US" altLang="en-US" sz="2400" b="1"/>
              <a:t>Reverse Transcription</a:t>
            </a:r>
          </a:p>
          <a:p>
            <a:pPr lvl="1" eaLnBrk="1" hangingPunct="1"/>
            <a:r>
              <a:rPr lang="en-US" altLang="en-US" sz="2000"/>
              <a:t>The viral enzyme </a:t>
            </a:r>
            <a:r>
              <a:rPr lang="en-US" altLang="en-US" sz="2000" b="1"/>
              <a:t>reverse transcriptase</a:t>
            </a:r>
            <a:r>
              <a:rPr lang="en-US" altLang="en-US" sz="2000"/>
              <a:t> converts the single stranded viral RNA into double strand DNA</a:t>
            </a:r>
          </a:p>
        </p:txBody>
      </p:sp>
      <p:sp>
        <p:nvSpPr>
          <p:cNvPr id="61445" name="Rectangle 4"/>
          <p:cNvSpPr>
            <a:spLocks noGrp="1" noChangeArrowheads="1"/>
          </p:cNvSpPr>
          <p:nvPr>
            <p:ph type="body" sz="half" idx="2"/>
          </p:nvPr>
        </p:nvSpPr>
        <p:spPr>
          <a:xfrm>
            <a:off x="7824788" y="692150"/>
            <a:ext cx="2843212" cy="6165850"/>
          </a:xfrm>
        </p:spPr>
        <p:txBody>
          <a:bodyPr/>
          <a:lstStyle/>
          <a:p>
            <a:pPr eaLnBrk="1" hangingPunct="1">
              <a:lnSpc>
                <a:spcPct val="80000"/>
              </a:lnSpc>
            </a:pPr>
            <a:r>
              <a:rPr lang="en-US" altLang="en-US" sz="2400" b="1"/>
              <a:t>Transcription:</a:t>
            </a:r>
          </a:p>
          <a:p>
            <a:pPr lvl="1" eaLnBrk="1" hangingPunct="1">
              <a:lnSpc>
                <a:spcPct val="80000"/>
              </a:lnSpc>
            </a:pPr>
            <a:r>
              <a:rPr lang="en-US" altLang="en-US" sz="2000"/>
              <a:t>Activation of host cell results in transcription of viral DNA into mRNA.</a:t>
            </a:r>
          </a:p>
          <a:p>
            <a:pPr lvl="1" eaLnBrk="1" hangingPunct="1">
              <a:lnSpc>
                <a:spcPct val="80000"/>
              </a:lnSpc>
            </a:pPr>
            <a:r>
              <a:rPr lang="en-US" altLang="en-US" sz="2000"/>
              <a:t>mRNA translated into viral precursor proteins</a:t>
            </a:r>
          </a:p>
          <a:p>
            <a:pPr eaLnBrk="1" hangingPunct="1">
              <a:lnSpc>
                <a:spcPct val="80000"/>
              </a:lnSpc>
            </a:pPr>
            <a:r>
              <a:rPr lang="en-US" altLang="en-US" sz="2400" b="1"/>
              <a:t>Assembly &amp; Budding</a:t>
            </a:r>
          </a:p>
          <a:p>
            <a:pPr eaLnBrk="1" hangingPunct="1">
              <a:lnSpc>
                <a:spcPct val="80000"/>
              </a:lnSpc>
            </a:pPr>
            <a:r>
              <a:rPr lang="en-US" altLang="en-US" sz="2000"/>
              <a:t>Viral precursor proteins processed by </a:t>
            </a:r>
            <a:r>
              <a:rPr lang="en-US" altLang="en-US" sz="2000" b="1"/>
              <a:t>protease</a:t>
            </a:r>
            <a:r>
              <a:rPr lang="en-US" altLang="en-US" sz="2000"/>
              <a:t> enzyme into usable forms</a:t>
            </a:r>
          </a:p>
          <a:p>
            <a:pPr lvl="1" eaLnBrk="1" hangingPunct="1">
              <a:lnSpc>
                <a:spcPct val="80000"/>
              </a:lnSpc>
            </a:pPr>
            <a:r>
              <a:rPr lang="en-US" altLang="en-US" sz="1800"/>
              <a:t>Proteins assembled with RNA to form viral particles which then bud</a:t>
            </a:r>
          </a:p>
        </p:txBody>
      </p:sp>
      <p:sp>
        <p:nvSpPr>
          <p:cNvPr id="61446" name="Rectangle 5"/>
          <p:cNvSpPr>
            <a:spLocks noGrp="1" noChangeArrowheads="1"/>
          </p:cNvSpPr>
          <p:nvPr>
            <p:ph type="title"/>
          </p:nvPr>
        </p:nvSpPr>
        <p:spPr>
          <a:xfrm>
            <a:off x="1847851" y="214313"/>
            <a:ext cx="8620125" cy="550862"/>
          </a:xfrm>
        </p:spPr>
        <p:txBody>
          <a:bodyPr>
            <a:normAutofit fontScale="90000"/>
          </a:bodyPr>
          <a:lstStyle/>
          <a:p>
            <a:pPr algn="ctr" eaLnBrk="1" hangingPunct="1"/>
            <a:r>
              <a:rPr lang="en-US" altLang="en-US" sz="4000" b="1"/>
              <a:t>HIV LIFE CYCLE: Enzymes</a:t>
            </a:r>
          </a:p>
        </p:txBody>
      </p:sp>
      <p:sp>
        <p:nvSpPr>
          <p:cNvPr id="61447" name="Line 6"/>
          <p:cNvSpPr>
            <a:spLocks noChangeShapeType="1"/>
          </p:cNvSpPr>
          <p:nvPr/>
        </p:nvSpPr>
        <p:spPr bwMode="auto">
          <a:xfrm flipV="1">
            <a:off x="3719514" y="1773239"/>
            <a:ext cx="1150937" cy="1728787"/>
          </a:xfrm>
          <a:prstGeom prst="line">
            <a:avLst/>
          </a:prstGeom>
          <a:noFill/>
          <a:ln w="9525">
            <a:solidFill>
              <a:schemeClr val="hlink"/>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48" name="Rectangle 7"/>
          <p:cNvSpPr>
            <a:spLocks noChangeArrowheads="1"/>
          </p:cNvSpPr>
          <p:nvPr/>
        </p:nvSpPr>
        <p:spPr bwMode="auto">
          <a:xfrm>
            <a:off x="4440239" y="4868864"/>
            <a:ext cx="3024187"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r>
              <a:rPr lang="en-US" altLang="en-US" sz="2400" b="1">
                <a:cs typeface="Times New Roman" panose="02020603050405020304" pitchFamily="18" charset="0"/>
              </a:rPr>
              <a:t>Integration</a:t>
            </a:r>
            <a:r>
              <a:rPr lang="en-US" altLang="en-US" b="1">
                <a:cs typeface="Times New Roman" panose="02020603050405020304" pitchFamily="18" charset="0"/>
              </a:rPr>
              <a:t>:</a:t>
            </a:r>
          </a:p>
          <a:p>
            <a:pPr lvl="1"/>
            <a:r>
              <a:rPr lang="en-US" altLang="en-US" sz="1800">
                <a:cs typeface="Times New Roman" panose="02020603050405020304" pitchFamily="18" charset="0"/>
              </a:rPr>
              <a:t>The viral enzyme </a:t>
            </a:r>
            <a:r>
              <a:rPr lang="en-US" altLang="en-US" sz="1800" b="1">
                <a:cs typeface="Times New Roman" panose="02020603050405020304" pitchFamily="18" charset="0"/>
              </a:rPr>
              <a:t>integrase</a:t>
            </a:r>
            <a:r>
              <a:rPr lang="en-US" altLang="en-US" sz="1800">
                <a:cs typeface="Times New Roman" panose="02020603050405020304" pitchFamily="18" charset="0"/>
              </a:rPr>
              <a:t> inserts the viral DNA (viral genetic material) into the host DNA.</a:t>
            </a:r>
          </a:p>
        </p:txBody>
      </p:sp>
      <p:sp>
        <p:nvSpPr>
          <p:cNvPr id="61449" name="Line 8"/>
          <p:cNvSpPr>
            <a:spLocks noChangeShapeType="1"/>
          </p:cNvSpPr>
          <p:nvPr/>
        </p:nvSpPr>
        <p:spPr bwMode="auto">
          <a:xfrm>
            <a:off x="7104064" y="2205038"/>
            <a:ext cx="1152525" cy="1655762"/>
          </a:xfrm>
          <a:prstGeom prst="line">
            <a:avLst/>
          </a:prstGeom>
          <a:noFill/>
          <a:ln w="9525">
            <a:solidFill>
              <a:schemeClr val="hlink"/>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61450" name="Line 9"/>
          <p:cNvSpPr>
            <a:spLocks noChangeShapeType="1"/>
          </p:cNvSpPr>
          <p:nvPr/>
        </p:nvSpPr>
        <p:spPr bwMode="auto">
          <a:xfrm flipH="1">
            <a:off x="6527801" y="1196975"/>
            <a:ext cx="1800225" cy="719138"/>
          </a:xfrm>
          <a:prstGeom prst="line">
            <a:avLst/>
          </a:prstGeom>
          <a:noFill/>
          <a:ln w="9525">
            <a:solidFill>
              <a:schemeClr val="hlink"/>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51" name="Line 10"/>
          <p:cNvSpPr>
            <a:spLocks noChangeShapeType="1"/>
          </p:cNvSpPr>
          <p:nvPr/>
        </p:nvSpPr>
        <p:spPr bwMode="auto">
          <a:xfrm flipV="1">
            <a:off x="5375275" y="2565401"/>
            <a:ext cx="0" cy="2519363"/>
          </a:xfrm>
          <a:prstGeom prst="line">
            <a:avLst/>
          </a:prstGeom>
          <a:noFill/>
          <a:ln w="9525">
            <a:solidFill>
              <a:schemeClr val="hlink"/>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1197347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How  HIV affects the immune system</a:t>
            </a:r>
            <a:endParaRPr lang="en-US" dirty="0"/>
          </a:p>
        </p:txBody>
      </p:sp>
      <p:sp>
        <p:nvSpPr>
          <p:cNvPr id="3" name="Content Placeholder 2"/>
          <p:cNvSpPr>
            <a:spLocks noGrp="1"/>
          </p:cNvSpPr>
          <p:nvPr>
            <p:ph idx="1"/>
          </p:nvPr>
        </p:nvSpPr>
        <p:spPr>
          <a:xfrm>
            <a:off x="838200" y="1544320"/>
            <a:ext cx="11211560" cy="5019040"/>
          </a:xfrm>
        </p:spPr>
        <p:txBody>
          <a:bodyPr>
            <a:noAutofit/>
          </a:bodyPr>
          <a:lstStyle/>
          <a:p>
            <a:pPr>
              <a:lnSpc>
                <a:spcPct val="80000"/>
              </a:lnSpc>
            </a:pPr>
            <a:r>
              <a:rPr lang="en-US" altLang="en-US" sz="3200" dirty="0"/>
              <a:t>HIV attaches to cells of the immune system through special surface markers called CD4 receptors </a:t>
            </a:r>
          </a:p>
          <a:p>
            <a:pPr>
              <a:lnSpc>
                <a:spcPct val="80000"/>
              </a:lnSpc>
            </a:pPr>
            <a:endParaRPr lang="en-US" altLang="en-US" sz="3200" dirty="0"/>
          </a:p>
          <a:p>
            <a:pPr>
              <a:lnSpc>
                <a:spcPct val="80000"/>
              </a:lnSpc>
            </a:pPr>
            <a:r>
              <a:rPr lang="en-US" altLang="en-US" sz="3200" dirty="0"/>
              <a:t>The following </a:t>
            </a:r>
            <a:r>
              <a:rPr lang="en-US" altLang="en-US" sz="3200" dirty="0">
                <a:solidFill>
                  <a:srgbClr val="FF0000"/>
                </a:solidFill>
              </a:rPr>
              <a:t>immune cells have CD4 receptors</a:t>
            </a:r>
          </a:p>
          <a:p>
            <a:pPr lvl="2">
              <a:lnSpc>
                <a:spcPct val="80000"/>
              </a:lnSpc>
            </a:pPr>
            <a:r>
              <a:rPr lang="en-US" altLang="en-US" sz="3200" dirty="0"/>
              <a:t>T-Lymphocytes – CD4+ Cells</a:t>
            </a:r>
          </a:p>
          <a:p>
            <a:pPr lvl="2">
              <a:lnSpc>
                <a:spcPct val="80000"/>
              </a:lnSpc>
            </a:pPr>
            <a:r>
              <a:rPr lang="en-US" altLang="en-US" sz="3200" dirty="0"/>
              <a:t>Macrophages</a:t>
            </a:r>
          </a:p>
          <a:p>
            <a:pPr lvl="2">
              <a:lnSpc>
                <a:spcPct val="80000"/>
              </a:lnSpc>
            </a:pPr>
            <a:r>
              <a:rPr lang="en-US" altLang="en-US" sz="3200" dirty="0"/>
              <a:t>Monocytes</a:t>
            </a:r>
          </a:p>
          <a:p>
            <a:pPr lvl="2">
              <a:lnSpc>
                <a:spcPct val="80000"/>
              </a:lnSpc>
            </a:pPr>
            <a:r>
              <a:rPr lang="en-US" altLang="en-US" sz="3200" dirty="0"/>
              <a:t>Dendritic cells </a:t>
            </a:r>
          </a:p>
          <a:p>
            <a:pPr>
              <a:lnSpc>
                <a:spcPct val="80000"/>
              </a:lnSpc>
            </a:pPr>
            <a:endParaRPr lang="en-GB" altLang="en-US" sz="3200" dirty="0">
              <a:latin typeface="CG Omega" pitchFamily="34" charset="0"/>
            </a:endParaRPr>
          </a:p>
          <a:p>
            <a:pPr>
              <a:lnSpc>
                <a:spcPct val="80000"/>
              </a:lnSpc>
            </a:pPr>
            <a:r>
              <a:rPr lang="en-GB" altLang="en-US" sz="3200" dirty="0">
                <a:latin typeface="CG Omega" pitchFamily="34" charset="0"/>
              </a:rPr>
              <a:t>HIV infection of CD4 cells causes cell dysfunction and death </a:t>
            </a:r>
          </a:p>
          <a:p>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xmlns="" val="2238057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880"/>
            <a:ext cx="11887200" cy="5994083"/>
          </a:xfrm>
        </p:spPr>
        <p:txBody>
          <a:bodyPr>
            <a:normAutofit fontScale="92500" lnSpcReduction="20000"/>
          </a:bodyPr>
          <a:lstStyle/>
          <a:p>
            <a:r>
              <a:rPr lang="en-GB" altLang="en-US" sz="4300" dirty="0" smtClean="0"/>
              <a:t>The hallmark of HIV/AIDS is a profound </a:t>
            </a:r>
            <a:r>
              <a:rPr lang="en-GB" altLang="en-US" sz="4300" dirty="0" smtClean="0">
                <a:solidFill>
                  <a:srgbClr val="FF0000"/>
                </a:solidFill>
              </a:rPr>
              <a:t>immunodeficiency</a:t>
            </a:r>
            <a:r>
              <a:rPr lang="en-GB" altLang="en-US" sz="4300" dirty="0" smtClean="0"/>
              <a:t> as a result </a:t>
            </a:r>
            <a:r>
              <a:rPr lang="en-GB" altLang="en-US" sz="4300" dirty="0" smtClean="0">
                <a:solidFill>
                  <a:srgbClr val="FF0000"/>
                </a:solidFill>
              </a:rPr>
              <a:t>depletion of  CD4+ T </a:t>
            </a:r>
            <a:r>
              <a:rPr lang="en-GB" altLang="en-US" sz="4300" dirty="0" smtClean="0"/>
              <a:t>lymphocytes.</a:t>
            </a:r>
          </a:p>
          <a:p>
            <a:endParaRPr lang="en-GB" altLang="en-US" sz="4300" dirty="0" smtClean="0"/>
          </a:p>
          <a:p>
            <a:r>
              <a:rPr lang="en-GB" altLang="en-US" sz="4300" dirty="0" smtClean="0"/>
              <a:t>The CD4+ T cell depletion is two fold</a:t>
            </a:r>
          </a:p>
          <a:p>
            <a:pPr lvl="1"/>
            <a:r>
              <a:rPr lang="en-GB" altLang="en-US" sz="4300" dirty="0" smtClean="0"/>
              <a:t>Reduction in </a:t>
            </a:r>
            <a:r>
              <a:rPr lang="en-GB" altLang="en-US" sz="4300" b="1" dirty="0" smtClean="0">
                <a:solidFill>
                  <a:srgbClr val="FF0000"/>
                </a:solidFill>
              </a:rPr>
              <a:t>numbers</a:t>
            </a:r>
          </a:p>
          <a:p>
            <a:pPr lvl="1"/>
            <a:r>
              <a:rPr lang="en-GB" altLang="en-US" sz="4300" dirty="0" smtClean="0"/>
              <a:t>Impairment in </a:t>
            </a:r>
            <a:r>
              <a:rPr lang="en-GB" altLang="en-US" sz="4300" b="1" dirty="0" smtClean="0">
                <a:solidFill>
                  <a:srgbClr val="FF0000"/>
                </a:solidFill>
              </a:rPr>
              <a:t>function</a:t>
            </a:r>
          </a:p>
          <a:p>
            <a:pPr lvl="1"/>
            <a:endParaRPr lang="en-GB" altLang="en-US" sz="4300" b="1" dirty="0"/>
          </a:p>
          <a:p>
            <a:r>
              <a:rPr lang="en-GB" altLang="en-US" sz="4300" dirty="0" smtClean="0">
                <a:latin typeface="CG Omega" pitchFamily="34" charset="0"/>
              </a:rPr>
              <a:t>Reduction in the CD4 cell number and the effects on their function reduces the </a:t>
            </a:r>
            <a:r>
              <a:rPr lang="en-GB" altLang="en-US" sz="4300" dirty="0" smtClean="0">
                <a:solidFill>
                  <a:srgbClr val="FF0000"/>
                </a:solidFill>
                <a:latin typeface="CG Omega" pitchFamily="34" charset="0"/>
              </a:rPr>
              <a:t>capacity of the body to fight infectious diseases</a:t>
            </a:r>
            <a:endParaRPr lang="en-GB" altLang="en-US" sz="4300" b="1"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xmlns="" val="79098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Phylogeny of HIV</a:t>
            </a:r>
            <a:endParaRPr lang="en-US" dirty="0"/>
          </a:p>
        </p:txBody>
      </p:sp>
      <p:sp>
        <p:nvSpPr>
          <p:cNvPr id="5" name="Content Placeholder 4"/>
          <p:cNvSpPr>
            <a:spLocks noGrp="1"/>
          </p:cNvSpPr>
          <p:nvPr>
            <p:ph sz="half" idx="1"/>
          </p:nvPr>
        </p:nvSpPr>
        <p:spPr/>
        <p:txBody>
          <a:bodyPr>
            <a:normAutofit lnSpcReduction="10000"/>
          </a:bodyPr>
          <a:lstStyle/>
          <a:p>
            <a:endParaRPr lang="en-US" dirty="0"/>
          </a:p>
        </p:txBody>
      </p:sp>
      <p:sp>
        <p:nvSpPr>
          <p:cNvPr id="6" name="Content Placeholder 5"/>
          <p:cNvSpPr>
            <a:spLocks noGrp="1"/>
          </p:cNvSpPr>
          <p:nvPr>
            <p:ph sz="half" idx="2"/>
          </p:nvPr>
        </p:nvSpPr>
        <p:spPr/>
        <p:txBody>
          <a:bodyPr>
            <a:normAutofit lnSpcReduction="10000"/>
          </a:bodyPr>
          <a:lstStyle/>
          <a:p>
            <a:r>
              <a:rPr lang="en-US" sz="2400" b="1" u="sng" dirty="0" smtClean="0">
                <a:solidFill>
                  <a:srgbClr val="FF0000"/>
                </a:solidFill>
              </a:rPr>
              <a:t>Implications</a:t>
            </a:r>
          </a:p>
          <a:p>
            <a:pPr marL="457200" lvl="1" indent="0">
              <a:buNone/>
            </a:pPr>
            <a:r>
              <a:rPr lang="en-US" b="1" dirty="0" smtClean="0"/>
              <a:t>1. Virulence</a:t>
            </a:r>
          </a:p>
          <a:p>
            <a:pPr lvl="2"/>
            <a:r>
              <a:rPr lang="en-US" sz="2400" dirty="0" smtClean="0"/>
              <a:t>Subtype B &gt;A?</a:t>
            </a:r>
          </a:p>
          <a:p>
            <a:pPr marL="457200" lvl="1" indent="0">
              <a:buNone/>
            </a:pPr>
            <a:r>
              <a:rPr lang="en-US" b="1" dirty="0" smtClean="0"/>
              <a:t>2. Transmission</a:t>
            </a:r>
          </a:p>
          <a:p>
            <a:pPr lvl="2"/>
            <a:r>
              <a:rPr lang="en-US" sz="2400" dirty="0" smtClean="0"/>
              <a:t>Differences in efficiency</a:t>
            </a:r>
          </a:p>
          <a:p>
            <a:pPr marL="457200" lvl="1" indent="0">
              <a:buNone/>
            </a:pPr>
            <a:r>
              <a:rPr lang="en-US" b="1" dirty="0" smtClean="0"/>
              <a:t>3. Diagnostic testing</a:t>
            </a:r>
          </a:p>
          <a:p>
            <a:pPr lvl="1"/>
            <a:r>
              <a:rPr lang="en-US" dirty="0" smtClean="0"/>
              <a:t>HIV RNA testing</a:t>
            </a:r>
          </a:p>
          <a:p>
            <a:pPr lvl="2"/>
            <a:r>
              <a:rPr lang="en-US" sz="2400" dirty="0" smtClean="0"/>
              <a:t>No FDA-approved test for HIV-2</a:t>
            </a:r>
          </a:p>
          <a:p>
            <a:pPr marL="457200" lvl="1" indent="0">
              <a:buNone/>
            </a:pPr>
            <a:r>
              <a:rPr lang="en-US" b="1" dirty="0" smtClean="0"/>
              <a:t>4. Treatment</a:t>
            </a:r>
          </a:p>
          <a:p>
            <a:pPr lvl="2"/>
            <a:r>
              <a:rPr lang="en-US" sz="2400" dirty="0" smtClean="0"/>
              <a:t>HIV-2 with natural resistance to NNRTIs</a:t>
            </a:r>
          </a:p>
          <a:p>
            <a:endParaRPr lang="en-US" dirty="0"/>
          </a:p>
        </p:txBody>
      </p:sp>
      <p:pic>
        <p:nvPicPr>
          <p:cNvPr id="7" name="Picture 2"/>
          <p:cNvPicPr>
            <a:picLocks noChangeAspect="1" noChangeArrowheads="1"/>
          </p:cNvPicPr>
          <p:nvPr/>
        </p:nvPicPr>
        <p:blipFill>
          <a:blip r:embed="rId3" cstate="print"/>
          <a:srcRect/>
          <a:stretch>
            <a:fillRect/>
          </a:stretch>
        </p:blipFill>
        <p:spPr>
          <a:xfrm>
            <a:off x="838200" y="1891506"/>
            <a:ext cx="5076825" cy="4219575"/>
          </a:xfrm>
          <a:prstGeom prst="rect">
            <a:avLst/>
          </a:prstGeom>
        </p:spPr>
      </p:pic>
      <p:sp>
        <p:nvSpPr>
          <p:cNvPr id="8" name="Slide Number Placeholder 7"/>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xmlns="" val="2638665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304800"/>
            <a:ext cx="11623040" cy="6400800"/>
          </a:xfrm>
        </p:spPr>
        <p:txBody>
          <a:bodyPr>
            <a:normAutofit/>
          </a:bodyPr>
          <a:lstStyle/>
          <a:p>
            <a:r>
              <a:rPr lang="en-US" altLang="en-US" sz="3600" dirty="0"/>
              <a:t>In addition to the classic AIDS virus (HIV-1), a group of related viruses, </a:t>
            </a:r>
            <a:r>
              <a:rPr lang="en-US" altLang="en-US" sz="3600" dirty="0">
                <a:solidFill>
                  <a:srgbClr val="FF0000"/>
                </a:solidFill>
              </a:rPr>
              <a:t>HIV-2, </a:t>
            </a:r>
            <a:r>
              <a:rPr lang="en-US" altLang="en-US" sz="3600" dirty="0"/>
              <a:t>have been isolated in </a:t>
            </a:r>
            <a:r>
              <a:rPr lang="en-US" altLang="en-US" sz="3600" dirty="0">
                <a:solidFill>
                  <a:srgbClr val="FF0000"/>
                </a:solidFill>
              </a:rPr>
              <a:t>West African patients. </a:t>
            </a:r>
          </a:p>
          <a:p>
            <a:endParaRPr lang="en-US" altLang="en-US" sz="3600" dirty="0" smtClean="0"/>
          </a:p>
          <a:p>
            <a:r>
              <a:rPr lang="en-US" altLang="en-US" sz="3600" dirty="0" smtClean="0"/>
              <a:t>HIV-2 </a:t>
            </a:r>
            <a:r>
              <a:rPr lang="en-US" altLang="en-US" sz="3600" dirty="0"/>
              <a:t>has the </a:t>
            </a:r>
            <a:r>
              <a:rPr lang="en-US" altLang="en-US" sz="3600" b="1" dirty="0"/>
              <a:t>same genetic organization </a:t>
            </a:r>
            <a:r>
              <a:rPr lang="en-US" altLang="en-US" sz="3600" dirty="0"/>
              <a:t>as HIV-1, but there are </a:t>
            </a:r>
            <a:r>
              <a:rPr lang="en-US" altLang="en-US" sz="3600" b="1" dirty="0">
                <a:solidFill>
                  <a:srgbClr val="FF0000"/>
                </a:solidFill>
              </a:rPr>
              <a:t>significant differences in the envelope glycoproteins</a:t>
            </a:r>
            <a:r>
              <a:rPr lang="en-US" altLang="en-US" sz="3600" dirty="0">
                <a:solidFill>
                  <a:srgbClr val="FF0000"/>
                </a:solidFill>
              </a:rPr>
              <a:t>. </a:t>
            </a:r>
          </a:p>
          <a:p>
            <a:endParaRPr lang="en-US" altLang="en-US" sz="3600" dirty="0" smtClean="0"/>
          </a:p>
          <a:p>
            <a:r>
              <a:rPr lang="en-US" altLang="en-US" sz="3600" dirty="0" smtClean="0"/>
              <a:t>Some </a:t>
            </a:r>
            <a:r>
              <a:rPr lang="en-US" altLang="en-US" sz="3600" dirty="0"/>
              <a:t>infected individuals exhibit AIDS-like illnesses, but most West Africans infected with </a:t>
            </a:r>
            <a:r>
              <a:rPr lang="en-US" altLang="en-US" sz="3600" b="1" dirty="0">
                <a:solidFill>
                  <a:srgbClr val="FF0000"/>
                </a:solidFill>
              </a:rPr>
              <a:t>HIV-2 are asymptomatic</a:t>
            </a:r>
          </a:p>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xmlns="" val="1713140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89098"/>
            <a:ext cx="10515600" cy="5687865"/>
          </a:xfrm>
        </p:spPr>
        <p:txBody>
          <a:bodyPr>
            <a:normAutofit/>
          </a:bodyPr>
          <a:lstStyle/>
          <a:p>
            <a:r>
              <a:rPr lang="en-US" altLang="en-US" sz="3200" dirty="0"/>
              <a:t>People with HIV/AIDS are </a:t>
            </a:r>
            <a:r>
              <a:rPr lang="en-US" altLang="en-US" sz="3200" dirty="0">
                <a:solidFill>
                  <a:srgbClr val="FF0000"/>
                </a:solidFill>
              </a:rPr>
              <a:t>susceptible to other infections</a:t>
            </a:r>
          </a:p>
          <a:p>
            <a:pPr lvl="2"/>
            <a:r>
              <a:rPr lang="en-US" altLang="en-US" sz="3200" dirty="0"/>
              <a:t>Due to lowered immunity</a:t>
            </a:r>
          </a:p>
          <a:p>
            <a:endParaRPr lang="en-US" altLang="en-US" sz="3200" dirty="0" smtClean="0"/>
          </a:p>
          <a:p>
            <a:r>
              <a:rPr lang="en-US" altLang="en-US" sz="3200" dirty="0" smtClean="0"/>
              <a:t>Other </a:t>
            </a:r>
            <a:r>
              <a:rPr lang="en-US" altLang="en-US" sz="3200" dirty="0"/>
              <a:t>infectious conditions within such a population find a highly susceptible group of people.</a:t>
            </a:r>
          </a:p>
          <a:p>
            <a:pPr lvl="2"/>
            <a:r>
              <a:rPr lang="en-US" altLang="en-US" sz="3200" dirty="0"/>
              <a:t>HIV infected people have rates of both </a:t>
            </a:r>
            <a:r>
              <a:rPr lang="en-US" altLang="en-US" sz="3200" dirty="0">
                <a:solidFill>
                  <a:srgbClr val="FF0000"/>
                </a:solidFill>
              </a:rPr>
              <a:t>TB and LRTI </a:t>
            </a:r>
            <a:r>
              <a:rPr lang="en-US" altLang="en-US" sz="3200" dirty="0"/>
              <a:t>much higher than the HIV negative</a:t>
            </a:r>
          </a:p>
          <a:p>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xmlns="" val="2839327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transmission</a:t>
            </a:r>
            <a:endParaRPr lang="en-US" dirty="0"/>
          </a:p>
        </p:txBody>
      </p:sp>
      <p:sp>
        <p:nvSpPr>
          <p:cNvPr id="3" name="Content Placeholder 2"/>
          <p:cNvSpPr>
            <a:spLocks noGrp="1"/>
          </p:cNvSpPr>
          <p:nvPr>
            <p:ph idx="1"/>
          </p:nvPr>
        </p:nvSpPr>
        <p:spPr/>
        <p:txBody>
          <a:bodyPr>
            <a:normAutofit/>
          </a:bodyPr>
          <a:lstStyle/>
          <a:p>
            <a:pPr marL="0" indent="0">
              <a:lnSpc>
                <a:spcPct val="80000"/>
              </a:lnSpc>
              <a:spcAft>
                <a:spcPct val="20000"/>
              </a:spcAft>
              <a:buNone/>
            </a:pPr>
            <a:r>
              <a:rPr lang="en-US" altLang="en-US" sz="4000" b="1" dirty="0" smtClean="0"/>
              <a:t>1. Sexual contact most important mode of transmission/acquisition of HIV worldwide</a:t>
            </a:r>
          </a:p>
          <a:p>
            <a:pPr marL="966788" lvl="1" indent="-390525">
              <a:lnSpc>
                <a:spcPct val="80000"/>
              </a:lnSpc>
              <a:spcAft>
                <a:spcPct val="20000"/>
              </a:spcAft>
            </a:pPr>
            <a:r>
              <a:rPr lang="en-US" altLang="en-US" sz="4000" dirty="0" smtClean="0"/>
              <a:t>In Africa mainly heterosexual (male     female)</a:t>
            </a:r>
          </a:p>
          <a:p>
            <a:pPr marL="966788" lvl="1" indent="-390525">
              <a:lnSpc>
                <a:spcPct val="80000"/>
              </a:lnSpc>
              <a:spcAft>
                <a:spcPct val="20000"/>
              </a:spcAft>
            </a:pPr>
            <a:r>
              <a:rPr lang="en-US" altLang="en-US" sz="4000" dirty="0" smtClean="0"/>
              <a:t>Includes homosexual  (men having sex with men (MSM)) as well</a:t>
            </a:r>
          </a:p>
          <a:p>
            <a:pPr marL="966788" lvl="1" indent="-390525">
              <a:lnSpc>
                <a:spcPct val="80000"/>
              </a:lnSpc>
              <a:spcAft>
                <a:spcPct val="20000"/>
              </a:spcAft>
            </a:pPr>
            <a:r>
              <a:rPr lang="en-US" altLang="en-US" sz="4000" dirty="0" smtClean="0"/>
              <a:t>Non-consensual sexual exposure (assault)</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xmlns="" val="989028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10515600" cy="4351338"/>
          </a:xfrm>
        </p:spPr>
        <p:txBody>
          <a:bodyPr/>
          <a:lstStyle/>
          <a:p>
            <a:pPr marL="0" indent="0">
              <a:lnSpc>
                <a:spcPct val="80000"/>
              </a:lnSpc>
              <a:spcAft>
                <a:spcPct val="20000"/>
              </a:spcAft>
              <a:buNone/>
            </a:pPr>
            <a:r>
              <a:rPr lang="en-US" altLang="en-US" sz="3600" b="1" dirty="0" smtClean="0"/>
              <a:t>2. Parenteral</a:t>
            </a:r>
          </a:p>
          <a:p>
            <a:pPr marL="966788" lvl="1" indent="-390525">
              <a:lnSpc>
                <a:spcPct val="80000"/>
              </a:lnSpc>
              <a:spcAft>
                <a:spcPct val="20000"/>
              </a:spcAft>
            </a:pPr>
            <a:r>
              <a:rPr lang="en-US" altLang="en-US" sz="3600" dirty="0" smtClean="0">
                <a:solidFill>
                  <a:srgbClr val="FF0000"/>
                </a:solidFill>
              </a:rPr>
              <a:t>Transfusion</a:t>
            </a:r>
            <a:r>
              <a:rPr lang="en-US" altLang="en-US" sz="3600" dirty="0" smtClean="0"/>
              <a:t> of infected blood or blood products</a:t>
            </a:r>
          </a:p>
          <a:p>
            <a:pPr marL="966788" lvl="1" indent="-390525">
              <a:lnSpc>
                <a:spcPct val="80000"/>
              </a:lnSpc>
              <a:spcAft>
                <a:spcPct val="20000"/>
              </a:spcAft>
            </a:pPr>
            <a:r>
              <a:rPr lang="en-US" altLang="en-US" sz="3600" dirty="0" smtClean="0"/>
              <a:t>Exposure to infected blood or body fluids through contaminated sharps- </a:t>
            </a:r>
            <a:r>
              <a:rPr lang="en-US" altLang="en-US" sz="3600" dirty="0" smtClean="0"/>
              <a:t>injecting drug users (</a:t>
            </a:r>
            <a:r>
              <a:rPr lang="en-US" altLang="en-US" sz="3600" dirty="0" smtClean="0">
                <a:solidFill>
                  <a:srgbClr val="FF0000"/>
                </a:solidFill>
              </a:rPr>
              <a:t>IDU)</a:t>
            </a:r>
            <a:r>
              <a:rPr lang="en-US" altLang="en-US" sz="3600" dirty="0" smtClean="0"/>
              <a:t> </a:t>
            </a:r>
            <a:r>
              <a:rPr lang="en-US" altLang="en-US" sz="3600" dirty="0" smtClean="0"/>
              <a:t>through needle-sharing or </a:t>
            </a:r>
            <a:r>
              <a:rPr lang="en-US" altLang="en-US" sz="3600" dirty="0" smtClean="0">
                <a:solidFill>
                  <a:srgbClr val="FF0000"/>
                </a:solidFill>
              </a:rPr>
              <a:t>needle stick accidents </a:t>
            </a:r>
          </a:p>
          <a:p>
            <a:pPr marL="966788" lvl="1" indent="-390525">
              <a:lnSpc>
                <a:spcPct val="80000"/>
              </a:lnSpc>
              <a:spcAft>
                <a:spcPct val="20000"/>
              </a:spcAft>
            </a:pPr>
            <a:r>
              <a:rPr lang="en-US" altLang="en-US" sz="3600" dirty="0" smtClean="0">
                <a:solidFill>
                  <a:srgbClr val="FF0000"/>
                </a:solidFill>
              </a:rPr>
              <a:t>Donated organs</a:t>
            </a:r>
          </a:p>
          <a:p>
            <a:pPr marL="966788" lvl="1" indent="-390525">
              <a:lnSpc>
                <a:spcPct val="80000"/>
              </a:lnSpc>
              <a:spcAft>
                <a:spcPct val="20000"/>
              </a:spcAft>
            </a:pPr>
            <a:r>
              <a:rPr lang="en-US" altLang="en-US" sz="3600" dirty="0" smtClean="0">
                <a:solidFill>
                  <a:srgbClr val="FF0000"/>
                </a:solidFill>
              </a:rPr>
              <a:t>Traditional procedures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xmlns="" val="382234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a:t>
            </a:r>
            <a:endParaRPr lang="en-US" dirty="0"/>
          </a:p>
        </p:txBody>
      </p:sp>
      <p:sp>
        <p:nvSpPr>
          <p:cNvPr id="3" name="Content Placeholder 2"/>
          <p:cNvSpPr>
            <a:spLocks noGrp="1"/>
          </p:cNvSpPr>
          <p:nvPr>
            <p:ph idx="1"/>
          </p:nvPr>
        </p:nvSpPr>
        <p:spPr>
          <a:xfrm>
            <a:off x="838200" y="1519310"/>
            <a:ext cx="10515600" cy="5134707"/>
          </a:xfrm>
        </p:spPr>
        <p:txBody>
          <a:bodyPr/>
          <a:lstStyle/>
          <a:p>
            <a:pPr>
              <a:lnSpc>
                <a:spcPct val="80000"/>
              </a:lnSpc>
            </a:pPr>
            <a:r>
              <a:rPr lang="en-US" altLang="en-US" sz="2400" dirty="0" smtClean="0"/>
              <a:t>1981 - doctors in US recognized </a:t>
            </a:r>
            <a:r>
              <a:rPr lang="en-US" altLang="en-US" sz="2400" dirty="0" smtClean="0">
                <a:solidFill>
                  <a:srgbClr val="FF0000"/>
                </a:solidFill>
              </a:rPr>
              <a:t>PCP in homosexual </a:t>
            </a:r>
            <a:r>
              <a:rPr lang="en-US" altLang="en-US" sz="2400" dirty="0" smtClean="0"/>
              <a:t>males, a condition previously unreported in healthy adults</a:t>
            </a:r>
          </a:p>
          <a:p>
            <a:pPr lvl="1">
              <a:lnSpc>
                <a:spcPct val="80000"/>
              </a:lnSpc>
            </a:pPr>
            <a:r>
              <a:rPr lang="en-US" altLang="en-US" dirty="0" smtClean="0"/>
              <a:t>Later recognized that patients all were</a:t>
            </a:r>
            <a:r>
              <a:rPr lang="en-US" altLang="en-US" dirty="0" smtClean="0">
                <a:solidFill>
                  <a:srgbClr val="FF0000"/>
                </a:solidFill>
              </a:rPr>
              <a:t> immunosuppressed </a:t>
            </a:r>
          </a:p>
          <a:p>
            <a:pPr>
              <a:lnSpc>
                <a:spcPct val="80000"/>
              </a:lnSpc>
              <a:buNone/>
            </a:pPr>
            <a:endParaRPr lang="en-US" altLang="en-US" sz="2400" dirty="0" smtClean="0"/>
          </a:p>
          <a:p>
            <a:pPr>
              <a:lnSpc>
                <a:spcPct val="80000"/>
              </a:lnSpc>
            </a:pPr>
            <a:r>
              <a:rPr lang="en-US" altLang="en-US" sz="2400" dirty="0" smtClean="0"/>
              <a:t>1983/4 - scientist described the cause of the syndrome as a </a:t>
            </a:r>
            <a:r>
              <a:rPr lang="en-US" altLang="en-US" sz="2400" dirty="0" smtClean="0">
                <a:solidFill>
                  <a:srgbClr val="FF0000"/>
                </a:solidFill>
              </a:rPr>
              <a:t>retrovirus</a:t>
            </a:r>
            <a:r>
              <a:rPr lang="en-US" altLang="en-US" sz="2400" dirty="0" smtClean="0"/>
              <a:t> </a:t>
            </a:r>
          </a:p>
          <a:p>
            <a:pPr lvl="2">
              <a:lnSpc>
                <a:spcPct val="80000"/>
              </a:lnSpc>
            </a:pPr>
            <a:r>
              <a:rPr lang="en-GB" altLang="en-US" sz="2400" dirty="0" smtClean="0">
                <a:cs typeface="Times New Roman" panose="02020603050405020304" pitchFamily="18" charset="0"/>
              </a:rPr>
              <a:t>Lymphadenopathy Associated Virus (LAV)</a:t>
            </a:r>
          </a:p>
          <a:p>
            <a:pPr lvl="2">
              <a:lnSpc>
                <a:spcPct val="80000"/>
              </a:lnSpc>
            </a:pPr>
            <a:r>
              <a:rPr lang="en-GB" altLang="en-US" sz="2400" dirty="0" smtClean="0">
                <a:cs typeface="Times New Roman" panose="02020603050405020304" pitchFamily="18" charset="0"/>
              </a:rPr>
              <a:t>AIDs Associated Retrovirus (ARV)</a:t>
            </a:r>
          </a:p>
          <a:p>
            <a:pPr lvl="2">
              <a:lnSpc>
                <a:spcPct val="80000"/>
              </a:lnSpc>
            </a:pPr>
            <a:r>
              <a:rPr lang="en-GB" altLang="en-US" sz="2400" dirty="0" smtClean="0">
                <a:cs typeface="Times New Roman" panose="02020603050405020304" pitchFamily="18" charset="0"/>
              </a:rPr>
              <a:t>Human T-</a:t>
            </a:r>
            <a:r>
              <a:rPr lang="en-GB" altLang="en-US" sz="2400" dirty="0" err="1" smtClean="0">
                <a:cs typeface="Times New Roman" panose="02020603050405020304" pitchFamily="18" charset="0"/>
              </a:rPr>
              <a:t>lymphotrophic</a:t>
            </a:r>
            <a:r>
              <a:rPr lang="en-GB" altLang="en-US" sz="2400" dirty="0" smtClean="0">
                <a:cs typeface="Times New Roman" panose="02020603050405020304" pitchFamily="18" charset="0"/>
              </a:rPr>
              <a:t> Virus Ш (HTLV-Ш) </a:t>
            </a:r>
          </a:p>
          <a:p>
            <a:pPr>
              <a:lnSpc>
                <a:spcPct val="80000"/>
              </a:lnSpc>
            </a:pPr>
            <a:endParaRPr lang="en-GB" altLang="en-US" sz="2400" dirty="0" smtClean="0">
              <a:cs typeface="Times New Roman" panose="02020603050405020304" pitchFamily="18" charset="0"/>
            </a:endParaRPr>
          </a:p>
          <a:p>
            <a:pPr>
              <a:lnSpc>
                <a:spcPct val="80000"/>
              </a:lnSpc>
            </a:pPr>
            <a:r>
              <a:rPr lang="en-GB" altLang="en-US" sz="2400" dirty="0" smtClean="0">
                <a:cs typeface="Times New Roman" panose="02020603050405020304" pitchFamily="18" charset="0"/>
              </a:rPr>
              <a:t>In Kenya the first case described in</a:t>
            </a:r>
            <a:r>
              <a:rPr lang="en-GB" altLang="en-US" sz="2400" dirty="0" smtClean="0">
                <a:solidFill>
                  <a:srgbClr val="FF0000"/>
                </a:solidFill>
                <a:cs typeface="Times New Roman" panose="02020603050405020304" pitchFamily="18" charset="0"/>
              </a:rPr>
              <a:t> 1984</a:t>
            </a:r>
          </a:p>
          <a:p>
            <a:pPr>
              <a:lnSpc>
                <a:spcPct val="80000"/>
              </a:lnSpc>
            </a:pPr>
            <a:endParaRPr lang="en-GB" altLang="en-US" sz="2400" dirty="0" smtClean="0">
              <a:cs typeface="Times New Roman" panose="02020603050405020304" pitchFamily="18" charset="0"/>
            </a:endParaRPr>
          </a:p>
          <a:p>
            <a:pPr>
              <a:lnSpc>
                <a:spcPct val="80000"/>
              </a:lnSpc>
            </a:pPr>
            <a:r>
              <a:rPr lang="en-GB" altLang="en-US" sz="2400" dirty="0" smtClean="0">
                <a:solidFill>
                  <a:srgbClr val="FF0000"/>
                </a:solidFill>
                <a:cs typeface="Times New Roman" panose="02020603050405020304" pitchFamily="18" charset="0"/>
              </a:rPr>
              <a:t>1986 -  Human Immunodeficiency Virus (HIV) </a:t>
            </a:r>
            <a:r>
              <a:rPr lang="en-GB" altLang="en-US" sz="2400" dirty="0" smtClean="0">
                <a:cs typeface="Times New Roman" panose="02020603050405020304" pitchFamily="18" charset="0"/>
              </a:rPr>
              <a:t>accepted as international designation for the retrovirus in a WHO consultative meeting</a:t>
            </a:r>
            <a:endParaRPr lang="en-US" altLang="en-US" sz="2400" dirty="0" smtClean="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xmlns="" val="1007916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10515600" cy="4351338"/>
          </a:xfrm>
        </p:spPr>
        <p:txBody>
          <a:bodyPr/>
          <a:lstStyle/>
          <a:p>
            <a:pPr marL="0" indent="0">
              <a:lnSpc>
                <a:spcPct val="80000"/>
              </a:lnSpc>
              <a:spcAft>
                <a:spcPct val="20000"/>
              </a:spcAft>
              <a:buNone/>
            </a:pPr>
            <a:r>
              <a:rPr lang="en-US" altLang="en-US" sz="3600" b="1" dirty="0" smtClean="0"/>
              <a:t>3. From mother to child ( Vertical transmission)</a:t>
            </a:r>
          </a:p>
          <a:p>
            <a:pPr marL="966788" lvl="1" indent="-390525">
              <a:lnSpc>
                <a:spcPct val="80000"/>
              </a:lnSpc>
              <a:spcAft>
                <a:spcPct val="20000"/>
              </a:spcAft>
            </a:pPr>
            <a:r>
              <a:rPr lang="en-US" altLang="en-US" sz="3600" dirty="0" err="1" smtClean="0">
                <a:solidFill>
                  <a:srgbClr val="FF0000"/>
                </a:solidFill>
              </a:rPr>
              <a:t>Transplacental</a:t>
            </a:r>
            <a:r>
              <a:rPr lang="en-US" altLang="en-US" sz="3600" dirty="0" smtClean="0">
                <a:solidFill>
                  <a:srgbClr val="FF0000"/>
                </a:solidFill>
              </a:rPr>
              <a:t>,</a:t>
            </a:r>
            <a:r>
              <a:rPr lang="en-US" altLang="en-US" sz="3600" dirty="0" smtClean="0"/>
              <a:t> during labor/delivery and breastfeeding</a:t>
            </a:r>
          </a:p>
          <a:p>
            <a:pPr marL="966788" lvl="1" indent="-390525">
              <a:lnSpc>
                <a:spcPct val="80000"/>
              </a:lnSpc>
              <a:spcAft>
                <a:spcPct val="20000"/>
              </a:spcAft>
            </a:pPr>
            <a:endParaRPr lang="en-US" altLang="en-US" sz="3600" dirty="0"/>
          </a:p>
          <a:p>
            <a:pPr marL="576263" lvl="1" indent="0">
              <a:lnSpc>
                <a:spcPct val="80000"/>
              </a:lnSpc>
              <a:spcAft>
                <a:spcPct val="20000"/>
              </a:spcAft>
              <a:buNone/>
            </a:pPr>
            <a:endParaRPr lang="en-US" altLang="en-US" sz="3600" dirty="0" smtClean="0"/>
          </a:p>
          <a:p>
            <a:pPr marL="576263" lvl="1" indent="0">
              <a:lnSpc>
                <a:spcPct val="80000"/>
              </a:lnSpc>
              <a:spcAft>
                <a:spcPct val="20000"/>
              </a:spcAft>
              <a:buNone/>
            </a:pPr>
            <a:r>
              <a:rPr lang="en-US" altLang="en-US" sz="3600" dirty="0" smtClean="0"/>
              <a:t>**HIV is not transmitted by casual contact, surface contact, or from insect bites**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xmlns="" val="4195538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infection by transmission route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34569559"/>
              </p:ext>
            </p:extLst>
          </p:nvPr>
        </p:nvGraphicFramePr>
        <p:xfrm>
          <a:off x="695960" y="1317619"/>
          <a:ext cx="10927080" cy="5540380"/>
        </p:xfrm>
        <a:graphic>
          <a:graphicData uri="http://schemas.openxmlformats.org/drawingml/2006/table">
            <a:tbl>
              <a:tblPr firstRow="1" bandRow="1">
                <a:tableStyleId>{5C22544A-7EE6-4342-B048-85BDC9FD1C3A}</a:tableStyleId>
              </a:tblPr>
              <a:tblGrid>
                <a:gridCol w="5463540"/>
                <a:gridCol w="5463540"/>
              </a:tblGrid>
              <a:tr h="759545">
                <a:tc>
                  <a:txBody>
                    <a:bodyPr/>
                    <a:lstStyle/>
                    <a:p>
                      <a:r>
                        <a:rPr lang="en-US" sz="3200" dirty="0" smtClean="0"/>
                        <a:t>TRANSMISSION</a:t>
                      </a:r>
                      <a:r>
                        <a:rPr lang="en-US" sz="3200" baseline="0" dirty="0" smtClean="0"/>
                        <a:t> ROUTE </a:t>
                      </a:r>
                      <a:endParaRPr lang="en-US" sz="3200" dirty="0"/>
                    </a:p>
                  </a:txBody>
                  <a:tcPr/>
                </a:tc>
                <a:tc>
                  <a:txBody>
                    <a:bodyPr/>
                    <a:lstStyle/>
                    <a:p>
                      <a:r>
                        <a:rPr lang="en-US" sz="3200" dirty="0" smtClean="0"/>
                        <a:t>PERCENT</a:t>
                      </a:r>
                      <a:endParaRPr lang="en-US" sz="3200" dirty="0"/>
                    </a:p>
                  </a:txBody>
                  <a:tcPr/>
                </a:tc>
              </a:tr>
              <a:tr h="759545">
                <a:tc>
                  <a:txBody>
                    <a:bodyPr/>
                    <a:lstStyle/>
                    <a:p>
                      <a:r>
                        <a:rPr lang="en-US" sz="3200" dirty="0" smtClean="0"/>
                        <a:t>Sexual intercourse</a:t>
                      </a:r>
                      <a:endParaRPr lang="en-US" sz="3200" dirty="0"/>
                    </a:p>
                  </a:txBody>
                  <a:tcPr/>
                </a:tc>
                <a:tc>
                  <a:txBody>
                    <a:bodyPr/>
                    <a:lstStyle/>
                    <a:p>
                      <a:r>
                        <a:rPr lang="en-US" sz="3200" dirty="0" smtClean="0"/>
                        <a:t>70-80%</a:t>
                      </a:r>
                      <a:endParaRPr lang="en-US" sz="3200" dirty="0"/>
                    </a:p>
                  </a:txBody>
                  <a:tcPr/>
                </a:tc>
              </a:tr>
              <a:tr h="759545">
                <a:tc>
                  <a:txBody>
                    <a:bodyPr/>
                    <a:lstStyle/>
                    <a:p>
                      <a:r>
                        <a:rPr lang="en-US" sz="3200" dirty="0" smtClean="0"/>
                        <a:t>Mother to child transmission</a:t>
                      </a:r>
                      <a:endParaRPr lang="en-US" sz="3200" dirty="0"/>
                    </a:p>
                  </a:txBody>
                  <a:tcPr/>
                </a:tc>
                <a:tc>
                  <a:txBody>
                    <a:bodyPr/>
                    <a:lstStyle/>
                    <a:p>
                      <a:r>
                        <a:rPr lang="en-US" sz="3200" dirty="0" smtClean="0"/>
                        <a:t>5-10%</a:t>
                      </a:r>
                      <a:endParaRPr lang="en-US" sz="3200" dirty="0"/>
                    </a:p>
                  </a:txBody>
                  <a:tcPr/>
                </a:tc>
              </a:tr>
              <a:tr h="759545">
                <a:tc>
                  <a:txBody>
                    <a:bodyPr/>
                    <a:lstStyle/>
                    <a:p>
                      <a:r>
                        <a:rPr lang="en-US" sz="3200" dirty="0" smtClean="0"/>
                        <a:t>Injecting drug use</a:t>
                      </a:r>
                      <a:endParaRPr lang="en-US" sz="3200" dirty="0"/>
                    </a:p>
                  </a:txBody>
                  <a:tcPr/>
                </a:tc>
                <a:tc>
                  <a:txBody>
                    <a:bodyPr/>
                    <a:lstStyle/>
                    <a:p>
                      <a:r>
                        <a:rPr lang="en-US" sz="3200" dirty="0" smtClean="0"/>
                        <a:t>5-10%</a:t>
                      </a:r>
                      <a:endParaRPr lang="en-US" sz="3200" dirty="0"/>
                    </a:p>
                  </a:txBody>
                  <a:tcPr/>
                </a:tc>
              </a:tr>
              <a:tr h="1310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Blood transfusion</a:t>
                      </a:r>
                    </a:p>
                    <a:p>
                      <a:endParaRPr lang="en-US" sz="3200" dirty="0"/>
                    </a:p>
                  </a:txBody>
                  <a:tcPr/>
                </a:tc>
                <a:tc>
                  <a:txBody>
                    <a:bodyPr/>
                    <a:lstStyle/>
                    <a:p>
                      <a:r>
                        <a:rPr lang="en-US" sz="3200" dirty="0" smtClean="0"/>
                        <a:t>3-5%</a:t>
                      </a:r>
                      <a:endParaRPr lang="en-US" sz="3200" dirty="0"/>
                    </a:p>
                  </a:txBody>
                  <a:tcPr/>
                </a:tc>
              </a:tr>
              <a:tr h="1191206">
                <a:tc>
                  <a:txBody>
                    <a:bodyPr/>
                    <a:lstStyle/>
                    <a:p>
                      <a:r>
                        <a:rPr lang="en-US" sz="3200" dirty="0" smtClean="0"/>
                        <a:t>Health care e.g. needle stick</a:t>
                      </a:r>
                      <a:r>
                        <a:rPr lang="en-US" sz="3200" baseline="0" dirty="0" smtClean="0"/>
                        <a:t> injury</a:t>
                      </a:r>
                      <a:endParaRPr lang="en-US" sz="3200" dirty="0"/>
                    </a:p>
                  </a:txBody>
                  <a:tcPr/>
                </a:tc>
                <a:tc>
                  <a:txBody>
                    <a:bodyPr/>
                    <a:lstStyle/>
                    <a:p>
                      <a:r>
                        <a:rPr lang="en-US" sz="3200" dirty="0" smtClean="0"/>
                        <a:t>&lt;0.01</a:t>
                      </a:r>
                      <a:endParaRPr lang="en-US" sz="3200" dirty="0"/>
                    </a:p>
                  </a:txBody>
                  <a:tcPr/>
                </a:tc>
              </a:tr>
            </a:tbl>
          </a:graphicData>
        </a:graphic>
      </p:graphicFrame>
      <p:sp>
        <p:nvSpPr>
          <p:cNvPr id="5" name="Slide Number Placeholder 4"/>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xmlns="" val="4166936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u="sng" dirty="0" smtClean="0"/>
              <a:t>Biological factors </a:t>
            </a:r>
            <a:r>
              <a:rPr lang="en-US" dirty="0" smtClean="0"/>
              <a:t>influencing HIV transmission</a:t>
            </a:r>
            <a:endParaRPr lang="en-US" dirty="0"/>
          </a:p>
        </p:txBody>
      </p:sp>
      <p:sp>
        <p:nvSpPr>
          <p:cNvPr id="3" name="Content Placeholder 2"/>
          <p:cNvSpPr>
            <a:spLocks noGrp="1"/>
          </p:cNvSpPr>
          <p:nvPr>
            <p:ph idx="1"/>
          </p:nvPr>
        </p:nvSpPr>
        <p:spPr>
          <a:xfrm>
            <a:off x="0" y="1463040"/>
            <a:ext cx="11907520" cy="5242559"/>
          </a:xfrm>
        </p:spPr>
        <p:txBody>
          <a:bodyPr>
            <a:normAutofit lnSpcReduction="10000"/>
          </a:bodyPr>
          <a:lstStyle/>
          <a:p>
            <a:pPr marL="0" indent="0">
              <a:buNone/>
            </a:pPr>
            <a:r>
              <a:rPr lang="en-US" altLang="en-US" sz="3200" b="1" dirty="0" smtClean="0"/>
              <a:t>1. Disease </a:t>
            </a:r>
            <a:r>
              <a:rPr lang="en-US" altLang="en-US" sz="3200" b="1" dirty="0"/>
              <a:t>status of source patient</a:t>
            </a:r>
          </a:p>
          <a:p>
            <a:pPr lvl="1"/>
            <a:r>
              <a:rPr lang="en-US" altLang="en-US" sz="3200" dirty="0"/>
              <a:t>Related to degree of immunosuppression and viral load</a:t>
            </a:r>
          </a:p>
          <a:p>
            <a:pPr lvl="2"/>
            <a:r>
              <a:rPr lang="en-US" altLang="en-US" sz="3200" dirty="0"/>
              <a:t>High risk during primary infection and late disease when </a:t>
            </a:r>
            <a:r>
              <a:rPr lang="en-US" altLang="en-US" sz="3200" u="sng" dirty="0"/>
              <a:t>viral load high</a:t>
            </a:r>
          </a:p>
          <a:p>
            <a:pPr lvl="2"/>
            <a:r>
              <a:rPr lang="en-US" altLang="en-US" sz="3200" dirty="0"/>
              <a:t>Also higher the </a:t>
            </a:r>
            <a:r>
              <a:rPr lang="en-US" altLang="en-US" sz="3200" u="sng" dirty="0"/>
              <a:t>lower the CD4 count</a:t>
            </a:r>
            <a:r>
              <a:rPr lang="en-US" altLang="en-US" sz="3200" dirty="0"/>
              <a:t>, independently of viral load</a:t>
            </a:r>
          </a:p>
          <a:p>
            <a:pPr marL="0" indent="0">
              <a:buNone/>
            </a:pPr>
            <a:endParaRPr lang="en-US" altLang="en-US" sz="3200" b="1" dirty="0" smtClean="0"/>
          </a:p>
          <a:p>
            <a:pPr marL="0" indent="0">
              <a:buNone/>
            </a:pPr>
            <a:r>
              <a:rPr lang="en-US" altLang="en-US" sz="3200" b="1" dirty="0" smtClean="0"/>
              <a:t>2. Presence </a:t>
            </a:r>
            <a:r>
              <a:rPr lang="en-US" altLang="en-US" sz="3200" b="1" dirty="0"/>
              <a:t>of untreated STIs in source and person at risk</a:t>
            </a:r>
          </a:p>
          <a:p>
            <a:pPr lvl="1"/>
            <a:r>
              <a:rPr lang="en-US" altLang="en-US" sz="3200" dirty="0"/>
              <a:t>Both ulcerative and non ulcerative STIs important cofactors</a:t>
            </a:r>
          </a:p>
          <a:p>
            <a:pPr lvl="2"/>
            <a:r>
              <a:rPr lang="en-US" altLang="en-US" sz="3200" dirty="0"/>
              <a:t>Related to </a:t>
            </a:r>
            <a:r>
              <a:rPr lang="en-US" altLang="en-US" sz="3200" dirty="0">
                <a:solidFill>
                  <a:srgbClr val="FF0000"/>
                </a:solidFill>
              </a:rPr>
              <a:t>high viral load in genital secretions</a:t>
            </a:r>
            <a:r>
              <a:rPr lang="en-US" altLang="en-US" sz="3200" dirty="0"/>
              <a:t> during STIs and the disturbance of the genital mucosa</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xmlns="" val="1936427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11643360" cy="6380480"/>
          </a:xfrm>
        </p:spPr>
        <p:txBody>
          <a:bodyPr>
            <a:normAutofit fontScale="92500" lnSpcReduction="10000"/>
          </a:bodyPr>
          <a:lstStyle/>
          <a:p>
            <a:pPr marL="0" indent="0">
              <a:buNone/>
            </a:pPr>
            <a:r>
              <a:rPr lang="en-US" altLang="en-US" sz="4000" b="1" dirty="0" smtClean="0"/>
              <a:t>3. Circumcision </a:t>
            </a:r>
            <a:r>
              <a:rPr lang="en-US" altLang="en-US" sz="4000" b="1" dirty="0"/>
              <a:t>status </a:t>
            </a:r>
          </a:p>
          <a:p>
            <a:pPr lvl="2"/>
            <a:r>
              <a:rPr lang="en-US" altLang="en-US" sz="4000" dirty="0"/>
              <a:t>Uncircumcised men 2x as likely to </a:t>
            </a:r>
            <a:r>
              <a:rPr lang="en-US" altLang="en-US" sz="4000" dirty="0">
                <a:solidFill>
                  <a:srgbClr val="FF0000"/>
                </a:solidFill>
              </a:rPr>
              <a:t>acquire HIV </a:t>
            </a:r>
            <a:r>
              <a:rPr lang="en-US" altLang="en-US" sz="4000" dirty="0"/>
              <a:t>infection than circumcised. Also more likely to </a:t>
            </a:r>
            <a:r>
              <a:rPr lang="en-US" altLang="en-US" sz="4000" dirty="0">
                <a:solidFill>
                  <a:srgbClr val="FF0000"/>
                </a:solidFill>
              </a:rPr>
              <a:t>acquire STIs</a:t>
            </a:r>
          </a:p>
          <a:p>
            <a:pPr marL="0" indent="0">
              <a:buNone/>
            </a:pPr>
            <a:endParaRPr lang="en-US" altLang="en-US" sz="4000" b="1" dirty="0" smtClean="0"/>
          </a:p>
          <a:p>
            <a:pPr marL="0" indent="0">
              <a:buNone/>
            </a:pPr>
            <a:r>
              <a:rPr lang="en-US" altLang="en-US" sz="4000" b="1" dirty="0" smtClean="0"/>
              <a:t>4. Gender </a:t>
            </a:r>
            <a:r>
              <a:rPr lang="en-US" altLang="en-US" sz="4000" b="1" dirty="0"/>
              <a:t>differences in susceptibility</a:t>
            </a:r>
          </a:p>
          <a:p>
            <a:pPr lvl="1"/>
            <a:r>
              <a:rPr lang="en-US" altLang="en-US" sz="4000" dirty="0"/>
              <a:t>Female </a:t>
            </a:r>
            <a:r>
              <a:rPr lang="en-US" altLang="en-US" sz="4000" dirty="0">
                <a:solidFill>
                  <a:srgbClr val="FF0000"/>
                </a:solidFill>
              </a:rPr>
              <a:t>genital anatomy </a:t>
            </a:r>
            <a:r>
              <a:rPr lang="en-US" altLang="en-US" sz="4000" dirty="0"/>
              <a:t>presents a </a:t>
            </a:r>
            <a:r>
              <a:rPr lang="en-US" altLang="en-US" sz="4000" dirty="0">
                <a:solidFill>
                  <a:srgbClr val="FF0000"/>
                </a:solidFill>
              </a:rPr>
              <a:t>larger surface area </a:t>
            </a:r>
            <a:r>
              <a:rPr lang="en-US" altLang="en-US" sz="4000" dirty="0"/>
              <a:t>with more of the cells </a:t>
            </a:r>
            <a:r>
              <a:rPr lang="en-US" altLang="en-US" sz="4000" dirty="0" smtClean="0"/>
              <a:t>with CD4 </a:t>
            </a:r>
            <a:r>
              <a:rPr lang="en-US" altLang="en-US" sz="4000" dirty="0" smtClean="0"/>
              <a:t>receptors </a:t>
            </a:r>
            <a:r>
              <a:rPr lang="en-US" altLang="en-US" sz="4000" dirty="0" smtClean="0"/>
              <a:t>that </a:t>
            </a:r>
            <a:r>
              <a:rPr lang="en-US" altLang="en-US" sz="4000" dirty="0"/>
              <a:t>HIV requires to gain entry</a:t>
            </a:r>
          </a:p>
          <a:p>
            <a:pPr lvl="1"/>
            <a:r>
              <a:rPr lang="en-US" altLang="en-US" sz="4000" dirty="0"/>
              <a:t>(Socio-cultural  factors)</a:t>
            </a:r>
          </a:p>
          <a:p>
            <a:pPr marL="0" indent="0">
              <a:buNone/>
            </a:pPr>
            <a:endParaRPr lang="en-US" altLang="en-US" sz="4000" b="1" dirty="0" smtClean="0"/>
          </a:p>
          <a:p>
            <a:pPr marL="0" indent="0">
              <a:buNone/>
            </a:pPr>
            <a:r>
              <a:rPr lang="en-US" altLang="en-US" sz="4000" b="1" dirty="0" smtClean="0"/>
              <a:t>5. Host </a:t>
            </a:r>
            <a:r>
              <a:rPr lang="en-US" altLang="en-US" sz="4000" b="1" dirty="0"/>
              <a:t>genetic differences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xmlns="" val="189221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ssignment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Why is male </a:t>
            </a:r>
            <a:r>
              <a:rPr lang="en-US" b="1" dirty="0" smtClean="0"/>
              <a:t>circumcision</a:t>
            </a:r>
            <a:r>
              <a:rPr lang="en-US" dirty="0" smtClean="0"/>
              <a:t> associated with a lower risk of HIV infection among men?</a:t>
            </a:r>
          </a:p>
          <a:p>
            <a:pPr marL="514350" indent="-514350">
              <a:buFont typeface="+mj-lt"/>
              <a:buAutoNum type="arabicPeriod"/>
            </a:pPr>
            <a:endParaRPr lang="en-US" dirty="0" smtClean="0"/>
          </a:p>
          <a:p>
            <a:pPr marL="514350" indent="-514350">
              <a:buFont typeface="+mj-lt"/>
              <a:buAutoNum type="arabicPeriod"/>
            </a:pPr>
            <a:r>
              <a:rPr lang="en-US" dirty="0" smtClean="0"/>
              <a:t>Why are </a:t>
            </a:r>
            <a:r>
              <a:rPr lang="en-US" b="1" dirty="0" smtClean="0"/>
              <a:t>oral contraceptives </a:t>
            </a:r>
            <a:r>
              <a:rPr lang="en-US" dirty="0" smtClean="0"/>
              <a:t>associated with an increase in incidence of HIV infection?</a:t>
            </a:r>
          </a:p>
          <a:p>
            <a:pPr marL="514350" indent="-514350">
              <a:buFont typeface="+mj-lt"/>
              <a:buAutoNum type="arabicPeriod"/>
            </a:pPr>
            <a:endParaRPr lang="en-US" dirty="0" smtClean="0"/>
          </a:p>
          <a:p>
            <a:pPr marL="514350" indent="-514350">
              <a:buFont typeface="+mj-lt"/>
              <a:buAutoNum type="arabicPeriod"/>
            </a:pPr>
            <a:r>
              <a:rPr lang="en-US" dirty="0" smtClean="0"/>
              <a:t>Why are </a:t>
            </a:r>
            <a:r>
              <a:rPr lang="en-US" b="1" dirty="0" smtClean="0"/>
              <a:t>women</a:t>
            </a:r>
            <a:r>
              <a:rPr lang="en-US" dirty="0" smtClean="0"/>
              <a:t> (more so younger girls) more vulnerable to be infected with HIV?</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xmlns="" val="290264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Socio-economic</a:t>
            </a:r>
            <a:r>
              <a:rPr lang="en-US" dirty="0" smtClean="0"/>
              <a:t> factors facilitating HIV  transmission</a:t>
            </a:r>
            <a:endParaRPr lang="en-US" dirty="0"/>
          </a:p>
        </p:txBody>
      </p:sp>
      <p:sp>
        <p:nvSpPr>
          <p:cNvPr id="3" name="Content Placeholder 2"/>
          <p:cNvSpPr>
            <a:spLocks noGrp="1"/>
          </p:cNvSpPr>
          <p:nvPr>
            <p:ph idx="1"/>
          </p:nvPr>
        </p:nvSpPr>
        <p:spPr>
          <a:xfrm>
            <a:off x="162560" y="1825624"/>
            <a:ext cx="11704320" cy="4737735"/>
          </a:xfrm>
        </p:spPr>
        <p:txBody>
          <a:bodyPr>
            <a:noAutofit/>
          </a:bodyPr>
          <a:lstStyle/>
          <a:p>
            <a:pPr marL="0" indent="0">
              <a:spcBef>
                <a:spcPct val="20000"/>
              </a:spcBef>
              <a:buSzPct val="90000"/>
              <a:buNone/>
            </a:pPr>
            <a:r>
              <a:rPr lang="en-US" altLang="en-US" sz="3200" dirty="0" smtClean="0">
                <a:cs typeface="Times New Roman" panose="02020603050405020304" pitchFamily="18" charset="0"/>
              </a:rPr>
              <a:t>1. Social Mobility </a:t>
            </a:r>
          </a:p>
          <a:p>
            <a:pPr lvl="1">
              <a:spcBef>
                <a:spcPct val="20000"/>
              </a:spcBef>
              <a:buClr>
                <a:srgbClr val="FFFF99"/>
              </a:buClr>
              <a:buSzPct val="80000"/>
              <a:buFont typeface="Wingdings" panose="05000000000000000000" pitchFamily="2" charset="2"/>
              <a:buChar char="Ø"/>
            </a:pPr>
            <a:r>
              <a:rPr lang="en-US" altLang="en-US" sz="3200" dirty="0" smtClean="0">
                <a:cs typeface="Times New Roman" panose="02020603050405020304" pitchFamily="18" charset="0"/>
              </a:rPr>
              <a:t>Global Economy</a:t>
            </a:r>
          </a:p>
          <a:p>
            <a:pPr lvl="1">
              <a:spcBef>
                <a:spcPct val="20000"/>
              </a:spcBef>
              <a:spcAft>
                <a:spcPct val="35000"/>
              </a:spcAft>
              <a:buClr>
                <a:srgbClr val="FFFF99"/>
              </a:buClr>
              <a:buSzPct val="80000"/>
              <a:buFont typeface="Wingdings" panose="05000000000000000000" pitchFamily="2" charset="2"/>
              <a:buChar char="Ø"/>
            </a:pPr>
            <a:r>
              <a:rPr lang="en-US" altLang="en-US" sz="3200" dirty="0" smtClean="0">
                <a:cs typeface="Times New Roman" panose="02020603050405020304" pitchFamily="18" charset="0"/>
              </a:rPr>
              <a:t>HIV/AIDS follows routes of commerce</a:t>
            </a:r>
          </a:p>
          <a:p>
            <a:pPr lvl="1">
              <a:spcBef>
                <a:spcPct val="20000"/>
              </a:spcBef>
              <a:spcAft>
                <a:spcPct val="35000"/>
              </a:spcAft>
              <a:buClr>
                <a:srgbClr val="FFFF99"/>
              </a:buClr>
              <a:buSzPct val="80000"/>
              <a:buFont typeface="Wingdings" panose="05000000000000000000" pitchFamily="2" charset="2"/>
              <a:buChar char="Ø"/>
            </a:pPr>
            <a:r>
              <a:rPr lang="en-US" altLang="en-US" sz="3200" dirty="0" smtClean="0">
                <a:cs typeface="Times New Roman" panose="02020603050405020304" pitchFamily="18" charset="0"/>
              </a:rPr>
              <a:t>Partners living apart</a:t>
            </a:r>
          </a:p>
          <a:p>
            <a:pPr marL="0" indent="0">
              <a:spcBef>
                <a:spcPct val="20000"/>
              </a:spcBef>
              <a:buSzPct val="90000"/>
              <a:buNone/>
            </a:pPr>
            <a:r>
              <a:rPr lang="en-US" altLang="en-US" sz="3200" dirty="0" smtClean="0">
                <a:cs typeface="Times New Roman" panose="02020603050405020304" pitchFamily="18" charset="0"/>
              </a:rPr>
              <a:t>2. Stigma and Denial</a:t>
            </a:r>
          </a:p>
          <a:p>
            <a:pPr lvl="1">
              <a:spcBef>
                <a:spcPct val="20000"/>
              </a:spcBef>
              <a:buClr>
                <a:srgbClr val="FFFF99"/>
              </a:buClr>
              <a:buSzPct val="80000"/>
              <a:buFont typeface="Wingdings" panose="05000000000000000000" pitchFamily="2" charset="2"/>
              <a:buChar char="Ø"/>
            </a:pPr>
            <a:r>
              <a:rPr lang="en-US" altLang="en-US" sz="3200" dirty="0" smtClean="0">
                <a:cs typeface="Times New Roman" panose="02020603050405020304" pitchFamily="18" charset="0"/>
              </a:rPr>
              <a:t>Denial and silence is the norm</a:t>
            </a:r>
          </a:p>
          <a:p>
            <a:pPr lvl="1">
              <a:spcBef>
                <a:spcPct val="20000"/>
              </a:spcBef>
              <a:spcAft>
                <a:spcPct val="35000"/>
              </a:spcAft>
              <a:buClr>
                <a:srgbClr val="FFFF99"/>
              </a:buClr>
              <a:buSzPct val="80000"/>
              <a:buFont typeface="Wingdings" panose="05000000000000000000" pitchFamily="2" charset="2"/>
              <a:buChar char="Ø"/>
            </a:pPr>
            <a:r>
              <a:rPr lang="en-US" altLang="en-US" sz="3200" dirty="0" smtClean="0">
                <a:cs typeface="Times New Roman" panose="02020603050405020304" pitchFamily="18" charset="0"/>
              </a:rPr>
              <a:t>Stigma prevents acknowledgment of problem and care-seeking</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xmlns="" val="1698217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5760" y="220344"/>
            <a:ext cx="11541760" cy="6637656"/>
          </a:xfrm>
        </p:spPr>
        <p:txBody>
          <a:bodyPr>
            <a:normAutofit lnSpcReduction="10000"/>
          </a:bodyPr>
          <a:lstStyle/>
          <a:p>
            <a:pPr marL="0" indent="0">
              <a:spcBef>
                <a:spcPct val="20000"/>
              </a:spcBef>
              <a:buSzPct val="90000"/>
              <a:buNone/>
            </a:pPr>
            <a:r>
              <a:rPr lang="en-US" altLang="en-US" sz="3600" dirty="0" smtClean="0">
                <a:cs typeface="Times New Roman" panose="02020603050405020304" pitchFamily="18" charset="0"/>
              </a:rPr>
              <a:t>3. People in Conflict</a:t>
            </a:r>
          </a:p>
          <a:p>
            <a:pPr lvl="1">
              <a:spcBef>
                <a:spcPct val="20000"/>
              </a:spcBef>
              <a:spcAft>
                <a:spcPct val="35000"/>
              </a:spcAft>
              <a:buClr>
                <a:srgbClr val="FFFF99"/>
              </a:buClr>
              <a:buSzPct val="80000"/>
              <a:buFont typeface="Wingdings" panose="05000000000000000000" pitchFamily="2" charset="2"/>
              <a:buChar char="Ø"/>
            </a:pPr>
            <a:r>
              <a:rPr lang="en-US" altLang="en-US" sz="3600" dirty="0" smtClean="0">
                <a:cs typeface="Times New Roman" panose="02020603050405020304" pitchFamily="18" charset="0"/>
              </a:rPr>
              <a:t>Context of war and struggle of power spreads AIDS</a:t>
            </a:r>
          </a:p>
          <a:p>
            <a:pPr marL="0" indent="0">
              <a:spcBef>
                <a:spcPct val="20000"/>
              </a:spcBef>
              <a:buSzPct val="90000"/>
              <a:buNone/>
            </a:pPr>
            <a:r>
              <a:rPr lang="en-US" altLang="en-US" sz="3600" dirty="0" smtClean="0">
                <a:cs typeface="Times New Roman" panose="02020603050405020304" pitchFamily="18" charset="0"/>
              </a:rPr>
              <a:t>4. Cultural Factors</a:t>
            </a:r>
          </a:p>
          <a:p>
            <a:pPr lvl="1">
              <a:spcBef>
                <a:spcPct val="20000"/>
              </a:spcBef>
              <a:buClr>
                <a:srgbClr val="FFFF99"/>
              </a:buClr>
              <a:buSzPct val="80000"/>
              <a:buFont typeface="Wingdings" panose="05000000000000000000" pitchFamily="2" charset="2"/>
              <a:buChar char="Ø"/>
            </a:pPr>
            <a:r>
              <a:rPr lang="en-US" altLang="en-US" sz="3600" dirty="0" smtClean="0">
                <a:cs typeface="Times New Roman" panose="02020603050405020304" pitchFamily="18" charset="0"/>
              </a:rPr>
              <a:t>Traditions, beliefs, and practices affect understanding of health and disease and acceptance of conventional medical treatment</a:t>
            </a:r>
          </a:p>
          <a:p>
            <a:pPr marL="0" indent="0">
              <a:spcAft>
                <a:spcPct val="30000"/>
              </a:spcAft>
              <a:buNone/>
            </a:pPr>
            <a:r>
              <a:rPr lang="en-US" altLang="en-US" sz="3600" dirty="0" smtClean="0"/>
              <a:t>5. Gender</a:t>
            </a:r>
          </a:p>
          <a:p>
            <a:pPr marL="966788" lvl="1" indent="-390525">
              <a:spcBef>
                <a:spcPct val="0"/>
              </a:spcBef>
              <a:spcAft>
                <a:spcPct val="30000"/>
              </a:spcAft>
            </a:pPr>
            <a:r>
              <a:rPr lang="en-US" altLang="en-US" sz="3600" dirty="0" smtClean="0"/>
              <a:t>In many cultures it is accepted for men to have many sexual relationships</a:t>
            </a:r>
          </a:p>
          <a:p>
            <a:pPr marL="966788" lvl="1" indent="-390525">
              <a:spcBef>
                <a:spcPct val="0"/>
              </a:spcBef>
              <a:spcAft>
                <a:spcPct val="30000"/>
              </a:spcAft>
            </a:pPr>
            <a:r>
              <a:rPr lang="en-US" altLang="en-US" sz="3600" dirty="0" smtClean="0"/>
              <a:t>Women suffer gender inequalities </a:t>
            </a:r>
          </a:p>
          <a:p>
            <a:pPr marL="966788" lvl="1" indent="-390525">
              <a:spcBef>
                <a:spcPct val="0"/>
              </a:spcBef>
              <a:spcAft>
                <a:spcPct val="30000"/>
              </a:spcAft>
            </a:pPr>
            <a:r>
              <a:rPr lang="en-US" altLang="en-US" sz="3600" dirty="0" smtClean="0"/>
              <a:t>Many women unable to negotiate condom use</a:t>
            </a:r>
            <a:endParaRPr lang="en-US" sz="3600" dirty="0" smtClean="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xmlns="" val="728454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87680"/>
            <a:ext cx="11846560" cy="6014720"/>
          </a:xfrm>
        </p:spPr>
        <p:txBody>
          <a:bodyPr>
            <a:normAutofit/>
          </a:bodyPr>
          <a:lstStyle/>
          <a:p>
            <a:pPr marL="461963" indent="-461963">
              <a:spcAft>
                <a:spcPct val="30000"/>
              </a:spcAft>
            </a:pPr>
            <a:endParaRPr lang="en-US" altLang="en-US" dirty="0"/>
          </a:p>
          <a:p>
            <a:pPr marL="0" indent="0">
              <a:spcBef>
                <a:spcPct val="45000"/>
              </a:spcBef>
              <a:spcAft>
                <a:spcPct val="30000"/>
              </a:spcAft>
              <a:buNone/>
            </a:pPr>
            <a:r>
              <a:rPr lang="en-US" altLang="en-US" sz="4000" dirty="0" smtClean="0"/>
              <a:t>6.  Poverty</a:t>
            </a:r>
          </a:p>
          <a:p>
            <a:pPr marL="966788" lvl="1" indent="-390525">
              <a:spcBef>
                <a:spcPct val="0"/>
              </a:spcBef>
              <a:spcAft>
                <a:spcPct val="30000"/>
              </a:spcAft>
            </a:pPr>
            <a:r>
              <a:rPr lang="en-US" altLang="en-US" sz="4000" dirty="0"/>
              <a:t>Lack of information needed to understand and prevent HIV</a:t>
            </a:r>
          </a:p>
          <a:p>
            <a:pPr marL="0" indent="0">
              <a:spcBef>
                <a:spcPct val="45000"/>
              </a:spcBef>
              <a:spcAft>
                <a:spcPct val="30000"/>
              </a:spcAft>
              <a:buNone/>
            </a:pPr>
            <a:r>
              <a:rPr lang="en-US" altLang="en-US" sz="4000" dirty="0" smtClean="0"/>
              <a:t>7. Drug Use and Alcohol Consumption</a:t>
            </a:r>
          </a:p>
          <a:p>
            <a:pPr marL="966788" lvl="1" indent="-390525">
              <a:spcBef>
                <a:spcPct val="0"/>
              </a:spcBef>
              <a:spcAft>
                <a:spcPct val="30000"/>
              </a:spcAft>
            </a:pPr>
            <a:r>
              <a:rPr lang="en-US" altLang="en-US" sz="4000" dirty="0"/>
              <a:t>Impaired judgment</a:t>
            </a:r>
          </a:p>
          <a:p>
            <a:pPr marL="966788" lvl="1" indent="-390525">
              <a:spcBef>
                <a:spcPct val="0"/>
              </a:spcBef>
              <a:spcAft>
                <a:spcPct val="30000"/>
              </a:spcAft>
            </a:pPr>
            <a:r>
              <a:rPr lang="en-US" altLang="en-US" sz="4000" dirty="0"/>
              <a:t>Sharing of needles and equipment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xmlns="" val="1172161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Behavioral factors </a:t>
            </a:r>
            <a:r>
              <a:rPr lang="en-US" dirty="0" smtClean="0"/>
              <a:t>facilitating HIV transmission</a:t>
            </a:r>
            <a:endParaRPr lang="en-US" dirty="0"/>
          </a:p>
        </p:txBody>
      </p:sp>
      <p:sp>
        <p:nvSpPr>
          <p:cNvPr id="3" name="Content Placeholder 2"/>
          <p:cNvSpPr>
            <a:spLocks noGrp="1"/>
          </p:cNvSpPr>
          <p:nvPr>
            <p:ph idx="1"/>
          </p:nvPr>
        </p:nvSpPr>
        <p:spPr/>
        <p:txBody>
          <a:bodyPr>
            <a:normAutofit/>
          </a:bodyPr>
          <a:lstStyle/>
          <a:p>
            <a:pPr marL="1371600" lvl="1" indent="-914400">
              <a:buFont typeface="+mj-lt"/>
              <a:buAutoNum type="arabicPeriod"/>
            </a:pPr>
            <a:r>
              <a:rPr lang="en-US" altLang="en-US" sz="4800" dirty="0" smtClean="0"/>
              <a:t>Multiple sexual partners</a:t>
            </a:r>
          </a:p>
          <a:p>
            <a:pPr marL="1371600" lvl="1" indent="-914400">
              <a:buFont typeface="+mj-lt"/>
              <a:buAutoNum type="arabicPeriod"/>
            </a:pPr>
            <a:endParaRPr lang="en-US" altLang="en-US" sz="4800" dirty="0" smtClean="0"/>
          </a:p>
          <a:p>
            <a:pPr marL="1371600" lvl="1" indent="-914400">
              <a:buFont typeface="+mj-lt"/>
              <a:buAutoNum type="arabicPeriod"/>
            </a:pPr>
            <a:r>
              <a:rPr lang="en-US" altLang="en-US" sz="4800" dirty="0" smtClean="0"/>
              <a:t>Unprotected sexual intercourse</a:t>
            </a:r>
          </a:p>
          <a:p>
            <a:pPr marL="1371600" lvl="1" indent="-914400">
              <a:buFont typeface="+mj-lt"/>
              <a:buAutoNum type="arabicPeriod"/>
            </a:pPr>
            <a:endParaRPr lang="en-US" altLang="en-US" sz="4800" dirty="0" smtClean="0"/>
          </a:p>
          <a:p>
            <a:pPr marL="1371600" lvl="1" indent="-914400">
              <a:buFont typeface="+mj-lt"/>
              <a:buAutoNum type="arabicPeriod"/>
            </a:pPr>
            <a:r>
              <a:rPr lang="en-US" altLang="en-US" sz="4800" dirty="0" smtClean="0"/>
              <a:t>Large age difference between sexual partners</a:t>
            </a:r>
          </a:p>
          <a:p>
            <a:endParaRPr lang="en-US" sz="48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xmlns="" val="1852877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N</a:t>
            </a:r>
            <a:r>
              <a:rPr lang="en-US" dirty="0" smtClean="0"/>
              <a:t>atural history and progression of HIV</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xmlns="" val="403326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picture</a:t>
            </a:r>
            <a:endParaRPr lang="en-US" dirty="0"/>
          </a:p>
        </p:txBody>
      </p:sp>
      <p:sp>
        <p:nvSpPr>
          <p:cNvPr id="3" name="Content Placeholder 2"/>
          <p:cNvSpPr>
            <a:spLocks noGrp="1"/>
          </p:cNvSpPr>
          <p:nvPr>
            <p:ph idx="1"/>
          </p:nvPr>
        </p:nvSpPr>
        <p:spPr/>
        <p:txBody>
          <a:bodyPr/>
          <a:lstStyle/>
          <a:p>
            <a:pPr marL="461963" indent="-461963"/>
            <a:r>
              <a:rPr lang="en-US" altLang="en-US" sz="3200" dirty="0">
                <a:solidFill>
                  <a:srgbClr val="FF0000"/>
                </a:solidFill>
              </a:rPr>
              <a:t>Fourth biggest killer</a:t>
            </a:r>
            <a:r>
              <a:rPr lang="en-US" altLang="en-US" sz="3200" dirty="0"/>
              <a:t> in the world</a:t>
            </a:r>
          </a:p>
          <a:p>
            <a:pPr marL="461963" indent="-461963">
              <a:spcBef>
                <a:spcPct val="35000"/>
              </a:spcBef>
            </a:pPr>
            <a:endParaRPr lang="en-US" altLang="en-US" sz="3200" dirty="0" smtClean="0"/>
          </a:p>
          <a:p>
            <a:pPr marL="461963" indent="-461963">
              <a:spcBef>
                <a:spcPct val="35000"/>
              </a:spcBef>
            </a:pPr>
            <a:r>
              <a:rPr lang="en-US" altLang="en-US" sz="3200" dirty="0" smtClean="0"/>
              <a:t>About </a:t>
            </a:r>
            <a:r>
              <a:rPr lang="en-US" altLang="en-US" sz="3200" dirty="0"/>
              <a:t>one-third  of PLHA are between </a:t>
            </a:r>
            <a:r>
              <a:rPr lang="en-US" altLang="en-US" sz="3200" dirty="0">
                <a:solidFill>
                  <a:srgbClr val="FF0000"/>
                </a:solidFill>
              </a:rPr>
              <a:t>15-24 years</a:t>
            </a:r>
          </a:p>
          <a:p>
            <a:pPr marL="461963" indent="-461963">
              <a:spcBef>
                <a:spcPct val="35000"/>
              </a:spcBef>
            </a:pPr>
            <a:endParaRPr lang="en-US" altLang="en-US" sz="3200" dirty="0" smtClean="0"/>
          </a:p>
          <a:p>
            <a:pPr marL="461963" indent="-461963">
              <a:spcBef>
                <a:spcPct val="35000"/>
              </a:spcBef>
            </a:pPr>
            <a:r>
              <a:rPr lang="en-US" altLang="en-US" sz="3200" dirty="0" smtClean="0"/>
              <a:t>Most </a:t>
            </a:r>
            <a:r>
              <a:rPr lang="en-US" altLang="en-US" sz="3200" dirty="0"/>
              <a:t>people are still unaware they are infected</a:t>
            </a:r>
          </a:p>
          <a:p>
            <a:pPr marL="461963" indent="-461963">
              <a:spcBef>
                <a:spcPct val="35000"/>
              </a:spcBef>
            </a:pPr>
            <a:endParaRPr lang="en-US" altLang="en-US" sz="3200" dirty="0" smtClean="0"/>
          </a:p>
          <a:p>
            <a:pPr marL="461963" indent="-461963">
              <a:spcBef>
                <a:spcPct val="35000"/>
              </a:spcBef>
            </a:pPr>
            <a:r>
              <a:rPr lang="en-US" altLang="en-US" sz="3200" dirty="0" smtClean="0">
                <a:solidFill>
                  <a:srgbClr val="FF0000"/>
                </a:solidFill>
              </a:rPr>
              <a:t>Young </a:t>
            </a:r>
            <a:r>
              <a:rPr lang="en-US" altLang="en-US" sz="3200" dirty="0">
                <a:solidFill>
                  <a:srgbClr val="FF0000"/>
                </a:solidFill>
              </a:rPr>
              <a:t>women are more </a:t>
            </a:r>
            <a:r>
              <a:rPr lang="en-US" altLang="en-US" sz="3200" dirty="0" smtClean="0">
                <a:solidFill>
                  <a:srgbClr val="FF0000"/>
                </a:solidFill>
              </a:rPr>
              <a:t>vulnerable</a:t>
            </a:r>
            <a:endParaRPr lang="en-US" altLang="en-US" sz="32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xmlns="" val="3921961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47287A51-E385-4A00-8111-AE6606B01662}" type="slidenum">
              <a:rPr lang="en-US" altLang="en-US" sz="1400"/>
              <a:pPr/>
              <a:t>30</a:t>
            </a:fld>
            <a:endParaRPr lang="en-US" altLang="en-US" sz="1400"/>
          </a:p>
        </p:txBody>
      </p:sp>
      <p:sp>
        <p:nvSpPr>
          <p:cNvPr id="79875" name="Rectangle 2"/>
          <p:cNvSpPr>
            <a:spLocks noGrp="1" noChangeArrowheads="1"/>
          </p:cNvSpPr>
          <p:nvPr>
            <p:ph type="title"/>
          </p:nvPr>
        </p:nvSpPr>
        <p:spPr/>
        <p:txBody>
          <a:bodyPr/>
          <a:lstStyle/>
          <a:p>
            <a:pPr eaLnBrk="1" hangingPunct="1"/>
            <a:endParaRPr lang="en-US" altLang="en-US" smtClean="0"/>
          </a:p>
        </p:txBody>
      </p:sp>
      <p:pic>
        <p:nvPicPr>
          <p:cNvPr id="79876" name="Picture 3" descr="MOD1-05"/>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91440" y="0"/>
            <a:ext cx="12009120" cy="6858000"/>
          </a:xfrm>
          <a:solidFill>
            <a:schemeClr val="bg1"/>
          </a:solidFill>
        </p:spPr>
      </p:pic>
    </p:spTree>
    <p:extLst>
      <p:ext uri="{BB962C8B-B14F-4D97-AF65-F5344CB8AC3E}">
        <p14:creationId xmlns:p14="http://schemas.microsoft.com/office/powerpoint/2010/main" xmlns="" val="169398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1. Primary HIV infection/Acute HIV syndrome</a:t>
            </a:r>
            <a:endParaRPr lang="en-US" dirty="0"/>
          </a:p>
        </p:txBody>
      </p:sp>
      <p:sp>
        <p:nvSpPr>
          <p:cNvPr id="3" name="Content Placeholder 2"/>
          <p:cNvSpPr>
            <a:spLocks noGrp="1"/>
          </p:cNvSpPr>
          <p:nvPr>
            <p:ph idx="1"/>
          </p:nvPr>
        </p:nvSpPr>
        <p:spPr>
          <a:xfrm>
            <a:off x="0" y="1137920"/>
            <a:ext cx="12192000" cy="5720079"/>
          </a:xfrm>
        </p:spPr>
        <p:txBody>
          <a:bodyPr>
            <a:normAutofit/>
          </a:bodyPr>
          <a:lstStyle/>
          <a:p>
            <a:pPr lvl="1"/>
            <a:r>
              <a:rPr lang="en-US" altLang="en-US" sz="3200" dirty="0" smtClean="0"/>
              <a:t>On exposure, there is a 2-4 week period of </a:t>
            </a:r>
            <a:r>
              <a:rPr lang="en-US" altLang="en-US" sz="3200" b="1" dirty="0" smtClean="0"/>
              <a:t>INTENSE VIRAL REPLICATION </a:t>
            </a:r>
            <a:r>
              <a:rPr lang="en-US" altLang="en-US" sz="3200" dirty="0" smtClean="0"/>
              <a:t>and widespread dissemination of virus characterized by </a:t>
            </a:r>
          </a:p>
          <a:p>
            <a:pPr lvl="2"/>
            <a:r>
              <a:rPr lang="en-US" altLang="en-US" sz="3200" dirty="0" smtClean="0">
                <a:solidFill>
                  <a:srgbClr val="FF0000"/>
                </a:solidFill>
              </a:rPr>
              <a:t>High plasma viral load </a:t>
            </a:r>
            <a:r>
              <a:rPr lang="en-US" altLang="en-US" sz="3200" dirty="0" smtClean="0"/>
              <a:t>(RNA)</a:t>
            </a:r>
          </a:p>
          <a:p>
            <a:pPr lvl="2"/>
            <a:r>
              <a:rPr lang="en-US" altLang="en-US" sz="3200" dirty="0" smtClean="0">
                <a:solidFill>
                  <a:srgbClr val="FF0000"/>
                </a:solidFill>
              </a:rPr>
              <a:t>Rapid decline in CD4 count</a:t>
            </a:r>
          </a:p>
          <a:p>
            <a:pPr lvl="2"/>
            <a:r>
              <a:rPr lang="en-US" altLang="en-US" sz="3200" dirty="0" smtClean="0"/>
              <a:t>In some cases an </a:t>
            </a:r>
            <a:r>
              <a:rPr lang="en-US" altLang="en-US" sz="3200" dirty="0" smtClean="0">
                <a:solidFill>
                  <a:srgbClr val="FF0000"/>
                </a:solidFill>
              </a:rPr>
              <a:t>acute illness occurs</a:t>
            </a:r>
          </a:p>
          <a:p>
            <a:pPr lvl="3"/>
            <a:r>
              <a:rPr lang="en-US" altLang="en-US" sz="3200" dirty="0" smtClean="0"/>
              <a:t>Lasts from 1-2 weeks, but it is rarely diagnosed</a:t>
            </a:r>
          </a:p>
          <a:p>
            <a:pPr lvl="3"/>
            <a:r>
              <a:rPr lang="en-US" altLang="en-US" sz="3200" dirty="0" smtClean="0"/>
              <a:t>Symptoms if present resemble those of other viral illnesses; requires high index of suspicion</a:t>
            </a:r>
          </a:p>
          <a:p>
            <a:pPr lvl="2"/>
            <a:r>
              <a:rPr lang="en-US" altLang="en-US" sz="3200" dirty="0" smtClean="0"/>
              <a:t>Symptom resolution with reduction in plasma </a:t>
            </a:r>
            <a:r>
              <a:rPr lang="en-US" altLang="en-US" sz="3200" dirty="0" err="1" smtClean="0"/>
              <a:t>viremia</a:t>
            </a:r>
            <a:r>
              <a:rPr lang="en-US" altLang="en-US" sz="3200" dirty="0" smtClean="0"/>
              <a:t> due to development of </a:t>
            </a:r>
            <a:r>
              <a:rPr lang="en-US" altLang="en-US" sz="3200" b="1" dirty="0" smtClean="0"/>
              <a:t>an immune response and antibodies to the virus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xmlns="" val="1331511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35000" y="-182563"/>
            <a:ext cx="10515600" cy="1325563"/>
          </a:xfrm>
        </p:spPr>
        <p:txBody>
          <a:bodyPr/>
          <a:lstStyle/>
          <a:p>
            <a:pPr eaLnBrk="1" hangingPunct="1"/>
            <a:r>
              <a:rPr lang="en-US" dirty="0" smtClean="0"/>
              <a:t>Time course of HIV infection</a:t>
            </a:r>
            <a:endParaRPr lang="en-US" dirty="0" smtClean="0">
              <a:solidFill>
                <a:srgbClr val="88A44D"/>
              </a:solidFill>
            </a:endParaRPr>
          </a:p>
        </p:txBody>
      </p:sp>
      <p:pic>
        <p:nvPicPr>
          <p:cNvPr id="5" name="Picture 2"/>
          <p:cNvPicPr>
            <a:picLocks noGrp="1" noChangeAspect="1" noChangeArrowheads="1"/>
          </p:cNvPicPr>
          <p:nvPr>
            <p:ph sz="quarter" idx="1"/>
          </p:nvPr>
        </p:nvPicPr>
        <p:blipFill>
          <a:blip r:embed="rId3" cstate="print"/>
          <a:stretch>
            <a:fillRect/>
          </a:stretch>
        </p:blipFill>
        <p:spPr>
          <a:xfrm>
            <a:off x="0" y="1143000"/>
            <a:ext cx="7848600" cy="5715000"/>
          </a:xfrm>
        </p:spPr>
      </p:pic>
      <p:sp>
        <p:nvSpPr>
          <p:cNvPr id="4" name="Content Placeholder 3"/>
          <p:cNvSpPr>
            <a:spLocks noGrp="1"/>
          </p:cNvSpPr>
          <p:nvPr>
            <p:ph sz="half" idx="4294967295"/>
          </p:nvPr>
        </p:nvSpPr>
        <p:spPr>
          <a:xfrm>
            <a:off x="8039100" y="0"/>
            <a:ext cx="4010660" cy="6721475"/>
          </a:xfrm>
        </p:spPr>
        <p:txBody>
          <a:bodyPr>
            <a:normAutofit/>
          </a:bodyPr>
          <a:lstStyle/>
          <a:p>
            <a:r>
              <a:rPr lang="en-US" sz="2400" b="1" u="sng" dirty="0"/>
              <a:t>Acute HIV syndrome</a:t>
            </a:r>
          </a:p>
          <a:p>
            <a:pPr lvl="1" eaLnBrk="1" hangingPunct="1"/>
            <a:r>
              <a:rPr lang="en-US" dirty="0"/>
              <a:t>Up to 70% within 2 to 6 weeks</a:t>
            </a:r>
          </a:p>
          <a:p>
            <a:pPr lvl="1" eaLnBrk="1" hangingPunct="1"/>
            <a:r>
              <a:rPr lang="en-US" dirty="0"/>
              <a:t>Acute mononucleosis-like syndrome</a:t>
            </a:r>
          </a:p>
          <a:p>
            <a:pPr lvl="1" eaLnBrk="1" hangingPunct="1"/>
            <a:r>
              <a:rPr lang="en-US" dirty="0"/>
              <a:t>Non-descript clinical syndrome</a:t>
            </a:r>
          </a:p>
          <a:p>
            <a:pPr lvl="2" eaLnBrk="1" hangingPunct="1"/>
            <a:r>
              <a:rPr lang="en-US" sz="2400" dirty="0"/>
              <a:t>Fever</a:t>
            </a:r>
          </a:p>
          <a:p>
            <a:pPr lvl="2" eaLnBrk="1" hangingPunct="1"/>
            <a:r>
              <a:rPr lang="en-US" sz="2400" dirty="0"/>
              <a:t>Fatigue</a:t>
            </a:r>
          </a:p>
          <a:p>
            <a:pPr lvl="2" eaLnBrk="1" hangingPunct="1"/>
            <a:r>
              <a:rPr lang="en-US" sz="2400" dirty="0"/>
              <a:t>Myalgias</a:t>
            </a:r>
          </a:p>
          <a:p>
            <a:pPr lvl="2" eaLnBrk="1" hangingPunct="1"/>
            <a:r>
              <a:rPr lang="en-US" sz="2400" dirty="0"/>
              <a:t>Rash</a:t>
            </a:r>
          </a:p>
          <a:p>
            <a:pPr lvl="2" eaLnBrk="1" hangingPunct="1"/>
            <a:r>
              <a:rPr lang="en-US" sz="2400" dirty="0"/>
              <a:t>Lymphadenopathy</a:t>
            </a:r>
          </a:p>
          <a:p>
            <a:pPr lvl="2" eaLnBrk="1" hangingPunct="1"/>
            <a:r>
              <a:rPr lang="en-US" sz="2400" dirty="0"/>
              <a:t>Headache</a:t>
            </a:r>
          </a:p>
          <a:p>
            <a:pPr lvl="2" eaLnBrk="1" hangingPunct="1"/>
            <a:r>
              <a:rPr lang="en-US" sz="2400" dirty="0"/>
              <a:t>Sore-throat</a:t>
            </a:r>
          </a:p>
          <a:p>
            <a:pPr lvl="1"/>
            <a:endParaRPr lang="en-US" dirty="0" smtClean="0">
              <a:solidFill>
                <a:srgbClr val="88A44D"/>
              </a:solidFill>
            </a:endParaRPr>
          </a:p>
          <a:p>
            <a:endParaRPr lang="en-US" dirty="0"/>
          </a:p>
        </p:txBody>
      </p:sp>
      <p:sp>
        <p:nvSpPr>
          <p:cNvPr id="6" name="TextBox 5"/>
          <p:cNvSpPr txBox="1"/>
          <p:nvPr/>
        </p:nvSpPr>
        <p:spPr>
          <a:xfrm>
            <a:off x="6629401" y="1143000"/>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2"/>
          </p:nvPr>
        </p:nvSpPr>
        <p:spPr/>
        <p:txBody>
          <a:bodyPr/>
          <a:lstStyle/>
          <a:p>
            <a:pPr>
              <a:defRPr/>
            </a:pPr>
            <a:fld id="{4B129FF1-F36F-4FAB-A511-3DE22416A05D}" type="slidenum">
              <a:rPr lang="en-US" smtClean="0"/>
              <a:pPr>
                <a:defRPr/>
              </a:pPr>
              <a:t>32</a:t>
            </a:fld>
            <a:endParaRPr lang="en-US"/>
          </a:p>
        </p:txBody>
      </p:sp>
    </p:spTree>
    <p:extLst>
      <p:ext uri="{BB962C8B-B14F-4D97-AF65-F5344CB8AC3E}">
        <p14:creationId xmlns:p14="http://schemas.microsoft.com/office/powerpoint/2010/main" xmlns="" val="3153070875"/>
      </p:ext>
    </p:extLst>
  </p:cSld>
  <p:clrMapOvr>
    <a:masterClrMapping/>
  </p:clrMapOvr>
  <p:transition advTm="97142"/>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183515"/>
            <a:ext cx="10515600" cy="1325563"/>
          </a:xfrm>
        </p:spPr>
        <p:txBody>
          <a:bodyPr/>
          <a:lstStyle/>
          <a:p>
            <a:r>
              <a:rPr lang="en-US" dirty="0" smtClean="0"/>
              <a:t>2. Asymptomatic/Latent HIV disease</a:t>
            </a:r>
            <a:endParaRPr lang="en-US" dirty="0"/>
          </a:p>
        </p:txBody>
      </p:sp>
      <p:sp>
        <p:nvSpPr>
          <p:cNvPr id="3" name="Content Placeholder 2"/>
          <p:cNvSpPr>
            <a:spLocks noGrp="1"/>
          </p:cNvSpPr>
          <p:nvPr>
            <p:ph idx="1"/>
          </p:nvPr>
        </p:nvSpPr>
        <p:spPr>
          <a:xfrm>
            <a:off x="223520" y="1422400"/>
            <a:ext cx="11805920" cy="5120639"/>
          </a:xfrm>
        </p:spPr>
        <p:txBody>
          <a:bodyPr>
            <a:normAutofit fontScale="92500" lnSpcReduction="10000"/>
          </a:bodyPr>
          <a:lstStyle/>
          <a:p>
            <a:r>
              <a:rPr lang="en-US" altLang="en-US" sz="3200" dirty="0" smtClean="0"/>
              <a:t>Patients then enter a stage of asymptomatic disease phase lasting on average 2-10 years (clinical latency)</a:t>
            </a:r>
          </a:p>
          <a:p>
            <a:endParaRPr lang="en-US" altLang="en-US" sz="3200" dirty="0" smtClean="0"/>
          </a:p>
          <a:p>
            <a:r>
              <a:rPr lang="en-US" altLang="en-US" sz="3200" dirty="0" smtClean="0"/>
              <a:t>Characterized by </a:t>
            </a:r>
            <a:r>
              <a:rPr lang="en-US" altLang="en-US" sz="3200" dirty="0" smtClean="0">
                <a:solidFill>
                  <a:srgbClr val="FF0000"/>
                </a:solidFill>
              </a:rPr>
              <a:t>GRADUAL decline in CD4 count</a:t>
            </a:r>
          </a:p>
          <a:p>
            <a:pPr lvl="1"/>
            <a:r>
              <a:rPr lang="en-US" altLang="en-US" sz="3200" dirty="0" smtClean="0"/>
              <a:t>Rate depends on viral load</a:t>
            </a:r>
          </a:p>
          <a:p>
            <a:endParaRPr lang="en-US" altLang="en-US" sz="3200" dirty="0" smtClean="0"/>
          </a:p>
          <a:p>
            <a:r>
              <a:rPr lang="en-US" altLang="en-US" sz="3200" dirty="0" smtClean="0">
                <a:solidFill>
                  <a:srgbClr val="FF0000"/>
                </a:solidFill>
              </a:rPr>
              <a:t>Long term non-</a:t>
            </a:r>
            <a:r>
              <a:rPr lang="en-US" altLang="en-US" sz="3200" dirty="0" err="1" smtClean="0">
                <a:solidFill>
                  <a:srgbClr val="FF0000"/>
                </a:solidFill>
              </a:rPr>
              <a:t>progressors</a:t>
            </a:r>
            <a:endParaRPr lang="en-US" altLang="en-US" sz="3200" dirty="0" smtClean="0">
              <a:solidFill>
                <a:srgbClr val="FF0000"/>
              </a:solidFill>
            </a:endParaRPr>
          </a:p>
          <a:p>
            <a:pPr lvl="1"/>
            <a:r>
              <a:rPr lang="en-US" altLang="en-US" sz="3200" dirty="0" smtClean="0"/>
              <a:t>Rare </a:t>
            </a:r>
          </a:p>
          <a:p>
            <a:pPr lvl="1"/>
            <a:r>
              <a:rPr lang="en-US" altLang="en-US" sz="3200" dirty="0" smtClean="0"/>
              <a:t>&gt;&gt;10-15 year survival without ART</a:t>
            </a:r>
          </a:p>
          <a:p>
            <a:pPr lvl="1"/>
            <a:r>
              <a:rPr lang="en-US" altLang="en-US" sz="3200" dirty="0" smtClean="0"/>
              <a:t>CD4&gt;500; low viral load</a:t>
            </a:r>
          </a:p>
          <a:p>
            <a:pPr lvl="1"/>
            <a:r>
              <a:rPr lang="en-US" altLang="en-US" sz="3200" dirty="0" smtClean="0"/>
              <a:t>Host genetic/immunological or viral factors may be involved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xmlns="" val="3497338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4B129FF1-F36F-4FAB-A511-3DE22416A05D}" type="slidenum">
              <a:rPr lang="en-US" smtClean="0"/>
              <a:pPr>
                <a:defRPr/>
              </a:pPr>
              <a:t>34</a:t>
            </a:fld>
            <a:endParaRPr lang="en-US"/>
          </a:p>
        </p:txBody>
      </p:sp>
      <p:pic>
        <p:nvPicPr>
          <p:cNvPr id="5" name="Picture 2"/>
          <p:cNvPicPr>
            <a:picLocks noGrp="1" noChangeAspect="1" noChangeArrowheads="1"/>
          </p:cNvPicPr>
          <p:nvPr>
            <p:ph sz="quarter" idx="4294967295"/>
          </p:nvPr>
        </p:nvPicPr>
        <p:blipFill>
          <a:blip r:embed="rId3" cstate="print"/>
          <a:stretch>
            <a:fillRect/>
          </a:stretch>
        </p:blipFill>
        <p:spPr>
          <a:xfrm>
            <a:off x="0" y="1"/>
            <a:ext cx="8371840" cy="6721474"/>
          </a:xfrm>
        </p:spPr>
      </p:pic>
      <p:sp>
        <p:nvSpPr>
          <p:cNvPr id="4" name="Content Placeholder 3"/>
          <p:cNvSpPr>
            <a:spLocks noGrp="1"/>
          </p:cNvSpPr>
          <p:nvPr>
            <p:ph sz="half" idx="4294967295"/>
          </p:nvPr>
        </p:nvSpPr>
        <p:spPr>
          <a:xfrm>
            <a:off x="8128000" y="1371600"/>
            <a:ext cx="4064000" cy="4681538"/>
          </a:xfrm>
        </p:spPr>
        <p:txBody>
          <a:bodyPr>
            <a:normAutofit/>
          </a:bodyPr>
          <a:lstStyle/>
          <a:p>
            <a:r>
              <a:rPr lang="en-US" sz="3200" b="1" u="sng" dirty="0"/>
              <a:t>Asymptomatic HIV disease</a:t>
            </a:r>
          </a:p>
          <a:p>
            <a:pPr lvl="1"/>
            <a:r>
              <a:rPr lang="en-US" sz="3200" dirty="0"/>
              <a:t>Clinical latency vs. microbiologic latency</a:t>
            </a:r>
          </a:p>
          <a:p>
            <a:pPr lvl="1" eaLnBrk="1" hangingPunct="1"/>
            <a:r>
              <a:rPr lang="en-US" sz="3200" dirty="0"/>
              <a:t>Continuous viral replication</a:t>
            </a:r>
          </a:p>
          <a:p>
            <a:pPr lvl="1" eaLnBrk="1" hangingPunct="1"/>
            <a:r>
              <a:rPr lang="en-US" sz="3200" dirty="0"/>
              <a:t>Systemic immune activation</a:t>
            </a:r>
          </a:p>
          <a:p>
            <a:pPr lvl="1"/>
            <a:endParaRPr lang="en-US" sz="3200" dirty="0" smtClean="0">
              <a:solidFill>
                <a:srgbClr val="88A44D"/>
              </a:solidFill>
            </a:endParaRPr>
          </a:p>
          <a:p>
            <a:endParaRPr lang="en-US" sz="3200" dirty="0"/>
          </a:p>
        </p:txBody>
      </p:sp>
      <p:sp>
        <p:nvSpPr>
          <p:cNvPr id="6" name="TextBox 5"/>
          <p:cNvSpPr txBox="1"/>
          <p:nvPr/>
        </p:nvSpPr>
        <p:spPr>
          <a:xfrm>
            <a:off x="6629401" y="1143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737209841"/>
      </p:ext>
    </p:extLst>
  </p:cSld>
  <p:clrMapOvr>
    <a:masterClrMapping/>
  </p:clrMapOvr>
  <p:transition advTm="148981"/>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360" y="0"/>
            <a:ext cx="10515600" cy="1325563"/>
          </a:xfrm>
        </p:spPr>
        <p:txBody>
          <a:bodyPr/>
          <a:lstStyle/>
          <a:p>
            <a:r>
              <a:rPr lang="en-US" dirty="0" smtClean="0"/>
              <a:t>3. Symptomatic disease and AIDS</a:t>
            </a:r>
            <a:endParaRPr lang="en-US" dirty="0"/>
          </a:p>
        </p:txBody>
      </p:sp>
      <p:sp>
        <p:nvSpPr>
          <p:cNvPr id="3" name="Content Placeholder 2"/>
          <p:cNvSpPr>
            <a:spLocks noGrp="1"/>
          </p:cNvSpPr>
          <p:nvPr>
            <p:ph idx="1"/>
          </p:nvPr>
        </p:nvSpPr>
        <p:spPr>
          <a:xfrm>
            <a:off x="182880" y="1422400"/>
            <a:ext cx="11846560" cy="5181599"/>
          </a:xfrm>
        </p:spPr>
        <p:txBody>
          <a:bodyPr>
            <a:normAutofit/>
          </a:bodyPr>
          <a:lstStyle/>
          <a:p>
            <a:pPr>
              <a:lnSpc>
                <a:spcPct val="130000"/>
              </a:lnSpc>
            </a:pPr>
            <a:r>
              <a:rPr lang="en-US" altLang="en-US" sz="3200" dirty="0">
                <a:solidFill>
                  <a:srgbClr val="FF0000"/>
                </a:solidFill>
              </a:rPr>
              <a:t>Viral load continues to rise </a:t>
            </a:r>
            <a:r>
              <a:rPr lang="en-US" altLang="en-US" sz="3200" dirty="0"/>
              <a:t>causing </a:t>
            </a:r>
          </a:p>
          <a:p>
            <a:pPr lvl="1">
              <a:lnSpc>
                <a:spcPct val="130000"/>
              </a:lnSpc>
            </a:pPr>
            <a:r>
              <a:rPr lang="en-US" altLang="en-US" sz="3200" dirty="0"/>
              <a:t>Increased demands on immune system as </a:t>
            </a:r>
            <a:r>
              <a:rPr lang="en-US" altLang="en-US" sz="3200" dirty="0">
                <a:solidFill>
                  <a:srgbClr val="FF0000"/>
                </a:solidFill>
              </a:rPr>
              <a:t>production of CD4 cells cannot match destruction</a:t>
            </a:r>
          </a:p>
          <a:p>
            <a:pPr lvl="1">
              <a:lnSpc>
                <a:spcPct val="130000"/>
              </a:lnSpc>
            </a:pPr>
            <a:r>
              <a:rPr lang="en-US" altLang="en-US" sz="3200" dirty="0"/>
              <a:t>Increased susceptibility to common </a:t>
            </a:r>
            <a:r>
              <a:rPr lang="en-US" altLang="en-US" sz="3200" dirty="0">
                <a:solidFill>
                  <a:srgbClr val="FF0000"/>
                </a:solidFill>
              </a:rPr>
              <a:t>infections </a:t>
            </a:r>
            <a:r>
              <a:rPr lang="en-US" altLang="en-US" sz="3200" dirty="0"/>
              <a:t>(URTI, pneumonia, skin </a:t>
            </a:r>
            <a:r>
              <a:rPr lang="en-US" altLang="en-US" sz="3200" dirty="0" err="1"/>
              <a:t>etc</a:t>
            </a:r>
            <a:r>
              <a:rPr lang="en-US" altLang="en-US" sz="3200" dirty="0"/>
              <a:t>)</a:t>
            </a:r>
          </a:p>
          <a:p>
            <a:pPr lvl="1"/>
            <a:r>
              <a:rPr lang="en-US" altLang="en-US" sz="3200" dirty="0"/>
              <a:t>Late-stage disease is characterized by a CD4 count &lt;200cells/mm</a:t>
            </a:r>
            <a:r>
              <a:rPr lang="en-US" altLang="en-US" sz="3200" baseline="30000" dirty="0"/>
              <a:t>3</a:t>
            </a:r>
            <a:r>
              <a:rPr lang="en-US" altLang="en-US" sz="3200" dirty="0"/>
              <a:t> and the development of opportunistic infections, selected tumors, wasting, and neurological complications).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xmlns="" val="3486489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4B129FF1-F36F-4FAB-A511-3DE22416A05D}" type="slidenum">
              <a:rPr lang="en-US" smtClean="0"/>
              <a:pPr>
                <a:defRPr/>
              </a:pPr>
              <a:t>36</a:t>
            </a:fld>
            <a:endParaRPr lang="en-US"/>
          </a:p>
        </p:txBody>
      </p:sp>
      <p:pic>
        <p:nvPicPr>
          <p:cNvPr id="5" name="Picture 2"/>
          <p:cNvPicPr>
            <a:picLocks noGrp="1" noChangeAspect="1" noChangeArrowheads="1"/>
          </p:cNvPicPr>
          <p:nvPr>
            <p:ph sz="quarter" idx="4294967295"/>
          </p:nvPr>
        </p:nvPicPr>
        <p:blipFill>
          <a:blip r:embed="rId3" cstate="print"/>
          <a:stretch>
            <a:fillRect/>
          </a:stretch>
        </p:blipFill>
        <p:spPr>
          <a:xfrm>
            <a:off x="0" y="0"/>
            <a:ext cx="8432800" cy="6248400"/>
          </a:xfrm>
        </p:spPr>
      </p:pic>
      <p:sp>
        <p:nvSpPr>
          <p:cNvPr id="4" name="Content Placeholder 3"/>
          <p:cNvSpPr>
            <a:spLocks noGrp="1"/>
          </p:cNvSpPr>
          <p:nvPr>
            <p:ph sz="half" idx="4294967295"/>
          </p:nvPr>
        </p:nvSpPr>
        <p:spPr>
          <a:xfrm>
            <a:off x="8148320" y="-1"/>
            <a:ext cx="4043680" cy="6721475"/>
          </a:xfrm>
        </p:spPr>
        <p:txBody>
          <a:bodyPr>
            <a:normAutofit/>
          </a:bodyPr>
          <a:lstStyle/>
          <a:p>
            <a:r>
              <a:rPr lang="en-US" sz="2400" b="1" u="sng" dirty="0"/>
              <a:t>Symptomatic HIV disease or AIDS</a:t>
            </a:r>
          </a:p>
          <a:p>
            <a:pPr lvl="1" eaLnBrk="1" hangingPunct="1"/>
            <a:r>
              <a:rPr lang="en-US" dirty="0"/>
              <a:t>Immunologic </a:t>
            </a:r>
            <a:r>
              <a:rPr lang="en-US" dirty="0" err="1"/>
              <a:t>dysregulation</a:t>
            </a:r>
            <a:endParaRPr lang="en-US" dirty="0"/>
          </a:p>
          <a:p>
            <a:pPr lvl="2" eaLnBrk="1" hangingPunct="1"/>
            <a:r>
              <a:rPr lang="en-US" sz="2400" dirty="0"/>
              <a:t>Loss of cell-mediated Immunity</a:t>
            </a:r>
          </a:p>
          <a:p>
            <a:pPr lvl="3" eaLnBrk="1" hangingPunct="1"/>
            <a:r>
              <a:rPr lang="en-US" sz="2400" dirty="0"/>
              <a:t>Destruction of CD4</a:t>
            </a:r>
            <a:r>
              <a:rPr lang="en-US" sz="2400" baseline="30000" dirty="0"/>
              <a:t>+</a:t>
            </a:r>
            <a:r>
              <a:rPr lang="en-US" sz="2400" dirty="0"/>
              <a:t> helper T-lymphocytes</a:t>
            </a:r>
          </a:p>
          <a:p>
            <a:pPr lvl="2" eaLnBrk="1" hangingPunct="1"/>
            <a:r>
              <a:rPr lang="en-US" sz="2400" dirty="0"/>
              <a:t>Opportunistic infections</a:t>
            </a:r>
          </a:p>
          <a:p>
            <a:pPr lvl="2" eaLnBrk="1" hangingPunct="1"/>
            <a:r>
              <a:rPr lang="en-US" sz="2400" dirty="0" err="1"/>
              <a:t>Neoplasms</a:t>
            </a:r>
            <a:endParaRPr lang="en-US" sz="2400" dirty="0"/>
          </a:p>
          <a:p>
            <a:pPr lvl="1" eaLnBrk="1" hangingPunct="1"/>
            <a:r>
              <a:rPr lang="en-US" dirty="0"/>
              <a:t>Autoimmune phenomena</a:t>
            </a:r>
          </a:p>
          <a:p>
            <a:pPr lvl="2" eaLnBrk="1" hangingPunct="1"/>
            <a:r>
              <a:rPr lang="en-US" sz="2400" dirty="0"/>
              <a:t>HIV-Associated thrombocytopenia</a:t>
            </a:r>
          </a:p>
          <a:p>
            <a:pPr lvl="2" eaLnBrk="1" hangingPunct="1"/>
            <a:r>
              <a:rPr lang="en-US" sz="2400" dirty="0"/>
              <a:t>HIV-associated nephropathy</a:t>
            </a:r>
          </a:p>
          <a:p>
            <a:pPr lvl="1"/>
            <a:endParaRPr lang="en-US" dirty="0" smtClean="0">
              <a:solidFill>
                <a:srgbClr val="88A44D"/>
              </a:solidFill>
            </a:endParaRPr>
          </a:p>
          <a:p>
            <a:endParaRPr lang="en-US" dirty="0"/>
          </a:p>
        </p:txBody>
      </p:sp>
      <p:sp>
        <p:nvSpPr>
          <p:cNvPr id="6" name="TextBox 5"/>
          <p:cNvSpPr txBox="1"/>
          <p:nvPr/>
        </p:nvSpPr>
        <p:spPr>
          <a:xfrm>
            <a:off x="6629401" y="1143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322127174"/>
      </p:ext>
    </p:extLst>
  </p:cSld>
  <p:clrMapOvr>
    <a:masterClrMapping/>
  </p:clrMapOvr>
  <p:transition advTm="57221"/>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58240"/>
          </a:xfrm>
        </p:spPr>
        <p:txBody>
          <a:bodyPr/>
          <a:lstStyle/>
          <a:p>
            <a:r>
              <a:rPr lang="en-US" dirty="0" smtClean="0"/>
              <a:t>WHO CLINICAL STAGING OF HIV/AIDS</a:t>
            </a:r>
            <a:endParaRPr lang="en-US" dirty="0"/>
          </a:p>
        </p:txBody>
      </p:sp>
      <p:sp>
        <p:nvSpPr>
          <p:cNvPr id="3" name="Content Placeholder 2"/>
          <p:cNvSpPr>
            <a:spLocks noGrp="1"/>
          </p:cNvSpPr>
          <p:nvPr>
            <p:ph idx="1"/>
          </p:nvPr>
        </p:nvSpPr>
        <p:spPr>
          <a:xfrm>
            <a:off x="284480" y="955040"/>
            <a:ext cx="11069320" cy="5669279"/>
          </a:xfrm>
        </p:spPr>
        <p:txBody>
          <a:bodyPr>
            <a:normAutofit/>
          </a:bodyPr>
          <a:lstStyle/>
          <a:p>
            <a:endParaRPr lang="en-US" sz="4000" dirty="0" smtClean="0"/>
          </a:p>
          <a:p>
            <a:r>
              <a:rPr lang="en-US" sz="4000" dirty="0" smtClean="0"/>
              <a:t>Primary HIV infection</a:t>
            </a:r>
          </a:p>
          <a:p>
            <a:endParaRPr lang="en-US" sz="4000" b="1" u="sng" dirty="0" smtClean="0"/>
          </a:p>
          <a:p>
            <a:r>
              <a:rPr lang="en-US" sz="4000" b="1" u="sng" dirty="0" smtClean="0"/>
              <a:t>Clinical Stage 1</a:t>
            </a:r>
          </a:p>
          <a:p>
            <a:pPr lvl="1"/>
            <a:r>
              <a:rPr lang="en-US" sz="4000" dirty="0" smtClean="0"/>
              <a:t>Asymptomatic</a:t>
            </a:r>
          </a:p>
          <a:p>
            <a:pPr lvl="1"/>
            <a:r>
              <a:rPr lang="en-US" sz="4000" dirty="0" smtClean="0"/>
              <a:t>Persistent generalized lymphadenopathy</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xmlns="" val="4029930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3520"/>
            <a:ext cx="11826240" cy="5953443"/>
          </a:xfrm>
        </p:spPr>
        <p:txBody>
          <a:bodyPr>
            <a:normAutofit/>
          </a:bodyPr>
          <a:lstStyle/>
          <a:p>
            <a:r>
              <a:rPr lang="en-US" sz="4000" b="1" u="sng" dirty="0" smtClean="0"/>
              <a:t>Clinical Stage 2</a:t>
            </a:r>
          </a:p>
          <a:p>
            <a:pPr lvl="1"/>
            <a:r>
              <a:rPr lang="en-US" sz="4000" dirty="0" smtClean="0"/>
              <a:t>Unexplained moderate weight loss (&lt;10%)</a:t>
            </a:r>
          </a:p>
          <a:p>
            <a:pPr lvl="1"/>
            <a:r>
              <a:rPr lang="en-US" sz="4000" dirty="0" smtClean="0"/>
              <a:t>Recurrent upper respiratory tract infections</a:t>
            </a:r>
          </a:p>
          <a:p>
            <a:pPr lvl="1"/>
            <a:r>
              <a:rPr lang="en-US" sz="4000" dirty="0" smtClean="0"/>
              <a:t>Herpes Zoster</a:t>
            </a:r>
          </a:p>
          <a:p>
            <a:pPr lvl="1"/>
            <a:r>
              <a:rPr lang="en-US" sz="4000" dirty="0" smtClean="0"/>
              <a:t>Angular </a:t>
            </a:r>
            <a:r>
              <a:rPr lang="en-US" sz="4000" dirty="0" err="1" smtClean="0"/>
              <a:t>cheilitis</a:t>
            </a:r>
            <a:endParaRPr lang="en-US" sz="4000" dirty="0" smtClean="0"/>
          </a:p>
          <a:p>
            <a:pPr lvl="1"/>
            <a:r>
              <a:rPr lang="en-US" sz="4000" dirty="0" smtClean="0"/>
              <a:t>Recurrent oral ulceration</a:t>
            </a:r>
          </a:p>
          <a:p>
            <a:pPr lvl="1"/>
            <a:r>
              <a:rPr lang="en-US" sz="4000" dirty="0" err="1" smtClean="0"/>
              <a:t>Papular</a:t>
            </a:r>
            <a:r>
              <a:rPr lang="en-US" sz="4000" dirty="0" smtClean="0"/>
              <a:t> pruritic eruptions (PPE)</a:t>
            </a:r>
          </a:p>
          <a:p>
            <a:pPr lvl="1"/>
            <a:r>
              <a:rPr lang="en-US" sz="4000" dirty="0" err="1" smtClean="0"/>
              <a:t>Seborrhoeic</a:t>
            </a:r>
            <a:r>
              <a:rPr lang="en-US" sz="4000" dirty="0" smtClean="0"/>
              <a:t> dermatitis</a:t>
            </a:r>
          </a:p>
          <a:p>
            <a:pPr lvl="1"/>
            <a:r>
              <a:rPr lang="en-US" sz="4000" dirty="0" smtClean="0"/>
              <a:t>Fungal nail infection</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38</a:t>
            </a:fld>
            <a:endParaRPr lang="en-US" dirty="0"/>
          </a:p>
        </p:txBody>
      </p:sp>
    </p:spTree>
    <p:extLst>
      <p:ext uri="{BB962C8B-B14F-4D97-AF65-F5344CB8AC3E}">
        <p14:creationId xmlns:p14="http://schemas.microsoft.com/office/powerpoint/2010/main" xmlns="" val="1846376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2560"/>
            <a:ext cx="12192000" cy="6441440"/>
          </a:xfrm>
        </p:spPr>
        <p:txBody>
          <a:bodyPr>
            <a:normAutofit lnSpcReduction="10000"/>
          </a:bodyPr>
          <a:lstStyle/>
          <a:p>
            <a:r>
              <a:rPr lang="en-US" b="1" u="sng" dirty="0" smtClean="0"/>
              <a:t>Clinical stage 3</a:t>
            </a:r>
          </a:p>
          <a:p>
            <a:r>
              <a:rPr lang="en-US" sz="3200" dirty="0" smtClean="0"/>
              <a:t>Unexplained severe weight loss (&gt;10%)</a:t>
            </a:r>
          </a:p>
          <a:p>
            <a:r>
              <a:rPr lang="en-US" sz="3200" dirty="0" smtClean="0"/>
              <a:t>Unexplained chronic diarrhea &gt;1 month</a:t>
            </a:r>
          </a:p>
          <a:p>
            <a:r>
              <a:rPr lang="en-US" sz="3200" dirty="0" smtClean="0"/>
              <a:t>Unexplained persistent fever (intermittent or constant for longer than one month)</a:t>
            </a:r>
          </a:p>
          <a:p>
            <a:r>
              <a:rPr lang="en-US" sz="3200" dirty="0" smtClean="0"/>
              <a:t>Persistent oral candidiasis</a:t>
            </a:r>
          </a:p>
          <a:p>
            <a:r>
              <a:rPr lang="en-US" sz="3200" dirty="0" smtClean="0"/>
              <a:t>Oral hairy leukoplakia</a:t>
            </a:r>
          </a:p>
          <a:p>
            <a:r>
              <a:rPr lang="en-US" sz="3200" dirty="0" smtClean="0"/>
              <a:t>Pulmonary tuberculosis</a:t>
            </a:r>
          </a:p>
          <a:p>
            <a:r>
              <a:rPr lang="en-US" sz="3200" dirty="0" smtClean="0"/>
              <a:t>Severe bacterial infections</a:t>
            </a:r>
          </a:p>
          <a:p>
            <a:r>
              <a:rPr lang="en-US" sz="3200" dirty="0" smtClean="0"/>
              <a:t>Acute necrotizing ulcerative stomatitis, </a:t>
            </a:r>
            <a:r>
              <a:rPr lang="en-US" sz="3200" dirty="0" err="1" smtClean="0"/>
              <a:t>gingavitis</a:t>
            </a:r>
            <a:r>
              <a:rPr lang="en-US" sz="3200" dirty="0" smtClean="0"/>
              <a:t> or periodontitis</a:t>
            </a:r>
          </a:p>
          <a:p>
            <a:r>
              <a:rPr lang="en-US" sz="3200" dirty="0" smtClean="0"/>
              <a:t>Unexplained anemia(&lt;8 g/dl), neutropenia, and/or chronic thrombocytopenia</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39</a:t>
            </a:fld>
            <a:endParaRPr lang="en-US" dirty="0"/>
          </a:p>
        </p:txBody>
      </p:sp>
    </p:spTree>
    <p:extLst>
      <p:ext uri="{BB962C8B-B14F-4D97-AF65-F5344CB8AC3E}">
        <p14:creationId xmlns:p14="http://schemas.microsoft.com/office/powerpoint/2010/main" xmlns="" val="401467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extLst>
              <p:ext uri="{D42A27DB-BD31-4B8C-83A1-F6EECF244321}">
                <p14:modId xmlns:p14="http://schemas.microsoft.com/office/powerpoint/2010/main" xmlns="" val="3379729480"/>
              </p:ext>
            </p:extLst>
          </p:nvPr>
        </p:nvGraphicFramePr>
        <p:xfrm>
          <a:off x="1470206" y="226695"/>
          <a:ext cx="9144000" cy="6448425"/>
        </p:xfrm>
        <a:graphic>
          <a:graphicData uri="http://schemas.openxmlformats.org/presentationml/2006/ole">
            <p:oleObj spid="_x0000_s1044" name="Slide" r:id="rId3" imgW="4533840" imgH="3390840" progId="PowerPoint.Slide.8">
              <p:embed/>
            </p:oleObj>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xmlns="" val="721685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
            <a:ext cx="10515600" cy="1036320"/>
          </a:xfrm>
        </p:spPr>
        <p:txBody>
          <a:bodyPr/>
          <a:lstStyle/>
          <a:p>
            <a:r>
              <a:rPr lang="en-US" b="1" u="sng" dirty="0" smtClean="0"/>
              <a:t>Clinical stage 4</a:t>
            </a:r>
            <a:endParaRPr lang="en-US" b="1" u="sng" dirty="0"/>
          </a:p>
        </p:txBody>
      </p:sp>
      <p:sp>
        <p:nvSpPr>
          <p:cNvPr id="5" name="Content Placeholder 4"/>
          <p:cNvSpPr>
            <a:spLocks noGrp="1"/>
          </p:cNvSpPr>
          <p:nvPr>
            <p:ph sz="half" idx="1"/>
          </p:nvPr>
        </p:nvSpPr>
        <p:spPr>
          <a:xfrm>
            <a:off x="838200" y="1036321"/>
            <a:ext cx="5181600" cy="5140642"/>
          </a:xfrm>
        </p:spPr>
        <p:txBody>
          <a:bodyPr>
            <a:normAutofit/>
          </a:bodyPr>
          <a:lstStyle/>
          <a:p>
            <a:r>
              <a:rPr lang="en-US" dirty="0" smtClean="0"/>
              <a:t>HIV wasting syndrome</a:t>
            </a:r>
          </a:p>
          <a:p>
            <a:r>
              <a:rPr lang="en-US" i="1" dirty="0" smtClean="0"/>
              <a:t>Pneumocystis</a:t>
            </a:r>
            <a:r>
              <a:rPr lang="en-US" dirty="0" smtClean="0"/>
              <a:t> pneumonia </a:t>
            </a:r>
          </a:p>
          <a:p>
            <a:r>
              <a:rPr lang="en-US" dirty="0" smtClean="0"/>
              <a:t>Recurrent severe bacterial pneumonia </a:t>
            </a:r>
          </a:p>
          <a:p>
            <a:r>
              <a:rPr lang="en-US" dirty="0" smtClean="0"/>
              <a:t>Chronic herpes simplex infection (</a:t>
            </a:r>
            <a:r>
              <a:rPr lang="en-US" dirty="0" err="1" smtClean="0"/>
              <a:t>orolabial</a:t>
            </a:r>
            <a:r>
              <a:rPr lang="en-US" dirty="0" smtClean="0"/>
              <a:t>, genital, or </a:t>
            </a:r>
            <a:r>
              <a:rPr lang="en-US" dirty="0" err="1" smtClean="0"/>
              <a:t>anorectal</a:t>
            </a:r>
            <a:r>
              <a:rPr lang="en-US" dirty="0" smtClean="0"/>
              <a:t> site for &gt;1 month or visceral herpes at any site)</a:t>
            </a:r>
          </a:p>
          <a:p>
            <a:r>
              <a:rPr lang="en-US" dirty="0" smtClean="0"/>
              <a:t>Esophageal candidiasis</a:t>
            </a:r>
          </a:p>
          <a:p>
            <a:r>
              <a:rPr lang="en-US" dirty="0" smtClean="0"/>
              <a:t>Candida of the trachea, bronchi, or lungs </a:t>
            </a:r>
          </a:p>
          <a:p>
            <a:endParaRPr lang="en-US" dirty="0"/>
          </a:p>
        </p:txBody>
      </p:sp>
      <p:sp>
        <p:nvSpPr>
          <p:cNvPr id="6" name="Content Placeholder 5"/>
          <p:cNvSpPr>
            <a:spLocks noGrp="1"/>
          </p:cNvSpPr>
          <p:nvPr>
            <p:ph sz="half" idx="2"/>
          </p:nvPr>
        </p:nvSpPr>
        <p:spPr>
          <a:xfrm>
            <a:off x="6172200" y="873760"/>
            <a:ext cx="5775960" cy="5303203"/>
          </a:xfrm>
        </p:spPr>
        <p:txBody>
          <a:bodyPr>
            <a:normAutofit/>
          </a:bodyPr>
          <a:lstStyle/>
          <a:p>
            <a:r>
              <a:rPr lang="en-US" dirty="0" err="1" smtClean="0"/>
              <a:t>Extrapulmonary</a:t>
            </a:r>
            <a:r>
              <a:rPr lang="en-US" dirty="0" smtClean="0"/>
              <a:t> tuberculosis</a:t>
            </a:r>
          </a:p>
          <a:p>
            <a:r>
              <a:rPr lang="en-US" dirty="0" smtClean="0"/>
              <a:t>Kaposi sarcoma </a:t>
            </a:r>
          </a:p>
          <a:p>
            <a:r>
              <a:rPr lang="en-US" dirty="0" smtClean="0"/>
              <a:t>Cytomegalovirus infection (retinitis or infection of other organs)</a:t>
            </a:r>
          </a:p>
          <a:p>
            <a:r>
              <a:rPr lang="en-US" dirty="0" smtClean="0"/>
              <a:t>Central nervous system toxoplasmosis </a:t>
            </a:r>
          </a:p>
          <a:p>
            <a:r>
              <a:rPr lang="en-US" dirty="0" smtClean="0"/>
              <a:t>HIV encephalopathy</a:t>
            </a:r>
          </a:p>
          <a:p>
            <a:r>
              <a:rPr lang="en-US" dirty="0" err="1" smtClean="0"/>
              <a:t>Cryptococcosis</a:t>
            </a:r>
            <a:r>
              <a:rPr lang="en-US" dirty="0" smtClean="0"/>
              <a:t>, </a:t>
            </a:r>
            <a:r>
              <a:rPr lang="en-US" dirty="0" err="1" smtClean="0"/>
              <a:t>extrapulmonary</a:t>
            </a:r>
            <a:r>
              <a:rPr lang="en-US" dirty="0" smtClean="0"/>
              <a:t> (including meningitis) </a:t>
            </a:r>
          </a:p>
          <a:p>
            <a:r>
              <a:rPr lang="en-US" dirty="0" smtClean="0"/>
              <a:t>Progressive multifocal </a:t>
            </a:r>
            <a:r>
              <a:rPr lang="en-US" dirty="0" err="1" smtClean="0"/>
              <a:t>leukoencephalopathy</a:t>
            </a:r>
            <a:r>
              <a:rPr lang="en-US" dirty="0" smtClean="0"/>
              <a:t> (PML) </a:t>
            </a:r>
          </a:p>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40</a:t>
            </a:fld>
            <a:endParaRPr lang="en-US" dirty="0"/>
          </a:p>
        </p:txBody>
      </p:sp>
    </p:spTree>
    <p:extLst>
      <p:ext uri="{BB962C8B-B14F-4D97-AF65-F5344CB8AC3E}">
        <p14:creationId xmlns:p14="http://schemas.microsoft.com/office/powerpoint/2010/main" xmlns="" val="4137603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
            <a:ext cx="10515600" cy="1016000"/>
          </a:xfrm>
        </p:spPr>
        <p:txBody>
          <a:bodyPr/>
          <a:lstStyle/>
          <a:p>
            <a:r>
              <a:rPr lang="en-US" b="1" u="sng" dirty="0" smtClean="0"/>
              <a:t>Clinical stage 4 </a:t>
            </a:r>
            <a:r>
              <a:rPr lang="en-US" dirty="0" err="1" smtClean="0"/>
              <a:t>cont</a:t>
            </a:r>
            <a:r>
              <a:rPr lang="en-US" dirty="0" smtClean="0"/>
              <a:t>……</a:t>
            </a:r>
            <a:endParaRPr lang="en-US" dirty="0"/>
          </a:p>
        </p:txBody>
      </p:sp>
      <p:sp>
        <p:nvSpPr>
          <p:cNvPr id="5" name="Content Placeholder 4"/>
          <p:cNvSpPr>
            <a:spLocks noGrp="1"/>
          </p:cNvSpPr>
          <p:nvPr>
            <p:ph sz="half" idx="1"/>
          </p:nvPr>
        </p:nvSpPr>
        <p:spPr>
          <a:xfrm>
            <a:off x="838200" y="1016000"/>
            <a:ext cx="5181600" cy="5547359"/>
          </a:xfrm>
        </p:spPr>
        <p:txBody>
          <a:bodyPr>
            <a:normAutofit fontScale="92500" lnSpcReduction="10000"/>
          </a:bodyPr>
          <a:lstStyle/>
          <a:p>
            <a:r>
              <a:rPr lang="en-US" sz="3200" dirty="0" smtClean="0"/>
              <a:t>Disseminated </a:t>
            </a:r>
            <a:r>
              <a:rPr lang="en-US" sz="3200" dirty="0" err="1" smtClean="0"/>
              <a:t>nontuberculosis</a:t>
            </a:r>
            <a:r>
              <a:rPr lang="en-US" sz="3200" dirty="0" smtClean="0"/>
              <a:t> </a:t>
            </a:r>
            <a:r>
              <a:rPr lang="en-US" sz="3200" i="1" dirty="0" smtClean="0"/>
              <a:t>Mycobacteria</a:t>
            </a:r>
            <a:r>
              <a:rPr lang="en-US" sz="3200" dirty="0" smtClean="0"/>
              <a:t> infection </a:t>
            </a:r>
          </a:p>
          <a:p>
            <a:r>
              <a:rPr lang="en-US" sz="3200" dirty="0" smtClean="0"/>
              <a:t>Chronic cryptosporidiosis (with diarrhea)</a:t>
            </a:r>
          </a:p>
          <a:p>
            <a:r>
              <a:rPr lang="en-US" sz="3200" dirty="0" smtClean="0"/>
              <a:t>Chronic </a:t>
            </a:r>
            <a:r>
              <a:rPr lang="en-US" sz="3200" dirty="0" err="1" smtClean="0"/>
              <a:t>isosporiasis</a:t>
            </a:r>
            <a:r>
              <a:rPr lang="en-US" sz="3200" dirty="0" smtClean="0"/>
              <a:t> </a:t>
            </a:r>
          </a:p>
          <a:p>
            <a:r>
              <a:rPr lang="en-US" sz="3200" dirty="0" smtClean="0"/>
              <a:t>Disseminated mycosis (</a:t>
            </a:r>
            <a:r>
              <a:rPr lang="en-US" sz="3200" dirty="0" err="1" smtClean="0"/>
              <a:t>eg</a:t>
            </a:r>
            <a:r>
              <a:rPr lang="en-US" sz="3200" dirty="0" smtClean="0"/>
              <a:t>, </a:t>
            </a:r>
            <a:r>
              <a:rPr lang="en-US" sz="3200" dirty="0" err="1" smtClean="0"/>
              <a:t>histoplasmosis</a:t>
            </a:r>
            <a:r>
              <a:rPr lang="en-US" sz="3200" dirty="0" smtClean="0"/>
              <a:t>, </a:t>
            </a:r>
            <a:r>
              <a:rPr lang="en-US" sz="3200" dirty="0" err="1" smtClean="0"/>
              <a:t>coccidioidomycosis</a:t>
            </a:r>
            <a:r>
              <a:rPr lang="en-US" sz="3200" dirty="0" smtClean="0"/>
              <a:t>, </a:t>
            </a:r>
            <a:r>
              <a:rPr lang="en-US" sz="3200" dirty="0" err="1" smtClean="0"/>
              <a:t>penicilliosis</a:t>
            </a:r>
            <a:r>
              <a:rPr lang="en-US" sz="3200" dirty="0" smtClean="0"/>
              <a:t>) </a:t>
            </a:r>
          </a:p>
          <a:p>
            <a:r>
              <a:rPr lang="en-US" sz="3200" dirty="0" smtClean="0"/>
              <a:t>Recurrent </a:t>
            </a:r>
            <a:r>
              <a:rPr lang="en-US" sz="3200" dirty="0" err="1" smtClean="0"/>
              <a:t>nontyphoidal</a:t>
            </a:r>
            <a:r>
              <a:rPr lang="en-US" sz="3200" dirty="0" smtClean="0"/>
              <a:t> </a:t>
            </a:r>
            <a:r>
              <a:rPr lang="en-US" sz="3200" i="1" dirty="0" smtClean="0"/>
              <a:t>Salmonella</a:t>
            </a:r>
            <a:r>
              <a:rPr lang="en-US" sz="3200" dirty="0" smtClean="0"/>
              <a:t> bacteremia </a:t>
            </a:r>
          </a:p>
          <a:p>
            <a:endParaRPr lang="en-US" dirty="0"/>
          </a:p>
        </p:txBody>
      </p:sp>
      <p:sp>
        <p:nvSpPr>
          <p:cNvPr id="6" name="Content Placeholder 5"/>
          <p:cNvSpPr>
            <a:spLocks noGrp="1"/>
          </p:cNvSpPr>
          <p:nvPr>
            <p:ph sz="half" idx="2"/>
          </p:nvPr>
        </p:nvSpPr>
        <p:spPr>
          <a:xfrm>
            <a:off x="6172200" y="833120"/>
            <a:ext cx="5796280" cy="5730239"/>
          </a:xfrm>
        </p:spPr>
        <p:txBody>
          <a:bodyPr>
            <a:normAutofit fontScale="92500" lnSpcReduction="10000"/>
          </a:bodyPr>
          <a:lstStyle/>
          <a:p>
            <a:r>
              <a:rPr lang="en-US" sz="3200" dirty="0" smtClean="0"/>
              <a:t>Lymphoma (cerebral or B-cell non-Hodgkin) </a:t>
            </a:r>
          </a:p>
          <a:p>
            <a:r>
              <a:rPr lang="en-US" sz="3200" dirty="0" smtClean="0"/>
              <a:t>Invasive cervical carcinoma </a:t>
            </a:r>
          </a:p>
          <a:p>
            <a:r>
              <a:rPr lang="en-US" sz="3200" dirty="0" smtClean="0"/>
              <a:t>Atypical disseminated </a:t>
            </a:r>
            <a:r>
              <a:rPr lang="en-US" sz="3200" dirty="0" err="1" smtClean="0"/>
              <a:t>leishmaniasis</a:t>
            </a:r>
            <a:r>
              <a:rPr lang="en-US" sz="3200" dirty="0" smtClean="0"/>
              <a:t> </a:t>
            </a:r>
          </a:p>
          <a:p>
            <a:r>
              <a:rPr lang="en-US" sz="3200" dirty="0" smtClean="0"/>
              <a:t>Symptomatic HIV-associated nephropathy </a:t>
            </a:r>
          </a:p>
          <a:p>
            <a:r>
              <a:rPr lang="en-US" sz="3200" dirty="0" smtClean="0"/>
              <a:t>Symptomatic HIV-associated cardiomyopathy</a:t>
            </a:r>
          </a:p>
          <a:p>
            <a:r>
              <a:rPr lang="en-US" sz="3200" dirty="0" smtClean="0"/>
              <a:t>Reactivation of American </a:t>
            </a:r>
            <a:r>
              <a:rPr lang="en-US" sz="3200" dirty="0" err="1" smtClean="0"/>
              <a:t>trypanosomiasis</a:t>
            </a:r>
            <a:r>
              <a:rPr lang="en-US" sz="3200" dirty="0" smtClean="0"/>
              <a:t> (</a:t>
            </a:r>
            <a:r>
              <a:rPr lang="en-US" sz="3200" dirty="0" err="1" smtClean="0"/>
              <a:t>meningoencephalitis</a:t>
            </a:r>
            <a:r>
              <a:rPr lang="en-US" sz="3200" dirty="0" smtClean="0"/>
              <a:t> or myocarditis)</a:t>
            </a:r>
          </a:p>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41</a:t>
            </a:fld>
            <a:endParaRPr lang="en-US" dirty="0"/>
          </a:p>
        </p:txBody>
      </p:sp>
    </p:spTree>
    <p:extLst>
      <p:ext uri="{BB962C8B-B14F-4D97-AF65-F5344CB8AC3E}">
        <p14:creationId xmlns:p14="http://schemas.microsoft.com/office/powerpoint/2010/main" xmlns="" val="715266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080" y="0"/>
            <a:ext cx="10515600" cy="1020128"/>
          </a:xfrm>
        </p:spPr>
        <p:txBody>
          <a:bodyPr/>
          <a:lstStyle/>
          <a:p>
            <a:r>
              <a:rPr lang="en-US" dirty="0" smtClean="0"/>
              <a:t>DIAGNOSIS</a:t>
            </a:r>
            <a:endParaRPr lang="en-US" dirty="0"/>
          </a:p>
        </p:txBody>
      </p:sp>
      <p:sp>
        <p:nvSpPr>
          <p:cNvPr id="3" name="Content Placeholder 2"/>
          <p:cNvSpPr>
            <a:spLocks noGrp="1"/>
          </p:cNvSpPr>
          <p:nvPr>
            <p:ph idx="1"/>
          </p:nvPr>
        </p:nvSpPr>
        <p:spPr>
          <a:xfrm>
            <a:off x="0" y="1178560"/>
            <a:ext cx="12049760" cy="5679439"/>
          </a:xfrm>
        </p:spPr>
        <p:txBody>
          <a:bodyPr>
            <a:normAutofit/>
          </a:bodyPr>
          <a:lstStyle/>
          <a:p>
            <a:pPr marL="0" indent="0">
              <a:lnSpc>
                <a:spcPct val="80000"/>
              </a:lnSpc>
              <a:buNone/>
            </a:pPr>
            <a:r>
              <a:rPr lang="en-US" altLang="en-US" sz="3600" b="1" dirty="0" smtClean="0"/>
              <a:t>1. HIV </a:t>
            </a:r>
            <a:r>
              <a:rPr lang="en-US" altLang="en-US" sz="3600" b="1" dirty="0"/>
              <a:t>serologic tests </a:t>
            </a:r>
            <a:r>
              <a:rPr lang="en-US" altLang="en-US" sz="3600" dirty="0"/>
              <a:t>as noted below</a:t>
            </a:r>
          </a:p>
          <a:p>
            <a:pPr>
              <a:lnSpc>
                <a:spcPct val="80000"/>
              </a:lnSpc>
            </a:pPr>
            <a:endParaRPr lang="en-US" altLang="en-US" sz="3600" b="1" u="sng" dirty="0" smtClean="0">
              <a:solidFill>
                <a:srgbClr val="FF0000"/>
              </a:solidFill>
            </a:endParaRPr>
          </a:p>
          <a:p>
            <a:pPr>
              <a:lnSpc>
                <a:spcPct val="80000"/>
              </a:lnSpc>
            </a:pPr>
            <a:r>
              <a:rPr lang="en-US" altLang="en-US" sz="3600" u="sng" dirty="0" smtClean="0">
                <a:solidFill>
                  <a:srgbClr val="FF0000"/>
                </a:solidFill>
              </a:rPr>
              <a:t>There </a:t>
            </a:r>
            <a:r>
              <a:rPr lang="en-US" altLang="en-US" sz="3600" u="sng" dirty="0">
                <a:solidFill>
                  <a:srgbClr val="FF0000"/>
                </a:solidFill>
              </a:rPr>
              <a:t>is a "window" of 6 months between </a:t>
            </a:r>
            <a:r>
              <a:rPr lang="en-US" altLang="en-US" sz="3600" b="1" u="sng" dirty="0">
                <a:solidFill>
                  <a:srgbClr val="FF0000"/>
                </a:solidFill>
              </a:rPr>
              <a:t>primary infection </a:t>
            </a:r>
            <a:r>
              <a:rPr lang="en-US" altLang="en-US" sz="3600" u="sng" dirty="0">
                <a:solidFill>
                  <a:srgbClr val="FF0000"/>
                </a:solidFill>
              </a:rPr>
              <a:t>and </a:t>
            </a:r>
            <a:r>
              <a:rPr lang="en-US" altLang="en-US" sz="3600" b="1" u="sng" dirty="0" err="1">
                <a:solidFill>
                  <a:srgbClr val="FF0000"/>
                </a:solidFill>
              </a:rPr>
              <a:t>seroconversion</a:t>
            </a:r>
            <a:r>
              <a:rPr lang="en-US" altLang="en-US" sz="3600" u="sng" dirty="0">
                <a:solidFill>
                  <a:srgbClr val="FF0000"/>
                </a:solidFill>
              </a:rPr>
              <a:t>, during which tests may be negative</a:t>
            </a:r>
          </a:p>
          <a:p>
            <a:pPr marL="0" indent="0">
              <a:lnSpc>
                <a:spcPct val="80000"/>
              </a:lnSpc>
              <a:buNone/>
            </a:pPr>
            <a:endParaRPr lang="en-US" altLang="en-US" sz="3600" b="1" dirty="0" smtClean="0"/>
          </a:p>
          <a:p>
            <a:pPr marL="0" indent="0">
              <a:lnSpc>
                <a:spcPct val="80000"/>
              </a:lnSpc>
              <a:buNone/>
            </a:pPr>
            <a:r>
              <a:rPr lang="en-US" altLang="en-US" sz="3600" b="1" dirty="0" smtClean="0"/>
              <a:t>1a. ELISA </a:t>
            </a:r>
            <a:r>
              <a:rPr lang="en-US" altLang="en-US" sz="3600" b="1" dirty="0"/>
              <a:t>immunoassay</a:t>
            </a:r>
          </a:p>
          <a:p>
            <a:pPr lvl="2">
              <a:lnSpc>
                <a:spcPct val="80000"/>
              </a:lnSpc>
            </a:pPr>
            <a:r>
              <a:rPr lang="en-US" altLang="en-US" sz="3600" dirty="0"/>
              <a:t>Detects </a:t>
            </a:r>
            <a:r>
              <a:rPr lang="en-US" altLang="en-US" sz="3600" dirty="0" err="1">
                <a:solidFill>
                  <a:srgbClr val="FF0000"/>
                </a:solidFill>
              </a:rPr>
              <a:t>IgG</a:t>
            </a:r>
            <a:r>
              <a:rPr lang="en-US" altLang="en-US" sz="3600" dirty="0">
                <a:solidFill>
                  <a:srgbClr val="FF0000"/>
                </a:solidFill>
              </a:rPr>
              <a:t> antibody against HIV</a:t>
            </a:r>
          </a:p>
          <a:p>
            <a:pPr lvl="2">
              <a:lnSpc>
                <a:spcPct val="80000"/>
              </a:lnSpc>
            </a:pPr>
            <a:r>
              <a:rPr lang="en-US" altLang="en-US" sz="3600" dirty="0"/>
              <a:t>Sensitivity and specificity are approximately 99%</a:t>
            </a:r>
          </a:p>
          <a:p>
            <a:pPr lvl="2">
              <a:lnSpc>
                <a:spcPct val="80000"/>
              </a:lnSpc>
            </a:pPr>
            <a:r>
              <a:rPr lang="en-US" altLang="en-US" sz="3600" dirty="0"/>
              <a:t>Can be negative during the window period</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42</a:t>
            </a:fld>
            <a:endParaRPr lang="en-US" dirty="0"/>
          </a:p>
        </p:txBody>
      </p:sp>
    </p:spTree>
    <p:extLst>
      <p:ext uri="{BB962C8B-B14F-4D97-AF65-F5344CB8AC3E}">
        <p14:creationId xmlns:p14="http://schemas.microsoft.com/office/powerpoint/2010/main" xmlns="" val="3113592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2560"/>
            <a:ext cx="11887200" cy="6502400"/>
          </a:xfrm>
        </p:spPr>
        <p:txBody>
          <a:bodyPr>
            <a:normAutofit/>
          </a:bodyPr>
          <a:lstStyle/>
          <a:p>
            <a:pPr marL="0" indent="0">
              <a:lnSpc>
                <a:spcPct val="80000"/>
              </a:lnSpc>
              <a:buNone/>
            </a:pPr>
            <a:r>
              <a:rPr lang="en-US" altLang="en-US" sz="3600" b="1" dirty="0"/>
              <a:t>1b. Western blot</a:t>
            </a:r>
          </a:p>
          <a:p>
            <a:pPr lvl="2">
              <a:lnSpc>
                <a:spcPct val="80000"/>
              </a:lnSpc>
            </a:pPr>
            <a:r>
              <a:rPr lang="en-US" altLang="en-US" sz="3600" dirty="0"/>
              <a:t>Detects </a:t>
            </a:r>
            <a:r>
              <a:rPr lang="en-US" altLang="en-US" sz="3600" dirty="0" err="1">
                <a:solidFill>
                  <a:srgbClr val="FF0000"/>
                </a:solidFill>
              </a:rPr>
              <a:t>IgG</a:t>
            </a:r>
            <a:r>
              <a:rPr lang="en-US" altLang="en-US" sz="3600" dirty="0">
                <a:solidFill>
                  <a:srgbClr val="FF0000"/>
                </a:solidFill>
              </a:rPr>
              <a:t> antibody against HIV proteins p24, gp120, </a:t>
            </a:r>
            <a:r>
              <a:rPr lang="en-US" altLang="en-US" sz="3600" dirty="0" err="1">
                <a:solidFill>
                  <a:srgbClr val="FF0000"/>
                </a:solidFill>
              </a:rPr>
              <a:t>gp</a:t>
            </a:r>
            <a:r>
              <a:rPr lang="en-US" altLang="en-US" sz="3600" dirty="0">
                <a:solidFill>
                  <a:srgbClr val="FF0000"/>
                </a:solidFill>
              </a:rPr>
              <a:t> 41</a:t>
            </a:r>
          </a:p>
          <a:p>
            <a:pPr lvl="2">
              <a:lnSpc>
                <a:spcPct val="80000"/>
              </a:lnSpc>
            </a:pPr>
            <a:r>
              <a:rPr lang="en-US" altLang="en-US" sz="3600" dirty="0"/>
              <a:t> More specific than ELISA</a:t>
            </a:r>
          </a:p>
          <a:p>
            <a:pPr lvl="2">
              <a:lnSpc>
                <a:spcPct val="80000"/>
              </a:lnSpc>
            </a:pPr>
            <a:r>
              <a:rPr lang="en-US" altLang="en-US" sz="3600" u="sng" dirty="0"/>
              <a:t> Used to confirm a positive </a:t>
            </a:r>
            <a:r>
              <a:rPr lang="en-US" altLang="en-US" sz="3600" u="sng" dirty="0" smtClean="0"/>
              <a:t>ELISA</a:t>
            </a:r>
            <a:endParaRPr lang="en-US" altLang="en-US" sz="3600" b="1" dirty="0" smtClean="0"/>
          </a:p>
          <a:p>
            <a:pPr marL="0" indent="0">
              <a:buNone/>
            </a:pPr>
            <a:endParaRPr lang="en-US" altLang="en-US" sz="3600" b="1" dirty="0" smtClean="0"/>
          </a:p>
          <a:p>
            <a:pPr marL="0" indent="0">
              <a:buNone/>
            </a:pPr>
            <a:r>
              <a:rPr lang="en-US" altLang="en-US" sz="3600" b="1" dirty="0" smtClean="0"/>
              <a:t>1c. The </a:t>
            </a:r>
            <a:r>
              <a:rPr lang="en-US" altLang="en-US" sz="3600" b="1" dirty="0"/>
              <a:t>p24 antigen assay  </a:t>
            </a:r>
          </a:p>
          <a:p>
            <a:pPr marL="0" indent="0">
              <a:buNone/>
            </a:pPr>
            <a:endParaRPr lang="en-US" altLang="en-US" sz="3600" dirty="0" smtClean="0"/>
          </a:p>
          <a:p>
            <a:pPr marL="0" indent="0">
              <a:buNone/>
            </a:pPr>
            <a:r>
              <a:rPr lang="en-US" altLang="en-US" sz="3600" b="1" dirty="0" smtClean="0"/>
              <a:t>1d. Polymerase Chain Reaction (PCR) </a:t>
            </a:r>
            <a:r>
              <a:rPr lang="en-US" altLang="en-US" sz="3600" b="1" dirty="0"/>
              <a:t>and viral cultures </a:t>
            </a:r>
            <a:r>
              <a:rPr lang="en-US" altLang="en-US" sz="3600" dirty="0"/>
              <a:t>for HIV</a:t>
            </a:r>
          </a:p>
          <a:p>
            <a:pPr lvl="3"/>
            <a:r>
              <a:rPr lang="en-US" altLang="en-US" sz="3600" u="sng" dirty="0" smtClean="0">
                <a:solidFill>
                  <a:srgbClr val="FF0000"/>
                </a:solidFill>
              </a:rPr>
              <a:t>**Able </a:t>
            </a:r>
            <a:r>
              <a:rPr lang="en-US" altLang="en-US" sz="3600" u="sng" dirty="0">
                <a:solidFill>
                  <a:srgbClr val="FF0000"/>
                </a:solidFill>
              </a:rPr>
              <a:t>to detect HIV during the window </a:t>
            </a:r>
            <a:r>
              <a:rPr lang="en-US" altLang="en-US" sz="3600" u="sng" dirty="0" smtClean="0">
                <a:solidFill>
                  <a:srgbClr val="FF0000"/>
                </a:solidFill>
              </a:rPr>
              <a:t>period**</a:t>
            </a:r>
            <a:endParaRPr lang="en-US" altLang="en-US" sz="3600" u="sng"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43</a:t>
            </a:fld>
            <a:endParaRPr lang="en-US" dirty="0"/>
          </a:p>
        </p:txBody>
      </p:sp>
    </p:spTree>
    <p:extLst>
      <p:ext uri="{BB962C8B-B14F-4D97-AF65-F5344CB8AC3E}">
        <p14:creationId xmlns:p14="http://schemas.microsoft.com/office/powerpoint/2010/main" xmlns="" val="1234655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11948160" cy="6624320"/>
          </a:xfrm>
        </p:spPr>
        <p:txBody>
          <a:bodyPr>
            <a:normAutofit/>
          </a:bodyPr>
          <a:lstStyle/>
          <a:p>
            <a:pPr marL="0" indent="0">
              <a:buNone/>
            </a:pPr>
            <a:r>
              <a:rPr lang="en-US" sz="4000" b="1" dirty="0" smtClean="0"/>
              <a:t>2. baseline and monitoring laboratory parameters</a:t>
            </a:r>
          </a:p>
          <a:p>
            <a:pPr marL="1371600" lvl="3" indent="0">
              <a:buNone/>
            </a:pPr>
            <a:r>
              <a:rPr lang="en-US" altLang="en-US" sz="4000" u="sng" dirty="0" smtClean="0">
                <a:solidFill>
                  <a:srgbClr val="FF0000"/>
                </a:solidFill>
              </a:rPr>
              <a:t>**Baseline </a:t>
            </a:r>
            <a:r>
              <a:rPr lang="en-US" altLang="en-US" sz="4000" u="sng" dirty="0">
                <a:solidFill>
                  <a:srgbClr val="FF0000"/>
                </a:solidFill>
              </a:rPr>
              <a:t>parameters taken then repeated every 3-6/12 or when need be (</a:t>
            </a:r>
            <a:r>
              <a:rPr lang="en-US" altLang="en-US" sz="4000" u="sng" dirty="0" err="1">
                <a:solidFill>
                  <a:srgbClr val="FF0000"/>
                </a:solidFill>
              </a:rPr>
              <a:t>e.g</a:t>
            </a:r>
            <a:r>
              <a:rPr lang="en-US" altLang="en-US" sz="4000" u="sng" dirty="0">
                <a:solidFill>
                  <a:srgbClr val="FF0000"/>
                </a:solidFill>
              </a:rPr>
              <a:t> suspected ADR, treatment failure</a:t>
            </a:r>
            <a:r>
              <a:rPr lang="en-US" altLang="en-US" sz="4000" u="sng" dirty="0" smtClean="0">
                <a:solidFill>
                  <a:srgbClr val="FF0000"/>
                </a:solidFill>
              </a:rPr>
              <a:t>)**</a:t>
            </a:r>
            <a:endParaRPr lang="en-US" altLang="en-US" sz="4000" dirty="0" smtClean="0"/>
          </a:p>
          <a:p>
            <a:r>
              <a:rPr lang="en-US" altLang="en-US" sz="4000" dirty="0" smtClean="0"/>
              <a:t>Viral </a:t>
            </a:r>
            <a:r>
              <a:rPr lang="en-US" altLang="en-US" sz="4000" dirty="0"/>
              <a:t>load (copies/ml)</a:t>
            </a:r>
          </a:p>
          <a:p>
            <a:r>
              <a:rPr lang="en-US" altLang="en-US" sz="4000" dirty="0"/>
              <a:t>CD4 count (Cells/mm</a:t>
            </a:r>
            <a:r>
              <a:rPr lang="en-US" altLang="en-US" sz="4000" baseline="30000" dirty="0"/>
              <a:t>3</a:t>
            </a:r>
            <a:r>
              <a:rPr lang="en-US" altLang="en-US" sz="4000" dirty="0"/>
              <a:t>)</a:t>
            </a:r>
          </a:p>
          <a:p>
            <a:r>
              <a:rPr lang="en-US" altLang="en-US" sz="4000" dirty="0"/>
              <a:t>Liver function tests (ALT, AST, ALP…..)</a:t>
            </a:r>
          </a:p>
          <a:p>
            <a:r>
              <a:rPr lang="en-US" altLang="en-US" sz="4000" dirty="0"/>
              <a:t>Renal function tests (Creatinine, Urea, …)</a:t>
            </a:r>
          </a:p>
          <a:p>
            <a:r>
              <a:rPr lang="en-US" altLang="en-US" sz="4000" dirty="0"/>
              <a:t>Full </a:t>
            </a:r>
            <a:r>
              <a:rPr lang="en-US" altLang="en-US" sz="4000" dirty="0" err="1"/>
              <a:t>haemogram</a:t>
            </a:r>
            <a:r>
              <a:rPr lang="en-US" altLang="en-US" sz="4000" dirty="0"/>
              <a:t> (</a:t>
            </a:r>
            <a:r>
              <a:rPr lang="en-US" altLang="en-US" sz="4000" dirty="0" err="1"/>
              <a:t>Hb</a:t>
            </a:r>
            <a:r>
              <a:rPr lang="en-US" altLang="en-US" sz="4000" dirty="0"/>
              <a:t>, WBC, Platelets…)</a:t>
            </a:r>
          </a:p>
          <a:p>
            <a:r>
              <a:rPr lang="en-US" altLang="en-US" sz="4000" dirty="0"/>
              <a:t>Lipid profiles (LDL,HDL, Total Cholesterol..)</a:t>
            </a:r>
          </a:p>
          <a:p>
            <a:endParaRPr lang="en-US" b="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44</a:t>
            </a:fld>
            <a:endParaRPr lang="en-US" dirty="0"/>
          </a:p>
        </p:txBody>
      </p:sp>
    </p:spTree>
    <p:extLst>
      <p:ext uri="{BB962C8B-B14F-4D97-AF65-F5344CB8AC3E}">
        <p14:creationId xmlns:p14="http://schemas.microsoft.com/office/powerpoint/2010/main" xmlns="" val="3961586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3520"/>
            <a:ext cx="11968480" cy="6461760"/>
          </a:xfrm>
        </p:spPr>
        <p:txBody>
          <a:bodyPr/>
          <a:lstStyle/>
          <a:p>
            <a:pPr>
              <a:lnSpc>
                <a:spcPct val="80000"/>
              </a:lnSpc>
            </a:pPr>
            <a:r>
              <a:rPr lang="en-US" altLang="en-US" sz="4400" dirty="0"/>
              <a:t>Respiratory symptoms</a:t>
            </a:r>
          </a:p>
          <a:p>
            <a:pPr lvl="1">
              <a:lnSpc>
                <a:spcPct val="80000"/>
              </a:lnSpc>
            </a:pPr>
            <a:r>
              <a:rPr lang="en-US" altLang="en-US" sz="4400" dirty="0"/>
              <a:t>Chest x-ray, </a:t>
            </a:r>
          </a:p>
          <a:p>
            <a:pPr lvl="1">
              <a:lnSpc>
                <a:spcPct val="80000"/>
              </a:lnSpc>
            </a:pPr>
            <a:r>
              <a:rPr lang="en-US" altLang="en-US" sz="4400" dirty="0"/>
              <a:t>ABG, and induced sputum for Gram stain, </a:t>
            </a:r>
          </a:p>
          <a:p>
            <a:pPr lvl="1">
              <a:lnSpc>
                <a:spcPct val="80000"/>
              </a:lnSpc>
            </a:pPr>
            <a:r>
              <a:rPr lang="en-US" altLang="en-US" sz="4400" dirty="0"/>
              <a:t>acid-fast bacillus (AFB)</a:t>
            </a:r>
          </a:p>
          <a:p>
            <a:pPr lvl="1">
              <a:lnSpc>
                <a:spcPct val="80000"/>
              </a:lnSpc>
            </a:pPr>
            <a:r>
              <a:rPr lang="en-US" altLang="en-US" sz="4400" dirty="0"/>
              <a:t> culture</a:t>
            </a:r>
          </a:p>
          <a:p>
            <a:pPr>
              <a:lnSpc>
                <a:spcPct val="80000"/>
              </a:lnSpc>
            </a:pPr>
            <a:r>
              <a:rPr lang="en-US" altLang="en-US" sz="4400" dirty="0"/>
              <a:t>Neurologic symptoms</a:t>
            </a:r>
          </a:p>
          <a:p>
            <a:pPr lvl="1">
              <a:lnSpc>
                <a:spcPct val="80000"/>
              </a:lnSpc>
            </a:pPr>
            <a:r>
              <a:rPr lang="en-US" altLang="en-US" sz="4400" dirty="0"/>
              <a:t> Head CT and lumbar puncture</a:t>
            </a:r>
          </a:p>
          <a:p>
            <a:pPr lvl="1">
              <a:lnSpc>
                <a:spcPct val="80000"/>
              </a:lnSpc>
            </a:pPr>
            <a:r>
              <a:rPr lang="en-US" altLang="en-US" sz="4400" dirty="0"/>
              <a:t> CSF for glucose, protein, Gram stain and culture, cell count with differential, AFB smear, India ink stain, </a:t>
            </a:r>
            <a:r>
              <a:rPr lang="en-US" altLang="en-US" sz="4400" dirty="0" err="1"/>
              <a:t>cryptococcus</a:t>
            </a:r>
            <a:r>
              <a:rPr lang="en-US" altLang="en-US" sz="4400" dirty="0"/>
              <a:t> titer, and VDRL</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45</a:t>
            </a:fld>
            <a:endParaRPr lang="en-US" dirty="0"/>
          </a:p>
        </p:txBody>
      </p:sp>
    </p:spTree>
    <p:extLst>
      <p:ext uri="{BB962C8B-B14F-4D97-AF65-F5344CB8AC3E}">
        <p14:creationId xmlns:p14="http://schemas.microsoft.com/office/powerpoint/2010/main" xmlns="" val="1000630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11927840" cy="6400800"/>
          </a:xfrm>
        </p:spPr>
        <p:txBody>
          <a:bodyPr/>
          <a:lstStyle/>
          <a:p>
            <a:pPr>
              <a:lnSpc>
                <a:spcPct val="80000"/>
              </a:lnSpc>
            </a:pPr>
            <a:r>
              <a:rPr lang="en-US" altLang="en-US" sz="3600" dirty="0"/>
              <a:t>Gastrointestinal symptoms</a:t>
            </a:r>
          </a:p>
          <a:p>
            <a:pPr lvl="1">
              <a:lnSpc>
                <a:spcPct val="80000"/>
              </a:lnSpc>
            </a:pPr>
            <a:r>
              <a:rPr lang="en-US" altLang="en-US" sz="3600" dirty="0"/>
              <a:t> Stool for ova and parasites, Gram stain, culture, and </a:t>
            </a:r>
            <a:r>
              <a:rPr lang="en-US" altLang="en-US" sz="3600" i="1" dirty="0"/>
              <a:t>Clostridium </a:t>
            </a:r>
            <a:r>
              <a:rPr lang="en-US" altLang="en-US" sz="3600" i="1" dirty="0" err="1"/>
              <a:t>difficile</a:t>
            </a:r>
            <a:r>
              <a:rPr lang="en-US" altLang="en-US" sz="3600" dirty="0"/>
              <a:t> assay</a:t>
            </a:r>
          </a:p>
          <a:p>
            <a:pPr>
              <a:lnSpc>
                <a:spcPct val="80000"/>
              </a:lnSpc>
            </a:pPr>
            <a:r>
              <a:rPr lang="en-US" altLang="en-US" sz="3600" dirty="0"/>
              <a:t>Fever workup</a:t>
            </a:r>
          </a:p>
          <a:p>
            <a:pPr lvl="1">
              <a:lnSpc>
                <a:spcPct val="80000"/>
              </a:lnSpc>
            </a:pPr>
            <a:r>
              <a:rPr lang="en-US" altLang="en-US" sz="3600" dirty="0"/>
              <a:t> Include aerobic/anaerobic, </a:t>
            </a:r>
          </a:p>
          <a:p>
            <a:pPr lvl="1">
              <a:lnSpc>
                <a:spcPct val="80000"/>
              </a:lnSpc>
            </a:pPr>
            <a:r>
              <a:rPr lang="en-US" altLang="en-US" sz="3600" dirty="0"/>
              <a:t>fungal, AFB, and MAC blood cultures</a:t>
            </a:r>
          </a:p>
          <a:p>
            <a:pPr>
              <a:lnSpc>
                <a:spcPct val="80000"/>
              </a:lnSpc>
            </a:pPr>
            <a:r>
              <a:rPr lang="en-US" altLang="en-US" sz="3600" dirty="0"/>
              <a:t>PCP pneumonia</a:t>
            </a:r>
          </a:p>
          <a:p>
            <a:pPr lvl="1">
              <a:lnSpc>
                <a:spcPct val="80000"/>
              </a:lnSpc>
            </a:pPr>
            <a:r>
              <a:rPr lang="en-US" altLang="en-US" sz="3600" i="1" dirty="0"/>
              <a:t>Pneumocystis</a:t>
            </a:r>
            <a:r>
              <a:rPr lang="en-US" altLang="en-US" sz="3600" dirty="0"/>
              <a:t> identified on silver stain</a:t>
            </a:r>
          </a:p>
          <a:p>
            <a:pPr>
              <a:lnSpc>
                <a:spcPct val="80000"/>
              </a:lnSpc>
            </a:pPr>
            <a:r>
              <a:rPr lang="en-US" altLang="en-US" sz="3600" dirty="0" err="1"/>
              <a:t>Cryptococcal</a:t>
            </a:r>
            <a:r>
              <a:rPr lang="en-US" altLang="en-US" sz="3600" dirty="0"/>
              <a:t> meningitis</a:t>
            </a:r>
          </a:p>
          <a:p>
            <a:pPr lvl="1">
              <a:lnSpc>
                <a:spcPct val="80000"/>
              </a:lnSpc>
            </a:pPr>
            <a:r>
              <a:rPr lang="en-US" altLang="en-US" sz="3600" dirty="0"/>
              <a:t>  Positive CSF India ink</a:t>
            </a:r>
          </a:p>
          <a:p>
            <a:pPr lvl="1">
              <a:lnSpc>
                <a:spcPct val="80000"/>
              </a:lnSpc>
            </a:pPr>
            <a:r>
              <a:rPr lang="en-US" altLang="en-US" sz="3600" dirty="0"/>
              <a:t>  </a:t>
            </a:r>
            <a:r>
              <a:rPr lang="en-US" altLang="en-US" sz="3600" dirty="0" err="1"/>
              <a:t>Cryptococcal</a:t>
            </a:r>
            <a:r>
              <a:rPr lang="en-US" altLang="en-US" sz="3600" dirty="0"/>
              <a:t> antigen assay</a:t>
            </a:r>
          </a:p>
          <a:p>
            <a:pPr lvl="3">
              <a:lnSpc>
                <a:spcPct val="80000"/>
              </a:lnSpc>
            </a:pPr>
            <a:r>
              <a:rPr lang="en-US" altLang="en-US" sz="3600" dirty="0"/>
              <a:t>    -More sensitive than India ink test</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46</a:t>
            </a:fld>
            <a:endParaRPr lang="en-US" dirty="0"/>
          </a:p>
        </p:txBody>
      </p:sp>
    </p:spTree>
    <p:extLst>
      <p:ext uri="{BB962C8B-B14F-4D97-AF65-F5344CB8AC3E}">
        <p14:creationId xmlns:p14="http://schemas.microsoft.com/office/powerpoint/2010/main" xmlns="" val="550609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ANTI-RETROVIRALS (ARVs)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altLang="en-US" dirty="0"/>
              <a:t>ARV drugs work at </a:t>
            </a:r>
            <a:r>
              <a:rPr lang="en-US" altLang="en-US" dirty="0">
                <a:solidFill>
                  <a:srgbClr val="FF0000"/>
                </a:solidFill>
              </a:rPr>
              <a:t>different stages of the HIV replication cycle</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They interfere with the essential steps in the cycle thus preventing the development of new infectious HIV particles</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As a result </a:t>
            </a:r>
            <a:r>
              <a:rPr lang="en-US" altLang="en-US" dirty="0">
                <a:solidFill>
                  <a:srgbClr val="FF0000"/>
                </a:solidFill>
              </a:rPr>
              <a:t>further destruction of CD4 cells is prevented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47</a:t>
            </a:fld>
            <a:endParaRPr lang="en-US" dirty="0"/>
          </a:p>
        </p:txBody>
      </p:sp>
    </p:spTree>
    <p:extLst>
      <p:ext uri="{BB962C8B-B14F-4D97-AF65-F5344CB8AC3E}">
        <p14:creationId xmlns="" xmlns:p14="http://schemas.microsoft.com/office/powerpoint/2010/main" val="29269744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BAADCF24-6DA0-4731-B74C-23330BD11793}" type="slidenum">
              <a:rPr lang="en-US" altLang="en-US" sz="1400"/>
              <a:pPr/>
              <a:t>48</a:t>
            </a:fld>
            <a:endParaRPr lang="en-US" altLang="en-US" sz="1400"/>
          </a:p>
        </p:txBody>
      </p:sp>
      <p:sp>
        <p:nvSpPr>
          <p:cNvPr id="63491" name="Rectangle 2"/>
          <p:cNvSpPr>
            <a:spLocks noGrp="1" noChangeArrowheads="1"/>
          </p:cNvSpPr>
          <p:nvPr>
            <p:ph type="title"/>
          </p:nvPr>
        </p:nvSpPr>
        <p:spPr>
          <a:xfrm>
            <a:off x="2286000" y="260351"/>
            <a:ext cx="7924800" cy="792163"/>
          </a:xfrm>
        </p:spPr>
        <p:txBody>
          <a:bodyPr/>
          <a:lstStyle/>
          <a:p>
            <a:pPr eaLnBrk="1" hangingPunct="1"/>
            <a:r>
              <a:rPr lang="en-US" altLang="en-US" sz="4800"/>
              <a:t>TARGETS OF ARV DRUGS</a:t>
            </a:r>
          </a:p>
        </p:txBody>
      </p:sp>
      <p:grpSp>
        <p:nvGrpSpPr>
          <p:cNvPr id="2" name="Group 3"/>
          <p:cNvGrpSpPr>
            <a:grpSpLocks/>
          </p:cNvGrpSpPr>
          <p:nvPr/>
        </p:nvGrpSpPr>
        <p:grpSpPr bwMode="auto">
          <a:xfrm>
            <a:off x="2855913" y="1409700"/>
            <a:ext cx="7154862" cy="5448300"/>
            <a:chOff x="1250" y="1222"/>
            <a:chExt cx="3484" cy="2264"/>
          </a:xfrm>
        </p:grpSpPr>
        <p:grpSp>
          <p:nvGrpSpPr>
            <p:cNvPr id="3" name="Group 4"/>
            <p:cNvGrpSpPr>
              <a:grpSpLocks/>
            </p:cNvGrpSpPr>
            <p:nvPr/>
          </p:nvGrpSpPr>
          <p:grpSpPr bwMode="auto">
            <a:xfrm>
              <a:off x="1250" y="1319"/>
              <a:ext cx="2844" cy="1866"/>
              <a:chOff x="1250" y="1319"/>
              <a:chExt cx="2844" cy="1866"/>
            </a:xfrm>
          </p:grpSpPr>
          <p:sp>
            <p:nvSpPr>
              <p:cNvPr id="64961" name="Freeform 5"/>
              <p:cNvSpPr>
                <a:spLocks/>
              </p:cNvSpPr>
              <p:nvPr/>
            </p:nvSpPr>
            <p:spPr bwMode="auto">
              <a:xfrm>
                <a:off x="1718" y="1343"/>
                <a:ext cx="2358" cy="1812"/>
              </a:xfrm>
              <a:custGeom>
                <a:avLst/>
                <a:gdLst>
                  <a:gd name="T0" fmla="*/ 2280 w 2358"/>
                  <a:gd name="T1" fmla="*/ 864 h 1812"/>
                  <a:gd name="T2" fmla="*/ 2274 w 2358"/>
                  <a:gd name="T3" fmla="*/ 960 h 1812"/>
                  <a:gd name="T4" fmla="*/ 2274 w 2358"/>
                  <a:gd name="T5" fmla="*/ 1068 h 1812"/>
                  <a:gd name="T6" fmla="*/ 2220 w 2358"/>
                  <a:gd name="T7" fmla="*/ 1314 h 1812"/>
                  <a:gd name="T8" fmla="*/ 2004 w 2358"/>
                  <a:gd name="T9" fmla="*/ 1608 h 1812"/>
                  <a:gd name="T10" fmla="*/ 1620 w 2358"/>
                  <a:gd name="T11" fmla="*/ 1788 h 1812"/>
                  <a:gd name="T12" fmla="*/ 1176 w 2358"/>
                  <a:gd name="T13" fmla="*/ 1794 h 1812"/>
                  <a:gd name="T14" fmla="*/ 798 w 2358"/>
                  <a:gd name="T15" fmla="*/ 1626 h 1812"/>
                  <a:gd name="T16" fmla="*/ 648 w 2358"/>
                  <a:gd name="T17" fmla="*/ 1512 h 1812"/>
                  <a:gd name="T18" fmla="*/ 606 w 2358"/>
                  <a:gd name="T19" fmla="*/ 1440 h 1812"/>
                  <a:gd name="T20" fmla="*/ 570 w 2358"/>
                  <a:gd name="T21" fmla="*/ 1392 h 1812"/>
                  <a:gd name="T22" fmla="*/ 498 w 2358"/>
                  <a:gd name="T23" fmla="*/ 1326 h 1812"/>
                  <a:gd name="T24" fmla="*/ 468 w 2358"/>
                  <a:gd name="T25" fmla="*/ 1272 h 1812"/>
                  <a:gd name="T26" fmla="*/ 444 w 2358"/>
                  <a:gd name="T27" fmla="*/ 1230 h 1812"/>
                  <a:gd name="T28" fmla="*/ 414 w 2358"/>
                  <a:gd name="T29" fmla="*/ 1188 h 1812"/>
                  <a:gd name="T30" fmla="*/ 390 w 2358"/>
                  <a:gd name="T31" fmla="*/ 1104 h 1812"/>
                  <a:gd name="T32" fmla="*/ 378 w 2358"/>
                  <a:gd name="T33" fmla="*/ 1092 h 1812"/>
                  <a:gd name="T34" fmla="*/ 336 w 2358"/>
                  <a:gd name="T35" fmla="*/ 1092 h 1812"/>
                  <a:gd name="T36" fmla="*/ 330 w 2358"/>
                  <a:gd name="T37" fmla="*/ 1104 h 1812"/>
                  <a:gd name="T38" fmla="*/ 168 w 2358"/>
                  <a:gd name="T39" fmla="*/ 1230 h 1812"/>
                  <a:gd name="T40" fmla="*/ 24 w 2358"/>
                  <a:gd name="T41" fmla="*/ 1152 h 1812"/>
                  <a:gd name="T42" fmla="*/ 24 w 2358"/>
                  <a:gd name="T43" fmla="*/ 996 h 1812"/>
                  <a:gd name="T44" fmla="*/ 168 w 2358"/>
                  <a:gd name="T45" fmla="*/ 924 h 1812"/>
                  <a:gd name="T46" fmla="*/ 276 w 2358"/>
                  <a:gd name="T47" fmla="*/ 966 h 1812"/>
                  <a:gd name="T48" fmla="*/ 294 w 2358"/>
                  <a:gd name="T49" fmla="*/ 972 h 1812"/>
                  <a:gd name="T50" fmla="*/ 336 w 2358"/>
                  <a:gd name="T51" fmla="*/ 966 h 1812"/>
                  <a:gd name="T52" fmla="*/ 348 w 2358"/>
                  <a:gd name="T53" fmla="*/ 924 h 1812"/>
                  <a:gd name="T54" fmla="*/ 330 w 2358"/>
                  <a:gd name="T55" fmla="*/ 756 h 1812"/>
                  <a:gd name="T56" fmla="*/ 348 w 2358"/>
                  <a:gd name="T57" fmla="*/ 618 h 1812"/>
                  <a:gd name="T58" fmla="*/ 372 w 2358"/>
                  <a:gd name="T59" fmla="*/ 522 h 1812"/>
                  <a:gd name="T60" fmla="*/ 456 w 2358"/>
                  <a:gd name="T61" fmla="*/ 408 h 1812"/>
                  <a:gd name="T62" fmla="*/ 702 w 2358"/>
                  <a:gd name="T63" fmla="*/ 294 h 1812"/>
                  <a:gd name="T64" fmla="*/ 858 w 2358"/>
                  <a:gd name="T65" fmla="*/ 210 h 1812"/>
                  <a:gd name="T66" fmla="*/ 1002 w 2358"/>
                  <a:gd name="T67" fmla="*/ 126 h 1812"/>
                  <a:gd name="T68" fmla="*/ 1206 w 2358"/>
                  <a:gd name="T69" fmla="*/ 36 h 1812"/>
                  <a:gd name="T70" fmla="*/ 1422 w 2358"/>
                  <a:gd name="T71" fmla="*/ 0 h 1812"/>
                  <a:gd name="T72" fmla="*/ 1614 w 2358"/>
                  <a:gd name="T73" fmla="*/ 30 h 1812"/>
                  <a:gd name="T74" fmla="*/ 1878 w 2358"/>
                  <a:gd name="T75" fmla="*/ 168 h 1812"/>
                  <a:gd name="T76" fmla="*/ 1968 w 2358"/>
                  <a:gd name="T77" fmla="*/ 252 h 1812"/>
                  <a:gd name="T78" fmla="*/ 2010 w 2358"/>
                  <a:gd name="T79" fmla="*/ 252 h 1812"/>
                  <a:gd name="T80" fmla="*/ 2034 w 2358"/>
                  <a:gd name="T81" fmla="*/ 228 h 1812"/>
                  <a:gd name="T82" fmla="*/ 2040 w 2358"/>
                  <a:gd name="T83" fmla="*/ 162 h 1812"/>
                  <a:gd name="T84" fmla="*/ 2118 w 2358"/>
                  <a:gd name="T85" fmla="*/ 30 h 1812"/>
                  <a:gd name="T86" fmla="*/ 2340 w 2358"/>
                  <a:gd name="T87" fmla="*/ 96 h 1812"/>
                  <a:gd name="T88" fmla="*/ 2334 w 2358"/>
                  <a:gd name="T89" fmla="*/ 252 h 1812"/>
                  <a:gd name="T90" fmla="*/ 2220 w 2358"/>
                  <a:gd name="T91" fmla="*/ 318 h 1812"/>
                  <a:gd name="T92" fmla="*/ 2148 w 2358"/>
                  <a:gd name="T93" fmla="*/ 318 h 1812"/>
                  <a:gd name="T94" fmla="*/ 2100 w 2358"/>
                  <a:gd name="T95" fmla="*/ 336 h 1812"/>
                  <a:gd name="T96" fmla="*/ 2094 w 2358"/>
                  <a:gd name="T97" fmla="*/ 372 h 1812"/>
                  <a:gd name="T98" fmla="*/ 2106 w 2358"/>
                  <a:gd name="T99" fmla="*/ 402 h 1812"/>
                  <a:gd name="T100" fmla="*/ 2148 w 2358"/>
                  <a:gd name="T101" fmla="*/ 444 h 1812"/>
                  <a:gd name="T102" fmla="*/ 2160 w 2358"/>
                  <a:gd name="T103" fmla="*/ 474 h 1812"/>
                  <a:gd name="T104" fmla="*/ 2172 w 2358"/>
                  <a:gd name="T105" fmla="*/ 522 h 1812"/>
                  <a:gd name="T106" fmla="*/ 2196 w 2358"/>
                  <a:gd name="T107" fmla="*/ 582 h 1812"/>
                  <a:gd name="T108" fmla="*/ 2244 w 2358"/>
                  <a:gd name="T109" fmla="*/ 672 h 1812"/>
                  <a:gd name="T110" fmla="*/ 2274 w 2358"/>
                  <a:gd name="T111" fmla="*/ 756 h 18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58"/>
                  <a:gd name="T169" fmla="*/ 0 h 1812"/>
                  <a:gd name="T170" fmla="*/ 2358 w 2358"/>
                  <a:gd name="T171" fmla="*/ 1812 h 18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58" h="1812">
                    <a:moveTo>
                      <a:pt x="2274" y="756"/>
                    </a:moveTo>
                    <a:lnTo>
                      <a:pt x="2274" y="792"/>
                    </a:lnTo>
                    <a:lnTo>
                      <a:pt x="2280" y="864"/>
                    </a:lnTo>
                    <a:lnTo>
                      <a:pt x="2274" y="924"/>
                    </a:lnTo>
                    <a:lnTo>
                      <a:pt x="2274" y="960"/>
                    </a:lnTo>
                    <a:lnTo>
                      <a:pt x="2274" y="1002"/>
                    </a:lnTo>
                    <a:lnTo>
                      <a:pt x="2274" y="1068"/>
                    </a:lnTo>
                    <a:lnTo>
                      <a:pt x="2268" y="1128"/>
                    </a:lnTo>
                    <a:lnTo>
                      <a:pt x="2256" y="1194"/>
                    </a:lnTo>
                    <a:lnTo>
                      <a:pt x="2220" y="1314"/>
                    </a:lnTo>
                    <a:lnTo>
                      <a:pt x="2136" y="1470"/>
                    </a:lnTo>
                    <a:lnTo>
                      <a:pt x="2004" y="1608"/>
                    </a:lnTo>
                    <a:lnTo>
                      <a:pt x="1830" y="1722"/>
                    </a:lnTo>
                    <a:lnTo>
                      <a:pt x="1620" y="1788"/>
                    </a:lnTo>
                    <a:lnTo>
                      <a:pt x="1386" y="1812"/>
                    </a:lnTo>
                    <a:lnTo>
                      <a:pt x="1176" y="1794"/>
                    </a:lnTo>
                    <a:lnTo>
                      <a:pt x="1020" y="1752"/>
                    </a:lnTo>
                    <a:lnTo>
                      <a:pt x="906" y="1692"/>
                    </a:lnTo>
                    <a:lnTo>
                      <a:pt x="798" y="1626"/>
                    </a:lnTo>
                    <a:lnTo>
                      <a:pt x="708" y="1566"/>
                    </a:lnTo>
                    <a:lnTo>
                      <a:pt x="648" y="1512"/>
                    </a:lnTo>
                    <a:lnTo>
                      <a:pt x="618" y="1470"/>
                    </a:lnTo>
                    <a:lnTo>
                      <a:pt x="606" y="1440"/>
                    </a:lnTo>
                    <a:lnTo>
                      <a:pt x="588" y="1416"/>
                    </a:lnTo>
                    <a:lnTo>
                      <a:pt x="570" y="1392"/>
                    </a:lnTo>
                    <a:lnTo>
                      <a:pt x="540" y="1368"/>
                    </a:lnTo>
                    <a:lnTo>
                      <a:pt x="516" y="1344"/>
                    </a:lnTo>
                    <a:lnTo>
                      <a:pt x="498" y="1326"/>
                    </a:lnTo>
                    <a:lnTo>
                      <a:pt x="480" y="1302"/>
                    </a:lnTo>
                    <a:lnTo>
                      <a:pt x="468" y="1272"/>
                    </a:lnTo>
                    <a:lnTo>
                      <a:pt x="456" y="1248"/>
                    </a:lnTo>
                    <a:lnTo>
                      <a:pt x="444" y="1230"/>
                    </a:lnTo>
                    <a:lnTo>
                      <a:pt x="432" y="1212"/>
                    </a:lnTo>
                    <a:lnTo>
                      <a:pt x="414" y="1188"/>
                    </a:lnTo>
                    <a:lnTo>
                      <a:pt x="402" y="1158"/>
                    </a:lnTo>
                    <a:lnTo>
                      <a:pt x="396" y="1128"/>
                    </a:lnTo>
                    <a:lnTo>
                      <a:pt x="390" y="1104"/>
                    </a:lnTo>
                    <a:lnTo>
                      <a:pt x="390" y="1098"/>
                    </a:lnTo>
                    <a:lnTo>
                      <a:pt x="378" y="1092"/>
                    </a:lnTo>
                    <a:lnTo>
                      <a:pt x="354" y="1086"/>
                    </a:lnTo>
                    <a:lnTo>
                      <a:pt x="336" y="1092"/>
                    </a:lnTo>
                    <a:lnTo>
                      <a:pt x="330" y="1104"/>
                    </a:lnTo>
                    <a:lnTo>
                      <a:pt x="294" y="1170"/>
                    </a:lnTo>
                    <a:lnTo>
                      <a:pt x="240" y="1218"/>
                    </a:lnTo>
                    <a:lnTo>
                      <a:pt x="168" y="1230"/>
                    </a:lnTo>
                    <a:lnTo>
                      <a:pt x="84" y="1212"/>
                    </a:lnTo>
                    <a:lnTo>
                      <a:pt x="24" y="1152"/>
                    </a:lnTo>
                    <a:lnTo>
                      <a:pt x="0" y="1074"/>
                    </a:lnTo>
                    <a:lnTo>
                      <a:pt x="24" y="996"/>
                    </a:lnTo>
                    <a:lnTo>
                      <a:pt x="84" y="948"/>
                    </a:lnTo>
                    <a:lnTo>
                      <a:pt x="168" y="924"/>
                    </a:lnTo>
                    <a:lnTo>
                      <a:pt x="210" y="930"/>
                    </a:lnTo>
                    <a:lnTo>
                      <a:pt x="246" y="942"/>
                    </a:lnTo>
                    <a:lnTo>
                      <a:pt x="276" y="966"/>
                    </a:lnTo>
                    <a:lnTo>
                      <a:pt x="282" y="966"/>
                    </a:lnTo>
                    <a:lnTo>
                      <a:pt x="294" y="972"/>
                    </a:lnTo>
                    <a:lnTo>
                      <a:pt x="312" y="978"/>
                    </a:lnTo>
                    <a:lnTo>
                      <a:pt x="336" y="966"/>
                    </a:lnTo>
                    <a:lnTo>
                      <a:pt x="348" y="954"/>
                    </a:lnTo>
                    <a:lnTo>
                      <a:pt x="348" y="924"/>
                    </a:lnTo>
                    <a:lnTo>
                      <a:pt x="342" y="870"/>
                    </a:lnTo>
                    <a:lnTo>
                      <a:pt x="336" y="804"/>
                    </a:lnTo>
                    <a:lnTo>
                      <a:pt x="330" y="756"/>
                    </a:lnTo>
                    <a:lnTo>
                      <a:pt x="336" y="696"/>
                    </a:lnTo>
                    <a:lnTo>
                      <a:pt x="348" y="618"/>
                    </a:lnTo>
                    <a:lnTo>
                      <a:pt x="360" y="564"/>
                    </a:lnTo>
                    <a:lnTo>
                      <a:pt x="372" y="522"/>
                    </a:lnTo>
                    <a:lnTo>
                      <a:pt x="402" y="462"/>
                    </a:lnTo>
                    <a:lnTo>
                      <a:pt x="456" y="408"/>
                    </a:lnTo>
                    <a:lnTo>
                      <a:pt x="528" y="360"/>
                    </a:lnTo>
                    <a:lnTo>
                      <a:pt x="618" y="324"/>
                    </a:lnTo>
                    <a:lnTo>
                      <a:pt x="702" y="294"/>
                    </a:lnTo>
                    <a:lnTo>
                      <a:pt x="786" y="252"/>
                    </a:lnTo>
                    <a:lnTo>
                      <a:pt x="858" y="210"/>
                    </a:lnTo>
                    <a:lnTo>
                      <a:pt x="924" y="168"/>
                    </a:lnTo>
                    <a:lnTo>
                      <a:pt x="1002" y="126"/>
                    </a:lnTo>
                    <a:lnTo>
                      <a:pt x="1098" y="78"/>
                    </a:lnTo>
                    <a:lnTo>
                      <a:pt x="1206" y="36"/>
                    </a:lnTo>
                    <a:lnTo>
                      <a:pt x="1296" y="18"/>
                    </a:lnTo>
                    <a:lnTo>
                      <a:pt x="1368" y="6"/>
                    </a:lnTo>
                    <a:lnTo>
                      <a:pt x="1422" y="0"/>
                    </a:lnTo>
                    <a:lnTo>
                      <a:pt x="1494" y="6"/>
                    </a:lnTo>
                    <a:lnTo>
                      <a:pt x="1614" y="30"/>
                    </a:lnTo>
                    <a:lnTo>
                      <a:pt x="1758" y="90"/>
                    </a:lnTo>
                    <a:lnTo>
                      <a:pt x="1878" y="168"/>
                    </a:lnTo>
                    <a:lnTo>
                      <a:pt x="1944" y="228"/>
                    </a:lnTo>
                    <a:lnTo>
                      <a:pt x="1968" y="252"/>
                    </a:lnTo>
                    <a:lnTo>
                      <a:pt x="1980" y="258"/>
                    </a:lnTo>
                    <a:lnTo>
                      <a:pt x="1998" y="258"/>
                    </a:lnTo>
                    <a:lnTo>
                      <a:pt x="2010" y="252"/>
                    </a:lnTo>
                    <a:lnTo>
                      <a:pt x="2022" y="240"/>
                    </a:lnTo>
                    <a:lnTo>
                      <a:pt x="2034" y="228"/>
                    </a:lnTo>
                    <a:lnTo>
                      <a:pt x="2034" y="210"/>
                    </a:lnTo>
                    <a:lnTo>
                      <a:pt x="2040" y="162"/>
                    </a:lnTo>
                    <a:lnTo>
                      <a:pt x="2064" y="84"/>
                    </a:lnTo>
                    <a:lnTo>
                      <a:pt x="2118" y="30"/>
                    </a:lnTo>
                    <a:lnTo>
                      <a:pt x="2202" y="12"/>
                    </a:lnTo>
                    <a:lnTo>
                      <a:pt x="2280" y="36"/>
                    </a:lnTo>
                    <a:lnTo>
                      <a:pt x="2340" y="96"/>
                    </a:lnTo>
                    <a:lnTo>
                      <a:pt x="2358" y="180"/>
                    </a:lnTo>
                    <a:lnTo>
                      <a:pt x="2334" y="252"/>
                    </a:lnTo>
                    <a:lnTo>
                      <a:pt x="2268" y="312"/>
                    </a:lnTo>
                    <a:lnTo>
                      <a:pt x="2220" y="318"/>
                    </a:lnTo>
                    <a:lnTo>
                      <a:pt x="2178" y="324"/>
                    </a:lnTo>
                    <a:lnTo>
                      <a:pt x="2148" y="318"/>
                    </a:lnTo>
                    <a:lnTo>
                      <a:pt x="2136" y="324"/>
                    </a:lnTo>
                    <a:lnTo>
                      <a:pt x="2118" y="330"/>
                    </a:lnTo>
                    <a:lnTo>
                      <a:pt x="2100" y="336"/>
                    </a:lnTo>
                    <a:lnTo>
                      <a:pt x="2094" y="354"/>
                    </a:lnTo>
                    <a:lnTo>
                      <a:pt x="2094" y="372"/>
                    </a:lnTo>
                    <a:lnTo>
                      <a:pt x="2094" y="384"/>
                    </a:lnTo>
                    <a:lnTo>
                      <a:pt x="2106" y="402"/>
                    </a:lnTo>
                    <a:lnTo>
                      <a:pt x="2130" y="426"/>
                    </a:lnTo>
                    <a:lnTo>
                      <a:pt x="2148" y="444"/>
                    </a:lnTo>
                    <a:lnTo>
                      <a:pt x="2154" y="450"/>
                    </a:lnTo>
                    <a:lnTo>
                      <a:pt x="2154" y="462"/>
                    </a:lnTo>
                    <a:lnTo>
                      <a:pt x="2160" y="474"/>
                    </a:lnTo>
                    <a:lnTo>
                      <a:pt x="2166" y="492"/>
                    </a:lnTo>
                    <a:lnTo>
                      <a:pt x="2172" y="522"/>
                    </a:lnTo>
                    <a:lnTo>
                      <a:pt x="2184" y="540"/>
                    </a:lnTo>
                    <a:lnTo>
                      <a:pt x="2196" y="582"/>
                    </a:lnTo>
                    <a:lnTo>
                      <a:pt x="2226" y="636"/>
                    </a:lnTo>
                    <a:lnTo>
                      <a:pt x="2244" y="672"/>
                    </a:lnTo>
                    <a:lnTo>
                      <a:pt x="2250" y="702"/>
                    </a:lnTo>
                    <a:lnTo>
                      <a:pt x="2268" y="738"/>
                    </a:lnTo>
                    <a:lnTo>
                      <a:pt x="2274" y="756"/>
                    </a:lnTo>
                    <a:close/>
                  </a:path>
                </a:pathLst>
              </a:custGeom>
              <a:solidFill>
                <a:srgbClr val="5B828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62" name="Freeform 6"/>
              <p:cNvSpPr>
                <a:spLocks/>
              </p:cNvSpPr>
              <p:nvPr/>
            </p:nvSpPr>
            <p:spPr bwMode="auto">
              <a:xfrm>
                <a:off x="1694" y="1319"/>
                <a:ext cx="2400" cy="1866"/>
              </a:xfrm>
              <a:custGeom>
                <a:avLst/>
                <a:gdLst>
                  <a:gd name="T0" fmla="*/ 2226 w 2400"/>
                  <a:gd name="T1" fmla="*/ 36 h 1866"/>
                  <a:gd name="T2" fmla="*/ 2292 w 2400"/>
                  <a:gd name="T3" fmla="*/ 336 h 1866"/>
                  <a:gd name="T4" fmla="*/ 2154 w 2400"/>
                  <a:gd name="T5" fmla="*/ 348 h 1866"/>
                  <a:gd name="T6" fmla="*/ 2118 w 2400"/>
                  <a:gd name="T7" fmla="*/ 414 h 1866"/>
                  <a:gd name="T8" fmla="*/ 2178 w 2400"/>
                  <a:gd name="T9" fmla="*/ 474 h 1866"/>
                  <a:gd name="T10" fmla="*/ 2202 w 2400"/>
                  <a:gd name="T11" fmla="*/ 564 h 1866"/>
                  <a:gd name="T12" fmla="*/ 2274 w 2400"/>
                  <a:gd name="T13" fmla="*/ 726 h 1866"/>
                  <a:gd name="T14" fmla="*/ 2316 w 2400"/>
                  <a:gd name="T15" fmla="*/ 750 h 1866"/>
                  <a:gd name="T16" fmla="*/ 2274 w 2400"/>
                  <a:gd name="T17" fmla="*/ 648 h 1866"/>
                  <a:gd name="T18" fmla="*/ 2214 w 2400"/>
                  <a:gd name="T19" fmla="*/ 510 h 1866"/>
                  <a:gd name="T20" fmla="*/ 2160 w 2400"/>
                  <a:gd name="T21" fmla="*/ 420 h 1866"/>
                  <a:gd name="T22" fmla="*/ 2154 w 2400"/>
                  <a:gd name="T23" fmla="*/ 384 h 1866"/>
                  <a:gd name="T24" fmla="*/ 2298 w 2400"/>
                  <a:gd name="T25" fmla="*/ 354 h 1866"/>
                  <a:gd name="T26" fmla="*/ 2316 w 2400"/>
                  <a:gd name="T27" fmla="*/ 48 h 1866"/>
                  <a:gd name="T28" fmla="*/ 2034 w 2400"/>
                  <a:gd name="T29" fmla="*/ 228 h 1866"/>
                  <a:gd name="T30" fmla="*/ 2004 w 2400"/>
                  <a:gd name="T31" fmla="*/ 252 h 1866"/>
                  <a:gd name="T32" fmla="*/ 1782 w 2400"/>
                  <a:gd name="T33" fmla="*/ 84 h 1866"/>
                  <a:gd name="T34" fmla="*/ 978 w 2400"/>
                  <a:gd name="T35" fmla="*/ 138 h 1866"/>
                  <a:gd name="T36" fmla="*/ 438 w 2400"/>
                  <a:gd name="T37" fmla="*/ 420 h 1866"/>
                  <a:gd name="T38" fmla="*/ 330 w 2400"/>
                  <a:gd name="T39" fmla="*/ 696 h 1866"/>
                  <a:gd name="T40" fmla="*/ 336 w 2400"/>
                  <a:gd name="T41" fmla="*/ 960 h 1866"/>
                  <a:gd name="T42" fmla="*/ 312 w 2400"/>
                  <a:gd name="T43" fmla="*/ 972 h 1866"/>
                  <a:gd name="T44" fmla="*/ 186 w 2400"/>
                  <a:gd name="T45" fmla="*/ 930 h 1866"/>
                  <a:gd name="T46" fmla="*/ 30 w 2400"/>
                  <a:gd name="T47" fmla="*/ 1188 h 1866"/>
                  <a:gd name="T48" fmla="*/ 366 w 2400"/>
                  <a:gd name="T49" fmla="*/ 1146 h 1866"/>
                  <a:gd name="T50" fmla="*/ 396 w 2400"/>
                  <a:gd name="T51" fmla="*/ 1152 h 1866"/>
                  <a:gd name="T52" fmla="*/ 438 w 2400"/>
                  <a:gd name="T53" fmla="*/ 1272 h 1866"/>
                  <a:gd name="T54" fmla="*/ 516 w 2400"/>
                  <a:gd name="T55" fmla="*/ 1386 h 1866"/>
                  <a:gd name="T56" fmla="*/ 660 w 2400"/>
                  <a:gd name="T57" fmla="*/ 1566 h 1866"/>
                  <a:gd name="T58" fmla="*/ 1638 w 2400"/>
                  <a:gd name="T59" fmla="*/ 1842 h 1866"/>
                  <a:gd name="T60" fmla="*/ 2310 w 2400"/>
                  <a:gd name="T61" fmla="*/ 1236 h 1866"/>
                  <a:gd name="T62" fmla="*/ 2340 w 2400"/>
                  <a:gd name="T63" fmla="*/ 894 h 1866"/>
                  <a:gd name="T64" fmla="*/ 2328 w 2400"/>
                  <a:gd name="T65" fmla="*/ 876 h 1866"/>
                  <a:gd name="T66" fmla="*/ 2292 w 2400"/>
                  <a:gd name="T67" fmla="*/ 1092 h 1866"/>
                  <a:gd name="T68" fmla="*/ 2160 w 2400"/>
                  <a:gd name="T69" fmla="*/ 1494 h 1866"/>
                  <a:gd name="T70" fmla="*/ 1200 w 2400"/>
                  <a:gd name="T71" fmla="*/ 1818 h 1866"/>
                  <a:gd name="T72" fmla="*/ 732 w 2400"/>
                  <a:gd name="T73" fmla="*/ 1590 h 1866"/>
                  <a:gd name="T74" fmla="*/ 588 w 2400"/>
                  <a:gd name="T75" fmla="*/ 1416 h 1866"/>
                  <a:gd name="T76" fmla="*/ 504 w 2400"/>
                  <a:gd name="T77" fmla="*/ 1326 h 1866"/>
                  <a:gd name="T78" fmla="*/ 438 w 2400"/>
                  <a:gd name="T79" fmla="*/ 1212 h 1866"/>
                  <a:gd name="T80" fmla="*/ 414 w 2400"/>
                  <a:gd name="T81" fmla="*/ 1122 h 1866"/>
                  <a:gd name="T82" fmla="*/ 348 w 2400"/>
                  <a:gd name="T83" fmla="*/ 1134 h 1866"/>
                  <a:gd name="T84" fmla="*/ 108 w 2400"/>
                  <a:gd name="T85" fmla="*/ 1236 h 1866"/>
                  <a:gd name="T86" fmla="*/ 186 w 2400"/>
                  <a:gd name="T87" fmla="*/ 948 h 1866"/>
                  <a:gd name="T88" fmla="*/ 306 w 2400"/>
                  <a:gd name="T89" fmla="*/ 996 h 1866"/>
                  <a:gd name="T90" fmla="*/ 372 w 2400"/>
                  <a:gd name="T91" fmla="*/ 948 h 1866"/>
                  <a:gd name="T92" fmla="*/ 360 w 2400"/>
                  <a:gd name="T93" fmla="*/ 720 h 1866"/>
                  <a:gd name="T94" fmla="*/ 480 w 2400"/>
                  <a:gd name="T95" fmla="*/ 432 h 1866"/>
                  <a:gd name="T96" fmla="*/ 810 w 2400"/>
                  <a:gd name="T97" fmla="*/ 276 h 1866"/>
                  <a:gd name="T98" fmla="*/ 1230 w 2400"/>
                  <a:gd name="T99" fmla="*/ 60 h 1866"/>
                  <a:gd name="T100" fmla="*/ 1518 w 2400"/>
                  <a:gd name="T101" fmla="*/ 30 h 1866"/>
                  <a:gd name="T102" fmla="*/ 1986 w 2400"/>
                  <a:gd name="T103" fmla="*/ 276 h 1866"/>
                  <a:gd name="T104" fmla="*/ 2046 w 2400"/>
                  <a:gd name="T105" fmla="*/ 264 h 18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00"/>
                  <a:gd name="T160" fmla="*/ 0 h 1866"/>
                  <a:gd name="T161" fmla="*/ 2400 w 2400"/>
                  <a:gd name="T162" fmla="*/ 1866 h 18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00" h="1866">
                    <a:moveTo>
                      <a:pt x="2058" y="234"/>
                    </a:moveTo>
                    <a:lnTo>
                      <a:pt x="2064" y="186"/>
                    </a:lnTo>
                    <a:lnTo>
                      <a:pt x="2088" y="114"/>
                    </a:lnTo>
                    <a:lnTo>
                      <a:pt x="2142" y="54"/>
                    </a:lnTo>
                    <a:lnTo>
                      <a:pt x="2226" y="36"/>
                    </a:lnTo>
                    <a:lnTo>
                      <a:pt x="2304" y="60"/>
                    </a:lnTo>
                    <a:lnTo>
                      <a:pt x="2364" y="126"/>
                    </a:lnTo>
                    <a:lnTo>
                      <a:pt x="2382" y="204"/>
                    </a:lnTo>
                    <a:lnTo>
                      <a:pt x="2352" y="282"/>
                    </a:lnTo>
                    <a:lnTo>
                      <a:pt x="2292" y="336"/>
                    </a:lnTo>
                    <a:lnTo>
                      <a:pt x="2244" y="348"/>
                    </a:lnTo>
                    <a:lnTo>
                      <a:pt x="2202" y="348"/>
                    </a:lnTo>
                    <a:lnTo>
                      <a:pt x="2172" y="348"/>
                    </a:lnTo>
                    <a:lnTo>
                      <a:pt x="2154" y="348"/>
                    </a:lnTo>
                    <a:lnTo>
                      <a:pt x="2142" y="354"/>
                    </a:lnTo>
                    <a:lnTo>
                      <a:pt x="2124" y="360"/>
                    </a:lnTo>
                    <a:lnTo>
                      <a:pt x="2118" y="378"/>
                    </a:lnTo>
                    <a:lnTo>
                      <a:pt x="2118" y="396"/>
                    </a:lnTo>
                    <a:lnTo>
                      <a:pt x="2118" y="414"/>
                    </a:lnTo>
                    <a:lnTo>
                      <a:pt x="2130" y="426"/>
                    </a:lnTo>
                    <a:lnTo>
                      <a:pt x="2154" y="450"/>
                    </a:lnTo>
                    <a:lnTo>
                      <a:pt x="2172" y="468"/>
                    </a:lnTo>
                    <a:lnTo>
                      <a:pt x="2178" y="474"/>
                    </a:lnTo>
                    <a:lnTo>
                      <a:pt x="2178" y="486"/>
                    </a:lnTo>
                    <a:lnTo>
                      <a:pt x="2178" y="498"/>
                    </a:lnTo>
                    <a:lnTo>
                      <a:pt x="2184" y="516"/>
                    </a:lnTo>
                    <a:lnTo>
                      <a:pt x="2196" y="546"/>
                    </a:lnTo>
                    <a:lnTo>
                      <a:pt x="2202" y="564"/>
                    </a:lnTo>
                    <a:lnTo>
                      <a:pt x="2220" y="606"/>
                    </a:lnTo>
                    <a:lnTo>
                      <a:pt x="2250" y="660"/>
                    </a:lnTo>
                    <a:lnTo>
                      <a:pt x="2268" y="696"/>
                    </a:lnTo>
                    <a:lnTo>
                      <a:pt x="2274" y="726"/>
                    </a:lnTo>
                    <a:lnTo>
                      <a:pt x="2286" y="762"/>
                    </a:lnTo>
                    <a:lnTo>
                      <a:pt x="2292" y="780"/>
                    </a:lnTo>
                    <a:lnTo>
                      <a:pt x="2322" y="768"/>
                    </a:lnTo>
                    <a:lnTo>
                      <a:pt x="2316" y="750"/>
                    </a:lnTo>
                    <a:lnTo>
                      <a:pt x="2304" y="726"/>
                    </a:lnTo>
                    <a:lnTo>
                      <a:pt x="2298" y="702"/>
                    </a:lnTo>
                    <a:lnTo>
                      <a:pt x="2292" y="690"/>
                    </a:lnTo>
                    <a:lnTo>
                      <a:pt x="2280" y="672"/>
                    </a:lnTo>
                    <a:lnTo>
                      <a:pt x="2274" y="648"/>
                    </a:lnTo>
                    <a:lnTo>
                      <a:pt x="2256" y="612"/>
                    </a:lnTo>
                    <a:lnTo>
                      <a:pt x="2238" y="564"/>
                    </a:lnTo>
                    <a:lnTo>
                      <a:pt x="2220" y="534"/>
                    </a:lnTo>
                    <a:lnTo>
                      <a:pt x="2214" y="510"/>
                    </a:lnTo>
                    <a:lnTo>
                      <a:pt x="2202" y="474"/>
                    </a:lnTo>
                    <a:lnTo>
                      <a:pt x="2196" y="456"/>
                    </a:lnTo>
                    <a:lnTo>
                      <a:pt x="2184" y="444"/>
                    </a:lnTo>
                    <a:lnTo>
                      <a:pt x="2172" y="432"/>
                    </a:lnTo>
                    <a:lnTo>
                      <a:pt x="2160" y="420"/>
                    </a:lnTo>
                    <a:lnTo>
                      <a:pt x="2154" y="414"/>
                    </a:lnTo>
                    <a:lnTo>
                      <a:pt x="2148" y="402"/>
                    </a:lnTo>
                    <a:lnTo>
                      <a:pt x="2142" y="390"/>
                    </a:lnTo>
                    <a:lnTo>
                      <a:pt x="2154" y="384"/>
                    </a:lnTo>
                    <a:lnTo>
                      <a:pt x="2166" y="372"/>
                    </a:lnTo>
                    <a:lnTo>
                      <a:pt x="2178" y="366"/>
                    </a:lnTo>
                    <a:lnTo>
                      <a:pt x="2208" y="372"/>
                    </a:lnTo>
                    <a:lnTo>
                      <a:pt x="2256" y="366"/>
                    </a:lnTo>
                    <a:lnTo>
                      <a:pt x="2298" y="354"/>
                    </a:lnTo>
                    <a:lnTo>
                      <a:pt x="2370" y="288"/>
                    </a:lnTo>
                    <a:lnTo>
                      <a:pt x="2400" y="204"/>
                    </a:lnTo>
                    <a:lnTo>
                      <a:pt x="2382" y="114"/>
                    </a:lnTo>
                    <a:lnTo>
                      <a:pt x="2316" y="48"/>
                    </a:lnTo>
                    <a:lnTo>
                      <a:pt x="2226" y="18"/>
                    </a:lnTo>
                    <a:lnTo>
                      <a:pt x="2130" y="36"/>
                    </a:lnTo>
                    <a:lnTo>
                      <a:pt x="2070" y="84"/>
                    </a:lnTo>
                    <a:lnTo>
                      <a:pt x="2040" y="156"/>
                    </a:lnTo>
                    <a:lnTo>
                      <a:pt x="2034" y="228"/>
                    </a:lnTo>
                    <a:lnTo>
                      <a:pt x="2028" y="234"/>
                    </a:lnTo>
                    <a:lnTo>
                      <a:pt x="2022" y="246"/>
                    </a:lnTo>
                    <a:lnTo>
                      <a:pt x="2016" y="258"/>
                    </a:lnTo>
                    <a:lnTo>
                      <a:pt x="2004" y="252"/>
                    </a:lnTo>
                    <a:lnTo>
                      <a:pt x="1992" y="246"/>
                    </a:lnTo>
                    <a:lnTo>
                      <a:pt x="1986" y="240"/>
                    </a:lnTo>
                    <a:lnTo>
                      <a:pt x="1962" y="210"/>
                    </a:lnTo>
                    <a:lnTo>
                      <a:pt x="1890" y="150"/>
                    </a:lnTo>
                    <a:lnTo>
                      <a:pt x="1782" y="84"/>
                    </a:lnTo>
                    <a:lnTo>
                      <a:pt x="1644" y="24"/>
                    </a:lnTo>
                    <a:lnTo>
                      <a:pt x="1452" y="0"/>
                    </a:lnTo>
                    <a:lnTo>
                      <a:pt x="1200" y="42"/>
                    </a:lnTo>
                    <a:lnTo>
                      <a:pt x="978" y="138"/>
                    </a:lnTo>
                    <a:lnTo>
                      <a:pt x="840" y="216"/>
                    </a:lnTo>
                    <a:lnTo>
                      <a:pt x="732" y="282"/>
                    </a:lnTo>
                    <a:lnTo>
                      <a:pt x="618" y="324"/>
                    </a:lnTo>
                    <a:lnTo>
                      <a:pt x="522" y="366"/>
                    </a:lnTo>
                    <a:lnTo>
                      <a:pt x="438" y="420"/>
                    </a:lnTo>
                    <a:lnTo>
                      <a:pt x="384" y="492"/>
                    </a:lnTo>
                    <a:lnTo>
                      <a:pt x="354" y="570"/>
                    </a:lnTo>
                    <a:lnTo>
                      <a:pt x="342" y="630"/>
                    </a:lnTo>
                    <a:lnTo>
                      <a:pt x="330" y="696"/>
                    </a:lnTo>
                    <a:lnTo>
                      <a:pt x="324" y="780"/>
                    </a:lnTo>
                    <a:lnTo>
                      <a:pt x="324" y="840"/>
                    </a:lnTo>
                    <a:lnTo>
                      <a:pt x="330" y="882"/>
                    </a:lnTo>
                    <a:lnTo>
                      <a:pt x="336" y="930"/>
                    </a:lnTo>
                    <a:lnTo>
                      <a:pt x="336" y="960"/>
                    </a:lnTo>
                    <a:lnTo>
                      <a:pt x="330" y="972"/>
                    </a:lnTo>
                    <a:lnTo>
                      <a:pt x="324" y="978"/>
                    </a:lnTo>
                    <a:lnTo>
                      <a:pt x="318" y="978"/>
                    </a:lnTo>
                    <a:lnTo>
                      <a:pt x="312" y="972"/>
                    </a:lnTo>
                    <a:lnTo>
                      <a:pt x="306" y="966"/>
                    </a:lnTo>
                    <a:lnTo>
                      <a:pt x="300" y="966"/>
                    </a:lnTo>
                    <a:lnTo>
                      <a:pt x="270" y="942"/>
                    </a:lnTo>
                    <a:lnTo>
                      <a:pt x="228" y="930"/>
                    </a:lnTo>
                    <a:lnTo>
                      <a:pt x="186" y="930"/>
                    </a:lnTo>
                    <a:lnTo>
                      <a:pt x="96" y="954"/>
                    </a:lnTo>
                    <a:lnTo>
                      <a:pt x="30" y="1014"/>
                    </a:lnTo>
                    <a:lnTo>
                      <a:pt x="0" y="1098"/>
                    </a:lnTo>
                    <a:lnTo>
                      <a:pt x="30" y="1188"/>
                    </a:lnTo>
                    <a:lnTo>
                      <a:pt x="96" y="1254"/>
                    </a:lnTo>
                    <a:lnTo>
                      <a:pt x="186" y="1278"/>
                    </a:lnTo>
                    <a:lnTo>
                      <a:pt x="264" y="1260"/>
                    </a:lnTo>
                    <a:lnTo>
                      <a:pt x="324" y="1212"/>
                    </a:lnTo>
                    <a:lnTo>
                      <a:pt x="366" y="1146"/>
                    </a:lnTo>
                    <a:lnTo>
                      <a:pt x="372" y="1146"/>
                    </a:lnTo>
                    <a:lnTo>
                      <a:pt x="378" y="1140"/>
                    </a:lnTo>
                    <a:lnTo>
                      <a:pt x="390" y="1146"/>
                    </a:lnTo>
                    <a:lnTo>
                      <a:pt x="396" y="1152"/>
                    </a:lnTo>
                    <a:lnTo>
                      <a:pt x="402" y="1170"/>
                    </a:lnTo>
                    <a:lnTo>
                      <a:pt x="402" y="1182"/>
                    </a:lnTo>
                    <a:lnTo>
                      <a:pt x="408" y="1206"/>
                    </a:lnTo>
                    <a:lnTo>
                      <a:pt x="426" y="1236"/>
                    </a:lnTo>
                    <a:lnTo>
                      <a:pt x="438" y="1272"/>
                    </a:lnTo>
                    <a:lnTo>
                      <a:pt x="456" y="1308"/>
                    </a:lnTo>
                    <a:lnTo>
                      <a:pt x="480" y="1344"/>
                    </a:lnTo>
                    <a:lnTo>
                      <a:pt x="498" y="1368"/>
                    </a:lnTo>
                    <a:lnTo>
                      <a:pt x="516" y="1386"/>
                    </a:lnTo>
                    <a:lnTo>
                      <a:pt x="540" y="1404"/>
                    </a:lnTo>
                    <a:lnTo>
                      <a:pt x="564" y="1440"/>
                    </a:lnTo>
                    <a:lnTo>
                      <a:pt x="600" y="1482"/>
                    </a:lnTo>
                    <a:lnTo>
                      <a:pt x="630" y="1530"/>
                    </a:lnTo>
                    <a:lnTo>
                      <a:pt x="660" y="1566"/>
                    </a:lnTo>
                    <a:lnTo>
                      <a:pt x="768" y="1656"/>
                    </a:lnTo>
                    <a:lnTo>
                      <a:pt x="1002" y="1788"/>
                    </a:lnTo>
                    <a:lnTo>
                      <a:pt x="1332" y="1866"/>
                    </a:lnTo>
                    <a:lnTo>
                      <a:pt x="1638" y="1842"/>
                    </a:lnTo>
                    <a:lnTo>
                      <a:pt x="1848" y="1770"/>
                    </a:lnTo>
                    <a:lnTo>
                      <a:pt x="2034" y="1662"/>
                    </a:lnTo>
                    <a:lnTo>
                      <a:pt x="2178" y="1518"/>
                    </a:lnTo>
                    <a:lnTo>
                      <a:pt x="2268" y="1362"/>
                    </a:lnTo>
                    <a:lnTo>
                      <a:pt x="2310" y="1236"/>
                    </a:lnTo>
                    <a:lnTo>
                      <a:pt x="2322" y="1116"/>
                    </a:lnTo>
                    <a:lnTo>
                      <a:pt x="2328" y="1002"/>
                    </a:lnTo>
                    <a:lnTo>
                      <a:pt x="2334" y="924"/>
                    </a:lnTo>
                    <a:lnTo>
                      <a:pt x="2340" y="894"/>
                    </a:lnTo>
                    <a:lnTo>
                      <a:pt x="2352" y="876"/>
                    </a:lnTo>
                    <a:lnTo>
                      <a:pt x="2334" y="858"/>
                    </a:lnTo>
                    <a:lnTo>
                      <a:pt x="2328" y="876"/>
                    </a:lnTo>
                    <a:lnTo>
                      <a:pt x="2310" y="912"/>
                    </a:lnTo>
                    <a:lnTo>
                      <a:pt x="2298" y="948"/>
                    </a:lnTo>
                    <a:lnTo>
                      <a:pt x="2298" y="984"/>
                    </a:lnTo>
                    <a:lnTo>
                      <a:pt x="2298" y="1026"/>
                    </a:lnTo>
                    <a:lnTo>
                      <a:pt x="2292" y="1092"/>
                    </a:lnTo>
                    <a:lnTo>
                      <a:pt x="2292" y="1152"/>
                    </a:lnTo>
                    <a:lnTo>
                      <a:pt x="2280" y="1218"/>
                    </a:lnTo>
                    <a:lnTo>
                      <a:pt x="2244" y="1338"/>
                    </a:lnTo>
                    <a:lnTo>
                      <a:pt x="2160" y="1494"/>
                    </a:lnTo>
                    <a:lnTo>
                      <a:pt x="2028" y="1632"/>
                    </a:lnTo>
                    <a:lnTo>
                      <a:pt x="1854" y="1746"/>
                    </a:lnTo>
                    <a:lnTo>
                      <a:pt x="1644" y="1812"/>
                    </a:lnTo>
                    <a:lnTo>
                      <a:pt x="1410" y="1836"/>
                    </a:lnTo>
                    <a:lnTo>
                      <a:pt x="1200" y="1818"/>
                    </a:lnTo>
                    <a:lnTo>
                      <a:pt x="1044" y="1776"/>
                    </a:lnTo>
                    <a:lnTo>
                      <a:pt x="924" y="1716"/>
                    </a:lnTo>
                    <a:lnTo>
                      <a:pt x="822" y="1650"/>
                    </a:lnTo>
                    <a:lnTo>
                      <a:pt x="732" y="1590"/>
                    </a:lnTo>
                    <a:lnTo>
                      <a:pt x="672" y="1536"/>
                    </a:lnTo>
                    <a:lnTo>
                      <a:pt x="642" y="1494"/>
                    </a:lnTo>
                    <a:lnTo>
                      <a:pt x="624" y="1464"/>
                    </a:lnTo>
                    <a:lnTo>
                      <a:pt x="612" y="1440"/>
                    </a:lnTo>
                    <a:lnTo>
                      <a:pt x="588" y="1416"/>
                    </a:lnTo>
                    <a:lnTo>
                      <a:pt x="558" y="1392"/>
                    </a:lnTo>
                    <a:lnTo>
                      <a:pt x="540" y="1368"/>
                    </a:lnTo>
                    <a:lnTo>
                      <a:pt x="516" y="1350"/>
                    </a:lnTo>
                    <a:lnTo>
                      <a:pt x="504" y="1326"/>
                    </a:lnTo>
                    <a:lnTo>
                      <a:pt x="492" y="1296"/>
                    </a:lnTo>
                    <a:lnTo>
                      <a:pt x="480" y="1278"/>
                    </a:lnTo>
                    <a:lnTo>
                      <a:pt x="468" y="1254"/>
                    </a:lnTo>
                    <a:lnTo>
                      <a:pt x="456" y="1236"/>
                    </a:lnTo>
                    <a:lnTo>
                      <a:pt x="438" y="1212"/>
                    </a:lnTo>
                    <a:lnTo>
                      <a:pt x="426" y="1182"/>
                    </a:lnTo>
                    <a:lnTo>
                      <a:pt x="420" y="1152"/>
                    </a:lnTo>
                    <a:lnTo>
                      <a:pt x="414" y="1134"/>
                    </a:lnTo>
                    <a:lnTo>
                      <a:pt x="414" y="1122"/>
                    </a:lnTo>
                    <a:lnTo>
                      <a:pt x="402" y="1116"/>
                    </a:lnTo>
                    <a:lnTo>
                      <a:pt x="378" y="1116"/>
                    </a:lnTo>
                    <a:lnTo>
                      <a:pt x="360" y="1116"/>
                    </a:lnTo>
                    <a:lnTo>
                      <a:pt x="348" y="1128"/>
                    </a:lnTo>
                    <a:lnTo>
                      <a:pt x="348" y="1134"/>
                    </a:lnTo>
                    <a:lnTo>
                      <a:pt x="318" y="1194"/>
                    </a:lnTo>
                    <a:lnTo>
                      <a:pt x="264" y="1242"/>
                    </a:lnTo>
                    <a:lnTo>
                      <a:pt x="186" y="1254"/>
                    </a:lnTo>
                    <a:lnTo>
                      <a:pt x="108" y="1236"/>
                    </a:lnTo>
                    <a:lnTo>
                      <a:pt x="48" y="1176"/>
                    </a:lnTo>
                    <a:lnTo>
                      <a:pt x="24" y="1098"/>
                    </a:lnTo>
                    <a:lnTo>
                      <a:pt x="48" y="1020"/>
                    </a:lnTo>
                    <a:lnTo>
                      <a:pt x="108" y="972"/>
                    </a:lnTo>
                    <a:lnTo>
                      <a:pt x="186" y="948"/>
                    </a:lnTo>
                    <a:lnTo>
                      <a:pt x="228" y="954"/>
                    </a:lnTo>
                    <a:lnTo>
                      <a:pt x="270" y="966"/>
                    </a:lnTo>
                    <a:lnTo>
                      <a:pt x="300" y="990"/>
                    </a:lnTo>
                    <a:lnTo>
                      <a:pt x="306" y="996"/>
                    </a:lnTo>
                    <a:lnTo>
                      <a:pt x="318" y="1002"/>
                    </a:lnTo>
                    <a:lnTo>
                      <a:pt x="336" y="1002"/>
                    </a:lnTo>
                    <a:lnTo>
                      <a:pt x="354" y="996"/>
                    </a:lnTo>
                    <a:lnTo>
                      <a:pt x="372" y="978"/>
                    </a:lnTo>
                    <a:lnTo>
                      <a:pt x="372" y="948"/>
                    </a:lnTo>
                    <a:lnTo>
                      <a:pt x="360" y="894"/>
                    </a:lnTo>
                    <a:lnTo>
                      <a:pt x="354" y="828"/>
                    </a:lnTo>
                    <a:lnTo>
                      <a:pt x="354" y="780"/>
                    </a:lnTo>
                    <a:lnTo>
                      <a:pt x="360" y="720"/>
                    </a:lnTo>
                    <a:lnTo>
                      <a:pt x="372" y="642"/>
                    </a:lnTo>
                    <a:lnTo>
                      <a:pt x="384" y="588"/>
                    </a:lnTo>
                    <a:lnTo>
                      <a:pt x="396" y="546"/>
                    </a:lnTo>
                    <a:lnTo>
                      <a:pt x="426" y="486"/>
                    </a:lnTo>
                    <a:lnTo>
                      <a:pt x="480" y="432"/>
                    </a:lnTo>
                    <a:lnTo>
                      <a:pt x="552" y="384"/>
                    </a:lnTo>
                    <a:lnTo>
                      <a:pt x="636" y="354"/>
                    </a:lnTo>
                    <a:lnTo>
                      <a:pt x="726" y="318"/>
                    </a:lnTo>
                    <a:lnTo>
                      <a:pt x="810" y="276"/>
                    </a:lnTo>
                    <a:lnTo>
                      <a:pt x="882" y="234"/>
                    </a:lnTo>
                    <a:lnTo>
                      <a:pt x="942" y="192"/>
                    </a:lnTo>
                    <a:lnTo>
                      <a:pt x="1020" y="150"/>
                    </a:lnTo>
                    <a:lnTo>
                      <a:pt x="1122" y="102"/>
                    </a:lnTo>
                    <a:lnTo>
                      <a:pt x="1230" y="60"/>
                    </a:lnTo>
                    <a:lnTo>
                      <a:pt x="1320" y="42"/>
                    </a:lnTo>
                    <a:lnTo>
                      <a:pt x="1392" y="30"/>
                    </a:lnTo>
                    <a:lnTo>
                      <a:pt x="1446" y="30"/>
                    </a:lnTo>
                    <a:lnTo>
                      <a:pt x="1518" y="30"/>
                    </a:lnTo>
                    <a:lnTo>
                      <a:pt x="1632" y="54"/>
                    </a:lnTo>
                    <a:lnTo>
                      <a:pt x="1776" y="114"/>
                    </a:lnTo>
                    <a:lnTo>
                      <a:pt x="1902" y="192"/>
                    </a:lnTo>
                    <a:lnTo>
                      <a:pt x="1962" y="252"/>
                    </a:lnTo>
                    <a:lnTo>
                      <a:pt x="1986" y="276"/>
                    </a:lnTo>
                    <a:lnTo>
                      <a:pt x="2004" y="282"/>
                    </a:lnTo>
                    <a:lnTo>
                      <a:pt x="2022" y="282"/>
                    </a:lnTo>
                    <a:lnTo>
                      <a:pt x="2034" y="276"/>
                    </a:lnTo>
                    <a:lnTo>
                      <a:pt x="2046" y="264"/>
                    </a:lnTo>
                    <a:lnTo>
                      <a:pt x="2052" y="252"/>
                    </a:lnTo>
                    <a:lnTo>
                      <a:pt x="2058" y="234"/>
                    </a:lnTo>
                    <a:close/>
                  </a:path>
                </a:pathLst>
              </a:custGeom>
              <a:solidFill>
                <a:srgbClr val="999979"/>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63" name="Freeform 7"/>
              <p:cNvSpPr>
                <a:spLocks/>
              </p:cNvSpPr>
              <p:nvPr/>
            </p:nvSpPr>
            <p:spPr bwMode="auto">
              <a:xfrm>
                <a:off x="1694" y="1319"/>
                <a:ext cx="2400" cy="1866"/>
              </a:xfrm>
              <a:custGeom>
                <a:avLst/>
                <a:gdLst>
                  <a:gd name="T0" fmla="*/ 2226 w 2400"/>
                  <a:gd name="T1" fmla="*/ 36 h 1866"/>
                  <a:gd name="T2" fmla="*/ 2292 w 2400"/>
                  <a:gd name="T3" fmla="*/ 336 h 1866"/>
                  <a:gd name="T4" fmla="*/ 2154 w 2400"/>
                  <a:gd name="T5" fmla="*/ 348 h 1866"/>
                  <a:gd name="T6" fmla="*/ 2118 w 2400"/>
                  <a:gd name="T7" fmla="*/ 414 h 1866"/>
                  <a:gd name="T8" fmla="*/ 2178 w 2400"/>
                  <a:gd name="T9" fmla="*/ 474 h 1866"/>
                  <a:gd name="T10" fmla="*/ 2202 w 2400"/>
                  <a:gd name="T11" fmla="*/ 564 h 1866"/>
                  <a:gd name="T12" fmla="*/ 2274 w 2400"/>
                  <a:gd name="T13" fmla="*/ 726 h 1866"/>
                  <a:gd name="T14" fmla="*/ 2316 w 2400"/>
                  <a:gd name="T15" fmla="*/ 750 h 1866"/>
                  <a:gd name="T16" fmla="*/ 2274 w 2400"/>
                  <a:gd name="T17" fmla="*/ 648 h 1866"/>
                  <a:gd name="T18" fmla="*/ 2214 w 2400"/>
                  <a:gd name="T19" fmla="*/ 510 h 1866"/>
                  <a:gd name="T20" fmla="*/ 2160 w 2400"/>
                  <a:gd name="T21" fmla="*/ 420 h 1866"/>
                  <a:gd name="T22" fmla="*/ 2154 w 2400"/>
                  <a:gd name="T23" fmla="*/ 384 h 1866"/>
                  <a:gd name="T24" fmla="*/ 2298 w 2400"/>
                  <a:gd name="T25" fmla="*/ 354 h 1866"/>
                  <a:gd name="T26" fmla="*/ 2316 w 2400"/>
                  <a:gd name="T27" fmla="*/ 48 h 1866"/>
                  <a:gd name="T28" fmla="*/ 2034 w 2400"/>
                  <a:gd name="T29" fmla="*/ 228 h 1866"/>
                  <a:gd name="T30" fmla="*/ 2004 w 2400"/>
                  <a:gd name="T31" fmla="*/ 252 h 1866"/>
                  <a:gd name="T32" fmla="*/ 1782 w 2400"/>
                  <a:gd name="T33" fmla="*/ 84 h 1866"/>
                  <a:gd name="T34" fmla="*/ 978 w 2400"/>
                  <a:gd name="T35" fmla="*/ 138 h 1866"/>
                  <a:gd name="T36" fmla="*/ 438 w 2400"/>
                  <a:gd name="T37" fmla="*/ 420 h 1866"/>
                  <a:gd name="T38" fmla="*/ 330 w 2400"/>
                  <a:gd name="T39" fmla="*/ 696 h 1866"/>
                  <a:gd name="T40" fmla="*/ 336 w 2400"/>
                  <a:gd name="T41" fmla="*/ 960 h 1866"/>
                  <a:gd name="T42" fmla="*/ 312 w 2400"/>
                  <a:gd name="T43" fmla="*/ 972 h 1866"/>
                  <a:gd name="T44" fmla="*/ 186 w 2400"/>
                  <a:gd name="T45" fmla="*/ 930 h 1866"/>
                  <a:gd name="T46" fmla="*/ 30 w 2400"/>
                  <a:gd name="T47" fmla="*/ 1188 h 1866"/>
                  <a:gd name="T48" fmla="*/ 366 w 2400"/>
                  <a:gd name="T49" fmla="*/ 1146 h 1866"/>
                  <a:gd name="T50" fmla="*/ 396 w 2400"/>
                  <a:gd name="T51" fmla="*/ 1152 h 1866"/>
                  <a:gd name="T52" fmla="*/ 438 w 2400"/>
                  <a:gd name="T53" fmla="*/ 1272 h 1866"/>
                  <a:gd name="T54" fmla="*/ 516 w 2400"/>
                  <a:gd name="T55" fmla="*/ 1386 h 1866"/>
                  <a:gd name="T56" fmla="*/ 660 w 2400"/>
                  <a:gd name="T57" fmla="*/ 1566 h 1866"/>
                  <a:gd name="T58" fmla="*/ 1638 w 2400"/>
                  <a:gd name="T59" fmla="*/ 1842 h 1866"/>
                  <a:gd name="T60" fmla="*/ 2310 w 2400"/>
                  <a:gd name="T61" fmla="*/ 1236 h 1866"/>
                  <a:gd name="T62" fmla="*/ 2340 w 2400"/>
                  <a:gd name="T63" fmla="*/ 894 h 1866"/>
                  <a:gd name="T64" fmla="*/ 2328 w 2400"/>
                  <a:gd name="T65" fmla="*/ 876 h 1866"/>
                  <a:gd name="T66" fmla="*/ 2292 w 2400"/>
                  <a:gd name="T67" fmla="*/ 1092 h 1866"/>
                  <a:gd name="T68" fmla="*/ 2160 w 2400"/>
                  <a:gd name="T69" fmla="*/ 1494 h 1866"/>
                  <a:gd name="T70" fmla="*/ 1200 w 2400"/>
                  <a:gd name="T71" fmla="*/ 1818 h 1866"/>
                  <a:gd name="T72" fmla="*/ 732 w 2400"/>
                  <a:gd name="T73" fmla="*/ 1590 h 1866"/>
                  <a:gd name="T74" fmla="*/ 588 w 2400"/>
                  <a:gd name="T75" fmla="*/ 1416 h 1866"/>
                  <a:gd name="T76" fmla="*/ 504 w 2400"/>
                  <a:gd name="T77" fmla="*/ 1326 h 1866"/>
                  <a:gd name="T78" fmla="*/ 438 w 2400"/>
                  <a:gd name="T79" fmla="*/ 1212 h 1866"/>
                  <a:gd name="T80" fmla="*/ 414 w 2400"/>
                  <a:gd name="T81" fmla="*/ 1122 h 1866"/>
                  <a:gd name="T82" fmla="*/ 348 w 2400"/>
                  <a:gd name="T83" fmla="*/ 1134 h 1866"/>
                  <a:gd name="T84" fmla="*/ 108 w 2400"/>
                  <a:gd name="T85" fmla="*/ 1236 h 1866"/>
                  <a:gd name="T86" fmla="*/ 186 w 2400"/>
                  <a:gd name="T87" fmla="*/ 948 h 1866"/>
                  <a:gd name="T88" fmla="*/ 306 w 2400"/>
                  <a:gd name="T89" fmla="*/ 996 h 1866"/>
                  <a:gd name="T90" fmla="*/ 372 w 2400"/>
                  <a:gd name="T91" fmla="*/ 948 h 1866"/>
                  <a:gd name="T92" fmla="*/ 360 w 2400"/>
                  <a:gd name="T93" fmla="*/ 720 h 1866"/>
                  <a:gd name="T94" fmla="*/ 480 w 2400"/>
                  <a:gd name="T95" fmla="*/ 432 h 1866"/>
                  <a:gd name="T96" fmla="*/ 810 w 2400"/>
                  <a:gd name="T97" fmla="*/ 276 h 1866"/>
                  <a:gd name="T98" fmla="*/ 1230 w 2400"/>
                  <a:gd name="T99" fmla="*/ 60 h 1866"/>
                  <a:gd name="T100" fmla="*/ 1518 w 2400"/>
                  <a:gd name="T101" fmla="*/ 30 h 1866"/>
                  <a:gd name="T102" fmla="*/ 1986 w 2400"/>
                  <a:gd name="T103" fmla="*/ 276 h 1866"/>
                  <a:gd name="T104" fmla="*/ 2046 w 2400"/>
                  <a:gd name="T105" fmla="*/ 264 h 18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00"/>
                  <a:gd name="T160" fmla="*/ 0 h 1866"/>
                  <a:gd name="T161" fmla="*/ 2400 w 2400"/>
                  <a:gd name="T162" fmla="*/ 1866 h 18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00" h="1866">
                    <a:moveTo>
                      <a:pt x="2058" y="234"/>
                    </a:moveTo>
                    <a:lnTo>
                      <a:pt x="2064" y="186"/>
                    </a:lnTo>
                    <a:lnTo>
                      <a:pt x="2088" y="114"/>
                    </a:lnTo>
                    <a:lnTo>
                      <a:pt x="2142" y="54"/>
                    </a:lnTo>
                    <a:lnTo>
                      <a:pt x="2226" y="36"/>
                    </a:lnTo>
                    <a:lnTo>
                      <a:pt x="2304" y="60"/>
                    </a:lnTo>
                    <a:lnTo>
                      <a:pt x="2364" y="126"/>
                    </a:lnTo>
                    <a:lnTo>
                      <a:pt x="2382" y="204"/>
                    </a:lnTo>
                    <a:lnTo>
                      <a:pt x="2352" y="282"/>
                    </a:lnTo>
                    <a:lnTo>
                      <a:pt x="2292" y="336"/>
                    </a:lnTo>
                    <a:lnTo>
                      <a:pt x="2244" y="348"/>
                    </a:lnTo>
                    <a:lnTo>
                      <a:pt x="2202" y="348"/>
                    </a:lnTo>
                    <a:lnTo>
                      <a:pt x="2172" y="348"/>
                    </a:lnTo>
                    <a:lnTo>
                      <a:pt x="2154" y="348"/>
                    </a:lnTo>
                    <a:lnTo>
                      <a:pt x="2142" y="354"/>
                    </a:lnTo>
                    <a:lnTo>
                      <a:pt x="2124" y="360"/>
                    </a:lnTo>
                    <a:lnTo>
                      <a:pt x="2118" y="378"/>
                    </a:lnTo>
                    <a:lnTo>
                      <a:pt x="2118" y="396"/>
                    </a:lnTo>
                    <a:lnTo>
                      <a:pt x="2118" y="414"/>
                    </a:lnTo>
                    <a:lnTo>
                      <a:pt x="2130" y="426"/>
                    </a:lnTo>
                    <a:lnTo>
                      <a:pt x="2154" y="450"/>
                    </a:lnTo>
                    <a:lnTo>
                      <a:pt x="2172" y="468"/>
                    </a:lnTo>
                    <a:lnTo>
                      <a:pt x="2178" y="474"/>
                    </a:lnTo>
                    <a:lnTo>
                      <a:pt x="2178" y="486"/>
                    </a:lnTo>
                    <a:lnTo>
                      <a:pt x="2178" y="498"/>
                    </a:lnTo>
                    <a:lnTo>
                      <a:pt x="2184" y="516"/>
                    </a:lnTo>
                    <a:lnTo>
                      <a:pt x="2196" y="546"/>
                    </a:lnTo>
                    <a:lnTo>
                      <a:pt x="2202" y="564"/>
                    </a:lnTo>
                    <a:lnTo>
                      <a:pt x="2220" y="606"/>
                    </a:lnTo>
                    <a:lnTo>
                      <a:pt x="2250" y="660"/>
                    </a:lnTo>
                    <a:lnTo>
                      <a:pt x="2268" y="696"/>
                    </a:lnTo>
                    <a:lnTo>
                      <a:pt x="2274" y="726"/>
                    </a:lnTo>
                    <a:lnTo>
                      <a:pt x="2286" y="762"/>
                    </a:lnTo>
                    <a:lnTo>
                      <a:pt x="2292" y="780"/>
                    </a:lnTo>
                    <a:lnTo>
                      <a:pt x="2322" y="768"/>
                    </a:lnTo>
                    <a:lnTo>
                      <a:pt x="2316" y="750"/>
                    </a:lnTo>
                    <a:lnTo>
                      <a:pt x="2304" y="726"/>
                    </a:lnTo>
                    <a:lnTo>
                      <a:pt x="2298" y="702"/>
                    </a:lnTo>
                    <a:lnTo>
                      <a:pt x="2292" y="690"/>
                    </a:lnTo>
                    <a:lnTo>
                      <a:pt x="2280" y="672"/>
                    </a:lnTo>
                    <a:lnTo>
                      <a:pt x="2274" y="648"/>
                    </a:lnTo>
                    <a:lnTo>
                      <a:pt x="2256" y="612"/>
                    </a:lnTo>
                    <a:lnTo>
                      <a:pt x="2238" y="564"/>
                    </a:lnTo>
                    <a:lnTo>
                      <a:pt x="2220" y="534"/>
                    </a:lnTo>
                    <a:lnTo>
                      <a:pt x="2214" y="510"/>
                    </a:lnTo>
                    <a:lnTo>
                      <a:pt x="2202" y="474"/>
                    </a:lnTo>
                    <a:lnTo>
                      <a:pt x="2196" y="456"/>
                    </a:lnTo>
                    <a:lnTo>
                      <a:pt x="2184" y="444"/>
                    </a:lnTo>
                    <a:lnTo>
                      <a:pt x="2172" y="432"/>
                    </a:lnTo>
                    <a:lnTo>
                      <a:pt x="2160" y="420"/>
                    </a:lnTo>
                    <a:lnTo>
                      <a:pt x="2154" y="414"/>
                    </a:lnTo>
                    <a:lnTo>
                      <a:pt x="2148" y="402"/>
                    </a:lnTo>
                    <a:lnTo>
                      <a:pt x="2142" y="390"/>
                    </a:lnTo>
                    <a:lnTo>
                      <a:pt x="2154" y="384"/>
                    </a:lnTo>
                    <a:lnTo>
                      <a:pt x="2166" y="372"/>
                    </a:lnTo>
                    <a:lnTo>
                      <a:pt x="2178" y="366"/>
                    </a:lnTo>
                    <a:lnTo>
                      <a:pt x="2208" y="372"/>
                    </a:lnTo>
                    <a:lnTo>
                      <a:pt x="2256" y="366"/>
                    </a:lnTo>
                    <a:lnTo>
                      <a:pt x="2298" y="354"/>
                    </a:lnTo>
                    <a:lnTo>
                      <a:pt x="2370" y="288"/>
                    </a:lnTo>
                    <a:lnTo>
                      <a:pt x="2400" y="204"/>
                    </a:lnTo>
                    <a:lnTo>
                      <a:pt x="2382" y="114"/>
                    </a:lnTo>
                    <a:lnTo>
                      <a:pt x="2316" y="48"/>
                    </a:lnTo>
                    <a:lnTo>
                      <a:pt x="2226" y="18"/>
                    </a:lnTo>
                    <a:lnTo>
                      <a:pt x="2130" y="36"/>
                    </a:lnTo>
                    <a:lnTo>
                      <a:pt x="2070" y="84"/>
                    </a:lnTo>
                    <a:lnTo>
                      <a:pt x="2040" y="156"/>
                    </a:lnTo>
                    <a:lnTo>
                      <a:pt x="2034" y="228"/>
                    </a:lnTo>
                    <a:lnTo>
                      <a:pt x="2028" y="234"/>
                    </a:lnTo>
                    <a:lnTo>
                      <a:pt x="2022" y="246"/>
                    </a:lnTo>
                    <a:lnTo>
                      <a:pt x="2016" y="258"/>
                    </a:lnTo>
                    <a:lnTo>
                      <a:pt x="2004" y="252"/>
                    </a:lnTo>
                    <a:lnTo>
                      <a:pt x="1992" y="246"/>
                    </a:lnTo>
                    <a:lnTo>
                      <a:pt x="1986" y="240"/>
                    </a:lnTo>
                    <a:lnTo>
                      <a:pt x="1962" y="210"/>
                    </a:lnTo>
                    <a:lnTo>
                      <a:pt x="1890" y="150"/>
                    </a:lnTo>
                    <a:lnTo>
                      <a:pt x="1782" y="84"/>
                    </a:lnTo>
                    <a:lnTo>
                      <a:pt x="1644" y="24"/>
                    </a:lnTo>
                    <a:lnTo>
                      <a:pt x="1452" y="0"/>
                    </a:lnTo>
                    <a:lnTo>
                      <a:pt x="1200" y="42"/>
                    </a:lnTo>
                    <a:lnTo>
                      <a:pt x="978" y="138"/>
                    </a:lnTo>
                    <a:lnTo>
                      <a:pt x="840" y="216"/>
                    </a:lnTo>
                    <a:lnTo>
                      <a:pt x="732" y="282"/>
                    </a:lnTo>
                    <a:lnTo>
                      <a:pt x="618" y="324"/>
                    </a:lnTo>
                    <a:lnTo>
                      <a:pt x="522" y="366"/>
                    </a:lnTo>
                    <a:lnTo>
                      <a:pt x="438" y="420"/>
                    </a:lnTo>
                    <a:lnTo>
                      <a:pt x="384" y="492"/>
                    </a:lnTo>
                    <a:lnTo>
                      <a:pt x="354" y="570"/>
                    </a:lnTo>
                    <a:lnTo>
                      <a:pt x="342" y="630"/>
                    </a:lnTo>
                    <a:lnTo>
                      <a:pt x="330" y="696"/>
                    </a:lnTo>
                    <a:lnTo>
                      <a:pt x="324" y="780"/>
                    </a:lnTo>
                    <a:lnTo>
                      <a:pt x="324" y="840"/>
                    </a:lnTo>
                    <a:lnTo>
                      <a:pt x="330" y="882"/>
                    </a:lnTo>
                    <a:lnTo>
                      <a:pt x="336" y="930"/>
                    </a:lnTo>
                    <a:lnTo>
                      <a:pt x="336" y="960"/>
                    </a:lnTo>
                    <a:lnTo>
                      <a:pt x="330" y="972"/>
                    </a:lnTo>
                    <a:lnTo>
                      <a:pt x="324" y="978"/>
                    </a:lnTo>
                    <a:lnTo>
                      <a:pt x="318" y="978"/>
                    </a:lnTo>
                    <a:lnTo>
                      <a:pt x="312" y="972"/>
                    </a:lnTo>
                    <a:lnTo>
                      <a:pt x="306" y="966"/>
                    </a:lnTo>
                    <a:lnTo>
                      <a:pt x="300" y="966"/>
                    </a:lnTo>
                    <a:lnTo>
                      <a:pt x="270" y="942"/>
                    </a:lnTo>
                    <a:lnTo>
                      <a:pt x="228" y="930"/>
                    </a:lnTo>
                    <a:lnTo>
                      <a:pt x="186" y="930"/>
                    </a:lnTo>
                    <a:lnTo>
                      <a:pt x="96" y="954"/>
                    </a:lnTo>
                    <a:lnTo>
                      <a:pt x="30" y="1014"/>
                    </a:lnTo>
                    <a:lnTo>
                      <a:pt x="0" y="1098"/>
                    </a:lnTo>
                    <a:lnTo>
                      <a:pt x="30" y="1188"/>
                    </a:lnTo>
                    <a:lnTo>
                      <a:pt x="96" y="1254"/>
                    </a:lnTo>
                    <a:lnTo>
                      <a:pt x="186" y="1278"/>
                    </a:lnTo>
                    <a:lnTo>
                      <a:pt x="264" y="1260"/>
                    </a:lnTo>
                    <a:lnTo>
                      <a:pt x="324" y="1212"/>
                    </a:lnTo>
                    <a:lnTo>
                      <a:pt x="366" y="1146"/>
                    </a:lnTo>
                    <a:lnTo>
                      <a:pt x="372" y="1146"/>
                    </a:lnTo>
                    <a:lnTo>
                      <a:pt x="378" y="1140"/>
                    </a:lnTo>
                    <a:lnTo>
                      <a:pt x="390" y="1146"/>
                    </a:lnTo>
                    <a:lnTo>
                      <a:pt x="396" y="1152"/>
                    </a:lnTo>
                    <a:lnTo>
                      <a:pt x="402" y="1170"/>
                    </a:lnTo>
                    <a:lnTo>
                      <a:pt x="402" y="1182"/>
                    </a:lnTo>
                    <a:lnTo>
                      <a:pt x="408" y="1206"/>
                    </a:lnTo>
                    <a:lnTo>
                      <a:pt x="426" y="1236"/>
                    </a:lnTo>
                    <a:lnTo>
                      <a:pt x="438" y="1272"/>
                    </a:lnTo>
                    <a:lnTo>
                      <a:pt x="456" y="1308"/>
                    </a:lnTo>
                    <a:lnTo>
                      <a:pt x="480" y="1344"/>
                    </a:lnTo>
                    <a:lnTo>
                      <a:pt x="498" y="1368"/>
                    </a:lnTo>
                    <a:lnTo>
                      <a:pt x="516" y="1386"/>
                    </a:lnTo>
                    <a:lnTo>
                      <a:pt x="540" y="1404"/>
                    </a:lnTo>
                    <a:lnTo>
                      <a:pt x="564" y="1440"/>
                    </a:lnTo>
                    <a:lnTo>
                      <a:pt x="600" y="1482"/>
                    </a:lnTo>
                    <a:lnTo>
                      <a:pt x="630" y="1530"/>
                    </a:lnTo>
                    <a:lnTo>
                      <a:pt x="660" y="1566"/>
                    </a:lnTo>
                    <a:lnTo>
                      <a:pt x="768" y="1656"/>
                    </a:lnTo>
                    <a:lnTo>
                      <a:pt x="1002" y="1788"/>
                    </a:lnTo>
                    <a:lnTo>
                      <a:pt x="1332" y="1866"/>
                    </a:lnTo>
                    <a:lnTo>
                      <a:pt x="1638" y="1842"/>
                    </a:lnTo>
                    <a:lnTo>
                      <a:pt x="1848" y="1770"/>
                    </a:lnTo>
                    <a:lnTo>
                      <a:pt x="2034" y="1662"/>
                    </a:lnTo>
                    <a:lnTo>
                      <a:pt x="2178" y="1518"/>
                    </a:lnTo>
                    <a:lnTo>
                      <a:pt x="2268" y="1362"/>
                    </a:lnTo>
                    <a:lnTo>
                      <a:pt x="2310" y="1236"/>
                    </a:lnTo>
                    <a:lnTo>
                      <a:pt x="2322" y="1116"/>
                    </a:lnTo>
                    <a:lnTo>
                      <a:pt x="2328" y="1002"/>
                    </a:lnTo>
                    <a:lnTo>
                      <a:pt x="2334" y="924"/>
                    </a:lnTo>
                    <a:lnTo>
                      <a:pt x="2340" y="894"/>
                    </a:lnTo>
                    <a:lnTo>
                      <a:pt x="2352" y="876"/>
                    </a:lnTo>
                    <a:lnTo>
                      <a:pt x="2334" y="858"/>
                    </a:lnTo>
                    <a:lnTo>
                      <a:pt x="2328" y="876"/>
                    </a:lnTo>
                    <a:lnTo>
                      <a:pt x="2310" y="912"/>
                    </a:lnTo>
                    <a:lnTo>
                      <a:pt x="2298" y="948"/>
                    </a:lnTo>
                    <a:lnTo>
                      <a:pt x="2298" y="984"/>
                    </a:lnTo>
                    <a:lnTo>
                      <a:pt x="2298" y="1026"/>
                    </a:lnTo>
                    <a:lnTo>
                      <a:pt x="2292" y="1092"/>
                    </a:lnTo>
                    <a:lnTo>
                      <a:pt x="2292" y="1152"/>
                    </a:lnTo>
                    <a:lnTo>
                      <a:pt x="2280" y="1218"/>
                    </a:lnTo>
                    <a:lnTo>
                      <a:pt x="2244" y="1338"/>
                    </a:lnTo>
                    <a:lnTo>
                      <a:pt x="2160" y="1494"/>
                    </a:lnTo>
                    <a:lnTo>
                      <a:pt x="2028" y="1632"/>
                    </a:lnTo>
                    <a:lnTo>
                      <a:pt x="1854" y="1746"/>
                    </a:lnTo>
                    <a:lnTo>
                      <a:pt x="1644" y="1812"/>
                    </a:lnTo>
                    <a:lnTo>
                      <a:pt x="1410" y="1836"/>
                    </a:lnTo>
                    <a:lnTo>
                      <a:pt x="1200" y="1818"/>
                    </a:lnTo>
                    <a:lnTo>
                      <a:pt x="1044" y="1776"/>
                    </a:lnTo>
                    <a:lnTo>
                      <a:pt x="924" y="1716"/>
                    </a:lnTo>
                    <a:lnTo>
                      <a:pt x="822" y="1650"/>
                    </a:lnTo>
                    <a:lnTo>
                      <a:pt x="732" y="1590"/>
                    </a:lnTo>
                    <a:lnTo>
                      <a:pt x="672" y="1536"/>
                    </a:lnTo>
                    <a:lnTo>
                      <a:pt x="642" y="1494"/>
                    </a:lnTo>
                    <a:lnTo>
                      <a:pt x="624" y="1464"/>
                    </a:lnTo>
                    <a:lnTo>
                      <a:pt x="612" y="1440"/>
                    </a:lnTo>
                    <a:lnTo>
                      <a:pt x="588" y="1416"/>
                    </a:lnTo>
                    <a:lnTo>
                      <a:pt x="558" y="1392"/>
                    </a:lnTo>
                    <a:lnTo>
                      <a:pt x="540" y="1368"/>
                    </a:lnTo>
                    <a:lnTo>
                      <a:pt x="516" y="1350"/>
                    </a:lnTo>
                    <a:lnTo>
                      <a:pt x="504" y="1326"/>
                    </a:lnTo>
                    <a:lnTo>
                      <a:pt x="492" y="1296"/>
                    </a:lnTo>
                    <a:lnTo>
                      <a:pt x="480" y="1278"/>
                    </a:lnTo>
                    <a:lnTo>
                      <a:pt x="468" y="1254"/>
                    </a:lnTo>
                    <a:lnTo>
                      <a:pt x="456" y="1236"/>
                    </a:lnTo>
                    <a:lnTo>
                      <a:pt x="438" y="1212"/>
                    </a:lnTo>
                    <a:lnTo>
                      <a:pt x="426" y="1182"/>
                    </a:lnTo>
                    <a:lnTo>
                      <a:pt x="420" y="1152"/>
                    </a:lnTo>
                    <a:lnTo>
                      <a:pt x="414" y="1134"/>
                    </a:lnTo>
                    <a:lnTo>
                      <a:pt x="414" y="1122"/>
                    </a:lnTo>
                    <a:lnTo>
                      <a:pt x="402" y="1116"/>
                    </a:lnTo>
                    <a:lnTo>
                      <a:pt x="378" y="1116"/>
                    </a:lnTo>
                    <a:lnTo>
                      <a:pt x="360" y="1116"/>
                    </a:lnTo>
                    <a:lnTo>
                      <a:pt x="348" y="1128"/>
                    </a:lnTo>
                    <a:lnTo>
                      <a:pt x="348" y="1134"/>
                    </a:lnTo>
                    <a:lnTo>
                      <a:pt x="318" y="1194"/>
                    </a:lnTo>
                    <a:lnTo>
                      <a:pt x="264" y="1242"/>
                    </a:lnTo>
                    <a:lnTo>
                      <a:pt x="186" y="1254"/>
                    </a:lnTo>
                    <a:lnTo>
                      <a:pt x="108" y="1236"/>
                    </a:lnTo>
                    <a:lnTo>
                      <a:pt x="48" y="1176"/>
                    </a:lnTo>
                    <a:lnTo>
                      <a:pt x="24" y="1098"/>
                    </a:lnTo>
                    <a:lnTo>
                      <a:pt x="48" y="1020"/>
                    </a:lnTo>
                    <a:lnTo>
                      <a:pt x="108" y="972"/>
                    </a:lnTo>
                    <a:lnTo>
                      <a:pt x="186" y="948"/>
                    </a:lnTo>
                    <a:lnTo>
                      <a:pt x="228" y="954"/>
                    </a:lnTo>
                    <a:lnTo>
                      <a:pt x="270" y="966"/>
                    </a:lnTo>
                    <a:lnTo>
                      <a:pt x="300" y="990"/>
                    </a:lnTo>
                    <a:lnTo>
                      <a:pt x="306" y="996"/>
                    </a:lnTo>
                    <a:lnTo>
                      <a:pt x="318" y="1002"/>
                    </a:lnTo>
                    <a:lnTo>
                      <a:pt x="336" y="1002"/>
                    </a:lnTo>
                    <a:lnTo>
                      <a:pt x="354" y="996"/>
                    </a:lnTo>
                    <a:lnTo>
                      <a:pt x="372" y="978"/>
                    </a:lnTo>
                    <a:lnTo>
                      <a:pt x="372" y="948"/>
                    </a:lnTo>
                    <a:lnTo>
                      <a:pt x="360" y="894"/>
                    </a:lnTo>
                    <a:lnTo>
                      <a:pt x="354" y="828"/>
                    </a:lnTo>
                    <a:lnTo>
                      <a:pt x="354" y="780"/>
                    </a:lnTo>
                    <a:lnTo>
                      <a:pt x="360" y="720"/>
                    </a:lnTo>
                    <a:lnTo>
                      <a:pt x="372" y="642"/>
                    </a:lnTo>
                    <a:lnTo>
                      <a:pt x="384" y="588"/>
                    </a:lnTo>
                    <a:lnTo>
                      <a:pt x="396" y="546"/>
                    </a:lnTo>
                    <a:lnTo>
                      <a:pt x="426" y="486"/>
                    </a:lnTo>
                    <a:lnTo>
                      <a:pt x="480" y="432"/>
                    </a:lnTo>
                    <a:lnTo>
                      <a:pt x="552" y="384"/>
                    </a:lnTo>
                    <a:lnTo>
                      <a:pt x="636" y="354"/>
                    </a:lnTo>
                    <a:lnTo>
                      <a:pt x="726" y="318"/>
                    </a:lnTo>
                    <a:lnTo>
                      <a:pt x="810" y="276"/>
                    </a:lnTo>
                    <a:lnTo>
                      <a:pt x="882" y="234"/>
                    </a:lnTo>
                    <a:lnTo>
                      <a:pt x="942" y="192"/>
                    </a:lnTo>
                    <a:lnTo>
                      <a:pt x="1020" y="150"/>
                    </a:lnTo>
                    <a:lnTo>
                      <a:pt x="1122" y="102"/>
                    </a:lnTo>
                    <a:lnTo>
                      <a:pt x="1230" y="60"/>
                    </a:lnTo>
                    <a:lnTo>
                      <a:pt x="1320" y="42"/>
                    </a:lnTo>
                    <a:lnTo>
                      <a:pt x="1392" y="30"/>
                    </a:lnTo>
                    <a:lnTo>
                      <a:pt x="1446" y="30"/>
                    </a:lnTo>
                    <a:lnTo>
                      <a:pt x="1518" y="30"/>
                    </a:lnTo>
                    <a:lnTo>
                      <a:pt x="1632" y="54"/>
                    </a:lnTo>
                    <a:lnTo>
                      <a:pt x="1776" y="114"/>
                    </a:lnTo>
                    <a:lnTo>
                      <a:pt x="1902" y="192"/>
                    </a:lnTo>
                    <a:lnTo>
                      <a:pt x="1962" y="252"/>
                    </a:lnTo>
                    <a:lnTo>
                      <a:pt x="1986" y="276"/>
                    </a:lnTo>
                    <a:lnTo>
                      <a:pt x="2004" y="282"/>
                    </a:lnTo>
                    <a:lnTo>
                      <a:pt x="2022" y="282"/>
                    </a:lnTo>
                    <a:lnTo>
                      <a:pt x="2034" y="276"/>
                    </a:lnTo>
                    <a:lnTo>
                      <a:pt x="2046" y="264"/>
                    </a:lnTo>
                    <a:lnTo>
                      <a:pt x="2052" y="252"/>
                    </a:lnTo>
                    <a:lnTo>
                      <a:pt x="2058" y="23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64" name="Freeform 8"/>
              <p:cNvSpPr>
                <a:spLocks/>
              </p:cNvSpPr>
              <p:nvPr/>
            </p:nvSpPr>
            <p:spPr bwMode="auto">
              <a:xfrm>
                <a:off x="2204" y="2711"/>
                <a:ext cx="108" cy="102"/>
              </a:xfrm>
              <a:custGeom>
                <a:avLst/>
                <a:gdLst>
                  <a:gd name="T0" fmla="*/ 0 w 108"/>
                  <a:gd name="T1" fmla="*/ 42 h 102"/>
                  <a:gd name="T2" fmla="*/ 24 w 108"/>
                  <a:gd name="T3" fmla="*/ 66 h 102"/>
                  <a:gd name="T4" fmla="*/ 24 w 108"/>
                  <a:gd name="T5" fmla="*/ 66 h 102"/>
                  <a:gd name="T6" fmla="*/ 24 w 108"/>
                  <a:gd name="T7" fmla="*/ 66 h 102"/>
                  <a:gd name="T8" fmla="*/ 24 w 108"/>
                  <a:gd name="T9" fmla="*/ 66 h 102"/>
                  <a:gd name="T10" fmla="*/ 24 w 108"/>
                  <a:gd name="T11" fmla="*/ 66 h 102"/>
                  <a:gd name="T12" fmla="*/ 24 w 108"/>
                  <a:gd name="T13" fmla="*/ 66 h 102"/>
                  <a:gd name="T14" fmla="*/ 18 w 108"/>
                  <a:gd name="T15" fmla="*/ 54 h 102"/>
                  <a:gd name="T16" fmla="*/ 18 w 108"/>
                  <a:gd name="T17" fmla="*/ 42 h 102"/>
                  <a:gd name="T18" fmla="*/ 24 w 108"/>
                  <a:gd name="T19" fmla="*/ 36 h 102"/>
                  <a:gd name="T20" fmla="*/ 24 w 108"/>
                  <a:gd name="T21" fmla="*/ 36 h 102"/>
                  <a:gd name="T22" fmla="*/ 30 w 108"/>
                  <a:gd name="T23" fmla="*/ 36 h 102"/>
                  <a:gd name="T24" fmla="*/ 42 w 108"/>
                  <a:gd name="T25" fmla="*/ 42 h 102"/>
                  <a:gd name="T26" fmla="*/ 54 w 108"/>
                  <a:gd name="T27" fmla="*/ 48 h 102"/>
                  <a:gd name="T28" fmla="*/ 54 w 108"/>
                  <a:gd name="T29" fmla="*/ 48 h 102"/>
                  <a:gd name="T30" fmla="*/ 60 w 108"/>
                  <a:gd name="T31" fmla="*/ 66 h 102"/>
                  <a:gd name="T32" fmla="*/ 66 w 108"/>
                  <a:gd name="T33" fmla="*/ 78 h 102"/>
                  <a:gd name="T34" fmla="*/ 60 w 108"/>
                  <a:gd name="T35" fmla="*/ 84 h 102"/>
                  <a:gd name="T36" fmla="*/ 60 w 108"/>
                  <a:gd name="T37" fmla="*/ 84 h 102"/>
                  <a:gd name="T38" fmla="*/ 54 w 108"/>
                  <a:gd name="T39" fmla="*/ 84 h 102"/>
                  <a:gd name="T40" fmla="*/ 42 w 108"/>
                  <a:gd name="T41" fmla="*/ 84 h 102"/>
                  <a:gd name="T42" fmla="*/ 30 w 108"/>
                  <a:gd name="T43" fmla="*/ 72 h 102"/>
                  <a:gd name="T44" fmla="*/ 30 w 108"/>
                  <a:gd name="T45" fmla="*/ 72 h 102"/>
                  <a:gd name="T46" fmla="*/ 30 w 108"/>
                  <a:gd name="T47" fmla="*/ 72 h 102"/>
                  <a:gd name="T48" fmla="*/ 30 w 108"/>
                  <a:gd name="T49" fmla="*/ 72 h 102"/>
                  <a:gd name="T50" fmla="*/ 30 w 108"/>
                  <a:gd name="T51" fmla="*/ 72 h 102"/>
                  <a:gd name="T52" fmla="*/ 30 w 108"/>
                  <a:gd name="T53" fmla="*/ 72 h 102"/>
                  <a:gd name="T54" fmla="*/ 54 w 108"/>
                  <a:gd name="T55" fmla="*/ 102 h 102"/>
                  <a:gd name="T56" fmla="*/ 108 w 108"/>
                  <a:gd name="T57" fmla="*/ 60 h 102"/>
                  <a:gd name="T58" fmla="*/ 54 w 108"/>
                  <a:gd name="T59" fmla="*/ 0 h 102"/>
                  <a:gd name="T60" fmla="*/ 0 w 108"/>
                  <a:gd name="T61" fmla="*/ 42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02"/>
                  <a:gd name="T95" fmla="*/ 108 w 108"/>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02">
                    <a:moveTo>
                      <a:pt x="0" y="42"/>
                    </a:moveTo>
                    <a:lnTo>
                      <a:pt x="24" y="66"/>
                    </a:lnTo>
                    <a:lnTo>
                      <a:pt x="18" y="54"/>
                    </a:lnTo>
                    <a:lnTo>
                      <a:pt x="18" y="42"/>
                    </a:lnTo>
                    <a:lnTo>
                      <a:pt x="24" y="36"/>
                    </a:lnTo>
                    <a:lnTo>
                      <a:pt x="30" y="36"/>
                    </a:lnTo>
                    <a:lnTo>
                      <a:pt x="42" y="42"/>
                    </a:lnTo>
                    <a:lnTo>
                      <a:pt x="54" y="48"/>
                    </a:lnTo>
                    <a:lnTo>
                      <a:pt x="60" y="66"/>
                    </a:lnTo>
                    <a:lnTo>
                      <a:pt x="66" y="78"/>
                    </a:lnTo>
                    <a:lnTo>
                      <a:pt x="60" y="84"/>
                    </a:lnTo>
                    <a:lnTo>
                      <a:pt x="54" y="84"/>
                    </a:lnTo>
                    <a:lnTo>
                      <a:pt x="42" y="84"/>
                    </a:lnTo>
                    <a:lnTo>
                      <a:pt x="30" y="72"/>
                    </a:lnTo>
                    <a:lnTo>
                      <a:pt x="54" y="102"/>
                    </a:lnTo>
                    <a:lnTo>
                      <a:pt x="108" y="60"/>
                    </a:lnTo>
                    <a:lnTo>
                      <a:pt x="54" y="0"/>
                    </a:lnTo>
                    <a:lnTo>
                      <a:pt x="0" y="42"/>
                    </a:lnTo>
                    <a:close/>
                  </a:path>
                </a:pathLst>
              </a:custGeom>
              <a:solidFill>
                <a:srgbClr val="A5A5A5"/>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65" name="Freeform 9"/>
              <p:cNvSpPr>
                <a:spLocks/>
              </p:cNvSpPr>
              <p:nvPr/>
            </p:nvSpPr>
            <p:spPr bwMode="auto">
              <a:xfrm>
                <a:off x="1268" y="2681"/>
                <a:ext cx="396" cy="372"/>
              </a:xfrm>
              <a:custGeom>
                <a:avLst/>
                <a:gdLst>
                  <a:gd name="T0" fmla="*/ 396 w 396"/>
                  <a:gd name="T1" fmla="*/ 186 h 372"/>
                  <a:gd name="T2" fmla="*/ 372 w 396"/>
                  <a:gd name="T3" fmla="*/ 90 h 372"/>
                  <a:gd name="T4" fmla="*/ 300 w 396"/>
                  <a:gd name="T5" fmla="*/ 24 h 372"/>
                  <a:gd name="T6" fmla="*/ 198 w 396"/>
                  <a:gd name="T7" fmla="*/ 0 h 372"/>
                  <a:gd name="T8" fmla="*/ 198 w 396"/>
                  <a:gd name="T9" fmla="*/ 0 h 372"/>
                  <a:gd name="T10" fmla="*/ 96 w 396"/>
                  <a:gd name="T11" fmla="*/ 24 h 372"/>
                  <a:gd name="T12" fmla="*/ 24 w 396"/>
                  <a:gd name="T13" fmla="*/ 90 h 372"/>
                  <a:gd name="T14" fmla="*/ 0 w 396"/>
                  <a:gd name="T15" fmla="*/ 186 h 372"/>
                  <a:gd name="T16" fmla="*/ 0 w 396"/>
                  <a:gd name="T17" fmla="*/ 186 h 372"/>
                  <a:gd name="T18" fmla="*/ 24 w 396"/>
                  <a:gd name="T19" fmla="*/ 276 h 372"/>
                  <a:gd name="T20" fmla="*/ 96 w 396"/>
                  <a:gd name="T21" fmla="*/ 342 h 372"/>
                  <a:gd name="T22" fmla="*/ 198 w 396"/>
                  <a:gd name="T23" fmla="*/ 372 h 372"/>
                  <a:gd name="T24" fmla="*/ 198 w 396"/>
                  <a:gd name="T25" fmla="*/ 372 h 372"/>
                  <a:gd name="T26" fmla="*/ 300 w 396"/>
                  <a:gd name="T27" fmla="*/ 342 h 372"/>
                  <a:gd name="T28" fmla="*/ 372 w 396"/>
                  <a:gd name="T29" fmla="*/ 276 h 372"/>
                  <a:gd name="T30" fmla="*/ 396 w 396"/>
                  <a:gd name="T31" fmla="*/ 186 h 372"/>
                  <a:gd name="T32" fmla="*/ 396 w 396"/>
                  <a:gd name="T33" fmla="*/ 186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6"/>
                  <a:gd name="T52" fmla="*/ 0 h 372"/>
                  <a:gd name="T53" fmla="*/ 396 w 396"/>
                  <a:gd name="T54" fmla="*/ 372 h 3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6" h="372">
                    <a:moveTo>
                      <a:pt x="396" y="186"/>
                    </a:moveTo>
                    <a:lnTo>
                      <a:pt x="372" y="90"/>
                    </a:lnTo>
                    <a:lnTo>
                      <a:pt x="300" y="24"/>
                    </a:lnTo>
                    <a:lnTo>
                      <a:pt x="198" y="0"/>
                    </a:lnTo>
                    <a:lnTo>
                      <a:pt x="96" y="24"/>
                    </a:lnTo>
                    <a:lnTo>
                      <a:pt x="24" y="90"/>
                    </a:lnTo>
                    <a:lnTo>
                      <a:pt x="0" y="186"/>
                    </a:lnTo>
                    <a:lnTo>
                      <a:pt x="24" y="276"/>
                    </a:lnTo>
                    <a:lnTo>
                      <a:pt x="96" y="342"/>
                    </a:lnTo>
                    <a:lnTo>
                      <a:pt x="198" y="372"/>
                    </a:lnTo>
                    <a:lnTo>
                      <a:pt x="300" y="342"/>
                    </a:lnTo>
                    <a:lnTo>
                      <a:pt x="372" y="276"/>
                    </a:lnTo>
                    <a:lnTo>
                      <a:pt x="396" y="18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66" name="Freeform 10"/>
              <p:cNvSpPr>
                <a:spLocks/>
              </p:cNvSpPr>
              <p:nvPr/>
            </p:nvSpPr>
            <p:spPr bwMode="auto">
              <a:xfrm>
                <a:off x="1268" y="2681"/>
                <a:ext cx="396" cy="372"/>
              </a:xfrm>
              <a:custGeom>
                <a:avLst/>
                <a:gdLst>
                  <a:gd name="T0" fmla="*/ 396 w 396"/>
                  <a:gd name="T1" fmla="*/ 186 h 372"/>
                  <a:gd name="T2" fmla="*/ 372 w 396"/>
                  <a:gd name="T3" fmla="*/ 90 h 372"/>
                  <a:gd name="T4" fmla="*/ 300 w 396"/>
                  <a:gd name="T5" fmla="*/ 24 h 372"/>
                  <a:gd name="T6" fmla="*/ 198 w 396"/>
                  <a:gd name="T7" fmla="*/ 0 h 372"/>
                  <a:gd name="T8" fmla="*/ 198 w 396"/>
                  <a:gd name="T9" fmla="*/ 0 h 372"/>
                  <a:gd name="T10" fmla="*/ 96 w 396"/>
                  <a:gd name="T11" fmla="*/ 24 h 372"/>
                  <a:gd name="T12" fmla="*/ 24 w 396"/>
                  <a:gd name="T13" fmla="*/ 90 h 372"/>
                  <a:gd name="T14" fmla="*/ 0 w 396"/>
                  <a:gd name="T15" fmla="*/ 186 h 372"/>
                  <a:gd name="T16" fmla="*/ 0 w 396"/>
                  <a:gd name="T17" fmla="*/ 186 h 372"/>
                  <a:gd name="T18" fmla="*/ 24 w 396"/>
                  <a:gd name="T19" fmla="*/ 276 h 372"/>
                  <a:gd name="T20" fmla="*/ 96 w 396"/>
                  <a:gd name="T21" fmla="*/ 342 h 372"/>
                  <a:gd name="T22" fmla="*/ 198 w 396"/>
                  <a:gd name="T23" fmla="*/ 372 h 372"/>
                  <a:gd name="T24" fmla="*/ 198 w 396"/>
                  <a:gd name="T25" fmla="*/ 372 h 372"/>
                  <a:gd name="T26" fmla="*/ 300 w 396"/>
                  <a:gd name="T27" fmla="*/ 342 h 372"/>
                  <a:gd name="T28" fmla="*/ 372 w 396"/>
                  <a:gd name="T29" fmla="*/ 276 h 372"/>
                  <a:gd name="T30" fmla="*/ 396 w 396"/>
                  <a:gd name="T31" fmla="*/ 186 h 372"/>
                  <a:gd name="T32" fmla="*/ 396 w 396"/>
                  <a:gd name="T33" fmla="*/ 186 h 372"/>
                  <a:gd name="T34" fmla="*/ 396 w 396"/>
                  <a:gd name="T35" fmla="*/ 186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6"/>
                  <a:gd name="T55" fmla="*/ 0 h 372"/>
                  <a:gd name="T56" fmla="*/ 396 w 396"/>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6" h="372">
                    <a:moveTo>
                      <a:pt x="396" y="186"/>
                    </a:moveTo>
                    <a:lnTo>
                      <a:pt x="372" y="90"/>
                    </a:lnTo>
                    <a:lnTo>
                      <a:pt x="300" y="24"/>
                    </a:lnTo>
                    <a:lnTo>
                      <a:pt x="198" y="0"/>
                    </a:lnTo>
                    <a:lnTo>
                      <a:pt x="96" y="24"/>
                    </a:lnTo>
                    <a:lnTo>
                      <a:pt x="24" y="90"/>
                    </a:lnTo>
                    <a:lnTo>
                      <a:pt x="0" y="186"/>
                    </a:lnTo>
                    <a:lnTo>
                      <a:pt x="24" y="276"/>
                    </a:lnTo>
                    <a:lnTo>
                      <a:pt x="96" y="342"/>
                    </a:lnTo>
                    <a:lnTo>
                      <a:pt x="198" y="372"/>
                    </a:lnTo>
                    <a:lnTo>
                      <a:pt x="300" y="342"/>
                    </a:lnTo>
                    <a:lnTo>
                      <a:pt x="372" y="276"/>
                    </a:lnTo>
                    <a:lnTo>
                      <a:pt x="396" y="18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67" name="Freeform 11"/>
              <p:cNvSpPr>
                <a:spLocks/>
              </p:cNvSpPr>
              <p:nvPr/>
            </p:nvSpPr>
            <p:spPr bwMode="auto">
              <a:xfrm>
                <a:off x="1340" y="2855"/>
                <a:ext cx="36" cy="42"/>
              </a:xfrm>
              <a:custGeom>
                <a:avLst/>
                <a:gdLst>
                  <a:gd name="T0" fmla="*/ 36 w 36"/>
                  <a:gd name="T1" fmla="*/ 24 h 42"/>
                  <a:gd name="T2" fmla="*/ 36 w 36"/>
                  <a:gd name="T3" fmla="*/ 12 h 42"/>
                  <a:gd name="T4" fmla="*/ 30 w 36"/>
                  <a:gd name="T5" fmla="*/ 0 h 42"/>
                  <a:gd name="T6" fmla="*/ 18 w 36"/>
                  <a:gd name="T7" fmla="*/ 0 h 42"/>
                  <a:gd name="T8" fmla="*/ 18 w 36"/>
                  <a:gd name="T9" fmla="*/ 0 h 42"/>
                  <a:gd name="T10" fmla="*/ 12 w 36"/>
                  <a:gd name="T11" fmla="*/ 0 h 42"/>
                  <a:gd name="T12" fmla="*/ 6 w 36"/>
                  <a:gd name="T13" fmla="*/ 12 h 42"/>
                  <a:gd name="T14" fmla="*/ 0 w 36"/>
                  <a:gd name="T15" fmla="*/ 24 h 42"/>
                  <a:gd name="T16" fmla="*/ 0 w 36"/>
                  <a:gd name="T17" fmla="*/ 24 h 42"/>
                  <a:gd name="T18" fmla="*/ 6 w 36"/>
                  <a:gd name="T19" fmla="*/ 30 h 42"/>
                  <a:gd name="T20" fmla="*/ 12 w 36"/>
                  <a:gd name="T21" fmla="*/ 42 h 42"/>
                  <a:gd name="T22" fmla="*/ 18 w 36"/>
                  <a:gd name="T23" fmla="*/ 42 h 42"/>
                  <a:gd name="T24" fmla="*/ 18 w 36"/>
                  <a:gd name="T25" fmla="*/ 42 h 42"/>
                  <a:gd name="T26" fmla="*/ 30 w 36"/>
                  <a:gd name="T27" fmla="*/ 42 h 42"/>
                  <a:gd name="T28" fmla="*/ 36 w 36"/>
                  <a:gd name="T29" fmla="*/ 30 h 42"/>
                  <a:gd name="T30" fmla="*/ 36 w 36"/>
                  <a:gd name="T31" fmla="*/ 24 h 42"/>
                  <a:gd name="T32" fmla="*/ 36 w 36"/>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24"/>
                    </a:moveTo>
                    <a:lnTo>
                      <a:pt x="36" y="12"/>
                    </a:lnTo>
                    <a:lnTo>
                      <a:pt x="30" y="0"/>
                    </a:lnTo>
                    <a:lnTo>
                      <a:pt x="18" y="0"/>
                    </a:lnTo>
                    <a:lnTo>
                      <a:pt x="12" y="0"/>
                    </a:lnTo>
                    <a:lnTo>
                      <a:pt x="6" y="12"/>
                    </a:lnTo>
                    <a:lnTo>
                      <a:pt x="0" y="24"/>
                    </a:lnTo>
                    <a:lnTo>
                      <a:pt x="6" y="30"/>
                    </a:lnTo>
                    <a:lnTo>
                      <a:pt x="12" y="42"/>
                    </a:lnTo>
                    <a:lnTo>
                      <a:pt x="18" y="42"/>
                    </a:lnTo>
                    <a:lnTo>
                      <a:pt x="30" y="42"/>
                    </a:lnTo>
                    <a:lnTo>
                      <a:pt x="36" y="30"/>
                    </a:lnTo>
                    <a:lnTo>
                      <a:pt x="36"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68" name="Freeform 12"/>
              <p:cNvSpPr>
                <a:spLocks/>
              </p:cNvSpPr>
              <p:nvPr/>
            </p:nvSpPr>
            <p:spPr bwMode="auto">
              <a:xfrm>
                <a:off x="1340" y="2855"/>
                <a:ext cx="36" cy="42"/>
              </a:xfrm>
              <a:custGeom>
                <a:avLst/>
                <a:gdLst>
                  <a:gd name="T0" fmla="*/ 36 w 36"/>
                  <a:gd name="T1" fmla="*/ 24 h 42"/>
                  <a:gd name="T2" fmla="*/ 36 w 36"/>
                  <a:gd name="T3" fmla="*/ 12 h 42"/>
                  <a:gd name="T4" fmla="*/ 30 w 36"/>
                  <a:gd name="T5" fmla="*/ 0 h 42"/>
                  <a:gd name="T6" fmla="*/ 18 w 36"/>
                  <a:gd name="T7" fmla="*/ 0 h 42"/>
                  <a:gd name="T8" fmla="*/ 18 w 36"/>
                  <a:gd name="T9" fmla="*/ 0 h 42"/>
                  <a:gd name="T10" fmla="*/ 12 w 36"/>
                  <a:gd name="T11" fmla="*/ 0 h 42"/>
                  <a:gd name="T12" fmla="*/ 6 w 36"/>
                  <a:gd name="T13" fmla="*/ 12 h 42"/>
                  <a:gd name="T14" fmla="*/ 0 w 36"/>
                  <a:gd name="T15" fmla="*/ 24 h 42"/>
                  <a:gd name="T16" fmla="*/ 0 w 36"/>
                  <a:gd name="T17" fmla="*/ 24 h 42"/>
                  <a:gd name="T18" fmla="*/ 6 w 36"/>
                  <a:gd name="T19" fmla="*/ 30 h 42"/>
                  <a:gd name="T20" fmla="*/ 12 w 36"/>
                  <a:gd name="T21" fmla="*/ 42 h 42"/>
                  <a:gd name="T22" fmla="*/ 18 w 36"/>
                  <a:gd name="T23" fmla="*/ 42 h 42"/>
                  <a:gd name="T24" fmla="*/ 18 w 36"/>
                  <a:gd name="T25" fmla="*/ 42 h 42"/>
                  <a:gd name="T26" fmla="*/ 30 w 36"/>
                  <a:gd name="T27" fmla="*/ 42 h 42"/>
                  <a:gd name="T28" fmla="*/ 36 w 36"/>
                  <a:gd name="T29" fmla="*/ 30 h 42"/>
                  <a:gd name="T30" fmla="*/ 36 w 36"/>
                  <a:gd name="T31" fmla="*/ 24 h 42"/>
                  <a:gd name="T32" fmla="*/ 36 w 36"/>
                  <a:gd name="T33" fmla="*/ 24 h 42"/>
                  <a:gd name="T34" fmla="*/ 36 w 36"/>
                  <a:gd name="T35" fmla="*/ 24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2"/>
                  <a:gd name="T56" fmla="*/ 36 w 3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2">
                    <a:moveTo>
                      <a:pt x="36" y="24"/>
                    </a:moveTo>
                    <a:lnTo>
                      <a:pt x="36" y="12"/>
                    </a:lnTo>
                    <a:lnTo>
                      <a:pt x="30" y="0"/>
                    </a:lnTo>
                    <a:lnTo>
                      <a:pt x="18" y="0"/>
                    </a:lnTo>
                    <a:lnTo>
                      <a:pt x="12" y="0"/>
                    </a:lnTo>
                    <a:lnTo>
                      <a:pt x="6" y="12"/>
                    </a:lnTo>
                    <a:lnTo>
                      <a:pt x="0" y="24"/>
                    </a:lnTo>
                    <a:lnTo>
                      <a:pt x="6" y="30"/>
                    </a:lnTo>
                    <a:lnTo>
                      <a:pt x="12" y="42"/>
                    </a:lnTo>
                    <a:lnTo>
                      <a:pt x="18" y="42"/>
                    </a:lnTo>
                    <a:lnTo>
                      <a:pt x="30" y="42"/>
                    </a:lnTo>
                    <a:lnTo>
                      <a:pt x="36" y="30"/>
                    </a:lnTo>
                    <a:lnTo>
                      <a:pt x="36" y="2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69" name="Freeform 13"/>
              <p:cNvSpPr>
                <a:spLocks/>
              </p:cNvSpPr>
              <p:nvPr/>
            </p:nvSpPr>
            <p:spPr bwMode="auto">
              <a:xfrm>
                <a:off x="1376" y="2927"/>
                <a:ext cx="42" cy="36"/>
              </a:xfrm>
              <a:custGeom>
                <a:avLst/>
                <a:gdLst>
                  <a:gd name="T0" fmla="*/ 36 w 42"/>
                  <a:gd name="T1" fmla="*/ 6 h 36"/>
                  <a:gd name="T2" fmla="*/ 24 w 42"/>
                  <a:gd name="T3" fmla="*/ 0 h 36"/>
                  <a:gd name="T4" fmla="*/ 18 w 42"/>
                  <a:gd name="T5" fmla="*/ 0 h 36"/>
                  <a:gd name="T6" fmla="*/ 6 w 42"/>
                  <a:gd name="T7" fmla="*/ 6 h 36"/>
                  <a:gd name="T8" fmla="*/ 6 w 42"/>
                  <a:gd name="T9" fmla="*/ 6 h 36"/>
                  <a:gd name="T10" fmla="*/ 0 w 42"/>
                  <a:gd name="T11" fmla="*/ 12 h 36"/>
                  <a:gd name="T12" fmla="*/ 6 w 42"/>
                  <a:gd name="T13" fmla="*/ 24 h 36"/>
                  <a:gd name="T14" fmla="*/ 12 w 42"/>
                  <a:gd name="T15" fmla="*/ 30 h 36"/>
                  <a:gd name="T16" fmla="*/ 12 w 42"/>
                  <a:gd name="T17" fmla="*/ 30 h 36"/>
                  <a:gd name="T18" fmla="*/ 18 w 42"/>
                  <a:gd name="T19" fmla="*/ 36 h 36"/>
                  <a:gd name="T20" fmla="*/ 30 w 42"/>
                  <a:gd name="T21" fmla="*/ 36 h 36"/>
                  <a:gd name="T22" fmla="*/ 36 w 42"/>
                  <a:gd name="T23" fmla="*/ 36 h 36"/>
                  <a:gd name="T24" fmla="*/ 36 w 42"/>
                  <a:gd name="T25" fmla="*/ 36 h 36"/>
                  <a:gd name="T26" fmla="*/ 42 w 42"/>
                  <a:gd name="T27" fmla="*/ 24 h 36"/>
                  <a:gd name="T28" fmla="*/ 42 w 42"/>
                  <a:gd name="T29" fmla="*/ 18 h 36"/>
                  <a:gd name="T30" fmla="*/ 36 w 42"/>
                  <a:gd name="T31" fmla="*/ 6 h 36"/>
                  <a:gd name="T32" fmla="*/ 36 w 42"/>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36" y="6"/>
                    </a:moveTo>
                    <a:lnTo>
                      <a:pt x="24" y="0"/>
                    </a:lnTo>
                    <a:lnTo>
                      <a:pt x="18" y="0"/>
                    </a:lnTo>
                    <a:lnTo>
                      <a:pt x="6" y="6"/>
                    </a:lnTo>
                    <a:lnTo>
                      <a:pt x="0" y="12"/>
                    </a:lnTo>
                    <a:lnTo>
                      <a:pt x="6" y="24"/>
                    </a:lnTo>
                    <a:lnTo>
                      <a:pt x="12" y="30"/>
                    </a:lnTo>
                    <a:lnTo>
                      <a:pt x="18" y="36"/>
                    </a:lnTo>
                    <a:lnTo>
                      <a:pt x="30" y="36"/>
                    </a:lnTo>
                    <a:lnTo>
                      <a:pt x="36" y="36"/>
                    </a:lnTo>
                    <a:lnTo>
                      <a:pt x="42" y="24"/>
                    </a:lnTo>
                    <a:lnTo>
                      <a:pt x="42" y="18"/>
                    </a:lnTo>
                    <a:lnTo>
                      <a:pt x="36"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70" name="Freeform 14"/>
              <p:cNvSpPr>
                <a:spLocks/>
              </p:cNvSpPr>
              <p:nvPr/>
            </p:nvSpPr>
            <p:spPr bwMode="auto">
              <a:xfrm>
                <a:off x="1376" y="2927"/>
                <a:ext cx="42" cy="36"/>
              </a:xfrm>
              <a:custGeom>
                <a:avLst/>
                <a:gdLst>
                  <a:gd name="T0" fmla="*/ 36 w 42"/>
                  <a:gd name="T1" fmla="*/ 6 h 36"/>
                  <a:gd name="T2" fmla="*/ 24 w 42"/>
                  <a:gd name="T3" fmla="*/ 0 h 36"/>
                  <a:gd name="T4" fmla="*/ 18 w 42"/>
                  <a:gd name="T5" fmla="*/ 0 h 36"/>
                  <a:gd name="T6" fmla="*/ 6 w 42"/>
                  <a:gd name="T7" fmla="*/ 6 h 36"/>
                  <a:gd name="T8" fmla="*/ 6 w 42"/>
                  <a:gd name="T9" fmla="*/ 6 h 36"/>
                  <a:gd name="T10" fmla="*/ 0 w 42"/>
                  <a:gd name="T11" fmla="*/ 12 h 36"/>
                  <a:gd name="T12" fmla="*/ 6 w 42"/>
                  <a:gd name="T13" fmla="*/ 24 h 36"/>
                  <a:gd name="T14" fmla="*/ 12 w 42"/>
                  <a:gd name="T15" fmla="*/ 30 h 36"/>
                  <a:gd name="T16" fmla="*/ 12 w 42"/>
                  <a:gd name="T17" fmla="*/ 30 h 36"/>
                  <a:gd name="T18" fmla="*/ 18 w 42"/>
                  <a:gd name="T19" fmla="*/ 36 h 36"/>
                  <a:gd name="T20" fmla="*/ 30 w 42"/>
                  <a:gd name="T21" fmla="*/ 36 h 36"/>
                  <a:gd name="T22" fmla="*/ 36 w 42"/>
                  <a:gd name="T23" fmla="*/ 36 h 36"/>
                  <a:gd name="T24" fmla="*/ 36 w 42"/>
                  <a:gd name="T25" fmla="*/ 36 h 36"/>
                  <a:gd name="T26" fmla="*/ 42 w 42"/>
                  <a:gd name="T27" fmla="*/ 24 h 36"/>
                  <a:gd name="T28" fmla="*/ 42 w 42"/>
                  <a:gd name="T29" fmla="*/ 18 h 36"/>
                  <a:gd name="T30" fmla="*/ 36 w 42"/>
                  <a:gd name="T31" fmla="*/ 6 h 36"/>
                  <a:gd name="T32" fmla="*/ 36 w 42"/>
                  <a:gd name="T33" fmla="*/ 6 h 36"/>
                  <a:gd name="T34" fmla="*/ 36 w 4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36"/>
                  <a:gd name="T56" fmla="*/ 42 w 42"/>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36">
                    <a:moveTo>
                      <a:pt x="36" y="6"/>
                    </a:moveTo>
                    <a:lnTo>
                      <a:pt x="24" y="0"/>
                    </a:lnTo>
                    <a:lnTo>
                      <a:pt x="18" y="0"/>
                    </a:lnTo>
                    <a:lnTo>
                      <a:pt x="6" y="6"/>
                    </a:lnTo>
                    <a:lnTo>
                      <a:pt x="0" y="12"/>
                    </a:lnTo>
                    <a:lnTo>
                      <a:pt x="6" y="24"/>
                    </a:lnTo>
                    <a:lnTo>
                      <a:pt x="12" y="30"/>
                    </a:lnTo>
                    <a:lnTo>
                      <a:pt x="18" y="36"/>
                    </a:lnTo>
                    <a:lnTo>
                      <a:pt x="30" y="36"/>
                    </a:lnTo>
                    <a:lnTo>
                      <a:pt x="36" y="36"/>
                    </a:lnTo>
                    <a:lnTo>
                      <a:pt x="42" y="24"/>
                    </a:lnTo>
                    <a:lnTo>
                      <a:pt x="42" y="18"/>
                    </a:lnTo>
                    <a:lnTo>
                      <a:pt x="3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71" name="Freeform 15"/>
              <p:cNvSpPr>
                <a:spLocks/>
              </p:cNvSpPr>
              <p:nvPr/>
            </p:nvSpPr>
            <p:spPr bwMode="auto">
              <a:xfrm>
                <a:off x="1454" y="2951"/>
                <a:ext cx="48" cy="36"/>
              </a:xfrm>
              <a:custGeom>
                <a:avLst/>
                <a:gdLst>
                  <a:gd name="T0" fmla="*/ 24 w 48"/>
                  <a:gd name="T1" fmla="*/ 0 h 36"/>
                  <a:gd name="T2" fmla="*/ 12 w 48"/>
                  <a:gd name="T3" fmla="*/ 0 h 36"/>
                  <a:gd name="T4" fmla="*/ 6 w 48"/>
                  <a:gd name="T5" fmla="*/ 6 h 36"/>
                  <a:gd name="T6" fmla="*/ 0 w 48"/>
                  <a:gd name="T7" fmla="*/ 18 h 36"/>
                  <a:gd name="T8" fmla="*/ 0 w 48"/>
                  <a:gd name="T9" fmla="*/ 18 h 36"/>
                  <a:gd name="T10" fmla="*/ 6 w 48"/>
                  <a:gd name="T11" fmla="*/ 24 h 36"/>
                  <a:gd name="T12" fmla="*/ 12 w 48"/>
                  <a:gd name="T13" fmla="*/ 30 h 36"/>
                  <a:gd name="T14" fmla="*/ 24 w 48"/>
                  <a:gd name="T15" fmla="*/ 36 h 36"/>
                  <a:gd name="T16" fmla="*/ 24 w 48"/>
                  <a:gd name="T17" fmla="*/ 36 h 36"/>
                  <a:gd name="T18" fmla="*/ 36 w 48"/>
                  <a:gd name="T19" fmla="*/ 30 h 36"/>
                  <a:gd name="T20" fmla="*/ 42 w 48"/>
                  <a:gd name="T21" fmla="*/ 24 h 36"/>
                  <a:gd name="T22" fmla="*/ 48 w 48"/>
                  <a:gd name="T23" fmla="*/ 18 h 36"/>
                  <a:gd name="T24" fmla="*/ 48 w 48"/>
                  <a:gd name="T25" fmla="*/ 18 h 36"/>
                  <a:gd name="T26" fmla="*/ 42 w 48"/>
                  <a:gd name="T27" fmla="*/ 6 h 36"/>
                  <a:gd name="T28" fmla="*/ 36 w 48"/>
                  <a:gd name="T29" fmla="*/ 0 h 36"/>
                  <a:gd name="T30" fmla="*/ 24 w 48"/>
                  <a:gd name="T31" fmla="*/ 0 h 36"/>
                  <a:gd name="T32" fmla="*/ 24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24" y="0"/>
                    </a:moveTo>
                    <a:lnTo>
                      <a:pt x="12" y="0"/>
                    </a:lnTo>
                    <a:lnTo>
                      <a:pt x="6" y="6"/>
                    </a:lnTo>
                    <a:lnTo>
                      <a:pt x="0" y="18"/>
                    </a:lnTo>
                    <a:lnTo>
                      <a:pt x="6" y="24"/>
                    </a:lnTo>
                    <a:lnTo>
                      <a:pt x="12" y="30"/>
                    </a:lnTo>
                    <a:lnTo>
                      <a:pt x="24" y="36"/>
                    </a:lnTo>
                    <a:lnTo>
                      <a:pt x="36" y="30"/>
                    </a:lnTo>
                    <a:lnTo>
                      <a:pt x="42" y="24"/>
                    </a:lnTo>
                    <a:lnTo>
                      <a:pt x="48" y="18"/>
                    </a:lnTo>
                    <a:lnTo>
                      <a:pt x="42" y="6"/>
                    </a:lnTo>
                    <a:lnTo>
                      <a:pt x="36" y="0"/>
                    </a:lnTo>
                    <a:lnTo>
                      <a:pt x="24"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72" name="Freeform 16"/>
              <p:cNvSpPr>
                <a:spLocks/>
              </p:cNvSpPr>
              <p:nvPr/>
            </p:nvSpPr>
            <p:spPr bwMode="auto">
              <a:xfrm>
                <a:off x="1454" y="2951"/>
                <a:ext cx="48" cy="36"/>
              </a:xfrm>
              <a:custGeom>
                <a:avLst/>
                <a:gdLst>
                  <a:gd name="T0" fmla="*/ 24 w 48"/>
                  <a:gd name="T1" fmla="*/ 0 h 36"/>
                  <a:gd name="T2" fmla="*/ 12 w 48"/>
                  <a:gd name="T3" fmla="*/ 0 h 36"/>
                  <a:gd name="T4" fmla="*/ 6 w 48"/>
                  <a:gd name="T5" fmla="*/ 6 h 36"/>
                  <a:gd name="T6" fmla="*/ 0 w 48"/>
                  <a:gd name="T7" fmla="*/ 18 h 36"/>
                  <a:gd name="T8" fmla="*/ 0 w 48"/>
                  <a:gd name="T9" fmla="*/ 18 h 36"/>
                  <a:gd name="T10" fmla="*/ 6 w 48"/>
                  <a:gd name="T11" fmla="*/ 24 h 36"/>
                  <a:gd name="T12" fmla="*/ 12 w 48"/>
                  <a:gd name="T13" fmla="*/ 30 h 36"/>
                  <a:gd name="T14" fmla="*/ 24 w 48"/>
                  <a:gd name="T15" fmla="*/ 36 h 36"/>
                  <a:gd name="T16" fmla="*/ 24 w 48"/>
                  <a:gd name="T17" fmla="*/ 36 h 36"/>
                  <a:gd name="T18" fmla="*/ 36 w 48"/>
                  <a:gd name="T19" fmla="*/ 30 h 36"/>
                  <a:gd name="T20" fmla="*/ 42 w 48"/>
                  <a:gd name="T21" fmla="*/ 24 h 36"/>
                  <a:gd name="T22" fmla="*/ 48 w 48"/>
                  <a:gd name="T23" fmla="*/ 18 h 36"/>
                  <a:gd name="T24" fmla="*/ 48 w 48"/>
                  <a:gd name="T25" fmla="*/ 18 h 36"/>
                  <a:gd name="T26" fmla="*/ 42 w 48"/>
                  <a:gd name="T27" fmla="*/ 6 h 36"/>
                  <a:gd name="T28" fmla="*/ 36 w 48"/>
                  <a:gd name="T29" fmla="*/ 0 h 36"/>
                  <a:gd name="T30" fmla="*/ 24 w 48"/>
                  <a:gd name="T31" fmla="*/ 0 h 36"/>
                  <a:gd name="T32" fmla="*/ 24 w 48"/>
                  <a:gd name="T33" fmla="*/ 0 h 36"/>
                  <a:gd name="T34" fmla="*/ 24 w 48"/>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6"/>
                  <a:gd name="T56" fmla="*/ 48 w 48"/>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6">
                    <a:moveTo>
                      <a:pt x="24" y="0"/>
                    </a:moveTo>
                    <a:lnTo>
                      <a:pt x="12" y="0"/>
                    </a:lnTo>
                    <a:lnTo>
                      <a:pt x="6" y="6"/>
                    </a:lnTo>
                    <a:lnTo>
                      <a:pt x="0" y="18"/>
                    </a:lnTo>
                    <a:lnTo>
                      <a:pt x="6" y="24"/>
                    </a:lnTo>
                    <a:lnTo>
                      <a:pt x="12" y="30"/>
                    </a:lnTo>
                    <a:lnTo>
                      <a:pt x="24" y="36"/>
                    </a:lnTo>
                    <a:lnTo>
                      <a:pt x="36" y="30"/>
                    </a:lnTo>
                    <a:lnTo>
                      <a:pt x="42" y="24"/>
                    </a:lnTo>
                    <a:lnTo>
                      <a:pt x="48" y="18"/>
                    </a:lnTo>
                    <a:lnTo>
                      <a:pt x="42" y="6"/>
                    </a:lnTo>
                    <a:lnTo>
                      <a:pt x="36" y="0"/>
                    </a:lnTo>
                    <a:lnTo>
                      <a:pt x="24"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73" name="Freeform 17"/>
              <p:cNvSpPr>
                <a:spLocks/>
              </p:cNvSpPr>
              <p:nvPr/>
            </p:nvSpPr>
            <p:spPr bwMode="auto">
              <a:xfrm>
                <a:off x="1532" y="2909"/>
                <a:ext cx="42" cy="42"/>
              </a:xfrm>
              <a:custGeom>
                <a:avLst/>
                <a:gdLst>
                  <a:gd name="T0" fmla="*/ 6 w 42"/>
                  <a:gd name="T1" fmla="*/ 6 h 42"/>
                  <a:gd name="T2" fmla="*/ 0 w 42"/>
                  <a:gd name="T3" fmla="*/ 18 h 42"/>
                  <a:gd name="T4" fmla="*/ 0 w 42"/>
                  <a:gd name="T5" fmla="*/ 30 h 42"/>
                  <a:gd name="T6" fmla="*/ 0 w 42"/>
                  <a:gd name="T7" fmla="*/ 36 h 42"/>
                  <a:gd name="T8" fmla="*/ 0 w 42"/>
                  <a:gd name="T9" fmla="*/ 36 h 42"/>
                  <a:gd name="T10" fmla="*/ 12 w 42"/>
                  <a:gd name="T11" fmla="*/ 42 h 42"/>
                  <a:gd name="T12" fmla="*/ 24 w 42"/>
                  <a:gd name="T13" fmla="*/ 42 h 42"/>
                  <a:gd name="T14" fmla="*/ 30 w 42"/>
                  <a:gd name="T15" fmla="*/ 30 h 42"/>
                  <a:gd name="T16" fmla="*/ 30 w 42"/>
                  <a:gd name="T17" fmla="*/ 30 h 42"/>
                  <a:gd name="T18" fmla="*/ 36 w 42"/>
                  <a:gd name="T19" fmla="*/ 24 h 42"/>
                  <a:gd name="T20" fmla="*/ 42 w 42"/>
                  <a:gd name="T21" fmla="*/ 12 h 42"/>
                  <a:gd name="T22" fmla="*/ 36 w 42"/>
                  <a:gd name="T23" fmla="*/ 6 h 42"/>
                  <a:gd name="T24" fmla="*/ 36 w 42"/>
                  <a:gd name="T25" fmla="*/ 6 h 42"/>
                  <a:gd name="T26" fmla="*/ 24 w 42"/>
                  <a:gd name="T27" fmla="*/ 0 h 42"/>
                  <a:gd name="T28" fmla="*/ 18 w 42"/>
                  <a:gd name="T29" fmla="*/ 0 h 42"/>
                  <a:gd name="T30" fmla="*/ 6 w 42"/>
                  <a:gd name="T31" fmla="*/ 6 h 42"/>
                  <a:gd name="T32" fmla="*/ 6 w 42"/>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6" y="6"/>
                    </a:moveTo>
                    <a:lnTo>
                      <a:pt x="0" y="18"/>
                    </a:lnTo>
                    <a:lnTo>
                      <a:pt x="0" y="30"/>
                    </a:lnTo>
                    <a:lnTo>
                      <a:pt x="0" y="36"/>
                    </a:lnTo>
                    <a:lnTo>
                      <a:pt x="12" y="42"/>
                    </a:lnTo>
                    <a:lnTo>
                      <a:pt x="24" y="42"/>
                    </a:lnTo>
                    <a:lnTo>
                      <a:pt x="30" y="30"/>
                    </a:lnTo>
                    <a:lnTo>
                      <a:pt x="36" y="24"/>
                    </a:lnTo>
                    <a:lnTo>
                      <a:pt x="42" y="12"/>
                    </a:lnTo>
                    <a:lnTo>
                      <a:pt x="36" y="6"/>
                    </a:lnTo>
                    <a:lnTo>
                      <a:pt x="24" y="0"/>
                    </a:lnTo>
                    <a:lnTo>
                      <a:pt x="18" y="0"/>
                    </a:lnTo>
                    <a:lnTo>
                      <a:pt x="6"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74" name="Freeform 18"/>
              <p:cNvSpPr>
                <a:spLocks/>
              </p:cNvSpPr>
              <p:nvPr/>
            </p:nvSpPr>
            <p:spPr bwMode="auto">
              <a:xfrm>
                <a:off x="1532" y="2909"/>
                <a:ext cx="42" cy="42"/>
              </a:xfrm>
              <a:custGeom>
                <a:avLst/>
                <a:gdLst>
                  <a:gd name="T0" fmla="*/ 6 w 42"/>
                  <a:gd name="T1" fmla="*/ 6 h 42"/>
                  <a:gd name="T2" fmla="*/ 0 w 42"/>
                  <a:gd name="T3" fmla="*/ 18 h 42"/>
                  <a:gd name="T4" fmla="*/ 0 w 42"/>
                  <a:gd name="T5" fmla="*/ 30 h 42"/>
                  <a:gd name="T6" fmla="*/ 0 w 42"/>
                  <a:gd name="T7" fmla="*/ 36 h 42"/>
                  <a:gd name="T8" fmla="*/ 0 w 42"/>
                  <a:gd name="T9" fmla="*/ 36 h 42"/>
                  <a:gd name="T10" fmla="*/ 12 w 42"/>
                  <a:gd name="T11" fmla="*/ 42 h 42"/>
                  <a:gd name="T12" fmla="*/ 24 w 42"/>
                  <a:gd name="T13" fmla="*/ 42 h 42"/>
                  <a:gd name="T14" fmla="*/ 30 w 42"/>
                  <a:gd name="T15" fmla="*/ 30 h 42"/>
                  <a:gd name="T16" fmla="*/ 30 w 42"/>
                  <a:gd name="T17" fmla="*/ 30 h 42"/>
                  <a:gd name="T18" fmla="*/ 36 w 42"/>
                  <a:gd name="T19" fmla="*/ 24 h 42"/>
                  <a:gd name="T20" fmla="*/ 42 w 42"/>
                  <a:gd name="T21" fmla="*/ 12 h 42"/>
                  <a:gd name="T22" fmla="*/ 36 w 42"/>
                  <a:gd name="T23" fmla="*/ 6 h 42"/>
                  <a:gd name="T24" fmla="*/ 36 w 42"/>
                  <a:gd name="T25" fmla="*/ 6 h 42"/>
                  <a:gd name="T26" fmla="*/ 24 w 42"/>
                  <a:gd name="T27" fmla="*/ 0 h 42"/>
                  <a:gd name="T28" fmla="*/ 18 w 42"/>
                  <a:gd name="T29" fmla="*/ 0 h 42"/>
                  <a:gd name="T30" fmla="*/ 6 w 42"/>
                  <a:gd name="T31" fmla="*/ 6 h 42"/>
                  <a:gd name="T32" fmla="*/ 6 w 42"/>
                  <a:gd name="T33" fmla="*/ 6 h 42"/>
                  <a:gd name="T34" fmla="*/ 6 w 42"/>
                  <a:gd name="T35" fmla="*/ 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2"/>
                  <a:gd name="T56" fmla="*/ 42 w 4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2">
                    <a:moveTo>
                      <a:pt x="6" y="6"/>
                    </a:moveTo>
                    <a:lnTo>
                      <a:pt x="0" y="18"/>
                    </a:lnTo>
                    <a:lnTo>
                      <a:pt x="0" y="30"/>
                    </a:lnTo>
                    <a:lnTo>
                      <a:pt x="0" y="36"/>
                    </a:lnTo>
                    <a:lnTo>
                      <a:pt x="12" y="42"/>
                    </a:lnTo>
                    <a:lnTo>
                      <a:pt x="24" y="42"/>
                    </a:lnTo>
                    <a:lnTo>
                      <a:pt x="30" y="30"/>
                    </a:lnTo>
                    <a:lnTo>
                      <a:pt x="36" y="24"/>
                    </a:lnTo>
                    <a:lnTo>
                      <a:pt x="42" y="12"/>
                    </a:lnTo>
                    <a:lnTo>
                      <a:pt x="36" y="6"/>
                    </a:lnTo>
                    <a:lnTo>
                      <a:pt x="24" y="0"/>
                    </a:lnTo>
                    <a:lnTo>
                      <a:pt x="18" y="0"/>
                    </a:lnTo>
                    <a:lnTo>
                      <a:pt x="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75" name="Freeform 19"/>
              <p:cNvSpPr>
                <a:spLocks/>
              </p:cNvSpPr>
              <p:nvPr/>
            </p:nvSpPr>
            <p:spPr bwMode="auto">
              <a:xfrm>
                <a:off x="1556" y="2831"/>
                <a:ext cx="36" cy="42"/>
              </a:xfrm>
              <a:custGeom>
                <a:avLst/>
                <a:gdLst>
                  <a:gd name="T0" fmla="*/ 0 w 36"/>
                  <a:gd name="T1" fmla="*/ 24 h 42"/>
                  <a:gd name="T2" fmla="*/ 0 w 36"/>
                  <a:gd name="T3" fmla="*/ 36 h 42"/>
                  <a:gd name="T4" fmla="*/ 12 w 36"/>
                  <a:gd name="T5" fmla="*/ 42 h 42"/>
                  <a:gd name="T6" fmla="*/ 18 w 36"/>
                  <a:gd name="T7" fmla="*/ 42 h 42"/>
                  <a:gd name="T8" fmla="*/ 18 w 36"/>
                  <a:gd name="T9" fmla="*/ 42 h 42"/>
                  <a:gd name="T10" fmla="*/ 30 w 36"/>
                  <a:gd name="T11" fmla="*/ 42 h 42"/>
                  <a:gd name="T12" fmla="*/ 36 w 36"/>
                  <a:gd name="T13" fmla="*/ 36 h 42"/>
                  <a:gd name="T14" fmla="*/ 36 w 36"/>
                  <a:gd name="T15" fmla="*/ 24 h 42"/>
                  <a:gd name="T16" fmla="*/ 36 w 36"/>
                  <a:gd name="T17" fmla="*/ 24 h 42"/>
                  <a:gd name="T18" fmla="*/ 36 w 36"/>
                  <a:gd name="T19" fmla="*/ 12 h 42"/>
                  <a:gd name="T20" fmla="*/ 30 w 36"/>
                  <a:gd name="T21" fmla="*/ 6 h 42"/>
                  <a:gd name="T22" fmla="*/ 18 w 36"/>
                  <a:gd name="T23" fmla="*/ 0 h 42"/>
                  <a:gd name="T24" fmla="*/ 18 w 36"/>
                  <a:gd name="T25" fmla="*/ 0 h 42"/>
                  <a:gd name="T26" fmla="*/ 12 w 36"/>
                  <a:gd name="T27" fmla="*/ 6 h 42"/>
                  <a:gd name="T28" fmla="*/ 0 w 36"/>
                  <a:gd name="T29" fmla="*/ 12 h 42"/>
                  <a:gd name="T30" fmla="*/ 0 w 36"/>
                  <a:gd name="T31" fmla="*/ 24 h 42"/>
                  <a:gd name="T32" fmla="*/ 0 w 36"/>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0" y="24"/>
                    </a:moveTo>
                    <a:lnTo>
                      <a:pt x="0" y="36"/>
                    </a:lnTo>
                    <a:lnTo>
                      <a:pt x="12" y="42"/>
                    </a:lnTo>
                    <a:lnTo>
                      <a:pt x="18" y="42"/>
                    </a:lnTo>
                    <a:lnTo>
                      <a:pt x="30" y="42"/>
                    </a:lnTo>
                    <a:lnTo>
                      <a:pt x="36" y="36"/>
                    </a:lnTo>
                    <a:lnTo>
                      <a:pt x="36" y="24"/>
                    </a:lnTo>
                    <a:lnTo>
                      <a:pt x="36" y="12"/>
                    </a:lnTo>
                    <a:lnTo>
                      <a:pt x="30" y="6"/>
                    </a:lnTo>
                    <a:lnTo>
                      <a:pt x="18" y="0"/>
                    </a:lnTo>
                    <a:lnTo>
                      <a:pt x="12" y="6"/>
                    </a:lnTo>
                    <a:lnTo>
                      <a:pt x="0" y="12"/>
                    </a:lnTo>
                    <a:lnTo>
                      <a:pt x="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76" name="Freeform 20"/>
              <p:cNvSpPr>
                <a:spLocks/>
              </p:cNvSpPr>
              <p:nvPr/>
            </p:nvSpPr>
            <p:spPr bwMode="auto">
              <a:xfrm>
                <a:off x="1556" y="2831"/>
                <a:ext cx="36" cy="42"/>
              </a:xfrm>
              <a:custGeom>
                <a:avLst/>
                <a:gdLst>
                  <a:gd name="T0" fmla="*/ 0 w 36"/>
                  <a:gd name="T1" fmla="*/ 24 h 42"/>
                  <a:gd name="T2" fmla="*/ 0 w 36"/>
                  <a:gd name="T3" fmla="*/ 36 h 42"/>
                  <a:gd name="T4" fmla="*/ 12 w 36"/>
                  <a:gd name="T5" fmla="*/ 42 h 42"/>
                  <a:gd name="T6" fmla="*/ 18 w 36"/>
                  <a:gd name="T7" fmla="*/ 42 h 42"/>
                  <a:gd name="T8" fmla="*/ 18 w 36"/>
                  <a:gd name="T9" fmla="*/ 42 h 42"/>
                  <a:gd name="T10" fmla="*/ 30 w 36"/>
                  <a:gd name="T11" fmla="*/ 42 h 42"/>
                  <a:gd name="T12" fmla="*/ 36 w 36"/>
                  <a:gd name="T13" fmla="*/ 36 h 42"/>
                  <a:gd name="T14" fmla="*/ 36 w 36"/>
                  <a:gd name="T15" fmla="*/ 24 h 42"/>
                  <a:gd name="T16" fmla="*/ 36 w 36"/>
                  <a:gd name="T17" fmla="*/ 24 h 42"/>
                  <a:gd name="T18" fmla="*/ 36 w 36"/>
                  <a:gd name="T19" fmla="*/ 12 h 42"/>
                  <a:gd name="T20" fmla="*/ 30 w 36"/>
                  <a:gd name="T21" fmla="*/ 6 h 42"/>
                  <a:gd name="T22" fmla="*/ 18 w 36"/>
                  <a:gd name="T23" fmla="*/ 0 h 42"/>
                  <a:gd name="T24" fmla="*/ 18 w 36"/>
                  <a:gd name="T25" fmla="*/ 0 h 42"/>
                  <a:gd name="T26" fmla="*/ 12 w 36"/>
                  <a:gd name="T27" fmla="*/ 6 h 42"/>
                  <a:gd name="T28" fmla="*/ 0 w 36"/>
                  <a:gd name="T29" fmla="*/ 12 h 42"/>
                  <a:gd name="T30" fmla="*/ 0 w 36"/>
                  <a:gd name="T31" fmla="*/ 24 h 42"/>
                  <a:gd name="T32" fmla="*/ 0 w 36"/>
                  <a:gd name="T33" fmla="*/ 24 h 42"/>
                  <a:gd name="T34" fmla="*/ 0 w 36"/>
                  <a:gd name="T35" fmla="*/ 24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2"/>
                  <a:gd name="T56" fmla="*/ 36 w 3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2">
                    <a:moveTo>
                      <a:pt x="0" y="24"/>
                    </a:moveTo>
                    <a:lnTo>
                      <a:pt x="0" y="36"/>
                    </a:lnTo>
                    <a:lnTo>
                      <a:pt x="12" y="42"/>
                    </a:lnTo>
                    <a:lnTo>
                      <a:pt x="18" y="42"/>
                    </a:lnTo>
                    <a:lnTo>
                      <a:pt x="30" y="42"/>
                    </a:lnTo>
                    <a:lnTo>
                      <a:pt x="36" y="36"/>
                    </a:lnTo>
                    <a:lnTo>
                      <a:pt x="36" y="24"/>
                    </a:lnTo>
                    <a:lnTo>
                      <a:pt x="36" y="12"/>
                    </a:lnTo>
                    <a:lnTo>
                      <a:pt x="30" y="6"/>
                    </a:lnTo>
                    <a:lnTo>
                      <a:pt x="18" y="0"/>
                    </a:lnTo>
                    <a:lnTo>
                      <a:pt x="12" y="6"/>
                    </a:lnTo>
                    <a:lnTo>
                      <a:pt x="0" y="12"/>
                    </a:lnTo>
                    <a:lnTo>
                      <a:pt x="0" y="2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77" name="Freeform 21"/>
              <p:cNvSpPr>
                <a:spLocks/>
              </p:cNvSpPr>
              <p:nvPr/>
            </p:nvSpPr>
            <p:spPr bwMode="auto">
              <a:xfrm>
                <a:off x="1514" y="2765"/>
                <a:ext cx="42" cy="42"/>
              </a:xfrm>
              <a:custGeom>
                <a:avLst/>
                <a:gdLst>
                  <a:gd name="T0" fmla="*/ 6 w 42"/>
                  <a:gd name="T1" fmla="*/ 30 h 42"/>
                  <a:gd name="T2" fmla="*/ 18 w 42"/>
                  <a:gd name="T3" fmla="*/ 36 h 42"/>
                  <a:gd name="T4" fmla="*/ 30 w 42"/>
                  <a:gd name="T5" fmla="*/ 42 h 42"/>
                  <a:gd name="T6" fmla="*/ 36 w 42"/>
                  <a:gd name="T7" fmla="*/ 36 h 42"/>
                  <a:gd name="T8" fmla="*/ 36 w 42"/>
                  <a:gd name="T9" fmla="*/ 36 h 42"/>
                  <a:gd name="T10" fmla="*/ 42 w 42"/>
                  <a:gd name="T11" fmla="*/ 30 h 42"/>
                  <a:gd name="T12" fmla="*/ 42 w 42"/>
                  <a:gd name="T13" fmla="*/ 18 h 42"/>
                  <a:gd name="T14" fmla="*/ 36 w 42"/>
                  <a:gd name="T15" fmla="*/ 6 h 42"/>
                  <a:gd name="T16" fmla="*/ 36 w 42"/>
                  <a:gd name="T17" fmla="*/ 6 h 42"/>
                  <a:gd name="T18" fmla="*/ 24 w 42"/>
                  <a:gd name="T19" fmla="*/ 0 h 42"/>
                  <a:gd name="T20" fmla="*/ 12 w 42"/>
                  <a:gd name="T21" fmla="*/ 0 h 42"/>
                  <a:gd name="T22" fmla="*/ 6 w 42"/>
                  <a:gd name="T23" fmla="*/ 6 h 42"/>
                  <a:gd name="T24" fmla="*/ 6 w 42"/>
                  <a:gd name="T25" fmla="*/ 6 h 42"/>
                  <a:gd name="T26" fmla="*/ 0 w 42"/>
                  <a:gd name="T27" fmla="*/ 12 h 42"/>
                  <a:gd name="T28" fmla="*/ 0 w 42"/>
                  <a:gd name="T29" fmla="*/ 24 h 42"/>
                  <a:gd name="T30" fmla="*/ 6 w 42"/>
                  <a:gd name="T31" fmla="*/ 30 h 42"/>
                  <a:gd name="T32" fmla="*/ 6 w 42"/>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6" y="30"/>
                    </a:moveTo>
                    <a:lnTo>
                      <a:pt x="18" y="36"/>
                    </a:lnTo>
                    <a:lnTo>
                      <a:pt x="30" y="42"/>
                    </a:lnTo>
                    <a:lnTo>
                      <a:pt x="36" y="36"/>
                    </a:lnTo>
                    <a:lnTo>
                      <a:pt x="42" y="30"/>
                    </a:lnTo>
                    <a:lnTo>
                      <a:pt x="42" y="18"/>
                    </a:lnTo>
                    <a:lnTo>
                      <a:pt x="36" y="6"/>
                    </a:lnTo>
                    <a:lnTo>
                      <a:pt x="24" y="0"/>
                    </a:lnTo>
                    <a:lnTo>
                      <a:pt x="12" y="0"/>
                    </a:lnTo>
                    <a:lnTo>
                      <a:pt x="6" y="6"/>
                    </a:lnTo>
                    <a:lnTo>
                      <a:pt x="0" y="12"/>
                    </a:lnTo>
                    <a:lnTo>
                      <a:pt x="0" y="24"/>
                    </a:lnTo>
                    <a:lnTo>
                      <a:pt x="6"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78" name="Freeform 22"/>
              <p:cNvSpPr>
                <a:spLocks/>
              </p:cNvSpPr>
              <p:nvPr/>
            </p:nvSpPr>
            <p:spPr bwMode="auto">
              <a:xfrm>
                <a:off x="1514" y="2765"/>
                <a:ext cx="42" cy="42"/>
              </a:xfrm>
              <a:custGeom>
                <a:avLst/>
                <a:gdLst>
                  <a:gd name="T0" fmla="*/ 6 w 42"/>
                  <a:gd name="T1" fmla="*/ 30 h 42"/>
                  <a:gd name="T2" fmla="*/ 18 w 42"/>
                  <a:gd name="T3" fmla="*/ 36 h 42"/>
                  <a:gd name="T4" fmla="*/ 30 w 42"/>
                  <a:gd name="T5" fmla="*/ 42 h 42"/>
                  <a:gd name="T6" fmla="*/ 36 w 42"/>
                  <a:gd name="T7" fmla="*/ 36 h 42"/>
                  <a:gd name="T8" fmla="*/ 36 w 42"/>
                  <a:gd name="T9" fmla="*/ 36 h 42"/>
                  <a:gd name="T10" fmla="*/ 42 w 42"/>
                  <a:gd name="T11" fmla="*/ 30 h 42"/>
                  <a:gd name="T12" fmla="*/ 42 w 42"/>
                  <a:gd name="T13" fmla="*/ 18 h 42"/>
                  <a:gd name="T14" fmla="*/ 36 w 42"/>
                  <a:gd name="T15" fmla="*/ 6 h 42"/>
                  <a:gd name="T16" fmla="*/ 36 w 42"/>
                  <a:gd name="T17" fmla="*/ 6 h 42"/>
                  <a:gd name="T18" fmla="*/ 24 w 42"/>
                  <a:gd name="T19" fmla="*/ 0 h 42"/>
                  <a:gd name="T20" fmla="*/ 12 w 42"/>
                  <a:gd name="T21" fmla="*/ 0 h 42"/>
                  <a:gd name="T22" fmla="*/ 6 w 42"/>
                  <a:gd name="T23" fmla="*/ 6 h 42"/>
                  <a:gd name="T24" fmla="*/ 6 w 42"/>
                  <a:gd name="T25" fmla="*/ 6 h 42"/>
                  <a:gd name="T26" fmla="*/ 0 w 42"/>
                  <a:gd name="T27" fmla="*/ 12 h 42"/>
                  <a:gd name="T28" fmla="*/ 0 w 42"/>
                  <a:gd name="T29" fmla="*/ 24 h 42"/>
                  <a:gd name="T30" fmla="*/ 6 w 42"/>
                  <a:gd name="T31" fmla="*/ 30 h 42"/>
                  <a:gd name="T32" fmla="*/ 6 w 42"/>
                  <a:gd name="T33" fmla="*/ 30 h 42"/>
                  <a:gd name="T34" fmla="*/ 6 w 42"/>
                  <a:gd name="T35" fmla="*/ 3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2"/>
                  <a:gd name="T56" fmla="*/ 42 w 4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2">
                    <a:moveTo>
                      <a:pt x="6" y="30"/>
                    </a:moveTo>
                    <a:lnTo>
                      <a:pt x="18" y="36"/>
                    </a:lnTo>
                    <a:lnTo>
                      <a:pt x="30" y="42"/>
                    </a:lnTo>
                    <a:lnTo>
                      <a:pt x="36" y="36"/>
                    </a:lnTo>
                    <a:lnTo>
                      <a:pt x="42" y="30"/>
                    </a:lnTo>
                    <a:lnTo>
                      <a:pt x="42" y="18"/>
                    </a:lnTo>
                    <a:lnTo>
                      <a:pt x="36" y="6"/>
                    </a:lnTo>
                    <a:lnTo>
                      <a:pt x="24" y="0"/>
                    </a:lnTo>
                    <a:lnTo>
                      <a:pt x="12" y="0"/>
                    </a:lnTo>
                    <a:lnTo>
                      <a:pt x="6" y="6"/>
                    </a:lnTo>
                    <a:lnTo>
                      <a:pt x="0" y="12"/>
                    </a:lnTo>
                    <a:lnTo>
                      <a:pt x="0" y="24"/>
                    </a:lnTo>
                    <a:lnTo>
                      <a:pt x="6" y="3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79" name="Freeform 23"/>
              <p:cNvSpPr>
                <a:spLocks/>
              </p:cNvSpPr>
              <p:nvPr/>
            </p:nvSpPr>
            <p:spPr bwMode="auto">
              <a:xfrm>
                <a:off x="1430" y="2747"/>
                <a:ext cx="48" cy="30"/>
              </a:xfrm>
              <a:custGeom>
                <a:avLst/>
                <a:gdLst>
                  <a:gd name="T0" fmla="*/ 24 w 48"/>
                  <a:gd name="T1" fmla="*/ 30 h 30"/>
                  <a:gd name="T2" fmla="*/ 36 w 48"/>
                  <a:gd name="T3" fmla="*/ 30 h 30"/>
                  <a:gd name="T4" fmla="*/ 42 w 48"/>
                  <a:gd name="T5" fmla="*/ 24 h 30"/>
                  <a:gd name="T6" fmla="*/ 48 w 48"/>
                  <a:gd name="T7" fmla="*/ 18 h 30"/>
                  <a:gd name="T8" fmla="*/ 48 w 48"/>
                  <a:gd name="T9" fmla="*/ 18 h 30"/>
                  <a:gd name="T10" fmla="*/ 42 w 48"/>
                  <a:gd name="T11" fmla="*/ 6 h 30"/>
                  <a:gd name="T12" fmla="*/ 36 w 48"/>
                  <a:gd name="T13" fmla="*/ 0 h 30"/>
                  <a:gd name="T14" fmla="*/ 24 w 48"/>
                  <a:gd name="T15" fmla="*/ 0 h 30"/>
                  <a:gd name="T16" fmla="*/ 24 w 48"/>
                  <a:gd name="T17" fmla="*/ 0 h 30"/>
                  <a:gd name="T18" fmla="*/ 12 w 48"/>
                  <a:gd name="T19" fmla="*/ 0 h 30"/>
                  <a:gd name="T20" fmla="*/ 6 w 48"/>
                  <a:gd name="T21" fmla="*/ 6 h 30"/>
                  <a:gd name="T22" fmla="*/ 0 w 48"/>
                  <a:gd name="T23" fmla="*/ 18 h 30"/>
                  <a:gd name="T24" fmla="*/ 0 w 48"/>
                  <a:gd name="T25" fmla="*/ 18 h 30"/>
                  <a:gd name="T26" fmla="*/ 6 w 48"/>
                  <a:gd name="T27" fmla="*/ 24 h 30"/>
                  <a:gd name="T28" fmla="*/ 12 w 48"/>
                  <a:gd name="T29" fmla="*/ 30 h 30"/>
                  <a:gd name="T30" fmla="*/ 24 w 48"/>
                  <a:gd name="T31" fmla="*/ 30 h 30"/>
                  <a:gd name="T32" fmla="*/ 24 w 4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24" y="30"/>
                    </a:moveTo>
                    <a:lnTo>
                      <a:pt x="36" y="30"/>
                    </a:lnTo>
                    <a:lnTo>
                      <a:pt x="42" y="24"/>
                    </a:lnTo>
                    <a:lnTo>
                      <a:pt x="48" y="18"/>
                    </a:lnTo>
                    <a:lnTo>
                      <a:pt x="42" y="6"/>
                    </a:lnTo>
                    <a:lnTo>
                      <a:pt x="36" y="0"/>
                    </a:lnTo>
                    <a:lnTo>
                      <a:pt x="24" y="0"/>
                    </a:lnTo>
                    <a:lnTo>
                      <a:pt x="12" y="0"/>
                    </a:lnTo>
                    <a:lnTo>
                      <a:pt x="6" y="6"/>
                    </a:lnTo>
                    <a:lnTo>
                      <a:pt x="0" y="18"/>
                    </a:lnTo>
                    <a:lnTo>
                      <a:pt x="6" y="24"/>
                    </a:lnTo>
                    <a:lnTo>
                      <a:pt x="12" y="30"/>
                    </a:lnTo>
                    <a:lnTo>
                      <a:pt x="24"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80" name="Freeform 24"/>
              <p:cNvSpPr>
                <a:spLocks/>
              </p:cNvSpPr>
              <p:nvPr/>
            </p:nvSpPr>
            <p:spPr bwMode="auto">
              <a:xfrm>
                <a:off x="1430" y="2747"/>
                <a:ext cx="48" cy="30"/>
              </a:xfrm>
              <a:custGeom>
                <a:avLst/>
                <a:gdLst>
                  <a:gd name="T0" fmla="*/ 24 w 48"/>
                  <a:gd name="T1" fmla="*/ 30 h 30"/>
                  <a:gd name="T2" fmla="*/ 36 w 48"/>
                  <a:gd name="T3" fmla="*/ 30 h 30"/>
                  <a:gd name="T4" fmla="*/ 42 w 48"/>
                  <a:gd name="T5" fmla="*/ 24 h 30"/>
                  <a:gd name="T6" fmla="*/ 48 w 48"/>
                  <a:gd name="T7" fmla="*/ 18 h 30"/>
                  <a:gd name="T8" fmla="*/ 48 w 48"/>
                  <a:gd name="T9" fmla="*/ 18 h 30"/>
                  <a:gd name="T10" fmla="*/ 42 w 48"/>
                  <a:gd name="T11" fmla="*/ 6 h 30"/>
                  <a:gd name="T12" fmla="*/ 36 w 48"/>
                  <a:gd name="T13" fmla="*/ 0 h 30"/>
                  <a:gd name="T14" fmla="*/ 24 w 48"/>
                  <a:gd name="T15" fmla="*/ 0 h 30"/>
                  <a:gd name="T16" fmla="*/ 24 w 48"/>
                  <a:gd name="T17" fmla="*/ 0 h 30"/>
                  <a:gd name="T18" fmla="*/ 12 w 48"/>
                  <a:gd name="T19" fmla="*/ 0 h 30"/>
                  <a:gd name="T20" fmla="*/ 6 w 48"/>
                  <a:gd name="T21" fmla="*/ 6 h 30"/>
                  <a:gd name="T22" fmla="*/ 0 w 48"/>
                  <a:gd name="T23" fmla="*/ 18 h 30"/>
                  <a:gd name="T24" fmla="*/ 0 w 48"/>
                  <a:gd name="T25" fmla="*/ 18 h 30"/>
                  <a:gd name="T26" fmla="*/ 6 w 48"/>
                  <a:gd name="T27" fmla="*/ 24 h 30"/>
                  <a:gd name="T28" fmla="*/ 12 w 48"/>
                  <a:gd name="T29" fmla="*/ 30 h 30"/>
                  <a:gd name="T30" fmla="*/ 24 w 48"/>
                  <a:gd name="T31" fmla="*/ 30 h 30"/>
                  <a:gd name="T32" fmla="*/ 24 w 48"/>
                  <a:gd name="T33" fmla="*/ 30 h 30"/>
                  <a:gd name="T34" fmla="*/ 24 w 48"/>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0"/>
                  <a:gd name="T56" fmla="*/ 48 w 4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0">
                    <a:moveTo>
                      <a:pt x="24" y="30"/>
                    </a:moveTo>
                    <a:lnTo>
                      <a:pt x="36" y="30"/>
                    </a:lnTo>
                    <a:lnTo>
                      <a:pt x="42" y="24"/>
                    </a:lnTo>
                    <a:lnTo>
                      <a:pt x="48" y="18"/>
                    </a:lnTo>
                    <a:lnTo>
                      <a:pt x="42" y="6"/>
                    </a:lnTo>
                    <a:lnTo>
                      <a:pt x="36" y="0"/>
                    </a:lnTo>
                    <a:lnTo>
                      <a:pt x="24" y="0"/>
                    </a:lnTo>
                    <a:lnTo>
                      <a:pt x="12" y="0"/>
                    </a:lnTo>
                    <a:lnTo>
                      <a:pt x="6" y="6"/>
                    </a:lnTo>
                    <a:lnTo>
                      <a:pt x="0" y="18"/>
                    </a:lnTo>
                    <a:lnTo>
                      <a:pt x="6" y="24"/>
                    </a:lnTo>
                    <a:lnTo>
                      <a:pt x="12" y="30"/>
                    </a:lnTo>
                    <a:lnTo>
                      <a:pt x="24" y="3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81" name="Freeform 25"/>
              <p:cNvSpPr>
                <a:spLocks/>
              </p:cNvSpPr>
              <p:nvPr/>
            </p:nvSpPr>
            <p:spPr bwMode="auto">
              <a:xfrm>
                <a:off x="1364" y="2783"/>
                <a:ext cx="36" cy="36"/>
              </a:xfrm>
              <a:custGeom>
                <a:avLst/>
                <a:gdLst>
                  <a:gd name="T0" fmla="*/ 30 w 36"/>
                  <a:gd name="T1" fmla="*/ 30 h 36"/>
                  <a:gd name="T2" fmla="*/ 36 w 36"/>
                  <a:gd name="T3" fmla="*/ 18 h 36"/>
                  <a:gd name="T4" fmla="*/ 36 w 36"/>
                  <a:gd name="T5" fmla="*/ 12 h 36"/>
                  <a:gd name="T6" fmla="*/ 36 w 36"/>
                  <a:gd name="T7" fmla="*/ 0 h 36"/>
                  <a:gd name="T8" fmla="*/ 36 w 36"/>
                  <a:gd name="T9" fmla="*/ 0 h 36"/>
                  <a:gd name="T10" fmla="*/ 24 w 36"/>
                  <a:gd name="T11" fmla="*/ 0 h 36"/>
                  <a:gd name="T12" fmla="*/ 18 w 36"/>
                  <a:gd name="T13" fmla="*/ 0 h 36"/>
                  <a:gd name="T14" fmla="*/ 6 w 36"/>
                  <a:gd name="T15" fmla="*/ 6 h 36"/>
                  <a:gd name="T16" fmla="*/ 6 w 36"/>
                  <a:gd name="T17" fmla="*/ 6 h 36"/>
                  <a:gd name="T18" fmla="*/ 0 w 36"/>
                  <a:gd name="T19" fmla="*/ 12 h 36"/>
                  <a:gd name="T20" fmla="*/ 0 w 36"/>
                  <a:gd name="T21" fmla="*/ 24 h 36"/>
                  <a:gd name="T22" fmla="*/ 0 w 36"/>
                  <a:gd name="T23" fmla="*/ 30 h 36"/>
                  <a:gd name="T24" fmla="*/ 0 w 36"/>
                  <a:gd name="T25" fmla="*/ 30 h 36"/>
                  <a:gd name="T26" fmla="*/ 12 w 36"/>
                  <a:gd name="T27" fmla="*/ 36 h 36"/>
                  <a:gd name="T28" fmla="*/ 24 w 36"/>
                  <a:gd name="T29" fmla="*/ 36 h 36"/>
                  <a:gd name="T30" fmla="*/ 30 w 36"/>
                  <a:gd name="T31" fmla="*/ 30 h 36"/>
                  <a:gd name="T32" fmla="*/ 30 w 36"/>
                  <a:gd name="T33" fmla="*/ 3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0" y="30"/>
                    </a:moveTo>
                    <a:lnTo>
                      <a:pt x="36" y="18"/>
                    </a:lnTo>
                    <a:lnTo>
                      <a:pt x="36" y="12"/>
                    </a:lnTo>
                    <a:lnTo>
                      <a:pt x="36" y="0"/>
                    </a:lnTo>
                    <a:lnTo>
                      <a:pt x="24" y="0"/>
                    </a:lnTo>
                    <a:lnTo>
                      <a:pt x="18" y="0"/>
                    </a:lnTo>
                    <a:lnTo>
                      <a:pt x="6" y="6"/>
                    </a:lnTo>
                    <a:lnTo>
                      <a:pt x="0" y="12"/>
                    </a:lnTo>
                    <a:lnTo>
                      <a:pt x="0" y="24"/>
                    </a:lnTo>
                    <a:lnTo>
                      <a:pt x="0" y="30"/>
                    </a:lnTo>
                    <a:lnTo>
                      <a:pt x="12" y="36"/>
                    </a:lnTo>
                    <a:lnTo>
                      <a:pt x="24" y="36"/>
                    </a:lnTo>
                    <a:lnTo>
                      <a:pt x="30"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82" name="Freeform 26"/>
              <p:cNvSpPr>
                <a:spLocks/>
              </p:cNvSpPr>
              <p:nvPr/>
            </p:nvSpPr>
            <p:spPr bwMode="auto">
              <a:xfrm>
                <a:off x="1364" y="2783"/>
                <a:ext cx="36" cy="36"/>
              </a:xfrm>
              <a:custGeom>
                <a:avLst/>
                <a:gdLst>
                  <a:gd name="T0" fmla="*/ 30 w 36"/>
                  <a:gd name="T1" fmla="*/ 30 h 36"/>
                  <a:gd name="T2" fmla="*/ 36 w 36"/>
                  <a:gd name="T3" fmla="*/ 18 h 36"/>
                  <a:gd name="T4" fmla="*/ 36 w 36"/>
                  <a:gd name="T5" fmla="*/ 12 h 36"/>
                  <a:gd name="T6" fmla="*/ 36 w 36"/>
                  <a:gd name="T7" fmla="*/ 0 h 36"/>
                  <a:gd name="T8" fmla="*/ 36 w 36"/>
                  <a:gd name="T9" fmla="*/ 0 h 36"/>
                  <a:gd name="T10" fmla="*/ 24 w 36"/>
                  <a:gd name="T11" fmla="*/ 0 h 36"/>
                  <a:gd name="T12" fmla="*/ 18 w 36"/>
                  <a:gd name="T13" fmla="*/ 0 h 36"/>
                  <a:gd name="T14" fmla="*/ 6 w 36"/>
                  <a:gd name="T15" fmla="*/ 6 h 36"/>
                  <a:gd name="T16" fmla="*/ 6 w 36"/>
                  <a:gd name="T17" fmla="*/ 6 h 36"/>
                  <a:gd name="T18" fmla="*/ 0 w 36"/>
                  <a:gd name="T19" fmla="*/ 12 h 36"/>
                  <a:gd name="T20" fmla="*/ 0 w 36"/>
                  <a:gd name="T21" fmla="*/ 24 h 36"/>
                  <a:gd name="T22" fmla="*/ 0 w 36"/>
                  <a:gd name="T23" fmla="*/ 30 h 36"/>
                  <a:gd name="T24" fmla="*/ 0 w 36"/>
                  <a:gd name="T25" fmla="*/ 30 h 36"/>
                  <a:gd name="T26" fmla="*/ 12 w 36"/>
                  <a:gd name="T27" fmla="*/ 36 h 36"/>
                  <a:gd name="T28" fmla="*/ 24 w 36"/>
                  <a:gd name="T29" fmla="*/ 36 h 36"/>
                  <a:gd name="T30" fmla="*/ 30 w 36"/>
                  <a:gd name="T31" fmla="*/ 30 h 36"/>
                  <a:gd name="T32" fmla="*/ 30 w 36"/>
                  <a:gd name="T33" fmla="*/ 30 h 36"/>
                  <a:gd name="T34" fmla="*/ 30 w 36"/>
                  <a:gd name="T35" fmla="*/ 3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6"/>
                  <a:gd name="T56" fmla="*/ 36 w 3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6">
                    <a:moveTo>
                      <a:pt x="30" y="30"/>
                    </a:moveTo>
                    <a:lnTo>
                      <a:pt x="36" y="18"/>
                    </a:lnTo>
                    <a:lnTo>
                      <a:pt x="36" y="12"/>
                    </a:lnTo>
                    <a:lnTo>
                      <a:pt x="36" y="0"/>
                    </a:lnTo>
                    <a:lnTo>
                      <a:pt x="24" y="0"/>
                    </a:lnTo>
                    <a:lnTo>
                      <a:pt x="18" y="0"/>
                    </a:lnTo>
                    <a:lnTo>
                      <a:pt x="6" y="6"/>
                    </a:lnTo>
                    <a:lnTo>
                      <a:pt x="0" y="12"/>
                    </a:lnTo>
                    <a:lnTo>
                      <a:pt x="0" y="24"/>
                    </a:lnTo>
                    <a:lnTo>
                      <a:pt x="0" y="30"/>
                    </a:lnTo>
                    <a:lnTo>
                      <a:pt x="12" y="36"/>
                    </a:lnTo>
                    <a:lnTo>
                      <a:pt x="24" y="36"/>
                    </a:lnTo>
                    <a:lnTo>
                      <a:pt x="30" y="3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83" name="Freeform 27"/>
              <p:cNvSpPr>
                <a:spLocks/>
              </p:cNvSpPr>
              <p:nvPr/>
            </p:nvSpPr>
            <p:spPr bwMode="auto">
              <a:xfrm>
                <a:off x="1640" y="2813"/>
                <a:ext cx="42" cy="66"/>
              </a:xfrm>
              <a:custGeom>
                <a:avLst/>
                <a:gdLst>
                  <a:gd name="T0" fmla="*/ 42 w 42"/>
                  <a:gd name="T1" fmla="*/ 36 h 66"/>
                  <a:gd name="T2" fmla="*/ 42 w 42"/>
                  <a:gd name="T3" fmla="*/ 18 h 66"/>
                  <a:gd name="T4" fmla="*/ 36 w 42"/>
                  <a:gd name="T5" fmla="*/ 6 h 66"/>
                  <a:gd name="T6" fmla="*/ 24 w 42"/>
                  <a:gd name="T7" fmla="*/ 0 h 66"/>
                  <a:gd name="T8" fmla="*/ 24 w 42"/>
                  <a:gd name="T9" fmla="*/ 0 h 66"/>
                  <a:gd name="T10" fmla="*/ 12 w 42"/>
                  <a:gd name="T11" fmla="*/ 6 h 66"/>
                  <a:gd name="T12" fmla="*/ 6 w 42"/>
                  <a:gd name="T13" fmla="*/ 18 h 66"/>
                  <a:gd name="T14" fmla="*/ 0 w 42"/>
                  <a:gd name="T15" fmla="*/ 36 h 66"/>
                  <a:gd name="T16" fmla="*/ 0 w 42"/>
                  <a:gd name="T17" fmla="*/ 36 h 66"/>
                  <a:gd name="T18" fmla="*/ 6 w 42"/>
                  <a:gd name="T19" fmla="*/ 48 h 66"/>
                  <a:gd name="T20" fmla="*/ 12 w 42"/>
                  <a:gd name="T21" fmla="*/ 60 h 66"/>
                  <a:gd name="T22" fmla="*/ 24 w 42"/>
                  <a:gd name="T23" fmla="*/ 66 h 66"/>
                  <a:gd name="T24" fmla="*/ 24 w 42"/>
                  <a:gd name="T25" fmla="*/ 66 h 66"/>
                  <a:gd name="T26" fmla="*/ 36 w 42"/>
                  <a:gd name="T27" fmla="*/ 60 h 66"/>
                  <a:gd name="T28" fmla="*/ 42 w 42"/>
                  <a:gd name="T29" fmla="*/ 48 h 66"/>
                  <a:gd name="T30" fmla="*/ 42 w 42"/>
                  <a:gd name="T31" fmla="*/ 36 h 66"/>
                  <a:gd name="T32" fmla="*/ 42 w 42"/>
                  <a:gd name="T33" fmla="*/ 36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6"/>
                  <a:gd name="T53" fmla="*/ 42 w 42"/>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6">
                    <a:moveTo>
                      <a:pt x="42" y="36"/>
                    </a:moveTo>
                    <a:lnTo>
                      <a:pt x="42" y="18"/>
                    </a:lnTo>
                    <a:lnTo>
                      <a:pt x="36" y="6"/>
                    </a:lnTo>
                    <a:lnTo>
                      <a:pt x="24" y="0"/>
                    </a:lnTo>
                    <a:lnTo>
                      <a:pt x="12" y="6"/>
                    </a:lnTo>
                    <a:lnTo>
                      <a:pt x="6" y="18"/>
                    </a:lnTo>
                    <a:lnTo>
                      <a:pt x="0" y="36"/>
                    </a:lnTo>
                    <a:lnTo>
                      <a:pt x="6" y="48"/>
                    </a:lnTo>
                    <a:lnTo>
                      <a:pt x="12" y="60"/>
                    </a:lnTo>
                    <a:lnTo>
                      <a:pt x="24" y="66"/>
                    </a:lnTo>
                    <a:lnTo>
                      <a:pt x="36" y="60"/>
                    </a:lnTo>
                    <a:lnTo>
                      <a:pt x="42" y="48"/>
                    </a:lnTo>
                    <a:lnTo>
                      <a:pt x="42"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84" name="Freeform 28"/>
              <p:cNvSpPr>
                <a:spLocks/>
              </p:cNvSpPr>
              <p:nvPr/>
            </p:nvSpPr>
            <p:spPr bwMode="auto">
              <a:xfrm>
                <a:off x="1640" y="2813"/>
                <a:ext cx="42" cy="66"/>
              </a:xfrm>
              <a:custGeom>
                <a:avLst/>
                <a:gdLst>
                  <a:gd name="T0" fmla="*/ 42 w 42"/>
                  <a:gd name="T1" fmla="*/ 36 h 66"/>
                  <a:gd name="T2" fmla="*/ 42 w 42"/>
                  <a:gd name="T3" fmla="*/ 18 h 66"/>
                  <a:gd name="T4" fmla="*/ 36 w 42"/>
                  <a:gd name="T5" fmla="*/ 6 h 66"/>
                  <a:gd name="T6" fmla="*/ 24 w 42"/>
                  <a:gd name="T7" fmla="*/ 0 h 66"/>
                  <a:gd name="T8" fmla="*/ 24 w 42"/>
                  <a:gd name="T9" fmla="*/ 0 h 66"/>
                  <a:gd name="T10" fmla="*/ 12 w 42"/>
                  <a:gd name="T11" fmla="*/ 6 h 66"/>
                  <a:gd name="T12" fmla="*/ 6 w 42"/>
                  <a:gd name="T13" fmla="*/ 18 h 66"/>
                  <a:gd name="T14" fmla="*/ 0 w 42"/>
                  <a:gd name="T15" fmla="*/ 36 h 66"/>
                  <a:gd name="T16" fmla="*/ 0 w 42"/>
                  <a:gd name="T17" fmla="*/ 36 h 66"/>
                  <a:gd name="T18" fmla="*/ 6 w 42"/>
                  <a:gd name="T19" fmla="*/ 48 h 66"/>
                  <a:gd name="T20" fmla="*/ 12 w 42"/>
                  <a:gd name="T21" fmla="*/ 60 h 66"/>
                  <a:gd name="T22" fmla="*/ 24 w 42"/>
                  <a:gd name="T23" fmla="*/ 66 h 66"/>
                  <a:gd name="T24" fmla="*/ 24 w 42"/>
                  <a:gd name="T25" fmla="*/ 66 h 66"/>
                  <a:gd name="T26" fmla="*/ 36 w 42"/>
                  <a:gd name="T27" fmla="*/ 60 h 66"/>
                  <a:gd name="T28" fmla="*/ 42 w 42"/>
                  <a:gd name="T29" fmla="*/ 48 h 66"/>
                  <a:gd name="T30" fmla="*/ 42 w 42"/>
                  <a:gd name="T31" fmla="*/ 36 h 66"/>
                  <a:gd name="T32" fmla="*/ 42 w 42"/>
                  <a:gd name="T33" fmla="*/ 36 h 66"/>
                  <a:gd name="T34" fmla="*/ 42 w 42"/>
                  <a:gd name="T35" fmla="*/ 3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6"/>
                  <a:gd name="T56" fmla="*/ 42 w 4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6">
                    <a:moveTo>
                      <a:pt x="42" y="36"/>
                    </a:moveTo>
                    <a:lnTo>
                      <a:pt x="42" y="18"/>
                    </a:lnTo>
                    <a:lnTo>
                      <a:pt x="36" y="6"/>
                    </a:lnTo>
                    <a:lnTo>
                      <a:pt x="24" y="0"/>
                    </a:lnTo>
                    <a:lnTo>
                      <a:pt x="12" y="6"/>
                    </a:lnTo>
                    <a:lnTo>
                      <a:pt x="6" y="18"/>
                    </a:lnTo>
                    <a:lnTo>
                      <a:pt x="0" y="36"/>
                    </a:lnTo>
                    <a:lnTo>
                      <a:pt x="6" y="48"/>
                    </a:lnTo>
                    <a:lnTo>
                      <a:pt x="12" y="60"/>
                    </a:lnTo>
                    <a:lnTo>
                      <a:pt x="24" y="66"/>
                    </a:lnTo>
                    <a:lnTo>
                      <a:pt x="36" y="60"/>
                    </a:lnTo>
                    <a:lnTo>
                      <a:pt x="42" y="48"/>
                    </a:lnTo>
                    <a:lnTo>
                      <a:pt x="42"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85" name="Freeform 29"/>
              <p:cNvSpPr>
                <a:spLocks/>
              </p:cNvSpPr>
              <p:nvPr/>
            </p:nvSpPr>
            <p:spPr bwMode="auto">
              <a:xfrm>
                <a:off x="1616" y="2747"/>
                <a:ext cx="48" cy="60"/>
              </a:xfrm>
              <a:custGeom>
                <a:avLst/>
                <a:gdLst>
                  <a:gd name="T0" fmla="*/ 42 w 48"/>
                  <a:gd name="T1" fmla="*/ 24 h 60"/>
                  <a:gd name="T2" fmla="*/ 36 w 48"/>
                  <a:gd name="T3" fmla="*/ 6 h 60"/>
                  <a:gd name="T4" fmla="*/ 24 w 48"/>
                  <a:gd name="T5" fmla="*/ 0 h 60"/>
                  <a:gd name="T6" fmla="*/ 12 w 48"/>
                  <a:gd name="T7" fmla="*/ 0 h 60"/>
                  <a:gd name="T8" fmla="*/ 12 w 48"/>
                  <a:gd name="T9" fmla="*/ 0 h 60"/>
                  <a:gd name="T10" fmla="*/ 0 w 48"/>
                  <a:gd name="T11" fmla="*/ 6 h 60"/>
                  <a:gd name="T12" fmla="*/ 0 w 48"/>
                  <a:gd name="T13" fmla="*/ 24 h 60"/>
                  <a:gd name="T14" fmla="*/ 6 w 48"/>
                  <a:gd name="T15" fmla="*/ 36 h 60"/>
                  <a:gd name="T16" fmla="*/ 6 w 48"/>
                  <a:gd name="T17" fmla="*/ 36 h 60"/>
                  <a:gd name="T18" fmla="*/ 12 w 48"/>
                  <a:gd name="T19" fmla="*/ 54 h 60"/>
                  <a:gd name="T20" fmla="*/ 24 w 48"/>
                  <a:gd name="T21" fmla="*/ 60 h 60"/>
                  <a:gd name="T22" fmla="*/ 36 w 48"/>
                  <a:gd name="T23" fmla="*/ 60 h 60"/>
                  <a:gd name="T24" fmla="*/ 36 w 48"/>
                  <a:gd name="T25" fmla="*/ 60 h 60"/>
                  <a:gd name="T26" fmla="*/ 42 w 48"/>
                  <a:gd name="T27" fmla="*/ 54 h 60"/>
                  <a:gd name="T28" fmla="*/ 48 w 48"/>
                  <a:gd name="T29" fmla="*/ 36 h 60"/>
                  <a:gd name="T30" fmla="*/ 42 w 48"/>
                  <a:gd name="T31" fmla="*/ 24 h 60"/>
                  <a:gd name="T32" fmla="*/ 42 w 48"/>
                  <a:gd name="T33" fmla="*/ 2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42" y="24"/>
                    </a:moveTo>
                    <a:lnTo>
                      <a:pt x="36" y="6"/>
                    </a:lnTo>
                    <a:lnTo>
                      <a:pt x="24" y="0"/>
                    </a:lnTo>
                    <a:lnTo>
                      <a:pt x="12" y="0"/>
                    </a:lnTo>
                    <a:lnTo>
                      <a:pt x="0" y="6"/>
                    </a:lnTo>
                    <a:lnTo>
                      <a:pt x="0" y="24"/>
                    </a:lnTo>
                    <a:lnTo>
                      <a:pt x="6" y="36"/>
                    </a:lnTo>
                    <a:lnTo>
                      <a:pt x="12" y="54"/>
                    </a:lnTo>
                    <a:lnTo>
                      <a:pt x="24" y="60"/>
                    </a:lnTo>
                    <a:lnTo>
                      <a:pt x="36" y="60"/>
                    </a:lnTo>
                    <a:lnTo>
                      <a:pt x="42" y="54"/>
                    </a:lnTo>
                    <a:lnTo>
                      <a:pt x="48" y="36"/>
                    </a:lnTo>
                    <a:lnTo>
                      <a:pt x="42"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86" name="Freeform 30"/>
              <p:cNvSpPr>
                <a:spLocks/>
              </p:cNvSpPr>
              <p:nvPr/>
            </p:nvSpPr>
            <p:spPr bwMode="auto">
              <a:xfrm>
                <a:off x="1616" y="2747"/>
                <a:ext cx="48" cy="60"/>
              </a:xfrm>
              <a:custGeom>
                <a:avLst/>
                <a:gdLst>
                  <a:gd name="T0" fmla="*/ 42 w 48"/>
                  <a:gd name="T1" fmla="*/ 24 h 60"/>
                  <a:gd name="T2" fmla="*/ 36 w 48"/>
                  <a:gd name="T3" fmla="*/ 6 h 60"/>
                  <a:gd name="T4" fmla="*/ 24 w 48"/>
                  <a:gd name="T5" fmla="*/ 0 h 60"/>
                  <a:gd name="T6" fmla="*/ 12 w 48"/>
                  <a:gd name="T7" fmla="*/ 0 h 60"/>
                  <a:gd name="T8" fmla="*/ 12 w 48"/>
                  <a:gd name="T9" fmla="*/ 0 h 60"/>
                  <a:gd name="T10" fmla="*/ 0 w 48"/>
                  <a:gd name="T11" fmla="*/ 6 h 60"/>
                  <a:gd name="T12" fmla="*/ 0 w 48"/>
                  <a:gd name="T13" fmla="*/ 24 h 60"/>
                  <a:gd name="T14" fmla="*/ 6 w 48"/>
                  <a:gd name="T15" fmla="*/ 36 h 60"/>
                  <a:gd name="T16" fmla="*/ 6 w 48"/>
                  <a:gd name="T17" fmla="*/ 36 h 60"/>
                  <a:gd name="T18" fmla="*/ 12 w 48"/>
                  <a:gd name="T19" fmla="*/ 54 h 60"/>
                  <a:gd name="T20" fmla="*/ 24 w 48"/>
                  <a:gd name="T21" fmla="*/ 60 h 60"/>
                  <a:gd name="T22" fmla="*/ 36 w 48"/>
                  <a:gd name="T23" fmla="*/ 60 h 60"/>
                  <a:gd name="T24" fmla="*/ 36 w 48"/>
                  <a:gd name="T25" fmla="*/ 60 h 60"/>
                  <a:gd name="T26" fmla="*/ 42 w 48"/>
                  <a:gd name="T27" fmla="*/ 54 h 60"/>
                  <a:gd name="T28" fmla="*/ 48 w 48"/>
                  <a:gd name="T29" fmla="*/ 36 h 60"/>
                  <a:gd name="T30" fmla="*/ 42 w 48"/>
                  <a:gd name="T31" fmla="*/ 24 h 60"/>
                  <a:gd name="T32" fmla="*/ 42 w 48"/>
                  <a:gd name="T33" fmla="*/ 24 h 60"/>
                  <a:gd name="T34" fmla="*/ 42 w 48"/>
                  <a:gd name="T35" fmla="*/ 24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42" y="24"/>
                    </a:moveTo>
                    <a:lnTo>
                      <a:pt x="36" y="6"/>
                    </a:lnTo>
                    <a:lnTo>
                      <a:pt x="24" y="0"/>
                    </a:lnTo>
                    <a:lnTo>
                      <a:pt x="12" y="0"/>
                    </a:lnTo>
                    <a:lnTo>
                      <a:pt x="0" y="6"/>
                    </a:lnTo>
                    <a:lnTo>
                      <a:pt x="0" y="24"/>
                    </a:lnTo>
                    <a:lnTo>
                      <a:pt x="6" y="36"/>
                    </a:lnTo>
                    <a:lnTo>
                      <a:pt x="12" y="54"/>
                    </a:lnTo>
                    <a:lnTo>
                      <a:pt x="24" y="60"/>
                    </a:lnTo>
                    <a:lnTo>
                      <a:pt x="36" y="60"/>
                    </a:lnTo>
                    <a:lnTo>
                      <a:pt x="42" y="54"/>
                    </a:lnTo>
                    <a:lnTo>
                      <a:pt x="48" y="36"/>
                    </a:lnTo>
                    <a:lnTo>
                      <a:pt x="42" y="2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87" name="Freeform 31"/>
              <p:cNvSpPr>
                <a:spLocks/>
              </p:cNvSpPr>
              <p:nvPr/>
            </p:nvSpPr>
            <p:spPr bwMode="auto">
              <a:xfrm>
                <a:off x="1562" y="2693"/>
                <a:ext cx="60" cy="54"/>
              </a:xfrm>
              <a:custGeom>
                <a:avLst/>
                <a:gdLst>
                  <a:gd name="T0" fmla="*/ 42 w 60"/>
                  <a:gd name="T1" fmla="*/ 12 h 54"/>
                  <a:gd name="T2" fmla="*/ 30 w 60"/>
                  <a:gd name="T3" fmla="*/ 6 h 54"/>
                  <a:gd name="T4" fmla="*/ 18 w 60"/>
                  <a:gd name="T5" fmla="*/ 0 h 54"/>
                  <a:gd name="T6" fmla="*/ 6 w 60"/>
                  <a:gd name="T7" fmla="*/ 6 h 54"/>
                  <a:gd name="T8" fmla="*/ 6 w 60"/>
                  <a:gd name="T9" fmla="*/ 6 h 54"/>
                  <a:gd name="T10" fmla="*/ 0 w 60"/>
                  <a:gd name="T11" fmla="*/ 18 h 54"/>
                  <a:gd name="T12" fmla="*/ 6 w 60"/>
                  <a:gd name="T13" fmla="*/ 30 h 54"/>
                  <a:gd name="T14" fmla="*/ 12 w 60"/>
                  <a:gd name="T15" fmla="*/ 42 h 54"/>
                  <a:gd name="T16" fmla="*/ 12 w 60"/>
                  <a:gd name="T17" fmla="*/ 42 h 54"/>
                  <a:gd name="T18" fmla="*/ 30 w 60"/>
                  <a:gd name="T19" fmla="*/ 54 h 54"/>
                  <a:gd name="T20" fmla="*/ 42 w 60"/>
                  <a:gd name="T21" fmla="*/ 54 h 54"/>
                  <a:gd name="T22" fmla="*/ 54 w 60"/>
                  <a:gd name="T23" fmla="*/ 48 h 54"/>
                  <a:gd name="T24" fmla="*/ 54 w 60"/>
                  <a:gd name="T25" fmla="*/ 48 h 54"/>
                  <a:gd name="T26" fmla="*/ 60 w 60"/>
                  <a:gd name="T27" fmla="*/ 42 h 54"/>
                  <a:gd name="T28" fmla="*/ 54 w 60"/>
                  <a:gd name="T29" fmla="*/ 24 h 54"/>
                  <a:gd name="T30" fmla="*/ 42 w 60"/>
                  <a:gd name="T31" fmla="*/ 12 h 54"/>
                  <a:gd name="T32" fmla="*/ 42 w 60"/>
                  <a:gd name="T33" fmla="*/ 1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42" y="12"/>
                    </a:moveTo>
                    <a:lnTo>
                      <a:pt x="30" y="6"/>
                    </a:lnTo>
                    <a:lnTo>
                      <a:pt x="18" y="0"/>
                    </a:lnTo>
                    <a:lnTo>
                      <a:pt x="6" y="6"/>
                    </a:lnTo>
                    <a:lnTo>
                      <a:pt x="0" y="18"/>
                    </a:lnTo>
                    <a:lnTo>
                      <a:pt x="6" y="30"/>
                    </a:lnTo>
                    <a:lnTo>
                      <a:pt x="12" y="42"/>
                    </a:lnTo>
                    <a:lnTo>
                      <a:pt x="30" y="54"/>
                    </a:lnTo>
                    <a:lnTo>
                      <a:pt x="42" y="54"/>
                    </a:lnTo>
                    <a:lnTo>
                      <a:pt x="54" y="48"/>
                    </a:lnTo>
                    <a:lnTo>
                      <a:pt x="60" y="42"/>
                    </a:lnTo>
                    <a:lnTo>
                      <a:pt x="54" y="24"/>
                    </a:lnTo>
                    <a:lnTo>
                      <a:pt x="42"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88" name="Freeform 32"/>
              <p:cNvSpPr>
                <a:spLocks/>
              </p:cNvSpPr>
              <p:nvPr/>
            </p:nvSpPr>
            <p:spPr bwMode="auto">
              <a:xfrm>
                <a:off x="1562" y="2693"/>
                <a:ext cx="60" cy="54"/>
              </a:xfrm>
              <a:custGeom>
                <a:avLst/>
                <a:gdLst>
                  <a:gd name="T0" fmla="*/ 42 w 60"/>
                  <a:gd name="T1" fmla="*/ 12 h 54"/>
                  <a:gd name="T2" fmla="*/ 30 w 60"/>
                  <a:gd name="T3" fmla="*/ 6 h 54"/>
                  <a:gd name="T4" fmla="*/ 18 w 60"/>
                  <a:gd name="T5" fmla="*/ 0 h 54"/>
                  <a:gd name="T6" fmla="*/ 6 w 60"/>
                  <a:gd name="T7" fmla="*/ 6 h 54"/>
                  <a:gd name="T8" fmla="*/ 6 w 60"/>
                  <a:gd name="T9" fmla="*/ 6 h 54"/>
                  <a:gd name="T10" fmla="*/ 0 w 60"/>
                  <a:gd name="T11" fmla="*/ 18 h 54"/>
                  <a:gd name="T12" fmla="*/ 6 w 60"/>
                  <a:gd name="T13" fmla="*/ 30 h 54"/>
                  <a:gd name="T14" fmla="*/ 12 w 60"/>
                  <a:gd name="T15" fmla="*/ 42 h 54"/>
                  <a:gd name="T16" fmla="*/ 12 w 60"/>
                  <a:gd name="T17" fmla="*/ 42 h 54"/>
                  <a:gd name="T18" fmla="*/ 30 w 60"/>
                  <a:gd name="T19" fmla="*/ 54 h 54"/>
                  <a:gd name="T20" fmla="*/ 42 w 60"/>
                  <a:gd name="T21" fmla="*/ 54 h 54"/>
                  <a:gd name="T22" fmla="*/ 54 w 60"/>
                  <a:gd name="T23" fmla="*/ 48 h 54"/>
                  <a:gd name="T24" fmla="*/ 54 w 60"/>
                  <a:gd name="T25" fmla="*/ 48 h 54"/>
                  <a:gd name="T26" fmla="*/ 60 w 60"/>
                  <a:gd name="T27" fmla="*/ 42 h 54"/>
                  <a:gd name="T28" fmla="*/ 54 w 60"/>
                  <a:gd name="T29" fmla="*/ 24 h 54"/>
                  <a:gd name="T30" fmla="*/ 42 w 60"/>
                  <a:gd name="T31" fmla="*/ 12 h 54"/>
                  <a:gd name="T32" fmla="*/ 42 w 60"/>
                  <a:gd name="T33" fmla="*/ 12 h 54"/>
                  <a:gd name="T34" fmla="*/ 42 w 60"/>
                  <a:gd name="T35" fmla="*/ 1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42" y="12"/>
                    </a:moveTo>
                    <a:lnTo>
                      <a:pt x="30" y="6"/>
                    </a:lnTo>
                    <a:lnTo>
                      <a:pt x="18" y="0"/>
                    </a:lnTo>
                    <a:lnTo>
                      <a:pt x="6" y="6"/>
                    </a:lnTo>
                    <a:lnTo>
                      <a:pt x="0" y="18"/>
                    </a:lnTo>
                    <a:lnTo>
                      <a:pt x="6" y="30"/>
                    </a:lnTo>
                    <a:lnTo>
                      <a:pt x="12" y="42"/>
                    </a:lnTo>
                    <a:lnTo>
                      <a:pt x="30" y="54"/>
                    </a:lnTo>
                    <a:lnTo>
                      <a:pt x="42" y="54"/>
                    </a:lnTo>
                    <a:lnTo>
                      <a:pt x="54" y="48"/>
                    </a:lnTo>
                    <a:lnTo>
                      <a:pt x="60" y="42"/>
                    </a:lnTo>
                    <a:lnTo>
                      <a:pt x="54" y="24"/>
                    </a:lnTo>
                    <a:lnTo>
                      <a:pt x="4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89" name="Freeform 33"/>
              <p:cNvSpPr>
                <a:spLocks/>
              </p:cNvSpPr>
              <p:nvPr/>
            </p:nvSpPr>
            <p:spPr bwMode="auto">
              <a:xfrm>
                <a:off x="1490" y="2663"/>
                <a:ext cx="66" cy="48"/>
              </a:xfrm>
              <a:custGeom>
                <a:avLst/>
                <a:gdLst>
                  <a:gd name="T0" fmla="*/ 42 w 66"/>
                  <a:gd name="T1" fmla="*/ 6 h 48"/>
                  <a:gd name="T2" fmla="*/ 24 w 66"/>
                  <a:gd name="T3" fmla="*/ 0 h 48"/>
                  <a:gd name="T4" fmla="*/ 12 w 66"/>
                  <a:gd name="T5" fmla="*/ 6 h 48"/>
                  <a:gd name="T6" fmla="*/ 0 w 66"/>
                  <a:gd name="T7" fmla="*/ 12 h 48"/>
                  <a:gd name="T8" fmla="*/ 0 w 66"/>
                  <a:gd name="T9" fmla="*/ 12 h 48"/>
                  <a:gd name="T10" fmla="*/ 0 w 66"/>
                  <a:gd name="T11" fmla="*/ 24 h 48"/>
                  <a:gd name="T12" fmla="*/ 12 w 66"/>
                  <a:gd name="T13" fmla="*/ 36 h 48"/>
                  <a:gd name="T14" fmla="*/ 24 w 66"/>
                  <a:gd name="T15" fmla="*/ 42 h 48"/>
                  <a:gd name="T16" fmla="*/ 24 w 66"/>
                  <a:gd name="T17" fmla="*/ 42 h 48"/>
                  <a:gd name="T18" fmla="*/ 42 w 66"/>
                  <a:gd name="T19" fmla="*/ 48 h 48"/>
                  <a:gd name="T20" fmla="*/ 54 w 66"/>
                  <a:gd name="T21" fmla="*/ 42 h 48"/>
                  <a:gd name="T22" fmla="*/ 66 w 66"/>
                  <a:gd name="T23" fmla="*/ 36 h 48"/>
                  <a:gd name="T24" fmla="*/ 66 w 66"/>
                  <a:gd name="T25" fmla="*/ 36 h 48"/>
                  <a:gd name="T26" fmla="*/ 66 w 66"/>
                  <a:gd name="T27" fmla="*/ 24 h 48"/>
                  <a:gd name="T28" fmla="*/ 54 w 66"/>
                  <a:gd name="T29" fmla="*/ 12 h 48"/>
                  <a:gd name="T30" fmla="*/ 42 w 66"/>
                  <a:gd name="T31" fmla="*/ 6 h 48"/>
                  <a:gd name="T32" fmla="*/ 42 w 66"/>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8"/>
                  <a:gd name="T53" fmla="*/ 66 w 6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8">
                    <a:moveTo>
                      <a:pt x="42" y="6"/>
                    </a:moveTo>
                    <a:lnTo>
                      <a:pt x="24" y="0"/>
                    </a:lnTo>
                    <a:lnTo>
                      <a:pt x="12" y="6"/>
                    </a:lnTo>
                    <a:lnTo>
                      <a:pt x="0" y="12"/>
                    </a:lnTo>
                    <a:lnTo>
                      <a:pt x="0" y="24"/>
                    </a:lnTo>
                    <a:lnTo>
                      <a:pt x="12" y="36"/>
                    </a:lnTo>
                    <a:lnTo>
                      <a:pt x="24" y="42"/>
                    </a:lnTo>
                    <a:lnTo>
                      <a:pt x="42" y="48"/>
                    </a:lnTo>
                    <a:lnTo>
                      <a:pt x="54" y="42"/>
                    </a:lnTo>
                    <a:lnTo>
                      <a:pt x="66" y="36"/>
                    </a:lnTo>
                    <a:lnTo>
                      <a:pt x="66" y="24"/>
                    </a:lnTo>
                    <a:lnTo>
                      <a:pt x="54" y="12"/>
                    </a:lnTo>
                    <a:lnTo>
                      <a:pt x="42"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90" name="Freeform 34"/>
              <p:cNvSpPr>
                <a:spLocks/>
              </p:cNvSpPr>
              <p:nvPr/>
            </p:nvSpPr>
            <p:spPr bwMode="auto">
              <a:xfrm>
                <a:off x="1490" y="2663"/>
                <a:ext cx="66" cy="48"/>
              </a:xfrm>
              <a:custGeom>
                <a:avLst/>
                <a:gdLst>
                  <a:gd name="T0" fmla="*/ 42 w 66"/>
                  <a:gd name="T1" fmla="*/ 6 h 48"/>
                  <a:gd name="T2" fmla="*/ 24 w 66"/>
                  <a:gd name="T3" fmla="*/ 0 h 48"/>
                  <a:gd name="T4" fmla="*/ 12 w 66"/>
                  <a:gd name="T5" fmla="*/ 6 h 48"/>
                  <a:gd name="T6" fmla="*/ 0 w 66"/>
                  <a:gd name="T7" fmla="*/ 12 h 48"/>
                  <a:gd name="T8" fmla="*/ 0 w 66"/>
                  <a:gd name="T9" fmla="*/ 12 h 48"/>
                  <a:gd name="T10" fmla="*/ 0 w 66"/>
                  <a:gd name="T11" fmla="*/ 24 h 48"/>
                  <a:gd name="T12" fmla="*/ 12 w 66"/>
                  <a:gd name="T13" fmla="*/ 36 h 48"/>
                  <a:gd name="T14" fmla="*/ 24 w 66"/>
                  <a:gd name="T15" fmla="*/ 42 h 48"/>
                  <a:gd name="T16" fmla="*/ 24 w 66"/>
                  <a:gd name="T17" fmla="*/ 42 h 48"/>
                  <a:gd name="T18" fmla="*/ 42 w 66"/>
                  <a:gd name="T19" fmla="*/ 48 h 48"/>
                  <a:gd name="T20" fmla="*/ 54 w 66"/>
                  <a:gd name="T21" fmla="*/ 42 h 48"/>
                  <a:gd name="T22" fmla="*/ 66 w 66"/>
                  <a:gd name="T23" fmla="*/ 36 h 48"/>
                  <a:gd name="T24" fmla="*/ 66 w 66"/>
                  <a:gd name="T25" fmla="*/ 36 h 48"/>
                  <a:gd name="T26" fmla="*/ 66 w 66"/>
                  <a:gd name="T27" fmla="*/ 24 h 48"/>
                  <a:gd name="T28" fmla="*/ 54 w 66"/>
                  <a:gd name="T29" fmla="*/ 12 h 48"/>
                  <a:gd name="T30" fmla="*/ 42 w 66"/>
                  <a:gd name="T31" fmla="*/ 6 h 48"/>
                  <a:gd name="T32" fmla="*/ 42 w 66"/>
                  <a:gd name="T33" fmla="*/ 6 h 48"/>
                  <a:gd name="T34" fmla="*/ 42 w 66"/>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8"/>
                  <a:gd name="T56" fmla="*/ 66 w 66"/>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8">
                    <a:moveTo>
                      <a:pt x="42" y="6"/>
                    </a:moveTo>
                    <a:lnTo>
                      <a:pt x="24" y="0"/>
                    </a:lnTo>
                    <a:lnTo>
                      <a:pt x="12" y="6"/>
                    </a:lnTo>
                    <a:lnTo>
                      <a:pt x="0" y="12"/>
                    </a:lnTo>
                    <a:lnTo>
                      <a:pt x="0" y="24"/>
                    </a:lnTo>
                    <a:lnTo>
                      <a:pt x="12" y="36"/>
                    </a:lnTo>
                    <a:lnTo>
                      <a:pt x="24" y="42"/>
                    </a:lnTo>
                    <a:lnTo>
                      <a:pt x="42" y="48"/>
                    </a:lnTo>
                    <a:lnTo>
                      <a:pt x="54" y="42"/>
                    </a:lnTo>
                    <a:lnTo>
                      <a:pt x="66" y="36"/>
                    </a:lnTo>
                    <a:lnTo>
                      <a:pt x="66" y="24"/>
                    </a:lnTo>
                    <a:lnTo>
                      <a:pt x="54" y="12"/>
                    </a:lnTo>
                    <a:lnTo>
                      <a:pt x="4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91" name="Freeform 35"/>
              <p:cNvSpPr>
                <a:spLocks/>
              </p:cNvSpPr>
              <p:nvPr/>
            </p:nvSpPr>
            <p:spPr bwMode="auto">
              <a:xfrm>
                <a:off x="1412" y="2657"/>
                <a:ext cx="66" cy="42"/>
              </a:xfrm>
              <a:custGeom>
                <a:avLst/>
                <a:gdLst>
                  <a:gd name="T0" fmla="*/ 36 w 66"/>
                  <a:gd name="T1" fmla="*/ 0 h 42"/>
                  <a:gd name="T2" fmla="*/ 18 w 66"/>
                  <a:gd name="T3" fmla="*/ 6 h 42"/>
                  <a:gd name="T4" fmla="*/ 6 w 66"/>
                  <a:gd name="T5" fmla="*/ 12 h 42"/>
                  <a:gd name="T6" fmla="*/ 0 w 66"/>
                  <a:gd name="T7" fmla="*/ 24 h 42"/>
                  <a:gd name="T8" fmla="*/ 0 w 66"/>
                  <a:gd name="T9" fmla="*/ 24 h 42"/>
                  <a:gd name="T10" fmla="*/ 6 w 66"/>
                  <a:gd name="T11" fmla="*/ 36 h 42"/>
                  <a:gd name="T12" fmla="*/ 18 w 66"/>
                  <a:gd name="T13" fmla="*/ 42 h 42"/>
                  <a:gd name="T14" fmla="*/ 36 w 66"/>
                  <a:gd name="T15" fmla="*/ 42 h 42"/>
                  <a:gd name="T16" fmla="*/ 36 w 66"/>
                  <a:gd name="T17" fmla="*/ 42 h 42"/>
                  <a:gd name="T18" fmla="*/ 54 w 66"/>
                  <a:gd name="T19" fmla="*/ 42 h 42"/>
                  <a:gd name="T20" fmla="*/ 66 w 66"/>
                  <a:gd name="T21" fmla="*/ 36 h 42"/>
                  <a:gd name="T22" fmla="*/ 66 w 66"/>
                  <a:gd name="T23" fmla="*/ 24 h 42"/>
                  <a:gd name="T24" fmla="*/ 66 w 66"/>
                  <a:gd name="T25" fmla="*/ 24 h 42"/>
                  <a:gd name="T26" fmla="*/ 66 w 66"/>
                  <a:gd name="T27" fmla="*/ 12 h 42"/>
                  <a:gd name="T28" fmla="*/ 54 w 66"/>
                  <a:gd name="T29" fmla="*/ 6 h 42"/>
                  <a:gd name="T30" fmla="*/ 36 w 66"/>
                  <a:gd name="T31" fmla="*/ 0 h 42"/>
                  <a:gd name="T32" fmla="*/ 36 w 6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2"/>
                  <a:gd name="T53" fmla="*/ 66 w 6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2">
                    <a:moveTo>
                      <a:pt x="36" y="0"/>
                    </a:moveTo>
                    <a:lnTo>
                      <a:pt x="18" y="6"/>
                    </a:lnTo>
                    <a:lnTo>
                      <a:pt x="6" y="12"/>
                    </a:lnTo>
                    <a:lnTo>
                      <a:pt x="0" y="24"/>
                    </a:lnTo>
                    <a:lnTo>
                      <a:pt x="6" y="36"/>
                    </a:lnTo>
                    <a:lnTo>
                      <a:pt x="18" y="42"/>
                    </a:lnTo>
                    <a:lnTo>
                      <a:pt x="36" y="42"/>
                    </a:lnTo>
                    <a:lnTo>
                      <a:pt x="54" y="42"/>
                    </a:lnTo>
                    <a:lnTo>
                      <a:pt x="66" y="36"/>
                    </a:lnTo>
                    <a:lnTo>
                      <a:pt x="66" y="24"/>
                    </a:lnTo>
                    <a:lnTo>
                      <a:pt x="66" y="12"/>
                    </a:lnTo>
                    <a:lnTo>
                      <a:pt x="54" y="6"/>
                    </a:lnTo>
                    <a:lnTo>
                      <a:pt x="36"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92" name="Freeform 36"/>
              <p:cNvSpPr>
                <a:spLocks/>
              </p:cNvSpPr>
              <p:nvPr/>
            </p:nvSpPr>
            <p:spPr bwMode="auto">
              <a:xfrm>
                <a:off x="1412" y="2657"/>
                <a:ext cx="66" cy="42"/>
              </a:xfrm>
              <a:custGeom>
                <a:avLst/>
                <a:gdLst>
                  <a:gd name="T0" fmla="*/ 36 w 66"/>
                  <a:gd name="T1" fmla="*/ 0 h 42"/>
                  <a:gd name="T2" fmla="*/ 18 w 66"/>
                  <a:gd name="T3" fmla="*/ 6 h 42"/>
                  <a:gd name="T4" fmla="*/ 6 w 66"/>
                  <a:gd name="T5" fmla="*/ 12 h 42"/>
                  <a:gd name="T6" fmla="*/ 0 w 66"/>
                  <a:gd name="T7" fmla="*/ 24 h 42"/>
                  <a:gd name="T8" fmla="*/ 0 w 66"/>
                  <a:gd name="T9" fmla="*/ 24 h 42"/>
                  <a:gd name="T10" fmla="*/ 6 w 66"/>
                  <a:gd name="T11" fmla="*/ 36 h 42"/>
                  <a:gd name="T12" fmla="*/ 18 w 66"/>
                  <a:gd name="T13" fmla="*/ 42 h 42"/>
                  <a:gd name="T14" fmla="*/ 36 w 66"/>
                  <a:gd name="T15" fmla="*/ 42 h 42"/>
                  <a:gd name="T16" fmla="*/ 36 w 66"/>
                  <a:gd name="T17" fmla="*/ 42 h 42"/>
                  <a:gd name="T18" fmla="*/ 54 w 66"/>
                  <a:gd name="T19" fmla="*/ 42 h 42"/>
                  <a:gd name="T20" fmla="*/ 66 w 66"/>
                  <a:gd name="T21" fmla="*/ 36 h 42"/>
                  <a:gd name="T22" fmla="*/ 66 w 66"/>
                  <a:gd name="T23" fmla="*/ 24 h 42"/>
                  <a:gd name="T24" fmla="*/ 66 w 66"/>
                  <a:gd name="T25" fmla="*/ 24 h 42"/>
                  <a:gd name="T26" fmla="*/ 66 w 66"/>
                  <a:gd name="T27" fmla="*/ 12 h 42"/>
                  <a:gd name="T28" fmla="*/ 54 w 66"/>
                  <a:gd name="T29" fmla="*/ 6 h 42"/>
                  <a:gd name="T30" fmla="*/ 36 w 66"/>
                  <a:gd name="T31" fmla="*/ 0 h 42"/>
                  <a:gd name="T32" fmla="*/ 36 w 66"/>
                  <a:gd name="T33" fmla="*/ 0 h 42"/>
                  <a:gd name="T34" fmla="*/ 36 w 66"/>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2"/>
                  <a:gd name="T56" fmla="*/ 66 w 6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2">
                    <a:moveTo>
                      <a:pt x="36" y="0"/>
                    </a:moveTo>
                    <a:lnTo>
                      <a:pt x="18" y="6"/>
                    </a:lnTo>
                    <a:lnTo>
                      <a:pt x="6" y="12"/>
                    </a:lnTo>
                    <a:lnTo>
                      <a:pt x="0" y="24"/>
                    </a:lnTo>
                    <a:lnTo>
                      <a:pt x="6" y="36"/>
                    </a:lnTo>
                    <a:lnTo>
                      <a:pt x="18" y="42"/>
                    </a:lnTo>
                    <a:lnTo>
                      <a:pt x="36" y="42"/>
                    </a:lnTo>
                    <a:lnTo>
                      <a:pt x="54" y="42"/>
                    </a:lnTo>
                    <a:lnTo>
                      <a:pt x="66" y="36"/>
                    </a:lnTo>
                    <a:lnTo>
                      <a:pt x="66" y="24"/>
                    </a:lnTo>
                    <a:lnTo>
                      <a:pt x="66" y="12"/>
                    </a:lnTo>
                    <a:lnTo>
                      <a:pt x="54" y="6"/>
                    </a:lnTo>
                    <a:lnTo>
                      <a:pt x="3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93" name="Freeform 37"/>
              <p:cNvSpPr>
                <a:spLocks/>
              </p:cNvSpPr>
              <p:nvPr/>
            </p:nvSpPr>
            <p:spPr bwMode="auto">
              <a:xfrm>
                <a:off x="1340" y="2681"/>
                <a:ext cx="66" cy="42"/>
              </a:xfrm>
              <a:custGeom>
                <a:avLst/>
                <a:gdLst>
                  <a:gd name="T0" fmla="*/ 24 w 66"/>
                  <a:gd name="T1" fmla="*/ 0 h 42"/>
                  <a:gd name="T2" fmla="*/ 12 w 66"/>
                  <a:gd name="T3" fmla="*/ 12 h 42"/>
                  <a:gd name="T4" fmla="*/ 0 w 66"/>
                  <a:gd name="T5" fmla="*/ 24 h 42"/>
                  <a:gd name="T6" fmla="*/ 0 w 66"/>
                  <a:gd name="T7" fmla="*/ 30 h 42"/>
                  <a:gd name="T8" fmla="*/ 0 w 66"/>
                  <a:gd name="T9" fmla="*/ 30 h 42"/>
                  <a:gd name="T10" fmla="*/ 12 w 66"/>
                  <a:gd name="T11" fmla="*/ 42 h 42"/>
                  <a:gd name="T12" fmla="*/ 24 w 66"/>
                  <a:gd name="T13" fmla="*/ 42 h 42"/>
                  <a:gd name="T14" fmla="*/ 42 w 66"/>
                  <a:gd name="T15" fmla="*/ 42 h 42"/>
                  <a:gd name="T16" fmla="*/ 42 w 66"/>
                  <a:gd name="T17" fmla="*/ 42 h 42"/>
                  <a:gd name="T18" fmla="*/ 54 w 66"/>
                  <a:gd name="T19" fmla="*/ 30 h 42"/>
                  <a:gd name="T20" fmla="*/ 66 w 66"/>
                  <a:gd name="T21" fmla="*/ 18 h 42"/>
                  <a:gd name="T22" fmla="*/ 66 w 66"/>
                  <a:gd name="T23" fmla="*/ 6 h 42"/>
                  <a:gd name="T24" fmla="*/ 66 w 66"/>
                  <a:gd name="T25" fmla="*/ 6 h 42"/>
                  <a:gd name="T26" fmla="*/ 54 w 66"/>
                  <a:gd name="T27" fmla="*/ 0 h 42"/>
                  <a:gd name="T28" fmla="*/ 42 w 66"/>
                  <a:gd name="T29" fmla="*/ 0 h 42"/>
                  <a:gd name="T30" fmla="*/ 24 w 66"/>
                  <a:gd name="T31" fmla="*/ 0 h 42"/>
                  <a:gd name="T32" fmla="*/ 24 w 6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2"/>
                  <a:gd name="T53" fmla="*/ 66 w 6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2">
                    <a:moveTo>
                      <a:pt x="24" y="0"/>
                    </a:moveTo>
                    <a:lnTo>
                      <a:pt x="12" y="12"/>
                    </a:lnTo>
                    <a:lnTo>
                      <a:pt x="0" y="24"/>
                    </a:lnTo>
                    <a:lnTo>
                      <a:pt x="0" y="30"/>
                    </a:lnTo>
                    <a:lnTo>
                      <a:pt x="12" y="42"/>
                    </a:lnTo>
                    <a:lnTo>
                      <a:pt x="24" y="42"/>
                    </a:lnTo>
                    <a:lnTo>
                      <a:pt x="42" y="42"/>
                    </a:lnTo>
                    <a:lnTo>
                      <a:pt x="54" y="30"/>
                    </a:lnTo>
                    <a:lnTo>
                      <a:pt x="66" y="18"/>
                    </a:lnTo>
                    <a:lnTo>
                      <a:pt x="66" y="6"/>
                    </a:lnTo>
                    <a:lnTo>
                      <a:pt x="54" y="0"/>
                    </a:lnTo>
                    <a:lnTo>
                      <a:pt x="42" y="0"/>
                    </a:lnTo>
                    <a:lnTo>
                      <a:pt x="24"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94" name="Freeform 38"/>
              <p:cNvSpPr>
                <a:spLocks/>
              </p:cNvSpPr>
              <p:nvPr/>
            </p:nvSpPr>
            <p:spPr bwMode="auto">
              <a:xfrm>
                <a:off x="1340" y="2681"/>
                <a:ext cx="66" cy="42"/>
              </a:xfrm>
              <a:custGeom>
                <a:avLst/>
                <a:gdLst>
                  <a:gd name="T0" fmla="*/ 24 w 66"/>
                  <a:gd name="T1" fmla="*/ 0 h 42"/>
                  <a:gd name="T2" fmla="*/ 12 w 66"/>
                  <a:gd name="T3" fmla="*/ 12 h 42"/>
                  <a:gd name="T4" fmla="*/ 0 w 66"/>
                  <a:gd name="T5" fmla="*/ 24 h 42"/>
                  <a:gd name="T6" fmla="*/ 0 w 66"/>
                  <a:gd name="T7" fmla="*/ 30 h 42"/>
                  <a:gd name="T8" fmla="*/ 0 w 66"/>
                  <a:gd name="T9" fmla="*/ 30 h 42"/>
                  <a:gd name="T10" fmla="*/ 12 w 66"/>
                  <a:gd name="T11" fmla="*/ 42 h 42"/>
                  <a:gd name="T12" fmla="*/ 24 w 66"/>
                  <a:gd name="T13" fmla="*/ 42 h 42"/>
                  <a:gd name="T14" fmla="*/ 42 w 66"/>
                  <a:gd name="T15" fmla="*/ 42 h 42"/>
                  <a:gd name="T16" fmla="*/ 42 w 66"/>
                  <a:gd name="T17" fmla="*/ 42 h 42"/>
                  <a:gd name="T18" fmla="*/ 54 w 66"/>
                  <a:gd name="T19" fmla="*/ 30 h 42"/>
                  <a:gd name="T20" fmla="*/ 66 w 66"/>
                  <a:gd name="T21" fmla="*/ 18 h 42"/>
                  <a:gd name="T22" fmla="*/ 66 w 66"/>
                  <a:gd name="T23" fmla="*/ 6 h 42"/>
                  <a:gd name="T24" fmla="*/ 66 w 66"/>
                  <a:gd name="T25" fmla="*/ 6 h 42"/>
                  <a:gd name="T26" fmla="*/ 54 w 66"/>
                  <a:gd name="T27" fmla="*/ 0 h 42"/>
                  <a:gd name="T28" fmla="*/ 42 w 66"/>
                  <a:gd name="T29" fmla="*/ 0 h 42"/>
                  <a:gd name="T30" fmla="*/ 24 w 66"/>
                  <a:gd name="T31" fmla="*/ 0 h 42"/>
                  <a:gd name="T32" fmla="*/ 24 w 66"/>
                  <a:gd name="T33" fmla="*/ 0 h 42"/>
                  <a:gd name="T34" fmla="*/ 24 w 66"/>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2"/>
                  <a:gd name="T56" fmla="*/ 66 w 6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2">
                    <a:moveTo>
                      <a:pt x="24" y="0"/>
                    </a:moveTo>
                    <a:lnTo>
                      <a:pt x="12" y="12"/>
                    </a:lnTo>
                    <a:lnTo>
                      <a:pt x="0" y="24"/>
                    </a:lnTo>
                    <a:lnTo>
                      <a:pt x="0" y="30"/>
                    </a:lnTo>
                    <a:lnTo>
                      <a:pt x="12" y="42"/>
                    </a:lnTo>
                    <a:lnTo>
                      <a:pt x="24" y="42"/>
                    </a:lnTo>
                    <a:lnTo>
                      <a:pt x="42" y="42"/>
                    </a:lnTo>
                    <a:lnTo>
                      <a:pt x="54" y="30"/>
                    </a:lnTo>
                    <a:lnTo>
                      <a:pt x="66" y="18"/>
                    </a:lnTo>
                    <a:lnTo>
                      <a:pt x="66" y="6"/>
                    </a:lnTo>
                    <a:lnTo>
                      <a:pt x="54" y="0"/>
                    </a:lnTo>
                    <a:lnTo>
                      <a:pt x="42" y="0"/>
                    </a:lnTo>
                    <a:lnTo>
                      <a:pt x="24"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95" name="Freeform 39"/>
              <p:cNvSpPr>
                <a:spLocks/>
              </p:cNvSpPr>
              <p:nvPr/>
            </p:nvSpPr>
            <p:spPr bwMode="auto">
              <a:xfrm>
                <a:off x="1286" y="2723"/>
                <a:ext cx="54" cy="54"/>
              </a:xfrm>
              <a:custGeom>
                <a:avLst/>
                <a:gdLst>
                  <a:gd name="T0" fmla="*/ 12 w 54"/>
                  <a:gd name="T1" fmla="*/ 12 h 54"/>
                  <a:gd name="T2" fmla="*/ 6 w 54"/>
                  <a:gd name="T3" fmla="*/ 24 h 54"/>
                  <a:gd name="T4" fmla="*/ 0 w 54"/>
                  <a:gd name="T5" fmla="*/ 36 h 54"/>
                  <a:gd name="T6" fmla="*/ 6 w 54"/>
                  <a:gd name="T7" fmla="*/ 48 h 54"/>
                  <a:gd name="T8" fmla="*/ 6 w 54"/>
                  <a:gd name="T9" fmla="*/ 48 h 54"/>
                  <a:gd name="T10" fmla="*/ 18 w 54"/>
                  <a:gd name="T11" fmla="*/ 54 h 54"/>
                  <a:gd name="T12" fmla="*/ 30 w 54"/>
                  <a:gd name="T13" fmla="*/ 48 h 54"/>
                  <a:gd name="T14" fmla="*/ 42 w 54"/>
                  <a:gd name="T15" fmla="*/ 42 h 54"/>
                  <a:gd name="T16" fmla="*/ 42 w 54"/>
                  <a:gd name="T17" fmla="*/ 42 h 54"/>
                  <a:gd name="T18" fmla="*/ 54 w 54"/>
                  <a:gd name="T19" fmla="*/ 24 h 54"/>
                  <a:gd name="T20" fmla="*/ 54 w 54"/>
                  <a:gd name="T21" fmla="*/ 12 h 54"/>
                  <a:gd name="T22" fmla="*/ 54 w 54"/>
                  <a:gd name="T23" fmla="*/ 0 h 54"/>
                  <a:gd name="T24" fmla="*/ 54 w 54"/>
                  <a:gd name="T25" fmla="*/ 0 h 54"/>
                  <a:gd name="T26" fmla="*/ 42 w 54"/>
                  <a:gd name="T27" fmla="*/ 0 h 54"/>
                  <a:gd name="T28" fmla="*/ 30 w 54"/>
                  <a:gd name="T29" fmla="*/ 0 h 54"/>
                  <a:gd name="T30" fmla="*/ 12 w 54"/>
                  <a:gd name="T31" fmla="*/ 12 h 54"/>
                  <a:gd name="T32" fmla="*/ 12 w 54"/>
                  <a:gd name="T33" fmla="*/ 1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12" y="12"/>
                    </a:moveTo>
                    <a:lnTo>
                      <a:pt x="6" y="24"/>
                    </a:lnTo>
                    <a:lnTo>
                      <a:pt x="0" y="36"/>
                    </a:lnTo>
                    <a:lnTo>
                      <a:pt x="6" y="48"/>
                    </a:lnTo>
                    <a:lnTo>
                      <a:pt x="18" y="54"/>
                    </a:lnTo>
                    <a:lnTo>
                      <a:pt x="30" y="48"/>
                    </a:lnTo>
                    <a:lnTo>
                      <a:pt x="42" y="42"/>
                    </a:lnTo>
                    <a:lnTo>
                      <a:pt x="54" y="24"/>
                    </a:lnTo>
                    <a:lnTo>
                      <a:pt x="54" y="12"/>
                    </a:lnTo>
                    <a:lnTo>
                      <a:pt x="54" y="0"/>
                    </a:lnTo>
                    <a:lnTo>
                      <a:pt x="42" y="0"/>
                    </a:lnTo>
                    <a:lnTo>
                      <a:pt x="30" y="0"/>
                    </a:lnTo>
                    <a:lnTo>
                      <a:pt x="12"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96" name="Freeform 40"/>
              <p:cNvSpPr>
                <a:spLocks/>
              </p:cNvSpPr>
              <p:nvPr/>
            </p:nvSpPr>
            <p:spPr bwMode="auto">
              <a:xfrm>
                <a:off x="1286" y="2723"/>
                <a:ext cx="54" cy="54"/>
              </a:xfrm>
              <a:custGeom>
                <a:avLst/>
                <a:gdLst>
                  <a:gd name="T0" fmla="*/ 12 w 54"/>
                  <a:gd name="T1" fmla="*/ 12 h 54"/>
                  <a:gd name="T2" fmla="*/ 6 w 54"/>
                  <a:gd name="T3" fmla="*/ 24 h 54"/>
                  <a:gd name="T4" fmla="*/ 0 w 54"/>
                  <a:gd name="T5" fmla="*/ 36 h 54"/>
                  <a:gd name="T6" fmla="*/ 6 w 54"/>
                  <a:gd name="T7" fmla="*/ 48 h 54"/>
                  <a:gd name="T8" fmla="*/ 6 w 54"/>
                  <a:gd name="T9" fmla="*/ 48 h 54"/>
                  <a:gd name="T10" fmla="*/ 18 w 54"/>
                  <a:gd name="T11" fmla="*/ 54 h 54"/>
                  <a:gd name="T12" fmla="*/ 30 w 54"/>
                  <a:gd name="T13" fmla="*/ 48 h 54"/>
                  <a:gd name="T14" fmla="*/ 42 w 54"/>
                  <a:gd name="T15" fmla="*/ 42 h 54"/>
                  <a:gd name="T16" fmla="*/ 42 w 54"/>
                  <a:gd name="T17" fmla="*/ 42 h 54"/>
                  <a:gd name="T18" fmla="*/ 54 w 54"/>
                  <a:gd name="T19" fmla="*/ 24 h 54"/>
                  <a:gd name="T20" fmla="*/ 54 w 54"/>
                  <a:gd name="T21" fmla="*/ 12 h 54"/>
                  <a:gd name="T22" fmla="*/ 54 w 54"/>
                  <a:gd name="T23" fmla="*/ 0 h 54"/>
                  <a:gd name="T24" fmla="*/ 54 w 54"/>
                  <a:gd name="T25" fmla="*/ 0 h 54"/>
                  <a:gd name="T26" fmla="*/ 42 w 54"/>
                  <a:gd name="T27" fmla="*/ 0 h 54"/>
                  <a:gd name="T28" fmla="*/ 30 w 54"/>
                  <a:gd name="T29" fmla="*/ 0 h 54"/>
                  <a:gd name="T30" fmla="*/ 12 w 54"/>
                  <a:gd name="T31" fmla="*/ 12 h 54"/>
                  <a:gd name="T32" fmla="*/ 12 w 54"/>
                  <a:gd name="T33" fmla="*/ 12 h 54"/>
                  <a:gd name="T34" fmla="*/ 12 w 54"/>
                  <a:gd name="T35" fmla="*/ 1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12" y="12"/>
                    </a:moveTo>
                    <a:lnTo>
                      <a:pt x="6" y="24"/>
                    </a:lnTo>
                    <a:lnTo>
                      <a:pt x="0" y="36"/>
                    </a:lnTo>
                    <a:lnTo>
                      <a:pt x="6" y="48"/>
                    </a:lnTo>
                    <a:lnTo>
                      <a:pt x="18" y="54"/>
                    </a:lnTo>
                    <a:lnTo>
                      <a:pt x="30" y="48"/>
                    </a:lnTo>
                    <a:lnTo>
                      <a:pt x="42" y="42"/>
                    </a:lnTo>
                    <a:lnTo>
                      <a:pt x="54" y="24"/>
                    </a:lnTo>
                    <a:lnTo>
                      <a:pt x="54" y="12"/>
                    </a:lnTo>
                    <a:lnTo>
                      <a:pt x="54" y="0"/>
                    </a:lnTo>
                    <a:lnTo>
                      <a:pt x="42" y="0"/>
                    </a:lnTo>
                    <a:lnTo>
                      <a:pt x="30" y="0"/>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97" name="Freeform 41"/>
              <p:cNvSpPr>
                <a:spLocks/>
              </p:cNvSpPr>
              <p:nvPr/>
            </p:nvSpPr>
            <p:spPr bwMode="auto">
              <a:xfrm>
                <a:off x="1256" y="2783"/>
                <a:ext cx="48" cy="60"/>
              </a:xfrm>
              <a:custGeom>
                <a:avLst/>
                <a:gdLst>
                  <a:gd name="T0" fmla="*/ 0 w 48"/>
                  <a:gd name="T1" fmla="*/ 24 h 60"/>
                  <a:gd name="T2" fmla="*/ 0 w 48"/>
                  <a:gd name="T3" fmla="*/ 36 h 60"/>
                  <a:gd name="T4" fmla="*/ 0 w 48"/>
                  <a:gd name="T5" fmla="*/ 48 h 60"/>
                  <a:gd name="T6" fmla="*/ 12 w 48"/>
                  <a:gd name="T7" fmla="*/ 60 h 60"/>
                  <a:gd name="T8" fmla="*/ 12 w 48"/>
                  <a:gd name="T9" fmla="*/ 60 h 60"/>
                  <a:gd name="T10" fmla="*/ 24 w 48"/>
                  <a:gd name="T11" fmla="*/ 60 h 60"/>
                  <a:gd name="T12" fmla="*/ 36 w 48"/>
                  <a:gd name="T13" fmla="*/ 48 h 60"/>
                  <a:gd name="T14" fmla="*/ 42 w 48"/>
                  <a:gd name="T15" fmla="*/ 36 h 60"/>
                  <a:gd name="T16" fmla="*/ 42 w 48"/>
                  <a:gd name="T17" fmla="*/ 36 h 60"/>
                  <a:gd name="T18" fmla="*/ 48 w 48"/>
                  <a:gd name="T19" fmla="*/ 18 h 60"/>
                  <a:gd name="T20" fmla="*/ 42 w 48"/>
                  <a:gd name="T21" fmla="*/ 6 h 60"/>
                  <a:gd name="T22" fmla="*/ 36 w 48"/>
                  <a:gd name="T23" fmla="*/ 0 h 60"/>
                  <a:gd name="T24" fmla="*/ 36 w 48"/>
                  <a:gd name="T25" fmla="*/ 0 h 60"/>
                  <a:gd name="T26" fmla="*/ 24 w 48"/>
                  <a:gd name="T27" fmla="*/ 0 h 60"/>
                  <a:gd name="T28" fmla="*/ 12 w 48"/>
                  <a:gd name="T29" fmla="*/ 6 h 60"/>
                  <a:gd name="T30" fmla="*/ 0 w 48"/>
                  <a:gd name="T31" fmla="*/ 24 h 60"/>
                  <a:gd name="T32" fmla="*/ 0 w 48"/>
                  <a:gd name="T33" fmla="*/ 2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0" y="24"/>
                    </a:moveTo>
                    <a:lnTo>
                      <a:pt x="0" y="36"/>
                    </a:lnTo>
                    <a:lnTo>
                      <a:pt x="0" y="48"/>
                    </a:lnTo>
                    <a:lnTo>
                      <a:pt x="12" y="60"/>
                    </a:lnTo>
                    <a:lnTo>
                      <a:pt x="24" y="60"/>
                    </a:lnTo>
                    <a:lnTo>
                      <a:pt x="36" y="48"/>
                    </a:lnTo>
                    <a:lnTo>
                      <a:pt x="42" y="36"/>
                    </a:lnTo>
                    <a:lnTo>
                      <a:pt x="48" y="18"/>
                    </a:lnTo>
                    <a:lnTo>
                      <a:pt x="42" y="6"/>
                    </a:lnTo>
                    <a:lnTo>
                      <a:pt x="36" y="0"/>
                    </a:lnTo>
                    <a:lnTo>
                      <a:pt x="24" y="0"/>
                    </a:lnTo>
                    <a:lnTo>
                      <a:pt x="12" y="6"/>
                    </a:lnTo>
                    <a:lnTo>
                      <a:pt x="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98" name="Freeform 42"/>
              <p:cNvSpPr>
                <a:spLocks/>
              </p:cNvSpPr>
              <p:nvPr/>
            </p:nvSpPr>
            <p:spPr bwMode="auto">
              <a:xfrm>
                <a:off x="1256" y="2783"/>
                <a:ext cx="48" cy="60"/>
              </a:xfrm>
              <a:custGeom>
                <a:avLst/>
                <a:gdLst>
                  <a:gd name="T0" fmla="*/ 0 w 48"/>
                  <a:gd name="T1" fmla="*/ 24 h 60"/>
                  <a:gd name="T2" fmla="*/ 0 w 48"/>
                  <a:gd name="T3" fmla="*/ 36 h 60"/>
                  <a:gd name="T4" fmla="*/ 0 w 48"/>
                  <a:gd name="T5" fmla="*/ 48 h 60"/>
                  <a:gd name="T6" fmla="*/ 12 w 48"/>
                  <a:gd name="T7" fmla="*/ 60 h 60"/>
                  <a:gd name="T8" fmla="*/ 12 w 48"/>
                  <a:gd name="T9" fmla="*/ 60 h 60"/>
                  <a:gd name="T10" fmla="*/ 24 w 48"/>
                  <a:gd name="T11" fmla="*/ 60 h 60"/>
                  <a:gd name="T12" fmla="*/ 36 w 48"/>
                  <a:gd name="T13" fmla="*/ 48 h 60"/>
                  <a:gd name="T14" fmla="*/ 42 w 48"/>
                  <a:gd name="T15" fmla="*/ 36 h 60"/>
                  <a:gd name="T16" fmla="*/ 42 w 48"/>
                  <a:gd name="T17" fmla="*/ 36 h 60"/>
                  <a:gd name="T18" fmla="*/ 48 w 48"/>
                  <a:gd name="T19" fmla="*/ 18 h 60"/>
                  <a:gd name="T20" fmla="*/ 42 w 48"/>
                  <a:gd name="T21" fmla="*/ 6 h 60"/>
                  <a:gd name="T22" fmla="*/ 36 w 48"/>
                  <a:gd name="T23" fmla="*/ 0 h 60"/>
                  <a:gd name="T24" fmla="*/ 36 w 48"/>
                  <a:gd name="T25" fmla="*/ 0 h 60"/>
                  <a:gd name="T26" fmla="*/ 24 w 48"/>
                  <a:gd name="T27" fmla="*/ 0 h 60"/>
                  <a:gd name="T28" fmla="*/ 12 w 48"/>
                  <a:gd name="T29" fmla="*/ 6 h 60"/>
                  <a:gd name="T30" fmla="*/ 0 w 48"/>
                  <a:gd name="T31" fmla="*/ 24 h 60"/>
                  <a:gd name="T32" fmla="*/ 0 w 48"/>
                  <a:gd name="T33" fmla="*/ 24 h 60"/>
                  <a:gd name="T34" fmla="*/ 0 w 48"/>
                  <a:gd name="T35" fmla="*/ 24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0" y="24"/>
                    </a:moveTo>
                    <a:lnTo>
                      <a:pt x="0" y="36"/>
                    </a:lnTo>
                    <a:lnTo>
                      <a:pt x="0" y="48"/>
                    </a:lnTo>
                    <a:lnTo>
                      <a:pt x="12" y="60"/>
                    </a:lnTo>
                    <a:lnTo>
                      <a:pt x="24" y="60"/>
                    </a:lnTo>
                    <a:lnTo>
                      <a:pt x="36" y="48"/>
                    </a:lnTo>
                    <a:lnTo>
                      <a:pt x="42" y="36"/>
                    </a:lnTo>
                    <a:lnTo>
                      <a:pt x="48" y="18"/>
                    </a:lnTo>
                    <a:lnTo>
                      <a:pt x="42" y="6"/>
                    </a:lnTo>
                    <a:lnTo>
                      <a:pt x="36" y="0"/>
                    </a:lnTo>
                    <a:lnTo>
                      <a:pt x="24" y="0"/>
                    </a:lnTo>
                    <a:lnTo>
                      <a:pt x="12" y="6"/>
                    </a:lnTo>
                    <a:lnTo>
                      <a:pt x="0" y="2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99" name="Freeform 43"/>
              <p:cNvSpPr>
                <a:spLocks/>
              </p:cNvSpPr>
              <p:nvPr/>
            </p:nvSpPr>
            <p:spPr bwMode="auto">
              <a:xfrm>
                <a:off x="1250" y="2855"/>
                <a:ext cx="42" cy="60"/>
              </a:xfrm>
              <a:custGeom>
                <a:avLst/>
                <a:gdLst>
                  <a:gd name="T0" fmla="*/ 0 w 42"/>
                  <a:gd name="T1" fmla="*/ 30 h 60"/>
                  <a:gd name="T2" fmla="*/ 0 w 42"/>
                  <a:gd name="T3" fmla="*/ 48 h 60"/>
                  <a:gd name="T4" fmla="*/ 12 w 42"/>
                  <a:gd name="T5" fmla="*/ 60 h 60"/>
                  <a:gd name="T6" fmla="*/ 24 w 42"/>
                  <a:gd name="T7" fmla="*/ 60 h 60"/>
                  <a:gd name="T8" fmla="*/ 24 w 42"/>
                  <a:gd name="T9" fmla="*/ 60 h 60"/>
                  <a:gd name="T10" fmla="*/ 30 w 42"/>
                  <a:gd name="T11" fmla="*/ 60 h 60"/>
                  <a:gd name="T12" fmla="*/ 42 w 42"/>
                  <a:gd name="T13" fmla="*/ 48 h 60"/>
                  <a:gd name="T14" fmla="*/ 42 w 42"/>
                  <a:gd name="T15" fmla="*/ 30 h 60"/>
                  <a:gd name="T16" fmla="*/ 42 w 42"/>
                  <a:gd name="T17" fmla="*/ 30 h 60"/>
                  <a:gd name="T18" fmla="*/ 42 w 42"/>
                  <a:gd name="T19" fmla="*/ 12 h 60"/>
                  <a:gd name="T20" fmla="*/ 30 w 42"/>
                  <a:gd name="T21" fmla="*/ 0 h 60"/>
                  <a:gd name="T22" fmla="*/ 24 w 42"/>
                  <a:gd name="T23" fmla="*/ 0 h 60"/>
                  <a:gd name="T24" fmla="*/ 24 w 42"/>
                  <a:gd name="T25" fmla="*/ 0 h 60"/>
                  <a:gd name="T26" fmla="*/ 12 w 42"/>
                  <a:gd name="T27" fmla="*/ 0 h 60"/>
                  <a:gd name="T28" fmla="*/ 0 w 42"/>
                  <a:gd name="T29" fmla="*/ 12 h 60"/>
                  <a:gd name="T30" fmla="*/ 0 w 42"/>
                  <a:gd name="T31" fmla="*/ 30 h 60"/>
                  <a:gd name="T32" fmla="*/ 0 w 42"/>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0"/>
                  <a:gd name="T53" fmla="*/ 42 w 4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0">
                    <a:moveTo>
                      <a:pt x="0" y="30"/>
                    </a:moveTo>
                    <a:lnTo>
                      <a:pt x="0" y="48"/>
                    </a:lnTo>
                    <a:lnTo>
                      <a:pt x="12" y="60"/>
                    </a:lnTo>
                    <a:lnTo>
                      <a:pt x="24" y="60"/>
                    </a:lnTo>
                    <a:lnTo>
                      <a:pt x="30" y="60"/>
                    </a:lnTo>
                    <a:lnTo>
                      <a:pt x="42" y="48"/>
                    </a:lnTo>
                    <a:lnTo>
                      <a:pt x="42" y="30"/>
                    </a:lnTo>
                    <a:lnTo>
                      <a:pt x="42" y="12"/>
                    </a:lnTo>
                    <a:lnTo>
                      <a:pt x="30" y="0"/>
                    </a:lnTo>
                    <a:lnTo>
                      <a:pt x="24" y="0"/>
                    </a:lnTo>
                    <a:lnTo>
                      <a:pt x="12" y="0"/>
                    </a:lnTo>
                    <a:lnTo>
                      <a:pt x="0" y="12"/>
                    </a:lnTo>
                    <a:lnTo>
                      <a:pt x="0"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00" name="Freeform 44"/>
              <p:cNvSpPr>
                <a:spLocks/>
              </p:cNvSpPr>
              <p:nvPr/>
            </p:nvSpPr>
            <p:spPr bwMode="auto">
              <a:xfrm>
                <a:off x="1250" y="2855"/>
                <a:ext cx="42" cy="60"/>
              </a:xfrm>
              <a:custGeom>
                <a:avLst/>
                <a:gdLst>
                  <a:gd name="T0" fmla="*/ 0 w 42"/>
                  <a:gd name="T1" fmla="*/ 30 h 60"/>
                  <a:gd name="T2" fmla="*/ 0 w 42"/>
                  <a:gd name="T3" fmla="*/ 48 h 60"/>
                  <a:gd name="T4" fmla="*/ 12 w 42"/>
                  <a:gd name="T5" fmla="*/ 60 h 60"/>
                  <a:gd name="T6" fmla="*/ 24 w 42"/>
                  <a:gd name="T7" fmla="*/ 60 h 60"/>
                  <a:gd name="T8" fmla="*/ 24 w 42"/>
                  <a:gd name="T9" fmla="*/ 60 h 60"/>
                  <a:gd name="T10" fmla="*/ 30 w 42"/>
                  <a:gd name="T11" fmla="*/ 60 h 60"/>
                  <a:gd name="T12" fmla="*/ 42 w 42"/>
                  <a:gd name="T13" fmla="*/ 48 h 60"/>
                  <a:gd name="T14" fmla="*/ 42 w 42"/>
                  <a:gd name="T15" fmla="*/ 30 h 60"/>
                  <a:gd name="T16" fmla="*/ 42 w 42"/>
                  <a:gd name="T17" fmla="*/ 30 h 60"/>
                  <a:gd name="T18" fmla="*/ 42 w 42"/>
                  <a:gd name="T19" fmla="*/ 12 h 60"/>
                  <a:gd name="T20" fmla="*/ 30 w 42"/>
                  <a:gd name="T21" fmla="*/ 0 h 60"/>
                  <a:gd name="T22" fmla="*/ 24 w 42"/>
                  <a:gd name="T23" fmla="*/ 0 h 60"/>
                  <a:gd name="T24" fmla="*/ 24 w 42"/>
                  <a:gd name="T25" fmla="*/ 0 h 60"/>
                  <a:gd name="T26" fmla="*/ 12 w 42"/>
                  <a:gd name="T27" fmla="*/ 0 h 60"/>
                  <a:gd name="T28" fmla="*/ 0 w 42"/>
                  <a:gd name="T29" fmla="*/ 12 h 60"/>
                  <a:gd name="T30" fmla="*/ 0 w 42"/>
                  <a:gd name="T31" fmla="*/ 30 h 60"/>
                  <a:gd name="T32" fmla="*/ 0 w 42"/>
                  <a:gd name="T33" fmla="*/ 30 h 60"/>
                  <a:gd name="T34" fmla="*/ 0 w 42"/>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0"/>
                  <a:gd name="T56" fmla="*/ 42 w 42"/>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0">
                    <a:moveTo>
                      <a:pt x="0" y="30"/>
                    </a:moveTo>
                    <a:lnTo>
                      <a:pt x="0" y="48"/>
                    </a:lnTo>
                    <a:lnTo>
                      <a:pt x="12" y="60"/>
                    </a:lnTo>
                    <a:lnTo>
                      <a:pt x="24" y="60"/>
                    </a:lnTo>
                    <a:lnTo>
                      <a:pt x="30" y="60"/>
                    </a:lnTo>
                    <a:lnTo>
                      <a:pt x="42" y="48"/>
                    </a:lnTo>
                    <a:lnTo>
                      <a:pt x="42" y="30"/>
                    </a:lnTo>
                    <a:lnTo>
                      <a:pt x="42" y="12"/>
                    </a:lnTo>
                    <a:lnTo>
                      <a:pt x="30" y="0"/>
                    </a:lnTo>
                    <a:lnTo>
                      <a:pt x="24" y="0"/>
                    </a:lnTo>
                    <a:lnTo>
                      <a:pt x="12" y="0"/>
                    </a:lnTo>
                    <a:lnTo>
                      <a:pt x="0" y="12"/>
                    </a:lnTo>
                    <a:lnTo>
                      <a:pt x="0" y="3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01" name="Freeform 45"/>
              <p:cNvSpPr>
                <a:spLocks/>
              </p:cNvSpPr>
              <p:nvPr/>
            </p:nvSpPr>
            <p:spPr bwMode="auto">
              <a:xfrm>
                <a:off x="1268" y="2927"/>
                <a:ext cx="48" cy="60"/>
              </a:xfrm>
              <a:custGeom>
                <a:avLst/>
                <a:gdLst>
                  <a:gd name="T0" fmla="*/ 6 w 48"/>
                  <a:gd name="T1" fmla="*/ 36 h 60"/>
                  <a:gd name="T2" fmla="*/ 18 w 48"/>
                  <a:gd name="T3" fmla="*/ 48 h 60"/>
                  <a:gd name="T4" fmla="*/ 24 w 48"/>
                  <a:gd name="T5" fmla="*/ 60 h 60"/>
                  <a:gd name="T6" fmla="*/ 36 w 48"/>
                  <a:gd name="T7" fmla="*/ 60 h 60"/>
                  <a:gd name="T8" fmla="*/ 36 w 48"/>
                  <a:gd name="T9" fmla="*/ 60 h 60"/>
                  <a:gd name="T10" fmla="*/ 48 w 48"/>
                  <a:gd name="T11" fmla="*/ 48 h 60"/>
                  <a:gd name="T12" fmla="*/ 48 w 48"/>
                  <a:gd name="T13" fmla="*/ 36 h 60"/>
                  <a:gd name="T14" fmla="*/ 48 w 48"/>
                  <a:gd name="T15" fmla="*/ 18 h 60"/>
                  <a:gd name="T16" fmla="*/ 48 w 48"/>
                  <a:gd name="T17" fmla="*/ 18 h 60"/>
                  <a:gd name="T18" fmla="*/ 36 w 48"/>
                  <a:gd name="T19" fmla="*/ 6 h 60"/>
                  <a:gd name="T20" fmla="*/ 24 w 48"/>
                  <a:gd name="T21" fmla="*/ 0 h 60"/>
                  <a:gd name="T22" fmla="*/ 12 w 48"/>
                  <a:gd name="T23" fmla="*/ 0 h 60"/>
                  <a:gd name="T24" fmla="*/ 12 w 48"/>
                  <a:gd name="T25" fmla="*/ 0 h 60"/>
                  <a:gd name="T26" fmla="*/ 6 w 48"/>
                  <a:gd name="T27" fmla="*/ 6 h 60"/>
                  <a:gd name="T28" fmla="*/ 0 w 48"/>
                  <a:gd name="T29" fmla="*/ 18 h 60"/>
                  <a:gd name="T30" fmla="*/ 6 w 48"/>
                  <a:gd name="T31" fmla="*/ 36 h 60"/>
                  <a:gd name="T32" fmla="*/ 6 w 48"/>
                  <a:gd name="T33" fmla="*/ 3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6" y="36"/>
                    </a:moveTo>
                    <a:lnTo>
                      <a:pt x="18" y="48"/>
                    </a:lnTo>
                    <a:lnTo>
                      <a:pt x="24" y="60"/>
                    </a:lnTo>
                    <a:lnTo>
                      <a:pt x="36" y="60"/>
                    </a:lnTo>
                    <a:lnTo>
                      <a:pt x="48" y="48"/>
                    </a:lnTo>
                    <a:lnTo>
                      <a:pt x="48" y="36"/>
                    </a:lnTo>
                    <a:lnTo>
                      <a:pt x="48" y="18"/>
                    </a:lnTo>
                    <a:lnTo>
                      <a:pt x="36" y="6"/>
                    </a:lnTo>
                    <a:lnTo>
                      <a:pt x="24" y="0"/>
                    </a:lnTo>
                    <a:lnTo>
                      <a:pt x="12" y="0"/>
                    </a:lnTo>
                    <a:lnTo>
                      <a:pt x="6" y="6"/>
                    </a:lnTo>
                    <a:lnTo>
                      <a:pt x="0" y="18"/>
                    </a:lnTo>
                    <a:lnTo>
                      <a:pt x="6"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02" name="Freeform 46"/>
              <p:cNvSpPr>
                <a:spLocks/>
              </p:cNvSpPr>
              <p:nvPr/>
            </p:nvSpPr>
            <p:spPr bwMode="auto">
              <a:xfrm>
                <a:off x="1268" y="2927"/>
                <a:ext cx="48" cy="60"/>
              </a:xfrm>
              <a:custGeom>
                <a:avLst/>
                <a:gdLst>
                  <a:gd name="T0" fmla="*/ 6 w 48"/>
                  <a:gd name="T1" fmla="*/ 36 h 60"/>
                  <a:gd name="T2" fmla="*/ 18 w 48"/>
                  <a:gd name="T3" fmla="*/ 48 h 60"/>
                  <a:gd name="T4" fmla="*/ 24 w 48"/>
                  <a:gd name="T5" fmla="*/ 60 h 60"/>
                  <a:gd name="T6" fmla="*/ 36 w 48"/>
                  <a:gd name="T7" fmla="*/ 60 h 60"/>
                  <a:gd name="T8" fmla="*/ 36 w 48"/>
                  <a:gd name="T9" fmla="*/ 60 h 60"/>
                  <a:gd name="T10" fmla="*/ 48 w 48"/>
                  <a:gd name="T11" fmla="*/ 48 h 60"/>
                  <a:gd name="T12" fmla="*/ 48 w 48"/>
                  <a:gd name="T13" fmla="*/ 36 h 60"/>
                  <a:gd name="T14" fmla="*/ 48 w 48"/>
                  <a:gd name="T15" fmla="*/ 18 h 60"/>
                  <a:gd name="T16" fmla="*/ 48 w 48"/>
                  <a:gd name="T17" fmla="*/ 18 h 60"/>
                  <a:gd name="T18" fmla="*/ 36 w 48"/>
                  <a:gd name="T19" fmla="*/ 6 h 60"/>
                  <a:gd name="T20" fmla="*/ 24 w 48"/>
                  <a:gd name="T21" fmla="*/ 0 h 60"/>
                  <a:gd name="T22" fmla="*/ 12 w 48"/>
                  <a:gd name="T23" fmla="*/ 0 h 60"/>
                  <a:gd name="T24" fmla="*/ 12 w 48"/>
                  <a:gd name="T25" fmla="*/ 0 h 60"/>
                  <a:gd name="T26" fmla="*/ 6 w 48"/>
                  <a:gd name="T27" fmla="*/ 6 h 60"/>
                  <a:gd name="T28" fmla="*/ 0 w 48"/>
                  <a:gd name="T29" fmla="*/ 18 h 60"/>
                  <a:gd name="T30" fmla="*/ 6 w 48"/>
                  <a:gd name="T31" fmla="*/ 36 h 60"/>
                  <a:gd name="T32" fmla="*/ 6 w 48"/>
                  <a:gd name="T33" fmla="*/ 36 h 60"/>
                  <a:gd name="T34" fmla="*/ 6 w 48"/>
                  <a:gd name="T35" fmla="*/ 36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6" y="36"/>
                    </a:moveTo>
                    <a:lnTo>
                      <a:pt x="18" y="48"/>
                    </a:lnTo>
                    <a:lnTo>
                      <a:pt x="24" y="60"/>
                    </a:lnTo>
                    <a:lnTo>
                      <a:pt x="36" y="60"/>
                    </a:lnTo>
                    <a:lnTo>
                      <a:pt x="48" y="48"/>
                    </a:lnTo>
                    <a:lnTo>
                      <a:pt x="48" y="36"/>
                    </a:lnTo>
                    <a:lnTo>
                      <a:pt x="48" y="18"/>
                    </a:lnTo>
                    <a:lnTo>
                      <a:pt x="36" y="6"/>
                    </a:lnTo>
                    <a:lnTo>
                      <a:pt x="24" y="0"/>
                    </a:lnTo>
                    <a:lnTo>
                      <a:pt x="12" y="0"/>
                    </a:lnTo>
                    <a:lnTo>
                      <a:pt x="6" y="6"/>
                    </a:lnTo>
                    <a:lnTo>
                      <a:pt x="0" y="18"/>
                    </a:lnTo>
                    <a:lnTo>
                      <a:pt x="6"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03" name="Freeform 47"/>
              <p:cNvSpPr>
                <a:spLocks/>
              </p:cNvSpPr>
              <p:nvPr/>
            </p:nvSpPr>
            <p:spPr bwMode="auto">
              <a:xfrm>
                <a:off x="1316" y="2981"/>
                <a:ext cx="54" cy="54"/>
              </a:xfrm>
              <a:custGeom>
                <a:avLst/>
                <a:gdLst>
                  <a:gd name="T0" fmla="*/ 12 w 54"/>
                  <a:gd name="T1" fmla="*/ 42 h 54"/>
                  <a:gd name="T2" fmla="*/ 24 w 54"/>
                  <a:gd name="T3" fmla="*/ 54 h 54"/>
                  <a:gd name="T4" fmla="*/ 42 w 54"/>
                  <a:gd name="T5" fmla="*/ 54 h 54"/>
                  <a:gd name="T6" fmla="*/ 48 w 54"/>
                  <a:gd name="T7" fmla="*/ 54 h 54"/>
                  <a:gd name="T8" fmla="*/ 48 w 54"/>
                  <a:gd name="T9" fmla="*/ 54 h 54"/>
                  <a:gd name="T10" fmla="*/ 54 w 54"/>
                  <a:gd name="T11" fmla="*/ 42 h 54"/>
                  <a:gd name="T12" fmla="*/ 54 w 54"/>
                  <a:gd name="T13" fmla="*/ 30 h 54"/>
                  <a:gd name="T14" fmla="*/ 42 w 54"/>
                  <a:gd name="T15" fmla="*/ 18 h 54"/>
                  <a:gd name="T16" fmla="*/ 42 w 54"/>
                  <a:gd name="T17" fmla="*/ 18 h 54"/>
                  <a:gd name="T18" fmla="*/ 30 w 54"/>
                  <a:gd name="T19" fmla="*/ 6 h 54"/>
                  <a:gd name="T20" fmla="*/ 12 w 54"/>
                  <a:gd name="T21" fmla="*/ 0 h 54"/>
                  <a:gd name="T22" fmla="*/ 0 w 54"/>
                  <a:gd name="T23" fmla="*/ 6 h 54"/>
                  <a:gd name="T24" fmla="*/ 0 w 54"/>
                  <a:gd name="T25" fmla="*/ 6 h 54"/>
                  <a:gd name="T26" fmla="*/ 0 w 54"/>
                  <a:gd name="T27" fmla="*/ 18 h 54"/>
                  <a:gd name="T28" fmla="*/ 0 w 54"/>
                  <a:gd name="T29" fmla="*/ 30 h 54"/>
                  <a:gd name="T30" fmla="*/ 12 w 54"/>
                  <a:gd name="T31" fmla="*/ 42 h 54"/>
                  <a:gd name="T32" fmla="*/ 12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12" y="42"/>
                    </a:moveTo>
                    <a:lnTo>
                      <a:pt x="24" y="54"/>
                    </a:lnTo>
                    <a:lnTo>
                      <a:pt x="42" y="54"/>
                    </a:lnTo>
                    <a:lnTo>
                      <a:pt x="48" y="54"/>
                    </a:lnTo>
                    <a:lnTo>
                      <a:pt x="54" y="42"/>
                    </a:lnTo>
                    <a:lnTo>
                      <a:pt x="54" y="30"/>
                    </a:lnTo>
                    <a:lnTo>
                      <a:pt x="42" y="18"/>
                    </a:lnTo>
                    <a:lnTo>
                      <a:pt x="30" y="6"/>
                    </a:lnTo>
                    <a:lnTo>
                      <a:pt x="12" y="0"/>
                    </a:lnTo>
                    <a:lnTo>
                      <a:pt x="0" y="6"/>
                    </a:lnTo>
                    <a:lnTo>
                      <a:pt x="0" y="18"/>
                    </a:lnTo>
                    <a:lnTo>
                      <a:pt x="0" y="30"/>
                    </a:lnTo>
                    <a:lnTo>
                      <a:pt x="12" y="4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04" name="Freeform 48"/>
              <p:cNvSpPr>
                <a:spLocks/>
              </p:cNvSpPr>
              <p:nvPr/>
            </p:nvSpPr>
            <p:spPr bwMode="auto">
              <a:xfrm>
                <a:off x="1316" y="2981"/>
                <a:ext cx="54" cy="54"/>
              </a:xfrm>
              <a:custGeom>
                <a:avLst/>
                <a:gdLst>
                  <a:gd name="T0" fmla="*/ 12 w 54"/>
                  <a:gd name="T1" fmla="*/ 42 h 54"/>
                  <a:gd name="T2" fmla="*/ 24 w 54"/>
                  <a:gd name="T3" fmla="*/ 54 h 54"/>
                  <a:gd name="T4" fmla="*/ 42 w 54"/>
                  <a:gd name="T5" fmla="*/ 54 h 54"/>
                  <a:gd name="T6" fmla="*/ 48 w 54"/>
                  <a:gd name="T7" fmla="*/ 54 h 54"/>
                  <a:gd name="T8" fmla="*/ 48 w 54"/>
                  <a:gd name="T9" fmla="*/ 54 h 54"/>
                  <a:gd name="T10" fmla="*/ 54 w 54"/>
                  <a:gd name="T11" fmla="*/ 42 h 54"/>
                  <a:gd name="T12" fmla="*/ 54 w 54"/>
                  <a:gd name="T13" fmla="*/ 30 h 54"/>
                  <a:gd name="T14" fmla="*/ 42 w 54"/>
                  <a:gd name="T15" fmla="*/ 18 h 54"/>
                  <a:gd name="T16" fmla="*/ 42 w 54"/>
                  <a:gd name="T17" fmla="*/ 18 h 54"/>
                  <a:gd name="T18" fmla="*/ 30 w 54"/>
                  <a:gd name="T19" fmla="*/ 6 h 54"/>
                  <a:gd name="T20" fmla="*/ 12 w 54"/>
                  <a:gd name="T21" fmla="*/ 0 h 54"/>
                  <a:gd name="T22" fmla="*/ 0 w 54"/>
                  <a:gd name="T23" fmla="*/ 6 h 54"/>
                  <a:gd name="T24" fmla="*/ 0 w 54"/>
                  <a:gd name="T25" fmla="*/ 6 h 54"/>
                  <a:gd name="T26" fmla="*/ 0 w 54"/>
                  <a:gd name="T27" fmla="*/ 18 h 54"/>
                  <a:gd name="T28" fmla="*/ 0 w 54"/>
                  <a:gd name="T29" fmla="*/ 30 h 54"/>
                  <a:gd name="T30" fmla="*/ 12 w 54"/>
                  <a:gd name="T31" fmla="*/ 42 h 54"/>
                  <a:gd name="T32" fmla="*/ 12 w 54"/>
                  <a:gd name="T33" fmla="*/ 42 h 54"/>
                  <a:gd name="T34" fmla="*/ 12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12" y="42"/>
                    </a:moveTo>
                    <a:lnTo>
                      <a:pt x="24" y="54"/>
                    </a:lnTo>
                    <a:lnTo>
                      <a:pt x="42" y="54"/>
                    </a:lnTo>
                    <a:lnTo>
                      <a:pt x="48" y="54"/>
                    </a:lnTo>
                    <a:lnTo>
                      <a:pt x="54" y="42"/>
                    </a:lnTo>
                    <a:lnTo>
                      <a:pt x="54" y="30"/>
                    </a:lnTo>
                    <a:lnTo>
                      <a:pt x="42" y="18"/>
                    </a:lnTo>
                    <a:lnTo>
                      <a:pt x="30" y="6"/>
                    </a:lnTo>
                    <a:lnTo>
                      <a:pt x="12" y="0"/>
                    </a:lnTo>
                    <a:lnTo>
                      <a:pt x="0" y="6"/>
                    </a:lnTo>
                    <a:lnTo>
                      <a:pt x="0" y="18"/>
                    </a:lnTo>
                    <a:lnTo>
                      <a:pt x="0" y="30"/>
                    </a:lnTo>
                    <a:lnTo>
                      <a:pt x="12" y="4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05" name="Freeform 49"/>
              <p:cNvSpPr>
                <a:spLocks/>
              </p:cNvSpPr>
              <p:nvPr/>
            </p:nvSpPr>
            <p:spPr bwMode="auto">
              <a:xfrm>
                <a:off x="1382" y="3023"/>
                <a:ext cx="60" cy="42"/>
              </a:xfrm>
              <a:custGeom>
                <a:avLst/>
                <a:gdLst>
                  <a:gd name="T0" fmla="*/ 18 w 60"/>
                  <a:gd name="T1" fmla="*/ 42 h 42"/>
                  <a:gd name="T2" fmla="*/ 36 w 60"/>
                  <a:gd name="T3" fmla="*/ 42 h 42"/>
                  <a:gd name="T4" fmla="*/ 54 w 60"/>
                  <a:gd name="T5" fmla="*/ 42 h 42"/>
                  <a:gd name="T6" fmla="*/ 60 w 60"/>
                  <a:gd name="T7" fmla="*/ 36 h 42"/>
                  <a:gd name="T8" fmla="*/ 60 w 60"/>
                  <a:gd name="T9" fmla="*/ 36 h 42"/>
                  <a:gd name="T10" fmla="*/ 60 w 60"/>
                  <a:gd name="T11" fmla="*/ 24 h 42"/>
                  <a:gd name="T12" fmla="*/ 54 w 60"/>
                  <a:gd name="T13" fmla="*/ 12 h 42"/>
                  <a:gd name="T14" fmla="*/ 36 w 60"/>
                  <a:gd name="T15" fmla="*/ 6 h 42"/>
                  <a:gd name="T16" fmla="*/ 36 w 60"/>
                  <a:gd name="T17" fmla="*/ 6 h 42"/>
                  <a:gd name="T18" fmla="*/ 18 w 60"/>
                  <a:gd name="T19" fmla="*/ 0 h 42"/>
                  <a:gd name="T20" fmla="*/ 6 w 60"/>
                  <a:gd name="T21" fmla="*/ 0 h 42"/>
                  <a:gd name="T22" fmla="*/ 0 w 60"/>
                  <a:gd name="T23" fmla="*/ 12 h 42"/>
                  <a:gd name="T24" fmla="*/ 0 w 60"/>
                  <a:gd name="T25" fmla="*/ 12 h 42"/>
                  <a:gd name="T26" fmla="*/ 0 w 60"/>
                  <a:gd name="T27" fmla="*/ 18 h 42"/>
                  <a:gd name="T28" fmla="*/ 6 w 60"/>
                  <a:gd name="T29" fmla="*/ 30 h 42"/>
                  <a:gd name="T30" fmla="*/ 18 w 60"/>
                  <a:gd name="T31" fmla="*/ 42 h 42"/>
                  <a:gd name="T32" fmla="*/ 18 w 60"/>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18" y="42"/>
                    </a:moveTo>
                    <a:lnTo>
                      <a:pt x="36" y="42"/>
                    </a:lnTo>
                    <a:lnTo>
                      <a:pt x="54" y="42"/>
                    </a:lnTo>
                    <a:lnTo>
                      <a:pt x="60" y="36"/>
                    </a:lnTo>
                    <a:lnTo>
                      <a:pt x="60" y="24"/>
                    </a:lnTo>
                    <a:lnTo>
                      <a:pt x="54" y="12"/>
                    </a:lnTo>
                    <a:lnTo>
                      <a:pt x="36" y="6"/>
                    </a:lnTo>
                    <a:lnTo>
                      <a:pt x="18" y="0"/>
                    </a:lnTo>
                    <a:lnTo>
                      <a:pt x="6" y="0"/>
                    </a:lnTo>
                    <a:lnTo>
                      <a:pt x="0" y="12"/>
                    </a:lnTo>
                    <a:lnTo>
                      <a:pt x="0" y="18"/>
                    </a:lnTo>
                    <a:lnTo>
                      <a:pt x="6" y="30"/>
                    </a:lnTo>
                    <a:lnTo>
                      <a:pt x="18" y="4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06" name="Freeform 50"/>
              <p:cNvSpPr>
                <a:spLocks/>
              </p:cNvSpPr>
              <p:nvPr/>
            </p:nvSpPr>
            <p:spPr bwMode="auto">
              <a:xfrm>
                <a:off x="1382" y="3023"/>
                <a:ext cx="60" cy="42"/>
              </a:xfrm>
              <a:custGeom>
                <a:avLst/>
                <a:gdLst>
                  <a:gd name="T0" fmla="*/ 18 w 60"/>
                  <a:gd name="T1" fmla="*/ 42 h 42"/>
                  <a:gd name="T2" fmla="*/ 36 w 60"/>
                  <a:gd name="T3" fmla="*/ 42 h 42"/>
                  <a:gd name="T4" fmla="*/ 54 w 60"/>
                  <a:gd name="T5" fmla="*/ 42 h 42"/>
                  <a:gd name="T6" fmla="*/ 60 w 60"/>
                  <a:gd name="T7" fmla="*/ 36 h 42"/>
                  <a:gd name="T8" fmla="*/ 60 w 60"/>
                  <a:gd name="T9" fmla="*/ 36 h 42"/>
                  <a:gd name="T10" fmla="*/ 60 w 60"/>
                  <a:gd name="T11" fmla="*/ 24 h 42"/>
                  <a:gd name="T12" fmla="*/ 54 w 60"/>
                  <a:gd name="T13" fmla="*/ 12 h 42"/>
                  <a:gd name="T14" fmla="*/ 36 w 60"/>
                  <a:gd name="T15" fmla="*/ 6 h 42"/>
                  <a:gd name="T16" fmla="*/ 36 w 60"/>
                  <a:gd name="T17" fmla="*/ 6 h 42"/>
                  <a:gd name="T18" fmla="*/ 18 w 60"/>
                  <a:gd name="T19" fmla="*/ 0 h 42"/>
                  <a:gd name="T20" fmla="*/ 6 w 60"/>
                  <a:gd name="T21" fmla="*/ 0 h 42"/>
                  <a:gd name="T22" fmla="*/ 0 w 60"/>
                  <a:gd name="T23" fmla="*/ 12 h 42"/>
                  <a:gd name="T24" fmla="*/ 0 w 60"/>
                  <a:gd name="T25" fmla="*/ 12 h 42"/>
                  <a:gd name="T26" fmla="*/ 0 w 60"/>
                  <a:gd name="T27" fmla="*/ 18 h 42"/>
                  <a:gd name="T28" fmla="*/ 6 w 60"/>
                  <a:gd name="T29" fmla="*/ 30 h 42"/>
                  <a:gd name="T30" fmla="*/ 18 w 60"/>
                  <a:gd name="T31" fmla="*/ 42 h 42"/>
                  <a:gd name="T32" fmla="*/ 18 w 60"/>
                  <a:gd name="T33" fmla="*/ 42 h 42"/>
                  <a:gd name="T34" fmla="*/ 18 w 60"/>
                  <a:gd name="T35" fmla="*/ 42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18" y="42"/>
                    </a:moveTo>
                    <a:lnTo>
                      <a:pt x="36" y="42"/>
                    </a:lnTo>
                    <a:lnTo>
                      <a:pt x="54" y="42"/>
                    </a:lnTo>
                    <a:lnTo>
                      <a:pt x="60" y="36"/>
                    </a:lnTo>
                    <a:lnTo>
                      <a:pt x="60" y="24"/>
                    </a:lnTo>
                    <a:lnTo>
                      <a:pt x="54" y="12"/>
                    </a:lnTo>
                    <a:lnTo>
                      <a:pt x="36" y="6"/>
                    </a:lnTo>
                    <a:lnTo>
                      <a:pt x="18" y="0"/>
                    </a:lnTo>
                    <a:lnTo>
                      <a:pt x="6" y="0"/>
                    </a:lnTo>
                    <a:lnTo>
                      <a:pt x="0" y="12"/>
                    </a:lnTo>
                    <a:lnTo>
                      <a:pt x="0" y="18"/>
                    </a:lnTo>
                    <a:lnTo>
                      <a:pt x="6" y="30"/>
                    </a:lnTo>
                    <a:lnTo>
                      <a:pt x="18" y="4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07" name="Freeform 51"/>
              <p:cNvSpPr>
                <a:spLocks/>
              </p:cNvSpPr>
              <p:nvPr/>
            </p:nvSpPr>
            <p:spPr bwMode="auto">
              <a:xfrm>
                <a:off x="1454" y="3029"/>
                <a:ext cx="66" cy="42"/>
              </a:xfrm>
              <a:custGeom>
                <a:avLst/>
                <a:gdLst>
                  <a:gd name="T0" fmla="*/ 30 w 66"/>
                  <a:gd name="T1" fmla="*/ 42 h 42"/>
                  <a:gd name="T2" fmla="*/ 48 w 66"/>
                  <a:gd name="T3" fmla="*/ 42 h 42"/>
                  <a:gd name="T4" fmla="*/ 60 w 66"/>
                  <a:gd name="T5" fmla="*/ 36 h 42"/>
                  <a:gd name="T6" fmla="*/ 66 w 66"/>
                  <a:gd name="T7" fmla="*/ 24 h 42"/>
                  <a:gd name="T8" fmla="*/ 66 w 66"/>
                  <a:gd name="T9" fmla="*/ 24 h 42"/>
                  <a:gd name="T10" fmla="*/ 60 w 66"/>
                  <a:gd name="T11" fmla="*/ 12 h 42"/>
                  <a:gd name="T12" fmla="*/ 48 w 66"/>
                  <a:gd name="T13" fmla="*/ 6 h 42"/>
                  <a:gd name="T14" fmla="*/ 30 w 66"/>
                  <a:gd name="T15" fmla="*/ 0 h 42"/>
                  <a:gd name="T16" fmla="*/ 30 w 66"/>
                  <a:gd name="T17" fmla="*/ 0 h 42"/>
                  <a:gd name="T18" fmla="*/ 18 w 66"/>
                  <a:gd name="T19" fmla="*/ 6 h 42"/>
                  <a:gd name="T20" fmla="*/ 6 w 66"/>
                  <a:gd name="T21" fmla="*/ 12 h 42"/>
                  <a:gd name="T22" fmla="*/ 0 w 66"/>
                  <a:gd name="T23" fmla="*/ 24 h 42"/>
                  <a:gd name="T24" fmla="*/ 0 w 66"/>
                  <a:gd name="T25" fmla="*/ 24 h 42"/>
                  <a:gd name="T26" fmla="*/ 6 w 66"/>
                  <a:gd name="T27" fmla="*/ 36 h 42"/>
                  <a:gd name="T28" fmla="*/ 18 w 66"/>
                  <a:gd name="T29" fmla="*/ 42 h 42"/>
                  <a:gd name="T30" fmla="*/ 30 w 66"/>
                  <a:gd name="T31" fmla="*/ 42 h 42"/>
                  <a:gd name="T32" fmla="*/ 30 w 6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2"/>
                  <a:gd name="T53" fmla="*/ 66 w 6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2">
                    <a:moveTo>
                      <a:pt x="30" y="42"/>
                    </a:moveTo>
                    <a:lnTo>
                      <a:pt x="48" y="42"/>
                    </a:lnTo>
                    <a:lnTo>
                      <a:pt x="60" y="36"/>
                    </a:lnTo>
                    <a:lnTo>
                      <a:pt x="66" y="24"/>
                    </a:lnTo>
                    <a:lnTo>
                      <a:pt x="60" y="12"/>
                    </a:lnTo>
                    <a:lnTo>
                      <a:pt x="48" y="6"/>
                    </a:lnTo>
                    <a:lnTo>
                      <a:pt x="30" y="0"/>
                    </a:lnTo>
                    <a:lnTo>
                      <a:pt x="18" y="6"/>
                    </a:lnTo>
                    <a:lnTo>
                      <a:pt x="6" y="12"/>
                    </a:lnTo>
                    <a:lnTo>
                      <a:pt x="0" y="24"/>
                    </a:lnTo>
                    <a:lnTo>
                      <a:pt x="6" y="36"/>
                    </a:lnTo>
                    <a:lnTo>
                      <a:pt x="18" y="42"/>
                    </a:lnTo>
                    <a:lnTo>
                      <a:pt x="30" y="4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08" name="Freeform 52"/>
              <p:cNvSpPr>
                <a:spLocks/>
              </p:cNvSpPr>
              <p:nvPr/>
            </p:nvSpPr>
            <p:spPr bwMode="auto">
              <a:xfrm>
                <a:off x="1454" y="3029"/>
                <a:ext cx="66" cy="42"/>
              </a:xfrm>
              <a:custGeom>
                <a:avLst/>
                <a:gdLst>
                  <a:gd name="T0" fmla="*/ 30 w 66"/>
                  <a:gd name="T1" fmla="*/ 42 h 42"/>
                  <a:gd name="T2" fmla="*/ 48 w 66"/>
                  <a:gd name="T3" fmla="*/ 42 h 42"/>
                  <a:gd name="T4" fmla="*/ 60 w 66"/>
                  <a:gd name="T5" fmla="*/ 36 h 42"/>
                  <a:gd name="T6" fmla="*/ 66 w 66"/>
                  <a:gd name="T7" fmla="*/ 24 h 42"/>
                  <a:gd name="T8" fmla="*/ 66 w 66"/>
                  <a:gd name="T9" fmla="*/ 24 h 42"/>
                  <a:gd name="T10" fmla="*/ 60 w 66"/>
                  <a:gd name="T11" fmla="*/ 12 h 42"/>
                  <a:gd name="T12" fmla="*/ 48 w 66"/>
                  <a:gd name="T13" fmla="*/ 6 h 42"/>
                  <a:gd name="T14" fmla="*/ 30 w 66"/>
                  <a:gd name="T15" fmla="*/ 0 h 42"/>
                  <a:gd name="T16" fmla="*/ 30 w 66"/>
                  <a:gd name="T17" fmla="*/ 0 h 42"/>
                  <a:gd name="T18" fmla="*/ 18 w 66"/>
                  <a:gd name="T19" fmla="*/ 6 h 42"/>
                  <a:gd name="T20" fmla="*/ 6 w 66"/>
                  <a:gd name="T21" fmla="*/ 12 h 42"/>
                  <a:gd name="T22" fmla="*/ 0 w 66"/>
                  <a:gd name="T23" fmla="*/ 24 h 42"/>
                  <a:gd name="T24" fmla="*/ 0 w 66"/>
                  <a:gd name="T25" fmla="*/ 24 h 42"/>
                  <a:gd name="T26" fmla="*/ 6 w 66"/>
                  <a:gd name="T27" fmla="*/ 36 h 42"/>
                  <a:gd name="T28" fmla="*/ 18 w 66"/>
                  <a:gd name="T29" fmla="*/ 42 h 42"/>
                  <a:gd name="T30" fmla="*/ 30 w 66"/>
                  <a:gd name="T31" fmla="*/ 42 h 42"/>
                  <a:gd name="T32" fmla="*/ 30 w 66"/>
                  <a:gd name="T33" fmla="*/ 42 h 42"/>
                  <a:gd name="T34" fmla="*/ 30 w 66"/>
                  <a:gd name="T35" fmla="*/ 42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2"/>
                  <a:gd name="T56" fmla="*/ 66 w 6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2">
                    <a:moveTo>
                      <a:pt x="30" y="42"/>
                    </a:moveTo>
                    <a:lnTo>
                      <a:pt x="48" y="42"/>
                    </a:lnTo>
                    <a:lnTo>
                      <a:pt x="60" y="36"/>
                    </a:lnTo>
                    <a:lnTo>
                      <a:pt x="66" y="24"/>
                    </a:lnTo>
                    <a:lnTo>
                      <a:pt x="60" y="12"/>
                    </a:lnTo>
                    <a:lnTo>
                      <a:pt x="48" y="6"/>
                    </a:lnTo>
                    <a:lnTo>
                      <a:pt x="30" y="0"/>
                    </a:lnTo>
                    <a:lnTo>
                      <a:pt x="18" y="6"/>
                    </a:lnTo>
                    <a:lnTo>
                      <a:pt x="6" y="12"/>
                    </a:lnTo>
                    <a:lnTo>
                      <a:pt x="0" y="24"/>
                    </a:lnTo>
                    <a:lnTo>
                      <a:pt x="6" y="36"/>
                    </a:lnTo>
                    <a:lnTo>
                      <a:pt x="18" y="42"/>
                    </a:lnTo>
                    <a:lnTo>
                      <a:pt x="30" y="4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09" name="Freeform 53"/>
              <p:cNvSpPr>
                <a:spLocks/>
              </p:cNvSpPr>
              <p:nvPr/>
            </p:nvSpPr>
            <p:spPr bwMode="auto">
              <a:xfrm>
                <a:off x="1526" y="3005"/>
                <a:ext cx="66" cy="48"/>
              </a:xfrm>
              <a:custGeom>
                <a:avLst/>
                <a:gdLst>
                  <a:gd name="T0" fmla="*/ 42 w 66"/>
                  <a:gd name="T1" fmla="*/ 42 h 48"/>
                  <a:gd name="T2" fmla="*/ 54 w 66"/>
                  <a:gd name="T3" fmla="*/ 36 h 48"/>
                  <a:gd name="T4" fmla="*/ 66 w 66"/>
                  <a:gd name="T5" fmla="*/ 24 h 48"/>
                  <a:gd name="T6" fmla="*/ 66 w 66"/>
                  <a:gd name="T7" fmla="*/ 12 h 48"/>
                  <a:gd name="T8" fmla="*/ 66 w 66"/>
                  <a:gd name="T9" fmla="*/ 12 h 48"/>
                  <a:gd name="T10" fmla="*/ 54 w 66"/>
                  <a:gd name="T11" fmla="*/ 6 h 48"/>
                  <a:gd name="T12" fmla="*/ 42 w 66"/>
                  <a:gd name="T13" fmla="*/ 0 h 48"/>
                  <a:gd name="T14" fmla="*/ 24 w 66"/>
                  <a:gd name="T15" fmla="*/ 6 h 48"/>
                  <a:gd name="T16" fmla="*/ 24 w 66"/>
                  <a:gd name="T17" fmla="*/ 6 h 48"/>
                  <a:gd name="T18" fmla="*/ 12 w 66"/>
                  <a:gd name="T19" fmla="*/ 18 h 48"/>
                  <a:gd name="T20" fmla="*/ 0 w 66"/>
                  <a:gd name="T21" fmla="*/ 24 h 48"/>
                  <a:gd name="T22" fmla="*/ 0 w 66"/>
                  <a:gd name="T23" fmla="*/ 36 h 48"/>
                  <a:gd name="T24" fmla="*/ 0 w 66"/>
                  <a:gd name="T25" fmla="*/ 36 h 48"/>
                  <a:gd name="T26" fmla="*/ 12 w 66"/>
                  <a:gd name="T27" fmla="*/ 48 h 48"/>
                  <a:gd name="T28" fmla="*/ 24 w 66"/>
                  <a:gd name="T29" fmla="*/ 48 h 48"/>
                  <a:gd name="T30" fmla="*/ 42 w 66"/>
                  <a:gd name="T31" fmla="*/ 42 h 48"/>
                  <a:gd name="T32" fmla="*/ 42 w 66"/>
                  <a:gd name="T33" fmla="*/ 4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8"/>
                  <a:gd name="T53" fmla="*/ 66 w 6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8">
                    <a:moveTo>
                      <a:pt x="42" y="42"/>
                    </a:moveTo>
                    <a:lnTo>
                      <a:pt x="54" y="36"/>
                    </a:lnTo>
                    <a:lnTo>
                      <a:pt x="66" y="24"/>
                    </a:lnTo>
                    <a:lnTo>
                      <a:pt x="66" y="12"/>
                    </a:lnTo>
                    <a:lnTo>
                      <a:pt x="54" y="6"/>
                    </a:lnTo>
                    <a:lnTo>
                      <a:pt x="42" y="0"/>
                    </a:lnTo>
                    <a:lnTo>
                      <a:pt x="24" y="6"/>
                    </a:lnTo>
                    <a:lnTo>
                      <a:pt x="12" y="18"/>
                    </a:lnTo>
                    <a:lnTo>
                      <a:pt x="0" y="24"/>
                    </a:lnTo>
                    <a:lnTo>
                      <a:pt x="0" y="36"/>
                    </a:lnTo>
                    <a:lnTo>
                      <a:pt x="12" y="48"/>
                    </a:lnTo>
                    <a:lnTo>
                      <a:pt x="24" y="48"/>
                    </a:lnTo>
                    <a:lnTo>
                      <a:pt x="42" y="4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10" name="Freeform 54"/>
              <p:cNvSpPr>
                <a:spLocks/>
              </p:cNvSpPr>
              <p:nvPr/>
            </p:nvSpPr>
            <p:spPr bwMode="auto">
              <a:xfrm>
                <a:off x="1526" y="3005"/>
                <a:ext cx="66" cy="48"/>
              </a:xfrm>
              <a:custGeom>
                <a:avLst/>
                <a:gdLst>
                  <a:gd name="T0" fmla="*/ 42 w 66"/>
                  <a:gd name="T1" fmla="*/ 42 h 48"/>
                  <a:gd name="T2" fmla="*/ 54 w 66"/>
                  <a:gd name="T3" fmla="*/ 36 h 48"/>
                  <a:gd name="T4" fmla="*/ 66 w 66"/>
                  <a:gd name="T5" fmla="*/ 24 h 48"/>
                  <a:gd name="T6" fmla="*/ 66 w 66"/>
                  <a:gd name="T7" fmla="*/ 12 h 48"/>
                  <a:gd name="T8" fmla="*/ 66 w 66"/>
                  <a:gd name="T9" fmla="*/ 12 h 48"/>
                  <a:gd name="T10" fmla="*/ 54 w 66"/>
                  <a:gd name="T11" fmla="*/ 6 h 48"/>
                  <a:gd name="T12" fmla="*/ 42 w 66"/>
                  <a:gd name="T13" fmla="*/ 0 h 48"/>
                  <a:gd name="T14" fmla="*/ 24 w 66"/>
                  <a:gd name="T15" fmla="*/ 6 h 48"/>
                  <a:gd name="T16" fmla="*/ 24 w 66"/>
                  <a:gd name="T17" fmla="*/ 6 h 48"/>
                  <a:gd name="T18" fmla="*/ 12 w 66"/>
                  <a:gd name="T19" fmla="*/ 18 h 48"/>
                  <a:gd name="T20" fmla="*/ 0 w 66"/>
                  <a:gd name="T21" fmla="*/ 24 h 48"/>
                  <a:gd name="T22" fmla="*/ 0 w 66"/>
                  <a:gd name="T23" fmla="*/ 36 h 48"/>
                  <a:gd name="T24" fmla="*/ 0 w 66"/>
                  <a:gd name="T25" fmla="*/ 36 h 48"/>
                  <a:gd name="T26" fmla="*/ 12 w 66"/>
                  <a:gd name="T27" fmla="*/ 48 h 48"/>
                  <a:gd name="T28" fmla="*/ 24 w 66"/>
                  <a:gd name="T29" fmla="*/ 48 h 48"/>
                  <a:gd name="T30" fmla="*/ 42 w 66"/>
                  <a:gd name="T31" fmla="*/ 42 h 48"/>
                  <a:gd name="T32" fmla="*/ 42 w 66"/>
                  <a:gd name="T33" fmla="*/ 42 h 48"/>
                  <a:gd name="T34" fmla="*/ 42 w 66"/>
                  <a:gd name="T35" fmla="*/ 4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8"/>
                  <a:gd name="T56" fmla="*/ 66 w 66"/>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8">
                    <a:moveTo>
                      <a:pt x="42" y="42"/>
                    </a:moveTo>
                    <a:lnTo>
                      <a:pt x="54" y="36"/>
                    </a:lnTo>
                    <a:lnTo>
                      <a:pt x="66" y="24"/>
                    </a:lnTo>
                    <a:lnTo>
                      <a:pt x="66" y="12"/>
                    </a:lnTo>
                    <a:lnTo>
                      <a:pt x="54" y="6"/>
                    </a:lnTo>
                    <a:lnTo>
                      <a:pt x="42" y="0"/>
                    </a:lnTo>
                    <a:lnTo>
                      <a:pt x="24" y="6"/>
                    </a:lnTo>
                    <a:lnTo>
                      <a:pt x="12" y="18"/>
                    </a:lnTo>
                    <a:lnTo>
                      <a:pt x="0" y="24"/>
                    </a:lnTo>
                    <a:lnTo>
                      <a:pt x="0" y="36"/>
                    </a:lnTo>
                    <a:lnTo>
                      <a:pt x="12" y="48"/>
                    </a:lnTo>
                    <a:lnTo>
                      <a:pt x="24" y="48"/>
                    </a:lnTo>
                    <a:lnTo>
                      <a:pt x="42" y="4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11" name="Freeform 55"/>
              <p:cNvSpPr>
                <a:spLocks/>
              </p:cNvSpPr>
              <p:nvPr/>
            </p:nvSpPr>
            <p:spPr bwMode="auto">
              <a:xfrm>
                <a:off x="1592" y="2957"/>
                <a:ext cx="54" cy="54"/>
              </a:xfrm>
              <a:custGeom>
                <a:avLst/>
                <a:gdLst>
                  <a:gd name="T0" fmla="*/ 42 w 54"/>
                  <a:gd name="T1" fmla="*/ 42 h 54"/>
                  <a:gd name="T2" fmla="*/ 54 w 54"/>
                  <a:gd name="T3" fmla="*/ 30 h 54"/>
                  <a:gd name="T4" fmla="*/ 54 w 54"/>
                  <a:gd name="T5" fmla="*/ 12 h 54"/>
                  <a:gd name="T6" fmla="*/ 54 w 54"/>
                  <a:gd name="T7" fmla="*/ 6 h 54"/>
                  <a:gd name="T8" fmla="*/ 54 w 54"/>
                  <a:gd name="T9" fmla="*/ 6 h 54"/>
                  <a:gd name="T10" fmla="*/ 42 w 54"/>
                  <a:gd name="T11" fmla="*/ 0 h 54"/>
                  <a:gd name="T12" fmla="*/ 24 w 54"/>
                  <a:gd name="T13" fmla="*/ 0 h 54"/>
                  <a:gd name="T14" fmla="*/ 12 w 54"/>
                  <a:gd name="T15" fmla="*/ 12 h 54"/>
                  <a:gd name="T16" fmla="*/ 12 w 54"/>
                  <a:gd name="T17" fmla="*/ 12 h 54"/>
                  <a:gd name="T18" fmla="*/ 0 w 54"/>
                  <a:gd name="T19" fmla="*/ 24 h 54"/>
                  <a:gd name="T20" fmla="*/ 0 w 54"/>
                  <a:gd name="T21" fmla="*/ 42 h 54"/>
                  <a:gd name="T22" fmla="*/ 6 w 54"/>
                  <a:gd name="T23" fmla="*/ 48 h 54"/>
                  <a:gd name="T24" fmla="*/ 6 w 54"/>
                  <a:gd name="T25" fmla="*/ 48 h 54"/>
                  <a:gd name="T26" fmla="*/ 12 w 54"/>
                  <a:gd name="T27" fmla="*/ 54 h 54"/>
                  <a:gd name="T28" fmla="*/ 30 w 54"/>
                  <a:gd name="T29" fmla="*/ 48 h 54"/>
                  <a:gd name="T30" fmla="*/ 42 w 54"/>
                  <a:gd name="T31" fmla="*/ 42 h 54"/>
                  <a:gd name="T32" fmla="*/ 42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42" y="42"/>
                    </a:moveTo>
                    <a:lnTo>
                      <a:pt x="54" y="30"/>
                    </a:lnTo>
                    <a:lnTo>
                      <a:pt x="54" y="12"/>
                    </a:lnTo>
                    <a:lnTo>
                      <a:pt x="54" y="6"/>
                    </a:lnTo>
                    <a:lnTo>
                      <a:pt x="42" y="0"/>
                    </a:lnTo>
                    <a:lnTo>
                      <a:pt x="24" y="0"/>
                    </a:lnTo>
                    <a:lnTo>
                      <a:pt x="12" y="12"/>
                    </a:lnTo>
                    <a:lnTo>
                      <a:pt x="0" y="24"/>
                    </a:lnTo>
                    <a:lnTo>
                      <a:pt x="0" y="42"/>
                    </a:lnTo>
                    <a:lnTo>
                      <a:pt x="6" y="48"/>
                    </a:lnTo>
                    <a:lnTo>
                      <a:pt x="12" y="54"/>
                    </a:lnTo>
                    <a:lnTo>
                      <a:pt x="30" y="48"/>
                    </a:lnTo>
                    <a:lnTo>
                      <a:pt x="42" y="4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12" name="Freeform 56"/>
              <p:cNvSpPr>
                <a:spLocks/>
              </p:cNvSpPr>
              <p:nvPr/>
            </p:nvSpPr>
            <p:spPr bwMode="auto">
              <a:xfrm>
                <a:off x="1592" y="2957"/>
                <a:ext cx="54" cy="54"/>
              </a:xfrm>
              <a:custGeom>
                <a:avLst/>
                <a:gdLst>
                  <a:gd name="T0" fmla="*/ 42 w 54"/>
                  <a:gd name="T1" fmla="*/ 42 h 54"/>
                  <a:gd name="T2" fmla="*/ 54 w 54"/>
                  <a:gd name="T3" fmla="*/ 30 h 54"/>
                  <a:gd name="T4" fmla="*/ 54 w 54"/>
                  <a:gd name="T5" fmla="*/ 12 h 54"/>
                  <a:gd name="T6" fmla="*/ 54 w 54"/>
                  <a:gd name="T7" fmla="*/ 6 h 54"/>
                  <a:gd name="T8" fmla="*/ 54 w 54"/>
                  <a:gd name="T9" fmla="*/ 6 h 54"/>
                  <a:gd name="T10" fmla="*/ 42 w 54"/>
                  <a:gd name="T11" fmla="*/ 0 h 54"/>
                  <a:gd name="T12" fmla="*/ 24 w 54"/>
                  <a:gd name="T13" fmla="*/ 0 h 54"/>
                  <a:gd name="T14" fmla="*/ 12 w 54"/>
                  <a:gd name="T15" fmla="*/ 12 h 54"/>
                  <a:gd name="T16" fmla="*/ 12 w 54"/>
                  <a:gd name="T17" fmla="*/ 12 h 54"/>
                  <a:gd name="T18" fmla="*/ 0 w 54"/>
                  <a:gd name="T19" fmla="*/ 24 h 54"/>
                  <a:gd name="T20" fmla="*/ 0 w 54"/>
                  <a:gd name="T21" fmla="*/ 42 h 54"/>
                  <a:gd name="T22" fmla="*/ 6 w 54"/>
                  <a:gd name="T23" fmla="*/ 48 h 54"/>
                  <a:gd name="T24" fmla="*/ 6 w 54"/>
                  <a:gd name="T25" fmla="*/ 48 h 54"/>
                  <a:gd name="T26" fmla="*/ 12 w 54"/>
                  <a:gd name="T27" fmla="*/ 54 h 54"/>
                  <a:gd name="T28" fmla="*/ 30 w 54"/>
                  <a:gd name="T29" fmla="*/ 48 h 54"/>
                  <a:gd name="T30" fmla="*/ 42 w 54"/>
                  <a:gd name="T31" fmla="*/ 42 h 54"/>
                  <a:gd name="T32" fmla="*/ 42 w 54"/>
                  <a:gd name="T33" fmla="*/ 42 h 54"/>
                  <a:gd name="T34" fmla="*/ 42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42" y="42"/>
                    </a:moveTo>
                    <a:lnTo>
                      <a:pt x="54" y="30"/>
                    </a:lnTo>
                    <a:lnTo>
                      <a:pt x="54" y="12"/>
                    </a:lnTo>
                    <a:lnTo>
                      <a:pt x="54" y="6"/>
                    </a:lnTo>
                    <a:lnTo>
                      <a:pt x="42" y="0"/>
                    </a:lnTo>
                    <a:lnTo>
                      <a:pt x="24" y="0"/>
                    </a:lnTo>
                    <a:lnTo>
                      <a:pt x="12" y="12"/>
                    </a:lnTo>
                    <a:lnTo>
                      <a:pt x="0" y="24"/>
                    </a:lnTo>
                    <a:lnTo>
                      <a:pt x="0" y="42"/>
                    </a:lnTo>
                    <a:lnTo>
                      <a:pt x="6" y="48"/>
                    </a:lnTo>
                    <a:lnTo>
                      <a:pt x="12" y="54"/>
                    </a:lnTo>
                    <a:lnTo>
                      <a:pt x="30" y="48"/>
                    </a:lnTo>
                    <a:lnTo>
                      <a:pt x="42" y="4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13" name="Freeform 57"/>
              <p:cNvSpPr>
                <a:spLocks/>
              </p:cNvSpPr>
              <p:nvPr/>
            </p:nvSpPr>
            <p:spPr bwMode="auto">
              <a:xfrm>
                <a:off x="1634" y="2891"/>
                <a:ext cx="42" cy="60"/>
              </a:xfrm>
              <a:custGeom>
                <a:avLst/>
                <a:gdLst>
                  <a:gd name="T0" fmla="*/ 42 w 42"/>
                  <a:gd name="T1" fmla="*/ 36 h 60"/>
                  <a:gd name="T2" fmla="*/ 42 w 42"/>
                  <a:gd name="T3" fmla="*/ 18 h 60"/>
                  <a:gd name="T4" fmla="*/ 42 w 42"/>
                  <a:gd name="T5" fmla="*/ 6 h 60"/>
                  <a:gd name="T6" fmla="*/ 36 w 42"/>
                  <a:gd name="T7" fmla="*/ 0 h 60"/>
                  <a:gd name="T8" fmla="*/ 36 w 42"/>
                  <a:gd name="T9" fmla="*/ 0 h 60"/>
                  <a:gd name="T10" fmla="*/ 24 w 42"/>
                  <a:gd name="T11" fmla="*/ 0 h 60"/>
                  <a:gd name="T12" fmla="*/ 12 w 42"/>
                  <a:gd name="T13" fmla="*/ 6 h 60"/>
                  <a:gd name="T14" fmla="*/ 0 w 42"/>
                  <a:gd name="T15" fmla="*/ 18 h 60"/>
                  <a:gd name="T16" fmla="*/ 0 w 42"/>
                  <a:gd name="T17" fmla="*/ 18 h 60"/>
                  <a:gd name="T18" fmla="*/ 0 w 42"/>
                  <a:gd name="T19" fmla="*/ 36 h 60"/>
                  <a:gd name="T20" fmla="*/ 0 w 42"/>
                  <a:gd name="T21" fmla="*/ 48 h 60"/>
                  <a:gd name="T22" fmla="*/ 6 w 42"/>
                  <a:gd name="T23" fmla="*/ 60 h 60"/>
                  <a:gd name="T24" fmla="*/ 6 w 42"/>
                  <a:gd name="T25" fmla="*/ 60 h 60"/>
                  <a:gd name="T26" fmla="*/ 18 w 42"/>
                  <a:gd name="T27" fmla="*/ 60 h 60"/>
                  <a:gd name="T28" fmla="*/ 30 w 42"/>
                  <a:gd name="T29" fmla="*/ 48 h 60"/>
                  <a:gd name="T30" fmla="*/ 42 w 42"/>
                  <a:gd name="T31" fmla="*/ 36 h 60"/>
                  <a:gd name="T32" fmla="*/ 42 w 42"/>
                  <a:gd name="T33" fmla="*/ 3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0"/>
                  <a:gd name="T53" fmla="*/ 42 w 4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0">
                    <a:moveTo>
                      <a:pt x="42" y="36"/>
                    </a:moveTo>
                    <a:lnTo>
                      <a:pt x="42" y="18"/>
                    </a:lnTo>
                    <a:lnTo>
                      <a:pt x="42" y="6"/>
                    </a:lnTo>
                    <a:lnTo>
                      <a:pt x="36" y="0"/>
                    </a:lnTo>
                    <a:lnTo>
                      <a:pt x="24" y="0"/>
                    </a:lnTo>
                    <a:lnTo>
                      <a:pt x="12" y="6"/>
                    </a:lnTo>
                    <a:lnTo>
                      <a:pt x="0" y="18"/>
                    </a:lnTo>
                    <a:lnTo>
                      <a:pt x="0" y="36"/>
                    </a:lnTo>
                    <a:lnTo>
                      <a:pt x="0" y="48"/>
                    </a:lnTo>
                    <a:lnTo>
                      <a:pt x="6" y="60"/>
                    </a:lnTo>
                    <a:lnTo>
                      <a:pt x="18" y="60"/>
                    </a:lnTo>
                    <a:lnTo>
                      <a:pt x="30" y="48"/>
                    </a:lnTo>
                    <a:lnTo>
                      <a:pt x="42"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14" name="Freeform 58"/>
              <p:cNvSpPr>
                <a:spLocks/>
              </p:cNvSpPr>
              <p:nvPr/>
            </p:nvSpPr>
            <p:spPr bwMode="auto">
              <a:xfrm>
                <a:off x="1634" y="2891"/>
                <a:ext cx="42" cy="60"/>
              </a:xfrm>
              <a:custGeom>
                <a:avLst/>
                <a:gdLst>
                  <a:gd name="T0" fmla="*/ 42 w 42"/>
                  <a:gd name="T1" fmla="*/ 36 h 60"/>
                  <a:gd name="T2" fmla="*/ 42 w 42"/>
                  <a:gd name="T3" fmla="*/ 18 h 60"/>
                  <a:gd name="T4" fmla="*/ 42 w 42"/>
                  <a:gd name="T5" fmla="*/ 6 h 60"/>
                  <a:gd name="T6" fmla="*/ 36 w 42"/>
                  <a:gd name="T7" fmla="*/ 0 h 60"/>
                  <a:gd name="T8" fmla="*/ 36 w 42"/>
                  <a:gd name="T9" fmla="*/ 0 h 60"/>
                  <a:gd name="T10" fmla="*/ 24 w 42"/>
                  <a:gd name="T11" fmla="*/ 0 h 60"/>
                  <a:gd name="T12" fmla="*/ 12 w 42"/>
                  <a:gd name="T13" fmla="*/ 6 h 60"/>
                  <a:gd name="T14" fmla="*/ 0 w 42"/>
                  <a:gd name="T15" fmla="*/ 18 h 60"/>
                  <a:gd name="T16" fmla="*/ 0 w 42"/>
                  <a:gd name="T17" fmla="*/ 18 h 60"/>
                  <a:gd name="T18" fmla="*/ 0 w 42"/>
                  <a:gd name="T19" fmla="*/ 36 h 60"/>
                  <a:gd name="T20" fmla="*/ 0 w 42"/>
                  <a:gd name="T21" fmla="*/ 48 h 60"/>
                  <a:gd name="T22" fmla="*/ 6 w 42"/>
                  <a:gd name="T23" fmla="*/ 60 h 60"/>
                  <a:gd name="T24" fmla="*/ 6 w 42"/>
                  <a:gd name="T25" fmla="*/ 60 h 60"/>
                  <a:gd name="T26" fmla="*/ 18 w 42"/>
                  <a:gd name="T27" fmla="*/ 60 h 60"/>
                  <a:gd name="T28" fmla="*/ 30 w 42"/>
                  <a:gd name="T29" fmla="*/ 48 h 60"/>
                  <a:gd name="T30" fmla="*/ 42 w 42"/>
                  <a:gd name="T31" fmla="*/ 36 h 60"/>
                  <a:gd name="T32" fmla="*/ 42 w 42"/>
                  <a:gd name="T33" fmla="*/ 36 h 60"/>
                  <a:gd name="T34" fmla="*/ 42 w 42"/>
                  <a:gd name="T35" fmla="*/ 36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0"/>
                  <a:gd name="T56" fmla="*/ 42 w 42"/>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0">
                    <a:moveTo>
                      <a:pt x="42" y="36"/>
                    </a:moveTo>
                    <a:lnTo>
                      <a:pt x="42" y="18"/>
                    </a:lnTo>
                    <a:lnTo>
                      <a:pt x="42" y="6"/>
                    </a:lnTo>
                    <a:lnTo>
                      <a:pt x="36" y="0"/>
                    </a:lnTo>
                    <a:lnTo>
                      <a:pt x="24" y="0"/>
                    </a:lnTo>
                    <a:lnTo>
                      <a:pt x="12" y="6"/>
                    </a:lnTo>
                    <a:lnTo>
                      <a:pt x="0" y="18"/>
                    </a:lnTo>
                    <a:lnTo>
                      <a:pt x="0" y="36"/>
                    </a:lnTo>
                    <a:lnTo>
                      <a:pt x="0" y="48"/>
                    </a:lnTo>
                    <a:lnTo>
                      <a:pt x="6" y="60"/>
                    </a:lnTo>
                    <a:lnTo>
                      <a:pt x="18" y="60"/>
                    </a:lnTo>
                    <a:lnTo>
                      <a:pt x="30" y="48"/>
                    </a:lnTo>
                    <a:lnTo>
                      <a:pt x="42"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15" name="Freeform 59"/>
              <p:cNvSpPr>
                <a:spLocks/>
              </p:cNvSpPr>
              <p:nvPr/>
            </p:nvSpPr>
            <p:spPr bwMode="auto">
              <a:xfrm>
                <a:off x="1262" y="2819"/>
                <a:ext cx="36" cy="60"/>
              </a:xfrm>
              <a:custGeom>
                <a:avLst/>
                <a:gdLst>
                  <a:gd name="T0" fmla="*/ 36 w 36"/>
                  <a:gd name="T1" fmla="*/ 30 h 60"/>
                  <a:gd name="T2" fmla="*/ 30 w 36"/>
                  <a:gd name="T3" fmla="*/ 12 h 60"/>
                  <a:gd name="T4" fmla="*/ 24 w 36"/>
                  <a:gd name="T5" fmla="*/ 0 h 60"/>
                  <a:gd name="T6" fmla="*/ 18 w 36"/>
                  <a:gd name="T7" fmla="*/ 0 h 60"/>
                  <a:gd name="T8" fmla="*/ 18 w 36"/>
                  <a:gd name="T9" fmla="*/ 0 h 60"/>
                  <a:gd name="T10" fmla="*/ 6 w 36"/>
                  <a:gd name="T11" fmla="*/ 0 h 60"/>
                  <a:gd name="T12" fmla="*/ 0 w 36"/>
                  <a:gd name="T13" fmla="*/ 12 h 60"/>
                  <a:gd name="T14" fmla="*/ 0 w 36"/>
                  <a:gd name="T15" fmla="*/ 30 h 60"/>
                  <a:gd name="T16" fmla="*/ 0 w 36"/>
                  <a:gd name="T17" fmla="*/ 30 h 60"/>
                  <a:gd name="T18" fmla="*/ 0 w 36"/>
                  <a:gd name="T19" fmla="*/ 42 h 60"/>
                  <a:gd name="T20" fmla="*/ 6 w 36"/>
                  <a:gd name="T21" fmla="*/ 54 h 60"/>
                  <a:gd name="T22" fmla="*/ 18 w 36"/>
                  <a:gd name="T23" fmla="*/ 60 h 60"/>
                  <a:gd name="T24" fmla="*/ 18 w 36"/>
                  <a:gd name="T25" fmla="*/ 60 h 60"/>
                  <a:gd name="T26" fmla="*/ 24 w 36"/>
                  <a:gd name="T27" fmla="*/ 54 h 60"/>
                  <a:gd name="T28" fmla="*/ 30 w 36"/>
                  <a:gd name="T29" fmla="*/ 42 h 60"/>
                  <a:gd name="T30" fmla="*/ 36 w 36"/>
                  <a:gd name="T31" fmla="*/ 30 h 60"/>
                  <a:gd name="T32" fmla="*/ 36 w 36"/>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0"/>
                  <a:gd name="T53" fmla="*/ 36 w 3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0">
                    <a:moveTo>
                      <a:pt x="36" y="30"/>
                    </a:moveTo>
                    <a:lnTo>
                      <a:pt x="30" y="12"/>
                    </a:lnTo>
                    <a:lnTo>
                      <a:pt x="24" y="0"/>
                    </a:lnTo>
                    <a:lnTo>
                      <a:pt x="18" y="0"/>
                    </a:lnTo>
                    <a:lnTo>
                      <a:pt x="6" y="0"/>
                    </a:lnTo>
                    <a:lnTo>
                      <a:pt x="0" y="12"/>
                    </a:lnTo>
                    <a:lnTo>
                      <a:pt x="0" y="30"/>
                    </a:lnTo>
                    <a:lnTo>
                      <a:pt x="0" y="42"/>
                    </a:lnTo>
                    <a:lnTo>
                      <a:pt x="6" y="54"/>
                    </a:lnTo>
                    <a:lnTo>
                      <a:pt x="18" y="60"/>
                    </a:lnTo>
                    <a:lnTo>
                      <a:pt x="24" y="54"/>
                    </a:lnTo>
                    <a:lnTo>
                      <a:pt x="30" y="42"/>
                    </a:lnTo>
                    <a:lnTo>
                      <a:pt x="36"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16" name="Freeform 60"/>
              <p:cNvSpPr>
                <a:spLocks/>
              </p:cNvSpPr>
              <p:nvPr/>
            </p:nvSpPr>
            <p:spPr bwMode="auto">
              <a:xfrm>
                <a:off x="1262" y="2819"/>
                <a:ext cx="36" cy="60"/>
              </a:xfrm>
              <a:custGeom>
                <a:avLst/>
                <a:gdLst>
                  <a:gd name="T0" fmla="*/ 36 w 36"/>
                  <a:gd name="T1" fmla="*/ 30 h 60"/>
                  <a:gd name="T2" fmla="*/ 30 w 36"/>
                  <a:gd name="T3" fmla="*/ 12 h 60"/>
                  <a:gd name="T4" fmla="*/ 24 w 36"/>
                  <a:gd name="T5" fmla="*/ 0 h 60"/>
                  <a:gd name="T6" fmla="*/ 18 w 36"/>
                  <a:gd name="T7" fmla="*/ 0 h 60"/>
                  <a:gd name="T8" fmla="*/ 18 w 36"/>
                  <a:gd name="T9" fmla="*/ 0 h 60"/>
                  <a:gd name="T10" fmla="*/ 6 w 36"/>
                  <a:gd name="T11" fmla="*/ 0 h 60"/>
                  <a:gd name="T12" fmla="*/ 0 w 36"/>
                  <a:gd name="T13" fmla="*/ 12 h 60"/>
                  <a:gd name="T14" fmla="*/ 0 w 36"/>
                  <a:gd name="T15" fmla="*/ 30 h 60"/>
                  <a:gd name="T16" fmla="*/ 0 w 36"/>
                  <a:gd name="T17" fmla="*/ 30 h 60"/>
                  <a:gd name="T18" fmla="*/ 0 w 36"/>
                  <a:gd name="T19" fmla="*/ 42 h 60"/>
                  <a:gd name="T20" fmla="*/ 6 w 36"/>
                  <a:gd name="T21" fmla="*/ 54 h 60"/>
                  <a:gd name="T22" fmla="*/ 18 w 36"/>
                  <a:gd name="T23" fmla="*/ 60 h 60"/>
                  <a:gd name="T24" fmla="*/ 18 w 36"/>
                  <a:gd name="T25" fmla="*/ 60 h 60"/>
                  <a:gd name="T26" fmla="*/ 24 w 36"/>
                  <a:gd name="T27" fmla="*/ 54 h 60"/>
                  <a:gd name="T28" fmla="*/ 30 w 36"/>
                  <a:gd name="T29" fmla="*/ 42 h 60"/>
                  <a:gd name="T30" fmla="*/ 36 w 36"/>
                  <a:gd name="T31" fmla="*/ 30 h 60"/>
                  <a:gd name="T32" fmla="*/ 36 w 36"/>
                  <a:gd name="T33" fmla="*/ 30 h 60"/>
                  <a:gd name="T34" fmla="*/ 36 w 36"/>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60"/>
                  <a:gd name="T56" fmla="*/ 36 w 3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60">
                    <a:moveTo>
                      <a:pt x="36" y="30"/>
                    </a:moveTo>
                    <a:lnTo>
                      <a:pt x="30" y="12"/>
                    </a:lnTo>
                    <a:lnTo>
                      <a:pt x="24" y="0"/>
                    </a:lnTo>
                    <a:lnTo>
                      <a:pt x="18" y="0"/>
                    </a:lnTo>
                    <a:lnTo>
                      <a:pt x="6" y="0"/>
                    </a:lnTo>
                    <a:lnTo>
                      <a:pt x="0" y="12"/>
                    </a:lnTo>
                    <a:lnTo>
                      <a:pt x="0" y="30"/>
                    </a:lnTo>
                    <a:lnTo>
                      <a:pt x="0" y="42"/>
                    </a:lnTo>
                    <a:lnTo>
                      <a:pt x="6" y="54"/>
                    </a:lnTo>
                    <a:lnTo>
                      <a:pt x="18" y="60"/>
                    </a:lnTo>
                    <a:lnTo>
                      <a:pt x="24" y="54"/>
                    </a:lnTo>
                    <a:lnTo>
                      <a:pt x="30" y="42"/>
                    </a:lnTo>
                    <a:lnTo>
                      <a:pt x="36" y="3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17" name="Freeform 61"/>
              <p:cNvSpPr>
                <a:spLocks/>
              </p:cNvSpPr>
              <p:nvPr/>
            </p:nvSpPr>
            <p:spPr bwMode="auto">
              <a:xfrm>
                <a:off x="1262" y="2891"/>
                <a:ext cx="42" cy="54"/>
              </a:xfrm>
              <a:custGeom>
                <a:avLst/>
                <a:gdLst>
                  <a:gd name="T0" fmla="*/ 42 w 42"/>
                  <a:gd name="T1" fmla="*/ 18 h 54"/>
                  <a:gd name="T2" fmla="*/ 30 w 42"/>
                  <a:gd name="T3" fmla="*/ 6 h 54"/>
                  <a:gd name="T4" fmla="*/ 24 w 42"/>
                  <a:gd name="T5" fmla="*/ 0 h 54"/>
                  <a:gd name="T6" fmla="*/ 12 w 42"/>
                  <a:gd name="T7" fmla="*/ 0 h 54"/>
                  <a:gd name="T8" fmla="*/ 12 w 42"/>
                  <a:gd name="T9" fmla="*/ 0 h 54"/>
                  <a:gd name="T10" fmla="*/ 6 w 42"/>
                  <a:gd name="T11" fmla="*/ 6 h 54"/>
                  <a:gd name="T12" fmla="*/ 0 w 42"/>
                  <a:gd name="T13" fmla="*/ 18 h 54"/>
                  <a:gd name="T14" fmla="*/ 6 w 42"/>
                  <a:gd name="T15" fmla="*/ 30 h 54"/>
                  <a:gd name="T16" fmla="*/ 6 w 42"/>
                  <a:gd name="T17" fmla="*/ 30 h 54"/>
                  <a:gd name="T18" fmla="*/ 18 w 42"/>
                  <a:gd name="T19" fmla="*/ 48 h 54"/>
                  <a:gd name="T20" fmla="*/ 24 w 42"/>
                  <a:gd name="T21" fmla="*/ 54 h 54"/>
                  <a:gd name="T22" fmla="*/ 36 w 42"/>
                  <a:gd name="T23" fmla="*/ 54 h 54"/>
                  <a:gd name="T24" fmla="*/ 36 w 42"/>
                  <a:gd name="T25" fmla="*/ 54 h 54"/>
                  <a:gd name="T26" fmla="*/ 42 w 42"/>
                  <a:gd name="T27" fmla="*/ 48 h 54"/>
                  <a:gd name="T28" fmla="*/ 42 w 42"/>
                  <a:gd name="T29" fmla="*/ 36 h 54"/>
                  <a:gd name="T30" fmla="*/ 42 w 42"/>
                  <a:gd name="T31" fmla="*/ 18 h 54"/>
                  <a:gd name="T32" fmla="*/ 42 w 42"/>
                  <a:gd name="T33" fmla="*/ 1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42" y="18"/>
                    </a:moveTo>
                    <a:lnTo>
                      <a:pt x="30" y="6"/>
                    </a:lnTo>
                    <a:lnTo>
                      <a:pt x="24" y="0"/>
                    </a:lnTo>
                    <a:lnTo>
                      <a:pt x="12" y="0"/>
                    </a:lnTo>
                    <a:lnTo>
                      <a:pt x="6" y="6"/>
                    </a:lnTo>
                    <a:lnTo>
                      <a:pt x="0" y="18"/>
                    </a:lnTo>
                    <a:lnTo>
                      <a:pt x="6" y="30"/>
                    </a:lnTo>
                    <a:lnTo>
                      <a:pt x="18" y="48"/>
                    </a:lnTo>
                    <a:lnTo>
                      <a:pt x="24" y="54"/>
                    </a:lnTo>
                    <a:lnTo>
                      <a:pt x="36" y="54"/>
                    </a:lnTo>
                    <a:lnTo>
                      <a:pt x="42" y="48"/>
                    </a:lnTo>
                    <a:lnTo>
                      <a:pt x="42" y="36"/>
                    </a:lnTo>
                    <a:lnTo>
                      <a:pt x="42"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18" name="Freeform 62"/>
              <p:cNvSpPr>
                <a:spLocks/>
              </p:cNvSpPr>
              <p:nvPr/>
            </p:nvSpPr>
            <p:spPr bwMode="auto">
              <a:xfrm>
                <a:off x="1262" y="2891"/>
                <a:ext cx="42" cy="54"/>
              </a:xfrm>
              <a:custGeom>
                <a:avLst/>
                <a:gdLst>
                  <a:gd name="T0" fmla="*/ 42 w 42"/>
                  <a:gd name="T1" fmla="*/ 18 h 54"/>
                  <a:gd name="T2" fmla="*/ 30 w 42"/>
                  <a:gd name="T3" fmla="*/ 6 h 54"/>
                  <a:gd name="T4" fmla="*/ 24 w 42"/>
                  <a:gd name="T5" fmla="*/ 0 h 54"/>
                  <a:gd name="T6" fmla="*/ 12 w 42"/>
                  <a:gd name="T7" fmla="*/ 0 h 54"/>
                  <a:gd name="T8" fmla="*/ 12 w 42"/>
                  <a:gd name="T9" fmla="*/ 0 h 54"/>
                  <a:gd name="T10" fmla="*/ 6 w 42"/>
                  <a:gd name="T11" fmla="*/ 6 h 54"/>
                  <a:gd name="T12" fmla="*/ 0 w 42"/>
                  <a:gd name="T13" fmla="*/ 18 h 54"/>
                  <a:gd name="T14" fmla="*/ 6 w 42"/>
                  <a:gd name="T15" fmla="*/ 30 h 54"/>
                  <a:gd name="T16" fmla="*/ 6 w 42"/>
                  <a:gd name="T17" fmla="*/ 30 h 54"/>
                  <a:gd name="T18" fmla="*/ 18 w 42"/>
                  <a:gd name="T19" fmla="*/ 48 h 54"/>
                  <a:gd name="T20" fmla="*/ 24 w 42"/>
                  <a:gd name="T21" fmla="*/ 54 h 54"/>
                  <a:gd name="T22" fmla="*/ 36 w 42"/>
                  <a:gd name="T23" fmla="*/ 54 h 54"/>
                  <a:gd name="T24" fmla="*/ 36 w 42"/>
                  <a:gd name="T25" fmla="*/ 54 h 54"/>
                  <a:gd name="T26" fmla="*/ 42 w 42"/>
                  <a:gd name="T27" fmla="*/ 48 h 54"/>
                  <a:gd name="T28" fmla="*/ 42 w 42"/>
                  <a:gd name="T29" fmla="*/ 36 h 54"/>
                  <a:gd name="T30" fmla="*/ 42 w 42"/>
                  <a:gd name="T31" fmla="*/ 18 h 54"/>
                  <a:gd name="T32" fmla="*/ 42 w 42"/>
                  <a:gd name="T33" fmla="*/ 18 h 54"/>
                  <a:gd name="T34" fmla="*/ 42 w 42"/>
                  <a:gd name="T35" fmla="*/ 1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42" y="18"/>
                    </a:moveTo>
                    <a:lnTo>
                      <a:pt x="30" y="6"/>
                    </a:lnTo>
                    <a:lnTo>
                      <a:pt x="24" y="0"/>
                    </a:lnTo>
                    <a:lnTo>
                      <a:pt x="12" y="0"/>
                    </a:lnTo>
                    <a:lnTo>
                      <a:pt x="6" y="6"/>
                    </a:lnTo>
                    <a:lnTo>
                      <a:pt x="0" y="18"/>
                    </a:lnTo>
                    <a:lnTo>
                      <a:pt x="6" y="30"/>
                    </a:lnTo>
                    <a:lnTo>
                      <a:pt x="18" y="48"/>
                    </a:lnTo>
                    <a:lnTo>
                      <a:pt x="24" y="54"/>
                    </a:lnTo>
                    <a:lnTo>
                      <a:pt x="36" y="54"/>
                    </a:lnTo>
                    <a:lnTo>
                      <a:pt x="42" y="48"/>
                    </a:lnTo>
                    <a:lnTo>
                      <a:pt x="42" y="36"/>
                    </a:lnTo>
                    <a:lnTo>
                      <a:pt x="42"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19" name="Freeform 63"/>
              <p:cNvSpPr>
                <a:spLocks/>
              </p:cNvSpPr>
              <p:nvPr/>
            </p:nvSpPr>
            <p:spPr bwMode="auto">
              <a:xfrm>
                <a:off x="1292" y="2951"/>
                <a:ext cx="54" cy="54"/>
              </a:xfrm>
              <a:custGeom>
                <a:avLst/>
                <a:gdLst>
                  <a:gd name="T0" fmla="*/ 42 w 54"/>
                  <a:gd name="T1" fmla="*/ 18 h 54"/>
                  <a:gd name="T2" fmla="*/ 30 w 54"/>
                  <a:gd name="T3" fmla="*/ 6 h 54"/>
                  <a:gd name="T4" fmla="*/ 12 w 54"/>
                  <a:gd name="T5" fmla="*/ 0 h 54"/>
                  <a:gd name="T6" fmla="*/ 6 w 54"/>
                  <a:gd name="T7" fmla="*/ 6 h 54"/>
                  <a:gd name="T8" fmla="*/ 6 w 54"/>
                  <a:gd name="T9" fmla="*/ 6 h 54"/>
                  <a:gd name="T10" fmla="*/ 0 w 54"/>
                  <a:gd name="T11" fmla="*/ 18 h 54"/>
                  <a:gd name="T12" fmla="*/ 6 w 54"/>
                  <a:gd name="T13" fmla="*/ 30 h 54"/>
                  <a:gd name="T14" fmla="*/ 18 w 54"/>
                  <a:gd name="T15" fmla="*/ 42 h 54"/>
                  <a:gd name="T16" fmla="*/ 18 w 54"/>
                  <a:gd name="T17" fmla="*/ 42 h 54"/>
                  <a:gd name="T18" fmla="*/ 30 w 54"/>
                  <a:gd name="T19" fmla="*/ 48 h 54"/>
                  <a:gd name="T20" fmla="*/ 42 w 54"/>
                  <a:gd name="T21" fmla="*/ 54 h 54"/>
                  <a:gd name="T22" fmla="*/ 48 w 54"/>
                  <a:gd name="T23" fmla="*/ 48 h 54"/>
                  <a:gd name="T24" fmla="*/ 48 w 54"/>
                  <a:gd name="T25" fmla="*/ 48 h 54"/>
                  <a:gd name="T26" fmla="*/ 54 w 54"/>
                  <a:gd name="T27" fmla="*/ 42 h 54"/>
                  <a:gd name="T28" fmla="*/ 48 w 54"/>
                  <a:gd name="T29" fmla="*/ 30 h 54"/>
                  <a:gd name="T30" fmla="*/ 42 w 54"/>
                  <a:gd name="T31" fmla="*/ 18 h 54"/>
                  <a:gd name="T32" fmla="*/ 42 w 54"/>
                  <a:gd name="T33" fmla="*/ 1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42" y="18"/>
                    </a:moveTo>
                    <a:lnTo>
                      <a:pt x="30" y="6"/>
                    </a:lnTo>
                    <a:lnTo>
                      <a:pt x="12" y="0"/>
                    </a:lnTo>
                    <a:lnTo>
                      <a:pt x="6" y="6"/>
                    </a:lnTo>
                    <a:lnTo>
                      <a:pt x="0" y="18"/>
                    </a:lnTo>
                    <a:lnTo>
                      <a:pt x="6" y="30"/>
                    </a:lnTo>
                    <a:lnTo>
                      <a:pt x="18" y="42"/>
                    </a:lnTo>
                    <a:lnTo>
                      <a:pt x="30" y="48"/>
                    </a:lnTo>
                    <a:lnTo>
                      <a:pt x="42" y="54"/>
                    </a:lnTo>
                    <a:lnTo>
                      <a:pt x="48" y="48"/>
                    </a:lnTo>
                    <a:lnTo>
                      <a:pt x="54" y="42"/>
                    </a:lnTo>
                    <a:lnTo>
                      <a:pt x="48" y="30"/>
                    </a:lnTo>
                    <a:lnTo>
                      <a:pt x="42"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20" name="Freeform 64"/>
              <p:cNvSpPr>
                <a:spLocks/>
              </p:cNvSpPr>
              <p:nvPr/>
            </p:nvSpPr>
            <p:spPr bwMode="auto">
              <a:xfrm>
                <a:off x="1292" y="2951"/>
                <a:ext cx="54" cy="54"/>
              </a:xfrm>
              <a:custGeom>
                <a:avLst/>
                <a:gdLst>
                  <a:gd name="T0" fmla="*/ 42 w 54"/>
                  <a:gd name="T1" fmla="*/ 18 h 54"/>
                  <a:gd name="T2" fmla="*/ 30 w 54"/>
                  <a:gd name="T3" fmla="*/ 6 h 54"/>
                  <a:gd name="T4" fmla="*/ 12 w 54"/>
                  <a:gd name="T5" fmla="*/ 0 h 54"/>
                  <a:gd name="T6" fmla="*/ 6 w 54"/>
                  <a:gd name="T7" fmla="*/ 6 h 54"/>
                  <a:gd name="T8" fmla="*/ 6 w 54"/>
                  <a:gd name="T9" fmla="*/ 6 h 54"/>
                  <a:gd name="T10" fmla="*/ 0 w 54"/>
                  <a:gd name="T11" fmla="*/ 18 h 54"/>
                  <a:gd name="T12" fmla="*/ 6 w 54"/>
                  <a:gd name="T13" fmla="*/ 30 h 54"/>
                  <a:gd name="T14" fmla="*/ 18 w 54"/>
                  <a:gd name="T15" fmla="*/ 42 h 54"/>
                  <a:gd name="T16" fmla="*/ 18 w 54"/>
                  <a:gd name="T17" fmla="*/ 42 h 54"/>
                  <a:gd name="T18" fmla="*/ 30 w 54"/>
                  <a:gd name="T19" fmla="*/ 48 h 54"/>
                  <a:gd name="T20" fmla="*/ 42 w 54"/>
                  <a:gd name="T21" fmla="*/ 54 h 54"/>
                  <a:gd name="T22" fmla="*/ 48 w 54"/>
                  <a:gd name="T23" fmla="*/ 48 h 54"/>
                  <a:gd name="T24" fmla="*/ 48 w 54"/>
                  <a:gd name="T25" fmla="*/ 48 h 54"/>
                  <a:gd name="T26" fmla="*/ 54 w 54"/>
                  <a:gd name="T27" fmla="*/ 42 h 54"/>
                  <a:gd name="T28" fmla="*/ 48 w 54"/>
                  <a:gd name="T29" fmla="*/ 30 h 54"/>
                  <a:gd name="T30" fmla="*/ 42 w 54"/>
                  <a:gd name="T31" fmla="*/ 18 h 54"/>
                  <a:gd name="T32" fmla="*/ 42 w 54"/>
                  <a:gd name="T33" fmla="*/ 18 h 54"/>
                  <a:gd name="T34" fmla="*/ 42 w 54"/>
                  <a:gd name="T35" fmla="*/ 1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42" y="18"/>
                    </a:moveTo>
                    <a:lnTo>
                      <a:pt x="30" y="6"/>
                    </a:lnTo>
                    <a:lnTo>
                      <a:pt x="12" y="0"/>
                    </a:lnTo>
                    <a:lnTo>
                      <a:pt x="6" y="6"/>
                    </a:lnTo>
                    <a:lnTo>
                      <a:pt x="0" y="18"/>
                    </a:lnTo>
                    <a:lnTo>
                      <a:pt x="6" y="30"/>
                    </a:lnTo>
                    <a:lnTo>
                      <a:pt x="18" y="42"/>
                    </a:lnTo>
                    <a:lnTo>
                      <a:pt x="30" y="48"/>
                    </a:lnTo>
                    <a:lnTo>
                      <a:pt x="42" y="54"/>
                    </a:lnTo>
                    <a:lnTo>
                      <a:pt x="48" y="48"/>
                    </a:lnTo>
                    <a:lnTo>
                      <a:pt x="54" y="42"/>
                    </a:lnTo>
                    <a:lnTo>
                      <a:pt x="48" y="30"/>
                    </a:lnTo>
                    <a:lnTo>
                      <a:pt x="42"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21" name="Freeform 65"/>
              <p:cNvSpPr>
                <a:spLocks/>
              </p:cNvSpPr>
              <p:nvPr/>
            </p:nvSpPr>
            <p:spPr bwMode="auto">
              <a:xfrm>
                <a:off x="1346" y="3005"/>
                <a:ext cx="60" cy="36"/>
              </a:xfrm>
              <a:custGeom>
                <a:avLst/>
                <a:gdLst>
                  <a:gd name="T0" fmla="*/ 36 w 60"/>
                  <a:gd name="T1" fmla="*/ 0 h 36"/>
                  <a:gd name="T2" fmla="*/ 24 w 60"/>
                  <a:gd name="T3" fmla="*/ 0 h 36"/>
                  <a:gd name="T4" fmla="*/ 6 w 60"/>
                  <a:gd name="T5" fmla="*/ 0 h 36"/>
                  <a:gd name="T6" fmla="*/ 0 w 60"/>
                  <a:gd name="T7" fmla="*/ 6 h 36"/>
                  <a:gd name="T8" fmla="*/ 0 w 60"/>
                  <a:gd name="T9" fmla="*/ 6 h 36"/>
                  <a:gd name="T10" fmla="*/ 0 w 60"/>
                  <a:gd name="T11" fmla="*/ 18 h 36"/>
                  <a:gd name="T12" fmla="*/ 12 w 60"/>
                  <a:gd name="T13" fmla="*/ 24 h 36"/>
                  <a:gd name="T14" fmla="*/ 24 w 60"/>
                  <a:gd name="T15" fmla="*/ 36 h 36"/>
                  <a:gd name="T16" fmla="*/ 24 w 60"/>
                  <a:gd name="T17" fmla="*/ 36 h 36"/>
                  <a:gd name="T18" fmla="*/ 42 w 60"/>
                  <a:gd name="T19" fmla="*/ 36 h 36"/>
                  <a:gd name="T20" fmla="*/ 54 w 60"/>
                  <a:gd name="T21" fmla="*/ 36 h 36"/>
                  <a:gd name="T22" fmla="*/ 60 w 60"/>
                  <a:gd name="T23" fmla="*/ 30 h 36"/>
                  <a:gd name="T24" fmla="*/ 60 w 60"/>
                  <a:gd name="T25" fmla="*/ 30 h 36"/>
                  <a:gd name="T26" fmla="*/ 60 w 60"/>
                  <a:gd name="T27" fmla="*/ 18 h 36"/>
                  <a:gd name="T28" fmla="*/ 54 w 60"/>
                  <a:gd name="T29" fmla="*/ 12 h 36"/>
                  <a:gd name="T30" fmla="*/ 36 w 60"/>
                  <a:gd name="T31" fmla="*/ 0 h 36"/>
                  <a:gd name="T32" fmla="*/ 36 w 60"/>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6"/>
                  <a:gd name="T53" fmla="*/ 60 w 6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6">
                    <a:moveTo>
                      <a:pt x="36" y="0"/>
                    </a:moveTo>
                    <a:lnTo>
                      <a:pt x="24" y="0"/>
                    </a:lnTo>
                    <a:lnTo>
                      <a:pt x="6" y="0"/>
                    </a:lnTo>
                    <a:lnTo>
                      <a:pt x="0" y="6"/>
                    </a:lnTo>
                    <a:lnTo>
                      <a:pt x="0" y="18"/>
                    </a:lnTo>
                    <a:lnTo>
                      <a:pt x="12" y="24"/>
                    </a:lnTo>
                    <a:lnTo>
                      <a:pt x="24" y="36"/>
                    </a:lnTo>
                    <a:lnTo>
                      <a:pt x="42" y="36"/>
                    </a:lnTo>
                    <a:lnTo>
                      <a:pt x="54" y="36"/>
                    </a:lnTo>
                    <a:lnTo>
                      <a:pt x="60" y="30"/>
                    </a:lnTo>
                    <a:lnTo>
                      <a:pt x="60" y="18"/>
                    </a:lnTo>
                    <a:lnTo>
                      <a:pt x="54" y="12"/>
                    </a:lnTo>
                    <a:lnTo>
                      <a:pt x="36"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22" name="Freeform 66"/>
              <p:cNvSpPr>
                <a:spLocks/>
              </p:cNvSpPr>
              <p:nvPr/>
            </p:nvSpPr>
            <p:spPr bwMode="auto">
              <a:xfrm>
                <a:off x="1346" y="3005"/>
                <a:ext cx="60" cy="36"/>
              </a:xfrm>
              <a:custGeom>
                <a:avLst/>
                <a:gdLst>
                  <a:gd name="T0" fmla="*/ 36 w 60"/>
                  <a:gd name="T1" fmla="*/ 0 h 36"/>
                  <a:gd name="T2" fmla="*/ 24 w 60"/>
                  <a:gd name="T3" fmla="*/ 0 h 36"/>
                  <a:gd name="T4" fmla="*/ 6 w 60"/>
                  <a:gd name="T5" fmla="*/ 0 h 36"/>
                  <a:gd name="T6" fmla="*/ 0 w 60"/>
                  <a:gd name="T7" fmla="*/ 6 h 36"/>
                  <a:gd name="T8" fmla="*/ 0 w 60"/>
                  <a:gd name="T9" fmla="*/ 6 h 36"/>
                  <a:gd name="T10" fmla="*/ 0 w 60"/>
                  <a:gd name="T11" fmla="*/ 18 h 36"/>
                  <a:gd name="T12" fmla="*/ 12 w 60"/>
                  <a:gd name="T13" fmla="*/ 24 h 36"/>
                  <a:gd name="T14" fmla="*/ 24 w 60"/>
                  <a:gd name="T15" fmla="*/ 36 h 36"/>
                  <a:gd name="T16" fmla="*/ 24 w 60"/>
                  <a:gd name="T17" fmla="*/ 36 h 36"/>
                  <a:gd name="T18" fmla="*/ 42 w 60"/>
                  <a:gd name="T19" fmla="*/ 36 h 36"/>
                  <a:gd name="T20" fmla="*/ 54 w 60"/>
                  <a:gd name="T21" fmla="*/ 36 h 36"/>
                  <a:gd name="T22" fmla="*/ 60 w 60"/>
                  <a:gd name="T23" fmla="*/ 30 h 36"/>
                  <a:gd name="T24" fmla="*/ 60 w 60"/>
                  <a:gd name="T25" fmla="*/ 30 h 36"/>
                  <a:gd name="T26" fmla="*/ 60 w 60"/>
                  <a:gd name="T27" fmla="*/ 18 h 36"/>
                  <a:gd name="T28" fmla="*/ 54 w 60"/>
                  <a:gd name="T29" fmla="*/ 12 h 36"/>
                  <a:gd name="T30" fmla="*/ 36 w 60"/>
                  <a:gd name="T31" fmla="*/ 0 h 36"/>
                  <a:gd name="T32" fmla="*/ 36 w 60"/>
                  <a:gd name="T33" fmla="*/ 0 h 36"/>
                  <a:gd name="T34" fmla="*/ 36 w 60"/>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6"/>
                  <a:gd name="T56" fmla="*/ 60 w 60"/>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6">
                    <a:moveTo>
                      <a:pt x="36" y="0"/>
                    </a:moveTo>
                    <a:lnTo>
                      <a:pt x="24" y="0"/>
                    </a:lnTo>
                    <a:lnTo>
                      <a:pt x="6" y="0"/>
                    </a:lnTo>
                    <a:lnTo>
                      <a:pt x="0" y="6"/>
                    </a:lnTo>
                    <a:lnTo>
                      <a:pt x="0" y="18"/>
                    </a:lnTo>
                    <a:lnTo>
                      <a:pt x="12" y="24"/>
                    </a:lnTo>
                    <a:lnTo>
                      <a:pt x="24" y="36"/>
                    </a:lnTo>
                    <a:lnTo>
                      <a:pt x="42" y="36"/>
                    </a:lnTo>
                    <a:lnTo>
                      <a:pt x="54" y="36"/>
                    </a:lnTo>
                    <a:lnTo>
                      <a:pt x="60" y="30"/>
                    </a:lnTo>
                    <a:lnTo>
                      <a:pt x="60" y="18"/>
                    </a:lnTo>
                    <a:lnTo>
                      <a:pt x="54" y="12"/>
                    </a:lnTo>
                    <a:lnTo>
                      <a:pt x="3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23" name="Freeform 67"/>
              <p:cNvSpPr>
                <a:spLocks/>
              </p:cNvSpPr>
              <p:nvPr/>
            </p:nvSpPr>
            <p:spPr bwMode="auto">
              <a:xfrm>
                <a:off x="1418" y="3029"/>
                <a:ext cx="60" cy="30"/>
              </a:xfrm>
              <a:custGeom>
                <a:avLst/>
                <a:gdLst>
                  <a:gd name="T0" fmla="*/ 30 w 60"/>
                  <a:gd name="T1" fmla="*/ 0 h 30"/>
                  <a:gd name="T2" fmla="*/ 12 w 60"/>
                  <a:gd name="T3" fmla="*/ 0 h 30"/>
                  <a:gd name="T4" fmla="*/ 0 w 60"/>
                  <a:gd name="T5" fmla="*/ 6 h 30"/>
                  <a:gd name="T6" fmla="*/ 0 w 60"/>
                  <a:gd name="T7" fmla="*/ 12 h 30"/>
                  <a:gd name="T8" fmla="*/ 0 w 60"/>
                  <a:gd name="T9" fmla="*/ 12 h 30"/>
                  <a:gd name="T10" fmla="*/ 0 w 60"/>
                  <a:gd name="T11" fmla="*/ 24 h 30"/>
                  <a:gd name="T12" fmla="*/ 12 w 60"/>
                  <a:gd name="T13" fmla="*/ 30 h 30"/>
                  <a:gd name="T14" fmla="*/ 30 w 60"/>
                  <a:gd name="T15" fmla="*/ 30 h 30"/>
                  <a:gd name="T16" fmla="*/ 30 w 60"/>
                  <a:gd name="T17" fmla="*/ 30 h 30"/>
                  <a:gd name="T18" fmla="*/ 42 w 60"/>
                  <a:gd name="T19" fmla="*/ 30 h 30"/>
                  <a:gd name="T20" fmla="*/ 54 w 60"/>
                  <a:gd name="T21" fmla="*/ 24 h 30"/>
                  <a:gd name="T22" fmla="*/ 60 w 60"/>
                  <a:gd name="T23" fmla="*/ 12 h 30"/>
                  <a:gd name="T24" fmla="*/ 60 w 60"/>
                  <a:gd name="T25" fmla="*/ 12 h 30"/>
                  <a:gd name="T26" fmla="*/ 54 w 60"/>
                  <a:gd name="T27" fmla="*/ 6 h 30"/>
                  <a:gd name="T28" fmla="*/ 42 w 60"/>
                  <a:gd name="T29" fmla="*/ 0 h 30"/>
                  <a:gd name="T30" fmla="*/ 30 w 60"/>
                  <a:gd name="T31" fmla="*/ 0 h 30"/>
                  <a:gd name="T32" fmla="*/ 30 w 6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0"/>
                  <a:gd name="T53" fmla="*/ 60 w 6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0">
                    <a:moveTo>
                      <a:pt x="30" y="0"/>
                    </a:moveTo>
                    <a:lnTo>
                      <a:pt x="12" y="0"/>
                    </a:lnTo>
                    <a:lnTo>
                      <a:pt x="0" y="6"/>
                    </a:lnTo>
                    <a:lnTo>
                      <a:pt x="0" y="12"/>
                    </a:lnTo>
                    <a:lnTo>
                      <a:pt x="0" y="24"/>
                    </a:lnTo>
                    <a:lnTo>
                      <a:pt x="12" y="30"/>
                    </a:lnTo>
                    <a:lnTo>
                      <a:pt x="30" y="30"/>
                    </a:lnTo>
                    <a:lnTo>
                      <a:pt x="42" y="30"/>
                    </a:lnTo>
                    <a:lnTo>
                      <a:pt x="54" y="24"/>
                    </a:lnTo>
                    <a:lnTo>
                      <a:pt x="60" y="12"/>
                    </a:lnTo>
                    <a:lnTo>
                      <a:pt x="54" y="6"/>
                    </a:lnTo>
                    <a:lnTo>
                      <a:pt x="42" y="0"/>
                    </a:lnTo>
                    <a:lnTo>
                      <a:pt x="30"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24" name="Freeform 68"/>
              <p:cNvSpPr>
                <a:spLocks/>
              </p:cNvSpPr>
              <p:nvPr/>
            </p:nvSpPr>
            <p:spPr bwMode="auto">
              <a:xfrm>
                <a:off x="1418" y="3029"/>
                <a:ext cx="60" cy="30"/>
              </a:xfrm>
              <a:custGeom>
                <a:avLst/>
                <a:gdLst>
                  <a:gd name="T0" fmla="*/ 30 w 60"/>
                  <a:gd name="T1" fmla="*/ 0 h 30"/>
                  <a:gd name="T2" fmla="*/ 12 w 60"/>
                  <a:gd name="T3" fmla="*/ 0 h 30"/>
                  <a:gd name="T4" fmla="*/ 0 w 60"/>
                  <a:gd name="T5" fmla="*/ 6 h 30"/>
                  <a:gd name="T6" fmla="*/ 0 w 60"/>
                  <a:gd name="T7" fmla="*/ 12 h 30"/>
                  <a:gd name="T8" fmla="*/ 0 w 60"/>
                  <a:gd name="T9" fmla="*/ 12 h 30"/>
                  <a:gd name="T10" fmla="*/ 0 w 60"/>
                  <a:gd name="T11" fmla="*/ 24 h 30"/>
                  <a:gd name="T12" fmla="*/ 12 w 60"/>
                  <a:gd name="T13" fmla="*/ 30 h 30"/>
                  <a:gd name="T14" fmla="*/ 30 w 60"/>
                  <a:gd name="T15" fmla="*/ 30 h 30"/>
                  <a:gd name="T16" fmla="*/ 30 w 60"/>
                  <a:gd name="T17" fmla="*/ 30 h 30"/>
                  <a:gd name="T18" fmla="*/ 42 w 60"/>
                  <a:gd name="T19" fmla="*/ 30 h 30"/>
                  <a:gd name="T20" fmla="*/ 54 w 60"/>
                  <a:gd name="T21" fmla="*/ 24 h 30"/>
                  <a:gd name="T22" fmla="*/ 60 w 60"/>
                  <a:gd name="T23" fmla="*/ 12 h 30"/>
                  <a:gd name="T24" fmla="*/ 60 w 60"/>
                  <a:gd name="T25" fmla="*/ 12 h 30"/>
                  <a:gd name="T26" fmla="*/ 54 w 60"/>
                  <a:gd name="T27" fmla="*/ 6 h 30"/>
                  <a:gd name="T28" fmla="*/ 42 w 60"/>
                  <a:gd name="T29" fmla="*/ 0 h 30"/>
                  <a:gd name="T30" fmla="*/ 30 w 60"/>
                  <a:gd name="T31" fmla="*/ 0 h 30"/>
                  <a:gd name="T32" fmla="*/ 30 w 60"/>
                  <a:gd name="T33" fmla="*/ 0 h 30"/>
                  <a:gd name="T34" fmla="*/ 30 w 60"/>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0"/>
                  <a:gd name="T56" fmla="*/ 60 w 6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0">
                    <a:moveTo>
                      <a:pt x="30" y="0"/>
                    </a:moveTo>
                    <a:lnTo>
                      <a:pt x="12" y="0"/>
                    </a:lnTo>
                    <a:lnTo>
                      <a:pt x="0" y="6"/>
                    </a:lnTo>
                    <a:lnTo>
                      <a:pt x="0" y="12"/>
                    </a:lnTo>
                    <a:lnTo>
                      <a:pt x="0" y="24"/>
                    </a:lnTo>
                    <a:lnTo>
                      <a:pt x="12" y="30"/>
                    </a:lnTo>
                    <a:lnTo>
                      <a:pt x="30" y="30"/>
                    </a:lnTo>
                    <a:lnTo>
                      <a:pt x="42" y="30"/>
                    </a:lnTo>
                    <a:lnTo>
                      <a:pt x="54" y="24"/>
                    </a:lnTo>
                    <a:lnTo>
                      <a:pt x="60" y="12"/>
                    </a:lnTo>
                    <a:lnTo>
                      <a:pt x="54" y="6"/>
                    </a:lnTo>
                    <a:lnTo>
                      <a:pt x="42" y="0"/>
                    </a:lnTo>
                    <a:lnTo>
                      <a:pt x="3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25" name="Freeform 69"/>
              <p:cNvSpPr>
                <a:spLocks/>
              </p:cNvSpPr>
              <p:nvPr/>
            </p:nvSpPr>
            <p:spPr bwMode="auto">
              <a:xfrm>
                <a:off x="1490" y="3017"/>
                <a:ext cx="60" cy="42"/>
              </a:xfrm>
              <a:custGeom>
                <a:avLst/>
                <a:gdLst>
                  <a:gd name="T0" fmla="*/ 24 w 60"/>
                  <a:gd name="T1" fmla="*/ 6 h 42"/>
                  <a:gd name="T2" fmla="*/ 12 w 60"/>
                  <a:gd name="T3" fmla="*/ 12 h 42"/>
                  <a:gd name="T4" fmla="*/ 0 w 60"/>
                  <a:gd name="T5" fmla="*/ 24 h 42"/>
                  <a:gd name="T6" fmla="*/ 0 w 60"/>
                  <a:gd name="T7" fmla="*/ 30 h 42"/>
                  <a:gd name="T8" fmla="*/ 0 w 60"/>
                  <a:gd name="T9" fmla="*/ 30 h 42"/>
                  <a:gd name="T10" fmla="*/ 6 w 60"/>
                  <a:gd name="T11" fmla="*/ 36 h 42"/>
                  <a:gd name="T12" fmla="*/ 24 w 60"/>
                  <a:gd name="T13" fmla="*/ 42 h 42"/>
                  <a:gd name="T14" fmla="*/ 36 w 60"/>
                  <a:gd name="T15" fmla="*/ 36 h 42"/>
                  <a:gd name="T16" fmla="*/ 36 w 60"/>
                  <a:gd name="T17" fmla="*/ 36 h 42"/>
                  <a:gd name="T18" fmla="*/ 48 w 60"/>
                  <a:gd name="T19" fmla="*/ 30 h 42"/>
                  <a:gd name="T20" fmla="*/ 60 w 60"/>
                  <a:gd name="T21" fmla="*/ 18 h 42"/>
                  <a:gd name="T22" fmla="*/ 60 w 60"/>
                  <a:gd name="T23" fmla="*/ 6 h 42"/>
                  <a:gd name="T24" fmla="*/ 60 w 60"/>
                  <a:gd name="T25" fmla="*/ 6 h 42"/>
                  <a:gd name="T26" fmla="*/ 54 w 60"/>
                  <a:gd name="T27" fmla="*/ 0 h 42"/>
                  <a:gd name="T28" fmla="*/ 36 w 60"/>
                  <a:gd name="T29" fmla="*/ 0 h 42"/>
                  <a:gd name="T30" fmla="*/ 24 w 60"/>
                  <a:gd name="T31" fmla="*/ 6 h 42"/>
                  <a:gd name="T32" fmla="*/ 24 w 60"/>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24" y="6"/>
                    </a:moveTo>
                    <a:lnTo>
                      <a:pt x="12" y="12"/>
                    </a:lnTo>
                    <a:lnTo>
                      <a:pt x="0" y="24"/>
                    </a:lnTo>
                    <a:lnTo>
                      <a:pt x="0" y="30"/>
                    </a:lnTo>
                    <a:lnTo>
                      <a:pt x="6" y="36"/>
                    </a:lnTo>
                    <a:lnTo>
                      <a:pt x="24" y="42"/>
                    </a:lnTo>
                    <a:lnTo>
                      <a:pt x="36" y="36"/>
                    </a:lnTo>
                    <a:lnTo>
                      <a:pt x="48" y="30"/>
                    </a:lnTo>
                    <a:lnTo>
                      <a:pt x="60" y="18"/>
                    </a:lnTo>
                    <a:lnTo>
                      <a:pt x="60" y="6"/>
                    </a:lnTo>
                    <a:lnTo>
                      <a:pt x="54" y="0"/>
                    </a:lnTo>
                    <a:lnTo>
                      <a:pt x="36" y="0"/>
                    </a:lnTo>
                    <a:lnTo>
                      <a:pt x="24"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26" name="Freeform 70"/>
              <p:cNvSpPr>
                <a:spLocks/>
              </p:cNvSpPr>
              <p:nvPr/>
            </p:nvSpPr>
            <p:spPr bwMode="auto">
              <a:xfrm>
                <a:off x="1490" y="3017"/>
                <a:ext cx="60" cy="42"/>
              </a:xfrm>
              <a:custGeom>
                <a:avLst/>
                <a:gdLst>
                  <a:gd name="T0" fmla="*/ 24 w 60"/>
                  <a:gd name="T1" fmla="*/ 6 h 42"/>
                  <a:gd name="T2" fmla="*/ 12 w 60"/>
                  <a:gd name="T3" fmla="*/ 12 h 42"/>
                  <a:gd name="T4" fmla="*/ 0 w 60"/>
                  <a:gd name="T5" fmla="*/ 24 h 42"/>
                  <a:gd name="T6" fmla="*/ 0 w 60"/>
                  <a:gd name="T7" fmla="*/ 30 h 42"/>
                  <a:gd name="T8" fmla="*/ 0 w 60"/>
                  <a:gd name="T9" fmla="*/ 30 h 42"/>
                  <a:gd name="T10" fmla="*/ 6 w 60"/>
                  <a:gd name="T11" fmla="*/ 36 h 42"/>
                  <a:gd name="T12" fmla="*/ 24 w 60"/>
                  <a:gd name="T13" fmla="*/ 42 h 42"/>
                  <a:gd name="T14" fmla="*/ 36 w 60"/>
                  <a:gd name="T15" fmla="*/ 36 h 42"/>
                  <a:gd name="T16" fmla="*/ 36 w 60"/>
                  <a:gd name="T17" fmla="*/ 36 h 42"/>
                  <a:gd name="T18" fmla="*/ 48 w 60"/>
                  <a:gd name="T19" fmla="*/ 30 h 42"/>
                  <a:gd name="T20" fmla="*/ 60 w 60"/>
                  <a:gd name="T21" fmla="*/ 18 h 42"/>
                  <a:gd name="T22" fmla="*/ 60 w 60"/>
                  <a:gd name="T23" fmla="*/ 6 h 42"/>
                  <a:gd name="T24" fmla="*/ 60 w 60"/>
                  <a:gd name="T25" fmla="*/ 6 h 42"/>
                  <a:gd name="T26" fmla="*/ 54 w 60"/>
                  <a:gd name="T27" fmla="*/ 0 h 42"/>
                  <a:gd name="T28" fmla="*/ 36 w 60"/>
                  <a:gd name="T29" fmla="*/ 0 h 42"/>
                  <a:gd name="T30" fmla="*/ 24 w 60"/>
                  <a:gd name="T31" fmla="*/ 6 h 42"/>
                  <a:gd name="T32" fmla="*/ 24 w 60"/>
                  <a:gd name="T33" fmla="*/ 6 h 42"/>
                  <a:gd name="T34" fmla="*/ 24 w 60"/>
                  <a:gd name="T35" fmla="*/ 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24" y="6"/>
                    </a:moveTo>
                    <a:lnTo>
                      <a:pt x="12" y="12"/>
                    </a:lnTo>
                    <a:lnTo>
                      <a:pt x="0" y="24"/>
                    </a:lnTo>
                    <a:lnTo>
                      <a:pt x="0" y="30"/>
                    </a:lnTo>
                    <a:lnTo>
                      <a:pt x="6" y="36"/>
                    </a:lnTo>
                    <a:lnTo>
                      <a:pt x="24" y="42"/>
                    </a:lnTo>
                    <a:lnTo>
                      <a:pt x="36" y="36"/>
                    </a:lnTo>
                    <a:lnTo>
                      <a:pt x="48" y="30"/>
                    </a:lnTo>
                    <a:lnTo>
                      <a:pt x="60" y="18"/>
                    </a:lnTo>
                    <a:lnTo>
                      <a:pt x="60" y="6"/>
                    </a:lnTo>
                    <a:lnTo>
                      <a:pt x="54" y="0"/>
                    </a:lnTo>
                    <a:lnTo>
                      <a:pt x="36" y="0"/>
                    </a:lnTo>
                    <a:lnTo>
                      <a:pt x="24"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27" name="Freeform 71"/>
              <p:cNvSpPr>
                <a:spLocks/>
              </p:cNvSpPr>
              <p:nvPr/>
            </p:nvSpPr>
            <p:spPr bwMode="auto">
              <a:xfrm>
                <a:off x="1562" y="2981"/>
                <a:ext cx="48" cy="48"/>
              </a:xfrm>
              <a:custGeom>
                <a:avLst/>
                <a:gdLst>
                  <a:gd name="T0" fmla="*/ 12 w 48"/>
                  <a:gd name="T1" fmla="*/ 12 h 48"/>
                  <a:gd name="T2" fmla="*/ 0 w 48"/>
                  <a:gd name="T3" fmla="*/ 24 h 48"/>
                  <a:gd name="T4" fmla="*/ 0 w 48"/>
                  <a:gd name="T5" fmla="*/ 36 h 48"/>
                  <a:gd name="T6" fmla="*/ 0 w 48"/>
                  <a:gd name="T7" fmla="*/ 42 h 48"/>
                  <a:gd name="T8" fmla="*/ 0 w 48"/>
                  <a:gd name="T9" fmla="*/ 42 h 48"/>
                  <a:gd name="T10" fmla="*/ 12 w 48"/>
                  <a:gd name="T11" fmla="*/ 48 h 48"/>
                  <a:gd name="T12" fmla="*/ 24 w 48"/>
                  <a:gd name="T13" fmla="*/ 42 h 48"/>
                  <a:gd name="T14" fmla="*/ 36 w 48"/>
                  <a:gd name="T15" fmla="*/ 36 h 48"/>
                  <a:gd name="T16" fmla="*/ 36 w 48"/>
                  <a:gd name="T17" fmla="*/ 36 h 48"/>
                  <a:gd name="T18" fmla="*/ 48 w 48"/>
                  <a:gd name="T19" fmla="*/ 24 h 48"/>
                  <a:gd name="T20" fmla="*/ 48 w 48"/>
                  <a:gd name="T21" fmla="*/ 12 h 48"/>
                  <a:gd name="T22" fmla="*/ 48 w 48"/>
                  <a:gd name="T23" fmla="*/ 0 h 48"/>
                  <a:gd name="T24" fmla="*/ 48 w 48"/>
                  <a:gd name="T25" fmla="*/ 0 h 48"/>
                  <a:gd name="T26" fmla="*/ 36 w 48"/>
                  <a:gd name="T27" fmla="*/ 0 h 48"/>
                  <a:gd name="T28" fmla="*/ 24 w 48"/>
                  <a:gd name="T29" fmla="*/ 0 h 48"/>
                  <a:gd name="T30" fmla="*/ 12 w 48"/>
                  <a:gd name="T31" fmla="*/ 12 h 48"/>
                  <a:gd name="T32" fmla="*/ 12 w 48"/>
                  <a:gd name="T33" fmla="*/ 1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12" y="12"/>
                    </a:moveTo>
                    <a:lnTo>
                      <a:pt x="0" y="24"/>
                    </a:lnTo>
                    <a:lnTo>
                      <a:pt x="0" y="36"/>
                    </a:lnTo>
                    <a:lnTo>
                      <a:pt x="0" y="42"/>
                    </a:lnTo>
                    <a:lnTo>
                      <a:pt x="12" y="48"/>
                    </a:lnTo>
                    <a:lnTo>
                      <a:pt x="24" y="42"/>
                    </a:lnTo>
                    <a:lnTo>
                      <a:pt x="36" y="36"/>
                    </a:lnTo>
                    <a:lnTo>
                      <a:pt x="48" y="24"/>
                    </a:lnTo>
                    <a:lnTo>
                      <a:pt x="48" y="12"/>
                    </a:lnTo>
                    <a:lnTo>
                      <a:pt x="48" y="0"/>
                    </a:lnTo>
                    <a:lnTo>
                      <a:pt x="36" y="0"/>
                    </a:lnTo>
                    <a:lnTo>
                      <a:pt x="24" y="0"/>
                    </a:lnTo>
                    <a:lnTo>
                      <a:pt x="12"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28" name="Freeform 72"/>
              <p:cNvSpPr>
                <a:spLocks/>
              </p:cNvSpPr>
              <p:nvPr/>
            </p:nvSpPr>
            <p:spPr bwMode="auto">
              <a:xfrm>
                <a:off x="1562" y="2981"/>
                <a:ext cx="48" cy="48"/>
              </a:xfrm>
              <a:custGeom>
                <a:avLst/>
                <a:gdLst>
                  <a:gd name="T0" fmla="*/ 12 w 48"/>
                  <a:gd name="T1" fmla="*/ 12 h 48"/>
                  <a:gd name="T2" fmla="*/ 0 w 48"/>
                  <a:gd name="T3" fmla="*/ 24 h 48"/>
                  <a:gd name="T4" fmla="*/ 0 w 48"/>
                  <a:gd name="T5" fmla="*/ 36 h 48"/>
                  <a:gd name="T6" fmla="*/ 0 w 48"/>
                  <a:gd name="T7" fmla="*/ 42 h 48"/>
                  <a:gd name="T8" fmla="*/ 0 w 48"/>
                  <a:gd name="T9" fmla="*/ 42 h 48"/>
                  <a:gd name="T10" fmla="*/ 12 w 48"/>
                  <a:gd name="T11" fmla="*/ 48 h 48"/>
                  <a:gd name="T12" fmla="*/ 24 w 48"/>
                  <a:gd name="T13" fmla="*/ 42 h 48"/>
                  <a:gd name="T14" fmla="*/ 36 w 48"/>
                  <a:gd name="T15" fmla="*/ 36 h 48"/>
                  <a:gd name="T16" fmla="*/ 36 w 48"/>
                  <a:gd name="T17" fmla="*/ 36 h 48"/>
                  <a:gd name="T18" fmla="*/ 48 w 48"/>
                  <a:gd name="T19" fmla="*/ 24 h 48"/>
                  <a:gd name="T20" fmla="*/ 48 w 48"/>
                  <a:gd name="T21" fmla="*/ 12 h 48"/>
                  <a:gd name="T22" fmla="*/ 48 w 48"/>
                  <a:gd name="T23" fmla="*/ 0 h 48"/>
                  <a:gd name="T24" fmla="*/ 48 w 48"/>
                  <a:gd name="T25" fmla="*/ 0 h 48"/>
                  <a:gd name="T26" fmla="*/ 36 w 48"/>
                  <a:gd name="T27" fmla="*/ 0 h 48"/>
                  <a:gd name="T28" fmla="*/ 24 w 48"/>
                  <a:gd name="T29" fmla="*/ 0 h 48"/>
                  <a:gd name="T30" fmla="*/ 12 w 48"/>
                  <a:gd name="T31" fmla="*/ 12 h 48"/>
                  <a:gd name="T32" fmla="*/ 12 w 48"/>
                  <a:gd name="T33" fmla="*/ 12 h 48"/>
                  <a:gd name="T34" fmla="*/ 12 w 48"/>
                  <a:gd name="T35" fmla="*/ 1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12" y="12"/>
                    </a:moveTo>
                    <a:lnTo>
                      <a:pt x="0" y="24"/>
                    </a:lnTo>
                    <a:lnTo>
                      <a:pt x="0" y="36"/>
                    </a:lnTo>
                    <a:lnTo>
                      <a:pt x="0" y="42"/>
                    </a:lnTo>
                    <a:lnTo>
                      <a:pt x="12" y="48"/>
                    </a:lnTo>
                    <a:lnTo>
                      <a:pt x="24" y="42"/>
                    </a:lnTo>
                    <a:lnTo>
                      <a:pt x="36" y="36"/>
                    </a:lnTo>
                    <a:lnTo>
                      <a:pt x="48" y="24"/>
                    </a:lnTo>
                    <a:lnTo>
                      <a:pt x="48" y="12"/>
                    </a:lnTo>
                    <a:lnTo>
                      <a:pt x="48" y="0"/>
                    </a:lnTo>
                    <a:lnTo>
                      <a:pt x="36" y="0"/>
                    </a:lnTo>
                    <a:lnTo>
                      <a:pt x="24" y="0"/>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29" name="Freeform 73"/>
              <p:cNvSpPr>
                <a:spLocks/>
              </p:cNvSpPr>
              <p:nvPr/>
            </p:nvSpPr>
            <p:spPr bwMode="auto">
              <a:xfrm>
                <a:off x="1610" y="2921"/>
                <a:ext cx="42" cy="54"/>
              </a:xfrm>
              <a:custGeom>
                <a:avLst/>
                <a:gdLst>
                  <a:gd name="T0" fmla="*/ 6 w 42"/>
                  <a:gd name="T1" fmla="*/ 24 h 54"/>
                  <a:gd name="T2" fmla="*/ 0 w 42"/>
                  <a:gd name="T3" fmla="*/ 36 h 54"/>
                  <a:gd name="T4" fmla="*/ 6 w 42"/>
                  <a:gd name="T5" fmla="*/ 48 h 54"/>
                  <a:gd name="T6" fmla="*/ 12 w 42"/>
                  <a:gd name="T7" fmla="*/ 54 h 54"/>
                  <a:gd name="T8" fmla="*/ 12 w 42"/>
                  <a:gd name="T9" fmla="*/ 54 h 54"/>
                  <a:gd name="T10" fmla="*/ 18 w 42"/>
                  <a:gd name="T11" fmla="*/ 54 h 54"/>
                  <a:gd name="T12" fmla="*/ 30 w 42"/>
                  <a:gd name="T13" fmla="*/ 48 h 54"/>
                  <a:gd name="T14" fmla="*/ 36 w 42"/>
                  <a:gd name="T15" fmla="*/ 36 h 54"/>
                  <a:gd name="T16" fmla="*/ 36 w 42"/>
                  <a:gd name="T17" fmla="*/ 36 h 54"/>
                  <a:gd name="T18" fmla="*/ 42 w 42"/>
                  <a:gd name="T19" fmla="*/ 18 h 54"/>
                  <a:gd name="T20" fmla="*/ 42 w 42"/>
                  <a:gd name="T21" fmla="*/ 6 h 54"/>
                  <a:gd name="T22" fmla="*/ 36 w 42"/>
                  <a:gd name="T23" fmla="*/ 0 h 54"/>
                  <a:gd name="T24" fmla="*/ 36 w 42"/>
                  <a:gd name="T25" fmla="*/ 0 h 54"/>
                  <a:gd name="T26" fmla="*/ 24 w 42"/>
                  <a:gd name="T27" fmla="*/ 0 h 54"/>
                  <a:gd name="T28" fmla="*/ 12 w 42"/>
                  <a:gd name="T29" fmla="*/ 12 h 54"/>
                  <a:gd name="T30" fmla="*/ 6 w 42"/>
                  <a:gd name="T31" fmla="*/ 24 h 54"/>
                  <a:gd name="T32" fmla="*/ 6 w 42"/>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6" y="24"/>
                    </a:moveTo>
                    <a:lnTo>
                      <a:pt x="0" y="36"/>
                    </a:lnTo>
                    <a:lnTo>
                      <a:pt x="6" y="48"/>
                    </a:lnTo>
                    <a:lnTo>
                      <a:pt x="12" y="54"/>
                    </a:lnTo>
                    <a:lnTo>
                      <a:pt x="18" y="54"/>
                    </a:lnTo>
                    <a:lnTo>
                      <a:pt x="30" y="48"/>
                    </a:lnTo>
                    <a:lnTo>
                      <a:pt x="36" y="36"/>
                    </a:lnTo>
                    <a:lnTo>
                      <a:pt x="42" y="18"/>
                    </a:lnTo>
                    <a:lnTo>
                      <a:pt x="42" y="6"/>
                    </a:lnTo>
                    <a:lnTo>
                      <a:pt x="36" y="0"/>
                    </a:lnTo>
                    <a:lnTo>
                      <a:pt x="24" y="0"/>
                    </a:lnTo>
                    <a:lnTo>
                      <a:pt x="12" y="12"/>
                    </a:lnTo>
                    <a:lnTo>
                      <a:pt x="6"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30" name="Freeform 74"/>
              <p:cNvSpPr>
                <a:spLocks/>
              </p:cNvSpPr>
              <p:nvPr/>
            </p:nvSpPr>
            <p:spPr bwMode="auto">
              <a:xfrm>
                <a:off x="1610" y="2921"/>
                <a:ext cx="42" cy="54"/>
              </a:xfrm>
              <a:custGeom>
                <a:avLst/>
                <a:gdLst>
                  <a:gd name="T0" fmla="*/ 6 w 42"/>
                  <a:gd name="T1" fmla="*/ 24 h 54"/>
                  <a:gd name="T2" fmla="*/ 0 w 42"/>
                  <a:gd name="T3" fmla="*/ 36 h 54"/>
                  <a:gd name="T4" fmla="*/ 6 w 42"/>
                  <a:gd name="T5" fmla="*/ 48 h 54"/>
                  <a:gd name="T6" fmla="*/ 12 w 42"/>
                  <a:gd name="T7" fmla="*/ 54 h 54"/>
                  <a:gd name="T8" fmla="*/ 12 w 42"/>
                  <a:gd name="T9" fmla="*/ 54 h 54"/>
                  <a:gd name="T10" fmla="*/ 18 w 42"/>
                  <a:gd name="T11" fmla="*/ 54 h 54"/>
                  <a:gd name="T12" fmla="*/ 30 w 42"/>
                  <a:gd name="T13" fmla="*/ 48 h 54"/>
                  <a:gd name="T14" fmla="*/ 36 w 42"/>
                  <a:gd name="T15" fmla="*/ 36 h 54"/>
                  <a:gd name="T16" fmla="*/ 36 w 42"/>
                  <a:gd name="T17" fmla="*/ 36 h 54"/>
                  <a:gd name="T18" fmla="*/ 42 w 42"/>
                  <a:gd name="T19" fmla="*/ 18 h 54"/>
                  <a:gd name="T20" fmla="*/ 42 w 42"/>
                  <a:gd name="T21" fmla="*/ 6 h 54"/>
                  <a:gd name="T22" fmla="*/ 36 w 42"/>
                  <a:gd name="T23" fmla="*/ 0 h 54"/>
                  <a:gd name="T24" fmla="*/ 36 w 42"/>
                  <a:gd name="T25" fmla="*/ 0 h 54"/>
                  <a:gd name="T26" fmla="*/ 24 w 42"/>
                  <a:gd name="T27" fmla="*/ 0 h 54"/>
                  <a:gd name="T28" fmla="*/ 12 w 42"/>
                  <a:gd name="T29" fmla="*/ 12 h 54"/>
                  <a:gd name="T30" fmla="*/ 6 w 42"/>
                  <a:gd name="T31" fmla="*/ 24 h 54"/>
                  <a:gd name="T32" fmla="*/ 6 w 42"/>
                  <a:gd name="T33" fmla="*/ 24 h 54"/>
                  <a:gd name="T34" fmla="*/ 6 w 42"/>
                  <a:gd name="T35" fmla="*/ 2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6" y="24"/>
                    </a:moveTo>
                    <a:lnTo>
                      <a:pt x="0" y="36"/>
                    </a:lnTo>
                    <a:lnTo>
                      <a:pt x="6" y="48"/>
                    </a:lnTo>
                    <a:lnTo>
                      <a:pt x="12" y="54"/>
                    </a:lnTo>
                    <a:lnTo>
                      <a:pt x="18" y="54"/>
                    </a:lnTo>
                    <a:lnTo>
                      <a:pt x="30" y="48"/>
                    </a:lnTo>
                    <a:lnTo>
                      <a:pt x="36" y="36"/>
                    </a:lnTo>
                    <a:lnTo>
                      <a:pt x="42" y="18"/>
                    </a:lnTo>
                    <a:lnTo>
                      <a:pt x="42" y="6"/>
                    </a:lnTo>
                    <a:lnTo>
                      <a:pt x="36" y="0"/>
                    </a:lnTo>
                    <a:lnTo>
                      <a:pt x="24" y="0"/>
                    </a:lnTo>
                    <a:lnTo>
                      <a:pt x="12" y="12"/>
                    </a:lnTo>
                    <a:lnTo>
                      <a:pt x="6" y="2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31" name="Freeform 75"/>
              <p:cNvSpPr>
                <a:spLocks/>
              </p:cNvSpPr>
              <p:nvPr/>
            </p:nvSpPr>
            <p:spPr bwMode="auto">
              <a:xfrm>
                <a:off x="1634" y="2855"/>
                <a:ext cx="36" cy="60"/>
              </a:xfrm>
              <a:custGeom>
                <a:avLst/>
                <a:gdLst>
                  <a:gd name="T0" fmla="*/ 0 w 36"/>
                  <a:gd name="T1" fmla="*/ 30 h 60"/>
                  <a:gd name="T2" fmla="*/ 6 w 36"/>
                  <a:gd name="T3" fmla="*/ 42 h 60"/>
                  <a:gd name="T4" fmla="*/ 12 w 36"/>
                  <a:gd name="T5" fmla="*/ 54 h 60"/>
                  <a:gd name="T6" fmla="*/ 18 w 36"/>
                  <a:gd name="T7" fmla="*/ 60 h 60"/>
                  <a:gd name="T8" fmla="*/ 18 w 36"/>
                  <a:gd name="T9" fmla="*/ 60 h 60"/>
                  <a:gd name="T10" fmla="*/ 30 w 36"/>
                  <a:gd name="T11" fmla="*/ 54 h 60"/>
                  <a:gd name="T12" fmla="*/ 36 w 36"/>
                  <a:gd name="T13" fmla="*/ 42 h 60"/>
                  <a:gd name="T14" fmla="*/ 36 w 36"/>
                  <a:gd name="T15" fmla="*/ 30 h 60"/>
                  <a:gd name="T16" fmla="*/ 36 w 36"/>
                  <a:gd name="T17" fmla="*/ 30 h 60"/>
                  <a:gd name="T18" fmla="*/ 36 w 36"/>
                  <a:gd name="T19" fmla="*/ 12 h 60"/>
                  <a:gd name="T20" fmla="*/ 30 w 36"/>
                  <a:gd name="T21" fmla="*/ 0 h 60"/>
                  <a:gd name="T22" fmla="*/ 18 w 36"/>
                  <a:gd name="T23" fmla="*/ 0 h 60"/>
                  <a:gd name="T24" fmla="*/ 18 w 36"/>
                  <a:gd name="T25" fmla="*/ 0 h 60"/>
                  <a:gd name="T26" fmla="*/ 12 w 36"/>
                  <a:gd name="T27" fmla="*/ 0 h 60"/>
                  <a:gd name="T28" fmla="*/ 6 w 36"/>
                  <a:gd name="T29" fmla="*/ 12 h 60"/>
                  <a:gd name="T30" fmla="*/ 0 w 36"/>
                  <a:gd name="T31" fmla="*/ 30 h 60"/>
                  <a:gd name="T32" fmla="*/ 0 w 36"/>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0"/>
                  <a:gd name="T53" fmla="*/ 36 w 3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0">
                    <a:moveTo>
                      <a:pt x="0" y="30"/>
                    </a:moveTo>
                    <a:lnTo>
                      <a:pt x="6" y="42"/>
                    </a:lnTo>
                    <a:lnTo>
                      <a:pt x="12" y="54"/>
                    </a:lnTo>
                    <a:lnTo>
                      <a:pt x="18" y="60"/>
                    </a:lnTo>
                    <a:lnTo>
                      <a:pt x="30" y="54"/>
                    </a:lnTo>
                    <a:lnTo>
                      <a:pt x="36" y="42"/>
                    </a:lnTo>
                    <a:lnTo>
                      <a:pt x="36" y="30"/>
                    </a:lnTo>
                    <a:lnTo>
                      <a:pt x="36" y="12"/>
                    </a:lnTo>
                    <a:lnTo>
                      <a:pt x="30" y="0"/>
                    </a:lnTo>
                    <a:lnTo>
                      <a:pt x="18" y="0"/>
                    </a:lnTo>
                    <a:lnTo>
                      <a:pt x="12" y="0"/>
                    </a:lnTo>
                    <a:lnTo>
                      <a:pt x="6" y="12"/>
                    </a:lnTo>
                    <a:lnTo>
                      <a:pt x="0"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32" name="Freeform 76"/>
              <p:cNvSpPr>
                <a:spLocks/>
              </p:cNvSpPr>
              <p:nvPr/>
            </p:nvSpPr>
            <p:spPr bwMode="auto">
              <a:xfrm>
                <a:off x="1634" y="2855"/>
                <a:ext cx="36" cy="60"/>
              </a:xfrm>
              <a:custGeom>
                <a:avLst/>
                <a:gdLst>
                  <a:gd name="T0" fmla="*/ 0 w 36"/>
                  <a:gd name="T1" fmla="*/ 30 h 60"/>
                  <a:gd name="T2" fmla="*/ 6 w 36"/>
                  <a:gd name="T3" fmla="*/ 42 h 60"/>
                  <a:gd name="T4" fmla="*/ 12 w 36"/>
                  <a:gd name="T5" fmla="*/ 54 h 60"/>
                  <a:gd name="T6" fmla="*/ 18 w 36"/>
                  <a:gd name="T7" fmla="*/ 60 h 60"/>
                  <a:gd name="T8" fmla="*/ 18 w 36"/>
                  <a:gd name="T9" fmla="*/ 60 h 60"/>
                  <a:gd name="T10" fmla="*/ 30 w 36"/>
                  <a:gd name="T11" fmla="*/ 54 h 60"/>
                  <a:gd name="T12" fmla="*/ 36 w 36"/>
                  <a:gd name="T13" fmla="*/ 42 h 60"/>
                  <a:gd name="T14" fmla="*/ 36 w 36"/>
                  <a:gd name="T15" fmla="*/ 30 h 60"/>
                  <a:gd name="T16" fmla="*/ 36 w 36"/>
                  <a:gd name="T17" fmla="*/ 30 h 60"/>
                  <a:gd name="T18" fmla="*/ 36 w 36"/>
                  <a:gd name="T19" fmla="*/ 12 h 60"/>
                  <a:gd name="T20" fmla="*/ 30 w 36"/>
                  <a:gd name="T21" fmla="*/ 0 h 60"/>
                  <a:gd name="T22" fmla="*/ 18 w 36"/>
                  <a:gd name="T23" fmla="*/ 0 h 60"/>
                  <a:gd name="T24" fmla="*/ 18 w 36"/>
                  <a:gd name="T25" fmla="*/ 0 h 60"/>
                  <a:gd name="T26" fmla="*/ 12 w 36"/>
                  <a:gd name="T27" fmla="*/ 0 h 60"/>
                  <a:gd name="T28" fmla="*/ 6 w 36"/>
                  <a:gd name="T29" fmla="*/ 12 h 60"/>
                  <a:gd name="T30" fmla="*/ 0 w 36"/>
                  <a:gd name="T31" fmla="*/ 30 h 60"/>
                  <a:gd name="T32" fmla="*/ 0 w 36"/>
                  <a:gd name="T33" fmla="*/ 30 h 60"/>
                  <a:gd name="T34" fmla="*/ 0 w 36"/>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60"/>
                  <a:gd name="T56" fmla="*/ 36 w 3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60">
                    <a:moveTo>
                      <a:pt x="0" y="30"/>
                    </a:moveTo>
                    <a:lnTo>
                      <a:pt x="6" y="42"/>
                    </a:lnTo>
                    <a:lnTo>
                      <a:pt x="12" y="54"/>
                    </a:lnTo>
                    <a:lnTo>
                      <a:pt x="18" y="60"/>
                    </a:lnTo>
                    <a:lnTo>
                      <a:pt x="30" y="54"/>
                    </a:lnTo>
                    <a:lnTo>
                      <a:pt x="36" y="42"/>
                    </a:lnTo>
                    <a:lnTo>
                      <a:pt x="36" y="30"/>
                    </a:lnTo>
                    <a:lnTo>
                      <a:pt x="36" y="12"/>
                    </a:lnTo>
                    <a:lnTo>
                      <a:pt x="30" y="0"/>
                    </a:lnTo>
                    <a:lnTo>
                      <a:pt x="18" y="0"/>
                    </a:lnTo>
                    <a:lnTo>
                      <a:pt x="12" y="0"/>
                    </a:lnTo>
                    <a:lnTo>
                      <a:pt x="6" y="12"/>
                    </a:lnTo>
                    <a:lnTo>
                      <a:pt x="0" y="3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33" name="Freeform 77"/>
              <p:cNvSpPr>
                <a:spLocks/>
              </p:cNvSpPr>
              <p:nvPr/>
            </p:nvSpPr>
            <p:spPr bwMode="auto">
              <a:xfrm>
                <a:off x="1628" y="2783"/>
                <a:ext cx="42" cy="60"/>
              </a:xfrm>
              <a:custGeom>
                <a:avLst/>
                <a:gdLst>
                  <a:gd name="T0" fmla="*/ 0 w 42"/>
                  <a:gd name="T1" fmla="*/ 36 h 60"/>
                  <a:gd name="T2" fmla="*/ 12 w 42"/>
                  <a:gd name="T3" fmla="*/ 48 h 60"/>
                  <a:gd name="T4" fmla="*/ 18 w 42"/>
                  <a:gd name="T5" fmla="*/ 60 h 60"/>
                  <a:gd name="T6" fmla="*/ 30 w 42"/>
                  <a:gd name="T7" fmla="*/ 60 h 60"/>
                  <a:gd name="T8" fmla="*/ 30 w 42"/>
                  <a:gd name="T9" fmla="*/ 60 h 60"/>
                  <a:gd name="T10" fmla="*/ 36 w 42"/>
                  <a:gd name="T11" fmla="*/ 54 h 60"/>
                  <a:gd name="T12" fmla="*/ 42 w 42"/>
                  <a:gd name="T13" fmla="*/ 36 h 60"/>
                  <a:gd name="T14" fmla="*/ 36 w 42"/>
                  <a:gd name="T15" fmla="*/ 24 h 60"/>
                  <a:gd name="T16" fmla="*/ 36 w 42"/>
                  <a:gd name="T17" fmla="*/ 24 h 60"/>
                  <a:gd name="T18" fmla="*/ 24 w 42"/>
                  <a:gd name="T19" fmla="*/ 12 h 60"/>
                  <a:gd name="T20" fmla="*/ 18 w 42"/>
                  <a:gd name="T21" fmla="*/ 6 h 60"/>
                  <a:gd name="T22" fmla="*/ 6 w 42"/>
                  <a:gd name="T23" fmla="*/ 0 h 60"/>
                  <a:gd name="T24" fmla="*/ 6 w 42"/>
                  <a:gd name="T25" fmla="*/ 0 h 60"/>
                  <a:gd name="T26" fmla="*/ 0 w 42"/>
                  <a:gd name="T27" fmla="*/ 12 h 60"/>
                  <a:gd name="T28" fmla="*/ 0 w 42"/>
                  <a:gd name="T29" fmla="*/ 24 h 60"/>
                  <a:gd name="T30" fmla="*/ 0 w 42"/>
                  <a:gd name="T31" fmla="*/ 36 h 60"/>
                  <a:gd name="T32" fmla="*/ 0 w 42"/>
                  <a:gd name="T33" fmla="*/ 3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0"/>
                  <a:gd name="T53" fmla="*/ 42 w 4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0">
                    <a:moveTo>
                      <a:pt x="0" y="36"/>
                    </a:moveTo>
                    <a:lnTo>
                      <a:pt x="12" y="48"/>
                    </a:lnTo>
                    <a:lnTo>
                      <a:pt x="18" y="60"/>
                    </a:lnTo>
                    <a:lnTo>
                      <a:pt x="30" y="60"/>
                    </a:lnTo>
                    <a:lnTo>
                      <a:pt x="36" y="54"/>
                    </a:lnTo>
                    <a:lnTo>
                      <a:pt x="42" y="36"/>
                    </a:lnTo>
                    <a:lnTo>
                      <a:pt x="36" y="24"/>
                    </a:lnTo>
                    <a:lnTo>
                      <a:pt x="24" y="12"/>
                    </a:lnTo>
                    <a:lnTo>
                      <a:pt x="18" y="6"/>
                    </a:lnTo>
                    <a:lnTo>
                      <a:pt x="6" y="0"/>
                    </a:lnTo>
                    <a:lnTo>
                      <a:pt x="0" y="12"/>
                    </a:lnTo>
                    <a:lnTo>
                      <a:pt x="0" y="24"/>
                    </a:lnTo>
                    <a:lnTo>
                      <a:pt x="0"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34" name="Freeform 78"/>
              <p:cNvSpPr>
                <a:spLocks/>
              </p:cNvSpPr>
              <p:nvPr/>
            </p:nvSpPr>
            <p:spPr bwMode="auto">
              <a:xfrm>
                <a:off x="1628" y="2783"/>
                <a:ext cx="42" cy="60"/>
              </a:xfrm>
              <a:custGeom>
                <a:avLst/>
                <a:gdLst>
                  <a:gd name="T0" fmla="*/ 0 w 42"/>
                  <a:gd name="T1" fmla="*/ 36 h 60"/>
                  <a:gd name="T2" fmla="*/ 12 w 42"/>
                  <a:gd name="T3" fmla="*/ 48 h 60"/>
                  <a:gd name="T4" fmla="*/ 18 w 42"/>
                  <a:gd name="T5" fmla="*/ 60 h 60"/>
                  <a:gd name="T6" fmla="*/ 30 w 42"/>
                  <a:gd name="T7" fmla="*/ 60 h 60"/>
                  <a:gd name="T8" fmla="*/ 30 w 42"/>
                  <a:gd name="T9" fmla="*/ 60 h 60"/>
                  <a:gd name="T10" fmla="*/ 36 w 42"/>
                  <a:gd name="T11" fmla="*/ 54 h 60"/>
                  <a:gd name="T12" fmla="*/ 42 w 42"/>
                  <a:gd name="T13" fmla="*/ 36 h 60"/>
                  <a:gd name="T14" fmla="*/ 36 w 42"/>
                  <a:gd name="T15" fmla="*/ 24 h 60"/>
                  <a:gd name="T16" fmla="*/ 36 w 42"/>
                  <a:gd name="T17" fmla="*/ 24 h 60"/>
                  <a:gd name="T18" fmla="*/ 24 w 42"/>
                  <a:gd name="T19" fmla="*/ 12 h 60"/>
                  <a:gd name="T20" fmla="*/ 18 w 42"/>
                  <a:gd name="T21" fmla="*/ 6 h 60"/>
                  <a:gd name="T22" fmla="*/ 6 w 42"/>
                  <a:gd name="T23" fmla="*/ 0 h 60"/>
                  <a:gd name="T24" fmla="*/ 6 w 42"/>
                  <a:gd name="T25" fmla="*/ 0 h 60"/>
                  <a:gd name="T26" fmla="*/ 0 w 42"/>
                  <a:gd name="T27" fmla="*/ 12 h 60"/>
                  <a:gd name="T28" fmla="*/ 0 w 42"/>
                  <a:gd name="T29" fmla="*/ 24 h 60"/>
                  <a:gd name="T30" fmla="*/ 0 w 42"/>
                  <a:gd name="T31" fmla="*/ 36 h 60"/>
                  <a:gd name="T32" fmla="*/ 0 w 42"/>
                  <a:gd name="T33" fmla="*/ 36 h 60"/>
                  <a:gd name="T34" fmla="*/ 0 w 42"/>
                  <a:gd name="T35" fmla="*/ 36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0"/>
                  <a:gd name="T56" fmla="*/ 42 w 42"/>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0">
                    <a:moveTo>
                      <a:pt x="0" y="36"/>
                    </a:moveTo>
                    <a:lnTo>
                      <a:pt x="12" y="48"/>
                    </a:lnTo>
                    <a:lnTo>
                      <a:pt x="18" y="60"/>
                    </a:lnTo>
                    <a:lnTo>
                      <a:pt x="30" y="60"/>
                    </a:lnTo>
                    <a:lnTo>
                      <a:pt x="36" y="54"/>
                    </a:lnTo>
                    <a:lnTo>
                      <a:pt x="42" y="36"/>
                    </a:lnTo>
                    <a:lnTo>
                      <a:pt x="36" y="24"/>
                    </a:lnTo>
                    <a:lnTo>
                      <a:pt x="24" y="12"/>
                    </a:lnTo>
                    <a:lnTo>
                      <a:pt x="18" y="6"/>
                    </a:lnTo>
                    <a:lnTo>
                      <a:pt x="6" y="0"/>
                    </a:lnTo>
                    <a:lnTo>
                      <a:pt x="0" y="12"/>
                    </a:lnTo>
                    <a:lnTo>
                      <a:pt x="0" y="24"/>
                    </a:lnTo>
                    <a:lnTo>
                      <a:pt x="0"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35" name="Freeform 79"/>
              <p:cNvSpPr>
                <a:spLocks/>
              </p:cNvSpPr>
              <p:nvPr/>
            </p:nvSpPr>
            <p:spPr bwMode="auto">
              <a:xfrm>
                <a:off x="1586" y="2729"/>
                <a:ext cx="54" cy="48"/>
              </a:xfrm>
              <a:custGeom>
                <a:avLst/>
                <a:gdLst>
                  <a:gd name="T0" fmla="*/ 12 w 54"/>
                  <a:gd name="T1" fmla="*/ 36 h 48"/>
                  <a:gd name="T2" fmla="*/ 24 w 54"/>
                  <a:gd name="T3" fmla="*/ 42 h 48"/>
                  <a:gd name="T4" fmla="*/ 36 w 54"/>
                  <a:gd name="T5" fmla="*/ 48 h 48"/>
                  <a:gd name="T6" fmla="*/ 48 w 54"/>
                  <a:gd name="T7" fmla="*/ 42 h 48"/>
                  <a:gd name="T8" fmla="*/ 48 w 54"/>
                  <a:gd name="T9" fmla="*/ 42 h 48"/>
                  <a:gd name="T10" fmla="*/ 54 w 54"/>
                  <a:gd name="T11" fmla="*/ 36 h 48"/>
                  <a:gd name="T12" fmla="*/ 48 w 54"/>
                  <a:gd name="T13" fmla="*/ 24 h 48"/>
                  <a:gd name="T14" fmla="*/ 36 w 54"/>
                  <a:gd name="T15" fmla="*/ 12 h 48"/>
                  <a:gd name="T16" fmla="*/ 36 w 54"/>
                  <a:gd name="T17" fmla="*/ 12 h 48"/>
                  <a:gd name="T18" fmla="*/ 24 w 54"/>
                  <a:gd name="T19" fmla="*/ 0 h 48"/>
                  <a:gd name="T20" fmla="*/ 12 w 54"/>
                  <a:gd name="T21" fmla="*/ 0 h 48"/>
                  <a:gd name="T22" fmla="*/ 6 w 54"/>
                  <a:gd name="T23" fmla="*/ 0 h 48"/>
                  <a:gd name="T24" fmla="*/ 6 w 54"/>
                  <a:gd name="T25" fmla="*/ 0 h 48"/>
                  <a:gd name="T26" fmla="*/ 0 w 54"/>
                  <a:gd name="T27" fmla="*/ 12 h 48"/>
                  <a:gd name="T28" fmla="*/ 6 w 54"/>
                  <a:gd name="T29" fmla="*/ 24 h 48"/>
                  <a:gd name="T30" fmla="*/ 12 w 54"/>
                  <a:gd name="T31" fmla="*/ 36 h 48"/>
                  <a:gd name="T32" fmla="*/ 12 w 54"/>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8"/>
                  <a:gd name="T53" fmla="*/ 54 w 5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8">
                    <a:moveTo>
                      <a:pt x="12" y="36"/>
                    </a:moveTo>
                    <a:lnTo>
                      <a:pt x="24" y="42"/>
                    </a:lnTo>
                    <a:lnTo>
                      <a:pt x="36" y="48"/>
                    </a:lnTo>
                    <a:lnTo>
                      <a:pt x="48" y="42"/>
                    </a:lnTo>
                    <a:lnTo>
                      <a:pt x="54" y="36"/>
                    </a:lnTo>
                    <a:lnTo>
                      <a:pt x="48" y="24"/>
                    </a:lnTo>
                    <a:lnTo>
                      <a:pt x="36" y="12"/>
                    </a:lnTo>
                    <a:lnTo>
                      <a:pt x="24" y="0"/>
                    </a:lnTo>
                    <a:lnTo>
                      <a:pt x="12" y="0"/>
                    </a:lnTo>
                    <a:lnTo>
                      <a:pt x="6" y="0"/>
                    </a:lnTo>
                    <a:lnTo>
                      <a:pt x="0" y="12"/>
                    </a:lnTo>
                    <a:lnTo>
                      <a:pt x="6" y="24"/>
                    </a:lnTo>
                    <a:lnTo>
                      <a:pt x="12"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36" name="Freeform 80"/>
              <p:cNvSpPr>
                <a:spLocks/>
              </p:cNvSpPr>
              <p:nvPr/>
            </p:nvSpPr>
            <p:spPr bwMode="auto">
              <a:xfrm>
                <a:off x="1586" y="2729"/>
                <a:ext cx="54" cy="48"/>
              </a:xfrm>
              <a:custGeom>
                <a:avLst/>
                <a:gdLst>
                  <a:gd name="T0" fmla="*/ 12 w 54"/>
                  <a:gd name="T1" fmla="*/ 36 h 48"/>
                  <a:gd name="T2" fmla="*/ 24 w 54"/>
                  <a:gd name="T3" fmla="*/ 42 h 48"/>
                  <a:gd name="T4" fmla="*/ 36 w 54"/>
                  <a:gd name="T5" fmla="*/ 48 h 48"/>
                  <a:gd name="T6" fmla="*/ 48 w 54"/>
                  <a:gd name="T7" fmla="*/ 42 h 48"/>
                  <a:gd name="T8" fmla="*/ 48 w 54"/>
                  <a:gd name="T9" fmla="*/ 42 h 48"/>
                  <a:gd name="T10" fmla="*/ 54 w 54"/>
                  <a:gd name="T11" fmla="*/ 36 h 48"/>
                  <a:gd name="T12" fmla="*/ 48 w 54"/>
                  <a:gd name="T13" fmla="*/ 24 h 48"/>
                  <a:gd name="T14" fmla="*/ 36 w 54"/>
                  <a:gd name="T15" fmla="*/ 12 h 48"/>
                  <a:gd name="T16" fmla="*/ 36 w 54"/>
                  <a:gd name="T17" fmla="*/ 12 h 48"/>
                  <a:gd name="T18" fmla="*/ 24 w 54"/>
                  <a:gd name="T19" fmla="*/ 0 h 48"/>
                  <a:gd name="T20" fmla="*/ 12 w 54"/>
                  <a:gd name="T21" fmla="*/ 0 h 48"/>
                  <a:gd name="T22" fmla="*/ 6 w 54"/>
                  <a:gd name="T23" fmla="*/ 0 h 48"/>
                  <a:gd name="T24" fmla="*/ 6 w 54"/>
                  <a:gd name="T25" fmla="*/ 0 h 48"/>
                  <a:gd name="T26" fmla="*/ 0 w 54"/>
                  <a:gd name="T27" fmla="*/ 12 h 48"/>
                  <a:gd name="T28" fmla="*/ 6 w 54"/>
                  <a:gd name="T29" fmla="*/ 24 h 48"/>
                  <a:gd name="T30" fmla="*/ 12 w 54"/>
                  <a:gd name="T31" fmla="*/ 36 h 48"/>
                  <a:gd name="T32" fmla="*/ 12 w 54"/>
                  <a:gd name="T33" fmla="*/ 36 h 48"/>
                  <a:gd name="T34" fmla="*/ 12 w 54"/>
                  <a:gd name="T35" fmla="*/ 3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8"/>
                  <a:gd name="T56" fmla="*/ 54 w 5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8">
                    <a:moveTo>
                      <a:pt x="12" y="36"/>
                    </a:moveTo>
                    <a:lnTo>
                      <a:pt x="24" y="42"/>
                    </a:lnTo>
                    <a:lnTo>
                      <a:pt x="36" y="48"/>
                    </a:lnTo>
                    <a:lnTo>
                      <a:pt x="48" y="42"/>
                    </a:lnTo>
                    <a:lnTo>
                      <a:pt x="54" y="36"/>
                    </a:lnTo>
                    <a:lnTo>
                      <a:pt x="48" y="24"/>
                    </a:lnTo>
                    <a:lnTo>
                      <a:pt x="36" y="12"/>
                    </a:lnTo>
                    <a:lnTo>
                      <a:pt x="24" y="0"/>
                    </a:lnTo>
                    <a:lnTo>
                      <a:pt x="12" y="0"/>
                    </a:lnTo>
                    <a:lnTo>
                      <a:pt x="6" y="0"/>
                    </a:lnTo>
                    <a:lnTo>
                      <a:pt x="0" y="12"/>
                    </a:lnTo>
                    <a:lnTo>
                      <a:pt x="6" y="24"/>
                    </a:lnTo>
                    <a:lnTo>
                      <a:pt x="12"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37" name="Freeform 81"/>
              <p:cNvSpPr>
                <a:spLocks/>
              </p:cNvSpPr>
              <p:nvPr/>
            </p:nvSpPr>
            <p:spPr bwMode="auto">
              <a:xfrm>
                <a:off x="1526" y="2687"/>
                <a:ext cx="60" cy="42"/>
              </a:xfrm>
              <a:custGeom>
                <a:avLst/>
                <a:gdLst>
                  <a:gd name="T0" fmla="*/ 24 w 60"/>
                  <a:gd name="T1" fmla="*/ 36 h 42"/>
                  <a:gd name="T2" fmla="*/ 36 w 60"/>
                  <a:gd name="T3" fmla="*/ 42 h 42"/>
                  <a:gd name="T4" fmla="*/ 54 w 60"/>
                  <a:gd name="T5" fmla="*/ 36 h 42"/>
                  <a:gd name="T6" fmla="*/ 60 w 60"/>
                  <a:gd name="T7" fmla="*/ 30 h 42"/>
                  <a:gd name="T8" fmla="*/ 60 w 60"/>
                  <a:gd name="T9" fmla="*/ 30 h 42"/>
                  <a:gd name="T10" fmla="*/ 60 w 60"/>
                  <a:gd name="T11" fmla="*/ 24 h 42"/>
                  <a:gd name="T12" fmla="*/ 48 w 60"/>
                  <a:gd name="T13" fmla="*/ 12 h 42"/>
                  <a:gd name="T14" fmla="*/ 36 w 60"/>
                  <a:gd name="T15" fmla="*/ 6 h 42"/>
                  <a:gd name="T16" fmla="*/ 36 w 60"/>
                  <a:gd name="T17" fmla="*/ 6 h 42"/>
                  <a:gd name="T18" fmla="*/ 18 w 60"/>
                  <a:gd name="T19" fmla="*/ 0 h 42"/>
                  <a:gd name="T20" fmla="*/ 6 w 60"/>
                  <a:gd name="T21" fmla="*/ 0 h 42"/>
                  <a:gd name="T22" fmla="*/ 0 w 60"/>
                  <a:gd name="T23" fmla="*/ 6 h 42"/>
                  <a:gd name="T24" fmla="*/ 0 w 60"/>
                  <a:gd name="T25" fmla="*/ 6 h 42"/>
                  <a:gd name="T26" fmla="*/ 0 w 60"/>
                  <a:gd name="T27" fmla="*/ 18 h 42"/>
                  <a:gd name="T28" fmla="*/ 6 w 60"/>
                  <a:gd name="T29" fmla="*/ 30 h 42"/>
                  <a:gd name="T30" fmla="*/ 24 w 60"/>
                  <a:gd name="T31" fmla="*/ 36 h 42"/>
                  <a:gd name="T32" fmla="*/ 24 w 60"/>
                  <a:gd name="T33" fmla="*/ 3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24" y="36"/>
                    </a:moveTo>
                    <a:lnTo>
                      <a:pt x="36" y="42"/>
                    </a:lnTo>
                    <a:lnTo>
                      <a:pt x="54" y="36"/>
                    </a:lnTo>
                    <a:lnTo>
                      <a:pt x="60" y="30"/>
                    </a:lnTo>
                    <a:lnTo>
                      <a:pt x="60" y="24"/>
                    </a:lnTo>
                    <a:lnTo>
                      <a:pt x="48" y="12"/>
                    </a:lnTo>
                    <a:lnTo>
                      <a:pt x="36" y="6"/>
                    </a:lnTo>
                    <a:lnTo>
                      <a:pt x="18" y="0"/>
                    </a:lnTo>
                    <a:lnTo>
                      <a:pt x="6" y="0"/>
                    </a:lnTo>
                    <a:lnTo>
                      <a:pt x="0" y="6"/>
                    </a:lnTo>
                    <a:lnTo>
                      <a:pt x="0" y="18"/>
                    </a:lnTo>
                    <a:lnTo>
                      <a:pt x="6" y="30"/>
                    </a:lnTo>
                    <a:lnTo>
                      <a:pt x="24"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38" name="Freeform 82"/>
              <p:cNvSpPr>
                <a:spLocks/>
              </p:cNvSpPr>
              <p:nvPr/>
            </p:nvSpPr>
            <p:spPr bwMode="auto">
              <a:xfrm>
                <a:off x="1526" y="2687"/>
                <a:ext cx="60" cy="42"/>
              </a:xfrm>
              <a:custGeom>
                <a:avLst/>
                <a:gdLst>
                  <a:gd name="T0" fmla="*/ 24 w 60"/>
                  <a:gd name="T1" fmla="*/ 36 h 42"/>
                  <a:gd name="T2" fmla="*/ 36 w 60"/>
                  <a:gd name="T3" fmla="*/ 42 h 42"/>
                  <a:gd name="T4" fmla="*/ 54 w 60"/>
                  <a:gd name="T5" fmla="*/ 36 h 42"/>
                  <a:gd name="T6" fmla="*/ 60 w 60"/>
                  <a:gd name="T7" fmla="*/ 30 h 42"/>
                  <a:gd name="T8" fmla="*/ 60 w 60"/>
                  <a:gd name="T9" fmla="*/ 30 h 42"/>
                  <a:gd name="T10" fmla="*/ 60 w 60"/>
                  <a:gd name="T11" fmla="*/ 24 h 42"/>
                  <a:gd name="T12" fmla="*/ 48 w 60"/>
                  <a:gd name="T13" fmla="*/ 12 h 42"/>
                  <a:gd name="T14" fmla="*/ 36 w 60"/>
                  <a:gd name="T15" fmla="*/ 6 h 42"/>
                  <a:gd name="T16" fmla="*/ 36 w 60"/>
                  <a:gd name="T17" fmla="*/ 6 h 42"/>
                  <a:gd name="T18" fmla="*/ 18 w 60"/>
                  <a:gd name="T19" fmla="*/ 0 h 42"/>
                  <a:gd name="T20" fmla="*/ 6 w 60"/>
                  <a:gd name="T21" fmla="*/ 0 h 42"/>
                  <a:gd name="T22" fmla="*/ 0 w 60"/>
                  <a:gd name="T23" fmla="*/ 6 h 42"/>
                  <a:gd name="T24" fmla="*/ 0 w 60"/>
                  <a:gd name="T25" fmla="*/ 6 h 42"/>
                  <a:gd name="T26" fmla="*/ 0 w 60"/>
                  <a:gd name="T27" fmla="*/ 18 h 42"/>
                  <a:gd name="T28" fmla="*/ 6 w 60"/>
                  <a:gd name="T29" fmla="*/ 30 h 42"/>
                  <a:gd name="T30" fmla="*/ 24 w 60"/>
                  <a:gd name="T31" fmla="*/ 36 h 42"/>
                  <a:gd name="T32" fmla="*/ 24 w 60"/>
                  <a:gd name="T33" fmla="*/ 36 h 42"/>
                  <a:gd name="T34" fmla="*/ 24 w 60"/>
                  <a:gd name="T35" fmla="*/ 3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24" y="36"/>
                    </a:moveTo>
                    <a:lnTo>
                      <a:pt x="36" y="42"/>
                    </a:lnTo>
                    <a:lnTo>
                      <a:pt x="54" y="36"/>
                    </a:lnTo>
                    <a:lnTo>
                      <a:pt x="60" y="30"/>
                    </a:lnTo>
                    <a:lnTo>
                      <a:pt x="60" y="24"/>
                    </a:lnTo>
                    <a:lnTo>
                      <a:pt x="48" y="12"/>
                    </a:lnTo>
                    <a:lnTo>
                      <a:pt x="36" y="6"/>
                    </a:lnTo>
                    <a:lnTo>
                      <a:pt x="18" y="0"/>
                    </a:lnTo>
                    <a:lnTo>
                      <a:pt x="6" y="0"/>
                    </a:lnTo>
                    <a:lnTo>
                      <a:pt x="0" y="6"/>
                    </a:lnTo>
                    <a:lnTo>
                      <a:pt x="0" y="18"/>
                    </a:lnTo>
                    <a:lnTo>
                      <a:pt x="6" y="30"/>
                    </a:lnTo>
                    <a:lnTo>
                      <a:pt x="24"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39" name="Freeform 83"/>
              <p:cNvSpPr>
                <a:spLocks/>
              </p:cNvSpPr>
              <p:nvPr/>
            </p:nvSpPr>
            <p:spPr bwMode="auto">
              <a:xfrm>
                <a:off x="1454" y="2669"/>
                <a:ext cx="60" cy="36"/>
              </a:xfrm>
              <a:custGeom>
                <a:avLst/>
                <a:gdLst>
                  <a:gd name="T0" fmla="*/ 30 w 60"/>
                  <a:gd name="T1" fmla="*/ 36 h 36"/>
                  <a:gd name="T2" fmla="*/ 48 w 60"/>
                  <a:gd name="T3" fmla="*/ 30 h 36"/>
                  <a:gd name="T4" fmla="*/ 60 w 60"/>
                  <a:gd name="T5" fmla="*/ 24 h 36"/>
                  <a:gd name="T6" fmla="*/ 60 w 60"/>
                  <a:gd name="T7" fmla="*/ 18 h 36"/>
                  <a:gd name="T8" fmla="*/ 60 w 60"/>
                  <a:gd name="T9" fmla="*/ 18 h 36"/>
                  <a:gd name="T10" fmla="*/ 60 w 60"/>
                  <a:gd name="T11" fmla="*/ 12 h 36"/>
                  <a:gd name="T12" fmla="*/ 48 w 60"/>
                  <a:gd name="T13" fmla="*/ 0 h 36"/>
                  <a:gd name="T14" fmla="*/ 30 w 60"/>
                  <a:gd name="T15" fmla="*/ 0 h 36"/>
                  <a:gd name="T16" fmla="*/ 30 w 60"/>
                  <a:gd name="T17" fmla="*/ 0 h 36"/>
                  <a:gd name="T18" fmla="*/ 18 w 60"/>
                  <a:gd name="T19" fmla="*/ 0 h 36"/>
                  <a:gd name="T20" fmla="*/ 6 w 60"/>
                  <a:gd name="T21" fmla="*/ 12 h 36"/>
                  <a:gd name="T22" fmla="*/ 0 w 60"/>
                  <a:gd name="T23" fmla="*/ 18 h 36"/>
                  <a:gd name="T24" fmla="*/ 0 w 60"/>
                  <a:gd name="T25" fmla="*/ 18 h 36"/>
                  <a:gd name="T26" fmla="*/ 6 w 60"/>
                  <a:gd name="T27" fmla="*/ 24 h 36"/>
                  <a:gd name="T28" fmla="*/ 18 w 60"/>
                  <a:gd name="T29" fmla="*/ 30 h 36"/>
                  <a:gd name="T30" fmla="*/ 30 w 60"/>
                  <a:gd name="T31" fmla="*/ 36 h 36"/>
                  <a:gd name="T32" fmla="*/ 30 w 6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6"/>
                  <a:gd name="T53" fmla="*/ 60 w 6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6">
                    <a:moveTo>
                      <a:pt x="30" y="36"/>
                    </a:moveTo>
                    <a:lnTo>
                      <a:pt x="48" y="30"/>
                    </a:lnTo>
                    <a:lnTo>
                      <a:pt x="60" y="24"/>
                    </a:lnTo>
                    <a:lnTo>
                      <a:pt x="60" y="18"/>
                    </a:lnTo>
                    <a:lnTo>
                      <a:pt x="60" y="12"/>
                    </a:lnTo>
                    <a:lnTo>
                      <a:pt x="48" y="0"/>
                    </a:lnTo>
                    <a:lnTo>
                      <a:pt x="30" y="0"/>
                    </a:lnTo>
                    <a:lnTo>
                      <a:pt x="18" y="0"/>
                    </a:lnTo>
                    <a:lnTo>
                      <a:pt x="6" y="12"/>
                    </a:lnTo>
                    <a:lnTo>
                      <a:pt x="0" y="18"/>
                    </a:lnTo>
                    <a:lnTo>
                      <a:pt x="6" y="24"/>
                    </a:lnTo>
                    <a:lnTo>
                      <a:pt x="18" y="30"/>
                    </a:lnTo>
                    <a:lnTo>
                      <a:pt x="30"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40" name="Freeform 84"/>
              <p:cNvSpPr>
                <a:spLocks/>
              </p:cNvSpPr>
              <p:nvPr/>
            </p:nvSpPr>
            <p:spPr bwMode="auto">
              <a:xfrm>
                <a:off x="1454" y="2669"/>
                <a:ext cx="60" cy="36"/>
              </a:xfrm>
              <a:custGeom>
                <a:avLst/>
                <a:gdLst>
                  <a:gd name="T0" fmla="*/ 30 w 60"/>
                  <a:gd name="T1" fmla="*/ 36 h 36"/>
                  <a:gd name="T2" fmla="*/ 48 w 60"/>
                  <a:gd name="T3" fmla="*/ 30 h 36"/>
                  <a:gd name="T4" fmla="*/ 60 w 60"/>
                  <a:gd name="T5" fmla="*/ 24 h 36"/>
                  <a:gd name="T6" fmla="*/ 60 w 60"/>
                  <a:gd name="T7" fmla="*/ 18 h 36"/>
                  <a:gd name="T8" fmla="*/ 60 w 60"/>
                  <a:gd name="T9" fmla="*/ 18 h 36"/>
                  <a:gd name="T10" fmla="*/ 60 w 60"/>
                  <a:gd name="T11" fmla="*/ 12 h 36"/>
                  <a:gd name="T12" fmla="*/ 48 w 60"/>
                  <a:gd name="T13" fmla="*/ 0 h 36"/>
                  <a:gd name="T14" fmla="*/ 30 w 60"/>
                  <a:gd name="T15" fmla="*/ 0 h 36"/>
                  <a:gd name="T16" fmla="*/ 30 w 60"/>
                  <a:gd name="T17" fmla="*/ 0 h 36"/>
                  <a:gd name="T18" fmla="*/ 18 w 60"/>
                  <a:gd name="T19" fmla="*/ 0 h 36"/>
                  <a:gd name="T20" fmla="*/ 6 w 60"/>
                  <a:gd name="T21" fmla="*/ 12 h 36"/>
                  <a:gd name="T22" fmla="*/ 0 w 60"/>
                  <a:gd name="T23" fmla="*/ 18 h 36"/>
                  <a:gd name="T24" fmla="*/ 0 w 60"/>
                  <a:gd name="T25" fmla="*/ 18 h 36"/>
                  <a:gd name="T26" fmla="*/ 6 w 60"/>
                  <a:gd name="T27" fmla="*/ 24 h 36"/>
                  <a:gd name="T28" fmla="*/ 18 w 60"/>
                  <a:gd name="T29" fmla="*/ 30 h 36"/>
                  <a:gd name="T30" fmla="*/ 30 w 60"/>
                  <a:gd name="T31" fmla="*/ 36 h 36"/>
                  <a:gd name="T32" fmla="*/ 30 w 60"/>
                  <a:gd name="T33" fmla="*/ 36 h 36"/>
                  <a:gd name="T34" fmla="*/ 30 w 60"/>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6"/>
                  <a:gd name="T56" fmla="*/ 60 w 60"/>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6">
                    <a:moveTo>
                      <a:pt x="30" y="36"/>
                    </a:moveTo>
                    <a:lnTo>
                      <a:pt x="48" y="30"/>
                    </a:lnTo>
                    <a:lnTo>
                      <a:pt x="60" y="24"/>
                    </a:lnTo>
                    <a:lnTo>
                      <a:pt x="60" y="18"/>
                    </a:lnTo>
                    <a:lnTo>
                      <a:pt x="60" y="12"/>
                    </a:lnTo>
                    <a:lnTo>
                      <a:pt x="48" y="0"/>
                    </a:lnTo>
                    <a:lnTo>
                      <a:pt x="30" y="0"/>
                    </a:lnTo>
                    <a:lnTo>
                      <a:pt x="18" y="0"/>
                    </a:lnTo>
                    <a:lnTo>
                      <a:pt x="6" y="12"/>
                    </a:lnTo>
                    <a:lnTo>
                      <a:pt x="0" y="18"/>
                    </a:lnTo>
                    <a:lnTo>
                      <a:pt x="6" y="24"/>
                    </a:lnTo>
                    <a:lnTo>
                      <a:pt x="18" y="30"/>
                    </a:lnTo>
                    <a:lnTo>
                      <a:pt x="30"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41" name="Freeform 85"/>
              <p:cNvSpPr>
                <a:spLocks/>
              </p:cNvSpPr>
              <p:nvPr/>
            </p:nvSpPr>
            <p:spPr bwMode="auto">
              <a:xfrm>
                <a:off x="1382" y="2675"/>
                <a:ext cx="60" cy="36"/>
              </a:xfrm>
              <a:custGeom>
                <a:avLst/>
                <a:gdLst>
                  <a:gd name="T0" fmla="*/ 36 w 60"/>
                  <a:gd name="T1" fmla="*/ 36 h 36"/>
                  <a:gd name="T2" fmla="*/ 48 w 60"/>
                  <a:gd name="T3" fmla="*/ 24 h 36"/>
                  <a:gd name="T4" fmla="*/ 60 w 60"/>
                  <a:gd name="T5" fmla="*/ 18 h 36"/>
                  <a:gd name="T6" fmla="*/ 60 w 60"/>
                  <a:gd name="T7" fmla="*/ 6 h 36"/>
                  <a:gd name="T8" fmla="*/ 60 w 60"/>
                  <a:gd name="T9" fmla="*/ 6 h 36"/>
                  <a:gd name="T10" fmla="*/ 54 w 60"/>
                  <a:gd name="T11" fmla="*/ 0 h 36"/>
                  <a:gd name="T12" fmla="*/ 36 w 60"/>
                  <a:gd name="T13" fmla="*/ 0 h 36"/>
                  <a:gd name="T14" fmla="*/ 24 w 60"/>
                  <a:gd name="T15" fmla="*/ 0 h 36"/>
                  <a:gd name="T16" fmla="*/ 24 w 60"/>
                  <a:gd name="T17" fmla="*/ 0 h 36"/>
                  <a:gd name="T18" fmla="*/ 12 w 60"/>
                  <a:gd name="T19" fmla="*/ 12 h 36"/>
                  <a:gd name="T20" fmla="*/ 0 w 60"/>
                  <a:gd name="T21" fmla="*/ 18 h 36"/>
                  <a:gd name="T22" fmla="*/ 0 w 60"/>
                  <a:gd name="T23" fmla="*/ 30 h 36"/>
                  <a:gd name="T24" fmla="*/ 0 w 60"/>
                  <a:gd name="T25" fmla="*/ 30 h 36"/>
                  <a:gd name="T26" fmla="*/ 6 w 60"/>
                  <a:gd name="T27" fmla="*/ 36 h 36"/>
                  <a:gd name="T28" fmla="*/ 24 w 60"/>
                  <a:gd name="T29" fmla="*/ 36 h 36"/>
                  <a:gd name="T30" fmla="*/ 36 w 60"/>
                  <a:gd name="T31" fmla="*/ 36 h 36"/>
                  <a:gd name="T32" fmla="*/ 36 w 6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6"/>
                  <a:gd name="T53" fmla="*/ 60 w 6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6">
                    <a:moveTo>
                      <a:pt x="36" y="36"/>
                    </a:moveTo>
                    <a:lnTo>
                      <a:pt x="48" y="24"/>
                    </a:lnTo>
                    <a:lnTo>
                      <a:pt x="60" y="18"/>
                    </a:lnTo>
                    <a:lnTo>
                      <a:pt x="60" y="6"/>
                    </a:lnTo>
                    <a:lnTo>
                      <a:pt x="54" y="0"/>
                    </a:lnTo>
                    <a:lnTo>
                      <a:pt x="36" y="0"/>
                    </a:lnTo>
                    <a:lnTo>
                      <a:pt x="24" y="0"/>
                    </a:lnTo>
                    <a:lnTo>
                      <a:pt x="12" y="12"/>
                    </a:lnTo>
                    <a:lnTo>
                      <a:pt x="0" y="18"/>
                    </a:lnTo>
                    <a:lnTo>
                      <a:pt x="0" y="30"/>
                    </a:lnTo>
                    <a:lnTo>
                      <a:pt x="6" y="36"/>
                    </a:lnTo>
                    <a:lnTo>
                      <a:pt x="24" y="36"/>
                    </a:lnTo>
                    <a:lnTo>
                      <a:pt x="36"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42" name="Freeform 86"/>
              <p:cNvSpPr>
                <a:spLocks/>
              </p:cNvSpPr>
              <p:nvPr/>
            </p:nvSpPr>
            <p:spPr bwMode="auto">
              <a:xfrm>
                <a:off x="1382" y="2675"/>
                <a:ext cx="60" cy="36"/>
              </a:xfrm>
              <a:custGeom>
                <a:avLst/>
                <a:gdLst>
                  <a:gd name="T0" fmla="*/ 36 w 60"/>
                  <a:gd name="T1" fmla="*/ 36 h 36"/>
                  <a:gd name="T2" fmla="*/ 48 w 60"/>
                  <a:gd name="T3" fmla="*/ 24 h 36"/>
                  <a:gd name="T4" fmla="*/ 60 w 60"/>
                  <a:gd name="T5" fmla="*/ 18 h 36"/>
                  <a:gd name="T6" fmla="*/ 60 w 60"/>
                  <a:gd name="T7" fmla="*/ 6 h 36"/>
                  <a:gd name="T8" fmla="*/ 60 w 60"/>
                  <a:gd name="T9" fmla="*/ 6 h 36"/>
                  <a:gd name="T10" fmla="*/ 54 w 60"/>
                  <a:gd name="T11" fmla="*/ 0 h 36"/>
                  <a:gd name="T12" fmla="*/ 36 w 60"/>
                  <a:gd name="T13" fmla="*/ 0 h 36"/>
                  <a:gd name="T14" fmla="*/ 24 w 60"/>
                  <a:gd name="T15" fmla="*/ 0 h 36"/>
                  <a:gd name="T16" fmla="*/ 24 w 60"/>
                  <a:gd name="T17" fmla="*/ 0 h 36"/>
                  <a:gd name="T18" fmla="*/ 12 w 60"/>
                  <a:gd name="T19" fmla="*/ 12 h 36"/>
                  <a:gd name="T20" fmla="*/ 0 w 60"/>
                  <a:gd name="T21" fmla="*/ 18 h 36"/>
                  <a:gd name="T22" fmla="*/ 0 w 60"/>
                  <a:gd name="T23" fmla="*/ 30 h 36"/>
                  <a:gd name="T24" fmla="*/ 0 w 60"/>
                  <a:gd name="T25" fmla="*/ 30 h 36"/>
                  <a:gd name="T26" fmla="*/ 6 w 60"/>
                  <a:gd name="T27" fmla="*/ 36 h 36"/>
                  <a:gd name="T28" fmla="*/ 24 w 60"/>
                  <a:gd name="T29" fmla="*/ 36 h 36"/>
                  <a:gd name="T30" fmla="*/ 36 w 60"/>
                  <a:gd name="T31" fmla="*/ 36 h 36"/>
                  <a:gd name="T32" fmla="*/ 36 w 60"/>
                  <a:gd name="T33" fmla="*/ 36 h 36"/>
                  <a:gd name="T34" fmla="*/ 36 w 60"/>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6"/>
                  <a:gd name="T56" fmla="*/ 60 w 60"/>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6">
                    <a:moveTo>
                      <a:pt x="36" y="36"/>
                    </a:moveTo>
                    <a:lnTo>
                      <a:pt x="48" y="24"/>
                    </a:lnTo>
                    <a:lnTo>
                      <a:pt x="60" y="18"/>
                    </a:lnTo>
                    <a:lnTo>
                      <a:pt x="60" y="6"/>
                    </a:lnTo>
                    <a:lnTo>
                      <a:pt x="54" y="0"/>
                    </a:lnTo>
                    <a:lnTo>
                      <a:pt x="36" y="0"/>
                    </a:lnTo>
                    <a:lnTo>
                      <a:pt x="24" y="0"/>
                    </a:lnTo>
                    <a:lnTo>
                      <a:pt x="12" y="12"/>
                    </a:lnTo>
                    <a:lnTo>
                      <a:pt x="0" y="18"/>
                    </a:lnTo>
                    <a:lnTo>
                      <a:pt x="0" y="30"/>
                    </a:lnTo>
                    <a:lnTo>
                      <a:pt x="6" y="36"/>
                    </a:lnTo>
                    <a:lnTo>
                      <a:pt x="24" y="36"/>
                    </a:lnTo>
                    <a:lnTo>
                      <a:pt x="36"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43" name="Freeform 87"/>
              <p:cNvSpPr>
                <a:spLocks/>
              </p:cNvSpPr>
              <p:nvPr/>
            </p:nvSpPr>
            <p:spPr bwMode="auto">
              <a:xfrm>
                <a:off x="1322" y="2699"/>
                <a:ext cx="48" cy="54"/>
              </a:xfrm>
              <a:custGeom>
                <a:avLst/>
                <a:gdLst>
                  <a:gd name="T0" fmla="*/ 36 w 48"/>
                  <a:gd name="T1" fmla="*/ 42 h 54"/>
                  <a:gd name="T2" fmla="*/ 48 w 48"/>
                  <a:gd name="T3" fmla="*/ 24 h 54"/>
                  <a:gd name="T4" fmla="*/ 48 w 48"/>
                  <a:gd name="T5" fmla="*/ 12 h 54"/>
                  <a:gd name="T6" fmla="*/ 48 w 48"/>
                  <a:gd name="T7" fmla="*/ 6 h 54"/>
                  <a:gd name="T8" fmla="*/ 48 w 48"/>
                  <a:gd name="T9" fmla="*/ 6 h 54"/>
                  <a:gd name="T10" fmla="*/ 36 w 48"/>
                  <a:gd name="T11" fmla="*/ 0 h 54"/>
                  <a:gd name="T12" fmla="*/ 24 w 48"/>
                  <a:gd name="T13" fmla="*/ 6 h 54"/>
                  <a:gd name="T14" fmla="*/ 12 w 48"/>
                  <a:gd name="T15" fmla="*/ 12 h 54"/>
                  <a:gd name="T16" fmla="*/ 12 w 48"/>
                  <a:gd name="T17" fmla="*/ 12 h 54"/>
                  <a:gd name="T18" fmla="*/ 0 w 48"/>
                  <a:gd name="T19" fmla="*/ 30 h 54"/>
                  <a:gd name="T20" fmla="*/ 0 w 48"/>
                  <a:gd name="T21" fmla="*/ 42 h 54"/>
                  <a:gd name="T22" fmla="*/ 0 w 48"/>
                  <a:gd name="T23" fmla="*/ 48 h 54"/>
                  <a:gd name="T24" fmla="*/ 0 w 48"/>
                  <a:gd name="T25" fmla="*/ 48 h 54"/>
                  <a:gd name="T26" fmla="*/ 12 w 48"/>
                  <a:gd name="T27" fmla="*/ 54 h 54"/>
                  <a:gd name="T28" fmla="*/ 24 w 48"/>
                  <a:gd name="T29" fmla="*/ 48 h 54"/>
                  <a:gd name="T30" fmla="*/ 36 w 48"/>
                  <a:gd name="T31" fmla="*/ 42 h 54"/>
                  <a:gd name="T32" fmla="*/ 36 w 48"/>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36" y="42"/>
                    </a:moveTo>
                    <a:lnTo>
                      <a:pt x="48" y="24"/>
                    </a:lnTo>
                    <a:lnTo>
                      <a:pt x="48" y="12"/>
                    </a:lnTo>
                    <a:lnTo>
                      <a:pt x="48" y="6"/>
                    </a:lnTo>
                    <a:lnTo>
                      <a:pt x="36" y="0"/>
                    </a:lnTo>
                    <a:lnTo>
                      <a:pt x="24" y="6"/>
                    </a:lnTo>
                    <a:lnTo>
                      <a:pt x="12" y="12"/>
                    </a:lnTo>
                    <a:lnTo>
                      <a:pt x="0" y="30"/>
                    </a:lnTo>
                    <a:lnTo>
                      <a:pt x="0" y="42"/>
                    </a:lnTo>
                    <a:lnTo>
                      <a:pt x="0" y="48"/>
                    </a:lnTo>
                    <a:lnTo>
                      <a:pt x="12" y="54"/>
                    </a:lnTo>
                    <a:lnTo>
                      <a:pt x="24" y="48"/>
                    </a:lnTo>
                    <a:lnTo>
                      <a:pt x="36" y="4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44" name="Freeform 88"/>
              <p:cNvSpPr>
                <a:spLocks/>
              </p:cNvSpPr>
              <p:nvPr/>
            </p:nvSpPr>
            <p:spPr bwMode="auto">
              <a:xfrm>
                <a:off x="1322" y="2699"/>
                <a:ext cx="48" cy="54"/>
              </a:xfrm>
              <a:custGeom>
                <a:avLst/>
                <a:gdLst>
                  <a:gd name="T0" fmla="*/ 36 w 48"/>
                  <a:gd name="T1" fmla="*/ 42 h 54"/>
                  <a:gd name="T2" fmla="*/ 48 w 48"/>
                  <a:gd name="T3" fmla="*/ 24 h 54"/>
                  <a:gd name="T4" fmla="*/ 48 w 48"/>
                  <a:gd name="T5" fmla="*/ 12 h 54"/>
                  <a:gd name="T6" fmla="*/ 48 w 48"/>
                  <a:gd name="T7" fmla="*/ 6 h 54"/>
                  <a:gd name="T8" fmla="*/ 48 w 48"/>
                  <a:gd name="T9" fmla="*/ 6 h 54"/>
                  <a:gd name="T10" fmla="*/ 36 w 48"/>
                  <a:gd name="T11" fmla="*/ 0 h 54"/>
                  <a:gd name="T12" fmla="*/ 24 w 48"/>
                  <a:gd name="T13" fmla="*/ 6 h 54"/>
                  <a:gd name="T14" fmla="*/ 12 w 48"/>
                  <a:gd name="T15" fmla="*/ 12 h 54"/>
                  <a:gd name="T16" fmla="*/ 12 w 48"/>
                  <a:gd name="T17" fmla="*/ 12 h 54"/>
                  <a:gd name="T18" fmla="*/ 0 w 48"/>
                  <a:gd name="T19" fmla="*/ 30 h 54"/>
                  <a:gd name="T20" fmla="*/ 0 w 48"/>
                  <a:gd name="T21" fmla="*/ 42 h 54"/>
                  <a:gd name="T22" fmla="*/ 0 w 48"/>
                  <a:gd name="T23" fmla="*/ 48 h 54"/>
                  <a:gd name="T24" fmla="*/ 0 w 48"/>
                  <a:gd name="T25" fmla="*/ 48 h 54"/>
                  <a:gd name="T26" fmla="*/ 12 w 48"/>
                  <a:gd name="T27" fmla="*/ 54 h 54"/>
                  <a:gd name="T28" fmla="*/ 24 w 48"/>
                  <a:gd name="T29" fmla="*/ 48 h 54"/>
                  <a:gd name="T30" fmla="*/ 36 w 48"/>
                  <a:gd name="T31" fmla="*/ 42 h 54"/>
                  <a:gd name="T32" fmla="*/ 36 w 48"/>
                  <a:gd name="T33" fmla="*/ 42 h 54"/>
                  <a:gd name="T34" fmla="*/ 36 w 48"/>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4"/>
                  <a:gd name="T56" fmla="*/ 48 w 4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4">
                    <a:moveTo>
                      <a:pt x="36" y="42"/>
                    </a:moveTo>
                    <a:lnTo>
                      <a:pt x="48" y="24"/>
                    </a:lnTo>
                    <a:lnTo>
                      <a:pt x="48" y="12"/>
                    </a:lnTo>
                    <a:lnTo>
                      <a:pt x="48" y="6"/>
                    </a:lnTo>
                    <a:lnTo>
                      <a:pt x="36" y="0"/>
                    </a:lnTo>
                    <a:lnTo>
                      <a:pt x="24" y="6"/>
                    </a:lnTo>
                    <a:lnTo>
                      <a:pt x="12" y="12"/>
                    </a:lnTo>
                    <a:lnTo>
                      <a:pt x="0" y="30"/>
                    </a:lnTo>
                    <a:lnTo>
                      <a:pt x="0" y="42"/>
                    </a:lnTo>
                    <a:lnTo>
                      <a:pt x="0" y="48"/>
                    </a:lnTo>
                    <a:lnTo>
                      <a:pt x="12" y="54"/>
                    </a:lnTo>
                    <a:lnTo>
                      <a:pt x="24" y="48"/>
                    </a:lnTo>
                    <a:lnTo>
                      <a:pt x="36" y="4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45" name="Freeform 89"/>
              <p:cNvSpPr>
                <a:spLocks/>
              </p:cNvSpPr>
              <p:nvPr/>
            </p:nvSpPr>
            <p:spPr bwMode="auto">
              <a:xfrm>
                <a:off x="1280" y="2753"/>
                <a:ext cx="42" cy="54"/>
              </a:xfrm>
              <a:custGeom>
                <a:avLst/>
                <a:gdLst>
                  <a:gd name="T0" fmla="*/ 36 w 42"/>
                  <a:gd name="T1" fmla="*/ 36 h 54"/>
                  <a:gd name="T2" fmla="*/ 42 w 42"/>
                  <a:gd name="T3" fmla="*/ 18 h 54"/>
                  <a:gd name="T4" fmla="*/ 36 w 42"/>
                  <a:gd name="T5" fmla="*/ 6 h 54"/>
                  <a:gd name="T6" fmla="*/ 30 w 42"/>
                  <a:gd name="T7" fmla="*/ 0 h 54"/>
                  <a:gd name="T8" fmla="*/ 30 w 42"/>
                  <a:gd name="T9" fmla="*/ 0 h 54"/>
                  <a:gd name="T10" fmla="*/ 24 w 42"/>
                  <a:gd name="T11" fmla="*/ 0 h 54"/>
                  <a:gd name="T12" fmla="*/ 12 w 42"/>
                  <a:gd name="T13" fmla="*/ 6 h 54"/>
                  <a:gd name="T14" fmla="*/ 6 w 42"/>
                  <a:gd name="T15" fmla="*/ 18 h 54"/>
                  <a:gd name="T16" fmla="*/ 6 w 42"/>
                  <a:gd name="T17" fmla="*/ 18 h 54"/>
                  <a:gd name="T18" fmla="*/ 0 w 42"/>
                  <a:gd name="T19" fmla="*/ 36 h 54"/>
                  <a:gd name="T20" fmla="*/ 0 w 42"/>
                  <a:gd name="T21" fmla="*/ 48 h 54"/>
                  <a:gd name="T22" fmla="*/ 6 w 42"/>
                  <a:gd name="T23" fmla="*/ 54 h 54"/>
                  <a:gd name="T24" fmla="*/ 6 w 42"/>
                  <a:gd name="T25" fmla="*/ 54 h 54"/>
                  <a:gd name="T26" fmla="*/ 18 w 42"/>
                  <a:gd name="T27" fmla="*/ 54 h 54"/>
                  <a:gd name="T28" fmla="*/ 30 w 42"/>
                  <a:gd name="T29" fmla="*/ 48 h 54"/>
                  <a:gd name="T30" fmla="*/ 36 w 42"/>
                  <a:gd name="T31" fmla="*/ 36 h 54"/>
                  <a:gd name="T32" fmla="*/ 36 w 42"/>
                  <a:gd name="T33" fmla="*/ 3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36" y="36"/>
                    </a:moveTo>
                    <a:lnTo>
                      <a:pt x="42" y="18"/>
                    </a:lnTo>
                    <a:lnTo>
                      <a:pt x="36" y="6"/>
                    </a:lnTo>
                    <a:lnTo>
                      <a:pt x="30" y="0"/>
                    </a:lnTo>
                    <a:lnTo>
                      <a:pt x="24" y="0"/>
                    </a:lnTo>
                    <a:lnTo>
                      <a:pt x="12" y="6"/>
                    </a:lnTo>
                    <a:lnTo>
                      <a:pt x="6" y="18"/>
                    </a:lnTo>
                    <a:lnTo>
                      <a:pt x="0" y="36"/>
                    </a:lnTo>
                    <a:lnTo>
                      <a:pt x="0" y="48"/>
                    </a:lnTo>
                    <a:lnTo>
                      <a:pt x="6" y="54"/>
                    </a:lnTo>
                    <a:lnTo>
                      <a:pt x="18" y="54"/>
                    </a:lnTo>
                    <a:lnTo>
                      <a:pt x="30" y="48"/>
                    </a:lnTo>
                    <a:lnTo>
                      <a:pt x="36"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46" name="Freeform 90"/>
              <p:cNvSpPr>
                <a:spLocks/>
              </p:cNvSpPr>
              <p:nvPr/>
            </p:nvSpPr>
            <p:spPr bwMode="auto">
              <a:xfrm>
                <a:off x="1280" y="2753"/>
                <a:ext cx="42" cy="54"/>
              </a:xfrm>
              <a:custGeom>
                <a:avLst/>
                <a:gdLst>
                  <a:gd name="T0" fmla="*/ 36 w 42"/>
                  <a:gd name="T1" fmla="*/ 36 h 54"/>
                  <a:gd name="T2" fmla="*/ 42 w 42"/>
                  <a:gd name="T3" fmla="*/ 18 h 54"/>
                  <a:gd name="T4" fmla="*/ 36 w 42"/>
                  <a:gd name="T5" fmla="*/ 6 h 54"/>
                  <a:gd name="T6" fmla="*/ 30 w 42"/>
                  <a:gd name="T7" fmla="*/ 0 h 54"/>
                  <a:gd name="T8" fmla="*/ 30 w 42"/>
                  <a:gd name="T9" fmla="*/ 0 h 54"/>
                  <a:gd name="T10" fmla="*/ 24 w 42"/>
                  <a:gd name="T11" fmla="*/ 0 h 54"/>
                  <a:gd name="T12" fmla="*/ 12 w 42"/>
                  <a:gd name="T13" fmla="*/ 6 h 54"/>
                  <a:gd name="T14" fmla="*/ 6 w 42"/>
                  <a:gd name="T15" fmla="*/ 18 h 54"/>
                  <a:gd name="T16" fmla="*/ 6 w 42"/>
                  <a:gd name="T17" fmla="*/ 18 h 54"/>
                  <a:gd name="T18" fmla="*/ 0 w 42"/>
                  <a:gd name="T19" fmla="*/ 36 h 54"/>
                  <a:gd name="T20" fmla="*/ 0 w 42"/>
                  <a:gd name="T21" fmla="*/ 48 h 54"/>
                  <a:gd name="T22" fmla="*/ 6 w 42"/>
                  <a:gd name="T23" fmla="*/ 54 h 54"/>
                  <a:gd name="T24" fmla="*/ 6 w 42"/>
                  <a:gd name="T25" fmla="*/ 54 h 54"/>
                  <a:gd name="T26" fmla="*/ 18 w 42"/>
                  <a:gd name="T27" fmla="*/ 54 h 54"/>
                  <a:gd name="T28" fmla="*/ 30 w 42"/>
                  <a:gd name="T29" fmla="*/ 48 h 54"/>
                  <a:gd name="T30" fmla="*/ 36 w 42"/>
                  <a:gd name="T31" fmla="*/ 36 h 54"/>
                  <a:gd name="T32" fmla="*/ 36 w 42"/>
                  <a:gd name="T33" fmla="*/ 36 h 54"/>
                  <a:gd name="T34" fmla="*/ 36 w 42"/>
                  <a:gd name="T35" fmla="*/ 3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36" y="36"/>
                    </a:moveTo>
                    <a:lnTo>
                      <a:pt x="42" y="18"/>
                    </a:lnTo>
                    <a:lnTo>
                      <a:pt x="36" y="6"/>
                    </a:lnTo>
                    <a:lnTo>
                      <a:pt x="30" y="0"/>
                    </a:lnTo>
                    <a:lnTo>
                      <a:pt x="24" y="0"/>
                    </a:lnTo>
                    <a:lnTo>
                      <a:pt x="12" y="6"/>
                    </a:lnTo>
                    <a:lnTo>
                      <a:pt x="6" y="18"/>
                    </a:lnTo>
                    <a:lnTo>
                      <a:pt x="0" y="36"/>
                    </a:lnTo>
                    <a:lnTo>
                      <a:pt x="0" y="48"/>
                    </a:lnTo>
                    <a:lnTo>
                      <a:pt x="6" y="54"/>
                    </a:lnTo>
                    <a:lnTo>
                      <a:pt x="18" y="54"/>
                    </a:lnTo>
                    <a:lnTo>
                      <a:pt x="30" y="48"/>
                    </a:lnTo>
                    <a:lnTo>
                      <a:pt x="36"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47" name="Freeform 91"/>
              <p:cNvSpPr>
                <a:spLocks/>
              </p:cNvSpPr>
              <p:nvPr/>
            </p:nvSpPr>
            <p:spPr bwMode="auto">
              <a:xfrm>
                <a:off x="1280" y="2849"/>
                <a:ext cx="36" cy="60"/>
              </a:xfrm>
              <a:custGeom>
                <a:avLst/>
                <a:gdLst>
                  <a:gd name="T0" fmla="*/ 36 w 36"/>
                  <a:gd name="T1" fmla="*/ 30 h 60"/>
                  <a:gd name="T2" fmla="*/ 36 w 36"/>
                  <a:gd name="T3" fmla="*/ 12 h 60"/>
                  <a:gd name="T4" fmla="*/ 30 w 36"/>
                  <a:gd name="T5" fmla="*/ 0 h 60"/>
                  <a:gd name="T6" fmla="*/ 18 w 36"/>
                  <a:gd name="T7" fmla="*/ 0 h 60"/>
                  <a:gd name="T8" fmla="*/ 18 w 36"/>
                  <a:gd name="T9" fmla="*/ 0 h 60"/>
                  <a:gd name="T10" fmla="*/ 6 w 36"/>
                  <a:gd name="T11" fmla="*/ 0 h 60"/>
                  <a:gd name="T12" fmla="*/ 0 w 36"/>
                  <a:gd name="T13" fmla="*/ 12 h 60"/>
                  <a:gd name="T14" fmla="*/ 0 w 36"/>
                  <a:gd name="T15" fmla="*/ 30 h 60"/>
                  <a:gd name="T16" fmla="*/ 0 w 36"/>
                  <a:gd name="T17" fmla="*/ 30 h 60"/>
                  <a:gd name="T18" fmla="*/ 0 w 36"/>
                  <a:gd name="T19" fmla="*/ 48 h 60"/>
                  <a:gd name="T20" fmla="*/ 6 w 36"/>
                  <a:gd name="T21" fmla="*/ 54 h 60"/>
                  <a:gd name="T22" fmla="*/ 18 w 36"/>
                  <a:gd name="T23" fmla="*/ 60 h 60"/>
                  <a:gd name="T24" fmla="*/ 18 w 36"/>
                  <a:gd name="T25" fmla="*/ 60 h 60"/>
                  <a:gd name="T26" fmla="*/ 30 w 36"/>
                  <a:gd name="T27" fmla="*/ 54 h 60"/>
                  <a:gd name="T28" fmla="*/ 36 w 36"/>
                  <a:gd name="T29" fmla="*/ 48 h 60"/>
                  <a:gd name="T30" fmla="*/ 36 w 36"/>
                  <a:gd name="T31" fmla="*/ 30 h 60"/>
                  <a:gd name="T32" fmla="*/ 36 w 36"/>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0"/>
                  <a:gd name="T53" fmla="*/ 36 w 3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0">
                    <a:moveTo>
                      <a:pt x="36" y="30"/>
                    </a:moveTo>
                    <a:lnTo>
                      <a:pt x="36" y="12"/>
                    </a:lnTo>
                    <a:lnTo>
                      <a:pt x="30" y="0"/>
                    </a:lnTo>
                    <a:lnTo>
                      <a:pt x="18" y="0"/>
                    </a:lnTo>
                    <a:lnTo>
                      <a:pt x="6" y="0"/>
                    </a:lnTo>
                    <a:lnTo>
                      <a:pt x="0" y="12"/>
                    </a:lnTo>
                    <a:lnTo>
                      <a:pt x="0" y="30"/>
                    </a:lnTo>
                    <a:lnTo>
                      <a:pt x="0" y="48"/>
                    </a:lnTo>
                    <a:lnTo>
                      <a:pt x="6" y="54"/>
                    </a:lnTo>
                    <a:lnTo>
                      <a:pt x="18" y="60"/>
                    </a:lnTo>
                    <a:lnTo>
                      <a:pt x="30" y="54"/>
                    </a:lnTo>
                    <a:lnTo>
                      <a:pt x="36" y="48"/>
                    </a:lnTo>
                    <a:lnTo>
                      <a:pt x="36"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48" name="Freeform 92"/>
              <p:cNvSpPr>
                <a:spLocks/>
              </p:cNvSpPr>
              <p:nvPr/>
            </p:nvSpPr>
            <p:spPr bwMode="auto">
              <a:xfrm>
                <a:off x="1280" y="2849"/>
                <a:ext cx="36" cy="60"/>
              </a:xfrm>
              <a:custGeom>
                <a:avLst/>
                <a:gdLst>
                  <a:gd name="T0" fmla="*/ 36 w 36"/>
                  <a:gd name="T1" fmla="*/ 30 h 60"/>
                  <a:gd name="T2" fmla="*/ 36 w 36"/>
                  <a:gd name="T3" fmla="*/ 12 h 60"/>
                  <a:gd name="T4" fmla="*/ 30 w 36"/>
                  <a:gd name="T5" fmla="*/ 0 h 60"/>
                  <a:gd name="T6" fmla="*/ 18 w 36"/>
                  <a:gd name="T7" fmla="*/ 0 h 60"/>
                  <a:gd name="T8" fmla="*/ 18 w 36"/>
                  <a:gd name="T9" fmla="*/ 0 h 60"/>
                  <a:gd name="T10" fmla="*/ 6 w 36"/>
                  <a:gd name="T11" fmla="*/ 0 h 60"/>
                  <a:gd name="T12" fmla="*/ 0 w 36"/>
                  <a:gd name="T13" fmla="*/ 12 h 60"/>
                  <a:gd name="T14" fmla="*/ 0 w 36"/>
                  <a:gd name="T15" fmla="*/ 30 h 60"/>
                  <a:gd name="T16" fmla="*/ 0 w 36"/>
                  <a:gd name="T17" fmla="*/ 30 h 60"/>
                  <a:gd name="T18" fmla="*/ 0 w 36"/>
                  <a:gd name="T19" fmla="*/ 48 h 60"/>
                  <a:gd name="T20" fmla="*/ 6 w 36"/>
                  <a:gd name="T21" fmla="*/ 54 h 60"/>
                  <a:gd name="T22" fmla="*/ 18 w 36"/>
                  <a:gd name="T23" fmla="*/ 60 h 60"/>
                  <a:gd name="T24" fmla="*/ 18 w 36"/>
                  <a:gd name="T25" fmla="*/ 60 h 60"/>
                  <a:gd name="T26" fmla="*/ 30 w 36"/>
                  <a:gd name="T27" fmla="*/ 54 h 60"/>
                  <a:gd name="T28" fmla="*/ 36 w 36"/>
                  <a:gd name="T29" fmla="*/ 48 h 60"/>
                  <a:gd name="T30" fmla="*/ 36 w 36"/>
                  <a:gd name="T31" fmla="*/ 30 h 60"/>
                  <a:gd name="T32" fmla="*/ 36 w 36"/>
                  <a:gd name="T33" fmla="*/ 30 h 60"/>
                  <a:gd name="T34" fmla="*/ 36 w 36"/>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60"/>
                  <a:gd name="T56" fmla="*/ 36 w 3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60">
                    <a:moveTo>
                      <a:pt x="36" y="30"/>
                    </a:moveTo>
                    <a:lnTo>
                      <a:pt x="36" y="12"/>
                    </a:lnTo>
                    <a:lnTo>
                      <a:pt x="30" y="0"/>
                    </a:lnTo>
                    <a:lnTo>
                      <a:pt x="18" y="0"/>
                    </a:lnTo>
                    <a:lnTo>
                      <a:pt x="6" y="0"/>
                    </a:lnTo>
                    <a:lnTo>
                      <a:pt x="0" y="12"/>
                    </a:lnTo>
                    <a:lnTo>
                      <a:pt x="0" y="30"/>
                    </a:lnTo>
                    <a:lnTo>
                      <a:pt x="0" y="48"/>
                    </a:lnTo>
                    <a:lnTo>
                      <a:pt x="6" y="54"/>
                    </a:lnTo>
                    <a:lnTo>
                      <a:pt x="18" y="60"/>
                    </a:lnTo>
                    <a:lnTo>
                      <a:pt x="30" y="54"/>
                    </a:lnTo>
                    <a:lnTo>
                      <a:pt x="36" y="48"/>
                    </a:lnTo>
                    <a:lnTo>
                      <a:pt x="36" y="3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49" name="Freeform 93"/>
              <p:cNvSpPr>
                <a:spLocks/>
              </p:cNvSpPr>
              <p:nvPr/>
            </p:nvSpPr>
            <p:spPr bwMode="auto">
              <a:xfrm>
                <a:off x="1292" y="2909"/>
                <a:ext cx="48" cy="60"/>
              </a:xfrm>
              <a:custGeom>
                <a:avLst/>
                <a:gdLst>
                  <a:gd name="T0" fmla="*/ 42 w 48"/>
                  <a:gd name="T1" fmla="*/ 24 h 60"/>
                  <a:gd name="T2" fmla="*/ 36 w 48"/>
                  <a:gd name="T3" fmla="*/ 6 h 60"/>
                  <a:gd name="T4" fmla="*/ 24 w 48"/>
                  <a:gd name="T5" fmla="*/ 0 h 60"/>
                  <a:gd name="T6" fmla="*/ 12 w 48"/>
                  <a:gd name="T7" fmla="*/ 0 h 60"/>
                  <a:gd name="T8" fmla="*/ 12 w 48"/>
                  <a:gd name="T9" fmla="*/ 0 h 60"/>
                  <a:gd name="T10" fmla="*/ 6 w 48"/>
                  <a:gd name="T11" fmla="*/ 6 h 60"/>
                  <a:gd name="T12" fmla="*/ 0 w 48"/>
                  <a:gd name="T13" fmla="*/ 24 h 60"/>
                  <a:gd name="T14" fmla="*/ 6 w 48"/>
                  <a:gd name="T15" fmla="*/ 36 h 60"/>
                  <a:gd name="T16" fmla="*/ 6 w 48"/>
                  <a:gd name="T17" fmla="*/ 36 h 60"/>
                  <a:gd name="T18" fmla="*/ 12 w 48"/>
                  <a:gd name="T19" fmla="*/ 48 h 60"/>
                  <a:gd name="T20" fmla="*/ 24 w 48"/>
                  <a:gd name="T21" fmla="*/ 60 h 60"/>
                  <a:gd name="T22" fmla="*/ 36 w 48"/>
                  <a:gd name="T23" fmla="*/ 60 h 60"/>
                  <a:gd name="T24" fmla="*/ 36 w 48"/>
                  <a:gd name="T25" fmla="*/ 60 h 60"/>
                  <a:gd name="T26" fmla="*/ 42 w 48"/>
                  <a:gd name="T27" fmla="*/ 48 h 60"/>
                  <a:gd name="T28" fmla="*/ 48 w 48"/>
                  <a:gd name="T29" fmla="*/ 36 h 60"/>
                  <a:gd name="T30" fmla="*/ 42 w 48"/>
                  <a:gd name="T31" fmla="*/ 24 h 60"/>
                  <a:gd name="T32" fmla="*/ 42 w 48"/>
                  <a:gd name="T33" fmla="*/ 2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42" y="24"/>
                    </a:moveTo>
                    <a:lnTo>
                      <a:pt x="36" y="6"/>
                    </a:lnTo>
                    <a:lnTo>
                      <a:pt x="24" y="0"/>
                    </a:lnTo>
                    <a:lnTo>
                      <a:pt x="12" y="0"/>
                    </a:lnTo>
                    <a:lnTo>
                      <a:pt x="6" y="6"/>
                    </a:lnTo>
                    <a:lnTo>
                      <a:pt x="0" y="24"/>
                    </a:lnTo>
                    <a:lnTo>
                      <a:pt x="6" y="36"/>
                    </a:lnTo>
                    <a:lnTo>
                      <a:pt x="12" y="48"/>
                    </a:lnTo>
                    <a:lnTo>
                      <a:pt x="24" y="60"/>
                    </a:lnTo>
                    <a:lnTo>
                      <a:pt x="36" y="60"/>
                    </a:lnTo>
                    <a:lnTo>
                      <a:pt x="42" y="48"/>
                    </a:lnTo>
                    <a:lnTo>
                      <a:pt x="48" y="36"/>
                    </a:lnTo>
                    <a:lnTo>
                      <a:pt x="42"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50" name="Freeform 94"/>
              <p:cNvSpPr>
                <a:spLocks/>
              </p:cNvSpPr>
              <p:nvPr/>
            </p:nvSpPr>
            <p:spPr bwMode="auto">
              <a:xfrm>
                <a:off x="1292" y="2909"/>
                <a:ext cx="48" cy="60"/>
              </a:xfrm>
              <a:custGeom>
                <a:avLst/>
                <a:gdLst>
                  <a:gd name="T0" fmla="*/ 42 w 48"/>
                  <a:gd name="T1" fmla="*/ 24 h 60"/>
                  <a:gd name="T2" fmla="*/ 36 w 48"/>
                  <a:gd name="T3" fmla="*/ 6 h 60"/>
                  <a:gd name="T4" fmla="*/ 24 w 48"/>
                  <a:gd name="T5" fmla="*/ 0 h 60"/>
                  <a:gd name="T6" fmla="*/ 12 w 48"/>
                  <a:gd name="T7" fmla="*/ 0 h 60"/>
                  <a:gd name="T8" fmla="*/ 12 w 48"/>
                  <a:gd name="T9" fmla="*/ 0 h 60"/>
                  <a:gd name="T10" fmla="*/ 6 w 48"/>
                  <a:gd name="T11" fmla="*/ 6 h 60"/>
                  <a:gd name="T12" fmla="*/ 0 w 48"/>
                  <a:gd name="T13" fmla="*/ 24 h 60"/>
                  <a:gd name="T14" fmla="*/ 6 w 48"/>
                  <a:gd name="T15" fmla="*/ 36 h 60"/>
                  <a:gd name="T16" fmla="*/ 6 w 48"/>
                  <a:gd name="T17" fmla="*/ 36 h 60"/>
                  <a:gd name="T18" fmla="*/ 12 w 48"/>
                  <a:gd name="T19" fmla="*/ 48 h 60"/>
                  <a:gd name="T20" fmla="*/ 24 w 48"/>
                  <a:gd name="T21" fmla="*/ 60 h 60"/>
                  <a:gd name="T22" fmla="*/ 36 w 48"/>
                  <a:gd name="T23" fmla="*/ 60 h 60"/>
                  <a:gd name="T24" fmla="*/ 36 w 48"/>
                  <a:gd name="T25" fmla="*/ 60 h 60"/>
                  <a:gd name="T26" fmla="*/ 42 w 48"/>
                  <a:gd name="T27" fmla="*/ 48 h 60"/>
                  <a:gd name="T28" fmla="*/ 48 w 48"/>
                  <a:gd name="T29" fmla="*/ 36 h 60"/>
                  <a:gd name="T30" fmla="*/ 42 w 48"/>
                  <a:gd name="T31" fmla="*/ 24 h 60"/>
                  <a:gd name="T32" fmla="*/ 42 w 48"/>
                  <a:gd name="T33" fmla="*/ 24 h 60"/>
                  <a:gd name="T34" fmla="*/ 42 w 48"/>
                  <a:gd name="T35" fmla="*/ 24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42" y="24"/>
                    </a:moveTo>
                    <a:lnTo>
                      <a:pt x="36" y="6"/>
                    </a:lnTo>
                    <a:lnTo>
                      <a:pt x="24" y="0"/>
                    </a:lnTo>
                    <a:lnTo>
                      <a:pt x="12" y="0"/>
                    </a:lnTo>
                    <a:lnTo>
                      <a:pt x="6" y="6"/>
                    </a:lnTo>
                    <a:lnTo>
                      <a:pt x="0" y="24"/>
                    </a:lnTo>
                    <a:lnTo>
                      <a:pt x="6" y="36"/>
                    </a:lnTo>
                    <a:lnTo>
                      <a:pt x="12" y="48"/>
                    </a:lnTo>
                    <a:lnTo>
                      <a:pt x="24" y="60"/>
                    </a:lnTo>
                    <a:lnTo>
                      <a:pt x="36" y="60"/>
                    </a:lnTo>
                    <a:lnTo>
                      <a:pt x="42" y="48"/>
                    </a:lnTo>
                    <a:lnTo>
                      <a:pt x="48" y="36"/>
                    </a:lnTo>
                    <a:lnTo>
                      <a:pt x="42" y="2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51" name="Freeform 95"/>
              <p:cNvSpPr>
                <a:spLocks/>
              </p:cNvSpPr>
              <p:nvPr/>
            </p:nvSpPr>
            <p:spPr bwMode="auto">
              <a:xfrm>
                <a:off x="1328" y="2963"/>
                <a:ext cx="54" cy="48"/>
              </a:xfrm>
              <a:custGeom>
                <a:avLst/>
                <a:gdLst>
                  <a:gd name="T0" fmla="*/ 42 w 54"/>
                  <a:gd name="T1" fmla="*/ 12 h 48"/>
                  <a:gd name="T2" fmla="*/ 30 w 54"/>
                  <a:gd name="T3" fmla="*/ 0 h 48"/>
                  <a:gd name="T4" fmla="*/ 18 w 54"/>
                  <a:gd name="T5" fmla="*/ 0 h 48"/>
                  <a:gd name="T6" fmla="*/ 6 w 54"/>
                  <a:gd name="T7" fmla="*/ 0 h 48"/>
                  <a:gd name="T8" fmla="*/ 6 w 54"/>
                  <a:gd name="T9" fmla="*/ 0 h 48"/>
                  <a:gd name="T10" fmla="*/ 0 w 54"/>
                  <a:gd name="T11" fmla="*/ 12 h 48"/>
                  <a:gd name="T12" fmla="*/ 6 w 54"/>
                  <a:gd name="T13" fmla="*/ 24 h 48"/>
                  <a:gd name="T14" fmla="*/ 18 w 54"/>
                  <a:gd name="T15" fmla="*/ 36 h 48"/>
                  <a:gd name="T16" fmla="*/ 18 w 54"/>
                  <a:gd name="T17" fmla="*/ 36 h 48"/>
                  <a:gd name="T18" fmla="*/ 30 w 54"/>
                  <a:gd name="T19" fmla="*/ 48 h 48"/>
                  <a:gd name="T20" fmla="*/ 42 w 54"/>
                  <a:gd name="T21" fmla="*/ 48 h 48"/>
                  <a:gd name="T22" fmla="*/ 54 w 54"/>
                  <a:gd name="T23" fmla="*/ 48 h 48"/>
                  <a:gd name="T24" fmla="*/ 54 w 54"/>
                  <a:gd name="T25" fmla="*/ 48 h 48"/>
                  <a:gd name="T26" fmla="*/ 54 w 54"/>
                  <a:gd name="T27" fmla="*/ 36 h 48"/>
                  <a:gd name="T28" fmla="*/ 54 w 54"/>
                  <a:gd name="T29" fmla="*/ 24 h 48"/>
                  <a:gd name="T30" fmla="*/ 42 w 54"/>
                  <a:gd name="T31" fmla="*/ 12 h 48"/>
                  <a:gd name="T32" fmla="*/ 42 w 54"/>
                  <a:gd name="T33" fmla="*/ 1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8"/>
                  <a:gd name="T53" fmla="*/ 54 w 5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8">
                    <a:moveTo>
                      <a:pt x="42" y="12"/>
                    </a:moveTo>
                    <a:lnTo>
                      <a:pt x="30" y="0"/>
                    </a:lnTo>
                    <a:lnTo>
                      <a:pt x="18" y="0"/>
                    </a:lnTo>
                    <a:lnTo>
                      <a:pt x="6" y="0"/>
                    </a:lnTo>
                    <a:lnTo>
                      <a:pt x="0" y="12"/>
                    </a:lnTo>
                    <a:lnTo>
                      <a:pt x="6" y="24"/>
                    </a:lnTo>
                    <a:lnTo>
                      <a:pt x="18" y="36"/>
                    </a:lnTo>
                    <a:lnTo>
                      <a:pt x="30" y="48"/>
                    </a:lnTo>
                    <a:lnTo>
                      <a:pt x="42" y="48"/>
                    </a:lnTo>
                    <a:lnTo>
                      <a:pt x="54" y="48"/>
                    </a:lnTo>
                    <a:lnTo>
                      <a:pt x="54" y="36"/>
                    </a:lnTo>
                    <a:lnTo>
                      <a:pt x="54" y="24"/>
                    </a:lnTo>
                    <a:lnTo>
                      <a:pt x="42"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52" name="Freeform 96"/>
              <p:cNvSpPr>
                <a:spLocks/>
              </p:cNvSpPr>
              <p:nvPr/>
            </p:nvSpPr>
            <p:spPr bwMode="auto">
              <a:xfrm>
                <a:off x="1328" y="2963"/>
                <a:ext cx="54" cy="48"/>
              </a:xfrm>
              <a:custGeom>
                <a:avLst/>
                <a:gdLst>
                  <a:gd name="T0" fmla="*/ 42 w 54"/>
                  <a:gd name="T1" fmla="*/ 12 h 48"/>
                  <a:gd name="T2" fmla="*/ 30 w 54"/>
                  <a:gd name="T3" fmla="*/ 0 h 48"/>
                  <a:gd name="T4" fmla="*/ 18 w 54"/>
                  <a:gd name="T5" fmla="*/ 0 h 48"/>
                  <a:gd name="T6" fmla="*/ 6 w 54"/>
                  <a:gd name="T7" fmla="*/ 0 h 48"/>
                  <a:gd name="T8" fmla="*/ 6 w 54"/>
                  <a:gd name="T9" fmla="*/ 0 h 48"/>
                  <a:gd name="T10" fmla="*/ 0 w 54"/>
                  <a:gd name="T11" fmla="*/ 12 h 48"/>
                  <a:gd name="T12" fmla="*/ 6 w 54"/>
                  <a:gd name="T13" fmla="*/ 24 h 48"/>
                  <a:gd name="T14" fmla="*/ 18 w 54"/>
                  <a:gd name="T15" fmla="*/ 36 h 48"/>
                  <a:gd name="T16" fmla="*/ 18 w 54"/>
                  <a:gd name="T17" fmla="*/ 36 h 48"/>
                  <a:gd name="T18" fmla="*/ 30 w 54"/>
                  <a:gd name="T19" fmla="*/ 48 h 48"/>
                  <a:gd name="T20" fmla="*/ 42 w 54"/>
                  <a:gd name="T21" fmla="*/ 48 h 48"/>
                  <a:gd name="T22" fmla="*/ 54 w 54"/>
                  <a:gd name="T23" fmla="*/ 48 h 48"/>
                  <a:gd name="T24" fmla="*/ 54 w 54"/>
                  <a:gd name="T25" fmla="*/ 48 h 48"/>
                  <a:gd name="T26" fmla="*/ 54 w 54"/>
                  <a:gd name="T27" fmla="*/ 36 h 48"/>
                  <a:gd name="T28" fmla="*/ 54 w 54"/>
                  <a:gd name="T29" fmla="*/ 24 h 48"/>
                  <a:gd name="T30" fmla="*/ 42 w 54"/>
                  <a:gd name="T31" fmla="*/ 12 h 48"/>
                  <a:gd name="T32" fmla="*/ 42 w 54"/>
                  <a:gd name="T33" fmla="*/ 12 h 48"/>
                  <a:gd name="T34" fmla="*/ 42 w 54"/>
                  <a:gd name="T35" fmla="*/ 1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8"/>
                  <a:gd name="T56" fmla="*/ 54 w 5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8">
                    <a:moveTo>
                      <a:pt x="42" y="12"/>
                    </a:moveTo>
                    <a:lnTo>
                      <a:pt x="30" y="0"/>
                    </a:lnTo>
                    <a:lnTo>
                      <a:pt x="18" y="0"/>
                    </a:lnTo>
                    <a:lnTo>
                      <a:pt x="6" y="0"/>
                    </a:lnTo>
                    <a:lnTo>
                      <a:pt x="0" y="12"/>
                    </a:lnTo>
                    <a:lnTo>
                      <a:pt x="6" y="24"/>
                    </a:lnTo>
                    <a:lnTo>
                      <a:pt x="18" y="36"/>
                    </a:lnTo>
                    <a:lnTo>
                      <a:pt x="30" y="48"/>
                    </a:lnTo>
                    <a:lnTo>
                      <a:pt x="42" y="48"/>
                    </a:lnTo>
                    <a:lnTo>
                      <a:pt x="54" y="48"/>
                    </a:lnTo>
                    <a:lnTo>
                      <a:pt x="54" y="36"/>
                    </a:lnTo>
                    <a:lnTo>
                      <a:pt x="54" y="24"/>
                    </a:lnTo>
                    <a:lnTo>
                      <a:pt x="4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53" name="Freeform 97"/>
              <p:cNvSpPr>
                <a:spLocks/>
              </p:cNvSpPr>
              <p:nvPr/>
            </p:nvSpPr>
            <p:spPr bwMode="auto">
              <a:xfrm>
                <a:off x="1382" y="2993"/>
                <a:ext cx="60" cy="48"/>
              </a:xfrm>
              <a:custGeom>
                <a:avLst/>
                <a:gdLst>
                  <a:gd name="T0" fmla="*/ 42 w 60"/>
                  <a:gd name="T1" fmla="*/ 6 h 48"/>
                  <a:gd name="T2" fmla="*/ 24 w 60"/>
                  <a:gd name="T3" fmla="*/ 0 h 48"/>
                  <a:gd name="T4" fmla="*/ 12 w 60"/>
                  <a:gd name="T5" fmla="*/ 6 h 48"/>
                  <a:gd name="T6" fmla="*/ 0 w 60"/>
                  <a:gd name="T7" fmla="*/ 12 h 48"/>
                  <a:gd name="T8" fmla="*/ 0 w 60"/>
                  <a:gd name="T9" fmla="*/ 12 h 48"/>
                  <a:gd name="T10" fmla="*/ 0 w 60"/>
                  <a:gd name="T11" fmla="*/ 24 h 48"/>
                  <a:gd name="T12" fmla="*/ 12 w 60"/>
                  <a:gd name="T13" fmla="*/ 36 h 48"/>
                  <a:gd name="T14" fmla="*/ 24 w 60"/>
                  <a:gd name="T15" fmla="*/ 42 h 48"/>
                  <a:gd name="T16" fmla="*/ 24 w 60"/>
                  <a:gd name="T17" fmla="*/ 42 h 48"/>
                  <a:gd name="T18" fmla="*/ 42 w 60"/>
                  <a:gd name="T19" fmla="*/ 48 h 48"/>
                  <a:gd name="T20" fmla="*/ 54 w 60"/>
                  <a:gd name="T21" fmla="*/ 42 h 48"/>
                  <a:gd name="T22" fmla="*/ 60 w 60"/>
                  <a:gd name="T23" fmla="*/ 36 h 48"/>
                  <a:gd name="T24" fmla="*/ 60 w 60"/>
                  <a:gd name="T25" fmla="*/ 36 h 48"/>
                  <a:gd name="T26" fmla="*/ 60 w 60"/>
                  <a:gd name="T27" fmla="*/ 24 h 48"/>
                  <a:gd name="T28" fmla="*/ 54 w 60"/>
                  <a:gd name="T29" fmla="*/ 12 h 48"/>
                  <a:gd name="T30" fmla="*/ 42 w 60"/>
                  <a:gd name="T31" fmla="*/ 6 h 48"/>
                  <a:gd name="T32" fmla="*/ 42 w 60"/>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8"/>
                  <a:gd name="T53" fmla="*/ 60 w 6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8">
                    <a:moveTo>
                      <a:pt x="42" y="6"/>
                    </a:moveTo>
                    <a:lnTo>
                      <a:pt x="24" y="0"/>
                    </a:lnTo>
                    <a:lnTo>
                      <a:pt x="12" y="6"/>
                    </a:lnTo>
                    <a:lnTo>
                      <a:pt x="0" y="12"/>
                    </a:lnTo>
                    <a:lnTo>
                      <a:pt x="0" y="24"/>
                    </a:lnTo>
                    <a:lnTo>
                      <a:pt x="12" y="36"/>
                    </a:lnTo>
                    <a:lnTo>
                      <a:pt x="24" y="42"/>
                    </a:lnTo>
                    <a:lnTo>
                      <a:pt x="42" y="48"/>
                    </a:lnTo>
                    <a:lnTo>
                      <a:pt x="54" y="42"/>
                    </a:lnTo>
                    <a:lnTo>
                      <a:pt x="60" y="36"/>
                    </a:lnTo>
                    <a:lnTo>
                      <a:pt x="60" y="24"/>
                    </a:lnTo>
                    <a:lnTo>
                      <a:pt x="54" y="12"/>
                    </a:lnTo>
                    <a:lnTo>
                      <a:pt x="42"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54" name="Freeform 98"/>
              <p:cNvSpPr>
                <a:spLocks/>
              </p:cNvSpPr>
              <p:nvPr/>
            </p:nvSpPr>
            <p:spPr bwMode="auto">
              <a:xfrm>
                <a:off x="1382" y="2993"/>
                <a:ext cx="60" cy="48"/>
              </a:xfrm>
              <a:custGeom>
                <a:avLst/>
                <a:gdLst>
                  <a:gd name="T0" fmla="*/ 42 w 60"/>
                  <a:gd name="T1" fmla="*/ 6 h 48"/>
                  <a:gd name="T2" fmla="*/ 24 w 60"/>
                  <a:gd name="T3" fmla="*/ 0 h 48"/>
                  <a:gd name="T4" fmla="*/ 12 w 60"/>
                  <a:gd name="T5" fmla="*/ 6 h 48"/>
                  <a:gd name="T6" fmla="*/ 0 w 60"/>
                  <a:gd name="T7" fmla="*/ 12 h 48"/>
                  <a:gd name="T8" fmla="*/ 0 w 60"/>
                  <a:gd name="T9" fmla="*/ 12 h 48"/>
                  <a:gd name="T10" fmla="*/ 0 w 60"/>
                  <a:gd name="T11" fmla="*/ 24 h 48"/>
                  <a:gd name="T12" fmla="*/ 12 w 60"/>
                  <a:gd name="T13" fmla="*/ 36 h 48"/>
                  <a:gd name="T14" fmla="*/ 24 w 60"/>
                  <a:gd name="T15" fmla="*/ 42 h 48"/>
                  <a:gd name="T16" fmla="*/ 24 w 60"/>
                  <a:gd name="T17" fmla="*/ 42 h 48"/>
                  <a:gd name="T18" fmla="*/ 42 w 60"/>
                  <a:gd name="T19" fmla="*/ 48 h 48"/>
                  <a:gd name="T20" fmla="*/ 54 w 60"/>
                  <a:gd name="T21" fmla="*/ 42 h 48"/>
                  <a:gd name="T22" fmla="*/ 60 w 60"/>
                  <a:gd name="T23" fmla="*/ 36 h 48"/>
                  <a:gd name="T24" fmla="*/ 60 w 60"/>
                  <a:gd name="T25" fmla="*/ 36 h 48"/>
                  <a:gd name="T26" fmla="*/ 60 w 60"/>
                  <a:gd name="T27" fmla="*/ 24 h 48"/>
                  <a:gd name="T28" fmla="*/ 54 w 60"/>
                  <a:gd name="T29" fmla="*/ 12 h 48"/>
                  <a:gd name="T30" fmla="*/ 42 w 60"/>
                  <a:gd name="T31" fmla="*/ 6 h 48"/>
                  <a:gd name="T32" fmla="*/ 42 w 60"/>
                  <a:gd name="T33" fmla="*/ 6 h 48"/>
                  <a:gd name="T34" fmla="*/ 42 w 60"/>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8"/>
                  <a:gd name="T56" fmla="*/ 60 w 6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8">
                    <a:moveTo>
                      <a:pt x="42" y="6"/>
                    </a:moveTo>
                    <a:lnTo>
                      <a:pt x="24" y="0"/>
                    </a:lnTo>
                    <a:lnTo>
                      <a:pt x="12" y="6"/>
                    </a:lnTo>
                    <a:lnTo>
                      <a:pt x="0" y="12"/>
                    </a:lnTo>
                    <a:lnTo>
                      <a:pt x="0" y="24"/>
                    </a:lnTo>
                    <a:lnTo>
                      <a:pt x="12" y="36"/>
                    </a:lnTo>
                    <a:lnTo>
                      <a:pt x="24" y="42"/>
                    </a:lnTo>
                    <a:lnTo>
                      <a:pt x="42" y="48"/>
                    </a:lnTo>
                    <a:lnTo>
                      <a:pt x="54" y="42"/>
                    </a:lnTo>
                    <a:lnTo>
                      <a:pt x="60" y="36"/>
                    </a:lnTo>
                    <a:lnTo>
                      <a:pt x="60" y="24"/>
                    </a:lnTo>
                    <a:lnTo>
                      <a:pt x="54" y="12"/>
                    </a:lnTo>
                    <a:lnTo>
                      <a:pt x="4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55" name="Freeform 99"/>
              <p:cNvSpPr>
                <a:spLocks/>
              </p:cNvSpPr>
              <p:nvPr/>
            </p:nvSpPr>
            <p:spPr bwMode="auto">
              <a:xfrm>
                <a:off x="1448" y="3005"/>
                <a:ext cx="66" cy="36"/>
              </a:xfrm>
              <a:custGeom>
                <a:avLst/>
                <a:gdLst>
                  <a:gd name="T0" fmla="*/ 30 w 66"/>
                  <a:gd name="T1" fmla="*/ 0 h 36"/>
                  <a:gd name="T2" fmla="*/ 18 w 66"/>
                  <a:gd name="T3" fmla="*/ 0 h 36"/>
                  <a:gd name="T4" fmla="*/ 6 w 66"/>
                  <a:gd name="T5" fmla="*/ 12 h 36"/>
                  <a:gd name="T6" fmla="*/ 0 w 66"/>
                  <a:gd name="T7" fmla="*/ 18 h 36"/>
                  <a:gd name="T8" fmla="*/ 0 w 66"/>
                  <a:gd name="T9" fmla="*/ 18 h 36"/>
                  <a:gd name="T10" fmla="*/ 6 w 66"/>
                  <a:gd name="T11" fmla="*/ 30 h 36"/>
                  <a:gd name="T12" fmla="*/ 18 w 66"/>
                  <a:gd name="T13" fmla="*/ 36 h 36"/>
                  <a:gd name="T14" fmla="*/ 30 w 66"/>
                  <a:gd name="T15" fmla="*/ 36 h 36"/>
                  <a:gd name="T16" fmla="*/ 30 w 66"/>
                  <a:gd name="T17" fmla="*/ 36 h 36"/>
                  <a:gd name="T18" fmla="*/ 48 w 66"/>
                  <a:gd name="T19" fmla="*/ 36 h 36"/>
                  <a:gd name="T20" fmla="*/ 60 w 66"/>
                  <a:gd name="T21" fmla="*/ 30 h 36"/>
                  <a:gd name="T22" fmla="*/ 66 w 66"/>
                  <a:gd name="T23" fmla="*/ 18 h 36"/>
                  <a:gd name="T24" fmla="*/ 66 w 66"/>
                  <a:gd name="T25" fmla="*/ 18 h 36"/>
                  <a:gd name="T26" fmla="*/ 60 w 66"/>
                  <a:gd name="T27" fmla="*/ 12 h 36"/>
                  <a:gd name="T28" fmla="*/ 48 w 66"/>
                  <a:gd name="T29" fmla="*/ 0 h 36"/>
                  <a:gd name="T30" fmla="*/ 30 w 66"/>
                  <a:gd name="T31" fmla="*/ 0 h 36"/>
                  <a:gd name="T32" fmla="*/ 30 w 6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36"/>
                  <a:gd name="T53" fmla="*/ 66 w 6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36">
                    <a:moveTo>
                      <a:pt x="30" y="0"/>
                    </a:moveTo>
                    <a:lnTo>
                      <a:pt x="18" y="0"/>
                    </a:lnTo>
                    <a:lnTo>
                      <a:pt x="6" y="12"/>
                    </a:lnTo>
                    <a:lnTo>
                      <a:pt x="0" y="18"/>
                    </a:lnTo>
                    <a:lnTo>
                      <a:pt x="6" y="30"/>
                    </a:lnTo>
                    <a:lnTo>
                      <a:pt x="18" y="36"/>
                    </a:lnTo>
                    <a:lnTo>
                      <a:pt x="30" y="36"/>
                    </a:lnTo>
                    <a:lnTo>
                      <a:pt x="48" y="36"/>
                    </a:lnTo>
                    <a:lnTo>
                      <a:pt x="60" y="30"/>
                    </a:lnTo>
                    <a:lnTo>
                      <a:pt x="66" y="18"/>
                    </a:lnTo>
                    <a:lnTo>
                      <a:pt x="60" y="12"/>
                    </a:lnTo>
                    <a:lnTo>
                      <a:pt x="48" y="0"/>
                    </a:lnTo>
                    <a:lnTo>
                      <a:pt x="30"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56" name="Freeform 100"/>
              <p:cNvSpPr>
                <a:spLocks/>
              </p:cNvSpPr>
              <p:nvPr/>
            </p:nvSpPr>
            <p:spPr bwMode="auto">
              <a:xfrm>
                <a:off x="1448" y="3005"/>
                <a:ext cx="66" cy="36"/>
              </a:xfrm>
              <a:custGeom>
                <a:avLst/>
                <a:gdLst>
                  <a:gd name="T0" fmla="*/ 30 w 66"/>
                  <a:gd name="T1" fmla="*/ 0 h 36"/>
                  <a:gd name="T2" fmla="*/ 18 w 66"/>
                  <a:gd name="T3" fmla="*/ 0 h 36"/>
                  <a:gd name="T4" fmla="*/ 6 w 66"/>
                  <a:gd name="T5" fmla="*/ 12 h 36"/>
                  <a:gd name="T6" fmla="*/ 0 w 66"/>
                  <a:gd name="T7" fmla="*/ 18 h 36"/>
                  <a:gd name="T8" fmla="*/ 0 w 66"/>
                  <a:gd name="T9" fmla="*/ 18 h 36"/>
                  <a:gd name="T10" fmla="*/ 6 w 66"/>
                  <a:gd name="T11" fmla="*/ 30 h 36"/>
                  <a:gd name="T12" fmla="*/ 18 w 66"/>
                  <a:gd name="T13" fmla="*/ 36 h 36"/>
                  <a:gd name="T14" fmla="*/ 30 w 66"/>
                  <a:gd name="T15" fmla="*/ 36 h 36"/>
                  <a:gd name="T16" fmla="*/ 30 w 66"/>
                  <a:gd name="T17" fmla="*/ 36 h 36"/>
                  <a:gd name="T18" fmla="*/ 48 w 66"/>
                  <a:gd name="T19" fmla="*/ 36 h 36"/>
                  <a:gd name="T20" fmla="*/ 60 w 66"/>
                  <a:gd name="T21" fmla="*/ 30 h 36"/>
                  <a:gd name="T22" fmla="*/ 66 w 66"/>
                  <a:gd name="T23" fmla="*/ 18 h 36"/>
                  <a:gd name="T24" fmla="*/ 66 w 66"/>
                  <a:gd name="T25" fmla="*/ 18 h 36"/>
                  <a:gd name="T26" fmla="*/ 60 w 66"/>
                  <a:gd name="T27" fmla="*/ 12 h 36"/>
                  <a:gd name="T28" fmla="*/ 48 w 66"/>
                  <a:gd name="T29" fmla="*/ 0 h 36"/>
                  <a:gd name="T30" fmla="*/ 30 w 66"/>
                  <a:gd name="T31" fmla="*/ 0 h 36"/>
                  <a:gd name="T32" fmla="*/ 30 w 66"/>
                  <a:gd name="T33" fmla="*/ 0 h 36"/>
                  <a:gd name="T34" fmla="*/ 30 w 66"/>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36"/>
                  <a:gd name="T56" fmla="*/ 66 w 6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36">
                    <a:moveTo>
                      <a:pt x="30" y="0"/>
                    </a:moveTo>
                    <a:lnTo>
                      <a:pt x="18" y="0"/>
                    </a:lnTo>
                    <a:lnTo>
                      <a:pt x="6" y="12"/>
                    </a:lnTo>
                    <a:lnTo>
                      <a:pt x="0" y="18"/>
                    </a:lnTo>
                    <a:lnTo>
                      <a:pt x="6" y="30"/>
                    </a:lnTo>
                    <a:lnTo>
                      <a:pt x="18" y="36"/>
                    </a:lnTo>
                    <a:lnTo>
                      <a:pt x="30" y="36"/>
                    </a:lnTo>
                    <a:lnTo>
                      <a:pt x="48" y="36"/>
                    </a:lnTo>
                    <a:lnTo>
                      <a:pt x="60" y="30"/>
                    </a:lnTo>
                    <a:lnTo>
                      <a:pt x="66" y="18"/>
                    </a:lnTo>
                    <a:lnTo>
                      <a:pt x="60" y="12"/>
                    </a:lnTo>
                    <a:lnTo>
                      <a:pt x="48" y="0"/>
                    </a:lnTo>
                    <a:lnTo>
                      <a:pt x="3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57" name="Freeform 101"/>
              <p:cNvSpPr>
                <a:spLocks/>
              </p:cNvSpPr>
              <p:nvPr/>
            </p:nvSpPr>
            <p:spPr bwMode="auto">
              <a:xfrm>
                <a:off x="1514" y="2987"/>
                <a:ext cx="60" cy="42"/>
              </a:xfrm>
              <a:custGeom>
                <a:avLst/>
                <a:gdLst>
                  <a:gd name="T0" fmla="*/ 18 w 60"/>
                  <a:gd name="T1" fmla="*/ 0 h 42"/>
                  <a:gd name="T2" fmla="*/ 6 w 60"/>
                  <a:gd name="T3" fmla="*/ 12 h 42"/>
                  <a:gd name="T4" fmla="*/ 0 w 60"/>
                  <a:gd name="T5" fmla="*/ 18 h 42"/>
                  <a:gd name="T6" fmla="*/ 0 w 60"/>
                  <a:gd name="T7" fmla="*/ 30 h 42"/>
                  <a:gd name="T8" fmla="*/ 0 w 60"/>
                  <a:gd name="T9" fmla="*/ 30 h 42"/>
                  <a:gd name="T10" fmla="*/ 6 w 60"/>
                  <a:gd name="T11" fmla="*/ 36 h 42"/>
                  <a:gd name="T12" fmla="*/ 18 w 60"/>
                  <a:gd name="T13" fmla="*/ 42 h 42"/>
                  <a:gd name="T14" fmla="*/ 36 w 60"/>
                  <a:gd name="T15" fmla="*/ 36 h 42"/>
                  <a:gd name="T16" fmla="*/ 36 w 60"/>
                  <a:gd name="T17" fmla="*/ 36 h 42"/>
                  <a:gd name="T18" fmla="*/ 48 w 60"/>
                  <a:gd name="T19" fmla="*/ 30 h 42"/>
                  <a:gd name="T20" fmla="*/ 60 w 60"/>
                  <a:gd name="T21" fmla="*/ 18 h 42"/>
                  <a:gd name="T22" fmla="*/ 60 w 60"/>
                  <a:gd name="T23" fmla="*/ 6 h 42"/>
                  <a:gd name="T24" fmla="*/ 60 w 60"/>
                  <a:gd name="T25" fmla="*/ 6 h 42"/>
                  <a:gd name="T26" fmla="*/ 48 w 60"/>
                  <a:gd name="T27" fmla="*/ 0 h 42"/>
                  <a:gd name="T28" fmla="*/ 36 w 60"/>
                  <a:gd name="T29" fmla="*/ 0 h 42"/>
                  <a:gd name="T30" fmla="*/ 18 w 60"/>
                  <a:gd name="T31" fmla="*/ 0 h 42"/>
                  <a:gd name="T32" fmla="*/ 18 w 60"/>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18" y="0"/>
                    </a:moveTo>
                    <a:lnTo>
                      <a:pt x="6" y="12"/>
                    </a:lnTo>
                    <a:lnTo>
                      <a:pt x="0" y="18"/>
                    </a:lnTo>
                    <a:lnTo>
                      <a:pt x="0" y="30"/>
                    </a:lnTo>
                    <a:lnTo>
                      <a:pt x="6" y="36"/>
                    </a:lnTo>
                    <a:lnTo>
                      <a:pt x="18" y="42"/>
                    </a:lnTo>
                    <a:lnTo>
                      <a:pt x="36" y="36"/>
                    </a:lnTo>
                    <a:lnTo>
                      <a:pt x="48" y="30"/>
                    </a:lnTo>
                    <a:lnTo>
                      <a:pt x="60" y="18"/>
                    </a:lnTo>
                    <a:lnTo>
                      <a:pt x="60" y="6"/>
                    </a:lnTo>
                    <a:lnTo>
                      <a:pt x="48" y="0"/>
                    </a:lnTo>
                    <a:lnTo>
                      <a:pt x="36" y="0"/>
                    </a:lnTo>
                    <a:lnTo>
                      <a:pt x="18"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58" name="Freeform 102"/>
              <p:cNvSpPr>
                <a:spLocks/>
              </p:cNvSpPr>
              <p:nvPr/>
            </p:nvSpPr>
            <p:spPr bwMode="auto">
              <a:xfrm>
                <a:off x="1514" y="2987"/>
                <a:ext cx="60" cy="42"/>
              </a:xfrm>
              <a:custGeom>
                <a:avLst/>
                <a:gdLst>
                  <a:gd name="T0" fmla="*/ 18 w 60"/>
                  <a:gd name="T1" fmla="*/ 0 h 42"/>
                  <a:gd name="T2" fmla="*/ 6 w 60"/>
                  <a:gd name="T3" fmla="*/ 12 h 42"/>
                  <a:gd name="T4" fmla="*/ 0 w 60"/>
                  <a:gd name="T5" fmla="*/ 18 h 42"/>
                  <a:gd name="T6" fmla="*/ 0 w 60"/>
                  <a:gd name="T7" fmla="*/ 30 h 42"/>
                  <a:gd name="T8" fmla="*/ 0 w 60"/>
                  <a:gd name="T9" fmla="*/ 30 h 42"/>
                  <a:gd name="T10" fmla="*/ 6 w 60"/>
                  <a:gd name="T11" fmla="*/ 36 h 42"/>
                  <a:gd name="T12" fmla="*/ 18 w 60"/>
                  <a:gd name="T13" fmla="*/ 42 h 42"/>
                  <a:gd name="T14" fmla="*/ 36 w 60"/>
                  <a:gd name="T15" fmla="*/ 36 h 42"/>
                  <a:gd name="T16" fmla="*/ 36 w 60"/>
                  <a:gd name="T17" fmla="*/ 36 h 42"/>
                  <a:gd name="T18" fmla="*/ 48 w 60"/>
                  <a:gd name="T19" fmla="*/ 30 h 42"/>
                  <a:gd name="T20" fmla="*/ 60 w 60"/>
                  <a:gd name="T21" fmla="*/ 18 h 42"/>
                  <a:gd name="T22" fmla="*/ 60 w 60"/>
                  <a:gd name="T23" fmla="*/ 6 h 42"/>
                  <a:gd name="T24" fmla="*/ 60 w 60"/>
                  <a:gd name="T25" fmla="*/ 6 h 42"/>
                  <a:gd name="T26" fmla="*/ 48 w 60"/>
                  <a:gd name="T27" fmla="*/ 0 h 42"/>
                  <a:gd name="T28" fmla="*/ 36 w 60"/>
                  <a:gd name="T29" fmla="*/ 0 h 42"/>
                  <a:gd name="T30" fmla="*/ 18 w 60"/>
                  <a:gd name="T31" fmla="*/ 0 h 42"/>
                  <a:gd name="T32" fmla="*/ 18 w 60"/>
                  <a:gd name="T33" fmla="*/ 0 h 42"/>
                  <a:gd name="T34" fmla="*/ 18 w 60"/>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18" y="0"/>
                    </a:moveTo>
                    <a:lnTo>
                      <a:pt x="6" y="12"/>
                    </a:lnTo>
                    <a:lnTo>
                      <a:pt x="0" y="18"/>
                    </a:lnTo>
                    <a:lnTo>
                      <a:pt x="0" y="30"/>
                    </a:lnTo>
                    <a:lnTo>
                      <a:pt x="6" y="36"/>
                    </a:lnTo>
                    <a:lnTo>
                      <a:pt x="18" y="42"/>
                    </a:lnTo>
                    <a:lnTo>
                      <a:pt x="36" y="36"/>
                    </a:lnTo>
                    <a:lnTo>
                      <a:pt x="48" y="30"/>
                    </a:lnTo>
                    <a:lnTo>
                      <a:pt x="60" y="18"/>
                    </a:lnTo>
                    <a:lnTo>
                      <a:pt x="60" y="6"/>
                    </a:lnTo>
                    <a:lnTo>
                      <a:pt x="48" y="0"/>
                    </a:lnTo>
                    <a:lnTo>
                      <a:pt x="36" y="0"/>
                    </a:lnTo>
                    <a:lnTo>
                      <a:pt x="18"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59" name="Freeform 103"/>
              <p:cNvSpPr>
                <a:spLocks/>
              </p:cNvSpPr>
              <p:nvPr/>
            </p:nvSpPr>
            <p:spPr bwMode="auto">
              <a:xfrm>
                <a:off x="1568" y="2939"/>
                <a:ext cx="54" cy="54"/>
              </a:xfrm>
              <a:custGeom>
                <a:avLst/>
                <a:gdLst>
                  <a:gd name="T0" fmla="*/ 12 w 54"/>
                  <a:gd name="T1" fmla="*/ 12 h 54"/>
                  <a:gd name="T2" fmla="*/ 0 w 54"/>
                  <a:gd name="T3" fmla="*/ 30 h 54"/>
                  <a:gd name="T4" fmla="*/ 0 w 54"/>
                  <a:gd name="T5" fmla="*/ 42 h 54"/>
                  <a:gd name="T6" fmla="*/ 0 w 54"/>
                  <a:gd name="T7" fmla="*/ 48 h 54"/>
                  <a:gd name="T8" fmla="*/ 0 w 54"/>
                  <a:gd name="T9" fmla="*/ 48 h 54"/>
                  <a:gd name="T10" fmla="*/ 12 w 54"/>
                  <a:gd name="T11" fmla="*/ 54 h 54"/>
                  <a:gd name="T12" fmla="*/ 24 w 54"/>
                  <a:gd name="T13" fmla="*/ 54 h 54"/>
                  <a:gd name="T14" fmla="*/ 42 w 54"/>
                  <a:gd name="T15" fmla="*/ 42 h 54"/>
                  <a:gd name="T16" fmla="*/ 42 w 54"/>
                  <a:gd name="T17" fmla="*/ 42 h 54"/>
                  <a:gd name="T18" fmla="*/ 48 w 54"/>
                  <a:gd name="T19" fmla="*/ 30 h 54"/>
                  <a:gd name="T20" fmla="*/ 54 w 54"/>
                  <a:gd name="T21" fmla="*/ 18 h 54"/>
                  <a:gd name="T22" fmla="*/ 48 w 54"/>
                  <a:gd name="T23" fmla="*/ 6 h 54"/>
                  <a:gd name="T24" fmla="*/ 48 w 54"/>
                  <a:gd name="T25" fmla="*/ 6 h 54"/>
                  <a:gd name="T26" fmla="*/ 36 w 54"/>
                  <a:gd name="T27" fmla="*/ 0 h 54"/>
                  <a:gd name="T28" fmla="*/ 24 w 54"/>
                  <a:gd name="T29" fmla="*/ 6 h 54"/>
                  <a:gd name="T30" fmla="*/ 12 w 54"/>
                  <a:gd name="T31" fmla="*/ 12 h 54"/>
                  <a:gd name="T32" fmla="*/ 12 w 54"/>
                  <a:gd name="T33" fmla="*/ 1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12" y="12"/>
                    </a:moveTo>
                    <a:lnTo>
                      <a:pt x="0" y="30"/>
                    </a:lnTo>
                    <a:lnTo>
                      <a:pt x="0" y="42"/>
                    </a:lnTo>
                    <a:lnTo>
                      <a:pt x="0" y="48"/>
                    </a:lnTo>
                    <a:lnTo>
                      <a:pt x="12" y="54"/>
                    </a:lnTo>
                    <a:lnTo>
                      <a:pt x="24" y="54"/>
                    </a:lnTo>
                    <a:lnTo>
                      <a:pt x="42" y="42"/>
                    </a:lnTo>
                    <a:lnTo>
                      <a:pt x="48" y="30"/>
                    </a:lnTo>
                    <a:lnTo>
                      <a:pt x="54" y="18"/>
                    </a:lnTo>
                    <a:lnTo>
                      <a:pt x="48" y="6"/>
                    </a:lnTo>
                    <a:lnTo>
                      <a:pt x="36" y="0"/>
                    </a:lnTo>
                    <a:lnTo>
                      <a:pt x="24" y="6"/>
                    </a:lnTo>
                    <a:lnTo>
                      <a:pt x="12"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60" name="Freeform 104"/>
              <p:cNvSpPr>
                <a:spLocks/>
              </p:cNvSpPr>
              <p:nvPr/>
            </p:nvSpPr>
            <p:spPr bwMode="auto">
              <a:xfrm>
                <a:off x="1568" y="2939"/>
                <a:ext cx="54" cy="54"/>
              </a:xfrm>
              <a:custGeom>
                <a:avLst/>
                <a:gdLst>
                  <a:gd name="T0" fmla="*/ 12 w 54"/>
                  <a:gd name="T1" fmla="*/ 12 h 54"/>
                  <a:gd name="T2" fmla="*/ 0 w 54"/>
                  <a:gd name="T3" fmla="*/ 30 h 54"/>
                  <a:gd name="T4" fmla="*/ 0 w 54"/>
                  <a:gd name="T5" fmla="*/ 42 h 54"/>
                  <a:gd name="T6" fmla="*/ 0 w 54"/>
                  <a:gd name="T7" fmla="*/ 48 h 54"/>
                  <a:gd name="T8" fmla="*/ 0 w 54"/>
                  <a:gd name="T9" fmla="*/ 48 h 54"/>
                  <a:gd name="T10" fmla="*/ 12 w 54"/>
                  <a:gd name="T11" fmla="*/ 54 h 54"/>
                  <a:gd name="T12" fmla="*/ 24 w 54"/>
                  <a:gd name="T13" fmla="*/ 54 h 54"/>
                  <a:gd name="T14" fmla="*/ 42 w 54"/>
                  <a:gd name="T15" fmla="*/ 42 h 54"/>
                  <a:gd name="T16" fmla="*/ 42 w 54"/>
                  <a:gd name="T17" fmla="*/ 42 h 54"/>
                  <a:gd name="T18" fmla="*/ 48 w 54"/>
                  <a:gd name="T19" fmla="*/ 30 h 54"/>
                  <a:gd name="T20" fmla="*/ 54 w 54"/>
                  <a:gd name="T21" fmla="*/ 18 h 54"/>
                  <a:gd name="T22" fmla="*/ 48 w 54"/>
                  <a:gd name="T23" fmla="*/ 6 h 54"/>
                  <a:gd name="T24" fmla="*/ 48 w 54"/>
                  <a:gd name="T25" fmla="*/ 6 h 54"/>
                  <a:gd name="T26" fmla="*/ 36 w 54"/>
                  <a:gd name="T27" fmla="*/ 0 h 54"/>
                  <a:gd name="T28" fmla="*/ 24 w 54"/>
                  <a:gd name="T29" fmla="*/ 6 h 54"/>
                  <a:gd name="T30" fmla="*/ 12 w 54"/>
                  <a:gd name="T31" fmla="*/ 12 h 54"/>
                  <a:gd name="T32" fmla="*/ 12 w 54"/>
                  <a:gd name="T33" fmla="*/ 12 h 54"/>
                  <a:gd name="T34" fmla="*/ 12 w 54"/>
                  <a:gd name="T35" fmla="*/ 1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12" y="12"/>
                    </a:moveTo>
                    <a:lnTo>
                      <a:pt x="0" y="30"/>
                    </a:lnTo>
                    <a:lnTo>
                      <a:pt x="0" y="42"/>
                    </a:lnTo>
                    <a:lnTo>
                      <a:pt x="0" y="48"/>
                    </a:lnTo>
                    <a:lnTo>
                      <a:pt x="12" y="54"/>
                    </a:lnTo>
                    <a:lnTo>
                      <a:pt x="24" y="54"/>
                    </a:lnTo>
                    <a:lnTo>
                      <a:pt x="42" y="42"/>
                    </a:lnTo>
                    <a:lnTo>
                      <a:pt x="48" y="30"/>
                    </a:lnTo>
                    <a:lnTo>
                      <a:pt x="54" y="18"/>
                    </a:lnTo>
                    <a:lnTo>
                      <a:pt x="48" y="6"/>
                    </a:lnTo>
                    <a:lnTo>
                      <a:pt x="36" y="0"/>
                    </a:lnTo>
                    <a:lnTo>
                      <a:pt x="24" y="6"/>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61" name="Freeform 105"/>
              <p:cNvSpPr>
                <a:spLocks/>
              </p:cNvSpPr>
              <p:nvPr/>
            </p:nvSpPr>
            <p:spPr bwMode="auto">
              <a:xfrm>
                <a:off x="1604" y="2885"/>
                <a:ext cx="42" cy="54"/>
              </a:xfrm>
              <a:custGeom>
                <a:avLst/>
                <a:gdLst>
                  <a:gd name="T0" fmla="*/ 0 w 42"/>
                  <a:gd name="T1" fmla="*/ 18 h 54"/>
                  <a:gd name="T2" fmla="*/ 0 w 42"/>
                  <a:gd name="T3" fmla="*/ 36 h 54"/>
                  <a:gd name="T4" fmla="*/ 0 w 42"/>
                  <a:gd name="T5" fmla="*/ 48 h 54"/>
                  <a:gd name="T6" fmla="*/ 6 w 42"/>
                  <a:gd name="T7" fmla="*/ 54 h 54"/>
                  <a:gd name="T8" fmla="*/ 6 w 42"/>
                  <a:gd name="T9" fmla="*/ 54 h 54"/>
                  <a:gd name="T10" fmla="*/ 18 w 42"/>
                  <a:gd name="T11" fmla="*/ 54 h 54"/>
                  <a:gd name="T12" fmla="*/ 30 w 42"/>
                  <a:gd name="T13" fmla="*/ 48 h 54"/>
                  <a:gd name="T14" fmla="*/ 42 w 42"/>
                  <a:gd name="T15" fmla="*/ 36 h 54"/>
                  <a:gd name="T16" fmla="*/ 42 w 42"/>
                  <a:gd name="T17" fmla="*/ 36 h 54"/>
                  <a:gd name="T18" fmla="*/ 42 w 42"/>
                  <a:gd name="T19" fmla="*/ 18 h 54"/>
                  <a:gd name="T20" fmla="*/ 42 w 42"/>
                  <a:gd name="T21" fmla="*/ 6 h 54"/>
                  <a:gd name="T22" fmla="*/ 36 w 42"/>
                  <a:gd name="T23" fmla="*/ 0 h 54"/>
                  <a:gd name="T24" fmla="*/ 36 w 42"/>
                  <a:gd name="T25" fmla="*/ 0 h 54"/>
                  <a:gd name="T26" fmla="*/ 24 w 42"/>
                  <a:gd name="T27" fmla="*/ 0 h 54"/>
                  <a:gd name="T28" fmla="*/ 12 w 42"/>
                  <a:gd name="T29" fmla="*/ 6 h 54"/>
                  <a:gd name="T30" fmla="*/ 0 w 42"/>
                  <a:gd name="T31" fmla="*/ 18 h 54"/>
                  <a:gd name="T32" fmla="*/ 0 w 42"/>
                  <a:gd name="T33" fmla="*/ 1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0" y="18"/>
                    </a:moveTo>
                    <a:lnTo>
                      <a:pt x="0" y="36"/>
                    </a:lnTo>
                    <a:lnTo>
                      <a:pt x="0" y="48"/>
                    </a:lnTo>
                    <a:lnTo>
                      <a:pt x="6" y="54"/>
                    </a:lnTo>
                    <a:lnTo>
                      <a:pt x="18" y="54"/>
                    </a:lnTo>
                    <a:lnTo>
                      <a:pt x="30" y="48"/>
                    </a:lnTo>
                    <a:lnTo>
                      <a:pt x="42" y="36"/>
                    </a:lnTo>
                    <a:lnTo>
                      <a:pt x="42" y="18"/>
                    </a:lnTo>
                    <a:lnTo>
                      <a:pt x="42" y="6"/>
                    </a:lnTo>
                    <a:lnTo>
                      <a:pt x="36" y="0"/>
                    </a:lnTo>
                    <a:lnTo>
                      <a:pt x="24" y="0"/>
                    </a:lnTo>
                    <a:lnTo>
                      <a:pt x="12" y="6"/>
                    </a:lnTo>
                    <a:lnTo>
                      <a:pt x="0"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62" name="Freeform 106"/>
              <p:cNvSpPr>
                <a:spLocks/>
              </p:cNvSpPr>
              <p:nvPr/>
            </p:nvSpPr>
            <p:spPr bwMode="auto">
              <a:xfrm>
                <a:off x="1604" y="2885"/>
                <a:ext cx="42" cy="54"/>
              </a:xfrm>
              <a:custGeom>
                <a:avLst/>
                <a:gdLst>
                  <a:gd name="T0" fmla="*/ 0 w 42"/>
                  <a:gd name="T1" fmla="*/ 18 h 54"/>
                  <a:gd name="T2" fmla="*/ 0 w 42"/>
                  <a:gd name="T3" fmla="*/ 36 h 54"/>
                  <a:gd name="T4" fmla="*/ 0 w 42"/>
                  <a:gd name="T5" fmla="*/ 48 h 54"/>
                  <a:gd name="T6" fmla="*/ 6 w 42"/>
                  <a:gd name="T7" fmla="*/ 54 h 54"/>
                  <a:gd name="T8" fmla="*/ 6 w 42"/>
                  <a:gd name="T9" fmla="*/ 54 h 54"/>
                  <a:gd name="T10" fmla="*/ 18 w 42"/>
                  <a:gd name="T11" fmla="*/ 54 h 54"/>
                  <a:gd name="T12" fmla="*/ 30 w 42"/>
                  <a:gd name="T13" fmla="*/ 48 h 54"/>
                  <a:gd name="T14" fmla="*/ 42 w 42"/>
                  <a:gd name="T15" fmla="*/ 36 h 54"/>
                  <a:gd name="T16" fmla="*/ 42 w 42"/>
                  <a:gd name="T17" fmla="*/ 36 h 54"/>
                  <a:gd name="T18" fmla="*/ 42 w 42"/>
                  <a:gd name="T19" fmla="*/ 18 h 54"/>
                  <a:gd name="T20" fmla="*/ 42 w 42"/>
                  <a:gd name="T21" fmla="*/ 6 h 54"/>
                  <a:gd name="T22" fmla="*/ 36 w 42"/>
                  <a:gd name="T23" fmla="*/ 0 h 54"/>
                  <a:gd name="T24" fmla="*/ 36 w 42"/>
                  <a:gd name="T25" fmla="*/ 0 h 54"/>
                  <a:gd name="T26" fmla="*/ 24 w 42"/>
                  <a:gd name="T27" fmla="*/ 0 h 54"/>
                  <a:gd name="T28" fmla="*/ 12 w 42"/>
                  <a:gd name="T29" fmla="*/ 6 h 54"/>
                  <a:gd name="T30" fmla="*/ 0 w 42"/>
                  <a:gd name="T31" fmla="*/ 18 h 54"/>
                  <a:gd name="T32" fmla="*/ 0 w 42"/>
                  <a:gd name="T33" fmla="*/ 18 h 54"/>
                  <a:gd name="T34" fmla="*/ 0 w 42"/>
                  <a:gd name="T35" fmla="*/ 1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0" y="18"/>
                    </a:moveTo>
                    <a:lnTo>
                      <a:pt x="0" y="36"/>
                    </a:lnTo>
                    <a:lnTo>
                      <a:pt x="0" y="48"/>
                    </a:lnTo>
                    <a:lnTo>
                      <a:pt x="6" y="54"/>
                    </a:lnTo>
                    <a:lnTo>
                      <a:pt x="18" y="54"/>
                    </a:lnTo>
                    <a:lnTo>
                      <a:pt x="30" y="48"/>
                    </a:lnTo>
                    <a:lnTo>
                      <a:pt x="42" y="36"/>
                    </a:lnTo>
                    <a:lnTo>
                      <a:pt x="42" y="18"/>
                    </a:lnTo>
                    <a:lnTo>
                      <a:pt x="42" y="6"/>
                    </a:lnTo>
                    <a:lnTo>
                      <a:pt x="36" y="0"/>
                    </a:lnTo>
                    <a:lnTo>
                      <a:pt x="24" y="0"/>
                    </a:lnTo>
                    <a:lnTo>
                      <a:pt x="12" y="6"/>
                    </a:lnTo>
                    <a:lnTo>
                      <a:pt x="0"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63" name="Freeform 107"/>
              <p:cNvSpPr>
                <a:spLocks/>
              </p:cNvSpPr>
              <p:nvPr/>
            </p:nvSpPr>
            <p:spPr bwMode="auto">
              <a:xfrm>
                <a:off x="1610" y="2819"/>
                <a:ext cx="42" cy="66"/>
              </a:xfrm>
              <a:custGeom>
                <a:avLst/>
                <a:gdLst>
                  <a:gd name="T0" fmla="*/ 0 w 42"/>
                  <a:gd name="T1" fmla="*/ 30 h 66"/>
                  <a:gd name="T2" fmla="*/ 6 w 42"/>
                  <a:gd name="T3" fmla="*/ 48 h 66"/>
                  <a:gd name="T4" fmla="*/ 12 w 42"/>
                  <a:gd name="T5" fmla="*/ 60 h 66"/>
                  <a:gd name="T6" fmla="*/ 24 w 42"/>
                  <a:gd name="T7" fmla="*/ 66 h 66"/>
                  <a:gd name="T8" fmla="*/ 24 w 42"/>
                  <a:gd name="T9" fmla="*/ 66 h 66"/>
                  <a:gd name="T10" fmla="*/ 30 w 42"/>
                  <a:gd name="T11" fmla="*/ 60 h 66"/>
                  <a:gd name="T12" fmla="*/ 42 w 42"/>
                  <a:gd name="T13" fmla="*/ 48 h 66"/>
                  <a:gd name="T14" fmla="*/ 42 w 42"/>
                  <a:gd name="T15" fmla="*/ 30 h 66"/>
                  <a:gd name="T16" fmla="*/ 42 w 42"/>
                  <a:gd name="T17" fmla="*/ 30 h 66"/>
                  <a:gd name="T18" fmla="*/ 42 w 42"/>
                  <a:gd name="T19" fmla="*/ 18 h 66"/>
                  <a:gd name="T20" fmla="*/ 30 w 42"/>
                  <a:gd name="T21" fmla="*/ 6 h 66"/>
                  <a:gd name="T22" fmla="*/ 24 w 42"/>
                  <a:gd name="T23" fmla="*/ 0 h 66"/>
                  <a:gd name="T24" fmla="*/ 24 w 42"/>
                  <a:gd name="T25" fmla="*/ 0 h 66"/>
                  <a:gd name="T26" fmla="*/ 12 w 42"/>
                  <a:gd name="T27" fmla="*/ 6 h 66"/>
                  <a:gd name="T28" fmla="*/ 6 w 42"/>
                  <a:gd name="T29" fmla="*/ 18 h 66"/>
                  <a:gd name="T30" fmla="*/ 0 w 42"/>
                  <a:gd name="T31" fmla="*/ 30 h 66"/>
                  <a:gd name="T32" fmla="*/ 0 w 42"/>
                  <a:gd name="T33" fmla="*/ 3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6"/>
                  <a:gd name="T53" fmla="*/ 42 w 42"/>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6">
                    <a:moveTo>
                      <a:pt x="0" y="30"/>
                    </a:moveTo>
                    <a:lnTo>
                      <a:pt x="6" y="48"/>
                    </a:lnTo>
                    <a:lnTo>
                      <a:pt x="12" y="60"/>
                    </a:lnTo>
                    <a:lnTo>
                      <a:pt x="24" y="66"/>
                    </a:lnTo>
                    <a:lnTo>
                      <a:pt x="30" y="60"/>
                    </a:lnTo>
                    <a:lnTo>
                      <a:pt x="42" y="48"/>
                    </a:lnTo>
                    <a:lnTo>
                      <a:pt x="42" y="30"/>
                    </a:lnTo>
                    <a:lnTo>
                      <a:pt x="42" y="18"/>
                    </a:lnTo>
                    <a:lnTo>
                      <a:pt x="30" y="6"/>
                    </a:lnTo>
                    <a:lnTo>
                      <a:pt x="24" y="0"/>
                    </a:lnTo>
                    <a:lnTo>
                      <a:pt x="12" y="6"/>
                    </a:lnTo>
                    <a:lnTo>
                      <a:pt x="6" y="18"/>
                    </a:lnTo>
                    <a:lnTo>
                      <a:pt x="0"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64" name="Freeform 108"/>
              <p:cNvSpPr>
                <a:spLocks/>
              </p:cNvSpPr>
              <p:nvPr/>
            </p:nvSpPr>
            <p:spPr bwMode="auto">
              <a:xfrm>
                <a:off x="1610" y="2819"/>
                <a:ext cx="42" cy="66"/>
              </a:xfrm>
              <a:custGeom>
                <a:avLst/>
                <a:gdLst>
                  <a:gd name="T0" fmla="*/ 0 w 42"/>
                  <a:gd name="T1" fmla="*/ 30 h 66"/>
                  <a:gd name="T2" fmla="*/ 6 w 42"/>
                  <a:gd name="T3" fmla="*/ 48 h 66"/>
                  <a:gd name="T4" fmla="*/ 12 w 42"/>
                  <a:gd name="T5" fmla="*/ 60 h 66"/>
                  <a:gd name="T6" fmla="*/ 24 w 42"/>
                  <a:gd name="T7" fmla="*/ 66 h 66"/>
                  <a:gd name="T8" fmla="*/ 24 w 42"/>
                  <a:gd name="T9" fmla="*/ 66 h 66"/>
                  <a:gd name="T10" fmla="*/ 30 w 42"/>
                  <a:gd name="T11" fmla="*/ 60 h 66"/>
                  <a:gd name="T12" fmla="*/ 42 w 42"/>
                  <a:gd name="T13" fmla="*/ 48 h 66"/>
                  <a:gd name="T14" fmla="*/ 42 w 42"/>
                  <a:gd name="T15" fmla="*/ 30 h 66"/>
                  <a:gd name="T16" fmla="*/ 42 w 42"/>
                  <a:gd name="T17" fmla="*/ 30 h 66"/>
                  <a:gd name="T18" fmla="*/ 42 w 42"/>
                  <a:gd name="T19" fmla="*/ 18 h 66"/>
                  <a:gd name="T20" fmla="*/ 30 w 42"/>
                  <a:gd name="T21" fmla="*/ 6 h 66"/>
                  <a:gd name="T22" fmla="*/ 24 w 42"/>
                  <a:gd name="T23" fmla="*/ 0 h 66"/>
                  <a:gd name="T24" fmla="*/ 24 w 42"/>
                  <a:gd name="T25" fmla="*/ 0 h 66"/>
                  <a:gd name="T26" fmla="*/ 12 w 42"/>
                  <a:gd name="T27" fmla="*/ 6 h 66"/>
                  <a:gd name="T28" fmla="*/ 6 w 42"/>
                  <a:gd name="T29" fmla="*/ 18 h 66"/>
                  <a:gd name="T30" fmla="*/ 0 w 42"/>
                  <a:gd name="T31" fmla="*/ 30 h 66"/>
                  <a:gd name="T32" fmla="*/ 0 w 42"/>
                  <a:gd name="T33" fmla="*/ 30 h 66"/>
                  <a:gd name="T34" fmla="*/ 0 w 42"/>
                  <a:gd name="T35" fmla="*/ 3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6"/>
                  <a:gd name="T56" fmla="*/ 42 w 4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6">
                    <a:moveTo>
                      <a:pt x="0" y="30"/>
                    </a:moveTo>
                    <a:lnTo>
                      <a:pt x="6" y="48"/>
                    </a:lnTo>
                    <a:lnTo>
                      <a:pt x="12" y="60"/>
                    </a:lnTo>
                    <a:lnTo>
                      <a:pt x="24" y="66"/>
                    </a:lnTo>
                    <a:lnTo>
                      <a:pt x="30" y="60"/>
                    </a:lnTo>
                    <a:lnTo>
                      <a:pt x="42" y="48"/>
                    </a:lnTo>
                    <a:lnTo>
                      <a:pt x="42" y="30"/>
                    </a:lnTo>
                    <a:lnTo>
                      <a:pt x="42" y="18"/>
                    </a:lnTo>
                    <a:lnTo>
                      <a:pt x="30" y="6"/>
                    </a:lnTo>
                    <a:lnTo>
                      <a:pt x="24" y="0"/>
                    </a:lnTo>
                    <a:lnTo>
                      <a:pt x="12" y="6"/>
                    </a:lnTo>
                    <a:lnTo>
                      <a:pt x="6" y="18"/>
                    </a:lnTo>
                    <a:lnTo>
                      <a:pt x="0" y="3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65" name="Freeform 109"/>
              <p:cNvSpPr>
                <a:spLocks/>
              </p:cNvSpPr>
              <p:nvPr/>
            </p:nvSpPr>
            <p:spPr bwMode="auto">
              <a:xfrm>
                <a:off x="1592" y="2765"/>
                <a:ext cx="42" cy="54"/>
              </a:xfrm>
              <a:custGeom>
                <a:avLst/>
                <a:gdLst>
                  <a:gd name="T0" fmla="*/ 0 w 42"/>
                  <a:gd name="T1" fmla="*/ 36 h 54"/>
                  <a:gd name="T2" fmla="*/ 12 w 42"/>
                  <a:gd name="T3" fmla="*/ 48 h 54"/>
                  <a:gd name="T4" fmla="*/ 24 w 42"/>
                  <a:gd name="T5" fmla="*/ 54 h 54"/>
                  <a:gd name="T6" fmla="*/ 36 w 42"/>
                  <a:gd name="T7" fmla="*/ 54 h 54"/>
                  <a:gd name="T8" fmla="*/ 36 w 42"/>
                  <a:gd name="T9" fmla="*/ 54 h 54"/>
                  <a:gd name="T10" fmla="*/ 42 w 42"/>
                  <a:gd name="T11" fmla="*/ 48 h 54"/>
                  <a:gd name="T12" fmla="*/ 42 w 42"/>
                  <a:gd name="T13" fmla="*/ 36 h 54"/>
                  <a:gd name="T14" fmla="*/ 42 w 42"/>
                  <a:gd name="T15" fmla="*/ 18 h 54"/>
                  <a:gd name="T16" fmla="*/ 42 w 42"/>
                  <a:gd name="T17" fmla="*/ 18 h 54"/>
                  <a:gd name="T18" fmla="*/ 30 w 42"/>
                  <a:gd name="T19" fmla="*/ 6 h 54"/>
                  <a:gd name="T20" fmla="*/ 18 w 42"/>
                  <a:gd name="T21" fmla="*/ 0 h 54"/>
                  <a:gd name="T22" fmla="*/ 12 w 42"/>
                  <a:gd name="T23" fmla="*/ 0 h 54"/>
                  <a:gd name="T24" fmla="*/ 12 w 42"/>
                  <a:gd name="T25" fmla="*/ 0 h 54"/>
                  <a:gd name="T26" fmla="*/ 0 w 42"/>
                  <a:gd name="T27" fmla="*/ 6 h 54"/>
                  <a:gd name="T28" fmla="*/ 0 w 42"/>
                  <a:gd name="T29" fmla="*/ 18 h 54"/>
                  <a:gd name="T30" fmla="*/ 0 w 42"/>
                  <a:gd name="T31" fmla="*/ 36 h 54"/>
                  <a:gd name="T32" fmla="*/ 0 w 42"/>
                  <a:gd name="T33" fmla="*/ 3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0" y="36"/>
                    </a:moveTo>
                    <a:lnTo>
                      <a:pt x="12" y="48"/>
                    </a:lnTo>
                    <a:lnTo>
                      <a:pt x="24" y="54"/>
                    </a:lnTo>
                    <a:lnTo>
                      <a:pt x="36" y="54"/>
                    </a:lnTo>
                    <a:lnTo>
                      <a:pt x="42" y="48"/>
                    </a:lnTo>
                    <a:lnTo>
                      <a:pt x="42" y="36"/>
                    </a:lnTo>
                    <a:lnTo>
                      <a:pt x="42" y="18"/>
                    </a:lnTo>
                    <a:lnTo>
                      <a:pt x="30" y="6"/>
                    </a:lnTo>
                    <a:lnTo>
                      <a:pt x="18" y="0"/>
                    </a:lnTo>
                    <a:lnTo>
                      <a:pt x="12" y="0"/>
                    </a:lnTo>
                    <a:lnTo>
                      <a:pt x="0" y="6"/>
                    </a:lnTo>
                    <a:lnTo>
                      <a:pt x="0" y="18"/>
                    </a:lnTo>
                    <a:lnTo>
                      <a:pt x="0"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66" name="Freeform 110"/>
              <p:cNvSpPr>
                <a:spLocks/>
              </p:cNvSpPr>
              <p:nvPr/>
            </p:nvSpPr>
            <p:spPr bwMode="auto">
              <a:xfrm>
                <a:off x="1592" y="2765"/>
                <a:ext cx="42" cy="54"/>
              </a:xfrm>
              <a:custGeom>
                <a:avLst/>
                <a:gdLst>
                  <a:gd name="T0" fmla="*/ 0 w 42"/>
                  <a:gd name="T1" fmla="*/ 36 h 54"/>
                  <a:gd name="T2" fmla="*/ 12 w 42"/>
                  <a:gd name="T3" fmla="*/ 48 h 54"/>
                  <a:gd name="T4" fmla="*/ 24 w 42"/>
                  <a:gd name="T5" fmla="*/ 54 h 54"/>
                  <a:gd name="T6" fmla="*/ 36 w 42"/>
                  <a:gd name="T7" fmla="*/ 54 h 54"/>
                  <a:gd name="T8" fmla="*/ 36 w 42"/>
                  <a:gd name="T9" fmla="*/ 54 h 54"/>
                  <a:gd name="T10" fmla="*/ 42 w 42"/>
                  <a:gd name="T11" fmla="*/ 48 h 54"/>
                  <a:gd name="T12" fmla="*/ 42 w 42"/>
                  <a:gd name="T13" fmla="*/ 36 h 54"/>
                  <a:gd name="T14" fmla="*/ 42 w 42"/>
                  <a:gd name="T15" fmla="*/ 18 h 54"/>
                  <a:gd name="T16" fmla="*/ 42 w 42"/>
                  <a:gd name="T17" fmla="*/ 18 h 54"/>
                  <a:gd name="T18" fmla="*/ 30 w 42"/>
                  <a:gd name="T19" fmla="*/ 6 h 54"/>
                  <a:gd name="T20" fmla="*/ 18 w 42"/>
                  <a:gd name="T21" fmla="*/ 0 h 54"/>
                  <a:gd name="T22" fmla="*/ 12 w 42"/>
                  <a:gd name="T23" fmla="*/ 0 h 54"/>
                  <a:gd name="T24" fmla="*/ 12 w 42"/>
                  <a:gd name="T25" fmla="*/ 0 h 54"/>
                  <a:gd name="T26" fmla="*/ 0 w 42"/>
                  <a:gd name="T27" fmla="*/ 6 h 54"/>
                  <a:gd name="T28" fmla="*/ 0 w 42"/>
                  <a:gd name="T29" fmla="*/ 18 h 54"/>
                  <a:gd name="T30" fmla="*/ 0 w 42"/>
                  <a:gd name="T31" fmla="*/ 36 h 54"/>
                  <a:gd name="T32" fmla="*/ 0 w 42"/>
                  <a:gd name="T33" fmla="*/ 36 h 54"/>
                  <a:gd name="T34" fmla="*/ 0 w 42"/>
                  <a:gd name="T35" fmla="*/ 3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0" y="36"/>
                    </a:moveTo>
                    <a:lnTo>
                      <a:pt x="12" y="48"/>
                    </a:lnTo>
                    <a:lnTo>
                      <a:pt x="24" y="54"/>
                    </a:lnTo>
                    <a:lnTo>
                      <a:pt x="36" y="54"/>
                    </a:lnTo>
                    <a:lnTo>
                      <a:pt x="42" y="48"/>
                    </a:lnTo>
                    <a:lnTo>
                      <a:pt x="42" y="36"/>
                    </a:lnTo>
                    <a:lnTo>
                      <a:pt x="42" y="18"/>
                    </a:lnTo>
                    <a:lnTo>
                      <a:pt x="30" y="6"/>
                    </a:lnTo>
                    <a:lnTo>
                      <a:pt x="18" y="0"/>
                    </a:lnTo>
                    <a:lnTo>
                      <a:pt x="12" y="0"/>
                    </a:lnTo>
                    <a:lnTo>
                      <a:pt x="0" y="6"/>
                    </a:lnTo>
                    <a:lnTo>
                      <a:pt x="0" y="18"/>
                    </a:lnTo>
                    <a:lnTo>
                      <a:pt x="0"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67" name="Freeform 111"/>
              <p:cNvSpPr>
                <a:spLocks/>
              </p:cNvSpPr>
              <p:nvPr/>
            </p:nvSpPr>
            <p:spPr bwMode="auto">
              <a:xfrm>
                <a:off x="1544" y="2717"/>
                <a:ext cx="54" cy="54"/>
              </a:xfrm>
              <a:custGeom>
                <a:avLst/>
                <a:gdLst>
                  <a:gd name="T0" fmla="*/ 12 w 54"/>
                  <a:gd name="T1" fmla="*/ 42 h 54"/>
                  <a:gd name="T2" fmla="*/ 30 w 54"/>
                  <a:gd name="T3" fmla="*/ 48 h 54"/>
                  <a:gd name="T4" fmla="*/ 42 w 54"/>
                  <a:gd name="T5" fmla="*/ 54 h 54"/>
                  <a:gd name="T6" fmla="*/ 54 w 54"/>
                  <a:gd name="T7" fmla="*/ 48 h 54"/>
                  <a:gd name="T8" fmla="*/ 54 w 54"/>
                  <a:gd name="T9" fmla="*/ 48 h 54"/>
                  <a:gd name="T10" fmla="*/ 54 w 54"/>
                  <a:gd name="T11" fmla="*/ 36 h 54"/>
                  <a:gd name="T12" fmla="*/ 54 w 54"/>
                  <a:gd name="T13" fmla="*/ 24 h 54"/>
                  <a:gd name="T14" fmla="*/ 42 w 54"/>
                  <a:gd name="T15" fmla="*/ 12 h 54"/>
                  <a:gd name="T16" fmla="*/ 42 w 54"/>
                  <a:gd name="T17" fmla="*/ 12 h 54"/>
                  <a:gd name="T18" fmla="*/ 30 w 54"/>
                  <a:gd name="T19" fmla="*/ 6 h 54"/>
                  <a:gd name="T20" fmla="*/ 18 w 54"/>
                  <a:gd name="T21" fmla="*/ 0 h 54"/>
                  <a:gd name="T22" fmla="*/ 6 w 54"/>
                  <a:gd name="T23" fmla="*/ 6 h 54"/>
                  <a:gd name="T24" fmla="*/ 6 w 54"/>
                  <a:gd name="T25" fmla="*/ 6 h 54"/>
                  <a:gd name="T26" fmla="*/ 0 w 54"/>
                  <a:gd name="T27" fmla="*/ 12 h 54"/>
                  <a:gd name="T28" fmla="*/ 6 w 54"/>
                  <a:gd name="T29" fmla="*/ 24 h 54"/>
                  <a:gd name="T30" fmla="*/ 12 w 54"/>
                  <a:gd name="T31" fmla="*/ 42 h 54"/>
                  <a:gd name="T32" fmla="*/ 12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12" y="42"/>
                    </a:moveTo>
                    <a:lnTo>
                      <a:pt x="30" y="48"/>
                    </a:lnTo>
                    <a:lnTo>
                      <a:pt x="42" y="54"/>
                    </a:lnTo>
                    <a:lnTo>
                      <a:pt x="54" y="48"/>
                    </a:lnTo>
                    <a:lnTo>
                      <a:pt x="54" y="36"/>
                    </a:lnTo>
                    <a:lnTo>
                      <a:pt x="54" y="24"/>
                    </a:lnTo>
                    <a:lnTo>
                      <a:pt x="42" y="12"/>
                    </a:lnTo>
                    <a:lnTo>
                      <a:pt x="30" y="6"/>
                    </a:lnTo>
                    <a:lnTo>
                      <a:pt x="18" y="0"/>
                    </a:lnTo>
                    <a:lnTo>
                      <a:pt x="6" y="6"/>
                    </a:lnTo>
                    <a:lnTo>
                      <a:pt x="0" y="12"/>
                    </a:lnTo>
                    <a:lnTo>
                      <a:pt x="6" y="24"/>
                    </a:lnTo>
                    <a:lnTo>
                      <a:pt x="12" y="4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68" name="Freeform 112"/>
              <p:cNvSpPr>
                <a:spLocks/>
              </p:cNvSpPr>
              <p:nvPr/>
            </p:nvSpPr>
            <p:spPr bwMode="auto">
              <a:xfrm>
                <a:off x="1544" y="2717"/>
                <a:ext cx="54" cy="54"/>
              </a:xfrm>
              <a:custGeom>
                <a:avLst/>
                <a:gdLst>
                  <a:gd name="T0" fmla="*/ 12 w 54"/>
                  <a:gd name="T1" fmla="*/ 42 h 54"/>
                  <a:gd name="T2" fmla="*/ 30 w 54"/>
                  <a:gd name="T3" fmla="*/ 48 h 54"/>
                  <a:gd name="T4" fmla="*/ 42 w 54"/>
                  <a:gd name="T5" fmla="*/ 54 h 54"/>
                  <a:gd name="T6" fmla="*/ 54 w 54"/>
                  <a:gd name="T7" fmla="*/ 48 h 54"/>
                  <a:gd name="T8" fmla="*/ 54 w 54"/>
                  <a:gd name="T9" fmla="*/ 48 h 54"/>
                  <a:gd name="T10" fmla="*/ 54 w 54"/>
                  <a:gd name="T11" fmla="*/ 36 h 54"/>
                  <a:gd name="T12" fmla="*/ 54 w 54"/>
                  <a:gd name="T13" fmla="*/ 24 h 54"/>
                  <a:gd name="T14" fmla="*/ 42 w 54"/>
                  <a:gd name="T15" fmla="*/ 12 h 54"/>
                  <a:gd name="T16" fmla="*/ 42 w 54"/>
                  <a:gd name="T17" fmla="*/ 12 h 54"/>
                  <a:gd name="T18" fmla="*/ 30 w 54"/>
                  <a:gd name="T19" fmla="*/ 6 h 54"/>
                  <a:gd name="T20" fmla="*/ 18 w 54"/>
                  <a:gd name="T21" fmla="*/ 0 h 54"/>
                  <a:gd name="T22" fmla="*/ 6 w 54"/>
                  <a:gd name="T23" fmla="*/ 6 h 54"/>
                  <a:gd name="T24" fmla="*/ 6 w 54"/>
                  <a:gd name="T25" fmla="*/ 6 h 54"/>
                  <a:gd name="T26" fmla="*/ 0 w 54"/>
                  <a:gd name="T27" fmla="*/ 12 h 54"/>
                  <a:gd name="T28" fmla="*/ 6 w 54"/>
                  <a:gd name="T29" fmla="*/ 24 h 54"/>
                  <a:gd name="T30" fmla="*/ 12 w 54"/>
                  <a:gd name="T31" fmla="*/ 42 h 54"/>
                  <a:gd name="T32" fmla="*/ 12 w 54"/>
                  <a:gd name="T33" fmla="*/ 42 h 54"/>
                  <a:gd name="T34" fmla="*/ 12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12" y="42"/>
                    </a:moveTo>
                    <a:lnTo>
                      <a:pt x="30" y="48"/>
                    </a:lnTo>
                    <a:lnTo>
                      <a:pt x="42" y="54"/>
                    </a:lnTo>
                    <a:lnTo>
                      <a:pt x="54" y="48"/>
                    </a:lnTo>
                    <a:lnTo>
                      <a:pt x="54" y="36"/>
                    </a:lnTo>
                    <a:lnTo>
                      <a:pt x="54" y="24"/>
                    </a:lnTo>
                    <a:lnTo>
                      <a:pt x="42" y="12"/>
                    </a:lnTo>
                    <a:lnTo>
                      <a:pt x="30" y="6"/>
                    </a:lnTo>
                    <a:lnTo>
                      <a:pt x="18" y="0"/>
                    </a:lnTo>
                    <a:lnTo>
                      <a:pt x="6" y="6"/>
                    </a:lnTo>
                    <a:lnTo>
                      <a:pt x="0" y="12"/>
                    </a:lnTo>
                    <a:lnTo>
                      <a:pt x="6" y="24"/>
                    </a:lnTo>
                    <a:lnTo>
                      <a:pt x="12" y="4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69" name="Freeform 113"/>
              <p:cNvSpPr>
                <a:spLocks/>
              </p:cNvSpPr>
              <p:nvPr/>
            </p:nvSpPr>
            <p:spPr bwMode="auto">
              <a:xfrm>
                <a:off x="1484" y="2693"/>
                <a:ext cx="60" cy="42"/>
              </a:xfrm>
              <a:custGeom>
                <a:avLst/>
                <a:gdLst>
                  <a:gd name="T0" fmla="*/ 24 w 60"/>
                  <a:gd name="T1" fmla="*/ 36 h 42"/>
                  <a:gd name="T2" fmla="*/ 42 w 60"/>
                  <a:gd name="T3" fmla="*/ 42 h 42"/>
                  <a:gd name="T4" fmla="*/ 54 w 60"/>
                  <a:gd name="T5" fmla="*/ 42 h 42"/>
                  <a:gd name="T6" fmla="*/ 60 w 60"/>
                  <a:gd name="T7" fmla="*/ 30 h 42"/>
                  <a:gd name="T8" fmla="*/ 60 w 60"/>
                  <a:gd name="T9" fmla="*/ 30 h 42"/>
                  <a:gd name="T10" fmla="*/ 60 w 60"/>
                  <a:gd name="T11" fmla="*/ 24 h 42"/>
                  <a:gd name="T12" fmla="*/ 54 w 60"/>
                  <a:gd name="T13" fmla="*/ 12 h 42"/>
                  <a:gd name="T14" fmla="*/ 42 w 60"/>
                  <a:gd name="T15" fmla="*/ 0 h 42"/>
                  <a:gd name="T16" fmla="*/ 42 w 60"/>
                  <a:gd name="T17" fmla="*/ 0 h 42"/>
                  <a:gd name="T18" fmla="*/ 24 w 60"/>
                  <a:gd name="T19" fmla="*/ 0 h 42"/>
                  <a:gd name="T20" fmla="*/ 12 w 60"/>
                  <a:gd name="T21" fmla="*/ 0 h 42"/>
                  <a:gd name="T22" fmla="*/ 0 w 60"/>
                  <a:gd name="T23" fmla="*/ 6 h 42"/>
                  <a:gd name="T24" fmla="*/ 0 w 60"/>
                  <a:gd name="T25" fmla="*/ 6 h 42"/>
                  <a:gd name="T26" fmla="*/ 0 w 60"/>
                  <a:gd name="T27" fmla="*/ 18 h 42"/>
                  <a:gd name="T28" fmla="*/ 12 w 60"/>
                  <a:gd name="T29" fmla="*/ 30 h 42"/>
                  <a:gd name="T30" fmla="*/ 24 w 60"/>
                  <a:gd name="T31" fmla="*/ 36 h 42"/>
                  <a:gd name="T32" fmla="*/ 24 w 60"/>
                  <a:gd name="T33" fmla="*/ 3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24" y="36"/>
                    </a:moveTo>
                    <a:lnTo>
                      <a:pt x="42" y="42"/>
                    </a:lnTo>
                    <a:lnTo>
                      <a:pt x="54" y="42"/>
                    </a:lnTo>
                    <a:lnTo>
                      <a:pt x="60" y="30"/>
                    </a:lnTo>
                    <a:lnTo>
                      <a:pt x="60" y="24"/>
                    </a:lnTo>
                    <a:lnTo>
                      <a:pt x="54" y="12"/>
                    </a:lnTo>
                    <a:lnTo>
                      <a:pt x="42" y="0"/>
                    </a:lnTo>
                    <a:lnTo>
                      <a:pt x="24" y="0"/>
                    </a:lnTo>
                    <a:lnTo>
                      <a:pt x="12" y="0"/>
                    </a:lnTo>
                    <a:lnTo>
                      <a:pt x="0" y="6"/>
                    </a:lnTo>
                    <a:lnTo>
                      <a:pt x="0" y="18"/>
                    </a:lnTo>
                    <a:lnTo>
                      <a:pt x="12" y="30"/>
                    </a:lnTo>
                    <a:lnTo>
                      <a:pt x="24"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70" name="Freeform 114"/>
              <p:cNvSpPr>
                <a:spLocks/>
              </p:cNvSpPr>
              <p:nvPr/>
            </p:nvSpPr>
            <p:spPr bwMode="auto">
              <a:xfrm>
                <a:off x="1484" y="2693"/>
                <a:ext cx="60" cy="42"/>
              </a:xfrm>
              <a:custGeom>
                <a:avLst/>
                <a:gdLst>
                  <a:gd name="T0" fmla="*/ 24 w 60"/>
                  <a:gd name="T1" fmla="*/ 36 h 42"/>
                  <a:gd name="T2" fmla="*/ 42 w 60"/>
                  <a:gd name="T3" fmla="*/ 42 h 42"/>
                  <a:gd name="T4" fmla="*/ 54 w 60"/>
                  <a:gd name="T5" fmla="*/ 42 h 42"/>
                  <a:gd name="T6" fmla="*/ 60 w 60"/>
                  <a:gd name="T7" fmla="*/ 30 h 42"/>
                  <a:gd name="T8" fmla="*/ 60 w 60"/>
                  <a:gd name="T9" fmla="*/ 30 h 42"/>
                  <a:gd name="T10" fmla="*/ 60 w 60"/>
                  <a:gd name="T11" fmla="*/ 24 h 42"/>
                  <a:gd name="T12" fmla="*/ 54 w 60"/>
                  <a:gd name="T13" fmla="*/ 12 h 42"/>
                  <a:gd name="T14" fmla="*/ 42 w 60"/>
                  <a:gd name="T15" fmla="*/ 0 h 42"/>
                  <a:gd name="T16" fmla="*/ 42 w 60"/>
                  <a:gd name="T17" fmla="*/ 0 h 42"/>
                  <a:gd name="T18" fmla="*/ 24 w 60"/>
                  <a:gd name="T19" fmla="*/ 0 h 42"/>
                  <a:gd name="T20" fmla="*/ 12 w 60"/>
                  <a:gd name="T21" fmla="*/ 0 h 42"/>
                  <a:gd name="T22" fmla="*/ 0 w 60"/>
                  <a:gd name="T23" fmla="*/ 6 h 42"/>
                  <a:gd name="T24" fmla="*/ 0 w 60"/>
                  <a:gd name="T25" fmla="*/ 6 h 42"/>
                  <a:gd name="T26" fmla="*/ 0 w 60"/>
                  <a:gd name="T27" fmla="*/ 18 h 42"/>
                  <a:gd name="T28" fmla="*/ 12 w 60"/>
                  <a:gd name="T29" fmla="*/ 30 h 42"/>
                  <a:gd name="T30" fmla="*/ 24 w 60"/>
                  <a:gd name="T31" fmla="*/ 36 h 42"/>
                  <a:gd name="T32" fmla="*/ 24 w 60"/>
                  <a:gd name="T33" fmla="*/ 36 h 42"/>
                  <a:gd name="T34" fmla="*/ 24 w 60"/>
                  <a:gd name="T35" fmla="*/ 3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24" y="36"/>
                    </a:moveTo>
                    <a:lnTo>
                      <a:pt x="42" y="42"/>
                    </a:lnTo>
                    <a:lnTo>
                      <a:pt x="54" y="42"/>
                    </a:lnTo>
                    <a:lnTo>
                      <a:pt x="60" y="30"/>
                    </a:lnTo>
                    <a:lnTo>
                      <a:pt x="60" y="24"/>
                    </a:lnTo>
                    <a:lnTo>
                      <a:pt x="54" y="12"/>
                    </a:lnTo>
                    <a:lnTo>
                      <a:pt x="42" y="0"/>
                    </a:lnTo>
                    <a:lnTo>
                      <a:pt x="24" y="0"/>
                    </a:lnTo>
                    <a:lnTo>
                      <a:pt x="12" y="0"/>
                    </a:lnTo>
                    <a:lnTo>
                      <a:pt x="0" y="6"/>
                    </a:lnTo>
                    <a:lnTo>
                      <a:pt x="0" y="18"/>
                    </a:lnTo>
                    <a:lnTo>
                      <a:pt x="12" y="30"/>
                    </a:lnTo>
                    <a:lnTo>
                      <a:pt x="24"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71" name="Freeform 115"/>
              <p:cNvSpPr>
                <a:spLocks/>
              </p:cNvSpPr>
              <p:nvPr/>
            </p:nvSpPr>
            <p:spPr bwMode="auto">
              <a:xfrm>
                <a:off x="1418" y="2687"/>
                <a:ext cx="66" cy="36"/>
              </a:xfrm>
              <a:custGeom>
                <a:avLst/>
                <a:gdLst>
                  <a:gd name="T0" fmla="*/ 30 w 66"/>
                  <a:gd name="T1" fmla="*/ 36 h 36"/>
                  <a:gd name="T2" fmla="*/ 48 w 66"/>
                  <a:gd name="T3" fmla="*/ 36 h 36"/>
                  <a:gd name="T4" fmla="*/ 60 w 66"/>
                  <a:gd name="T5" fmla="*/ 30 h 36"/>
                  <a:gd name="T6" fmla="*/ 66 w 66"/>
                  <a:gd name="T7" fmla="*/ 18 h 36"/>
                  <a:gd name="T8" fmla="*/ 66 w 66"/>
                  <a:gd name="T9" fmla="*/ 18 h 36"/>
                  <a:gd name="T10" fmla="*/ 60 w 66"/>
                  <a:gd name="T11" fmla="*/ 12 h 36"/>
                  <a:gd name="T12" fmla="*/ 48 w 66"/>
                  <a:gd name="T13" fmla="*/ 0 h 36"/>
                  <a:gd name="T14" fmla="*/ 30 w 66"/>
                  <a:gd name="T15" fmla="*/ 0 h 36"/>
                  <a:gd name="T16" fmla="*/ 30 w 66"/>
                  <a:gd name="T17" fmla="*/ 0 h 36"/>
                  <a:gd name="T18" fmla="*/ 18 w 66"/>
                  <a:gd name="T19" fmla="*/ 0 h 36"/>
                  <a:gd name="T20" fmla="*/ 6 w 66"/>
                  <a:gd name="T21" fmla="*/ 12 h 36"/>
                  <a:gd name="T22" fmla="*/ 0 w 66"/>
                  <a:gd name="T23" fmla="*/ 18 h 36"/>
                  <a:gd name="T24" fmla="*/ 0 w 66"/>
                  <a:gd name="T25" fmla="*/ 18 h 36"/>
                  <a:gd name="T26" fmla="*/ 6 w 66"/>
                  <a:gd name="T27" fmla="*/ 30 h 36"/>
                  <a:gd name="T28" fmla="*/ 18 w 66"/>
                  <a:gd name="T29" fmla="*/ 36 h 36"/>
                  <a:gd name="T30" fmla="*/ 30 w 66"/>
                  <a:gd name="T31" fmla="*/ 36 h 36"/>
                  <a:gd name="T32" fmla="*/ 30 w 6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36"/>
                  <a:gd name="T53" fmla="*/ 66 w 6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36">
                    <a:moveTo>
                      <a:pt x="30" y="36"/>
                    </a:moveTo>
                    <a:lnTo>
                      <a:pt x="48" y="36"/>
                    </a:lnTo>
                    <a:lnTo>
                      <a:pt x="60" y="30"/>
                    </a:lnTo>
                    <a:lnTo>
                      <a:pt x="66" y="18"/>
                    </a:lnTo>
                    <a:lnTo>
                      <a:pt x="60" y="12"/>
                    </a:lnTo>
                    <a:lnTo>
                      <a:pt x="48" y="0"/>
                    </a:lnTo>
                    <a:lnTo>
                      <a:pt x="30" y="0"/>
                    </a:lnTo>
                    <a:lnTo>
                      <a:pt x="18" y="0"/>
                    </a:lnTo>
                    <a:lnTo>
                      <a:pt x="6" y="12"/>
                    </a:lnTo>
                    <a:lnTo>
                      <a:pt x="0" y="18"/>
                    </a:lnTo>
                    <a:lnTo>
                      <a:pt x="6" y="30"/>
                    </a:lnTo>
                    <a:lnTo>
                      <a:pt x="18" y="36"/>
                    </a:lnTo>
                    <a:lnTo>
                      <a:pt x="30"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72" name="Freeform 116"/>
              <p:cNvSpPr>
                <a:spLocks/>
              </p:cNvSpPr>
              <p:nvPr/>
            </p:nvSpPr>
            <p:spPr bwMode="auto">
              <a:xfrm>
                <a:off x="1418" y="2687"/>
                <a:ext cx="66" cy="36"/>
              </a:xfrm>
              <a:custGeom>
                <a:avLst/>
                <a:gdLst>
                  <a:gd name="T0" fmla="*/ 30 w 66"/>
                  <a:gd name="T1" fmla="*/ 36 h 36"/>
                  <a:gd name="T2" fmla="*/ 48 w 66"/>
                  <a:gd name="T3" fmla="*/ 36 h 36"/>
                  <a:gd name="T4" fmla="*/ 60 w 66"/>
                  <a:gd name="T5" fmla="*/ 30 h 36"/>
                  <a:gd name="T6" fmla="*/ 66 w 66"/>
                  <a:gd name="T7" fmla="*/ 18 h 36"/>
                  <a:gd name="T8" fmla="*/ 66 w 66"/>
                  <a:gd name="T9" fmla="*/ 18 h 36"/>
                  <a:gd name="T10" fmla="*/ 60 w 66"/>
                  <a:gd name="T11" fmla="*/ 12 h 36"/>
                  <a:gd name="T12" fmla="*/ 48 w 66"/>
                  <a:gd name="T13" fmla="*/ 0 h 36"/>
                  <a:gd name="T14" fmla="*/ 30 w 66"/>
                  <a:gd name="T15" fmla="*/ 0 h 36"/>
                  <a:gd name="T16" fmla="*/ 30 w 66"/>
                  <a:gd name="T17" fmla="*/ 0 h 36"/>
                  <a:gd name="T18" fmla="*/ 18 w 66"/>
                  <a:gd name="T19" fmla="*/ 0 h 36"/>
                  <a:gd name="T20" fmla="*/ 6 w 66"/>
                  <a:gd name="T21" fmla="*/ 12 h 36"/>
                  <a:gd name="T22" fmla="*/ 0 w 66"/>
                  <a:gd name="T23" fmla="*/ 18 h 36"/>
                  <a:gd name="T24" fmla="*/ 0 w 66"/>
                  <a:gd name="T25" fmla="*/ 18 h 36"/>
                  <a:gd name="T26" fmla="*/ 6 w 66"/>
                  <a:gd name="T27" fmla="*/ 30 h 36"/>
                  <a:gd name="T28" fmla="*/ 18 w 66"/>
                  <a:gd name="T29" fmla="*/ 36 h 36"/>
                  <a:gd name="T30" fmla="*/ 30 w 66"/>
                  <a:gd name="T31" fmla="*/ 36 h 36"/>
                  <a:gd name="T32" fmla="*/ 30 w 66"/>
                  <a:gd name="T33" fmla="*/ 36 h 36"/>
                  <a:gd name="T34" fmla="*/ 30 w 66"/>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36"/>
                  <a:gd name="T56" fmla="*/ 66 w 6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36">
                    <a:moveTo>
                      <a:pt x="30" y="36"/>
                    </a:moveTo>
                    <a:lnTo>
                      <a:pt x="48" y="36"/>
                    </a:lnTo>
                    <a:lnTo>
                      <a:pt x="60" y="30"/>
                    </a:lnTo>
                    <a:lnTo>
                      <a:pt x="66" y="18"/>
                    </a:lnTo>
                    <a:lnTo>
                      <a:pt x="60" y="12"/>
                    </a:lnTo>
                    <a:lnTo>
                      <a:pt x="48" y="0"/>
                    </a:lnTo>
                    <a:lnTo>
                      <a:pt x="30" y="0"/>
                    </a:lnTo>
                    <a:lnTo>
                      <a:pt x="18" y="0"/>
                    </a:lnTo>
                    <a:lnTo>
                      <a:pt x="6" y="12"/>
                    </a:lnTo>
                    <a:lnTo>
                      <a:pt x="0" y="18"/>
                    </a:lnTo>
                    <a:lnTo>
                      <a:pt x="6" y="30"/>
                    </a:lnTo>
                    <a:lnTo>
                      <a:pt x="18" y="36"/>
                    </a:lnTo>
                    <a:lnTo>
                      <a:pt x="30"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73" name="Freeform 117"/>
              <p:cNvSpPr>
                <a:spLocks/>
              </p:cNvSpPr>
              <p:nvPr/>
            </p:nvSpPr>
            <p:spPr bwMode="auto">
              <a:xfrm>
                <a:off x="1358" y="2705"/>
                <a:ext cx="60" cy="42"/>
              </a:xfrm>
              <a:custGeom>
                <a:avLst/>
                <a:gdLst>
                  <a:gd name="T0" fmla="*/ 36 w 60"/>
                  <a:gd name="T1" fmla="*/ 36 h 42"/>
                  <a:gd name="T2" fmla="*/ 54 w 60"/>
                  <a:gd name="T3" fmla="*/ 30 h 42"/>
                  <a:gd name="T4" fmla="*/ 60 w 60"/>
                  <a:gd name="T5" fmla="*/ 18 h 42"/>
                  <a:gd name="T6" fmla="*/ 60 w 60"/>
                  <a:gd name="T7" fmla="*/ 6 h 42"/>
                  <a:gd name="T8" fmla="*/ 60 w 60"/>
                  <a:gd name="T9" fmla="*/ 6 h 42"/>
                  <a:gd name="T10" fmla="*/ 54 w 60"/>
                  <a:gd name="T11" fmla="*/ 0 h 42"/>
                  <a:gd name="T12" fmla="*/ 36 w 60"/>
                  <a:gd name="T13" fmla="*/ 0 h 42"/>
                  <a:gd name="T14" fmla="*/ 24 w 60"/>
                  <a:gd name="T15" fmla="*/ 0 h 42"/>
                  <a:gd name="T16" fmla="*/ 24 w 60"/>
                  <a:gd name="T17" fmla="*/ 0 h 42"/>
                  <a:gd name="T18" fmla="*/ 6 w 60"/>
                  <a:gd name="T19" fmla="*/ 12 h 42"/>
                  <a:gd name="T20" fmla="*/ 0 w 60"/>
                  <a:gd name="T21" fmla="*/ 18 h 42"/>
                  <a:gd name="T22" fmla="*/ 0 w 60"/>
                  <a:gd name="T23" fmla="*/ 30 h 42"/>
                  <a:gd name="T24" fmla="*/ 0 w 60"/>
                  <a:gd name="T25" fmla="*/ 30 h 42"/>
                  <a:gd name="T26" fmla="*/ 6 w 60"/>
                  <a:gd name="T27" fmla="*/ 36 h 42"/>
                  <a:gd name="T28" fmla="*/ 24 w 60"/>
                  <a:gd name="T29" fmla="*/ 42 h 42"/>
                  <a:gd name="T30" fmla="*/ 36 w 60"/>
                  <a:gd name="T31" fmla="*/ 36 h 42"/>
                  <a:gd name="T32" fmla="*/ 36 w 60"/>
                  <a:gd name="T33" fmla="*/ 3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36" y="36"/>
                    </a:moveTo>
                    <a:lnTo>
                      <a:pt x="54" y="30"/>
                    </a:lnTo>
                    <a:lnTo>
                      <a:pt x="60" y="18"/>
                    </a:lnTo>
                    <a:lnTo>
                      <a:pt x="60" y="6"/>
                    </a:lnTo>
                    <a:lnTo>
                      <a:pt x="54" y="0"/>
                    </a:lnTo>
                    <a:lnTo>
                      <a:pt x="36" y="0"/>
                    </a:lnTo>
                    <a:lnTo>
                      <a:pt x="24" y="0"/>
                    </a:lnTo>
                    <a:lnTo>
                      <a:pt x="6" y="12"/>
                    </a:lnTo>
                    <a:lnTo>
                      <a:pt x="0" y="18"/>
                    </a:lnTo>
                    <a:lnTo>
                      <a:pt x="0" y="30"/>
                    </a:lnTo>
                    <a:lnTo>
                      <a:pt x="6" y="36"/>
                    </a:lnTo>
                    <a:lnTo>
                      <a:pt x="24" y="42"/>
                    </a:lnTo>
                    <a:lnTo>
                      <a:pt x="36"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74" name="Freeform 118"/>
              <p:cNvSpPr>
                <a:spLocks/>
              </p:cNvSpPr>
              <p:nvPr/>
            </p:nvSpPr>
            <p:spPr bwMode="auto">
              <a:xfrm>
                <a:off x="1358" y="2705"/>
                <a:ext cx="60" cy="42"/>
              </a:xfrm>
              <a:custGeom>
                <a:avLst/>
                <a:gdLst>
                  <a:gd name="T0" fmla="*/ 36 w 60"/>
                  <a:gd name="T1" fmla="*/ 36 h 42"/>
                  <a:gd name="T2" fmla="*/ 54 w 60"/>
                  <a:gd name="T3" fmla="*/ 30 h 42"/>
                  <a:gd name="T4" fmla="*/ 60 w 60"/>
                  <a:gd name="T5" fmla="*/ 18 h 42"/>
                  <a:gd name="T6" fmla="*/ 60 w 60"/>
                  <a:gd name="T7" fmla="*/ 6 h 42"/>
                  <a:gd name="T8" fmla="*/ 60 w 60"/>
                  <a:gd name="T9" fmla="*/ 6 h 42"/>
                  <a:gd name="T10" fmla="*/ 54 w 60"/>
                  <a:gd name="T11" fmla="*/ 0 h 42"/>
                  <a:gd name="T12" fmla="*/ 36 w 60"/>
                  <a:gd name="T13" fmla="*/ 0 h 42"/>
                  <a:gd name="T14" fmla="*/ 24 w 60"/>
                  <a:gd name="T15" fmla="*/ 0 h 42"/>
                  <a:gd name="T16" fmla="*/ 24 w 60"/>
                  <a:gd name="T17" fmla="*/ 0 h 42"/>
                  <a:gd name="T18" fmla="*/ 6 w 60"/>
                  <a:gd name="T19" fmla="*/ 12 h 42"/>
                  <a:gd name="T20" fmla="*/ 0 w 60"/>
                  <a:gd name="T21" fmla="*/ 18 h 42"/>
                  <a:gd name="T22" fmla="*/ 0 w 60"/>
                  <a:gd name="T23" fmla="*/ 30 h 42"/>
                  <a:gd name="T24" fmla="*/ 0 w 60"/>
                  <a:gd name="T25" fmla="*/ 30 h 42"/>
                  <a:gd name="T26" fmla="*/ 6 w 60"/>
                  <a:gd name="T27" fmla="*/ 36 h 42"/>
                  <a:gd name="T28" fmla="*/ 24 w 60"/>
                  <a:gd name="T29" fmla="*/ 42 h 42"/>
                  <a:gd name="T30" fmla="*/ 36 w 60"/>
                  <a:gd name="T31" fmla="*/ 36 h 42"/>
                  <a:gd name="T32" fmla="*/ 36 w 60"/>
                  <a:gd name="T33" fmla="*/ 36 h 42"/>
                  <a:gd name="T34" fmla="*/ 36 w 60"/>
                  <a:gd name="T35" fmla="*/ 3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36" y="36"/>
                    </a:moveTo>
                    <a:lnTo>
                      <a:pt x="54" y="30"/>
                    </a:lnTo>
                    <a:lnTo>
                      <a:pt x="60" y="18"/>
                    </a:lnTo>
                    <a:lnTo>
                      <a:pt x="60" y="6"/>
                    </a:lnTo>
                    <a:lnTo>
                      <a:pt x="54" y="0"/>
                    </a:lnTo>
                    <a:lnTo>
                      <a:pt x="36" y="0"/>
                    </a:lnTo>
                    <a:lnTo>
                      <a:pt x="24" y="0"/>
                    </a:lnTo>
                    <a:lnTo>
                      <a:pt x="6" y="12"/>
                    </a:lnTo>
                    <a:lnTo>
                      <a:pt x="0" y="18"/>
                    </a:lnTo>
                    <a:lnTo>
                      <a:pt x="0" y="30"/>
                    </a:lnTo>
                    <a:lnTo>
                      <a:pt x="6" y="36"/>
                    </a:lnTo>
                    <a:lnTo>
                      <a:pt x="24" y="42"/>
                    </a:lnTo>
                    <a:lnTo>
                      <a:pt x="36"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75" name="Freeform 119"/>
              <p:cNvSpPr>
                <a:spLocks/>
              </p:cNvSpPr>
              <p:nvPr/>
            </p:nvSpPr>
            <p:spPr bwMode="auto">
              <a:xfrm>
                <a:off x="1310" y="2735"/>
                <a:ext cx="54" cy="54"/>
              </a:xfrm>
              <a:custGeom>
                <a:avLst/>
                <a:gdLst>
                  <a:gd name="T0" fmla="*/ 42 w 54"/>
                  <a:gd name="T1" fmla="*/ 42 h 54"/>
                  <a:gd name="T2" fmla="*/ 54 w 54"/>
                  <a:gd name="T3" fmla="*/ 30 h 54"/>
                  <a:gd name="T4" fmla="*/ 54 w 54"/>
                  <a:gd name="T5" fmla="*/ 18 h 54"/>
                  <a:gd name="T6" fmla="*/ 48 w 54"/>
                  <a:gd name="T7" fmla="*/ 6 h 54"/>
                  <a:gd name="T8" fmla="*/ 48 w 54"/>
                  <a:gd name="T9" fmla="*/ 6 h 54"/>
                  <a:gd name="T10" fmla="*/ 42 w 54"/>
                  <a:gd name="T11" fmla="*/ 0 h 54"/>
                  <a:gd name="T12" fmla="*/ 24 w 54"/>
                  <a:gd name="T13" fmla="*/ 6 h 54"/>
                  <a:gd name="T14" fmla="*/ 12 w 54"/>
                  <a:gd name="T15" fmla="*/ 12 h 54"/>
                  <a:gd name="T16" fmla="*/ 12 w 54"/>
                  <a:gd name="T17" fmla="*/ 12 h 54"/>
                  <a:gd name="T18" fmla="*/ 0 w 54"/>
                  <a:gd name="T19" fmla="*/ 24 h 54"/>
                  <a:gd name="T20" fmla="*/ 0 w 54"/>
                  <a:gd name="T21" fmla="*/ 42 h 54"/>
                  <a:gd name="T22" fmla="*/ 6 w 54"/>
                  <a:gd name="T23" fmla="*/ 48 h 54"/>
                  <a:gd name="T24" fmla="*/ 6 w 54"/>
                  <a:gd name="T25" fmla="*/ 48 h 54"/>
                  <a:gd name="T26" fmla="*/ 12 w 54"/>
                  <a:gd name="T27" fmla="*/ 54 h 54"/>
                  <a:gd name="T28" fmla="*/ 30 w 54"/>
                  <a:gd name="T29" fmla="*/ 48 h 54"/>
                  <a:gd name="T30" fmla="*/ 42 w 54"/>
                  <a:gd name="T31" fmla="*/ 42 h 54"/>
                  <a:gd name="T32" fmla="*/ 42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42" y="42"/>
                    </a:moveTo>
                    <a:lnTo>
                      <a:pt x="54" y="30"/>
                    </a:lnTo>
                    <a:lnTo>
                      <a:pt x="54" y="18"/>
                    </a:lnTo>
                    <a:lnTo>
                      <a:pt x="48" y="6"/>
                    </a:lnTo>
                    <a:lnTo>
                      <a:pt x="42" y="0"/>
                    </a:lnTo>
                    <a:lnTo>
                      <a:pt x="24" y="6"/>
                    </a:lnTo>
                    <a:lnTo>
                      <a:pt x="12" y="12"/>
                    </a:lnTo>
                    <a:lnTo>
                      <a:pt x="0" y="24"/>
                    </a:lnTo>
                    <a:lnTo>
                      <a:pt x="0" y="42"/>
                    </a:lnTo>
                    <a:lnTo>
                      <a:pt x="6" y="48"/>
                    </a:lnTo>
                    <a:lnTo>
                      <a:pt x="12" y="54"/>
                    </a:lnTo>
                    <a:lnTo>
                      <a:pt x="30" y="48"/>
                    </a:lnTo>
                    <a:lnTo>
                      <a:pt x="42" y="4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76" name="Freeform 120"/>
              <p:cNvSpPr>
                <a:spLocks/>
              </p:cNvSpPr>
              <p:nvPr/>
            </p:nvSpPr>
            <p:spPr bwMode="auto">
              <a:xfrm>
                <a:off x="1310" y="2735"/>
                <a:ext cx="54" cy="54"/>
              </a:xfrm>
              <a:custGeom>
                <a:avLst/>
                <a:gdLst>
                  <a:gd name="T0" fmla="*/ 42 w 54"/>
                  <a:gd name="T1" fmla="*/ 42 h 54"/>
                  <a:gd name="T2" fmla="*/ 54 w 54"/>
                  <a:gd name="T3" fmla="*/ 30 h 54"/>
                  <a:gd name="T4" fmla="*/ 54 w 54"/>
                  <a:gd name="T5" fmla="*/ 18 h 54"/>
                  <a:gd name="T6" fmla="*/ 48 w 54"/>
                  <a:gd name="T7" fmla="*/ 6 h 54"/>
                  <a:gd name="T8" fmla="*/ 48 w 54"/>
                  <a:gd name="T9" fmla="*/ 6 h 54"/>
                  <a:gd name="T10" fmla="*/ 42 w 54"/>
                  <a:gd name="T11" fmla="*/ 0 h 54"/>
                  <a:gd name="T12" fmla="*/ 24 w 54"/>
                  <a:gd name="T13" fmla="*/ 6 h 54"/>
                  <a:gd name="T14" fmla="*/ 12 w 54"/>
                  <a:gd name="T15" fmla="*/ 12 h 54"/>
                  <a:gd name="T16" fmla="*/ 12 w 54"/>
                  <a:gd name="T17" fmla="*/ 12 h 54"/>
                  <a:gd name="T18" fmla="*/ 0 w 54"/>
                  <a:gd name="T19" fmla="*/ 24 h 54"/>
                  <a:gd name="T20" fmla="*/ 0 w 54"/>
                  <a:gd name="T21" fmla="*/ 42 h 54"/>
                  <a:gd name="T22" fmla="*/ 6 w 54"/>
                  <a:gd name="T23" fmla="*/ 48 h 54"/>
                  <a:gd name="T24" fmla="*/ 6 w 54"/>
                  <a:gd name="T25" fmla="*/ 48 h 54"/>
                  <a:gd name="T26" fmla="*/ 12 w 54"/>
                  <a:gd name="T27" fmla="*/ 54 h 54"/>
                  <a:gd name="T28" fmla="*/ 30 w 54"/>
                  <a:gd name="T29" fmla="*/ 48 h 54"/>
                  <a:gd name="T30" fmla="*/ 42 w 54"/>
                  <a:gd name="T31" fmla="*/ 42 h 54"/>
                  <a:gd name="T32" fmla="*/ 42 w 54"/>
                  <a:gd name="T33" fmla="*/ 42 h 54"/>
                  <a:gd name="T34" fmla="*/ 42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42" y="42"/>
                    </a:moveTo>
                    <a:lnTo>
                      <a:pt x="54" y="30"/>
                    </a:lnTo>
                    <a:lnTo>
                      <a:pt x="54" y="18"/>
                    </a:lnTo>
                    <a:lnTo>
                      <a:pt x="48" y="6"/>
                    </a:lnTo>
                    <a:lnTo>
                      <a:pt x="42" y="0"/>
                    </a:lnTo>
                    <a:lnTo>
                      <a:pt x="24" y="6"/>
                    </a:lnTo>
                    <a:lnTo>
                      <a:pt x="12" y="12"/>
                    </a:lnTo>
                    <a:lnTo>
                      <a:pt x="0" y="24"/>
                    </a:lnTo>
                    <a:lnTo>
                      <a:pt x="0" y="42"/>
                    </a:lnTo>
                    <a:lnTo>
                      <a:pt x="6" y="48"/>
                    </a:lnTo>
                    <a:lnTo>
                      <a:pt x="12" y="54"/>
                    </a:lnTo>
                    <a:lnTo>
                      <a:pt x="30" y="48"/>
                    </a:lnTo>
                    <a:lnTo>
                      <a:pt x="42" y="4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77" name="Freeform 121"/>
              <p:cNvSpPr>
                <a:spLocks/>
              </p:cNvSpPr>
              <p:nvPr/>
            </p:nvSpPr>
            <p:spPr bwMode="auto">
              <a:xfrm>
                <a:off x="1286" y="2789"/>
                <a:ext cx="42" cy="54"/>
              </a:xfrm>
              <a:custGeom>
                <a:avLst/>
                <a:gdLst>
                  <a:gd name="T0" fmla="*/ 36 w 42"/>
                  <a:gd name="T1" fmla="*/ 36 h 54"/>
                  <a:gd name="T2" fmla="*/ 42 w 42"/>
                  <a:gd name="T3" fmla="*/ 18 h 54"/>
                  <a:gd name="T4" fmla="*/ 42 w 42"/>
                  <a:gd name="T5" fmla="*/ 6 h 54"/>
                  <a:gd name="T6" fmla="*/ 30 w 42"/>
                  <a:gd name="T7" fmla="*/ 0 h 54"/>
                  <a:gd name="T8" fmla="*/ 30 w 42"/>
                  <a:gd name="T9" fmla="*/ 0 h 54"/>
                  <a:gd name="T10" fmla="*/ 18 w 42"/>
                  <a:gd name="T11" fmla="*/ 0 h 54"/>
                  <a:gd name="T12" fmla="*/ 12 w 42"/>
                  <a:gd name="T13" fmla="*/ 6 h 54"/>
                  <a:gd name="T14" fmla="*/ 0 w 42"/>
                  <a:gd name="T15" fmla="*/ 18 h 54"/>
                  <a:gd name="T16" fmla="*/ 0 w 42"/>
                  <a:gd name="T17" fmla="*/ 18 h 54"/>
                  <a:gd name="T18" fmla="*/ 0 w 42"/>
                  <a:gd name="T19" fmla="*/ 36 h 54"/>
                  <a:gd name="T20" fmla="*/ 0 w 42"/>
                  <a:gd name="T21" fmla="*/ 48 h 54"/>
                  <a:gd name="T22" fmla="*/ 6 w 42"/>
                  <a:gd name="T23" fmla="*/ 54 h 54"/>
                  <a:gd name="T24" fmla="*/ 6 w 42"/>
                  <a:gd name="T25" fmla="*/ 54 h 54"/>
                  <a:gd name="T26" fmla="*/ 18 w 42"/>
                  <a:gd name="T27" fmla="*/ 54 h 54"/>
                  <a:gd name="T28" fmla="*/ 30 w 42"/>
                  <a:gd name="T29" fmla="*/ 48 h 54"/>
                  <a:gd name="T30" fmla="*/ 36 w 42"/>
                  <a:gd name="T31" fmla="*/ 36 h 54"/>
                  <a:gd name="T32" fmla="*/ 36 w 42"/>
                  <a:gd name="T33" fmla="*/ 3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36" y="36"/>
                    </a:moveTo>
                    <a:lnTo>
                      <a:pt x="42" y="18"/>
                    </a:lnTo>
                    <a:lnTo>
                      <a:pt x="42" y="6"/>
                    </a:lnTo>
                    <a:lnTo>
                      <a:pt x="30" y="0"/>
                    </a:lnTo>
                    <a:lnTo>
                      <a:pt x="18" y="0"/>
                    </a:lnTo>
                    <a:lnTo>
                      <a:pt x="12" y="6"/>
                    </a:lnTo>
                    <a:lnTo>
                      <a:pt x="0" y="18"/>
                    </a:lnTo>
                    <a:lnTo>
                      <a:pt x="0" y="36"/>
                    </a:lnTo>
                    <a:lnTo>
                      <a:pt x="0" y="48"/>
                    </a:lnTo>
                    <a:lnTo>
                      <a:pt x="6" y="54"/>
                    </a:lnTo>
                    <a:lnTo>
                      <a:pt x="18" y="54"/>
                    </a:lnTo>
                    <a:lnTo>
                      <a:pt x="30" y="48"/>
                    </a:lnTo>
                    <a:lnTo>
                      <a:pt x="36"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78" name="Freeform 122"/>
              <p:cNvSpPr>
                <a:spLocks/>
              </p:cNvSpPr>
              <p:nvPr/>
            </p:nvSpPr>
            <p:spPr bwMode="auto">
              <a:xfrm>
                <a:off x="1286" y="2789"/>
                <a:ext cx="42" cy="54"/>
              </a:xfrm>
              <a:custGeom>
                <a:avLst/>
                <a:gdLst>
                  <a:gd name="T0" fmla="*/ 36 w 42"/>
                  <a:gd name="T1" fmla="*/ 36 h 54"/>
                  <a:gd name="T2" fmla="*/ 42 w 42"/>
                  <a:gd name="T3" fmla="*/ 18 h 54"/>
                  <a:gd name="T4" fmla="*/ 42 w 42"/>
                  <a:gd name="T5" fmla="*/ 6 h 54"/>
                  <a:gd name="T6" fmla="*/ 30 w 42"/>
                  <a:gd name="T7" fmla="*/ 0 h 54"/>
                  <a:gd name="T8" fmla="*/ 30 w 42"/>
                  <a:gd name="T9" fmla="*/ 0 h 54"/>
                  <a:gd name="T10" fmla="*/ 18 w 42"/>
                  <a:gd name="T11" fmla="*/ 0 h 54"/>
                  <a:gd name="T12" fmla="*/ 12 w 42"/>
                  <a:gd name="T13" fmla="*/ 6 h 54"/>
                  <a:gd name="T14" fmla="*/ 0 w 42"/>
                  <a:gd name="T15" fmla="*/ 18 h 54"/>
                  <a:gd name="T16" fmla="*/ 0 w 42"/>
                  <a:gd name="T17" fmla="*/ 18 h 54"/>
                  <a:gd name="T18" fmla="*/ 0 w 42"/>
                  <a:gd name="T19" fmla="*/ 36 h 54"/>
                  <a:gd name="T20" fmla="*/ 0 w 42"/>
                  <a:gd name="T21" fmla="*/ 48 h 54"/>
                  <a:gd name="T22" fmla="*/ 6 w 42"/>
                  <a:gd name="T23" fmla="*/ 54 h 54"/>
                  <a:gd name="T24" fmla="*/ 6 w 42"/>
                  <a:gd name="T25" fmla="*/ 54 h 54"/>
                  <a:gd name="T26" fmla="*/ 18 w 42"/>
                  <a:gd name="T27" fmla="*/ 54 h 54"/>
                  <a:gd name="T28" fmla="*/ 30 w 42"/>
                  <a:gd name="T29" fmla="*/ 48 h 54"/>
                  <a:gd name="T30" fmla="*/ 36 w 42"/>
                  <a:gd name="T31" fmla="*/ 36 h 54"/>
                  <a:gd name="T32" fmla="*/ 36 w 42"/>
                  <a:gd name="T33" fmla="*/ 36 h 54"/>
                  <a:gd name="T34" fmla="*/ 36 w 42"/>
                  <a:gd name="T35" fmla="*/ 3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36" y="36"/>
                    </a:moveTo>
                    <a:lnTo>
                      <a:pt x="42" y="18"/>
                    </a:lnTo>
                    <a:lnTo>
                      <a:pt x="42" y="6"/>
                    </a:lnTo>
                    <a:lnTo>
                      <a:pt x="30" y="0"/>
                    </a:lnTo>
                    <a:lnTo>
                      <a:pt x="18" y="0"/>
                    </a:lnTo>
                    <a:lnTo>
                      <a:pt x="12" y="6"/>
                    </a:lnTo>
                    <a:lnTo>
                      <a:pt x="0" y="18"/>
                    </a:lnTo>
                    <a:lnTo>
                      <a:pt x="0" y="36"/>
                    </a:lnTo>
                    <a:lnTo>
                      <a:pt x="0" y="48"/>
                    </a:lnTo>
                    <a:lnTo>
                      <a:pt x="6" y="54"/>
                    </a:lnTo>
                    <a:lnTo>
                      <a:pt x="18" y="54"/>
                    </a:lnTo>
                    <a:lnTo>
                      <a:pt x="30" y="48"/>
                    </a:lnTo>
                    <a:lnTo>
                      <a:pt x="36"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79" name="Freeform 123"/>
              <p:cNvSpPr>
                <a:spLocks/>
              </p:cNvSpPr>
              <p:nvPr/>
            </p:nvSpPr>
            <p:spPr bwMode="auto">
              <a:xfrm>
                <a:off x="1310" y="2825"/>
                <a:ext cx="42" cy="48"/>
              </a:xfrm>
              <a:custGeom>
                <a:avLst/>
                <a:gdLst>
                  <a:gd name="T0" fmla="*/ 42 w 42"/>
                  <a:gd name="T1" fmla="*/ 24 h 48"/>
                  <a:gd name="T2" fmla="*/ 36 w 42"/>
                  <a:gd name="T3" fmla="*/ 12 h 48"/>
                  <a:gd name="T4" fmla="*/ 30 w 42"/>
                  <a:gd name="T5" fmla="*/ 0 h 48"/>
                  <a:gd name="T6" fmla="*/ 24 w 42"/>
                  <a:gd name="T7" fmla="*/ 0 h 48"/>
                  <a:gd name="T8" fmla="*/ 24 w 42"/>
                  <a:gd name="T9" fmla="*/ 0 h 48"/>
                  <a:gd name="T10" fmla="*/ 12 w 42"/>
                  <a:gd name="T11" fmla="*/ 0 h 48"/>
                  <a:gd name="T12" fmla="*/ 6 w 42"/>
                  <a:gd name="T13" fmla="*/ 12 h 48"/>
                  <a:gd name="T14" fmla="*/ 0 w 42"/>
                  <a:gd name="T15" fmla="*/ 24 h 48"/>
                  <a:gd name="T16" fmla="*/ 0 w 42"/>
                  <a:gd name="T17" fmla="*/ 24 h 48"/>
                  <a:gd name="T18" fmla="*/ 6 w 42"/>
                  <a:gd name="T19" fmla="*/ 36 h 48"/>
                  <a:gd name="T20" fmla="*/ 12 w 42"/>
                  <a:gd name="T21" fmla="*/ 48 h 48"/>
                  <a:gd name="T22" fmla="*/ 24 w 42"/>
                  <a:gd name="T23" fmla="*/ 48 h 48"/>
                  <a:gd name="T24" fmla="*/ 24 w 42"/>
                  <a:gd name="T25" fmla="*/ 48 h 48"/>
                  <a:gd name="T26" fmla="*/ 30 w 42"/>
                  <a:gd name="T27" fmla="*/ 48 h 48"/>
                  <a:gd name="T28" fmla="*/ 36 w 42"/>
                  <a:gd name="T29" fmla="*/ 36 h 48"/>
                  <a:gd name="T30" fmla="*/ 42 w 42"/>
                  <a:gd name="T31" fmla="*/ 24 h 48"/>
                  <a:gd name="T32" fmla="*/ 42 w 42"/>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42" y="24"/>
                    </a:moveTo>
                    <a:lnTo>
                      <a:pt x="36" y="12"/>
                    </a:lnTo>
                    <a:lnTo>
                      <a:pt x="30" y="0"/>
                    </a:lnTo>
                    <a:lnTo>
                      <a:pt x="24" y="0"/>
                    </a:lnTo>
                    <a:lnTo>
                      <a:pt x="12" y="0"/>
                    </a:lnTo>
                    <a:lnTo>
                      <a:pt x="6" y="12"/>
                    </a:lnTo>
                    <a:lnTo>
                      <a:pt x="0" y="24"/>
                    </a:lnTo>
                    <a:lnTo>
                      <a:pt x="6" y="36"/>
                    </a:lnTo>
                    <a:lnTo>
                      <a:pt x="12" y="48"/>
                    </a:lnTo>
                    <a:lnTo>
                      <a:pt x="24" y="48"/>
                    </a:lnTo>
                    <a:lnTo>
                      <a:pt x="30" y="48"/>
                    </a:lnTo>
                    <a:lnTo>
                      <a:pt x="36" y="36"/>
                    </a:lnTo>
                    <a:lnTo>
                      <a:pt x="42"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80" name="Freeform 124"/>
              <p:cNvSpPr>
                <a:spLocks/>
              </p:cNvSpPr>
              <p:nvPr/>
            </p:nvSpPr>
            <p:spPr bwMode="auto">
              <a:xfrm>
                <a:off x="1310" y="2825"/>
                <a:ext cx="42" cy="48"/>
              </a:xfrm>
              <a:custGeom>
                <a:avLst/>
                <a:gdLst>
                  <a:gd name="T0" fmla="*/ 42 w 42"/>
                  <a:gd name="T1" fmla="*/ 24 h 48"/>
                  <a:gd name="T2" fmla="*/ 36 w 42"/>
                  <a:gd name="T3" fmla="*/ 12 h 48"/>
                  <a:gd name="T4" fmla="*/ 30 w 42"/>
                  <a:gd name="T5" fmla="*/ 0 h 48"/>
                  <a:gd name="T6" fmla="*/ 24 w 42"/>
                  <a:gd name="T7" fmla="*/ 0 h 48"/>
                  <a:gd name="T8" fmla="*/ 24 w 42"/>
                  <a:gd name="T9" fmla="*/ 0 h 48"/>
                  <a:gd name="T10" fmla="*/ 12 w 42"/>
                  <a:gd name="T11" fmla="*/ 0 h 48"/>
                  <a:gd name="T12" fmla="*/ 6 w 42"/>
                  <a:gd name="T13" fmla="*/ 12 h 48"/>
                  <a:gd name="T14" fmla="*/ 0 w 42"/>
                  <a:gd name="T15" fmla="*/ 24 h 48"/>
                  <a:gd name="T16" fmla="*/ 0 w 42"/>
                  <a:gd name="T17" fmla="*/ 24 h 48"/>
                  <a:gd name="T18" fmla="*/ 6 w 42"/>
                  <a:gd name="T19" fmla="*/ 36 h 48"/>
                  <a:gd name="T20" fmla="*/ 12 w 42"/>
                  <a:gd name="T21" fmla="*/ 48 h 48"/>
                  <a:gd name="T22" fmla="*/ 24 w 42"/>
                  <a:gd name="T23" fmla="*/ 48 h 48"/>
                  <a:gd name="T24" fmla="*/ 24 w 42"/>
                  <a:gd name="T25" fmla="*/ 48 h 48"/>
                  <a:gd name="T26" fmla="*/ 30 w 42"/>
                  <a:gd name="T27" fmla="*/ 48 h 48"/>
                  <a:gd name="T28" fmla="*/ 36 w 42"/>
                  <a:gd name="T29" fmla="*/ 36 h 48"/>
                  <a:gd name="T30" fmla="*/ 42 w 42"/>
                  <a:gd name="T31" fmla="*/ 24 h 48"/>
                  <a:gd name="T32" fmla="*/ 42 w 42"/>
                  <a:gd name="T33" fmla="*/ 24 h 48"/>
                  <a:gd name="T34" fmla="*/ 42 w 42"/>
                  <a:gd name="T35" fmla="*/ 24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42" y="24"/>
                    </a:moveTo>
                    <a:lnTo>
                      <a:pt x="36" y="12"/>
                    </a:lnTo>
                    <a:lnTo>
                      <a:pt x="30" y="0"/>
                    </a:lnTo>
                    <a:lnTo>
                      <a:pt x="24" y="0"/>
                    </a:lnTo>
                    <a:lnTo>
                      <a:pt x="12" y="0"/>
                    </a:lnTo>
                    <a:lnTo>
                      <a:pt x="6" y="12"/>
                    </a:lnTo>
                    <a:lnTo>
                      <a:pt x="0" y="24"/>
                    </a:lnTo>
                    <a:lnTo>
                      <a:pt x="6" y="36"/>
                    </a:lnTo>
                    <a:lnTo>
                      <a:pt x="12" y="48"/>
                    </a:lnTo>
                    <a:lnTo>
                      <a:pt x="24" y="48"/>
                    </a:lnTo>
                    <a:lnTo>
                      <a:pt x="30" y="48"/>
                    </a:lnTo>
                    <a:lnTo>
                      <a:pt x="36" y="36"/>
                    </a:lnTo>
                    <a:lnTo>
                      <a:pt x="42" y="2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81" name="Freeform 125"/>
              <p:cNvSpPr>
                <a:spLocks/>
              </p:cNvSpPr>
              <p:nvPr/>
            </p:nvSpPr>
            <p:spPr bwMode="auto">
              <a:xfrm>
                <a:off x="1316" y="2873"/>
                <a:ext cx="42" cy="54"/>
              </a:xfrm>
              <a:custGeom>
                <a:avLst/>
                <a:gdLst>
                  <a:gd name="T0" fmla="*/ 36 w 42"/>
                  <a:gd name="T1" fmla="*/ 18 h 54"/>
                  <a:gd name="T2" fmla="*/ 30 w 42"/>
                  <a:gd name="T3" fmla="*/ 6 h 54"/>
                  <a:gd name="T4" fmla="*/ 18 w 42"/>
                  <a:gd name="T5" fmla="*/ 0 h 54"/>
                  <a:gd name="T6" fmla="*/ 6 w 42"/>
                  <a:gd name="T7" fmla="*/ 0 h 54"/>
                  <a:gd name="T8" fmla="*/ 6 w 42"/>
                  <a:gd name="T9" fmla="*/ 0 h 54"/>
                  <a:gd name="T10" fmla="*/ 0 w 42"/>
                  <a:gd name="T11" fmla="*/ 6 h 54"/>
                  <a:gd name="T12" fmla="*/ 0 w 42"/>
                  <a:gd name="T13" fmla="*/ 18 h 54"/>
                  <a:gd name="T14" fmla="*/ 0 w 42"/>
                  <a:gd name="T15" fmla="*/ 36 h 54"/>
                  <a:gd name="T16" fmla="*/ 0 w 42"/>
                  <a:gd name="T17" fmla="*/ 36 h 54"/>
                  <a:gd name="T18" fmla="*/ 12 w 42"/>
                  <a:gd name="T19" fmla="*/ 48 h 54"/>
                  <a:gd name="T20" fmla="*/ 18 w 42"/>
                  <a:gd name="T21" fmla="*/ 54 h 54"/>
                  <a:gd name="T22" fmla="*/ 30 w 42"/>
                  <a:gd name="T23" fmla="*/ 54 h 54"/>
                  <a:gd name="T24" fmla="*/ 30 w 42"/>
                  <a:gd name="T25" fmla="*/ 54 h 54"/>
                  <a:gd name="T26" fmla="*/ 36 w 42"/>
                  <a:gd name="T27" fmla="*/ 42 h 54"/>
                  <a:gd name="T28" fmla="*/ 42 w 42"/>
                  <a:gd name="T29" fmla="*/ 30 h 54"/>
                  <a:gd name="T30" fmla="*/ 36 w 42"/>
                  <a:gd name="T31" fmla="*/ 18 h 54"/>
                  <a:gd name="T32" fmla="*/ 36 w 42"/>
                  <a:gd name="T33" fmla="*/ 1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36" y="18"/>
                    </a:moveTo>
                    <a:lnTo>
                      <a:pt x="30" y="6"/>
                    </a:lnTo>
                    <a:lnTo>
                      <a:pt x="18" y="0"/>
                    </a:lnTo>
                    <a:lnTo>
                      <a:pt x="6" y="0"/>
                    </a:lnTo>
                    <a:lnTo>
                      <a:pt x="0" y="6"/>
                    </a:lnTo>
                    <a:lnTo>
                      <a:pt x="0" y="18"/>
                    </a:lnTo>
                    <a:lnTo>
                      <a:pt x="0" y="36"/>
                    </a:lnTo>
                    <a:lnTo>
                      <a:pt x="12" y="48"/>
                    </a:lnTo>
                    <a:lnTo>
                      <a:pt x="18" y="54"/>
                    </a:lnTo>
                    <a:lnTo>
                      <a:pt x="30" y="54"/>
                    </a:lnTo>
                    <a:lnTo>
                      <a:pt x="36" y="42"/>
                    </a:lnTo>
                    <a:lnTo>
                      <a:pt x="42" y="30"/>
                    </a:lnTo>
                    <a:lnTo>
                      <a:pt x="36"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82" name="Freeform 126"/>
              <p:cNvSpPr>
                <a:spLocks/>
              </p:cNvSpPr>
              <p:nvPr/>
            </p:nvSpPr>
            <p:spPr bwMode="auto">
              <a:xfrm>
                <a:off x="1316" y="2873"/>
                <a:ext cx="42" cy="54"/>
              </a:xfrm>
              <a:custGeom>
                <a:avLst/>
                <a:gdLst>
                  <a:gd name="T0" fmla="*/ 36 w 42"/>
                  <a:gd name="T1" fmla="*/ 18 h 54"/>
                  <a:gd name="T2" fmla="*/ 30 w 42"/>
                  <a:gd name="T3" fmla="*/ 6 h 54"/>
                  <a:gd name="T4" fmla="*/ 18 w 42"/>
                  <a:gd name="T5" fmla="*/ 0 h 54"/>
                  <a:gd name="T6" fmla="*/ 6 w 42"/>
                  <a:gd name="T7" fmla="*/ 0 h 54"/>
                  <a:gd name="T8" fmla="*/ 6 w 42"/>
                  <a:gd name="T9" fmla="*/ 0 h 54"/>
                  <a:gd name="T10" fmla="*/ 0 w 42"/>
                  <a:gd name="T11" fmla="*/ 6 h 54"/>
                  <a:gd name="T12" fmla="*/ 0 w 42"/>
                  <a:gd name="T13" fmla="*/ 18 h 54"/>
                  <a:gd name="T14" fmla="*/ 0 w 42"/>
                  <a:gd name="T15" fmla="*/ 36 h 54"/>
                  <a:gd name="T16" fmla="*/ 0 w 42"/>
                  <a:gd name="T17" fmla="*/ 36 h 54"/>
                  <a:gd name="T18" fmla="*/ 12 w 42"/>
                  <a:gd name="T19" fmla="*/ 48 h 54"/>
                  <a:gd name="T20" fmla="*/ 18 w 42"/>
                  <a:gd name="T21" fmla="*/ 54 h 54"/>
                  <a:gd name="T22" fmla="*/ 30 w 42"/>
                  <a:gd name="T23" fmla="*/ 54 h 54"/>
                  <a:gd name="T24" fmla="*/ 30 w 42"/>
                  <a:gd name="T25" fmla="*/ 54 h 54"/>
                  <a:gd name="T26" fmla="*/ 36 w 42"/>
                  <a:gd name="T27" fmla="*/ 42 h 54"/>
                  <a:gd name="T28" fmla="*/ 42 w 42"/>
                  <a:gd name="T29" fmla="*/ 30 h 54"/>
                  <a:gd name="T30" fmla="*/ 36 w 42"/>
                  <a:gd name="T31" fmla="*/ 18 h 54"/>
                  <a:gd name="T32" fmla="*/ 36 w 42"/>
                  <a:gd name="T33" fmla="*/ 18 h 54"/>
                  <a:gd name="T34" fmla="*/ 36 w 42"/>
                  <a:gd name="T35" fmla="*/ 1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36" y="18"/>
                    </a:moveTo>
                    <a:lnTo>
                      <a:pt x="30" y="6"/>
                    </a:lnTo>
                    <a:lnTo>
                      <a:pt x="18" y="0"/>
                    </a:lnTo>
                    <a:lnTo>
                      <a:pt x="6" y="0"/>
                    </a:lnTo>
                    <a:lnTo>
                      <a:pt x="0" y="6"/>
                    </a:lnTo>
                    <a:lnTo>
                      <a:pt x="0" y="18"/>
                    </a:lnTo>
                    <a:lnTo>
                      <a:pt x="0" y="36"/>
                    </a:lnTo>
                    <a:lnTo>
                      <a:pt x="12" y="48"/>
                    </a:lnTo>
                    <a:lnTo>
                      <a:pt x="18" y="54"/>
                    </a:lnTo>
                    <a:lnTo>
                      <a:pt x="30" y="54"/>
                    </a:lnTo>
                    <a:lnTo>
                      <a:pt x="36" y="42"/>
                    </a:lnTo>
                    <a:lnTo>
                      <a:pt x="42" y="30"/>
                    </a:lnTo>
                    <a:lnTo>
                      <a:pt x="36"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83" name="Freeform 127"/>
              <p:cNvSpPr>
                <a:spLocks/>
              </p:cNvSpPr>
              <p:nvPr/>
            </p:nvSpPr>
            <p:spPr bwMode="auto">
              <a:xfrm>
                <a:off x="1334" y="2921"/>
                <a:ext cx="48" cy="48"/>
              </a:xfrm>
              <a:custGeom>
                <a:avLst/>
                <a:gdLst>
                  <a:gd name="T0" fmla="*/ 36 w 48"/>
                  <a:gd name="T1" fmla="*/ 12 h 48"/>
                  <a:gd name="T2" fmla="*/ 24 w 48"/>
                  <a:gd name="T3" fmla="*/ 0 h 48"/>
                  <a:gd name="T4" fmla="*/ 12 w 48"/>
                  <a:gd name="T5" fmla="*/ 0 h 48"/>
                  <a:gd name="T6" fmla="*/ 6 w 48"/>
                  <a:gd name="T7" fmla="*/ 6 h 48"/>
                  <a:gd name="T8" fmla="*/ 6 w 48"/>
                  <a:gd name="T9" fmla="*/ 6 h 48"/>
                  <a:gd name="T10" fmla="*/ 0 w 48"/>
                  <a:gd name="T11" fmla="*/ 12 h 48"/>
                  <a:gd name="T12" fmla="*/ 0 w 48"/>
                  <a:gd name="T13" fmla="*/ 24 h 48"/>
                  <a:gd name="T14" fmla="*/ 12 w 48"/>
                  <a:gd name="T15" fmla="*/ 36 h 48"/>
                  <a:gd name="T16" fmla="*/ 12 w 48"/>
                  <a:gd name="T17" fmla="*/ 36 h 48"/>
                  <a:gd name="T18" fmla="*/ 24 w 48"/>
                  <a:gd name="T19" fmla="*/ 42 h 48"/>
                  <a:gd name="T20" fmla="*/ 36 w 48"/>
                  <a:gd name="T21" fmla="*/ 48 h 48"/>
                  <a:gd name="T22" fmla="*/ 42 w 48"/>
                  <a:gd name="T23" fmla="*/ 42 h 48"/>
                  <a:gd name="T24" fmla="*/ 42 w 48"/>
                  <a:gd name="T25" fmla="*/ 42 h 48"/>
                  <a:gd name="T26" fmla="*/ 48 w 48"/>
                  <a:gd name="T27" fmla="*/ 36 h 48"/>
                  <a:gd name="T28" fmla="*/ 48 w 48"/>
                  <a:gd name="T29" fmla="*/ 24 h 48"/>
                  <a:gd name="T30" fmla="*/ 36 w 48"/>
                  <a:gd name="T31" fmla="*/ 12 h 48"/>
                  <a:gd name="T32" fmla="*/ 36 w 48"/>
                  <a:gd name="T33" fmla="*/ 1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6" y="12"/>
                    </a:moveTo>
                    <a:lnTo>
                      <a:pt x="24" y="0"/>
                    </a:lnTo>
                    <a:lnTo>
                      <a:pt x="12" y="0"/>
                    </a:lnTo>
                    <a:lnTo>
                      <a:pt x="6" y="6"/>
                    </a:lnTo>
                    <a:lnTo>
                      <a:pt x="0" y="12"/>
                    </a:lnTo>
                    <a:lnTo>
                      <a:pt x="0" y="24"/>
                    </a:lnTo>
                    <a:lnTo>
                      <a:pt x="12" y="36"/>
                    </a:lnTo>
                    <a:lnTo>
                      <a:pt x="24" y="42"/>
                    </a:lnTo>
                    <a:lnTo>
                      <a:pt x="36" y="48"/>
                    </a:lnTo>
                    <a:lnTo>
                      <a:pt x="42" y="42"/>
                    </a:lnTo>
                    <a:lnTo>
                      <a:pt x="48" y="36"/>
                    </a:lnTo>
                    <a:lnTo>
                      <a:pt x="48" y="24"/>
                    </a:lnTo>
                    <a:lnTo>
                      <a:pt x="36"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84" name="Freeform 128"/>
              <p:cNvSpPr>
                <a:spLocks/>
              </p:cNvSpPr>
              <p:nvPr/>
            </p:nvSpPr>
            <p:spPr bwMode="auto">
              <a:xfrm>
                <a:off x="1334" y="2921"/>
                <a:ext cx="48" cy="48"/>
              </a:xfrm>
              <a:custGeom>
                <a:avLst/>
                <a:gdLst>
                  <a:gd name="T0" fmla="*/ 36 w 48"/>
                  <a:gd name="T1" fmla="*/ 12 h 48"/>
                  <a:gd name="T2" fmla="*/ 24 w 48"/>
                  <a:gd name="T3" fmla="*/ 0 h 48"/>
                  <a:gd name="T4" fmla="*/ 12 w 48"/>
                  <a:gd name="T5" fmla="*/ 0 h 48"/>
                  <a:gd name="T6" fmla="*/ 6 w 48"/>
                  <a:gd name="T7" fmla="*/ 6 h 48"/>
                  <a:gd name="T8" fmla="*/ 6 w 48"/>
                  <a:gd name="T9" fmla="*/ 6 h 48"/>
                  <a:gd name="T10" fmla="*/ 0 w 48"/>
                  <a:gd name="T11" fmla="*/ 12 h 48"/>
                  <a:gd name="T12" fmla="*/ 0 w 48"/>
                  <a:gd name="T13" fmla="*/ 24 h 48"/>
                  <a:gd name="T14" fmla="*/ 12 w 48"/>
                  <a:gd name="T15" fmla="*/ 36 h 48"/>
                  <a:gd name="T16" fmla="*/ 12 w 48"/>
                  <a:gd name="T17" fmla="*/ 36 h 48"/>
                  <a:gd name="T18" fmla="*/ 24 w 48"/>
                  <a:gd name="T19" fmla="*/ 42 h 48"/>
                  <a:gd name="T20" fmla="*/ 36 w 48"/>
                  <a:gd name="T21" fmla="*/ 48 h 48"/>
                  <a:gd name="T22" fmla="*/ 42 w 48"/>
                  <a:gd name="T23" fmla="*/ 42 h 48"/>
                  <a:gd name="T24" fmla="*/ 42 w 48"/>
                  <a:gd name="T25" fmla="*/ 42 h 48"/>
                  <a:gd name="T26" fmla="*/ 48 w 48"/>
                  <a:gd name="T27" fmla="*/ 36 h 48"/>
                  <a:gd name="T28" fmla="*/ 48 w 48"/>
                  <a:gd name="T29" fmla="*/ 24 h 48"/>
                  <a:gd name="T30" fmla="*/ 36 w 48"/>
                  <a:gd name="T31" fmla="*/ 12 h 48"/>
                  <a:gd name="T32" fmla="*/ 36 w 48"/>
                  <a:gd name="T33" fmla="*/ 12 h 48"/>
                  <a:gd name="T34" fmla="*/ 36 w 48"/>
                  <a:gd name="T35" fmla="*/ 1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36" y="12"/>
                    </a:moveTo>
                    <a:lnTo>
                      <a:pt x="24" y="0"/>
                    </a:lnTo>
                    <a:lnTo>
                      <a:pt x="12" y="0"/>
                    </a:lnTo>
                    <a:lnTo>
                      <a:pt x="6" y="6"/>
                    </a:lnTo>
                    <a:lnTo>
                      <a:pt x="0" y="12"/>
                    </a:lnTo>
                    <a:lnTo>
                      <a:pt x="0" y="24"/>
                    </a:lnTo>
                    <a:lnTo>
                      <a:pt x="12" y="36"/>
                    </a:lnTo>
                    <a:lnTo>
                      <a:pt x="24" y="42"/>
                    </a:lnTo>
                    <a:lnTo>
                      <a:pt x="36" y="48"/>
                    </a:lnTo>
                    <a:lnTo>
                      <a:pt x="42" y="42"/>
                    </a:lnTo>
                    <a:lnTo>
                      <a:pt x="48" y="36"/>
                    </a:lnTo>
                    <a:lnTo>
                      <a:pt x="48" y="24"/>
                    </a:lnTo>
                    <a:lnTo>
                      <a:pt x="3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85" name="Freeform 129"/>
              <p:cNvSpPr>
                <a:spLocks/>
              </p:cNvSpPr>
              <p:nvPr/>
            </p:nvSpPr>
            <p:spPr bwMode="auto">
              <a:xfrm>
                <a:off x="1370" y="2957"/>
                <a:ext cx="54" cy="42"/>
              </a:xfrm>
              <a:custGeom>
                <a:avLst/>
                <a:gdLst>
                  <a:gd name="T0" fmla="*/ 36 w 54"/>
                  <a:gd name="T1" fmla="*/ 6 h 42"/>
                  <a:gd name="T2" fmla="*/ 24 w 54"/>
                  <a:gd name="T3" fmla="*/ 0 h 42"/>
                  <a:gd name="T4" fmla="*/ 12 w 54"/>
                  <a:gd name="T5" fmla="*/ 6 h 42"/>
                  <a:gd name="T6" fmla="*/ 0 w 54"/>
                  <a:gd name="T7" fmla="*/ 12 h 42"/>
                  <a:gd name="T8" fmla="*/ 0 w 54"/>
                  <a:gd name="T9" fmla="*/ 12 h 42"/>
                  <a:gd name="T10" fmla="*/ 0 w 54"/>
                  <a:gd name="T11" fmla="*/ 18 h 42"/>
                  <a:gd name="T12" fmla="*/ 12 w 54"/>
                  <a:gd name="T13" fmla="*/ 30 h 42"/>
                  <a:gd name="T14" fmla="*/ 24 w 54"/>
                  <a:gd name="T15" fmla="*/ 36 h 42"/>
                  <a:gd name="T16" fmla="*/ 24 w 54"/>
                  <a:gd name="T17" fmla="*/ 36 h 42"/>
                  <a:gd name="T18" fmla="*/ 36 w 54"/>
                  <a:gd name="T19" fmla="*/ 42 h 42"/>
                  <a:gd name="T20" fmla="*/ 48 w 54"/>
                  <a:gd name="T21" fmla="*/ 36 h 42"/>
                  <a:gd name="T22" fmla="*/ 54 w 54"/>
                  <a:gd name="T23" fmla="*/ 30 h 42"/>
                  <a:gd name="T24" fmla="*/ 54 w 54"/>
                  <a:gd name="T25" fmla="*/ 30 h 42"/>
                  <a:gd name="T26" fmla="*/ 54 w 54"/>
                  <a:gd name="T27" fmla="*/ 18 h 42"/>
                  <a:gd name="T28" fmla="*/ 48 w 54"/>
                  <a:gd name="T29" fmla="*/ 12 h 42"/>
                  <a:gd name="T30" fmla="*/ 36 w 54"/>
                  <a:gd name="T31" fmla="*/ 6 h 42"/>
                  <a:gd name="T32" fmla="*/ 36 w 54"/>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2"/>
                  <a:gd name="T53" fmla="*/ 54 w 5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2">
                    <a:moveTo>
                      <a:pt x="36" y="6"/>
                    </a:moveTo>
                    <a:lnTo>
                      <a:pt x="24" y="0"/>
                    </a:lnTo>
                    <a:lnTo>
                      <a:pt x="12" y="6"/>
                    </a:lnTo>
                    <a:lnTo>
                      <a:pt x="0" y="12"/>
                    </a:lnTo>
                    <a:lnTo>
                      <a:pt x="0" y="18"/>
                    </a:lnTo>
                    <a:lnTo>
                      <a:pt x="12" y="30"/>
                    </a:lnTo>
                    <a:lnTo>
                      <a:pt x="24" y="36"/>
                    </a:lnTo>
                    <a:lnTo>
                      <a:pt x="36" y="42"/>
                    </a:lnTo>
                    <a:lnTo>
                      <a:pt x="48" y="36"/>
                    </a:lnTo>
                    <a:lnTo>
                      <a:pt x="54" y="30"/>
                    </a:lnTo>
                    <a:lnTo>
                      <a:pt x="54" y="18"/>
                    </a:lnTo>
                    <a:lnTo>
                      <a:pt x="48" y="12"/>
                    </a:lnTo>
                    <a:lnTo>
                      <a:pt x="36"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86" name="Freeform 130"/>
              <p:cNvSpPr>
                <a:spLocks/>
              </p:cNvSpPr>
              <p:nvPr/>
            </p:nvSpPr>
            <p:spPr bwMode="auto">
              <a:xfrm>
                <a:off x="1370" y="2957"/>
                <a:ext cx="54" cy="42"/>
              </a:xfrm>
              <a:custGeom>
                <a:avLst/>
                <a:gdLst>
                  <a:gd name="T0" fmla="*/ 36 w 54"/>
                  <a:gd name="T1" fmla="*/ 6 h 42"/>
                  <a:gd name="T2" fmla="*/ 24 w 54"/>
                  <a:gd name="T3" fmla="*/ 0 h 42"/>
                  <a:gd name="T4" fmla="*/ 12 w 54"/>
                  <a:gd name="T5" fmla="*/ 6 h 42"/>
                  <a:gd name="T6" fmla="*/ 0 w 54"/>
                  <a:gd name="T7" fmla="*/ 12 h 42"/>
                  <a:gd name="T8" fmla="*/ 0 w 54"/>
                  <a:gd name="T9" fmla="*/ 12 h 42"/>
                  <a:gd name="T10" fmla="*/ 0 w 54"/>
                  <a:gd name="T11" fmla="*/ 18 h 42"/>
                  <a:gd name="T12" fmla="*/ 12 w 54"/>
                  <a:gd name="T13" fmla="*/ 30 h 42"/>
                  <a:gd name="T14" fmla="*/ 24 w 54"/>
                  <a:gd name="T15" fmla="*/ 36 h 42"/>
                  <a:gd name="T16" fmla="*/ 24 w 54"/>
                  <a:gd name="T17" fmla="*/ 36 h 42"/>
                  <a:gd name="T18" fmla="*/ 36 w 54"/>
                  <a:gd name="T19" fmla="*/ 42 h 42"/>
                  <a:gd name="T20" fmla="*/ 48 w 54"/>
                  <a:gd name="T21" fmla="*/ 36 h 42"/>
                  <a:gd name="T22" fmla="*/ 54 w 54"/>
                  <a:gd name="T23" fmla="*/ 30 h 42"/>
                  <a:gd name="T24" fmla="*/ 54 w 54"/>
                  <a:gd name="T25" fmla="*/ 30 h 42"/>
                  <a:gd name="T26" fmla="*/ 54 w 54"/>
                  <a:gd name="T27" fmla="*/ 18 h 42"/>
                  <a:gd name="T28" fmla="*/ 48 w 54"/>
                  <a:gd name="T29" fmla="*/ 12 h 42"/>
                  <a:gd name="T30" fmla="*/ 36 w 54"/>
                  <a:gd name="T31" fmla="*/ 6 h 42"/>
                  <a:gd name="T32" fmla="*/ 36 w 54"/>
                  <a:gd name="T33" fmla="*/ 6 h 42"/>
                  <a:gd name="T34" fmla="*/ 36 w 54"/>
                  <a:gd name="T35" fmla="*/ 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2"/>
                  <a:gd name="T56" fmla="*/ 54 w 5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2">
                    <a:moveTo>
                      <a:pt x="36" y="6"/>
                    </a:moveTo>
                    <a:lnTo>
                      <a:pt x="24" y="0"/>
                    </a:lnTo>
                    <a:lnTo>
                      <a:pt x="12" y="6"/>
                    </a:lnTo>
                    <a:lnTo>
                      <a:pt x="0" y="12"/>
                    </a:lnTo>
                    <a:lnTo>
                      <a:pt x="0" y="18"/>
                    </a:lnTo>
                    <a:lnTo>
                      <a:pt x="12" y="30"/>
                    </a:lnTo>
                    <a:lnTo>
                      <a:pt x="24" y="36"/>
                    </a:lnTo>
                    <a:lnTo>
                      <a:pt x="36" y="42"/>
                    </a:lnTo>
                    <a:lnTo>
                      <a:pt x="48" y="36"/>
                    </a:lnTo>
                    <a:lnTo>
                      <a:pt x="54" y="30"/>
                    </a:lnTo>
                    <a:lnTo>
                      <a:pt x="54" y="18"/>
                    </a:lnTo>
                    <a:lnTo>
                      <a:pt x="48" y="12"/>
                    </a:lnTo>
                    <a:lnTo>
                      <a:pt x="3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87" name="Freeform 131"/>
              <p:cNvSpPr>
                <a:spLocks/>
              </p:cNvSpPr>
              <p:nvPr/>
            </p:nvSpPr>
            <p:spPr bwMode="auto">
              <a:xfrm>
                <a:off x="1418" y="2975"/>
                <a:ext cx="60" cy="36"/>
              </a:xfrm>
              <a:custGeom>
                <a:avLst/>
                <a:gdLst>
                  <a:gd name="T0" fmla="*/ 30 w 60"/>
                  <a:gd name="T1" fmla="*/ 0 h 36"/>
                  <a:gd name="T2" fmla="*/ 18 w 60"/>
                  <a:gd name="T3" fmla="*/ 0 h 36"/>
                  <a:gd name="T4" fmla="*/ 6 w 60"/>
                  <a:gd name="T5" fmla="*/ 12 h 36"/>
                  <a:gd name="T6" fmla="*/ 0 w 60"/>
                  <a:gd name="T7" fmla="*/ 18 h 36"/>
                  <a:gd name="T8" fmla="*/ 0 w 60"/>
                  <a:gd name="T9" fmla="*/ 18 h 36"/>
                  <a:gd name="T10" fmla="*/ 6 w 60"/>
                  <a:gd name="T11" fmla="*/ 30 h 36"/>
                  <a:gd name="T12" fmla="*/ 18 w 60"/>
                  <a:gd name="T13" fmla="*/ 36 h 36"/>
                  <a:gd name="T14" fmla="*/ 30 w 60"/>
                  <a:gd name="T15" fmla="*/ 36 h 36"/>
                  <a:gd name="T16" fmla="*/ 30 w 60"/>
                  <a:gd name="T17" fmla="*/ 36 h 36"/>
                  <a:gd name="T18" fmla="*/ 48 w 60"/>
                  <a:gd name="T19" fmla="*/ 36 h 36"/>
                  <a:gd name="T20" fmla="*/ 54 w 60"/>
                  <a:gd name="T21" fmla="*/ 30 h 36"/>
                  <a:gd name="T22" fmla="*/ 60 w 60"/>
                  <a:gd name="T23" fmla="*/ 18 h 36"/>
                  <a:gd name="T24" fmla="*/ 60 w 60"/>
                  <a:gd name="T25" fmla="*/ 18 h 36"/>
                  <a:gd name="T26" fmla="*/ 54 w 60"/>
                  <a:gd name="T27" fmla="*/ 12 h 36"/>
                  <a:gd name="T28" fmla="*/ 48 w 60"/>
                  <a:gd name="T29" fmla="*/ 0 h 36"/>
                  <a:gd name="T30" fmla="*/ 30 w 60"/>
                  <a:gd name="T31" fmla="*/ 0 h 36"/>
                  <a:gd name="T32" fmla="*/ 30 w 60"/>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6"/>
                  <a:gd name="T53" fmla="*/ 60 w 6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6">
                    <a:moveTo>
                      <a:pt x="30" y="0"/>
                    </a:moveTo>
                    <a:lnTo>
                      <a:pt x="18" y="0"/>
                    </a:lnTo>
                    <a:lnTo>
                      <a:pt x="6" y="12"/>
                    </a:lnTo>
                    <a:lnTo>
                      <a:pt x="0" y="18"/>
                    </a:lnTo>
                    <a:lnTo>
                      <a:pt x="6" y="30"/>
                    </a:lnTo>
                    <a:lnTo>
                      <a:pt x="18" y="36"/>
                    </a:lnTo>
                    <a:lnTo>
                      <a:pt x="30" y="36"/>
                    </a:lnTo>
                    <a:lnTo>
                      <a:pt x="48" y="36"/>
                    </a:lnTo>
                    <a:lnTo>
                      <a:pt x="54" y="30"/>
                    </a:lnTo>
                    <a:lnTo>
                      <a:pt x="60" y="18"/>
                    </a:lnTo>
                    <a:lnTo>
                      <a:pt x="54" y="12"/>
                    </a:lnTo>
                    <a:lnTo>
                      <a:pt x="48" y="0"/>
                    </a:lnTo>
                    <a:lnTo>
                      <a:pt x="30"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88" name="Freeform 132"/>
              <p:cNvSpPr>
                <a:spLocks/>
              </p:cNvSpPr>
              <p:nvPr/>
            </p:nvSpPr>
            <p:spPr bwMode="auto">
              <a:xfrm>
                <a:off x="1418" y="2975"/>
                <a:ext cx="60" cy="36"/>
              </a:xfrm>
              <a:custGeom>
                <a:avLst/>
                <a:gdLst>
                  <a:gd name="T0" fmla="*/ 30 w 60"/>
                  <a:gd name="T1" fmla="*/ 0 h 36"/>
                  <a:gd name="T2" fmla="*/ 18 w 60"/>
                  <a:gd name="T3" fmla="*/ 0 h 36"/>
                  <a:gd name="T4" fmla="*/ 6 w 60"/>
                  <a:gd name="T5" fmla="*/ 12 h 36"/>
                  <a:gd name="T6" fmla="*/ 0 w 60"/>
                  <a:gd name="T7" fmla="*/ 18 h 36"/>
                  <a:gd name="T8" fmla="*/ 0 w 60"/>
                  <a:gd name="T9" fmla="*/ 18 h 36"/>
                  <a:gd name="T10" fmla="*/ 6 w 60"/>
                  <a:gd name="T11" fmla="*/ 30 h 36"/>
                  <a:gd name="T12" fmla="*/ 18 w 60"/>
                  <a:gd name="T13" fmla="*/ 36 h 36"/>
                  <a:gd name="T14" fmla="*/ 30 w 60"/>
                  <a:gd name="T15" fmla="*/ 36 h 36"/>
                  <a:gd name="T16" fmla="*/ 30 w 60"/>
                  <a:gd name="T17" fmla="*/ 36 h 36"/>
                  <a:gd name="T18" fmla="*/ 48 w 60"/>
                  <a:gd name="T19" fmla="*/ 36 h 36"/>
                  <a:gd name="T20" fmla="*/ 54 w 60"/>
                  <a:gd name="T21" fmla="*/ 30 h 36"/>
                  <a:gd name="T22" fmla="*/ 60 w 60"/>
                  <a:gd name="T23" fmla="*/ 18 h 36"/>
                  <a:gd name="T24" fmla="*/ 60 w 60"/>
                  <a:gd name="T25" fmla="*/ 18 h 36"/>
                  <a:gd name="T26" fmla="*/ 54 w 60"/>
                  <a:gd name="T27" fmla="*/ 12 h 36"/>
                  <a:gd name="T28" fmla="*/ 48 w 60"/>
                  <a:gd name="T29" fmla="*/ 0 h 36"/>
                  <a:gd name="T30" fmla="*/ 30 w 60"/>
                  <a:gd name="T31" fmla="*/ 0 h 36"/>
                  <a:gd name="T32" fmla="*/ 30 w 60"/>
                  <a:gd name="T33" fmla="*/ 0 h 36"/>
                  <a:gd name="T34" fmla="*/ 30 w 60"/>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6"/>
                  <a:gd name="T56" fmla="*/ 60 w 60"/>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6">
                    <a:moveTo>
                      <a:pt x="30" y="0"/>
                    </a:moveTo>
                    <a:lnTo>
                      <a:pt x="18" y="0"/>
                    </a:lnTo>
                    <a:lnTo>
                      <a:pt x="6" y="12"/>
                    </a:lnTo>
                    <a:lnTo>
                      <a:pt x="0" y="18"/>
                    </a:lnTo>
                    <a:lnTo>
                      <a:pt x="6" y="30"/>
                    </a:lnTo>
                    <a:lnTo>
                      <a:pt x="18" y="36"/>
                    </a:lnTo>
                    <a:lnTo>
                      <a:pt x="30" y="36"/>
                    </a:lnTo>
                    <a:lnTo>
                      <a:pt x="48" y="36"/>
                    </a:lnTo>
                    <a:lnTo>
                      <a:pt x="54" y="30"/>
                    </a:lnTo>
                    <a:lnTo>
                      <a:pt x="60" y="18"/>
                    </a:lnTo>
                    <a:lnTo>
                      <a:pt x="54" y="12"/>
                    </a:lnTo>
                    <a:lnTo>
                      <a:pt x="48" y="0"/>
                    </a:lnTo>
                    <a:lnTo>
                      <a:pt x="3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89" name="Freeform 133"/>
              <p:cNvSpPr>
                <a:spLocks/>
              </p:cNvSpPr>
              <p:nvPr/>
            </p:nvSpPr>
            <p:spPr bwMode="auto">
              <a:xfrm>
                <a:off x="1478" y="2969"/>
                <a:ext cx="48" cy="42"/>
              </a:xfrm>
              <a:custGeom>
                <a:avLst/>
                <a:gdLst>
                  <a:gd name="T0" fmla="*/ 18 w 48"/>
                  <a:gd name="T1" fmla="*/ 6 h 42"/>
                  <a:gd name="T2" fmla="*/ 6 w 48"/>
                  <a:gd name="T3" fmla="*/ 12 h 42"/>
                  <a:gd name="T4" fmla="*/ 0 w 48"/>
                  <a:gd name="T5" fmla="*/ 24 h 42"/>
                  <a:gd name="T6" fmla="*/ 0 w 48"/>
                  <a:gd name="T7" fmla="*/ 30 h 42"/>
                  <a:gd name="T8" fmla="*/ 0 w 48"/>
                  <a:gd name="T9" fmla="*/ 30 h 42"/>
                  <a:gd name="T10" fmla="*/ 6 w 48"/>
                  <a:gd name="T11" fmla="*/ 36 h 42"/>
                  <a:gd name="T12" fmla="*/ 18 w 48"/>
                  <a:gd name="T13" fmla="*/ 42 h 42"/>
                  <a:gd name="T14" fmla="*/ 30 w 48"/>
                  <a:gd name="T15" fmla="*/ 36 h 42"/>
                  <a:gd name="T16" fmla="*/ 30 w 48"/>
                  <a:gd name="T17" fmla="*/ 36 h 42"/>
                  <a:gd name="T18" fmla="*/ 42 w 48"/>
                  <a:gd name="T19" fmla="*/ 30 h 42"/>
                  <a:gd name="T20" fmla="*/ 48 w 48"/>
                  <a:gd name="T21" fmla="*/ 18 h 42"/>
                  <a:gd name="T22" fmla="*/ 48 w 48"/>
                  <a:gd name="T23" fmla="*/ 12 h 42"/>
                  <a:gd name="T24" fmla="*/ 48 w 48"/>
                  <a:gd name="T25" fmla="*/ 12 h 42"/>
                  <a:gd name="T26" fmla="*/ 42 w 48"/>
                  <a:gd name="T27" fmla="*/ 6 h 42"/>
                  <a:gd name="T28" fmla="*/ 30 w 48"/>
                  <a:gd name="T29" fmla="*/ 0 h 42"/>
                  <a:gd name="T30" fmla="*/ 18 w 48"/>
                  <a:gd name="T31" fmla="*/ 6 h 42"/>
                  <a:gd name="T32" fmla="*/ 18 w 48"/>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18" y="6"/>
                    </a:moveTo>
                    <a:lnTo>
                      <a:pt x="6" y="12"/>
                    </a:lnTo>
                    <a:lnTo>
                      <a:pt x="0" y="24"/>
                    </a:lnTo>
                    <a:lnTo>
                      <a:pt x="0" y="30"/>
                    </a:lnTo>
                    <a:lnTo>
                      <a:pt x="6" y="36"/>
                    </a:lnTo>
                    <a:lnTo>
                      <a:pt x="18" y="42"/>
                    </a:lnTo>
                    <a:lnTo>
                      <a:pt x="30" y="36"/>
                    </a:lnTo>
                    <a:lnTo>
                      <a:pt x="42" y="30"/>
                    </a:lnTo>
                    <a:lnTo>
                      <a:pt x="48" y="18"/>
                    </a:lnTo>
                    <a:lnTo>
                      <a:pt x="48" y="12"/>
                    </a:lnTo>
                    <a:lnTo>
                      <a:pt x="42" y="6"/>
                    </a:lnTo>
                    <a:lnTo>
                      <a:pt x="30" y="0"/>
                    </a:lnTo>
                    <a:lnTo>
                      <a:pt x="18"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90" name="Freeform 134"/>
              <p:cNvSpPr>
                <a:spLocks/>
              </p:cNvSpPr>
              <p:nvPr/>
            </p:nvSpPr>
            <p:spPr bwMode="auto">
              <a:xfrm>
                <a:off x="1478" y="2969"/>
                <a:ext cx="48" cy="42"/>
              </a:xfrm>
              <a:custGeom>
                <a:avLst/>
                <a:gdLst>
                  <a:gd name="T0" fmla="*/ 18 w 48"/>
                  <a:gd name="T1" fmla="*/ 6 h 42"/>
                  <a:gd name="T2" fmla="*/ 6 w 48"/>
                  <a:gd name="T3" fmla="*/ 12 h 42"/>
                  <a:gd name="T4" fmla="*/ 0 w 48"/>
                  <a:gd name="T5" fmla="*/ 24 h 42"/>
                  <a:gd name="T6" fmla="*/ 0 w 48"/>
                  <a:gd name="T7" fmla="*/ 30 h 42"/>
                  <a:gd name="T8" fmla="*/ 0 w 48"/>
                  <a:gd name="T9" fmla="*/ 30 h 42"/>
                  <a:gd name="T10" fmla="*/ 6 w 48"/>
                  <a:gd name="T11" fmla="*/ 36 h 42"/>
                  <a:gd name="T12" fmla="*/ 18 w 48"/>
                  <a:gd name="T13" fmla="*/ 42 h 42"/>
                  <a:gd name="T14" fmla="*/ 30 w 48"/>
                  <a:gd name="T15" fmla="*/ 36 h 42"/>
                  <a:gd name="T16" fmla="*/ 30 w 48"/>
                  <a:gd name="T17" fmla="*/ 36 h 42"/>
                  <a:gd name="T18" fmla="*/ 42 w 48"/>
                  <a:gd name="T19" fmla="*/ 30 h 42"/>
                  <a:gd name="T20" fmla="*/ 48 w 48"/>
                  <a:gd name="T21" fmla="*/ 18 h 42"/>
                  <a:gd name="T22" fmla="*/ 48 w 48"/>
                  <a:gd name="T23" fmla="*/ 12 h 42"/>
                  <a:gd name="T24" fmla="*/ 48 w 48"/>
                  <a:gd name="T25" fmla="*/ 12 h 42"/>
                  <a:gd name="T26" fmla="*/ 42 w 48"/>
                  <a:gd name="T27" fmla="*/ 6 h 42"/>
                  <a:gd name="T28" fmla="*/ 30 w 48"/>
                  <a:gd name="T29" fmla="*/ 0 h 42"/>
                  <a:gd name="T30" fmla="*/ 18 w 48"/>
                  <a:gd name="T31" fmla="*/ 6 h 42"/>
                  <a:gd name="T32" fmla="*/ 18 w 48"/>
                  <a:gd name="T33" fmla="*/ 6 h 42"/>
                  <a:gd name="T34" fmla="*/ 18 w 48"/>
                  <a:gd name="T35" fmla="*/ 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2"/>
                  <a:gd name="T56" fmla="*/ 48 w 4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2">
                    <a:moveTo>
                      <a:pt x="18" y="6"/>
                    </a:moveTo>
                    <a:lnTo>
                      <a:pt x="6" y="12"/>
                    </a:lnTo>
                    <a:lnTo>
                      <a:pt x="0" y="24"/>
                    </a:lnTo>
                    <a:lnTo>
                      <a:pt x="0" y="30"/>
                    </a:lnTo>
                    <a:lnTo>
                      <a:pt x="6" y="36"/>
                    </a:lnTo>
                    <a:lnTo>
                      <a:pt x="18" y="42"/>
                    </a:lnTo>
                    <a:lnTo>
                      <a:pt x="30" y="36"/>
                    </a:lnTo>
                    <a:lnTo>
                      <a:pt x="42" y="30"/>
                    </a:lnTo>
                    <a:lnTo>
                      <a:pt x="48" y="18"/>
                    </a:lnTo>
                    <a:lnTo>
                      <a:pt x="48" y="12"/>
                    </a:lnTo>
                    <a:lnTo>
                      <a:pt x="42" y="6"/>
                    </a:lnTo>
                    <a:lnTo>
                      <a:pt x="30" y="0"/>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91" name="Freeform 135"/>
              <p:cNvSpPr>
                <a:spLocks/>
              </p:cNvSpPr>
              <p:nvPr/>
            </p:nvSpPr>
            <p:spPr bwMode="auto">
              <a:xfrm>
                <a:off x="1526" y="2945"/>
                <a:ext cx="48" cy="42"/>
              </a:xfrm>
              <a:custGeom>
                <a:avLst/>
                <a:gdLst>
                  <a:gd name="T0" fmla="*/ 12 w 48"/>
                  <a:gd name="T1" fmla="*/ 12 h 42"/>
                  <a:gd name="T2" fmla="*/ 0 w 48"/>
                  <a:gd name="T3" fmla="*/ 18 h 42"/>
                  <a:gd name="T4" fmla="*/ 0 w 48"/>
                  <a:gd name="T5" fmla="*/ 30 h 42"/>
                  <a:gd name="T6" fmla="*/ 6 w 48"/>
                  <a:gd name="T7" fmla="*/ 42 h 42"/>
                  <a:gd name="T8" fmla="*/ 6 w 48"/>
                  <a:gd name="T9" fmla="*/ 42 h 42"/>
                  <a:gd name="T10" fmla="*/ 12 w 48"/>
                  <a:gd name="T11" fmla="*/ 42 h 42"/>
                  <a:gd name="T12" fmla="*/ 24 w 48"/>
                  <a:gd name="T13" fmla="*/ 42 h 42"/>
                  <a:gd name="T14" fmla="*/ 36 w 48"/>
                  <a:gd name="T15" fmla="*/ 36 h 42"/>
                  <a:gd name="T16" fmla="*/ 36 w 48"/>
                  <a:gd name="T17" fmla="*/ 36 h 42"/>
                  <a:gd name="T18" fmla="*/ 48 w 48"/>
                  <a:gd name="T19" fmla="*/ 24 h 42"/>
                  <a:gd name="T20" fmla="*/ 48 w 48"/>
                  <a:gd name="T21" fmla="*/ 12 h 42"/>
                  <a:gd name="T22" fmla="*/ 42 w 48"/>
                  <a:gd name="T23" fmla="*/ 6 h 42"/>
                  <a:gd name="T24" fmla="*/ 42 w 48"/>
                  <a:gd name="T25" fmla="*/ 6 h 42"/>
                  <a:gd name="T26" fmla="*/ 36 w 48"/>
                  <a:gd name="T27" fmla="*/ 0 h 42"/>
                  <a:gd name="T28" fmla="*/ 24 w 48"/>
                  <a:gd name="T29" fmla="*/ 0 h 42"/>
                  <a:gd name="T30" fmla="*/ 12 w 48"/>
                  <a:gd name="T31" fmla="*/ 12 h 42"/>
                  <a:gd name="T32" fmla="*/ 12 w 48"/>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12" y="12"/>
                    </a:moveTo>
                    <a:lnTo>
                      <a:pt x="0" y="18"/>
                    </a:lnTo>
                    <a:lnTo>
                      <a:pt x="0" y="30"/>
                    </a:lnTo>
                    <a:lnTo>
                      <a:pt x="6" y="42"/>
                    </a:lnTo>
                    <a:lnTo>
                      <a:pt x="12" y="42"/>
                    </a:lnTo>
                    <a:lnTo>
                      <a:pt x="24" y="42"/>
                    </a:lnTo>
                    <a:lnTo>
                      <a:pt x="36" y="36"/>
                    </a:lnTo>
                    <a:lnTo>
                      <a:pt x="48" y="24"/>
                    </a:lnTo>
                    <a:lnTo>
                      <a:pt x="48" y="12"/>
                    </a:lnTo>
                    <a:lnTo>
                      <a:pt x="42" y="6"/>
                    </a:lnTo>
                    <a:lnTo>
                      <a:pt x="36" y="0"/>
                    </a:lnTo>
                    <a:lnTo>
                      <a:pt x="24" y="0"/>
                    </a:lnTo>
                    <a:lnTo>
                      <a:pt x="12"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92" name="Freeform 136"/>
              <p:cNvSpPr>
                <a:spLocks/>
              </p:cNvSpPr>
              <p:nvPr/>
            </p:nvSpPr>
            <p:spPr bwMode="auto">
              <a:xfrm>
                <a:off x="1526" y="2945"/>
                <a:ext cx="48" cy="42"/>
              </a:xfrm>
              <a:custGeom>
                <a:avLst/>
                <a:gdLst>
                  <a:gd name="T0" fmla="*/ 12 w 48"/>
                  <a:gd name="T1" fmla="*/ 12 h 42"/>
                  <a:gd name="T2" fmla="*/ 0 w 48"/>
                  <a:gd name="T3" fmla="*/ 18 h 42"/>
                  <a:gd name="T4" fmla="*/ 0 w 48"/>
                  <a:gd name="T5" fmla="*/ 30 h 42"/>
                  <a:gd name="T6" fmla="*/ 6 w 48"/>
                  <a:gd name="T7" fmla="*/ 42 h 42"/>
                  <a:gd name="T8" fmla="*/ 6 w 48"/>
                  <a:gd name="T9" fmla="*/ 42 h 42"/>
                  <a:gd name="T10" fmla="*/ 12 w 48"/>
                  <a:gd name="T11" fmla="*/ 42 h 42"/>
                  <a:gd name="T12" fmla="*/ 24 w 48"/>
                  <a:gd name="T13" fmla="*/ 42 h 42"/>
                  <a:gd name="T14" fmla="*/ 36 w 48"/>
                  <a:gd name="T15" fmla="*/ 36 h 42"/>
                  <a:gd name="T16" fmla="*/ 36 w 48"/>
                  <a:gd name="T17" fmla="*/ 36 h 42"/>
                  <a:gd name="T18" fmla="*/ 48 w 48"/>
                  <a:gd name="T19" fmla="*/ 24 h 42"/>
                  <a:gd name="T20" fmla="*/ 48 w 48"/>
                  <a:gd name="T21" fmla="*/ 12 h 42"/>
                  <a:gd name="T22" fmla="*/ 42 w 48"/>
                  <a:gd name="T23" fmla="*/ 6 h 42"/>
                  <a:gd name="T24" fmla="*/ 42 w 48"/>
                  <a:gd name="T25" fmla="*/ 6 h 42"/>
                  <a:gd name="T26" fmla="*/ 36 w 48"/>
                  <a:gd name="T27" fmla="*/ 0 h 42"/>
                  <a:gd name="T28" fmla="*/ 24 w 48"/>
                  <a:gd name="T29" fmla="*/ 0 h 42"/>
                  <a:gd name="T30" fmla="*/ 12 w 48"/>
                  <a:gd name="T31" fmla="*/ 12 h 42"/>
                  <a:gd name="T32" fmla="*/ 12 w 48"/>
                  <a:gd name="T33" fmla="*/ 12 h 42"/>
                  <a:gd name="T34" fmla="*/ 12 w 48"/>
                  <a:gd name="T35" fmla="*/ 12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2"/>
                  <a:gd name="T56" fmla="*/ 48 w 4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2">
                    <a:moveTo>
                      <a:pt x="12" y="12"/>
                    </a:moveTo>
                    <a:lnTo>
                      <a:pt x="0" y="18"/>
                    </a:lnTo>
                    <a:lnTo>
                      <a:pt x="0" y="30"/>
                    </a:lnTo>
                    <a:lnTo>
                      <a:pt x="6" y="42"/>
                    </a:lnTo>
                    <a:lnTo>
                      <a:pt x="12" y="42"/>
                    </a:lnTo>
                    <a:lnTo>
                      <a:pt x="24" y="42"/>
                    </a:lnTo>
                    <a:lnTo>
                      <a:pt x="36" y="36"/>
                    </a:lnTo>
                    <a:lnTo>
                      <a:pt x="48" y="24"/>
                    </a:lnTo>
                    <a:lnTo>
                      <a:pt x="48" y="12"/>
                    </a:lnTo>
                    <a:lnTo>
                      <a:pt x="42" y="6"/>
                    </a:lnTo>
                    <a:lnTo>
                      <a:pt x="36" y="0"/>
                    </a:lnTo>
                    <a:lnTo>
                      <a:pt x="24" y="0"/>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93" name="Freeform 137"/>
              <p:cNvSpPr>
                <a:spLocks/>
              </p:cNvSpPr>
              <p:nvPr/>
            </p:nvSpPr>
            <p:spPr bwMode="auto">
              <a:xfrm>
                <a:off x="1562" y="2903"/>
                <a:ext cx="42" cy="48"/>
              </a:xfrm>
              <a:custGeom>
                <a:avLst/>
                <a:gdLst>
                  <a:gd name="T0" fmla="*/ 6 w 42"/>
                  <a:gd name="T1" fmla="*/ 18 h 48"/>
                  <a:gd name="T2" fmla="*/ 0 w 42"/>
                  <a:gd name="T3" fmla="*/ 30 h 48"/>
                  <a:gd name="T4" fmla="*/ 6 w 42"/>
                  <a:gd name="T5" fmla="*/ 42 h 48"/>
                  <a:gd name="T6" fmla="*/ 12 w 42"/>
                  <a:gd name="T7" fmla="*/ 48 h 48"/>
                  <a:gd name="T8" fmla="*/ 12 w 42"/>
                  <a:gd name="T9" fmla="*/ 48 h 48"/>
                  <a:gd name="T10" fmla="*/ 24 w 42"/>
                  <a:gd name="T11" fmla="*/ 48 h 48"/>
                  <a:gd name="T12" fmla="*/ 30 w 42"/>
                  <a:gd name="T13" fmla="*/ 42 h 48"/>
                  <a:gd name="T14" fmla="*/ 42 w 42"/>
                  <a:gd name="T15" fmla="*/ 30 h 48"/>
                  <a:gd name="T16" fmla="*/ 42 w 42"/>
                  <a:gd name="T17" fmla="*/ 30 h 48"/>
                  <a:gd name="T18" fmla="*/ 42 w 42"/>
                  <a:gd name="T19" fmla="*/ 18 h 48"/>
                  <a:gd name="T20" fmla="*/ 42 w 42"/>
                  <a:gd name="T21" fmla="*/ 6 h 48"/>
                  <a:gd name="T22" fmla="*/ 30 w 42"/>
                  <a:gd name="T23" fmla="*/ 0 h 48"/>
                  <a:gd name="T24" fmla="*/ 30 w 42"/>
                  <a:gd name="T25" fmla="*/ 0 h 48"/>
                  <a:gd name="T26" fmla="*/ 24 w 42"/>
                  <a:gd name="T27" fmla="*/ 0 h 48"/>
                  <a:gd name="T28" fmla="*/ 12 w 42"/>
                  <a:gd name="T29" fmla="*/ 6 h 48"/>
                  <a:gd name="T30" fmla="*/ 6 w 42"/>
                  <a:gd name="T31" fmla="*/ 18 h 48"/>
                  <a:gd name="T32" fmla="*/ 6 w 42"/>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6" y="18"/>
                    </a:moveTo>
                    <a:lnTo>
                      <a:pt x="0" y="30"/>
                    </a:lnTo>
                    <a:lnTo>
                      <a:pt x="6" y="42"/>
                    </a:lnTo>
                    <a:lnTo>
                      <a:pt x="12" y="48"/>
                    </a:lnTo>
                    <a:lnTo>
                      <a:pt x="24" y="48"/>
                    </a:lnTo>
                    <a:lnTo>
                      <a:pt x="30" y="42"/>
                    </a:lnTo>
                    <a:lnTo>
                      <a:pt x="42" y="30"/>
                    </a:lnTo>
                    <a:lnTo>
                      <a:pt x="42" y="18"/>
                    </a:lnTo>
                    <a:lnTo>
                      <a:pt x="42" y="6"/>
                    </a:lnTo>
                    <a:lnTo>
                      <a:pt x="30" y="0"/>
                    </a:lnTo>
                    <a:lnTo>
                      <a:pt x="24" y="0"/>
                    </a:lnTo>
                    <a:lnTo>
                      <a:pt x="12" y="6"/>
                    </a:lnTo>
                    <a:lnTo>
                      <a:pt x="6"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94" name="Freeform 138"/>
              <p:cNvSpPr>
                <a:spLocks/>
              </p:cNvSpPr>
              <p:nvPr/>
            </p:nvSpPr>
            <p:spPr bwMode="auto">
              <a:xfrm>
                <a:off x="1562" y="2903"/>
                <a:ext cx="42" cy="48"/>
              </a:xfrm>
              <a:custGeom>
                <a:avLst/>
                <a:gdLst>
                  <a:gd name="T0" fmla="*/ 6 w 42"/>
                  <a:gd name="T1" fmla="*/ 18 h 48"/>
                  <a:gd name="T2" fmla="*/ 0 w 42"/>
                  <a:gd name="T3" fmla="*/ 30 h 48"/>
                  <a:gd name="T4" fmla="*/ 6 w 42"/>
                  <a:gd name="T5" fmla="*/ 42 h 48"/>
                  <a:gd name="T6" fmla="*/ 12 w 42"/>
                  <a:gd name="T7" fmla="*/ 48 h 48"/>
                  <a:gd name="T8" fmla="*/ 12 w 42"/>
                  <a:gd name="T9" fmla="*/ 48 h 48"/>
                  <a:gd name="T10" fmla="*/ 24 w 42"/>
                  <a:gd name="T11" fmla="*/ 48 h 48"/>
                  <a:gd name="T12" fmla="*/ 30 w 42"/>
                  <a:gd name="T13" fmla="*/ 42 h 48"/>
                  <a:gd name="T14" fmla="*/ 42 w 42"/>
                  <a:gd name="T15" fmla="*/ 30 h 48"/>
                  <a:gd name="T16" fmla="*/ 42 w 42"/>
                  <a:gd name="T17" fmla="*/ 30 h 48"/>
                  <a:gd name="T18" fmla="*/ 42 w 42"/>
                  <a:gd name="T19" fmla="*/ 18 h 48"/>
                  <a:gd name="T20" fmla="*/ 42 w 42"/>
                  <a:gd name="T21" fmla="*/ 6 h 48"/>
                  <a:gd name="T22" fmla="*/ 30 w 42"/>
                  <a:gd name="T23" fmla="*/ 0 h 48"/>
                  <a:gd name="T24" fmla="*/ 30 w 42"/>
                  <a:gd name="T25" fmla="*/ 0 h 48"/>
                  <a:gd name="T26" fmla="*/ 24 w 42"/>
                  <a:gd name="T27" fmla="*/ 0 h 48"/>
                  <a:gd name="T28" fmla="*/ 12 w 42"/>
                  <a:gd name="T29" fmla="*/ 6 h 48"/>
                  <a:gd name="T30" fmla="*/ 6 w 42"/>
                  <a:gd name="T31" fmla="*/ 18 h 48"/>
                  <a:gd name="T32" fmla="*/ 6 w 42"/>
                  <a:gd name="T33" fmla="*/ 18 h 48"/>
                  <a:gd name="T34" fmla="*/ 6 w 42"/>
                  <a:gd name="T35" fmla="*/ 18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6" y="18"/>
                    </a:moveTo>
                    <a:lnTo>
                      <a:pt x="0" y="30"/>
                    </a:lnTo>
                    <a:lnTo>
                      <a:pt x="6" y="42"/>
                    </a:lnTo>
                    <a:lnTo>
                      <a:pt x="12" y="48"/>
                    </a:lnTo>
                    <a:lnTo>
                      <a:pt x="24" y="48"/>
                    </a:lnTo>
                    <a:lnTo>
                      <a:pt x="30" y="42"/>
                    </a:lnTo>
                    <a:lnTo>
                      <a:pt x="42" y="30"/>
                    </a:lnTo>
                    <a:lnTo>
                      <a:pt x="42" y="18"/>
                    </a:lnTo>
                    <a:lnTo>
                      <a:pt x="42" y="6"/>
                    </a:lnTo>
                    <a:lnTo>
                      <a:pt x="30" y="0"/>
                    </a:lnTo>
                    <a:lnTo>
                      <a:pt x="24" y="0"/>
                    </a:lnTo>
                    <a:lnTo>
                      <a:pt x="12" y="6"/>
                    </a:lnTo>
                    <a:lnTo>
                      <a:pt x="6"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95" name="Freeform 139"/>
              <p:cNvSpPr>
                <a:spLocks/>
              </p:cNvSpPr>
              <p:nvPr/>
            </p:nvSpPr>
            <p:spPr bwMode="auto">
              <a:xfrm>
                <a:off x="1580" y="2855"/>
                <a:ext cx="42" cy="54"/>
              </a:xfrm>
              <a:custGeom>
                <a:avLst/>
                <a:gdLst>
                  <a:gd name="T0" fmla="*/ 0 w 42"/>
                  <a:gd name="T1" fmla="*/ 24 h 54"/>
                  <a:gd name="T2" fmla="*/ 6 w 42"/>
                  <a:gd name="T3" fmla="*/ 42 h 54"/>
                  <a:gd name="T4" fmla="*/ 12 w 42"/>
                  <a:gd name="T5" fmla="*/ 48 h 54"/>
                  <a:gd name="T6" fmla="*/ 18 w 42"/>
                  <a:gd name="T7" fmla="*/ 54 h 54"/>
                  <a:gd name="T8" fmla="*/ 18 w 42"/>
                  <a:gd name="T9" fmla="*/ 54 h 54"/>
                  <a:gd name="T10" fmla="*/ 30 w 42"/>
                  <a:gd name="T11" fmla="*/ 48 h 54"/>
                  <a:gd name="T12" fmla="*/ 36 w 42"/>
                  <a:gd name="T13" fmla="*/ 42 h 54"/>
                  <a:gd name="T14" fmla="*/ 42 w 42"/>
                  <a:gd name="T15" fmla="*/ 24 h 54"/>
                  <a:gd name="T16" fmla="*/ 42 w 42"/>
                  <a:gd name="T17" fmla="*/ 24 h 54"/>
                  <a:gd name="T18" fmla="*/ 36 w 42"/>
                  <a:gd name="T19" fmla="*/ 12 h 54"/>
                  <a:gd name="T20" fmla="*/ 30 w 42"/>
                  <a:gd name="T21" fmla="*/ 0 h 54"/>
                  <a:gd name="T22" fmla="*/ 18 w 42"/>
                  <a:gd name="T23" fmla="*/ 0 h 54"/>
                  <a:gd name="T24" fmla="*/ 18 w 42"/>
                  <a:gd name="T25" fmla="*/ 0 h 54"/>
                  <a:gd name="T26" fmla="*/ 12 w 42"/>
                  <a:gd name="T27" fmla="*/ 0 h 54"/>
                  <a:gd name="T28" fmla="*/ 6 w 42"/>
                  <a:gd name="T29" fmla="*/ 12 h 54"/>
                  <a:gd name="T30" fmla="*/ 0 w 42"/>
                  <a:gd name="T31" fmla="*/ 24 h 54"/>
                  <a:gd name="T32" fmla="*/ 0 w 42"/>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0" y="24"/>
                    </a:moveTo>
                    <a:lnTo>
                      <a:pt x="6" y="42"/>
                    </a:lnTo>
                    <a:lnTo>
                      <a:pt x="12" y="48"/>
                    </a:lnTo>
                    <a:lnTo>
                      <a:pt x="18" y="54"/>
                    </a:lnTo>
                    <a:lnTo>
                      <a:pt x="30" y="48"/>
                    </a:lnTo>
                    <a:lnTo>
                      <a:pt x="36" y="42"/>
                    </a:lnTo>
                    <a:lnTo>
                      <a:pt x="42" y="24"/>
                    </a:lnTo>
                    <a:lnTo>
                      <a:pt x="36" y="12"/>
                    </a:lnTo>
                    <a:lnTo>
                      <a:pt x="30" y="0"/>
                    </a:lnTo>
                    <a:lnTo>
                      <a:pt x="18" y="0"/>
                    </a:lnTo>
                    <a:lnTo>
                      <a:pt x="12" y="0"/>
                    </a:lnTo>
                    <a:lnTo>
                      <a:pt x="6" y="12"/>
                    </a:lnTo>
                    <a:lnTo>
                      <a:pt x="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96" name="Freeform 140"/>
              <p:cNvSpPr>
                <a:spLocks/>
              </p:cNvSpPr>
              <p:nvPr/>
            </p:nvSpPr>
            <p:spPr bwMode="auto">
              <a:xfrm>
                <a:off x="1580" y="2855"/>
                <a:ext cx="42" cy="54"/>
              </a:xfrm>
              <a:custGeom>
                <a:avLst/>
                <a:gdLst>
                  <a:gd name="T0" fmla="*/ 0 w 42"/>
                  <a:gd name="T1" fmla="*/ 24 h 54"/>
                  <a:gd name="T2" fmla="*/ 6 w 42"/>
                  <a:gd name="T3" fmla="*/ 42 h 54"/>
                  <a:gd name="T4" fmla="*/ 12 w 42"/>
                  <a:gd name="T5" fmla="*/ 48 h 54"/>
                  <a:gd name="T6" fmla="*/ 18 w 42"/>
                  <a:gd name="T7" fmla="*/ 54 h 54"/>
                  <a:gd name="T8" fmla="*/ 18 w 42"/>
                  <a:gd name="T9" fmla="*/ 54 h 54"/>
                  <a:gd name="T10" fmla="*/ 30 w 42"/>
                  <a:gd name="T11" fmla="*/ 48 h 54"/>
                  <a:gd name="T12" fmla="*/ 36 w 42"/>
                  <a:gd name="T13" fmla="*/ 42 h 54"/>
                  <a:gd name="T14" fmla="*/ 42 w 42"/>
                  <a:gd name="T15" fmla="*/ 24 h 54"/>
                  <a:gd name="T16" fmla="*/ 42 w 42"/>
                  <a:gd name="T17" fmla="*/ 24 h 54"/>
                  <a:gd name="T18" fmla="*/ 36 w 42"/>
                  <a:gd name="T19" fmla="*/ 12 h 54"/>
                  <a:gd name="T20" fmla="*/ 30 w 42"/>
                  <a:gd name="T21" fmla="*/ 0 h 54"/>
                  <a:gd name="T22" fmla="*/ 18 w 42"/>
                  <a:gd name="T23" fmla="*/ 0 h 54"/>
                  <a:gd name="T24" fmla="*/ 18 w 42"/>
                  <a:gd name="T25" fmla="*/ 0 h 54"/>
                  <a:gd name="T26" fmla="*/ 12 w 42"/>
                  <a:gd name="T27" fmla="*/ 0 h 54"/>
                  <a:gd name="T28" fmla="*/ 6 w 42"/>
                  <a:gd name="T29" fmla="*/ 12 h 54"/>
                  <a:gd name="T30" fmla="*/ 0 w 42"/>
                  <a:gd name="T31" fmla="*/ 24 h 54"/>
                  <a:gd name="T32" fmla="*/ 0 w 42"/>
                  <a:gd name="T33" fmla="*/ 24 h 54"/>
                  <a:gd name="T34" fmla="*/ 0 w 42"/>
                  <a:gd name="T35" fmla="*/ 2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0" y="24"/>
                    </a:moveTo>
                    <a:lnTo>
                      <a:pt x="6" y="42"/>
                    </a:lnTo>
                    <a:lnTo>
                      <a:pt x="12" y="48"/>
                    </a:lnTo>
                    <a:lnTo>
                      <a:pt x="18" y="54"/>
                    </a:lnTo>
                    <a:lnTo>
                      <a:pt x="30" y="48"/>
                    </a:lnTo>
                    <a:lnTo>
                      <a:pt x="36" y="42"/>
                    </a:lnTo>
                    <a:lnTo>
                      <a:pt x="42" y="24"/>
                    </a:lnTo>
                    <a:lnTo>
                      <a:pt x="36" y="12"/>
                    </a:lnTo>
                    <a:lnTo>
                      <a:pt x="30" y="0"/>
                    </a:lnTo>
                    <a:lnTo>
                      <a:pt x="18" y="0"/>
                    </a:lnTo>
                    <a:lnTo>
                      <a:pt x="12" y="0"/>
                    </a:lnTo>
                    <a:lnTo>
                      <a:pt x="6" y="12"/>
                    </a:lnTo>
                    <a:lnTo>
                      <a:pt x="0" y="2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97" name="Freeform 141"/>
              <p:cNvSpPr>
                <a:spLocks/>
              </p:cNvSpPr>
              <p:nvPr/>
            </p:nvSpPr>
            <p:spPr bwMode="auto">
              <a:xfrm>
                <a:off x="1574" y="2807"/>
                <a:ext cx="42" cy="48"/>
              </a:xfrm>
              <a:custGeom>
                <a:avLst/>
                <a:gdLst>
                  <a:gd name="T0" fmla="*/ 6 w 42"/>
                  <a:gd name="T1" fmla="*/ 30 h 48"/>
                  <a:gd name="T2" fmla="*/ 12 w 42"/>
                  <a:gd name="T3" fmla="*/ 42 h 48"/>
                  <a:gd name="T4" fmla="*/ 24 w 42"/>
                  <a:gd name="T5" fmla="*/ 48 h 48"/>
                  <a:gd name="T6" fmla="*/ 36 w 42"/>
                  <a:gd name="T7" fmla="*/ 48 h 48"/>
                  <a:gd name="T8" fmla="*/ 36 w 42"/>
                  <a:gd name="T9" fmla="*/ 48 h 48"/>
                  <a:gd name="T10" fmla="*/ 42 w 42"/>
                  <a:gd name="T11" fmla="*/ 42 h 48"/>
                  <a:gd name="T12" fmla="*/ 42 w 42"/>
                  <a:gd name="T13" fmla="*/ 30 h 48"/>
                  <a:gd name="T14" fmla="*/ 42 w 42"/>
                  <a:gd name="T15" fmla="*/ 18 h 48"/>
                  <a:gd name="T16" fmla="*/ 42 w 42"/>
                  <a:gd name="T17" fmla="*/ 18 h 48"/>
                  <a:gd name="T18" fmla="*/ 30 w 42"/>
                  <a:gd name="T19" fmla="*/ 6 h 48"/>
                  <a:gd name="T20" fmla="*/ 24 w 42"/>
                  <a:gd name="T21" fmla="*/ 0 h 48"/>
                  <a:gd name="T22" fmla="*/ 12 w 42"/>
                  <a:gd name="T23" fmla="*/ 0 h 48"/>
                  <a:gd name="T24" fmla="*/ 12 w 42"/>
                  <a:gd name="T25" fmla="*/ 0 h 48"/>
                  <a:gd name="T26" fmla="*/ 6 w 42"/>
                  <a:gd name="T27" fmla="*/ 6 h 48"/>
                  <a:gd name="T28" fmla="*/ 0 w 42"/>
                  <a:gd name="T29" fmla="*/ 18 h 48"/>
                  <a:gd name="T30" fmla="*/ 6 w 42"/>
                  <a:gd name="T31" fmla="*/ 30 h 48"/>
                  <a:gd name="T32" fmla="*/ 6 w 42"/>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6" y="30"/>
                    </a:moveTo>
                    <a:lnTo>
                      <a:pt x="12" y="42"/>
                    </a:lnTo>
                    <a:lnTo>
                      <a:pt x="24" y="48"/>
                    </a:lnTo>
                    <a:lnTo>
                      <a:pt x="36" y="48"/>
                    </a:lnTo>
                    <a:lnTo>
                      <a:pt x="42" y="42"/>
                    </a:lnTo>
                    <a:lnTo>
                      <a:pt x="42" y="30"/>
                    </a:lnTo>
                    <a:lnTo>
                      <a:pt x="42" y="18"/>
                    </a:lnTo>
                    <a:lnTo>
                      <a:pt x="30" y="6"/>
                    </a:lnTo>
                    <a:lnTo>
                      <a:pt x="24" y="0"/>
                    </a:lnTo>
                    <a:lnTo>
                      <a:pt x="12" y="0"/>
                    </a:lnTo>
                    <a:lnTo>
                      <a:pt x="6" y="6"/>
                    </a:lnTo>
                    <a:lnTo>
                      <a:pt x="0" y="18"/>
                    </a:lnTo>
                    <a:lnTo>
                      <a:pt x="6"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98" name="Freeform 142"/>
              <p:cNvSpPr>
                <a:spLocks/>
              </p:cNvSpPr>
              <p:nvPr/>
            </p:nvSpPr>
            <p:spPr bwMode="auto">
              <a:xfrm>
                <a:off x="1574" y="2807"/>
                <a:ext cx="42" cy="48"/>
              </a:xfrm>
              <a:custGeom>
                <a:avLst/>
                <a:gdLst>
                  <a:gd name="T0" fmla="*/ 6 w 42"/>
                  <a:gd name="T1" fmla="*/ 30 h 48"/>
                  <a:gd name="T2" fmla="*/ 12 w 42"/>
                  <a:gd name="T3" fmla="*/ 42 h 48"/>
                  <a:gd name="T4" fmla="*/ 24 w 42"/>
                  <a:gd name="T5" fmla="*/ 48 h 48"/>
                  <a:gd name="T6" fmla="*/ 36 w 42"/>
                  <a:gd name="T7" fmla="*/ 48 h 48"/>
                  <a:gd name="T8" fmla="*/ 36 w 42"/>
                  <a:gd name="T9" fmla="*/ 48 h 48"/>
                  <a:gd name="T10" fmla="*/ 42 w 42"/>
                  <a:gd name="T11" fmla="*/ 42 h 48"/>
                  <a:gd name="T12" fmla="*/ 42 w 42"/>
                  <a:gd name="T13" fmla="*/ 30 h 48"/>
                  <a:gd name="T14" fmla="*/ 42 w 42"/>
                  <a:gd name="T15" fmla="*/ 18 h 48"/>
                  <a:gd name="T16" fmla="*/ 42 w 42"/>
                  <a:gd name="T17" fmla="*/ 18 h 48"/>
                  <a:gd name="T18" fmla="*/ 30 w 42"/>
                  <a:gd name="T19" fmla="*/ 6 h 48"/>
                  <a:gd name="T20" fmla="*/ 24 w 42"/>
                  <a:gd name="T21" fmla="*/ 0 h 48"/>
                  <a:gd name="T22" fmla="*/ 12 w 42"/>
                  <a:gd name="T23" fmla="*/ 0 h 48"/>
                  <a:gd name="T24" fmla="*/ 12 w 42"/>
                  <a:gd name="T25" fmla="*/ 0 h 48"/>
                  <a:gd name="T26" fmla="*/ 6 w 42"/>
                  <a:gd name="T27" fmla="*/ 6 h 48"/>
                  <a:gd name="T28" fmla="*/ 0 w 42"/>
                  <a:gd name="T29" fmla="*/ 18 h 48"/>
                  <a:gd name="T30" fmla="*/ 6 w 42"/>
                  <a:gd name="T31" fmla="*/ 30 h 48"/>
                  <a:gd name="T32" fmla="*/ 6 w 42"/>
                  <a:gd name="T33" fmla="*/ 30 h 48"/>
                  <a:gd name="T34" fmla="*/ 6 w 42"/>
                  <a:gd name="T35" fmla="*/ 3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6" y="30"/>
                    </a:moveTo>
                    <a:lnTo>
                      <a:pt x="12" y="42"/>
                    </a:lnTo>
                    <a:lnTo>
                      <a:pt x="24" y="48"/>
                    </a:lnTo>
                    <a:lnTo>
                      <a:pt x="36" y="48"/>
                    </a:lnTo>
                    <a:lnTo>
                      <a:pt x="42" y="42"/>
                    </a:lnTo>
                    <a:lnTo>
                      <a:pt x="42" y="30"/>
                    </a:lnTo>
                    <a:lnTo>
                      <a:pt x="42" y="18"/>
                    </a:lnTo>
                    <a:lnTo>
                      <a:pt x="30" y="6"/>
                    </a:lnTo>
                    <a:lnTo>
                      <a:pt x="24" y="0"/>
                    </a:lnTo>
                    <a:lnTo>
                      <a:pt x="12" y="0"/>
                    </a:lnTo>
                    <a:lnTo>
                      <a:pt x="6" y="6"/>
                    </a:lnTo>
                    <a:lnTo>
                      <a:pt x="0" y="18"/>
                    </a:lnTo>
                    <a:lnTo>
                      <a:pt x="6" y="3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099" name="Freeform 143"/>
              <p:cNvSpPr>
                <a:spLocks/>
              </p:cNvSpPr>
              <p:nvPr/>
            </p:nvSpPr>
            <p:spPr bwMode="auto">
              <a:xfrm>
                <a:off x="1550" y="2765"/>
                <a:ext cx="48" cy="42"/>
              </a:xfrm>
              <a:custGeom>
                <a:avLst/>
                <a:gdLst>
                  <a:gd name="T0" fmla="*/ 12 w 48"/>
                  <a:gd name="T1" fmla="*/ 36 h 42"/>
                  <a:gd name="T2" fmla="*/ 24 w 48"/>
                  <a:gd name="T3" fmla="*/ 42 h 42"/>
                  <a:gd name="T4" fmla="*/ 36 w 48"/>
                  <a:gd name="T5" fmla="*/ 42 h 42"/>
                  <a:gd name="T6" fmla="*/ 42 w 48"/>
                  <a:gd name="T7" fmla="*/ 42 h 42"/>
                  <a:gd name="T8" fmla="*/ 42 w 48"/>
                  <a:gd name="T9" fmla="*/ 42 h 42"/>
                  <a:gd name="T10" fmla="*/ 48 w 48"/>
                  <a:gd name="T11" fmla="*/ 30 h 42"/>
                  <a:gd name="T12" fmla="*/ 42 w 48"/>
                  <a:gd name="T13" fmla="*/ 18 h 42"/>
                  <a:gd name="T14" fmla="*/ 36 w 48"/>
                  <a:gd name="T15" fmla="*/ 6 h 42"/>
                  <a:gd name="T16" fmla="*/ 36 w 48"/>
                  <a:gd name="T17" fmla="*/ 6 h 42"/>
                  <a:gd name="T18" fmla="*/ 24 w 48"/>
                  <a:gd name="T19" fmla="*/ 0 h 42"/>
                  <a:gd name="T20" fmla="*/ 12 w 48"/>
                  <a:gd name="T21" fmla="*/ 0 h 42"/>
                  <a:gd name="T22" fmla="*/ 6 w 48"/>
                  <a:gd name="T23" fmla="*/ 0 h 42"/>
                  <a:gd name="T24" fmla="*/ 6 w 48"/>
                  <a:gd name="T25" fmla="*/ 0 h 42"/>
                  <a:gd name="T26" fmla="*/ 0 w 48"/>
                  <a:gd name="T27" fmla="*/ 12 h 42"/>
                  <a:gd name="T28" fmla="*/ 0 w 48"/>
                  <a:gd name="T29" fmla="*/ 24 h 42"/>
                  <a:gd name="T30" fmla="*/ 12 w 48"/>
                  <a:gd name="T31" fmla="*/ 36 h 42"/>
                  <a:gd name="T32" fmla="*/ 12 w 48"/>
                  <a:gd name="T33" fmla="*/ 3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12" y="36"/>
                    </a:moveTo>
                    <a:lnTo>
                      <a:pt x="24" y="42"/>
                    </a:lnTo>
                    <a:lnTo>
                      <a:pt x="36" y="42"/>
                    </a:lnTo>
                    <a:lnTo>
                      <a:pt x="42" y="42"/>
                    </a:lnTo>
                    <a:lnTo>
                      <a:pt x="48" y="30"/>
                    </a:lnTo>
                    <a:lnTo>
                      <a:pt x="42" y="18"/>
                    </a:lnTo>
                    <a:lnTo>
                      <a:pt x="36" y="6"/>
                    </a:lnTo>
                    <a:lnTo>
                      <a:pt x="24" y="0"/>
                    </a:lnTo>
                    <a:lnTo>
                      <a:pt x="12" y="0"/>
                    </a:lnTo>
                    <a:lnTo>
                      <a:pt x="6" y="0"/>
                    </a:lnTo>
                    <a:lnTo>
                      <a:pt x="0" y="12"/>
                    </a:lnTo>
                    <a:lnTo>
                      <a:pt x="0" y="24"/>
                    </a:lnTo>
                    <a:lnTo>
                      <a:pt x="12"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00" name="Freeform 144"/>
              <p:cNvSpPr>
                <a:spLocks/>
              </p:cNvSpPr>
              <p:nvPr/>
            </p:nvSpPr>
            <p:spPr bwMode="auto">
              <a:xfrm>
                <a:off x="1550" y="2765"/>
                <a:ext cx="48" cy="42"/>
              </a:xfrm>
              <a:custGeom>
                <a:avLst/>
                <a:gdLst>
                  <a:gd name="T0" fmla="*/ 12 w 48"/>
                  <a:gd name="T1" fmla="*/ 36 h 42"/>
                  <a:gd name="T2" fmla="*/ 24 w 48"/>
                  <a:gd name="T3" fmla="*/ 42 h 42"/>
                  <a:gd name="T4" fmla="*/ 36 w 48"/>
                  <a:gd name="T5" fmla="*/ 42 h 42"/>
                  <a:gd name="T6" fmla="*/ 42 w 48"/>
                  <a:gd name="T7" fmla="*/ 42 h 42"/>
                  <a:gd name="T8" fmla="*/ 42 w 48"/>
                  <a:gd name="T9" fmla="*/ 42 h 42"/>
                  <a:gd name="T10" fmla="*/ 48 w 48"/>
                  <a:gd name="T11" fmla="*/ 30 h 42"/>
                  <a:gd name="T12" fmla="*/ 42 w 48"/>
                  <a:gd name="T13" fmla="*/ 18 h 42"/>
                  <a:gd name="T14" fmla="*/ 36 w 48"/>
                  <a:gd name="T15" fmla="*/ 6 h 42"/>
                  <a:gd name="T16" fmla="*/ 36 w 48"/>
                  <a:gd name="T17" fmla="*/ 6 h 42"/>
                  <a:gd name="T18" fmla="*/ 24 w 48"/>
                  <a:gd name="T19" fmla="*/ 0 h 42"/>
                  <a:gd name="T20" fmla="*/ 12 w 48"/>
                  <a:gd name="T21" fmla="*/ 0 h 42"/>
                  <a:gd name="T22" fmla="*/ 6 w 48"/>
                  <a:gd name="T23" fmla="*/ 0 h 42"/>
                  <a:gd name="T24" fmla="*/ 6 w 48"/>
                  <a:gd name="T25" fmla="*/ 0 h 42"/>
                  <a:gd name="T26" fmla="*/ 0 w 48"/>
                  <a:gd name="T27" fmla="*/ 12 h 42"/>
                  <a:gd name="T28" fmla="*/ 0 w 48"/>
                  <a:gd name="T29" fmla="*/ 24 h 42"/>
                  <a:gd name="T30" fmla="*/ 12 w 48"/>
                  <a:gd name="T31" fmla="*/ 36 h 42"/>
                  <a:gd name="T32" fmla="*/ 12 w 48"/>
                  <a:gd name="T33" fmla="*/ 36 h 42"/>
                  <a:gd name="T34" fmla="*/ 12 w 48"/>
                  <a:gd name="T35" fmla="*/ 3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2"/>
                  <a:gd name="T56" fmla="*/ 48 w 4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2">
                    <a:moveTo>
                      <a:pt x="12" y="36"/>
                    </a:moveTo>
                    <a:lnTo>
                      <a:pt x="24" y="42"/>
                    </a:lnTo>
                    <a:lnTo>
                      <a:pt x="36" y="42"/>
                    </a:lnTo>
                    <a:lnTo>
                      <a:pt x="42" y="42"/>
                    </a:lnTo>
                    <a:lnTo>
                      <a:pt x="48" y="30"/>
                    </a:lnTo>
                    <a:lnTo>
                      <a:pt x="42" y="18"/>
                    </a:lnTo>
                    <a:lnTo>
                      <a:pt x="36" y="6"/>
                    </a:lnTo>
                    <a:lnTo>
                      <a:pt x="24" y="0"/>
                    </a:lnTo>
                    <a:lnTo>
                      <a:pt x="12" y="0"/>
                    </a:lnTo>
                    <a:lnTo>
                      <a:pt x="6" y="0"/>
                    </a:lnTo>
                    <a:lnTo>
                      <a:pt x="0" y="12"/>
                    </a:lnTo>
                    <a:lnTo>
                      <a:pt x="0" y="24"/>
                    </a:lnTo>
                    <a:lnTo>
                      <a:pt x="12"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01" name="Freeform 145"/>
              <p:cNvSpPr>
                <a:spLocks/>
              </p:cNvSpPr>
              <p:nvPr/>
            </p:nvSpPr>
            <p:spPr bwMode="auto">
              <a:xfrm>
                <a:off x="1508" y="2735"/>
                <a:ext cx="54" cy="36"/>
              </a:xfrm>
              <a:custGeom>
                <a:avLst/>
                <a:gdLst>
                  <a:gd name="T0" fmla="*/ 18 w 54"/>
                  <a:gd name="T1" fmla="*/ 36 h 36"/>
                  <a:gd name="T2" fmla="*/ 30 w 54"/>
                  <a:gd name="T3" fmla="*/ 36 h 36"/>
                  <a:gd name="T4" fmla="*/ 42 w 54"/>
                  <a:gd name="T5" fmla="*/ 36 h 36"/>
                  <a:gd name="T6" fmla="*/ 54 w 54"/>
                  <a:gd name="T7" fmla="*/ 30 h 36"/>
                  <a:gd name="T8" fmla="*/ 54 w 54"/>
                  <a:gd name="T9" fmla="*/ 30 h 36"/>
                  <a:gd name="T10" fmla="*/ 54 w 54"/>
                  <a:gd name="T11" fmla="*/ 18 h 36"/>
                  <a:gd name="T12" fmla="*/ 42 w 54"/>
                  <a:gd name="T13" fmla="*/ 6 h 36"/>
                  <a:gd name="T14" fmla="*/ 30 w 54"/>
                  <a:gd name="T15" fmla="*/ 0 h 36"/>
                  <a:gd name="T16" fmla="*/ 30 w 54"/>
                  <a:gd name="T17" fmla="*/ 0 h 36"/>
                  <a:gd name="T18" fmla="*/ 18 w 54"/>
                  <a:gd name="T19" fmla="*/ 0 h 36"/>
                  <a:gd name="T20" fmla="*/ 6 w 54"/>
                  <a:gd name="T21" fmla="*/ 0 h 36"/>
                  <a:gd name="T22" fmla="*/ 0 w 54"/>
                  <a:gd name="T23" fmla="*/ 6 h 36"/>
                  <a:gd name="T24" fmla="*/ 0 w 54"/>
                  <a:gd name="T25" fmla="*/ 6 h 36"/>
                  <a:gd name="T26" fmla="*/ 0 w 54"/>
                  <a:gd name="T27" fmla="*/ 18 h 36"/>
                  <a:gd name="T28" fmla="*/ 6 w 54"/>
                  <a:gd name="T29" fmla="*/ 30 h 36"/>
                  <a:gd name="T30" fmla="*/ 18 w 54"/>
                  <a:gd name="T31" fmla="*/ 36 h 36"/>
                  <a:gd name="T32" fmla="*/ 18 w 5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18" y="36"/>
                    </a:moveTo>
                    <a:lnTo>
                      <a:pt x="30" y="36"/>
                    </a:lnTo>
                    <a:lnTo>
                      <a:pt x="42" y="36"/>
                    </a:lnTo>
                    <a:lnTo>
                      <a:pt x="54" y="30"/>
                    </a:lnTo>
                    <a:lnTo>
                      <a:pt x="54" y="18"/>
                    </a:lnTo>
                    <a:lnTo>
                      <a:pt x="42" y="6"/>
                    </a:lnTo>
                    <a:lnTo>
                      <a:pt x="30" y="0"/>
                    </a:lnTo>
                    <a:lnTo>
                      <a:pt x="18" y="0"/>
                    </a:lnTo>
                    <a:lnTo>
                      <a:pt x="6" y="0"/>
                    </a:lnTo>
                    <a:lnTo>
                      <a:pt x="0" y="6"/>
                    </a:lnTo>
                    <a:lnTo>
                      <a:pt x="0" y="18"/>
                    </a:lnTo>
                    <a:lnTo>
                      <a:pt x="6" y="30"/>
                    </a:lnTo>
                    <a:lnTo>
                      <a:pt x="18"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02" name="Freeform 146"/>
              <p:cNvSpPr>
                <a:spLocks/>
              </p:cNvSpPr>
              <p:nvPr/>
            </p:nvSpPr>
            <p:spPr bwMode="auto">
              <a:xfrm>
                <a:off x="1508" y="2735"/>
                <a:ext cx="54" cy="36"/>
              </a:xfrm>
              <a:custGeom>
                <a:avLst/>
                <a:gdLst>
                  <a:gd name="T0" fmla="*/ 18 w 54"/>
                  <a:gd name="T1" fmla="*/ 36 h 36"/>
                  <a:gd name="T2" fmla="*/ 30 w 54"/>
                  <a:gd name="T3" fmla="*/ 36 h 36"/>
                  <a:gd name="T4" fmla="*/ 42 w 54"/>
                  <a:gd name="T5" fmla="*/ 36 h 36"/>
                  <a:gd name="T6" fmla="*/ 54 w 54"/>
                  <a:gd name="T7" fmla="*/ 30 h 36"/>
                  <a:gd name="T8" fmla="*/ 54 w 54"/>
                  <a:gd name="T9" fmla="*/ 30 h 36"/>
                  <a:gd name="T10" fmla="*/ 54 w 54"/>
                  <a:gd name="T11" fmla="*/ 18 h 36"/>
                  <a:gd name="T12" fmla="*/ 42 w 54"/>
                  <a:gd name="T13" fmla="*/ 6 h 36"/>
                  <a:gd name="T14" fmla="*/ 30 w 54"/>
                  <a:gd name="T15" fmla="*/ 0 h 36"/>
                  <a:gd name="T16" fmla="*/ 30 w 54"/>
                  <a:gd name="T17" fmla="*/ 0 h 36"/>
                  <a:gd name="T18" fmla="*/ 18 w 54"/>
                  <a:gd name="T19" fmla="*/ 0 h 36"/>
                  <a:gd name="T20" fmla="*/ 6 w 54"/>
                  <a:gd name="T21" fmla="*/ 0 h 36"/>
                  <a:gd name="T22" fmla="*/ 0 w 54"/>
                  <a:gd name="T23" fmla="*/ 6 h 36"/>
                  <a:gd name="T24" fmla="*/ 0 w 54"/>
                  <a:gd name="T25" fmla="*/ 6 h 36"/>
                  <a:gd name="T26" fmla="*/ 0 w 54"/>
                  <a:gd name="T27" fmla="*/ 18 h 36"/>
                  <a:gd name="T28" fmla="*/ 6 w 54"/>
                  <a:gd name="T29" fmla="*/ 30 h 36"/>
                  <a:gd name="T30" fmla="*/ 18 w 54"/>
                  <a:gd name="T31" fmla="*/ 36 h 36"/>
                  <a:gd name="T32" fmla="*/ 18 w 54"/>
                  <a:gd name="T33" fmla="*/ 36 h 36"/>
                  <a:gd name="T34" fmla="*/ 18 w 54"/>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36"/>
                  <a:gd name="T56" fmla="*/ 54 w 54"/>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36">
                    <a:moveTo>
                      <a:pt x="18" y="36"/>
                    </a:moveTo>
                    <a:lnTo>
                      <a:pt x="30" y="36"/>
                    </a:lnTo>
                    <a:lnTo>
                      <a:pt x="42" y="36"/>
                    </a:lnTo>
                    <a:lnTo>
                      <a:pt x="54" y="30"/>
                    </a:lnTo>
                    <a:lnTo>
                      <a:pt x="54" y="18"/>
                    </a:lnTo>
                    <a:lnTo>
                      <a:pt x="42" y="6"/>
                    </a:lnTo>
                    <a:lnTo>
                      <a:pt x="30" y="0"/>
                    </a:lnTo>
                    <a:lnTo>
                      <a:pt x="18" y="0"/>
                    </a:lnTo>
                    <a:lnTo>
                      <a:pt x="6" y="0"/>
                    </a:lnTo>
                    <a:lnTo>
                      <a:pt x="0" y="6"/>
                    </a:lnTo>
                    <a:lnTo>
                      <a:pt x="0" y="18"/>
                    </a:lnTo>
                    <a:lnTo>
                      <a:pt x="6" y="30"/>
                    </a:lnTo>
                    <a:lnTo>
                      <a:pt x="18"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03" name="Freeform 147"/>
              <p:cNvSpPr>
                <a:spLocks/>
              </p:cNvSpPr>
              <p:nvPr/>
            </p:nvSpPr>
            <p:spPr bwMode="auto">
              <a:xfrm>
                <a:off x="1454" y="2717"/>
                <a:ext cx="54" cy="36"/>
              </a:xfrm>
              <a:custGeom>
                <a:avLst/>
                <a:gdLst>
                  <a:gd name="T0" fmla="*/ 30 w 54"/>
                  <a:gd name="T1" fmla="*/ 36 h 36"/>
                  <a:gd name="T2" fmla="*/ 42 w 54"/>
                  <a:gd name="T3" fmla="*/ 36 h 36"/>
                  <a:gd name="T4" fmla="*/ 54 w 54"/>
                  <a:gd name="T5" fmla="*/ 30 h 36"/>
                  <a:gd name="T6" fmla="*/ 54 w 54"/>
                  <a:gd name="T7" fmla="*/ 18 h 36"/>
                  <a:gd name="T8" fmla="*/ 54 w 54"/>
                  <a:gd name="T9" fmla="*/ 18 h 36"/>
                  <a:gd name="T10" fmla="*/ 54 w 54"/>
                  <a:gd name="T11" fmla="*/ 12 h 36"/>
                  <a:gd name="T12" fmla="*/ 42 w 54"/>
                  <a:gd name="T13" fmla="*/ 6 h 36"/>
                  <a:gd name="T14" fmla="*/ 30 w 54"/>
                  <a:gd name="T15" fmla="*/ 0 h 36"/>
                  <a:gd name="T16" fmla="*/ 30 w 54"/>
                  <a:gd name="T17" fmla="*/ 0 h 36"/>
                  <a:gd name="T18" fmla="*/ 12 w 54"/>
                  <a:gd name="T19" fmla="*/ 6 h 36"/>
                  <a:gd name="T20" fmla="*/ 6 w 54"/>
                  <a:gd name="T21" fmla="*/ 12 h 36"/>
                  <a:gd name="T22" fmla="*/ 0 w 54"/>
                  <a:gd name="T23" fmla="*/ 18 h 36"/>
                  <a:gd name="T24" fmla="*/ 0 w 54"/>
                  <a:gd name="T25" fmla="*/ 18 h 36"/>
                  <a:gd name="T26" fmla="*/ 6 w 54"/>
                  <a:gd name="T27" fmla="*/ 30 h 36"/>
                  <a:gd name="T28" fmla="*/ 12 w 54"/>
                  <a:gd name="T29" fmla="*/ 36 h 36"/>
                  <a:gd name="T30" fmla="*/ 30 w 54"/>
                  <a:gd name="T31" fmla="*/ 36 h 36"/>
                  <a:gd name="T32" fmla="*/ 30 w 5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30" y="36"/>
                    </a:moveTo>
                    <a:lnTo>
                      <a:pt x="42" y="36"/>
                    </a:lnTo>
                    <a:lnTo>
                      <a:pt x="54" y="30"/>
                    </a:lnTo>
                    <a:lnTo>
                      <a:pt x="54" y="18"/>
                    </a:lnTo>
                    <a:lnTo>
                      <a:pt x="54" y="12"/>
                    </a:lnTo>
                    <a:lnTo>
                      <a:pt x="42" y="6"/>
                    </a:lnTo>
                    <a:lnTo>
                      <a:pt x="30" y="0"/>
                    </a:lnTo>
                    <a:lnTo>
                      <a:pt x="12" y="6"/>
                    </a:lnTo>
                    <a:lnTo>
                      <a:pt x="6" y="12"/>
                    </a:lnTo>
                    <a:lnTo>
                      <a:pt x="0" y="18"/>
                    </a:lnTo>
                    <a:lnTo>
                      <a:pt x="6" y="30"/>
                    </a:lnTo>
                    <a:lnTo>
                      <a:pt x="12" y="36"/>
                    </a:lnTo>
                    <a:lnTo>
                      <a:pt x="30"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04" name="Freeform 148"/>
              <p:cNvSpPr>
                <a:spLocks/>
              </p:cNvSpPr>
              <p:nvPr/>
            </p:nvSpPr>
            <p:spPr bwMode="auto">
              <a:xfrm>
                <a:off x="1454" y="2717"/>
                <a:ext cx="54" cy="36"/>
              </a:xfrm>
              <a:custGeom>
                <a:avLst/>
                <a:gdLst>
                  <a:gd name="T0" fmla="*/ 30 w 54"/>
                  <a:gd name="T1" fmla="*/ 36 h 36"/>
                  <a:gd name="T2" fmla="*/ 42 w 54"/>
                  <a:gd name="T3" fmla="*/ 36 h 36"/>
                  <a:gd name="T4" fmla="*/ 54 w 54"/>
                  <a:gd name="T5" fmla="*/ 30 h 36"/>
                  <a:gd name="T6" fmla="*/ 54 w 54"/>
                  <a:gd name="T7" fmla="*/ 18 h 36"/>
                  <a:gd name="T8" fmla="*/ 54 w 54"/>
                  <a:gd name="T9" fmla="*/ 18 h 36"/>
                  <a:gd name="T10" fmla="*/ 54 w 54"/>
                  <a:gd name="T11" fmla="*/ 12 h 36"/>
                  <a:gd name="T12" fmla="*/ 42 w 54"/>
                  <a:gd name="T13" fmla="*/ 6 h 36"/>
                  <a:gd name="T14" fmla="*/ 30 w 54"/>
                  <a:gd name="T15" fmla="*/ 0 h 36"/>
                  <a:gd name="T16" fmla="*/ 30 w 54"/>
                  <a:gd name="T17" fmla="*/ 0 h 36"/>
                  <a:gd name="T18" fmla="*/ 12 w 54"/>
                  <a:gd name="T19" fmla="*/ 6 h 36"/>
                  <a:gd name="T20" fmla="*/ 6 w 54"/>
                  <a:gd name="T21" fmla="*/ 12 h 36"/>
                  <a:gd name="T22" fmla="*/ 0 w 54"/>
                  <a:gd name="T23" fmla="*/ 18 h 36"/>
                  <a:gd name="T24" fmla="*/ 0 w 54"/>
                  <a:gd name="T25" fmla="*/ 18 h 36"/>
                  <a:gd name="T26" fmla="*/ 6 w 54"/>
                  <a:gd name="T27" fmla="*/ 30 h 36"/>
                  <a:gd name="T28" fmla="*/ 12 w 54"/>
                  <a:gd name="T29" fmla="*/ 36 h 36"/>
                  <a:gd name="T30" fmla="*/ 30 w 54"/>
                  <a:gd name="T31" fmla="*/ 36 h 36"/>
                  <a:gd name="T32" fmla="*/ 30 w 54"/>
                  <a:gd name="T33" fmla="*/ 36 h 36"/>
                  <a:gd name="T34" fmla="*/ 30 w 54"/>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36"/>
                  <a:gd name="T56" fmla="*/ 54 w 54"/>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36">
                    <a:moveTo>
                      <a:pt x="30" y="36"/>
                    </a:moveTo>
                    <a:lnTo>
                      <a:pt x="42" y="36"/>
                    </a:lnTo>
                    <a:lnTo>
                      <a:pt x="54" y="30"/>
                    </a:lnTo>
                    <a:lnTo>
                      <a:pt x="54" y="18"/>
                    </a:lnTo>
                    <a:lnTo>
                      <a:pt x="54" y="12"/>
                    </a:lnTo>
                    <a:lnTo>
                      <a:pt x="42" y="6"/>
                    </a:lnTo>
                    <a:lnTo>
                      <a:pt x="30" y="0"/>
                    </a:lnTo>
                    <a:lnTo>
                      <a:pt x="12" y="6"/>
                    </a:lnTo>
                    <a:lnTo>
                      <a:pt x="6" y="12"/>
                    </a:lnTo>
                    <a:lnTo>
                      <a:pt x="0" y="18"/>
                    </a:lnTo>
                    <a:lnTo>
                      <a:pt x="6" y="30"/>
                    </a:lnTo>
                    <a:lnTo>
                      <a:pt x="12" y="36"/>
                    </a:lnTo>
                    <a:lnTo>
                      <a:pt x="30"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05" name="Freeform 149"/>
              <p:cNvSpPr>
                <a:spLocks/>
              </p:cNvSpPr>
              <p:nvPr/>
            </p:nvSpPr>
            <p:spPr bwMode="auto">
              <a:xfrm>
                <a:off x="1406" y="2723"/>
                <a:ext cx="48" cy="36"/>
              </a:xfrm>
              <a:custGeom>
                <a:avLst/>
                <a:gdLst>
                  <a:gd name="T0" fmla="*/ 30 w 48"/>
                  <a:gd name="T1" fmla="*/ 36 h 36"/>
                  <a:gd name="T2" fmla="*/ 42 w 48"/>
                  <a:gd name="T3" fmla="*/ 24 h 36"/>
                  <a:gd name="T4" fmla="*/ 48 w 48"/>
                  <a:gd name="T5" fmla="*/ 18 h 36"/>
                  <a:gd name="T6" fmla="*/ 48 w 48"/>
                  <a:gd name="T7" fmla="*/ 6 h 36"/>
                  <a:gd name="T8" fmla="*/ 48 w 48"/>
                  <a:gd name="T9" fmla="*/ 6 h 36"/>
                  <a:gd name="T10" fmla="*/ 42 w 48"/>
                  <a:gd name="T11" fmla="*/ 0 h 36"/>
                  <a:gd name="T12" fmla="*/ 30 w 48"/>
                  <a:gd name="T13" fmla="*/ 0 h 36"/>
                  <a:gd name="T14" fmla="*/ 18 w 48"/>
                  <a:gd name="T15" fmla="*/ 0 h 36"/>
                  <a:gd name="T16" fmla="*/ 18 w 48"/>
                  <a:gd name="T17" fmla="*/ 0 h 36"/>
                  <a:gd name="T18" fmla="*/ 6 w 48"/>
                  <a:gd name="T19" fmla="*/ 6 h 36"/>
                  <a:gd name="T20" fmla="*/ 0 w 48"/>
                  <a:gd name="T21" fmla="*/ 18 h 36"/>
                  <a:gd name="T22" fmla="*/ 0 w 48"/>
                  <a:gd name="T23" fmla="*/ 30 h 36"/>
                  <a:gd name="T24" fmla="*/ 0 w 48"/>
                  <a:gd name="T25" fmla="*/ 30 h 36"/>
                  <a:gd name="T26" fmla="*/ 6 w 48"/>
                  <a:gd name="T27" fmla="*/ 36 h 36"/>
                  <a:gd name="T28" fmla="*/ 18 w 48"/>
                  <a:gd name="T29" fmla="*/ 36 h 36"/>
                  <a:gd name="T30" fmla="*/ 30 w 48"/>
                  <a:gd name="T31" fmla="*/ 36 h 36"/>
                  <a:gd name="T32" fmla="*/ 30 w 48"/>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30" y="36"/>
                    </a:moveTo>
                    <a:lnTo>
                      <a:pt x="42" y="24"/>
                    </a:lnTo>
                    <a:lnTo>
                      <a:pt x="48" y="18"/>
                    </a:lnTo>
                    <a:lnTo>
                      <a:pt x="48" y="6"/>
                    </a:lnTo>
                    <a:lnTo>
                      <a:pt x="42" y="0"/>
                    </a:lnTo>
                    <a:lnTo>
                      <a:pt x="30" y="0"/>
                    </a:lnTo>
                    <a:lnTo>
                      <a:pt x="18" y="0"/>
                    </a:lnTo>
                    <a:lnTo>
                      <a:pt x="6" y="6"/>
                    </a:lnTo>
                    <a:lnTo>
                      <a:pt x="0" y="18"/>
                    </a:lnTo>
                    <a:lnTo>
                      <a:pt x="0" y="30"/>
                    </a:lnTo>
                    <a:lnTo>
                      <a:pt x="6" y="36"/>
                    </a:lnTo>
                    <a:lnTo>
                      <a:pt x="18" y="36"/>
                    </a:lnTo>
                    <a:lnTo>
                      <a:pt x="30"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06" name="Freeform 150"/>
              <p:cNvSpPr>
                <a:spLocks/>
              </p:cNvSpPr>
              <p:nvPr/>
            </p:nvSpPr>
            <p:spPr bwMode="auto">
              <a:xfrm>
                <a:off x="1406" y="2723"/>
                <a:ext cx="48" cy="36"/>
              </a:xfrm>
              <a:custGeom>
                <a:avLst/>
                <a:gdLst>
                  <a:gd name="T0" fmla="*/ 30 w 48"/>
                  <a:gd name="T1" fmla="*/ 36 h 36"/>
                  <a:gd name="T2" fmla="*/ 42 w 48"/>
                  <a:gd name="T3" fmla="*/ 24 h 36"/>
                  <a:gd name="T4" fmla="*/ 48 w 48"/>
                  <a:gd name="T5" fmla="*/ 18 h 36"/>
                  <a:gd name="T6" fmla="*/ 48 w 48"/>
                  <a:gd name="T7" fmla="*/ 6 h 36"/>
                  <a:gd name="T8" fmla="*/ 48 w 48"/>
                  <a:gd name="T9" fmla="*/ 6 h 36"/>
                  <a:gd name="T10" fmla="*/ 42 w 48"/>
                  <a:gd name="T11" fmla="*/ 0 h 36"/>
                  <a:gd name="T12" fmla="*/ 30 w 48"/>
                  <a:gd name="T13" fmla="*/ 0 h 36"/>
                  <a:gd name="T14" fmla="*/ 18 w 48"/>
                  <a:gd name="T15" fmla="*/ 0 h 36"/>
                  <a:gd name="T16" fmla="*/ 18 w 48"/>
                  <a:gd name="T17" fmla="*/ 0 h 36"/>
                  <a:gd name="T18" fmla="*/ 6 w 48"/>
                  <a:gd name="T19" fmla="*/ 6 h 36"/>
                  <a:gd name="T20" fmla="*/ 0 w 48"/>
                  <a:gd name="T21" fmla="*/ 18 h 36"/>
                  <a:gd name="T22" fmla="*/ 0 w 48"/>
                  <a:gd name="T23" fmla="*/ 30 h 36"/>
                  <a:gd name="T24" fmla="*/ 0 w 48"/>
                  <a:gd name="T25" fmla="*/ 30 h 36"/>
                  <a:gd name="T26" fmla="*/ 6 w 48"/>
                  <a:gd name="T27" fmla="*/ 36 h 36"/>
                  <a:gd name="T28" fmla="*/ 18 w 48"/>
                  <a:gd name="T29" fmla="*/ 36 h 36"/>
                  <a:gd name="T30" fmla="*/ 30 w 48"/>
                  <a:gd name="T31" fmla="*/ 36 h 36"/>
                  <a:gd name="T32" fmla="*/ 30 w 48"/>
                  <a:gd name="T33" fmla="*/ 36 h 36"/>
                  <a:gd name="T34" fmla="*/ 30 w 48"/>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6"/>
                  <a:gd name="T56" fmla="*/ 48 w 48"/>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6">
                    <a:moveTo>
                      <a:pt x="30" y="36"/>
                    </a:moveTo>
                    <a:lnTo>
                      <a:pt x="42" y="24"/>
                    </a:lnTo>
                    <a:lnTo>
                      <a:pt x="48" y="18"/>
                    </a:lnTo>
                    <a:lnTo>
                      <a:pt x="48" y="6"/>
                    </a:lnTo>
                    <a:lnTo>
                      <a:pt x="42" y="0"/>
                    </a:lnTo>
                    <a:lnTo>
                      <a:pt x="30" y="0"/>
                    </a:lnTo>
                    <a:lnTo>
                      <a:pt x="18" y="0"/>
                    </a:lnTo>
                    <a:lnTo>
                      <a:pt x="6" y="6"/>
                    </a:lnTo>
                    <a:lnTo>
                      <a:pt x="0" y="18"/>
                    </a:lnTo>
                    <a:lnTo>
                      <a:pt x="0" y="30"/>
                    </a:lnTo>
                    <a:lnTo>
                      <a:pt x="6" y="36"/>
                    </a:lnTo>
                    <a:lnTo>
                      <a:pt x="18" y="36"/>
                    </a:lnTo>
                    <a:lnTo>
                      <a:pt x="30"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07" name="Freeform 151"/>
              <p:cNvSpPr>
                <a:spLocks/>
              </p:cNvSpPr>
              <p:nvPr/>
            </p:nvSpPr>
            <p:spPr bwMode="auto">
              <a:xfrm>
                <a:off x="1358" y="2741"/>
                <a:ext cx="48" cy="48"/>
              </a:xfrm>
              <a:custGeom>
                <a:avLst/>
                <a:gdLst>
                  <a:gd name="T0" fmla="*/ 36 w 48"/>
                  <a:gd name="T1" fmla="*/ 36 h 48"/>
                  <a:gd name="T2" fmla="*/ 48 w 48"/>
                  <a:gd name="T3" fmla="*/ 24 h 48"/>
                  <a:gd name="T4" fmla="*/ 48 w 48"/>
                  <a:gd name="T5" fmla="*/ 12 h 48"/>
                  <a:gd name="T6" fmla="*/ 42 w 48"/>
                  <a:gd name="T7" fmla="*/ 6 h 48"/>
                  <a:gd name="T8" fmla="*/ 42 w 48"/>
                  <a:gd name="T9" fmla="*/ 6 h 48"/>
                  <a:gd name="T10" fmla="*/ 36 w 48"/>
                  <a:gd name="T11" fmla="*/ 0 h 48"/>
                  <a:gd name="T12" fmla="*/ 24 w 48"/>
                  <a:gd name="T13" fmla="*/ 0 h 48"/>
                  <a:gd name="T14" fmla="*/ 12 w 48"/>
                  <a:gd name="T15" fmla="*/ 12 h 48"/>
                  <a:gd name="T16" fmla="*/ 12 w 48"/>
                  <a:gd name="T17" fmla="*/ 12 h 48"/>
                  <a:gd name="T18" fmla="*/ 0 w 48"/>
                  <a:gd name="T19" fmla="*/ 18 h 48"/>
                  <a:gd name="T20" fmla="*/ 0 w 48"/>
                  <a:gd name="T21" fmla="*/ 30 h 48"/>
                  <a:gd name="T22" fmla="*/ 6 w 48"/>
                  <a:gd name="T23" fmla="*/ 42 h 48"/>
                  <a:gd name="T24" fmla="*/ 6 w 48"/>
                  <a:gd name="T25" fmla="*/ 42 h 48"/>
                  <a:gd name="T26" fmla="*/ 12 w 48"/>
                  <a:gd name="T27" fmla="*/ 48 h 48"/>
                  <a:gd name="T28" fmla="*/ 24 w 48"/>
                  <a:gd name="T29" fmla="*/ 42 h 48"/>
                  <a:gd name="T30" fmla="*/ 36 w 48"/>
                  <a:gd name="T31" fmla="*/ 36 h 48"/>
                  <a:gd name="T32" fmla="*/ 36 w 48"/>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6" y="36"/>
                    </a:moveTo>
                    <a:lnTo>
                      <a:pt x="48" y="24"/>
                    </a:lnTo>
                    <a:lnTo>
                      <a:pt x="48" y="12"/>
                    </a:lnTo>
                    <a:lnTo>
                      <a:pt x="42" y="6"/>
                    </a:lnTo>
                    <a:lnTo>
                      <a:pt x="36" y="0"/>
                    </a:lnTo>
                    <a:lnTo>
                      <a:pt x="24" y="0"/>
                    </a:lnTo>
                    <a:lnTo>
                      <a:pt x="12" y="12"/>
                    </a:lnTo>
                    <a:lnTo>
                      <a:pt x="0" y="18"/>
                    </a:lnTo>
                    <a:lnTo>
                      <a:pt x="0" y="30"/>
                    </a:lnTo>
                    <a:lnTo>
                      <a:pt x="6" y="42"/>
                    </a:lnTo>
                    <a:lnTo>
                      <a:pt x="12" y="48"/>
                    </a:lnTo>
                    <a:lnTo>
                      <a:pt x="24" y="42"/>
                    </a:lnTo>
                    <a:lnTo>
                      <a:pt x="36"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08" name="Freeform 152"/>
              <p:cNvSpPr>
                <a:spLocks/>
              </p:cNvSpPr>
              <p:nvPr/>
            </p:nvSpPr>
            <p:spPr bwMode="auto">
              <a:xfrm>
                <a:off x="1358" y="2741"/>
                <a:ext cx="48" cy="48"/>
              </a:xfrm>
              <a:custGeom>
                <a:avLst/>
                <a:gdLst>
                  <a:gd name="T0" fmla="*/ 36 w 48"/>
                  <a:gd name="T1" fmla="*/ 36 h 48"/>
                  <a:gd name="T2" fmla="*/ 48 w 48"/>
                  <a:gd name="T3" fmla="*/ 24 h 48"/>
                  <a:gd name="T4" fmla="*/ 48 w 48"/>
                  <a:gd name="T5" fmla="*/ 12 h 48"/>
                  <a:gd name="T6" fmla="*/ 42 w 48"/>
                  <a:gd name="T7" fmla="*/ 6 h 48"/>
                  <a:gd name="T8" fmla="*/ 42 w 48"/>
                  <a:gd name="T9" fmla="*/ 6 h 48"/>
                  <a:gd name="T10" fmla="*/ 36 w 48"/>
                  <a:gd name="T11" fmla="*/ 0 h 48"/>
                  <a:gd name="T12" fmla="*/ 24 w 48"/>
                  <a:gd name="T13" fmla="*/ 0 h 48"/>
                  <a:gd name="T14" fmla="*/ 12 w 48"/>
                  <a:gd name="T15" fmla="*/ 12 h 48"/>
                  <a:gd name="T16" fmla="*/ 12 w 48"/>
                  <a:gd name="T17" fmla="*/ 12 h 48"/>
                  <a:gd name="T18" fmla="*/ 0 w 48"/>
                  <a:gd name="T19" fmla="*/ 18 h 48"/>
                  <a:gd name="T20" fmla="*/ 0 w 48"/>
                  <a:gd name="T21" fmla="*/ 30 h 48"/>
                  <a:gd name="T22" fmla="*/ 6 w 48"/>
                  <a:gd name="T23" fmla="*/ 42 h 48"/>
                  <a:gd name="T24" fmla="*/ 6 w 48"/>
                  <a:gd name="T25" fmla="*/ 42 h 48"/>
                  <a:gd name="T26" fmla="*/ 12 w 48"/>
                  <a:gd name="T27" fmla="*/ 48 h 48"/>
                  <a:gd name="T28" fmla="*/ 24 w 48"/>
                  <a:gd name="T29" fmla="*/ 42 h 48"/>
                  <a:gd name="T30" fmla="*/ 36 w 48"/>
                  <a:gd name="T31" fmla="*/ 36 h 48"/>
                  <a:gd name="T32" fmla="*/ 36 w 48"/>
                  <a:gd name="T33" fmla="*/ 36 h 48"/>
                  <a:gd name="T34" fmla="*/ 36 w 48"/>
                  <a:gd name="T35" fmla="*/ 3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36" y="36"/>
                    </a:moveTo>
                    <a:lnTo>
                      <a:pt x="48" y="24"/>
                    </a:lnTo>
                    <a:lnTo>
                      <a:pt x="48" y="12"/>
                    </a:lnTo>
                    <a:lnTo>
                      <a:pt x="42" y="6"/>
                    </a:lnTo>
                    <a:lnTo>
                      <a:pt x="36" y="0"/>
                    </a:lnTo>
                    <a:lnTo>
                      <a:pt x="24" y="0"/>
                    </a:lnTo>
                    <a:lnTo>
                      <a:pt x="12" y="12"/>
                    </a:lnTo>
                    <a:lnTo>
                      <a:pt x="0" y="18"/>
                    </a:lnTo>
                    <a:lnTo>
                      <a:pt x="0" y="30"/>
                    </a:lnTo>
                    <a:lnTo>
                      <a:pt x="6" y="42"/>
                    </a:lnTo>
                    <a:lnTo>
                      <a:pt x="12" y="48"/>
                    </a:lnTo>
                    <a:lnTo>
                      <a:pt x="24" y="42"/>
                    </a:lnTo>
                    <a:lnTo>
                      <a:pt x="36" y="3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09" name="Freeform 153"/>
              <p:cNvSpPr>
                <a:spLocks/>
              </p:cNvSpPr>
              <p:nvPr/>
            </p:nvSpPr>
            <p:spPr bwMode="auto">
              <a:xfrm>
                <a:off x="1328" y="2777"/>
                <a:ext cx="42" cy="48"/>
              </a:xfrm>
              <a:custGeom>
                <a:avLst/>
                <a:gdLst>
                  <a:gd name="T0" fmla="*/ 36 w 42"/>
                  <a:gd name="T1" fmla="*/ 30 h 48"/>
                  <a:gd name="T2" fmla="*/ 42 w 42"/>
                  <a:gd name="T3" fmla="*/ 18 h 48"/>
                  <a:gd name="T4" fmla="*/ 36 w 42"/>
                  <a:gd name="T5" fmla="*/ 6 h 48"/>
                  <a:gd name="T6" fmla="*/ 30 w 42"/>
                  <a:gd name="T7" fmla="*/ 0 h 48"/>
                  <a:gd name="T8" fmla="*/ 30 w 42"/>
                  <a:gd name="T9" fmla="*/ 0 h 48"/>
                  <a:gd name="T10" fmla="*/ 18 w 42"/>
                  <a:gd name="T11" fmla="*/ 0 h 48"/>
                  <a:gd name="T12" fmla="*/ 12 w 42"/>
                  <a:gd name="T13" fmla="*/ 6 h 48"/>
                  <a:gd name="T14" fmla="*/ 0 w 42"/>
                  <a:gd name="T15" fmla="*/ 18 h 48"/>
                  <a:gd name="T16" fmla="*/ 0 w 42"/>
                  <a:gd name="T17" fmla="*/ 18 h 48"/>
                  <a:gd name="T18" fmla="*/ 0 w 42"/>
                  <a:gd name="T19" fmla="*/ 30 h 48"/>
                  <a:gd name="T20" fmla="*/ 0 w 42"/>
                  <a:gd name="T21" fmla="*/ 42 h 48"/>
                  <a:gd name="T22" fmla="*/ 6 w 42"/>
                  <a:gd name="T23" fmla="*/ 48 h 48"/>
                  <a:gd name="T24" fmla="*/ 6 w 42"/>
                  <a:gd name="T25" fmla="*/ 48 h 48"/>
                  <a:gd name="T26" fmla="*/ 18 w 42"/>
                  <a:gd name="T27" fmla="*/ 48 h 48"/>
                  <a:gd name="T28" fmla="*/ 30 w 42"/>
                  <a:gd name="T29" fmla="*/ 42 h 48"/>
                  <a:gd name="T30" fmla="*/ 36 w 42"/>
                  <a:gd name="T31" fmla="*/ 30 h 48"/>
                  <a:gd name="T32" fmla="*/ 36 w 42"/>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36" y="30"/>
                    </a:moveTo>
                    <a:lnTo>
                      <a:pt x="42" y="18"/>
                    </a:lnTo>
                    <a:lnTo>
                      <a:pt x="36" y="6"/>
                    </a:lnTo>
                    <a:lnTo>
                      <a:pt x="30" y="0"/>
                    </a:lnTo>
                    <a:lnTo>
                      <a:pt x="18" y="0"/>
                    </a:lnTo>
                    <a:lnTo>
                      <a:pt x="12" y="6"/>
                    </a:lnTo>
                    <a:lnTo>
                      <a:pt x="0" y="18"/>
                    </a:lnTo>
                    <a:lnTo>
                      <a:pt x="0" y="30"/>
                    </a:lnTo>
                    <a:lnTo>
                      <a:pt x="0" y="42"/>
                    </a:lnTo>
                    <a:lnTo>
                      <a:pt x="6" y="48"/>
                    </a:lnTo>
                    <a:lnTo>
                      <a:pt x="18" y="48"/>
                    </a:lnTo>
                    <a:lnTo>
                      <a:pt x="30" y="42"/>
                    </a:lnTo>
                    <a:lnTo>
                      <a:pt x="36"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10" name="Freeform 154"/>
              <p:cNvSpPr>
                <a:spLocks/>
              </p:cNvSpPr>
              <p:nvPr/>
            </p:nvSpPr>
            <p:spPr bwMode="auto">
              <a:xfrm>
                <a:off x="1328" y="2777"/>
                <a:ext cx="42" cy="48"/>
              </a:xfrm>
              <a:custGeom>
                <a:avLst/>
                <a:gdLst>
                  <a:gd name="T0" fmla="*/ 36 w 42"/>
                  <a:gd name="T1" fmla="*/ 30 h 48"/>
                  <a:gd name="T2" fmla="*/ 42 w 42"/>
                  <a:gd name="T3" fmla="*/ 18 h 48"/>
                  <a:gd name="T4" fmla="*/ 36 w 42"/>
                  <a:gd name="T5" fmla="*/ 6 h 48"/>
                  <a:gd name="T6" fmla="*/ 30 w 42"/>
                  <a:gd name="T7" fmla="*/ 0 h 48"/>
                  <a:gd name="T8" fmla="*/ 30 w 42"/>
                  <a:gd name="T9" fmla="*/ 0 h 48"/>
                  <a:gd name="T10" fmla="*/ 18 w 42"/>
                  <a:gd name="T11" fmla="*/ 0 h 48"/>
                  <a:gd name="T12" fmla="*/ 12 w 42"/>
                  <a:gd name="T13" fmla="*/ 6 h 48"/>
                  <a:gd name="T14" fmla="*/ 0 w 42"/>
                  <a:gd name="T15" fmla="*/ 18 h 48"/>
                  <a:gd name="T16" fmla="*/ 0 w 42"/>
                  <a:gd name="T17" fmla="*/ 18 h 48"/>
                  <a:gd name="T18" fmla="*/ 0 w 42"/>
                  <a:gd name="T19" fmla="*/ 30 h 48"/>
                  <a:gd name="T20" fmla="*/ 0 w 42"/>
                  <a:gd name="T21" fmla="*/ 42 h 48"/>
                  <a:gd name="T22" fmla="*/ 6 w 42"/>
                  <a:gd name="T23" fmla="*/ 48 h 48"/>
                  <a:gd name="T24" fmla="*/ 6 w 42"/>
                  <a:gd name="T25" fmla="*/ 48 h 48"/>
                  <a:gd name="T26" fmla="*/ 18 w 42"/>
                  <a:gd name="T27" fmla="*/ 48 h 48"/>
                  <a:gd name="T28" fmla="*/ 30 w 42"/>
                  <a:gd name="T29" fmla="*/ 42 h 48"/>
                  <a:gd name="T30" fmla="*/ 36 w 42"/>
                  <a:gd name="T31" fmla="*/ 30 h 48"/>
                  <a:gd name="T32" fmla="*/ 36 w 42"/>
                  <a:gd name="T33" fmla="*/ 30 h 48"/>
                  <a:gd name="T34" fmla="*/ 36 w 42"/>
                  <a:gd name="T35" fmla="*/ 3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36" y="30"/>
                    </a:moveTo>
                    <a:lnTo>
                      <a:pt x="42" y="18"/>
                    </a:lnTo>
                    <a:lnTo>
                      <a:pt x="36" y="6"/>
                    </a:lnTo>
                    <a:lnTo>
                      <a:pt x="30" y="0"/>
                    </a:lnTo>
                    <a:lnTo>
                      <a:pt x="18" y="0"/>
                    </a:lnTo>
                    <a:lnTo>
                      <a:pt x="12" y="6"/>
                    </a:lnTo>
                    <a:lnTo>
                      <a:pt x="0" y="18"/>
                    </a:lnTo>
                    <a:lnTo>
                      <a:pt x="0" y="30"/>
                    </a:lnTo>
                    <a:lnTo>
                      <a:pt x="0" y="42"/>
                    </a:lnTo>
                    <a:lnTo>
                      <a:pt x="6" y="48"/>
                    </a:lnTo>
                    <a:lnTo>
                      <a:pt x="18" y="48"/>
                    </a:lnTo>
                    <a:lnTo>
                      <a:pt x="30" y="42"/>
                    </a:lnTo>
                    <a:lnTo>
                      <a:pt x="36" y="3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11" name="Freeform 155"/>
              <p:cNvSpPr>
                <a:spLocks/>
              </p:cNvSpPr>
              <p:nvPr/>
            </p:nvSpPr>
            <p:spPr bwMode="auto">
              <a:xfrm>
                <a:off x="1394" y="2759"/>
                <a:ext cx="48" cy="48"/>
              </a:xfrm>
              <a:custGeom>
                <a:avLst/>
                <a:gdLst>
                  <a:gd name="T0" fmla="*/ 42 w 48"/>
                  <a:gd name="T1" fmla="*/ 0 h 48"/>
                  <a:gd name="T2" fmla="*/ 36 w 48"/>
                  <a:gd name="T3" fmla="*/ 0 h 48"/>
                  <a:gd name="T4" fmla="*/ 18 w 48"/>
                  <a:gd name="T5" fmla="*/ 0 h 48"/>
                  <a:gd name="T6" fmla="*/ 6 w 48"/>
                  <a:gd name="T7" fmla="*/ 6 h 48"/>
                  <a:gd name="T8" fmla="*/ 6 w 48"/>
                  <a:gd name="T9" fmla="*/ 6 h 48"/>
                  <a:gd name="T10" fmla="*/ 0 w 48"/>
                  <a:gd name="T11" fmla="*/ 18 h 48"/>
                  <a:gd name="T12" fmla="*/ 0 w 48"/>
                  <a:gd name="T13" fmla="*/ 30 h 48"/>
                  <a:gd name="T14" fmla="*/ 6 w 48"/>
                  <a:gd name="T15" fmla="*/ 42 h 48"/>
                  <a:gd name="T16" fmla="*/ 6 w 48"/>
                  <a:gd name="T17" fmla="*/ 42 h 48"/>
                  <a:gd name="T18" fmla="*/ 12 w 48"/>
                  <a:gd name="T19" fmla="*/ 48 h 48"/>
                  <a:gd name="T20" fmla="*/ 30 w 48"/>
                  <a:gd name="T21" fmla="*/ 48 h 48"/>
                  <a:gd name="T22" fmla="*/ 42 w 48"/>
                  <a:gd name="T23" fmla="*/ 36 h 48"/>
                  <a:gd name="T24" fmla="*/ 42 w 48"/>
                  <a:gd name="T25" fmla="*/ 36 h 48"/>
                  <a:gd name="T26" fmla="*/ 48 w 48"/>
                  <a:gd name="T27" fmla="*/ 24 h 48"/>
                  <a:gd name="T28" fmla="*/ 48 w 48"/>
                  <a:gd name="T29" fmla="*/ 12 h 48"/>
                  <a:gd name="T30" fmla="*/ 42 w 48"/>
                  <a:gd name="T31" fmla="*/ 0 h 48"/>
                  <a:gd name="T32" fmla="*/ 42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2" y="0"/>
                    </a:moveTo>
                    <a:lnTo>
                      <a:pt x="36" y="0"/>
                    </a:lnTo>
                    <a:lnTo>
                      <a:pt x="18" y="0"/>
                    </a:lnTo>
                    <a:lnTo>
                      <a:pt x="6" y="6"/>
                    </a:lnTo>
                    <a:lnTo>
                      <a:pt x="0" y="18"/>
                    </a:lnTo>
                    <a:lnTo>
                      <a:pt x="0" y="30"/>
                    </a:lnTo>
                    <a:lnTo>
                      <a:pt x="6" y="42"/>
                    </a:lnTo>
                    <a:lnTo>
                      <a:pt x="12" y="48"/>
                    </a:lnTo>
                    <a:lnTo>
                      <a:pt x="30" y="48"/>
                    </a:lnTo>
                    <a:lnTo>
                      <a:pt x="42" y="36"/>
                    </a:lnTo>
                    <a:lnTo>
                      <a:pt x="48" y="24"/>
                    </a:lnTo>
                    <a:lnTo>
                      <a:pt x="48" y="12"/>
                    </a:lnTo>
                    <a:lnTo>
                      <a:pt x="42"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12" name="Freeform 156"/>
              <p:cNvSpPr>
                <a:spLocks/>
              </p:cNvSpPr>
              <p:nvPr/>
            </p:nvSpPr>
            <p:spPr bwMode="auto">
              <a:xfrm>
                <a:off x="1394" y="2759"/>
                <a:ext cx="48" cy="48"/>
              </a:xfrm>
              <a:custGeom>
                <a:avLst/>
                <a:gdLst>
                  <a:gd name="T0" fmla="*/ 42 w 48"/>
                  <a:gd name="T1" fmla="*/ 0 h 48"/>
                  <a:gd name="T2" fmla="*/ 36 w 48"/>
                  <a:gd name="T3" fmla="*/ 0 h 48"/>
                  <a:gd name="T4" fmla="*/ 18 w 48"/>
                  <a:gd name="T5" fmla="*/ 0 h 48"/>
                  <a:gd name="T6" fmla="*/ 6 w 48"/>
                  <a:gd name="T7" fmla="*/ 6 h 48"/>
                  <a:gd name="T8" fmla="*/ 6 w 48"/>
                  <a:gd name="T9" fmla="*/ 6 h 48"/>
                  <a:gd name="T10" fmla="*/ 0 w 48"/>
                  <a:gd name="T11" fmla="*/ 18 h 48"/>
                  <a:gd name="T12" fmla="*/ 0 w 48"/>
                  <a:gd name="T13" fmla="*/ 30 h 48"/>
                  <a:gd name="T14" fmla="*/ 6 w 48"/>
                  <a:gd name="T15" fmla="*/ 42 h 48"/>
                  <a:gd name="T16" fmla="*/ 6 w 48"/>
                  <a:gd name="T17" fmla="*/ 42 h 48"/>
                  <a:gd name="T18" fmla="*/ 12 w 48"/>
                  <a:gd name="T19" fmla="*/ 48 h 48"/>
                  <a:gd name="T20" fmla="*/ 30 w 48"/>
                  <a:gd name="T21" fmla="*/ 48 h 48"/>
                  <a:gd name="T22" fmla="*/ 42 w 48"/>
                  <a:gd name="T23" fmla="*/ 36 h 48"/>
                  <a:gd name="T24" fmla="*/ 42 w 48"/>
                  <a:gd name="T25" fmla="*/ 36 h 48"/>
                  <a:gd name="T26" fmla="*/ 48 w 48"/>
                  <a:gd name="T27" fmla="*/ 24 h 48"/>
                  <a:gd name="T28" fmla="*/ 48 w 48"/>
                  <a:gd name="T29" fmla="*/ 12 h 48"/>
                  <a:gd name="T30" fmla="*/ 42 w 48"/>
                  <a:gd name="T31" fmla="*/ 0 h 48"/>
                  <a:gd name="T32" fmla="*/ 42 w 48"/>
                  <a:gd name="T33" fmla="*/ 0 h 48"/>
                  <a:gd name="T34" fmla="*/ 42 w 48"/>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42" y="0"/>
                    </a:moveTo>
                    <a:lnTo>
                      <a:pt x="36" y="0"/>
                    </a:lnTo>
                    <a:lnTo>
                      <a:pt x="18" y="0"/>
                    </a:lnTo>
                    <a:lnTo>
                      <a:pt x="6" y="6"/>
                    </a:lnTo>
                    <a:lnTo>
                      <a:pt x="0" y="18"/>
                    </a:lnTo>
                    <a:lnTo>
                      <a:pt x="0" y="30"/>
                    </a:lnTo>
                    <a:lnTo>
                      <a:pt x="6" y="42"/>
                    </a:lnTo>
                    <a:lnTo>
                      <a:pt x="12" y="48"/>
                    </a:lnTo>
                    <a:lnTo>
                      <a:pt x="30" y="48"/>
                    </a:lnTo>
                    <a:lnTo>
                      <a:pt x="42" y="36"/>
                    </a:lnTo>
                    <a:lnTo>
                      <a:pt x="48" y="24"/>
                    </a:lnTo>
                    <a:lnTo>
                      <a:pt x="48" y="12"/>
                    </a:lnTo>
                    <a:lnTo>
                      <a:pt x="4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13" name="Freeform 157"/>
              <p:cNvSpPr>
                <a:spLocks/>
              </p:cNvSpPr>
              <p:nvPr/>
            </p:nvSpPr>
            <p:spPr bwMode="auto">
              <a:xfrm>
                <a:off x="1346" y="2813"/>
                <a:ext cx="48" cy="54"/>
              </a:xfrm>
              <a:custGeom>
                <a:avLst/>
                <a:gdLst>
                  <a:gd name="T0" fmla="*/ 24 w 48"/>
                  <a:gd name="T1" fmla="*/ 0 h 54"/>
                  <a:gd name="T2" fmla="*/ 12 w 48"/>
                  <a:gd name="T3" fmla="*/ 0 h 54"/>
                  <a:gd name="T4" fmla="*/ 6 w 48"/>
                  <a:gd name="T5" fmla="*/ 12 h 54"/>
                  <a:gd name="T6" fmla="*/ 0 w 48"/>
                  <a:gd name="T7" fmla="*/ 24 h 54"/>
                  <a:gd name="T8" fmla="*/ 0 w 48"/>
                  <a:gd name="T9" fmla="*/ 24 h 54"/>
                  <a:gd name="T10" fmla="*/ 6 w 48"/>
                  <a:gd name="T11" fmla="*/ 42 h 54"/>
                  <a:gd name="T12" fmla="*/ 12 w 48"/>
                  <a:gd name="T13" fmla="*/ 48 h 54"/>
                  <a:gd name="T14" fmla="*/ 24 w 48"/>
                  <a:gd name="T15" fmla="*/ 54 h 54"/>
                  <a:gd name="T16" fmla="*/ 24 w 48"/>
                  <a:gd name="T17" fmla="*/ 54 h 54"/>
                  <a:gd name="T18" fmla="*/ 36 w 48"/>
                  <a:gd name="T19" fmla="*/ 48 h 54"/>
                  <a:gd name="T20" fmla="*/ 42 w 48"/>
                  <a:gd name="T21" fmla="*/ 42 h 54"/>
                  <a:gd name="T22" fmla="*/ 48 w 48"/>
                  <a:gd name="T23" fmla="*/ 24 h 54"/>
                  <a:gd name="T24" fmla="*/ 48 w 48"/>
                  <a:gd name="T25" fmla="*/ 24 h 54"/>
                  <a:gd name="T26" fmla="*/ 42 w 48"/>
                  <a:gd name="T27" fmla="*/ 12 h 54"/>
                  <a:gd name="T28" fmla="*/ 36 w 48"/>
                  <a:gd name="T29" fmla="*/ 0 h 54"/>
                  <a:gd name="T30" fmla="*/ 24 w 48"/>
                  <a:gd name="T31" fmla="*/ 0 h 54"/>
                  <a:gd name="T32" fmla="*/ 24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24" y="0"/>
                    </a:moveTo>
                    <a:lnTo>
                      <a:pt x="12" y="0"/>
                    </a:lnTo>
                    <a:lnTo>
                      <a:pt x="6" y="12"/>
                    </a:lnTo>
                    <a:lnTo>
                      <a:pt x="0" y="24"/>
                    </a:lnTo>
                    <a:lnTo>
                      <a:pt x="6" y="42"/>
                    </a:lnTo>
                    <a:lnTo>
                      <a:pt x="12" y="48"/>
                    </a:lnTo>
                    <a:lnTo>
                      <a:pt x="24" y="54"/>
                    </a:lnTo>
                    <a:lnTo>
                      <a:pt x="36" y="48"/>
                    </a:lnTo>
                    <a:lnTo>
                      <a:pt x="42" y="42"/>
                    </a:lnTo>
                    <a:lnTo>
                      <a:pt x="48" y="24"/>
                    </a:lnTo>
                    <a:lnTo>
                      <a:pt x="42" y="12"/>
                    </a:lnTo>
                    <a:lnTo>
                      <a:pt x="36" y="0"/>
                    </a:lnTo>
                    <a:lnTo>
                      <a:pt x="24"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14" name="Freeform 158"/>
              <p:cNvSpPr>
                <a:spLocks/>
              </p:cNvSpPr>
              <p:nvPr/>
            </p:nvSpPr>
            <p:spPr bwMode="auto">
              <a:xfrm>
                <a:off x="1346" y="2813"/>
                <a:ext cx="48" cy="54"/>
              </a:xfrm>
              <a:custGeom>
                <a:avLst/>
                <a:gdLst>
                  <a:gd name="T0" fmla="*/ 24 w 48"/>
                  <a:gd name="T1" fmla="*/ 0 h 54"/>
                  <a:gd name="T2" fmla="*/ 12 w 48"/>
                  <a:gd name="T3" fmla="*/ 0 h 54"/>
                  <a:gd name="T4" fmla="*/ 6 w 48"/>
                  <a:gd name="T5" fmla="*/ 12 h 54"/>
                  <a:gd name="T6" fmla="*/ 0 w 48"/>
                  <a:gd name="T7" fmla="*/ 24 h 54"/>
                  <a:gd name="T8" fmla="*/ 0 w 48"/>
                  <a:gd name="T9" fmla="*/ 24 h 54"/>
                  <a:gd name="T10" fmla="*/ 6 w 48"/>
                  <a:gd name="T11" fmla="*/ 42 h 54"/>
                  <a:gd name="T12" fmla="*/ 12 w 48"/>
                  <a:gd name="T13" fmla="*/ 48 h 54"/>
                  <a:gd name="T14" fmla="*/ 24 w 48"/>
                  <a:gd name="T15" fmla="*/ 54 h 54"/>
                  <a:gd name="T16" fmla="*/ 24 w 48"/>
                  <a:gd name="T17" fmla="*/ 54 h 54"/>
                  <a:gd name="T18" fmla="*/ 36 w 48"/>
                  <a:gd name="T19" fmla="*/ 48 h 54"/>
                  <a:gd name="T20" fmla="*/ 42 w 48"/>
                  <a:gd name="T21" fmla="*/ 42 h 54"/>
                  <a:gd name="T22" fmla="*/ 48 w 48"/>
                  <a:gd name="T23" fmla="*/ 24 h 54"/>
                  <a:gd name="T24" fmla="*/ 48 w 48"/>
                  <a:gd name="T25" fmla="*/ 24 h 54"/>
                  <a:gd name="T26" fmla="*/ 42 w 48"/>
                  <a:gd name="T27" fmla="*/ 12 h 54"/>
                  <a:gd name="T28" fmla="*/ 36 w 48"/>
                  <a:gd name="T29" fmla="*/ 0 h 54"/>
                  <a:gd name="T30" fmla="*/ 24 w 48"/>
                  <a:gd name="T31" fmla="*/ 0 h 54"/>
                  <a:gd name="T32" fmla="*/ 24 w 48"/>
                  <a:gd name="T33" fmla="*/ 0 h 54"/>
                  <a:gd name="T34" fmla="*/ 24 w 4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4"/>
                  <a:gd name="T56" fmla="*/ 48 w 4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4">
                    <a:moveTo>
                      <a:pt x="24" y="0"/>
                    </a:moveTo>
                    <a:lnTo>
                      <a:pt x="12" y="0"/>
                    </a:lnTo>
                    <a:lnTo>
                      <a:pt x="6" y="12"/>
                    </a:lnTo>
                    <a:lnTo>
                      <a:pt x="0" y="24"/>
                    </a:lnTo>
                    <a:lnTo>
                      <a:pt x="6" y="42"/>
                    </a:lnTo>
                    <a:lnTo>
                      <a:pt x="12" y="48"/>
                    </a:lnTo>
                    <a:lnTo>
                      <a:pt x="24" y="54"/>
                    </a:lnTo>
                    <a:lnTo>
                      <a:pt x="36" y="48"/>
                    </a:lnTo>
                    <a:lnTo>
                      <a:pt x="42" y="42"/>
                    </a:lnTo>
                    <a:lnTo>
                      <a:pt x="48" y="24"/>
                    </a:lnTo>
                    <a:lnTo>
                      <a:pt x="42" y="12"/>
                    </a:lnTo>
                    <a:lnTo>
                      <a:pt x="36" y="0"/>
                    </a:lnTo>
                    <a:lnTo>
                      <a:pt x="24"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15" name="Freeform 159"/>
              <p:cNvSpPr>
                <a:spLocks/>
              </p:cNvSpPr>
              <p:nvPr/>
            </p:nvSpPr>
            <p:spPr bwMode="auto">
              <a:xfrm>
                <a:off x="1352" y="2885"/>
                <a:ext cx="54" cy="48"/>
              </a:xfrm>
              <a:custGeom>
                <a:avLst/>
                <a:gdLst>
                  <a:gd name="T0" fmla="*/ 6 w 54"/>
                  <a:gd name="T1" fmla="*/ 6 h 48"/>
                  <a:gd name="T2" fmla="*/ 0 w 54"/>
                  <a:gd name="T3" fmla="*/ 18 h 48"/>
                  <a:gd name="T4" fmla="*/ 0 w 54"/>
                  <a:gd name="T5" fmla="*/ 30 h 48"/>
                  <a:gd name="T6" fmla="*/ 12 w 54"/>
                  <a:gd name="T7" fmla="*/ 42 h 48"/>
                  <a:gd name="T8" fmla="*/ 12 w 54"/>
                  <a:gd name="T9" fmla="*/ 42 h 48"/>
                  <a:gd name="T10" fmla="*/ 24 w 54"/>
                  <a:gd name="T11" fmla="*/ 48 h 48"/>
                  <a:gd name="T12" fmla="*/ 36 w 54"/>
                  <a:gd name="T13" fmla="*/ 48 h 48"/>
                  <a:gd name="T14" fmla="*/ 48 w 54"/>
                  <a:gd name="T15" fmla="*/ 48 h 48"/>
                  <a:gd name="T16" fmla="*/ 48 w 54"/>
                  <a:gd name="T17" fmla="*/ 48 h 48"/>
                  <a:gd name="T18" fmla="*/ 54 w 54"/>
                  <a:gd name="T19" fmla="*/ 36 h 48"/>
                  <a:gd name="T20" fmla="*/ 48 w 54"/>
                  <a:gd name="T21" fmla="*/ 24 h 48"/>
                  <a:gd name="T22" fmla="*/ 42 w 54"/>
                  <a:gd name="T23" fmla="*/ 12 h 48"/>
                  <a:gd name="T24" fmla="*/ 42 w 54"/>
                  <a:gd name="T25" fmla="*/ 12 h 48"/>
                  <a:gd name="T26" fmla="*/ 30 w 54"/>
                  <a:gd name="T27" fmla="*/ 0 h 48"/>
                  <a:gd name="T28" fmla="*/ 18 w 54"/>
                  <a:gd name="T29" fmla="*/ 0 h 48"/>
                  <a:gd name="T30" fmla="*/ 6 w 54"/>
                  <a:gd name="T31" fmla="*/ 6 h 48"/>
                  <a:gd name="T32" fmla="*/ 6 w 54"/>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8"/>
                  <a:gd name="T53" fmla="*/ 54 w 5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8">
                    <a:moveTo>
                      <a:pt x="6" y="6"/>
                    </a:moveTo>
                    <a:lnTo>
                      <a:pt x="0" y="18"/>
                    </a:lnTo>
                    <a:lnTo>
                      <a:pt x="0" y="30"/>
                    </a:lnTo>
                    <a:lnTo>
                      <a:pt x="12" y="42"/>
                    </a:lnTo>
                    <a:lnTo>
                      <a:pt x="24" y="48"/>
                    </a:lnTo>
                    <a:lnTo>
                      <a:pt x="36" y="48"/>
                    </a:lnTo>
                    <a:lnTo>
                      <a:pt x="48" y="48"/>
                    </a:lnTo>
                    <a:lnTo>
                      <a:pt x="54" y="36"/>
                    </a:lnTo>
                    <a:lnTo>
                      <a:pt x="48" y="24"/>
                    </a:lnTo>
                    <a:lnTo>
                      <a:pt x="42" y="12"/>
                    </a:lnTo>
                    <a:lnTo>
                      <a:pt x="30" y="0"/>
                    </a:lnTo>
                    <a:lnTo>
                      <a:pt x="18" y="0"/>
                    </a:lnTo>
                    <a:lnTo>
                      <a:pt x="6"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16" name="Freeform 160"/>
              <p:cNvSpPr>
                <a:spLocks/>
              </p:cNvSpPr>
              <p:nvPr/>
            </p:nvSpPr>
            <p:spPr bwMode="auto">
              <a:xfrm>
                <a:off x="1352" y="2885"/>
                <a:ext cx="54" cy="48"/>
              </a:xfrm>
              <a:custGeom>
                <a:avLst/>
                <a:gdLst>
                  <a:gd name="T0" fmla="*/ 6 w 54"/>
                  <a:gd name="T1" fmla="*/ 6 h 48"/>
                  <a:gd name="T2" fmla="*/ 0 w 54"/>
                  <a:gd name="T3" fmla="*/ 18 h 48"/>
                  <a:gd name="T4" fmla="*/ 0 w 54"/>
                  <a:gd name="T5" fmla="*/ 30 h 48"/>
                  <a:gd name="T6" fmla="*/ 12 w 54"/>
                  <a:gd name="T7" fmla="*/ 42 h 48"/>
                  <a:gd name="T8" fmla="*/ 12 w 54"/>
                  <a:gd name="T9" fmla="*/ 42 h 48"/>
                  <a:gd name="T10" fmla="*/ 24 w 54"/>
                  <a:gd name="T11" fmla="*/ 48 h 48"/>
                  <a:gd name="T12" fmla="*/ 36 w 54"/>
                  <a:gd name="T13" fmla="*/ 48 h 48"/>
                  <a:gd name="T14" fmla="*/ 48 w 54"/>
                  <a:gd name="T15" fmla="*/ 48 h 48"/>
                  <a:gd name="T16" fmla="*/ 48 w 54"/>
                  <a:gd name="T17" fmla="*/ 48 h 48"/>
                  <a:gd name="T18" fmla="*/ 54 w 54"/>
                  <a:gd name="T19" fmla="*/ 36 h 48"/>
                  <a:gd name="T20" fmla="*/ 48 w 54"/>
                  <a:gd name="T21" fmla="*/ 24 h 48"/>
                  <a:gd name="T22" fmla="*/ 42 w 54"/>
                  <a:gd name="T23" fmla="*/ 12 h 48"/>
                  <a:gd name="T24" fmla="*/ 42 w 54"/>
                  <a:gd name="T25" fmla="*/ 12 h 48"/>
                  <a:gd name="T26" fmla="*/ 30 w 54"/>
                  <a:gd name="T27" fmla="*/ 0 h 48"/>
                  <a:gd name="T28" fmla="*/ 18 w 54"/>
                  <a:gd name="T29" fmla="*/ 0 h 48"/>
                  <a:gd name="T30" fmla="*/ 6 w 54"/>
                  <a:gd name="T31" fmla="*/ 6 h 48"/>
                  <a:gd name="T32" fmla="*/ 6 w 54"/>
                  <a:gd name="T33" fmla="*/ 6 h 48"/>
                  <a:gd name="T34" fmla="*/ 6 w 54"/>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8"/>
                  <a:gd name="T56" fmla="*/ 54 w 5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8">
                    <a:moveTo>
                      <a:pt x="6" y="6"/>
                    </a:moveTo>
                    <a:lnTo>
                      <a:pt x="0" y="18"/>
                    </a:lnTo>
                    <a:lnTo>
                      <a:pt x="0" y="30"/>
                    </a:lnTo>
                    <a:lnTo>
                      <a:pt x="12" y="42"/>
                    </a:lnTo>
                    <a:lnTo>
                      <a:pt x="24" y="48"/>
                    </a:lnTo>
                    <a:lnTo>
                      <a:pt x="36" y="48"/>
                    </a:lnTo>
                    <a:lnTo>
                      <a:pt x="48" y="48"/>
                    </a:lnTo>
                    <a:lnTo>
                      <a:pt x="54" y="36"/>
                    </a:lnTo>
                    <a:lnTo>
                      <a:pt x="48" y="24"/>
                    </a:lnTo>
                    <a:lnTo>
                      <a:pt x="42" y="12"/>
                    </a:lnTo>
                    <a:lnTo>
                      <a:pt x="30" y="0"/>
                    </a:lnTo>
                    <a:lnTo>
                      <a:pt x="18" y="0"/>
                    </a:lnTo>
                    <a:lnTo>
                      <a:pt x="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17" name="Freeform 161"/>
              <p:cNvSpPr>
                <a:spLocks/>
              </p:cNvSpPr>
              <p:nvPr/>
            </p:nvSpPr>
            <p:spPr bwMode="auto">
              <a:xfrm>
                <a:off x="1406" y="2933"/>
                <a:ext cx="60" cy="48"/>
              </a:xfrm>
              <a:custGeom>
                <a:avLst/>
                <a:gdLst>
                  <a:gd name="T0" fmla="*/ 0 w 60"/>
                  <a:gd name="T1" fmla="*/ 24 h 48"/>
                  <a:gd name="T2" fmla="*/ 6 w 60"/>
                  <a:gd name="T3" fmla="*/ 36 h 48"/>
                  <a:gd name="T4" fmla="*/ 18 w 60"/>
                  <a:gd name="T5" fmla="*/ 42 h 48"/>
                  <a:gd name="T6" fmla="*/ 30 w 60"/>
                  <a:gd name="T7" fmla="*/ 48 h 48"/>
                  <a:gd name="T8" fmla="*/ 30 w 60"/>
                  <a:gd name="T9" fmla="*/ 48 h 48"/>
                  <a:gd name="T10" fmla="*/ 48 w 60"/>
                  <a:gd name="T11" fmla="*/ 42 h 48"/>
                  <a:gd name="T12" fmla="*/ 60 w 60"/>
                  <a:gd name="T13" fmla="*/ 36 h 48"/>
                  <a:gd name="T14" fmla="*/ 60 w 60"/>
                  <a:gd name="T15" fmla="*/ 24 h 48"/>
                  <a:gd name="T16" fmla="*/ 60 w 60"/>
                  <a:gd name="T17" fmla="*/ 24 h 48"/>
                  <a:gd name="T18" fmla="*/ 60 w 60"/>
                  <a:gd name="T19" fmla="*/ 12 h 48"/>
                  <a:gd name="T20" fmla="*/ 48 w 60"/>
                  <a:gd name="T21" fmla="*/ 6 h 48"/>
                  <a:gd name="T22" fmla="*/ 30 w 60"/>
                  <a:gd name="T23" fmla="*/ 0 h 48"/>
                  <a:gd name="T24" fmla="*/ 30 w 60"/>
                  <a:gd name="T25" fmla="*/ 0 h 48"/>
                  <a:gd name="T26" fmla="*/ 18 w 60"/>
                  <a:gd name="T27" fmla="*/ 6 h 48"/>
                  <a:gd name="T28" fmla="*/ 6 w 60"/>
                  <a:gd name="T29" fmla="*/ 12 h 48"/>
                  <a:gd name="T30" fmla="*/ 0 w 60"/>
                  <a:gd name="T31" fmla="*/ 24 h 48"/>
                  <a:gd name="T32" fmla="*/ 0 w 60"/>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8"/>
                  <a:gd name="T53" fmla="*/ 60 w 6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8">
                    <a:moveTo>
                      <a:pt x="0" y="24"/>
                    </a:moveTo>
                    <a:lnTo>
                      <a:pt x="6" y="36"/>
                    </a:lnTo>
                    <a:lnTo>
                      <a:pt x="18" y="42"/>
                    </a:lnTo>
                    <a:lnTo>
                      <a:pt x="30" y="48"/>
                    </a:lnTo>
                    <a:lnTo>
                      <a:pt x="48" y="42"/>
                    </a:lnTo>
                    <a:lnTo>
                      <a:pt x="60" y="36"/>
                    </a:lnTo>
                    <a:lnTo>
                      <a:pt x="60" y="24"/>
                    </a:lnTo>
                    <a:lnTo>
                      <a:pt x="60" y="12"/>
                    </a:lnTo>
                    <a:lnTo>
                      <a:pt x="48" y="6"/>
                    </a:lnTo>
                    <a:lnTo>
                      <a:pt x="30" y="0"/>
                    </a:lnTo>
                    <a:lnTo>
                      <a:pt x="18" y="6"/>
                    </a:lnTo>
                    <a:lnTo>
                      <a:pt x="6" y="12"/>
                    </a:lnTo>
                    <a:lnTo>
                      <a:pt x="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18" name="Freeform 162"/>
              <p:cNvSpPr>
                <a:spLocks/>
              </p:cNvSpPr>
              <p:nvPr/>
            </p:nvSpPr>
            <p:spPr bwMode="auto">
              <a:xfrm>
                <a:off x="1406" y="2933"/>
                <a:ext cx="60" cy="48"/>
              </a:xfrm>
              <a:custGeom>
                <a:avLst/>
                <a:gdLst>
                  <a:gd name="T0" fmla="*/ 0 w 60"/>
                  <a:gd name="T1" fmla="*/ 24 h 48"/>
                  <a:gd name="T2" fmla="*/ 6 w 60"/>
                  <a:gd name="T3" fmla="*/ 36 h 48"/>
                  <a:gd name="T4" fmla="*/ 18 w 60"/>
                  <a:gd name="T5" fmla="*/ 42 h 48"/>
                  <a:gd name="T6" fmla="*/ 30 w 60"/>
                  <a:gd name="T7" fmla="*/ 48 h 48"/>
                  <a:gd name="T8" fmla="*/ 30 w 60"/>
                  <a:gd name="T9" fmla="*/ 48 h 48"/>
                  <a:gd name="T10" fmla="*/ 48 w 60"/>
                  <a:gd name="T11" fmla="*/ 42 h 48"/>
                  <a:gd name="T12" fmla="*/ 60 w 60"/>
                  <a:gd name="T13" fmla="*/ 36 h 48"/>
                  <a:gd name="T14" fmla="*/ 60 w 60"/>
                  <a:gd name="T15" fmla="*/ 24 h 48"/>
                  <a:gd name="T16" fmla="*/ 60 w 60"/>
                  <a:gd name="T17" fmla="*/ 24 h 48"/>
                  <a:gd name="T18" fmla="*/ 60 w 60"/>
                  <a:gd name="T19" fmla="*/ 12 h 48"/>
                  <a:gd name="T20" fmla="*/ 48 w 60"/>
                  <a:gd name="T21" fmla="*/ 6 h 48"/>
                  <a:gd name="T22" fmla="*/ 30 w 60"/>
                  <a:gd name="T23" fmla="*/ 0 h 48"/>
                  <a:gd name="T24" fmla="*/ 30 w 60"/>
                  <a:gd name="T25" fmla="*/ 0 h 48"/>
                  <a:gd name="T26" fmla="*/ 18 w 60"/>
                  <a:gd name="T27" fmla="*/ 6 h 48"/>
                  <a:gd name="T28" fmla="*/ 6 w 60"/>
                  <a:gd name="T29" fmla="*/ 12 h 48"/>
                  <a:gd name="T30" fmla="*/ 0 w 60"/>
                  <a:gd name="T31" fmla="*/ 24 h 48"/>
                  <a:gd name="T32" fmla="*/ 0 w 60"/>
                  <a:gd name="T33" fmla="*/ 24 h 48"/>
                  <a:gd name="T34" fmla="*/ 0 w 60"/>
                  <a:gd name="T35" fmla="*/ 24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8"/>
                  <a:gd name="T56" fmla="*/ 60 w 6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8">
                    <a:moveTo>
                      <a:pt x="0" y="24"/>
                    </a:moveTo>
                    <a:lnTo>
                      <a:pt x="6" y="36"/>
                    </a:lnTo>
                    <a:lnTo>
                      <a:pt x="18" y="42"/>
                    </a:lnTo>
                    <a:lnTo>
                      <a:pt x="30" y="48"/>
                    </a:lnTo>
                    <a:lnTo>
                      <a:pt x="48" y="42"/>
                    </a:lnTo>
                    <a:lnTo>
                      <a:pt x="60" y="36"/>
                    </a:lnTo>
                    <a:lnTo>
                      <a:pt x="60" y="24"/>
                    </a:lnTo>
                    <a:lnTo>
                      <a:pt x="60" y="12"/>
                    </a:lnTo>
                    <a:lnTo>
                      <a:pt x="48" y="6"/>
                    </a:lnTo>
                    <a:lnTo>
                      <a:pt x="30" y="0"/>
                    </a:lnTo>
                    <a:lnTo>
                      <a:pt x="18" y="6"/>
                    </a:lnTo>
                    <a:lnTo>
                      <a:pt x="6" y="12"/>
                    </a:lnTo>
                    <a:lnTo>
                      <a:pt x="0" y="2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19" name="Freeform 163"/>
              <p:cNvSpPr>
                <a:spLocks/>
              </p:cNvSpPr>
              <p:nvPr/>
            </p:nvSpPr>
            <p:spPr bwMode="auto">
              <a:xfrm>
                <a:off x="1490" y="2927"/>
                <a:ext cx="48" cy="48"/>
              </a:xfrm>
              <a:custGeom>
                <a:avLst/>
                <a:gdLst>
                  <a:gd name="T0" fmla="*/ 6 w 48"/>
                  <a:gd name="T1" fmla="*/ 42 h 48"/>
                  <a:gd name="T2" fmla="*/ 12 w 48"/>
                  <a:gd name="T3" fmla="*/ 48 h 48"/>
                  <a:gd name="T4" fmla="*/ 30 w 48"/>
                  <a:gd name="T5" fmla="*/ 42 h 48"/>
                  <a:gd name="T6" fmla="*/ 42 w 48"/>
                  <a:gd name="T7" fmla="*/ 36 h 48"/>
                  <a:gd name="T8" fmla="*/ 42 w 48"/>
                  <a:gd name="T9" fmla="*/ 36 h 48"/>
                  <a:gd name="T10" fmla="*/ 48 w 48"/>
                  <a:gd name="T11" fmla="*/ 24 h 48"/>
                  <a:gd name="T12" fmla="*/ 48 w 48"/>
                  <a:gd name="T13" fmla="*/ 12 h 48"/>
                  <a:gd name="T14" fmla="*/ 42 w 48"/>
                  <a:gd name="T15" fmla="*/ 0 h 48"/>
                  <a:gd name="T16" fmla="*/ 42 w 48"/>
                  <a:gd name="T17" fmla="*/ 0 h 48"/>
                  <a:gd name="T18" fmla="*/ 36 w 48"/>
                  <a:gd name="T19" fmla="*/ 0 h 48"/>
                  <a:gd name="T20" fmla="*/ 18 w 48"/>
                  <a:gd name="T21" fmla="*/ 0 h 48"/>
                  <a:gd name="T22" fmla="*/ 6 w 48"/>
                  <a:gd name="T23" fmla="*/ 6 h 48"/>
                  <a:gd name="T24" fmla="*/ 6 w 48"/>
                  <a:gd name="T25" fmla="*/ 6 h 48"/>
                  <a:gd name="T26" fmla="*/ 0 w 48"/>
                  <a:gd name="T27" fmla="*/ 18 h 48"/>
                  <a:gd name="T28" fmla="*/ 0 w 48"/>
                  <a:gd name="T29" fmla="*/ 30 h 48"/>
                  <a:gd name="T30" fmla="*/ 6 w 48"/>
                  <a:gd name="T31" fmla="*/ 42 h 48"/>
                  <a:gd name="T32" fmla="*/ 6 w 48"/>
                  <a:gd name="T33" fmla="*/ 4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6" y="42"/>
                    </a:moveTo>
                    <a:lnTo>
                      <a:pt x="12" y="48"/>
                    </a:lnTo>
                    <a:lnTo>
                      <a:pt x="30" y="42"/>
                    </a:lnTo>
                    <a:lnTo>
                      <a:pt x="42" y="36"/>
                    </a:lnTo>
                    <a:lnTo>
                      <a:pt x="48" y="24"/>
                    </a:lnTo>
                    <a:lnTo>
                      <a:pt x="48" y="12"/>
                    </a:lnTo>
                    <a:lnTo>
                      <a:pt x="42" y="0"/>
                    </a:lnTo>
                    <a:lnTo>
                      <a:pt x="36" y="0"/>
                    </a:lnTo>
                    <a:lnTo>
                      <a:pt x="18" y="0"/>
                    </a:lnTo>
                    <a:lnTo>
                      <a:pt x="6" y="6"/>
                    </a:lnTo>
                    <a:lnTo>
                      <a:pt x="0" y="18"/>
                    </a:lnTo>
                    <a:lnTo>
                      <a:pt x="0" y="30"/>
                    </a:lnTo>
                    <a:lnTo>
                      <a:pt x="6" y="4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20" name="Freeform 164"/>
              <p:cNvSpPr>
                <a:spLocks/>
              </p:cNvSpPr>
              <p:nvPr/>
            </p:nvSpPr>
            <p:spPr bwMode="auto">
              <a:xfrm>
                <a:off x="1490" y="2927"/>
                <a:ext cx="48" cy="48"/>
              </a:xfrm>
              <a:custGeom>
                <a:avLst/>
                <a:gdLst>
                  <a:gd name="T0" fmla="*/ 6 w 48"/>
                  <a:gd name="T1" fmla="*/ 42 h 48"/>
                  <a:gd name="T2" fmla="*/ 12 w 48"/>
                  <a:gd name="T3" fmla="*/ 48 h 48"/>
                  <a:gd name="T4" fmla="*/ 30 w 48"/>
                  <a:gd name="T5" fmla="*/ 42 h 48"/>
                  <a:gd name="T6" fmla="*/ 42 w 48"/>
                  <a:gd name="T7" fmla="*/ 36 h 48"/>
                  <a:gd name="T8" fmla="*/ 42 w 48"/>
                  <a:gd name="T9" fmla="*/ 36 h 48"/>
                  <a:gd name="T10" fmla="*/ 48 w 48"/>
                  <a:gd name="T11" fmla="*/ 24 h 48"/>
                  <a:gd name="T12" fmla="*/ 48 w 48"/>
                  <a:gd name="T13" fmla="*/ 12 h 48"/>
                  <a:gd name="T14" fmla="*/ 42 w 48"/>
                  <a:gd name="T15" fmla="*/ 0 h 48"/>
                  <a:gd name="T16" fmla="*/ 42 w 48"/>
                  <a:gd name="T17" fmla="*/ 0 h 48"/>
                  <a:gd name="T18" fmla="*/ 36 w 48"/>
                  <a:gd name="T19" fmla="*/ 0 h 48"/>
                  <a:gd name="T20" fmla="*/ 18 w 48"/>
                  <a:gd name="T21" fmla="*/ 0 h 48"/>
                  <a:gd name="T22" fmla="*/ 6 w 48"/>
                  <a:gd name="T23" fmla="*/ 6 h 48"/>
                  <a:gd name="T24" fmla="*/ 6 w 48"/>
                  <a:gd name="T25" fmla="*/ 6 h 48"/>
                  <a:gd name="T26" fmla="*/ 0 w 48"/>
                  <a:gd name="T27" fmla="*/ 18 h 48"/>
                  <a:gd name="T28" fmla="*/ 0 w 48"/>
                  <a:gd name="T29" fmla="*/ 30 h 48"/>
                  <a:gd name="T30" fmla="*/ 6 w 48"/>
                  <a:gd name="T31" fmla="*/ 42 h 48"/>
                  <a:gd name="T32" fmla="*/ 6 w 48"/>
                  <a:gd name="T33" fmla="*/ 42 h 48"/>
                  <a:gd name="T34" fmla="*/ 6 w 48"/>
                  <a:gd name="T35" fmla="*/ 4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6" y="42"/>
                    </a:moveTo>
                    <a:lnTo>
                      <a:pt x="12" y="48"/>
                    </a:lnTo>
                    <a:lnTo>
                      <a:pt x="30" y="42"/>
                    </a:lnTo>
                    <a:lnTo>
                      <a:pt x="42" y="36"/>
                    </a:lnTo>
                    <a:lnTo>
                      <a:pt x="48" y="24"/>
                    </a:lnTo>
                    <a:lnTo>
                      <a:pt x="48" y="12"/>
                    </a:lnTo>
                    <a:lnTo>
                      <a:pt x="42" y="0"/>
                    </a:lnTo>
                    <a:lnTo>
                      <a:pt x="36" y="0"/>
                    </a:lnTo>
                    <a:lnTo>
                      <a:pt x="18" y="0"/>
                    </a:lnTo>
                    <a:lnTo>
                      <a:pt x="6" y="6"/>
                    </a:lnTo>
                    <a:lnTo>
                      <a:pt x="0" y="18"/>
                    </a:lnTo>
                    <a:lnTo>
                      <a:pt x="0" y="30"/>
                    </a:lnTo>
                    <a:lnTo>
                      <a:pt x="6" y="4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21" name="Freeform 165"/>
              <p:cNvSpPr>
                <a:spLocks/>
              </p:cNvSpPr>
              <p:nvPr/>
            </p:nvSpPr>
            <p:spPr bwMode="auto">
              <a:xfrm>
                <a:off x="1538" y="2861"/>
                <a:ext cx="48" cy="60"/>
              </a:xfrm>
              <a:custGeom>
                <a:avLst/>
                <a:gdLst>
                  <a:gd name="T0" fmla="*/ 24 w 48"/>
                  <a:gd name="T1" fmla="*/ 60 h 60"/>
                  <a:gd name="T2" fmla="*/ 36 w 48"/>
                  <a:gd name="T3" fmla="*/ 54 h 60"/>
                  <a:gd name="T4" fmla="*/ 42 w 48"/>
                  <a:gd name="T5" fmla="*/ 42 h 60"/>
                  <a:gd name="T6" fmla="*/ 48 w 48"/>
                  <a:gd name="T7" fmla="*/ 30 h 60"/>
                  <a:gd name="T8" fmla="*/ 48 w 48"/>
                  <a:gd name="T9" fmla="*/ 30 h 60"/>
                  <a:gd name="T10" fmla="*/ 42 w 48"/>
                  <a:gd name="T11" fmla="*/ 18 h 60"/>
                  <a:gd name="T12" fmla="*/ 36 w 48"/>
                  <a:gd name="T13" fmla="*/ 6 h 60"/>
                  <a:gd name="T14" fmla="*/ 24 w 48"/>
                  <a:gd name="T15" fmla="*/ 0 h 60"/>
                  <a:gd name="T16" fmla="*/ 24 w 48"/>
                  <a:gd name="T17" fmla="*/ 0 h 60"/>
                  <a:gd name="T18" fmla="*/ 12 w 48"/>
                  <a:gd name="T19" fmla="*/ 6 h 60"/>
                  <a:gd name="T20" fmla="*/ 6 w 48"/>
                  <a:gd name="T21" fmla="*/ 18 h 60"/>
                  <a:gd name="T22" fmla="*/ 0 w 48"/>
                  <a:gd name="T23" fmla="*/ 30 h 60"/>
                  <a:gd name="T24" fmla="*/ 0 w 48"/>
                  <a:gd name="T25" fmla="*/ 30 h 60"/>
                  <a:gd name="T26" fmla="*/ 6 w 48"/>
                  <a:gd name="T27" fmla="*/ 42 h 60"/>
                  <a:gd name="T28" fmla="*/ 12 w 48"/>
                  <a:gd name="T29" fmla="*/ 54 h 60"/>
                  <a:gd name="T30" fmla="*/ 24 w 48"/>
                  <a:gd name="T31" fmla="*/ 60 h 60"/>
                  <a:gd name="T32" fmla="*/ 24 w 48"/>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24" y="60"/>
                    </a:moveTo>
                    <a:lnTo>
                      <a:pt x="36" y="54"/>
                    </a:lnTo>
                    <a:lnTo>
                      <a:pt x="42" y="42"/>
                    </a:lnTo>
                    <a:lnTo>
                      <a:pt x="48" y="30"/>
                    </a:lnTo>
                    <a:lnTo>
                      <a:pt x="42" y="18"/>
                    </a:lnTo>
                    <a:lnTo>
                      <a:pt x="36" y="6"/>
                    </a:lnTo>
                    <a:lnTo>
                      <a:pt x="24" y="0"/>
                    </a:lnTo>
                    <a:lnTo>
                      <a:pt x="12" y="6"/>
                    </a:lnTo>
                    <a:lnTo>
                      <a:pt x="6" y="18"/>
                    </a:lnTo>
                    <a:lnTo>
                      <a:pt x="0" y="30"/>
                    </a:lnTo>
                    <a:lnTo>
                      <a:pt x="6" y="42"/>
                    </a:lnTo>
                    <a:lnTo>
                      <a:pt x="12" y="54"/>
                    </a:lnTo>
                    <a:lnTo>
                      <a:pt x="24" y="6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22" name="Freeform 166"/>
              <p:cNvSpPr>
                <a:spLocks/>
              </p:cNvSpPr>
              <p:nvPr/>
            </p:nvSpPr>
            <p:spPr bwMode="auto">
              <a:xfrm>
                <a:off x="1538" y="2861"/>
                <a:ext cx="48" cy="60"/>
              </a:xfrm>
              <a:custGeom>
                <a:avLst/>
                <a:gdLst>
                  <a:gd name="T0" fmla="*/ 24 w 48"/>
                  <a:gd name="T1" fmla="*/ 60 h 60"/>
                  <a:gd name="T2" fmla="*/ 36 w 48"/>
                  <a:gd name="T3" fmla="*/ 54 h 60"/>
                  <a:gd name="T4" fmla="*/ 42 w 48"/>
                  <a:gd name="T5" fmla="*/ 42 h 60"/>
                  <a:gd name="T6" fmla="*/ 48 w 48"/>
                  <a:gd name="T7" fmla="*/ 30 h 60"/>
                  <a:gd name="T8" fmla="*/ 48 w 48"/>
                  <a:gd name="T9" fmla="*/ 30 h 60"/>
                  <a:gd name="T10" fmla="*/ 42 w 48"/>
                  <a:gd name="T11" fmla="*/ 18 h 60"/>
                  <a:gd name="T12" fmla="*/ 36 w 48"/>
                  <a:gd name="T13" fmla="*/ 6 h 60"/>
                  <a:gd name="T14" fmla="*/ 24 w 48"/>
                  <a:gd name="T15" fmla="*/ 0 h 60"/>
                  <a:gd name="T16" fmla="*/ 24 w 48"/>
                  <a:gd name="T17" fmla="*/ 0 h 60"/>
                  <a:gd name="T18" fmla="*/ 12 w 48"/>
                  <a:gd name="T19" fmla="*/ 6 h 60"/>
                  <a:gd name="T20" fmla="*/ 6 w 48"/>
                  <a:gd name="T21" fmla="*/ 18 h 60"/>
                  <a:gd name="T22" fmla="*/ 0 w 48"/>
                  <a:gd name="T23" fmla="*/ 30 h 60"/>
                  <a:gd name="T24" fmla="*/ 0 w 48"/>
                  <a:gd name="T25" fmla="*/ 30 h 60"/>
                  <a:gd name="T26" fmla="*/ 6 w 48"/>
                  <a:gd name="T27" fmla="*/ 42 h 60"/>
                  <a:gd name="T28" fmla="*/ 12 w 48"/>
                  <a:gd name="T29" fmla="*/ 54 h 60"/>
                  <a:gd name="T30" fmla="*/ 24 w 48"/>
                  <a:gd name="T31" fmla="*/ 60 h 60"/>
                  <a:gd name="T32" fmla="*/ 24 w 48"/>
                  <a:gd name="T33" fmla="*/ 60 h 60"/>
                  <a:gd name="T34" fmla="*/ 24 w 48"/>
                  <a:gd name="T35" fmla="*/ 6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24" y="60"/>
                    </a:moveTo>
                    <a:lnTo>
                      <a:pt x="36" y="54"/>
                    </a:lnTo>
                    <a:lnTo>
                      <a:pt x="42" y="42"/>
                    </a:lnTo>
                    <a:lnTo>
                      <a:pt x="48" y="30"/>
                    </a:lnTo>
                    <a:lnTo>
                      <a:pt x="42" y="18"/>
                    </a:lnTo>
                    <a:lnTo>
                      <a:pt x="36" y="6"/>
                    </a:lnTo>
                    <a:lnTo>
                      <a:pt x="24" y="0"/>
                    </a:lnTo>
                    <a:lnTo>
                      <a:pt x="12" y="6"/>
                    </a:lnTo>
                    <a:lnTo>
                      <a:pt x="6" y="18"/>
                    </a:lnTo>
                    <a:lnTo>
                      <a:pt x="0" y="30"/>
                    </a:lnTo>
                    <a:lnTo>
                      <a:pt x="6" y="42"/>
                    </a:lnTo>
                    <a:lnTo>
                      <a:pt x="12" y="54"/>
                    </a:lnTo>
                    <a:lnTo>
                      <a:pt x="24" y="6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23" name="Freeform 167"/>
              <p:cNvSpPr>
                <a:spLocks/>
              </p:cNvSpPr>
              <p:nvPr/>
            </p:nvSpPr>
            <p:spPr bwMode="auto">
              <a:xfrm>
                <a:off x="1526" y="2795"/>
                <a:ext cx="54" cy="48"/>
              </a:xfrm>
              <a:custGeom>
                <a:avLst/>
                <a:gdLst>
                  <a:gd name="T0" fmla="*/ 48 w 54"/>
                  <a:gd name="T1" fmla="*/ 42 h 48"/>
                  <a:gd name="T2" fmla="*/ 54 w 54"/>
                  <a:gd name="T3" fmla="*/ 36 h 48"/>
                  <a:gd name="T4" fmla="*/ 54 w 54"/>
                  <a:gd name="T5" fmla="*/ 24 h 48"/>
                  <a:gd name="T6" fmla="*/ 42 w 54"/>
                  <a:gd name="T7" fmla="*/ 12 h 48"/>
                  <a:gd name="T8" fmla="*/ 42 w 54"/>
                  <a:gd name="T9" fmla="*/ 12 h 48"/>
                  <a:gd name="T10" fmla="*/ 30 w 54"/>
                  <a:gd name="T11" fmla="*/ 0 h 48"/>
                  <a:gd name="T12" fmla="*/ 18 w 54"/>
                  <a:gd name="T13" fmla="*/ 0 h 48"/>
                  <a:gd name="T14" fmla="*/ 6 w 54"/>
                  <a:gd name="T15" fmla="*/ 6 h 48"/>
                  <a:gd name="T16" fmla="*/ 6 w 54"/>
                  <a:gd name="T17" fmla="*/ 6 h 48"/>
                  <a:gd name="T18" fmla="*/ 0 w 54"/>
                  <a:gd name="T19" fmla="*/ 12 h 48"/>
                  <a:gd name="T20" fmla="*/ 6 w 54"/>
                  <a:gd name="T21" fmla="*/ 30 h 48"/>
                  <a:gd name="T22" fmla="*/ 12 w 54"/>
                  <a:gd name="T23" fmla="*/ 42 h 48"/>
                  <a:gd name="T24" fmla="*/ 12 w 54"/>
                  <a:gd name="T25" fmla="*/ 42 h 48"/>
                  <a:gd name="T26" fmla="*/ 24 w 54"/>
                  <a:gd name="T27" fmla="*/ 48 h 48"/>
                  <a:gd name="T28" fmla="*/ 36 w 54"/>
                  <a:gd name="T29" fmla="*/ 48 h 48"/>
                  <a:gd name="T30" fmla="*/ 48 w 54"/>
                  <a:gd name="T31" fmla="*/ 42 h 48"/>
                  <a:gd name="T32" fmla="*/ 48 w 54"/>
                  <a:gd name="T33" fmla="*/ 4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8"/>
                  <a:gd name="T53" fmla="*/ 54 w 5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8">
                    <a:moveTo>
                      <a:pt x="48" y="42"/>
                    </a:moveTo>
                    <a:lnTo>
                      <a:pt x="54" y="36"/>
                    </a:lnTo>
                    <a:lnTo>
                      <a:pt x="54" y="24"/>
                    </a:lnTo>
                    <a:lnTo>
                      <a:pt x="42" y="12"/>
                    </a:lnTo>
                    <a:lnTo>
                      <a:pt x="30" y="0"/>
                    </a:lnTo>
                    <a:lnTo>
                      <a:pt x="18" y="0"/>
                    </a:lnTo>
                    <a:lnTo>
                      <a:pt x="6" y="6"/>
                    </a:lnTo>
                    <a:lnTo>
                      <a:pt x="0" y="12"/>
                    </a:lnTo>
                    <a:lnTo>
                      <a:pt x="6" y="30"/>
                    </a:lnTo>
                    <a:lnTo>
                      <a:pt x="12" y="42"/>
                    </a:lnTo>
                    <a:lnTo>
                      <a:pt x="24" y="48"/>
                    </a:lnTo>
                    <a:lnTo>
                      <a:pt x="36" y="48"/>
                    </a:lnTo>
                    <a:lnTo>
                      <a:pt x="48" y="4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24" name="Freeform 168"/>
              <p:cNvSpPr>
                <a:spLocks/>
              </p:cNvSpPr>
              <p:nvPr/>
            </p:nvSpPr>
            <p:spPr bwMode="auto">
              <a:xfrm>
                <a:off x="1526" y="2795"/>
                <a:ext cx="54" cy="48"/>
              </a:xfrm>
              <a:custGeom>
                <a:avLst/>
                <a:gdLst>
                  <a:gd name="T0" fmla="*/ 48 w 54"/>
                  <a:gd name="T1" fmla="*/ 42 h 48"/>
                  <a:gd name="T2" fmla="*/ 54 w 54"/>
                  <a:gd name="T3" fmla="*/ 36 h 48"/>
                  <a:gd name="T4" fmla="*/ 54 w 54"/>
                  <a:gd name="T5" fmla="*/ 24 h 48"/>
                  <a:gd name="T6" fmla="*/ 42 w 54"/>
                  <a:gd name="T7" fmla="*/ 12 h 48"/>
                  <a:gd name="T8" fmla="*/ 42 w 54"/>
                  <a:gd name="T9" fmla="*/ 12 h 48"/>
                  <a:gd name="T10" fmla="*/ 30 w 54"/>
                  <a:gd name="T11" fmla="*/ 0 h 48"/>
                  <a:gd name="T12" fmla="*/ 18 w 54"/>
                  <a:gd name="T13" fmla="*/ 0 h 48"/>
                  <a:gd name="T14" fmla="*/ 6 w 54"/>
                  <a:gd name="T15" fmla="*/ 6 h 48"/>
                  <a:gd name="T16" fmla="*/ 6 w 54"/>
                  <a:gd name="T17" fmla="*/ 6 h 48"/>
                  <a:gd name="T18" fmla="*/ 0 w 54"/>
                  <a:gd name="T19" fmla="*/ 12 h 48"/>
                  <a:gd name="T20" fmla="*/ 6 w 54"/>
                  <a:gd name="T21" fmla="*/ 30 h 48"/>
                  <a:gd name="T22" fmla="*/ 12 w 54"/>
                  <a:gd name="T23" fmla="*/ 42 h 48"/>
                  <a:gd name="T24" fmla="*/ 12 w 54"/>
                  <a:gd name="T25" fmla="*/ 42 h 48"/>
                  <a:gd name="T26" fmla="*/ 24 w 54"/>
                  <a:gd name="T27" fmla="*/ 48 h 48"/>
                  <a:gd name="T28" fmla="*/ 36 w 54"/>
                  <a:gd name="T29" fmla="*/ 48 h 48"/>
                  <a:gd name="T30" fmla="*/ 48 w 54"/>
                  <a:gd name="T31" fmla="*/ 42 h 48"/>
                  <a:gd name="T32" fmla="*/ 48 w 54"/>
                  <a:gd name="T33" fmla="*/ 42 h 48"/>
                  <a:gd name="T34" fmla="*/ 48 w 54"/>
                  <a:gd name="T35" fmla="*/ 4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8"/>
                  <a:gd name="T56" fmla="*/ 54 w 5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8">
                    <a:moveTo>
                      <a:pt x="48" y="42"/>
                    </a:moveTo>
                    <a:lnTo>
                      <a:pt x="54" y="36"/>
                    </a:lnTo>
                    <a:lnTo>
                      <a:pt x="54" y="24"/>
                    </a:lnTo>
                    <a:lnTo>
                      <a:pt x="42" y="12"/>
                    </a:lnTo>
                    <a:lnTo>
                      <a:pt x="30" y="0"/>
                    </a:lnTo>
                    <a:lnTo>
                      <a:pt x="18" y="0"/>
                    </a:lnTo>
                    <a:lnTo>
                      <a:pt x="6" y="6"/>
                    </a:lnTo>
                    <a:lnTo>
                      <a:pt x="0" y="12"/>
                    </a:lnTo>
                    <a:lnTo>
                      <a:pt x="6" y="30"/>
                    </a:lnTo>
                    <a:lnTo>
                      <a:pt x="12" y="42"/>
                    </a:lnTo>
                    <a:lnTo>
                      <a:pt x="24" y="48"/>
                    </a:lnTo>
                    <a:lnTo>
                      <a:pt x="36" y="48"/>
                    </a:lnTo>
                    <a:lnTo>
                      <a:pt x="48" y="4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25" name="Freeform 169"/>
              <p:cNvSpPr>
                <a:spLocks/>
              </p:cNvSpPr>
              <p:nvPr/>
            </p:nvSpPr>
            <p:spPr bwMode="auto">
              <a:xfrm>
                <a:off x="1466" y="2753"/>
                <a:ext cx="60" cy="42"/>
              </a:xfrm>
              <a:custGeom>
                <a:avLst/>
                <a:gdLst>
                  <a:gd name="T0" fmla="*/ 60 w 60"/>
                  <a:gd name="T1" fmla="*/ 18 h 42"/>
                  <a:gd name="T2" fmla="*/ 54 w 60"/>
                  <a:gd name="T3" fmla="*/ 12 h 42"/>
                  <a:gd name="T4" fmla="*/ 42 w 60"/>
                  <a:gd name="T5" fmla="*/ 0 h 42"/>
                  <a:gd name="T6" fmla="*/ 30 w 60"/>
                  <a:gd name="T7" fmla="*/ 0 h 42"/>
                  <a:gd name="T8" fmla="*/ 30 w 60"/>
                  <a:gd name="T9" fmla="*/ 0 h 42"/>
                  <a:gd name="T10" fmla="*/ 12 w 60"/>
                  <a:gd name="T11" fmla="*/ 0 h 42"/>
                  <a:gd name="T12" fmla="*/ 0 w 60"/>
                  <a:gd name="T13" fmla="*/ 12 h 42"/>
                  <a:gd name="T14" fmla="*/ 0 w 60"/>
                  <a:gd name="T15" fmla="*/ 18 h 42"/>
                  <a:gd name="T16" fmla="*/ 0 w 60"/>
                  <a:gd name="T17" fmla="*/ 18 h 42"/>
                  <a:gd name="T18" fmla="*/ 0 w 60"/>
                  <a:gd name="T19" fmla="*/ 30 h 42"/>
                  <a:gd name="T20" fmla="*/ 12 w 60"/>
                  <a:gd name="T21" fmla="*/ 42 h 42"/>
                  <a:gd name="T22" fmla="*/ 30 w 60"/>
                  <a:gd name="T23" fmla="*/ 42 h 42"/>
                  <a:gd name="T24" fmla="*/ 30 w 60"/>
                  <a:gd name="T25" fmla="*/ 42 h 42"/>
                  <a:gd name="T26" fmla="*/ 42 w 60"/>
                  <a:gd name="T27" fmla="*/ 42 h 42"/>
                  <a:gd name="T28" fmla="*/ 54 w 60"/>
                  <a:gd name="T29" fmla="*/ 30 h 42"/>
                  <a:gd name="T30" fmla="*/ 60 w 60"/>
                  <a:gd name="T31" fmla="*/ 18 h 42"/>
                  <a:gd name="T32" fmla="*/ 60 w 60"/>
                  <a:gd name="T33" fmla="*/ 1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60" y="18"/>
                    </a:moveTo>
                    <a:lnTo>
                      <a:pt x="54" y="12"/>
                    </a:lnTo>
                    <a:lnTo>
                      <a:pt x="42" y="0"/>
                    </a:lnTo>
                    <a:lnTo>
                      <a:pt x="30" y="0"/>
                    </a:lnTo>
                    <a:lnTo>
                      <a:pt x="12" y="0"/>
                    </a:lnTo>
                    <a:lnTo>
                      <a:pt x="0" y="12"/>
                    </a:lnTo>
                    <a:lnTo>
                      <a:pt x="0" y="18"/>
                    </a:lnTo>
                    <a:lnTo>
                      <a:pt x="0" y="30"/>
                    </a:lnTo>
                    <a:lnTo>
                      <a:pt x="12" y="42"/>
                    </a:lnTo>
                    <a:lnTo>
                      <a:pt x="30" y="42"/>
                    </a:lnTo>
                    <a:lnTo>
                      <a:pt x="42" y="42"/>
                    </a:lnTo>
                    <a:lnTo>
                      <a:pt x="54" y="30"/>
                    </a:lnTo>
                    <a:lnTo>
                      <a:pt x="60"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26" name="Freeform 170"/>
              <p:cNvSpPr>
                <a:spLocks/>
              </p:cNvSpPr>
              <p:nvPr/>
            </p:nvSpPr>
            <p:spPr bwMode="auto">
              <a:xfrm>
                <a:off x="1466" y="2753"/>
                <a:ext cx="60" cy="42"/>
              </a:xfrm>
              <a:custGeom>
                <a:avLst/>
                <a:gdLst>
                  <a:gd name="T0" fmla="*/ 60 w 60"/>
                  <a:gd name="T1" fmla="*/ 18 h 42"/>
                  <a:gd name="T2" fmla="*/ 54 w 60"/>
                  <a:gd name="T3" fmla="*/ 12 h 42"/>
                  <a:gd name="T4" fmla="*/ 42 w 60"/>
                  <a:gd name="T5" fmla="*/ 0 h 42"/>
                  <a:gd name="T6" fmla="*/ 30 w 60"/>
                  <a:gd name="T7" fmla="*/ 0 h 42"/>
                  <a:gd name="T8" fmla="*/ 30 w 60"/>
                  <a:gd name="T9" fmla="*/ 0 h 42"/>
                  <a:gd name="T10" fmla="*/ 12 w 60"/>
                  <a:gd name="T11" fmla="*/ 0 h 42"/>
                  <a:gd name="T12" fmla="*/ 0 w 60"/>
                  <a:gd name="T13" fmla="*/ 12 h 42"/>
                  <a:gd name="T14" fmla="*/ 0 w 60"/>
                  <a:gd name="T15" fmla="*/ 18 h 42"/>
                  <a:gd name="T16" fmla="*/ 0 w 60"/>
                  <a:gd name="T17" fmla="*/ 18 h 42"/>
                  <a:gd name="T18" fmla="*/ 0 w 60"/>
                  <a:gd name="T19" fmla="*/ 30 h 42"/>
                  <a:gd name="T20" fmla="*/ 12 w 60"/>
                  <a:gd name="T21" fmla="*/ 42 h 42"/>
                  <a:gd name="T22" fmla="*/ 30 w 60"/>
                  <a:gd name="T23" fmla="*/ 42 h 42"/>
                  <a:gd name="T24" fmla="*/ 30 w 60"/>
                  <a:gd name="T25" fmla="*/ 42 h 42"/>
                  <a:gd name="T26" fmla="*/ 42 w 60"/>
                  <a:gd name="T27" fmla="*/ 42 h 42"/>
                  <a:gd name="T28" fmla="*/ 54 w 60"/>
                  <a:gd name="T29" fmla="*/ 30 h 42"/>
                  <a:gd name="T30" fmla="*/ 60 w 60"/>
                  <a:gd name="T31" fmla="*/ 18 h 42"/>
                  <a:gd name="T32" fmla="*/ 60 w 60"/>
                  <a:gd name="T33" fmla="*/ 18 h 42"/>
                  <a:gd name="T34" fmla="*/ 60 w 60"/>
                  <a:gd name="T35" fmla="*/ 18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60" y="18"/>
                    </a:moveTo>
                    <a:lnTo>
                      <a:pt x="54" y="12"/>
                    </a:lnTo>
                    <a:lnTo>
                      <a:pt x="42" y="0"/>
                    </a:lnTo>
                    <a:lnTo>
                      <a:pt x="30" y="0"/>
                    </a:lnTo>
                    <a:lnTo>
                      <a:pt x="12" y="0"/>
                    </a:lnTo>
                    <a:lnTo>
                      <a:pt x="0" y="12"/>
                    </a:lnTo>
                    <a:lnTo>
                      <a:pt x="0" y="18"/>
                    </a:lnTo>
                    <a:lnTo>
                      <a:pt x="0" y="30"/>
                    </a:lnTo>
                    <a:lnTo>
                      <a:pt x="12" y="42"/>
                    </a:lnTo>
                    <a:lnTo>
                      <a:pt x="30" y="42"/>
                    </a:lnTo>
                    <a:lnTo>
                      <a:pt x="42" y="42"/>
                    </a:lnTo>
                    <a:lnTo>
                      <a:pt x="54" y="30"/>
                    </a:lnTo>
                    <a:lnTo>
                      <a:pt x="60"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27" name="Freeform 171"/>
              <p:cNvSpPr>
                <a:spLocks/>
              </p:cNvSpPr>
              <p:nvPr/>
            </p:nvSpPr>
            <p:spPr bwMode="auto">
              <a:xfrm>
                <a:off x="1436" y="2777"/>
                <a:ext cx="60" cy="54"/>
              </a:xfrm>
              <a:custGeom>
                <a:avLst/>
                <a:gdLst>
                  <a:gd name="T0" fmla="*/ 0 w 60"/>
                  <a:gd name="T1" fmla="*/ 24 h 54"/>
                  <a:gd name="T2" fmla="*/ 6 w 60"/>
                  <a:gd name="T3" fmla="*/ 42 h 54"/>
                  <a:gd name="T4" fmla="*/ 12 w 60"/>
                  <a:gd name="T5" fmla="*/ 48 h 54"/>
                  <a:gd name="T6" fmla="*/ 30 w 60"/>
                  <a:gd name="T7" fmla="*/ 54 h 54"/>
                  <a:gd name="T8" fmla="*/ 30 w 60"/>
                  <a:gd name="T9" fmla="*/ 54 h 54"/>
                  <a:gd name="T10" fmla="*/ 42 w 60"/>
                  <a:gd name="T11" fmla="*/ 48 h 54"/>
                  <a:gd name="T12" fmla="*/ 54 w 60"/>
                  <a:gd name="T13" fmla="*/ 42 h 54"/>
                  <a:gd name="T14" fmla="*/ 60 w 60"/>
                  <a:gd name="T15" fmla="*/ 24 h 54"/>
                  <a:gd name="T16" fmla="*/ 60 w 60"/>
                  <a:gd name="T17" fmla="*/ 24 h 54"/>
                  <a:gd name="T18" fmla="*/ 54 w 60"/>
                  <a:gd name="T19" fmla="*/ 12 h 54"/>
                  <a:gd name="T20" fmla="*/ 42 w 60"/>
                  <a:gd name="T21" fmla="*/ 0 h 54"/>
                  <a:gd name="T22" fmla="*/ 30 w 60"/>
                  <a:gd name="T23" fmla="*/ 0 h 54"/>
                  <a:gd name="T24" fmla="*/ 30 w 60"/>
                  <a:gd name="T25" fmla="*/ 0 h 54"/>
                  <a:gd name="T26" fmla="*/ 12 w 60"/>
                  <a:gd name="T27" fmla="*/ 0 h 54"/>
                  <a:gd name="T28" fmla="*/ 6 w 60"/>
                  <a:gd name="T29" fmla="*/ 12 h 54"/>
                  <a:gd name="T30" fmla="*/ 0 w 60"/>
                  <a:gd name="T31" fmla="*/ 24 h 54"/>
                  <a:gd name="T32" fmla="*/ 0 w 60"/>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0" y="24"/>
                    </a:moveTo>
                    <a:lnTo>
                      <a:pt x="6" y="42"/>
                    </a:lnTo>
                    <a:lnTo>
                      <a:pt x="12" y="48"/>
                    </a:lnTo>
                    <a:lnTo>
                      <a:pt x="30" y="54"/>
                    </a:lnTo>
                    <a:lnTo>
                      <a:pt x="42" y="48"/>
                    </a:lnTo>
                    <a:lnTo>
                      <a:pt x="54" y="42"/>
                    </a:lnTo>
                    <a:lnTo>
                      <a:pt x="60" y="24"/>
                    </a:lnTo>
                    <a:lnTo>
                      <a:pt x="54" y="12"/>
                    </a:lnTo>
                    <a:lnTo>
                      <a:pt x="42" y="0"/>
                    </a:lnTo>
                    <a:lnTo>
                      <a:pt x="30" y="0"/>
                    </a:lnTo>
                    <a:lnTo>
                      <a:pt x="12" y="0"/>
                    </a:lnTo>
                    <a:lnTo>
                      <a:pt x="6" y="12"/>
                    </a:lnTo>
                    <a:lnTo>
                      <a:pt x="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28" name="Freeform 172"/>
              <p:cNvSpPr>
                <a:spLocks/>
              </p:cNvSpPr>
              <p:nvPr/>
            </p:nvSpPr>
            <p:spPr bwMode="auto">
              <a:xfrm>
                <a:off x="1436" y="2777"/>
                <a:ext cx="60" cy="54"/>
              </a:xfrm>
              <a:custGeom>
                <a:avLst/>
                <a:gdLst>
                  <a:gd name="T0" fmla="*/ 0 w 60"/>
                  <a:gd name="T1" fmla="*/ 24 h 54"/>
                  <a:gd name="T2" fmla="*/ 6 w 60"/>
                  <a:gd name="T3" fmla="*/ 42 h 54"/>
                  <a:gd name="T4" fmla="*/ 12 w 60"/>
                  <a:gd name="T5" fmla="*/ 48 h 54"/>
                  <a:gd name="T6" fmla="*/ 30 w 60"/>
                  <a:gd name="T7" fmla="*/ 54 h 54"/>
                  <a:gd name="T8" fmla="*/ 30 w 60"/>
                  <a:gd name="T9" fmla="*/ 54 h 54"/>
                  <a:gd name="T10" fmla="*/ 42 w 60"/>
                  <a:gd name="T11" fmla="*/ 48 h 54"/>
                  <a:gd name="T12" fmla="*/ 54 w 60"/>
                  <a:gd name="T13" fmla="*/ 42 h 54"/>
                  <a:gd name="T14" fmla="*/ 60 w 60"/>
                  <a:gd name="T15" fmla="*/ 24 h 54"/>
                  <a:gd name="T16" fmla="*/ 60 w 60"/>
                  <a:gd name="T17" fmla="*/ 24 h 54"/>
                  <a:gd name="T18" fmla="*/ 54 w 60"/>
                  <a:gd name="T19" fmla="*/ 12 h 54"/>
                  <a:gd name="T20" fmla="*/ 42 w 60"/>
                  <a:gd name="T21" fmla="*/ 0 h 54"/>
                  <a:gd name="T22" fmla="*/ 30 w 60"/>
                  <a:gd name="T23" fmla="*/ 0 h 54"/>
                  <a:gd name="T24" fmla="*/ 30 w 60"/>
                  <a:gd name="T25" fmla="*/ 0 h 54"/>
                  <a:gd name="T26" fmla="*/ 12 w 60"/>
                  <a:gd name="T27" fmla="*/ 0 h 54"/>
                  <a:gd name="T28" fmla="*/ 6 w 60"/>
                  <a:gd name="T29" fmla="*/ 12 h 54"/>
                  <a:gd name="T30" fmla="*/ 0 w 60"/>
                  <a:gd name="T31" fmla="*/ 24 h 54"/>
                  <a:gd name="T32" fmla="*/ 0 w 60"/>
                  <a:gd name="T33" fmla="*/ 24 h 54"/>
                  <a:gd name="T34" fmla="*/ 0 w 60"/>
                  <a:gd name="T35" fmla="*/ 2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0" y="24"/>
                    </a:moveTo>
                    <a:lnTo>
                      <a:pt x="6" y="42"/>
                    </a:lnTo>
                    <a:lnTo>
                      <a:pt x="12" y="48"/>
                    </a:lnTo>
                    <a:lnTo>
                      <a:pt x="30" y="54"/>
                    </a:lnTo>
                    <a:lnTo>
                      <a:pt x="42" y="48"/>
                    </a:lnTo>
                    <a:lnTo>
                      <a:pt x="54" y="42"/>
                    </a:lnTo>
                    <a:lnTo>
                      <a:pt x="60" y="24"/>
                    </a:lnTo>
                    <a:lnTo>
                      <a:pt x="54" y="12"/>
                    </a:lnTo>
                    <a:lnTo>
                      <a:pt x="42" y="0"/>
                    </a:lnTo>
                    <a:lnTo>
                      <a:pt x="30" y="0"/>
                    </a:lnTo>
                    <a:lnTo>
                      <a:pt x="12" y="0"/>
                    </a:lnTo>
                    <a:lnTo>
                      <a:pt x="6" y="12"/>
                    </a:lnTo>
                    <a:lnTo>
                      <a:pt x="0" y="2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29" name="Freeform 173"/>
              <p:cNvSpPr>
                <a:spLocks/>
              </p:cNvSpPr>
              <p:nvPr/>
            </p:nvSpPr>
            <p:spPr bwMode="auto">
              <a:xfrm>
                <a:off x="1436" y="2903"/>
                <a:ext cx="60" cy="54"/>
              </a:xfrm>
              <a:custGeom>
                <a:avLst/>
                <a:gdLst>
                  <a:gd name="T0" fmla="*/ 60 w 60"/>
                  <a:gd name="T1" fmla="*/ 24 h 54"/>
                  <a:gd name="T2" fmla="*/ 54 w 60"/>
                  <a:gd name="T3" fmla="*/ 12 h 54"/>
                  <a:gd name="T4" fmla="*/ 48 w 60"/>
                  <a:gd name="T5" fmla="*/ 0 h 54"/>
                  <a:gd name="T6" fmla="*/ 30 w 60"/>
                  <a:gd name="T7" fmla="*/ 0 h 54"/>
                  <a:gd name="T8" fmla="*/ 30 w 60"/>
                  <a:gd name="T9" fmla="*/ 0 h 54"/>
                  <a:gd name="T10" fmla="*/ 18 w 60"/>
                  <a:gd name="T11" fmla="*/ 0 h 54"/>
                  <a:gd name="T12" fmla="*/ 6 w 60"/>
                  <a:gd name="T13" fmla="*/ 12 h 54"/>
                  <a:gd name="T14" fmla="*/ 0 w 60"/>
                  <a:gd name="T15" fmla="*/ 24 h 54"/>
                  <a:gd name="T16" fmla="*/ 0 w 60"/>
                  <a:gd name="T17" fmla="*/ 24 h 54"/>
                  <a:gd name="T18" fmla="*/ 6 w 60"/>
                  <a:gd name="T19" fmla="*/ 36 h 54"/>
                  <a:gd name="T20" fmla="*/ 18 w 60"/>
                  <a:gd name="T21" fmla="*/ 48 h 54"/>
                  <a:gd name="T22" fmla="*/ 30 w 60"/>
                  <a:gd name="T23" fmla="*/ 54 h 54"/>
                  <a:gd name="T24" fmla="*/ 30 w 60"/>
                  <a:gd name="T25" fmla="*/ 54 h 54"/>
                  <a:gd name="T26" fmla="*/ 48 w 60"/>
                  <a:gd name="T27" fmla="*/ 48 h 54"/>
                  <a:gd name="T28" fmla="*/ 54 w 60"/>
                  <a:gd name="T29" fmla="*/ 36 h 54"/>
                  <a:gd name="T30" fmla="*/ 60 w 60"/>
                  <a:gd name="T31" fmla="*/ 24 h 54"/>
                  <a:gd name="T32" fmla="*/ 60 w 60"/>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60" y="24"/>
                    </a:moveTo>
                    <a:lnTo>
                      <a:pt x="54" y="12"/>
                    </a:lnTo>
                    <a:lnTo>
                      <a:pt x="48" y="0"/>
                    </a:lnTo>
                    <a:lnTo>
                      <a:pt x="30" y="0"/>
                    </a:lnTo>
                    <a:lnTo>
                      <a:pt x="18" y="0"/>
                    </a:lnTo>
                    <a:lnTo>
                      <a:pt x="6" y="12"/>
                    </a:lnTo>
                    <a:lnTo>
                      <a:pt x="0" y="24"/>
                    </a:lnTo>
                    <a:lnTo>
                      <a:pt x="6" y="36"/>
                    </a:lnTo>
                    <a:lnTo>
                      <a:pt x="18" y="48"/>
                    </a:lnTo>
                    <a:lnTo>
                      <a:pt x="30" y="54"/>
                    </a:lnTo>
                    <a:lnTo>
                      <a:pt x="48" y="48"/>
                    </a:lnTo>
                    <a:lnTo>
                      <a:pt x="54" y="36"/>
                    </a:lnTo>
                    <a:lnTo>
                      <a:pt x="6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30" name="Freeform 174"/>
              <p:cNvSpPr>
                <a:spLocks/>
              </p:cNvSpPr>
              <p:nvPr/>
            </p:nvSpPr>
            <p:spPr bwMode="auto">
              <a:xfrm>
                <a:off x="1436" y="2903"/>
                <a:ext cx="60" cy="54"/>
              </a:xfrm>
              <a:custGeom>
                <a:avLst/>
                <a:gdLst>
                  <a:gd name="T0" fmla="*/ 60 w 60"/>
                  <a:gd name="T1" fmla="*/ 24 h 54"/>
                  <a:gd name="T2" fmla="*/ 54 w 60"/>
                  <a:gd name="T3" fmla="*/ 12 h 54"/>
                  <a:gd name="T4" fmla="*/ 48 w 60"/>
                  <a:gd name="T5" fmla="*/ 0 h 54"/>
                  <a:gd name="T6" fmla="*/ 30 w 60"/>
                  <a:gd name="T7" fmla="*/ 0 h 54"/>
                  <a:gd name="T8" fmla="*/ 30 w 60"/>
                  <a:gd name="T9" fmla="*/ 0 h 54"/>
                  <a:gd name="T10" fmla="*/ 18 w 60"/>
                  <a:gd name="T11" fmla="*/ 0 h 54"/>
                  <a:gd name="T12" fmla="*/ 6 w 60"/>
                  <a:gd name="T13" fmla="*/ 12 h 54"/>
                  <a:gd name="T14" fmla="*/ 0 w 60"/>
                  <a:gd name="T15" fmla="*/ 24 h 54"/>
                  <a:gd name="T16" fmla="*/ 0 w 60"/>
                  <a:gd name="T17" fmla="*/ 24 h 54"/>
                  <a:gd name="T18" fmla="*/ 6 w 60"/>
                  <a:gd name="T19" fmla="*/ 36 h 54"/>
                  <a:gd name="T20" fmla="*/ 18 w 60"/>
                  <a:gd name="T21" fmla="*/ 48 h 54"/>
                  <a:gd name="T22" fmla="*/ 30 w 60"/>
                  <a:gd name="T23" fmla="*/ 54 h 54"/>
                  <a:gd name="T24" fmla="*/ 30 w 60"/>
                  <a:gd name="T25" fmla="*/ 54 h 54"/>
                  <a:gd name="T26" fmla="*/ 48 w 60"/>
                  <a:gd name="T27" fmla="*/ 48 h 54"/>
                  <a:gd name="T28" fmla="*/ 54 w 60"/>
                  <a:gd name="T29" fmla="*/ 36 h 54"/>
                  <a:gd name="T30" fmla="*/ 60 w 60"/>
                  <a:gd name="T31" fmla="*/ 24 h 54"/>
                  <a:gd name="T32" fmla="*/ 60 w 60"/>
                  <a:gd name="T33" fmla="*/ 24 h 54"/>
                  <a:gd name="T34" fmla="*/ 60 w 60"/>
                  <a:gd name="T35" fmla="*/ 2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60" y="24"/>
                    </a:moveTo>
                    <a:lnTo>
                      <a:pt x="54" y="12"/>
                    </a:lnTo>
                    <a:lnTo>
                      <a:pt x="48" y="0"/>
                    </a:lnTo>
                    <a:lnTo>
                      <a:pt x="30" y="0"/>
                    </a:lnTo>
                    <a:lnTo>
                      <a:pt x="18" y="0"/>
                    </a:lnTo>
                    <a:lnTo>
                      <a:pt x="6" y="12"/>
                    </a:lnTo>
                    <a:lnTo>
                      <a:pt x="0" y="24"/>
                    </a:lnTo>
                    <a:lnTo>
                      <a:pt x="6" y="36"/>
                    </a:lnTo>
                    <a:lnTo>
                      <a:pt x="18" y="48"/>
                    </a:lnTo>
                    <a:lnTo>
                      <a:pt x="30" y="54"/>
                    </a:lnTo>
                    <a:lnTo>
                      <a:pt x="48" y="48"/>
                    </a:lnTo>
                    <a:lnTo>
                      <a:pt x="54" y="36"/>
                    </a:lnTo>
                    <a:lnTo>
                      <a:pt x="60" y="2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31" name="Freeform 175"/>
              <p:cNvSpPr>
                <a:spLocks/>
              </p:cNvSpPr>
              <p:nvPr/>
            </p:nvSpPr>
            <p:spPr bwMode="auto">
              <a:xfrm>
                <a:off x="1502" y="2837"/>
                <a:ext cx="60" cy="54"/>
              </a:xfrm>
              <a:custGeom>
                <a:avLst/>
                <a:gdLst>
                  <a:gd name="T0" fmla="*/ 30 w 60"/>
                  <a:gd name="T1" fmla="*/ 0 h 54"/>
                  <a:gd name="T2" fmla="*/ 18 w 60"/>
                  <a:gd name="T3" fmla="*/ 6 h 54"/>
                  <a:gd name="T4" fmla="*/ 6 w 60"/>
                  <a:gd name="T5" fmla="*/ 12 h 54"/>
                  <a:gd name="T6" fmla="*/ 0 w 60"/>
                  <a:gd name="T7" fmla="*/ 24 h 54"/>
                  <a:gd name="T8" fmla="*/ 0 w 60"/>
                  <a:gd name="T9" fmla="*/ 24 h 54"/>
                  <a:gd name="T10" fmla="*/ 6 w 60"/>
                  <a:gd name="T11" fmla="*/ 42 h 54"/>
                  <a:gd name="T12" fmla="*/ 18 w 60"/>
                  <a:gd name="T13" fmla="*/ 48 h 54"/>
                  <a:gd name="T14" fmla="*/ 30 w 60"/>
                  <a:gd name="T15" fmla="*/ 54 h 54"/>
                  <a:gd name="T16" fmla="*/ 30 w 60"/>
                  <a:gd name="T17" fmla="*/ 54 h 54"/>
                  <a:gd name="T18" fmla="*/ 42 w 60"/>
                  <a:gd name="T19" fmla="*/ 48 h 54"/>
                  <a:gd name="T20" fmla="*/ 54 w 60"/>
                  <a:gd name="T21" fmla="*/ 42 h 54"/>
                  <a:gd name="T22" fmla="*/ 60 w 60"/>
                  <a:gd name="T23" fmla="*/ 24 h 54"/>
                  <a:gd name="T24" fmla="*/ 60 w 60"/>
                  <a:gd name="T25" fmla="*/ 24 h 54"/>
                  <a:gd name="T26" fmla="*/ 54 w 60"/>
                  <a:gd name="T27" fmla="*/ 12 h 54"/>
                  <a:gd name="T28" fmla="*/ 42 w 60"/>
                  <a:gd name="T29" fmla="*/ 6 h 54"/>
                  <a:gd name="T30" fmla="*/ 30 w 60"/>
                  <a:gd name="T31" fmla="*/ 0 h 54"/>
                  <a:gd name="T32" fmla="*/ 30 w 60"/>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30" y="0"/>
                    </a:moveTo>
                    <a:lnTo>
                      <a:pt x="18" y="6"/>
                    </a:lnTo>
                    <a:lnTo>
                      <a:pt x="6" y="12"/>
                    </a:lnTo>
                    <a:lnTo>
                      <a:pt x="0" y="24"/>
                    </a:lnTo>
                    <a:lnTo>
                      <a:pt x="6" y="42"/>
                    </a:lnTo>
                    <a:lnTo>
                      <a:pt x="18" y="48"/>
                    </a:lnTo>
                    <a:lnTo>
                      <a:pt x="30" y="54"/>
                    </a:lnTo>
                    <a:lnTo>
                      <a:pt x="42" y="48"/>
                    </a:lnTo>
                    <a:lnTo>
                      <a:pt x="54" y="42"/>
                    </a:lnTo>
                    <a:lnTo>
                      <a:pt x="60" y="24"/>
                    </a:lnTo>
                    <a:lnTo>
                      <a:pt x="54" y="12"/>
                    </a:lnTo>
                    <a:lnTo>
                      <a:pt x="42" y="6"/>
                    </a:lnTo>
                    <a:lnTo>
                      <a:pt x="30"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32" name="Freeform 176"/>
              <p:cNvSpPr>
                <a:spLocks/>
              </p:cNvSpPr>
              <p:nvPr/>
            </p:nvSpPr>
            <p:spPr bwMode="auto">
              <a:xfrm>
                <a:off x="1502" y="2837"/>
                <a:ext cx="60" cy="54"/>
              </a:xfrm>
              <a:custGeom>
                <a:avLst/>
                <a:gdLst>
                  <a:gd name="T0" fmla="*/ 30 w 60"/>
                  <a:gd name="T1" fmla="*/ 0 h 54"/>
                  <a:gd name="T2" fmla="*/ 18 w 60"/>
                  <a:gd name="T3" fmla="*/ 6 h 54"/>
                  <a:gd name="T4" fmla="*/ 6 w 60"/>
                  <a:gd name="T5" fmla="*/ 12 h 54"/>
                  <a:gd name="T6" fmla="*/ 0 w 60"/>
                  <a:gd name="T7" fmla="*/ 24 h 54"/>
                  <a:gd name="T8" fmla="*/ 0 w 60"/>
                  <a:gd name="T9" fmla="*/ 24 h 54"/>
                  <a:gd name="T10" fmla="*/ 6 w 60"/>
                  <a:gd name="T11" fmla="*/ 42 h 54"/>
                  <a:gd name="T12" fmla="*/ 18 w 60"/>
                  <a:gd name="T13" fmla="*/ 48 h 54"/>
                  <a:gd name="T14" fmla="*/ 30 w 60"/>
                  <a:gd name="T15" fmla="*/ 54 h 54"/>
                  <a:gd name="T16" fmla="*/ 30 w 60"/>
                  <a:gd name="T17" fmla="*/ 54 h 54"/>
                  <a:gd name="T18" fmla="*/ 42 w 60"/>
                  <a:gd name="T19" fmla="*/ 48 h 54"/>
                  <a:gd name="T20" fmla="*/ 54 w 60"/>
                  <a:gd name="T21" fmla="*/ 42 h 54"/>
                  <a:gd name="T22" fmla="*/ 60 w 60"/>
                  <a:gd name="T23" fmla="*/ 24 h 54"/>
                  <a:gd name="T24" fmla="*/ 60 w 60"/>
                  <a:gd name="T25" fmla="*/ 24 h 54"/>
                  <a:gd name="T26" fmla="*/ 54 w 60"/>
                  <a:gd name="T27" fmla="*/ 12 h 54"/>
                  <a:gd name="T28" fmla="*/ 42 w 60"/>
                  <a:gd name="T29" fmla="*/ 6 h 54"/>
                  <a:gd name="T30" fmla="*/ 30 w 60"/>
                  <a:gd name="T31" fmla="*/ 0 h 54"/>
                  <a:gd name="T32" fmla="*/ 30 w 60"/>
                  <a:gd name="T33" fmla="*/ 0 h 54"/>
                  <a:gd name="T34" fmla="*/ 30 w 60"/>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30" y="0"/>
                    </a:moveTo>
                    <a:lnTo>
                      <a:pt x="18" y="6"/>
                    </a:lnTo>
                    <a:lnTo>
                      <a:pt x="6" y="12"/>
                    </a:lnTo>
                    <a:lnTo>
                      <a:pt x="0" y="24"/>
                    </a:lnTo>
                    <a:lnTo>
                      <a:pt x="6" y="42"/>
                    </a:lnTo>
                    <a:lnTo>
                      <a:pt x="18" y="48"/>
                    </a:lnTo>
                    <a:lnTo>
                      <a:pt x="30" y="54"/>
                    </a:lnTo>
                    <a:lnTo>
                      <a:pt x="42" y="48"/>
                    </a:lnTo>
                    <a:lnTo>
                      <a:pt x="54" y="42"/>
                    </a:lnTo>
                    <a:lnTo>
                      <a:pt x="60" y="24"/>
                    </a:lnTo>
                    <a:lnTo>
                      <a:pt x="54" y="12"/>
                    </a:lnTo>
                    <a:lnTo>
                      <a:pt x="42" y="6"/>
                    </a:lnTo>
                    <a:lnTo>
                      <a:pt x="3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33" name="Freeform 177"/>
              <p:cNvSpPr>
                <a:spLocks/>
              </p:cNvSpPr>
              <p:nvPr/>
            </p:nvSpPr>
            <p:spPr bwMode="auto">
              <a:xfrm>
                <a:off x="1484" y="2795"/>
                <a:ext cx="54" cy="54"/>
              </a:xfrm>
              <a:custGeom>
                <a:avLst/>
                <a:gdLst>
                  <a:gd name="T0" fmla="*/ 6 w 54"/>
                  <a:gd name="T1" fmla="*/ 6 h 54"/>
                  <a:gd name="T2" fmla="*/ 0 w 54"/>
                  <a:gd name="T3" fmla="*/ 18 h 54"/>
                  <a:gd name="T4" fmla="*/ 0 w 54"/>
                  <a:gd name="T5" fmla="*/ 30 h 54"/>
                  <a:gd name="T6" fmla="*/ 6 w 54"/>
                  <a:gd name="T7" fmla="*/ 42 h 54"/>
                  <a:gd name="T8" fmla="*/ 6 w 54"/>
                  <a:gd name="T9" fmla="*/ 42 h 54"/>
                  <a:gd name="T10" fmla="*/ 18 w 54"/>
                  <a:gd name="T11" fmla="*/ 54 h 54"/>
                  <a:gd name="T12" fmla="*/ 36 w 54"/>
                  <a:gd name="T13" fmla="*/ 54 h 54"/>
                  <a:gd name="T14" fmla="*/ 48 w 54"/>
                  <a:gd name="T15" fmla="*/ 42 h 54"/>
                  <a:gd name="T16" fmla="*/ 48 w 54"/>
                  <a:gd name="T17" fmla="*/ 42 h 54"/>
                  <a:gd name="T18" fmla="*/ 54 w 54"/>
                  <a:gd name="T19" fmla="*/ 30 h 54"/>
                  <a:gd name="T20" fmla="*/ 54 w 54"/>
                  <a:gd name="T21" fmla="*/ 18 h 54"/>
                  <a:gd name="T22" fmla="*/ 48 w 54"/>
                  <a:gd name="T23" fmla="*/ 6 h 54"/>
                  <a:gd name="T24" fmla="*/ 48 w 54"/>
                  <a:gd name="T25" fmla="*/ 6 h 54"/>
                  <a:gd name="T26" fmla="*/ 36 w 54"/>
                  <a:gd name="T27" fmla="*/ 0 h 54"/>
                  <a:gd name="T28" fmla="*/ 18 w 54"/>
                  <a:gd name="T29" fmla="*/ 0 h 54"/>
                  <a:gd name="T30" fmla="*/ 6 w 54"/>
                  <a:gd name="T31" fmla="*/ 6 h 54"/>
                  <a:gd name="T32" fmla="*/ 6 w 54"/>
                  <a:gd name="T33" fmla="*/ 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6" y="6"/>
                    </a:moveTo>
                    <a:lnTo>
                      <a:pt x="0" y="18"/>
                    </a:lnTo>
                    <a:lnTo>
                      <a:pt x="0" y="30"/>
                    </a:lnTo>
                    <a:lnTo>
                      <a:pt x="6" y="42"/>
                    </a:lnTo>
                    <a:lnTo>
                      <a:pt x="18" y="54"/>
                    </a:lnTo>
                    <a:lnTo>
                      <a:pt x="36" y="54"/>
                    </a:lnTo>
                    <a:lnTo>
                      <a:pt x="48" y="42"/>
                    </a:lnTo>
                    <a:lnTo>
                      <a:pt x="54" y="30"/>
                    </a:lnTo>
                    <a:lnTo>
                      <a:pt x="54" y="18"/>
                    </a:lnTo>
                    <a:lnTo>
                      <a:pt x="48" y="6"/>
                    </a:lnTo>
                    <a:lnTo>
                      <a:pt x="36" y="0"/>
                    </a:lnTo>
                    <a:lnTo>
                      <a:pt x="18" y="0"/>
                    </a:lnTo>
                    <a:lnTo>
                      <a:pt x="6"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34" name="Freeform 178"/>
              <p:cNvSpPr>
                <a:spLocks/>
              </p:cNvSpPr>
              <p:nvPr/>
            </p:nvSpPr>
            <p:spPr bwMode="auto">
              <a:xfrm>
                <a:off x="1484" y="2795"/>
                <a:ext cx="54" cy="54"/>
              </a:xfrm>
              <a:custGeom>
                <a:avLst/>
                <a:gdLst>
                  <a:gd name="T0" fmla="*/ 6 w 54"/>
                  <a:gd name="T1" fmla="*/ 6 h 54"/>
                  <a:gd name="T2" fmla="*/ 0 w 54"/>
                  <a:gd name="T3" fmla="*/ 18 h 54"/>
                  <a:gd name="T4" fmla="*/ 0 w 54"/>
                  <a:gd name="T5" fmla="*/ 30 h 54"/>
                  <a:gd name="T6" fmla="*/ 6 w 54"/>
                  <a:gd name="T7" fmla="*/ 42 h 54"/>
                  <a:gd name="T8" fmla="*/ 6 w 54"/>
                  <a:gd name="T9" fmla="*/ 42 h 54"/>
                  <a:gd name="T10" fmla="*/ 18 w 54"/>
                  <a:gd name="T11" fmla="*/ 54 h 54"/>
                  <a:gd name="T12" fmla="*/ 36 w 54"/>
                  <a:gd name="T13" fmla="*/ 54 h 54"/>
                  <a:gd name="T14" fmla="*/ 48 w 54"/>
                  <a:gd name="T15" fmla="*/ 42 h 54"/>
                  <a:gd name="T16" fmla="*/ 48 w 54"/>
                  <a:gd name="T17" fmla="*/ 42 h 54"/>
                  <a:gd name="T18" fmla="*/ 54 w 54"/>
                  <a:gd name="T19" fmla="*/ 30 h 54"/>
                  <a:gd name="T20" fmla="*/ 54 w 54"/>
                  <a:gd name="T21" fmla="*/ 18 h 54"/>
                  <a:gd name="T22" fmla="*/ 48 w 54"/>
                  <a:gd name="T23" fmla="*/ 6 h 54"/>
                  <a:gd name="T24" fmla="*/ 48 w 54"/>
                  <a:gd name="T25" fmla="*/ 6 h 54"/>
                  <a:gd name="T26" fmla="*/ 36 w 54"/>
                  <a:gd name="T27" fmla="*/ 0 h 54"/>
                  <a:gd name="T28" fmla="*/ 18 w 54"/>
                  <a:gd name="T29" fmla="*/ 0 h 54"/>
                  <a:gd name="T30" fmla="*/ 6 w 54"/>
                  <a:gd name="T31" fmla="*/ 6 h 54"/>
                  <a:gd name="T32" fmla="*/ 6 w 54"/>
                  <a:gd name="T33" fmla="*/ 6 h 54"/>
                  <a:gd name="T34" fmla="*/ 6 w 54"/>
                  <a:gd name="T35" fmla="*/ 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6" y="6"/>
                    </a:moveTo>
                    <a:lnTo>
                      <a:pt x="0" y="18"/>
                    </a:lnTo>
                    <a:lnTo>
                      <a:pt x="0" y="30"/>
                    </a:lnTo>
                    <a:lnTo>
                      <a:pt x="6" y="42"/>
                    </a:lnTo>
                    <a:lnTo>
                      <a:pt x="18" y="54"/>
                    </a:lnTo>
                    <a:lnTo>
                      <a:pt x="36" y="54"/>
                    </a:lnTo>
                    <a:lnTo>
                      <a:pt x="48" y="42"/>
                    </a:lnTo>
                    <a:lnTo>
                      <a:pt x="54" y="30"/>
                    </a:lnTo>
                    <a:lnTo>
                      <a:pt x="54" y="18"/>
                    </a:lnTo>
                    <a:lnTo>
                      <a:pt x="48" y="6"/>
                    </a:lnTo>
                    <a:lnTo>
                      <a:pt x="36" y="0"/>
                    </a:lnTo>
                    <a:lnTo>
                      <a:pt x="18" y="0"/>
                    </a:lnTo>
                    <a:lnTo>
                      <a:pt x="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35" name="Freeform 179"/>
              <p:cNvSpPr>
                <a:spLocks/>
              </p:cNvSpPr>
              <p:nvPr/>
            </p:nvSpPr>
            <p:spPr bwMode="auto">
              <a:xfrm>
                <a:off x="1370" y="2837"/>
                <a:ext cx="60" cy="54"/>
              </a:xfrm>
              <a:custGeom>
                <a:avLst/>
                <a:gdLst>
                  <a:gd name="T0" fmla="*/ 30 w 60"/>
                  <a:gd name="T1" fmla="*/ 54 h 54"/>
                  <a:gd name="T2" fmla="*/ 42 w 60"/>
                  <a:gd name="T3" fmla="*/ 54 h 54"/>
                  <a:gd name="T4" fmla="*/ 54 w 60"/>
                  <a:gd name="T5" fmla="*/ 42 h 54"/>
                  <a:gd name="T6" fmla="*/ 60 w 60"/>
                  <a:gd name="T7" fmla="*/ 30 h 54"/>
                  <a:gd name="T8" fmla="*/ 60 w 60"/>
                  <a:gd name="T9" fmla="*/ 30 h 54"/>
                  <a:gd name="T10" fmla="*/ 54 w 60"/>
                  <a:gd name="T11" fmla="*/ 18 h 54"/>
                  <a:gd name="T12" fmla="*/ 42 w 60"/>
                  <a:gd name="T13" fmla="*/ 6 h 54"/>
                  <a:gd name="T14" fmla="*/ 30 w 60"/>
                  <a:gd name="T15" fmla="*/ 0 h 54"/>
                  <a:gd name="T16" fmla="*/ 30 w 60"/>
                  <a:gd name="T17" fmla="*/ 0 h 54"/>
                  <a:gd name="T18" fmla="*/ 18 w 60"/>
                  <a:gd name="T19" fmla="*/ 6 h 54"/>
                  <a:gd name="T20" fmla="*/ 6 w 60"/>
                  <a:gd name="T21" fmla="*/ 18 h 54"/>
                  <a:gd name="T22" fmla="*/ 0 w 60"/>
                  <a:gd name="T23" fmla="*/ 30 h 54"/>
                  <a:gd name="T24" fmla="*/ 0 w 60"/>
                  <a:gd name="T25" fmla="*/ 30 h 54"/>
                  <a:gd name="T26" fmla="*/ 6 w 60"/>
                  <a:gd name="T27" fmla="*/ 42 h 54"/>
                  <a:gd name="T28" fmla="*/ 18 w 60"/>
                  <a:gd name="T29" fmla="*/ 54 h 54"/>
                  <a:gd name="T30" fmla="*/ 30 w 60"/>
                  <a:gd name="T31" fmla="*/ 54 h 54"/>
                  <a:gd name="T32" fmla="*/ 30 w 6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30" y="54"/>
                    </a:moveTo>
                    <a:lnTo>
                      <a:pt x="42" y="54"/>
                    </a:lnTo>
                    <a:lnTo>
                      <a:pt x="54" y="42"/>
                    </a:lnTo>
                    <a:lnTo>
                      <a:pt x="60" y="30"/>
                    </a:lnTo>
                    <a:lnTo>
                      <a:pt x="54" y="18"/>
                    </a:lnTo>
                    <a:lnTo>
                      <a:pt x="42" y="6"/>
                    </a:lnTo>
                    <a:lnTo>
                      <a:pt x="30" y="0"/>
                    </a:lnTo>
                    <a:lnTo>
                      <a:pt x="18" y="6"/>
                    </a:lnTo>
                    <a:lnTo>
                      <a:pt x="6" y="18"/>
                    </a:lnTo>
                    <a:lnTo>
                      <a:pt x="0" y="30"/>
                    </a:lnTo>
                    <a:lnTo>
                      <a:pt x="6" y="42"/>
                    </a:lnTo>
                    <a:lnTo>
                      <a:pt x="18" y="54"/>
                    </a:lnTo>
                    <a:lnTo>
                      <a:pt x="30" y="5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36" name="Freeform 180"/>
              <p:cNvSpPr>
                <a:spLocks/>
              </p:cNvSpPr>
              <p:nvPr/>
            </p:nvSpPr>
            <p:spPr bwMode="auto">
              <a:xfrm>
                <a:off x="1370" y="2837"/>
                <a:ext cx="60" cy="54"/>
              </a:xfrm>
              <a:custGeom>
                <a:avLst/>
                <a:gdLst>
                  <a:gd name="T0" fmla="*/ 30 w 60"/>
                  <a:gd name="T1" fmla="*/ 54 h 54"/>
                  <a:gd name="T2" fmla="*/ 42 w 60"/>
                  <a:gd name="T3" fmla="*/ 54 h 54"/>
                  <a:gd name="T4" fmla="*/ 54 w 60"/>
                  <a:gd name="T5" fmla="*/ 42 h 54"/>
                  <a:gd name="T6" fmla="*/ 60 w 60"/>
                  <a:gd name="T7" fmla="*/ 30 h 54"/>
                  <a:gd name="T8" fmla="*/ 60 w 60"/>
                  <a:gd name="T9" fmla="*/ 30 h 54"/>
                  <a:gd name="T10" fmla="*/ 54 w 60"/>
                  <a:gd name="T11" fmla="*/ 18 h 54"/>
                  <a:gd name="T12" fmla="*/ 42 w 60"/>
                  <a:gd name="T13" fmla="*/ 6 h 54"/>
                  <a:gd name="T14" fmla="*/ 30 w 60"/>
                  <a:gd name="T15" fmla="*/ 0 h 54"/>
                  <a:gd name="T16" fmla="*/ 30 w 60"/>
                  <a:gd name="T17" fmla="*/ 0 h 54"/>
                  <a:gd name="T18" fmla="*/ 18 w 60"/>
                  <a:gd name="T19" fmla="*/ 6 h 54"/>
                  <a:gd name="T20" fmla="*/ 6 w 60"/>
                  <a:gd name="T21" fmla="*/ 18 h 54"/>
                  <a:gd name="T22" fmla="*/ 0 w 60"/>
                  <a:gd name="T23" fmla="*/ 30 h 54"/>
                  <a:gd name="T24" fmla="*/ 0 w 60"/>
                  <a:gd name="T25" fmla="*/ 30 h 54"/>
                  <a:gd name="T26" fmla="*/ 6 w 60"/>
                  <a:gd name="T27" fmla="*/ 42 h 54"/>
                  <a:gd name="T28" fmla="*/ 18 w 60"/>
                  <a:gd name="T29" fmla="*/ 54 h 54"/>
                  <a:gd name="T30" fmla="*/ 30 w 60"/>
                  <a:gd name="T31" fmla="*/ 54 h 54"/>
                  <a:gd name="T32" fmla="*/ 30 w 60"/>
                  <a:gd name="T33" fmla="*/ 54 h 54"/>
                  <a:gd name="T34" fmla="*/ 30 w 60"/>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30" y="54"/>
                    </a:moveTo>
                    <a:lnTo>
                      <a:pt x="42" y="54"/>
                    </a:lnTo>
                    <a:lnTo>
                      <a:pt x="54" y="42"/>
                    </a:lnTo>
                    <a:lnTo>
                      <a:pt x="60" y="30"/>
                    </a:lnTo>
                    <a:lnTo>
                      <a:pt x="54" y="18"/>
                    </a:lnTo>
                    <a:lnTo>
                      <a:pt x="42" y="6"/>
                    </a:lnTo>
                    <a:lnTo>
                      <a:pt x="30" y="0"/>
                    </a:lnTo>
                    <a:lnTo>
                      <a:pt x="18" y="6"/>
                    </a:lnTo>
                    <a:lnTo>
                      <a:pt x="6" y="18"/>
                    </a:lnTo>
                    <a:lnTo>
                      <a:pt x="0" y="30"/>
                    </a:lnTo>
                    <a:lnTo>
                      <a:pt x="6" y="42"/>
                    </a:lnTo>
                    <a:lnTo>
                      <a:pt x="18" y="54"/>
                    </a:lnTo>
                    <a:lnTo>
                      <a:pt x="30" y="5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37" name="Freeform 181"/>
              <p:cNvSpPr>
                <a:spLocks/>
              </p:cNvSpPr>
              <p:nvPr/>
            </p:nvSpPr>
            <p:spPr bwMode="auto">
              <a:xfrm>
                <a:off x="1394" y="2885"/>
                <a:ext cx="54" cy="54"/>
              </a:xfrm>
              <a:custGeom>
                <a:avLst/>
                <a:gdLst>
                  <a:gd name="T0" fmla="*/ 48 w 54"/>
                  <a:gd name="T1" fmla="*/ 42 h 54"/>
                  <a:gd name="T2" fmla="*/ 54 w 54"/>
                  <a:gd name="T3" fmla="*/ 30 h 54"/>
                  <a:gd name="T4" fmla="*/ 54 w 54"/>
                  <a:gd name="T5" fmla="*/ 18 h 54"/>
                  <a:gd name="T6" fmla="*/ 48 w 54"/>
                  <a:gd name="T7" fmla="*/ 6 h 54"/>
                  <a:gd name="T8" fmla="*/ 48 w 54"/>
                  <a:gd name="T9" fmla="*/ 6 h 54"/>
                  <a:gd name="T10" fmla="*/ 36 w 54"/>
                  <a:gd name="T11" fmla="*/ 0 h 54"/>
                  <a:gd name="T12" fmla="*/ 18 w 54"/>
                  <a:gd name="T13" fmla="*/ 0 h 54"/>
                  <a:gd name="T14" fmla="*/ 6 w 54"/>
                  <a:gd name="T15" fmla="*/ 6 h 54"/>
                  <a:gd name="T16" fmla="*/ 6 w 54"/>
                  <a:gd name="T17" fmla="*/ 6 h 54"/>
                  <a:gd name="T18" fmla="*/ 0 w 54"/>
                  <a:gd name="T19" fmla="*/ 18 h 54"/>
                  <a:gd name="T20" fmla="*/ 0 w 54"/>
                  <a:gd name="T21" fmla="*/ 30 h 54"/>
                  <a:gd name="T22" fmla="*/ 6 w 54"/>
                  <a:gd name="T23" fmla="*/ 42 h 54"/>
                  <a:gd name="T24" fmla="*/ 6 w 54"/>
                  <a:gd name="T25" fmla="*/ 42 h 54"/>
                  <a:gd name="T26" fmla="*/ 18 w 54"/>
                  <a:gd name="T27" fmla="*/ 54 h 54"/>
                  <a:gd name="T28" fmla="*/ 36 w 54"/>
                  <a:gd name="T29" fmla="*/ 54 h 54"/>
                  <a:gd name="T30" fmla="*/ 48 w 54"/>
                  <a:gd name="T31" fmla="*/ 42 h 54"/>
                  <a:gd name="T32" fmla="*/ 48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48" y="42"/>
                    </a:moveTo>
                    <a:lnTo>
                      <a:pt x="54" y="30"/>
                    </a:lnTo>
                    <a:lnTo>
                      <a:pt x="54" y="18"/>
                    </a:lnTo>
                    <a:lnTo>
                      <a:pt x="48" y="6"/>
                    </a:lnTo>
                    <a:lnTo>
                      <a:pt x="36" y="0"/>
                    </a:lnTo>
                    <a:lnTo>
                      <a:pt x="18" y="0"/>
                    </a:lnTo>
                    <a:lnTo>
                      <a:pt x="6" y="6"/>
                    </a:lnTo>
                    <a:lnTo>
                      <a:pt x="0" y="18"/>
                    </a:lnTo>
                    <a:lnTo>
                      <a:pt x="0" y="30"/>
                    </a:lnTo>
                    <a:lnTo>
                      <a:pt x="6" y="42"/>
                    </a:lnTo>
                    <a:lnTo>
                      <a:pt x="18" y="54"/>
                    </a:lnTo>
                    <a:lnTo>
                      <a:pt x="36" y="54"/>
                    </a:lnTo>
                    <a:lnTo>
                      <a:pt x="48" y="4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38" name="Freeform 182"/>
              <p:cNvSpPr>
                <a:spLocks/>
              </p:cNvSpPr>
              <p:nvPr/>
            </p:nvSpPr>
            <p:spPr bwMode="auto">
              <a:xfrm>
                <a:off x="1394" y="2885"/>
                <a:ext cx="54" cy="54"/>
              </a:xfrm>
              <a:custGeom>
                <a:avLst/>
                <a:gdLst>
                  <a:gd name="T0" fmla="*/ 48 w 54"/>
                  <a:gd name="T1" fmla="*/ 42 h 54"/>
                  <a:gd name="T2" fmla="*/ 54 w 54"/>
                  <a:gd name="T3" fmla="*/ 30 h 54"/>
                  <a:gd name="T4" fmla="*/ 54 w 54"/>
                  <a:gd name="T5" fmla="*/ 18 h 54"/>
                  <a:gd name="T6" fmla="*/ 48 w 54"/>
                  <a:gd name="T7" fmla="*/ 6 h 54"/>
                  <a:gd name="T8" fmla="*/ 48 w 54"/>
                  <a:gd name="T9" fmla="*/ 6 h 54"/>
                  <a:gd name="T10" fmla="*/ 36 w 54"/>
                  <a:gd name="T11" fmla="*/ 0 h 54"/>
                  <a:gd name="T12" fmla="*/ 18 w 54"/>
                  <a:gd name="T13" fmla="*/ 0 h 54"/>
                  <a:gd name="T14" fmla="*/ 6 w 54"/>
                  <a:gd name="T15" fmla="*/ 6 h 54"/>
                  <a:gd name="T16" fmla="*/ 6 w 54"/>
                  <a:gd name="T17" fmla="*/ 6 h 54"/>
                  <a:gd name="T18" fmla="*/ 0 w 54"/>
                  <a:gd name="T19" fmla="*/ 18 h 54"/>
                  <a:gd name="T20" fmla="*/ 0 w 54"/>
                  <a:gd name="T21" fmla="*/ 30 h 54"/>
                  <a:gd name="T22" fmla="*/ 6 w 54"/>
                  <a:gd name="T23" fmla="*/ 42 h 54"/>
                  <a:gd name="T24" fmla="*/ 6 w 54"/>
                  <a:gd name="T25" fmla="*/ 42 h 54"/>
                  <a:gd name="T26" fmla="*/ 18 w 54"/>
                  <a:gd name="T27" fmla="*/ 54 h 54"/>
                  <a:gd name="T28" fmla="*/ 36 w 54"/>
                  <a:gd name="T29" fmla="*/ 54 h 54"/>
                  <a:gd name="T30" fmla="*/ 48 w 54"/>
                  <a:gd name="T31" fmla="*/ 42 h 54"/>
                  <a:gd name="T32" fmla="*/ 48 w 54"/>
                  <a:gd name="T33" fmla="*/ 42 h 54"/>
                  <a:gd name="T34" fmla="*/ 48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48" y="42"/>
                    </a:moveTo>
                    <a:lnTo>
                      <a:pt x="54" y="30"/>
                    </a:lnTo>
                    <a:lnTo>
                      <a:pt x="54" y="18"/>
                    </a:lnTo>
                    <a:lnTo>
                      <a:pt x="48" y="6"/>
                    </a:lnTo>
                    <a:lnTo>
                      <a:pt x="36" y="0"/>
                    </a:lnTo>
                    <a:lnTo>
                      <a:pt x="18" y="0"/>
                    </a:lnTo>
                    <a:lnTo>
                      <a:pt x="6" y="6"/>
                    </a:lnTo>
                    <a:lnTo>
                      <a:pt x="0" y="18"/>
                    </a:lnTo>
                    <a:lnTo>
                      <a:pt x="0" y="30"/>
                    </a:lnTo>
                    <a:lnTo>
                      <a:pt x="6" y="42"/>
                    </a:lnTo>
                    <a:lnTo>
                      <a:pt x="18" y="54"/>
                    </a:lnTo>
                    <a:lnTo>
                      <a:pt x="36" y="54"/>
                    </a:lnTo>
                    <a:lnTo>
                      <a:pt x="48" y="4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39" name="Freeform 183"/>
              <p:cNvSpPr>
                <a:spLocks/>
              </p:cNvSpPr>
              <p:nvPr/>
            </p:nvSpPr>
            <p:spPr bwMode="auto">
              <a:xfrm>
                <a:off x="1388" y="2795"/>
                <a:ext cx="60" cy="54"/>
              </a:xfrm>
              <a:custGeom>
                <a:avLst/>
                <a:gdLst>
                  <a:gd name="T0" fmla="*/ 12 w 60"/>
                  <a:gd name="T1" fmla="*/ 48 h 54"/>
                  <a:gd name="T2" fmla="*/ 24 w 60"/>
                  <a:gd name="T3" fmla="*/ 54 h 54"/>
                  <a:gd name="T4" fmla="*/ 36 w 60"/>
                  <a:gd name="T5" fmla="*/ 54 h 54"/>
                  <a:gd name="T6" fmla="*/ 48 w 60"/>
                  <a:gd name="T7" fmla="*/ 48 h 54"/>
                  <a:gd name="T8" fmla="*/ 48 w 60"/>
                  <a:gd name="T9" fmla="*/ 48 h 54"/>
                  <a:gd name="T10" fmla="*/ 60 w 60"/>
                  <a:gd name="T11" fmla="*/ 36 h 54"/>
                  <a:gd name="T12" fmla="*/ 60 w 60"/>
                  <a:gd name="T13" fmla="*/ 18 h 54"/>
                  <a:gd name="T14" fmla="*/ 48 w 60"/>
                  <a:gd name="T15" fmla="*/ 6 h 54"/>
                  <a:gd name="T16" fmla="*/ 48 w 60"/>
                  <a:gd name="T17" fmla="*/ 6 h 54"/>
                  <a:gd name="T18" fmla="*/ 36 w 60"/>
                  <a:gd name="T19" fmla="*/ 0 h 54"/>
                  <a:gd name="T20" fmla="*/ 24 w 60"/>
                  <a:gd name="T21" fmla="*/ 0 h 54"/>
                  <a:gd name="T22" fmla="*/ 12 w 60"/>
                  <a:gd name="T23" fmla="*/ 6 h 54"/>
                  <a:gd name="T24" fmla="*/ 12 w 60"/>
                  <a:gd name="T25" fmla="*/ 6 h 54"/>
                  <a:gd name="T26" fmla="*/ 0 w 60"/>
                  <a:gd name="T27" fmla="*/ 18 h 54"/>
                  <a:gd name="T28" fmla="*/ 0 w 60"/>
                  <a:gd name="T29" fmla="*/ 36 h 54"/>
                  <a:gd name="T30" fmla="*/ 12 w 60"/>
                  <a:gd name="T31" fmla="*/ 48 h 54"/>
                  <a:gd name="T32" fmla="*/ 12 w 60"/>
                  <a:gd name="T33" fmla="*/ 4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12" y="48"/>
                    </a:moveTo>
                    <a:lnTo>
                      <a:pt x="24" y="54"/>
                    </a:lnTo>
                    <a:lnTo>
                      <a:pt x="36" y="54"/>
                    </a:lnTo>
                    <a:lnTo>
                      <a:pt x="48" y="48"/>
                    </a:lnTo>
                    <a:lnTo>
                      <a:pt x="60" y="36"/>
                    </a:lnTo>
                    <a:lnTo>
                      <a:pt x="60" y="18"/>
                    </a:lnTo>
                    <a:lnTo>
                      <a:pt x="48" y="6"/>
                    </a:lnTo>
                    <a:lnTo>
                      <a:pt x="36" y="0"/>
                    </a:lnTo>
                    <a:lnTo>
                      <a:pt x="24" y="0"/>
                    </a:lnTo>
                    <a:lnTo>
                      <a:pt x="12" y="6"/>
                    </a:lnTo>
                    <a:lnTo>
                      <a:pt x="0" y="18"/>
                    </a:lnTo>
                    <a:lnTo>
                      <a:pt x="0" y="36"/>
                    </a:lnTo>
                    <a:lnTo>
                      <a:pt x="12" y="4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40" name="Freeform 184"/>
              <p:cNvSpPr>
                <a:spLocks/>
              </p:cNvSpPr>
              <p:nvPr/>
            </p:nvSpPr>
            <p:spPr bwMode="auto">
              <a:xfrm>
                <a:off x="1388" y="2795"/>
                <a:ext cx="60" cy="54"/>
              </a:xfrm>
              <a:custGeom>
                <a:avLst/>
                <a:gdLst>
                  <a:gd name="T0" fmla="*/ 12 w 60"/>
                  <a:gd name="T1" fmla="*/ 48 h 54"/>
                  <a:gd name="T2" fmla="*/ 24 w 60"/>
                  <a:gd name="T3" fmla="*/ 54 h 54"/>
                  <a:gd name="T4" fmla="*/ 36 w 60"/>
                  <a:gd name="T5" fmla="*/ 54 h 54"/>
                  <a:gd name="T6" fmla="*/ 48 w 60"/>
                  <a:gd name="T7" fmla="*/ 48 h 54"/>
                  <a:gd name="T8" fmla="*/ 48 w 60"/>
                  <a:gd name="T9" fmla="*/ 48 h 54"/>
                  <a:gd name="T10" fmla="*/ 60 w 60"/>
                  <a:gd name="T11" fmla="*/ 36 h 54"/>
                  <a:gd name="T12" fmla="*/ 60 w 60"/>
                  <a:gd name="T13" fmla="*/ 18 h 54"/>
                  <a:gd name="T14" fmla="*/ 48 w 60"/>
                  <a:gd name="T15" fmla="*/ 6 h 54"/>
                  <a:gd name="T16" fmla="*/ 48 w 60"/>
                  <a:gd name="T17" fmla="*/ 6 h 54"/>
                  <a:gd name="T18" fmla="*/ 36 w 60"/>
                  <a:gd name="T19" fmla="*/ 0 h 54"/>
                  <a:gd name="T20" fmla="*/ 24 w 60"/>
                  <a:gd name="T21" fmla="*/ 0 h 54"/>
                  <a:gd name="T22" fmla="*/ 12 w 60"/>
                  <a:gd name="T23" fmla="*/ 6 h 54"/>
                  <a:gd name="T24" fmla="*/ 12 w 60"/>
                  <a:gd name="T25" fmla="*/ 6 h 54"/>
                  <a:gd name="T26" fmla="*/ 0 w 60"/>
                  <a:gd name="T27" fmla="*/ 18 h 54"/>
                  <a:gd name="T28" fmla="*/ 0 w 60"/>
                  <a:gd name="T29" fmla="*/ 36 h 54"/>
                  <a:gd name="T30" fmla="*/ 12 w 60"/>
                  <a:gd name="T31" fmla="*/ 48 h 54"/>
                  <a:gd name="T32" fmla="*/ 12 w 60"/>
                  <a:gd name="T33" fmla="*/ 48 h 54"/>
                  <a:gd name="T34" fmla="*/ 12 w 60"/>
                  <a:gd name="T35" fmla="*/ 4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12" y="48"/>
                    </a:moveTo>
                    <a:lnTo>
                      <a:pt x="24" y="54"/>
                    </a:lnTo>
                    <a:lnTo>
                      <a:pt x="36" y="54"/>
                    </a:lnTo>
                    <a:lnTo>
                      <a:pt x="48" y="48"/>
                    </a:lnTo>
                    <a:lnTo>
                      <a:pt x="60" y="36"/>
                    </a:lnTo>
                    <a:lnTo>
                      <a:pt x="60" y="18"/>
                    </a:lnTo>
                    <a:lnTo>
                      <a:pt x="48" y="6"/>
                    </a:lnTo>
                    <a:lnTo>
                      <a:pt x="36" y="0"/>
                    </a:lnTo>
                    <a:lnTo>
                      <a:pt x="24" y="0"/>
                    </a:lnTo>
                    <a:lnTo>
                      <a:pt x="12" y="6"/>
                    </a:lnTo>
                    <a:lnTo>
                      <a:pt x="0" y="18"/>
                    </a:lnTo>
                    <a:lnTo>
                      <a:pt x="0" y="36"/>
                    </a:lnTo>
                    <a:lnTo>
                      <a:pt x="12" y="4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41" name="Freeform 185"/>
              <p:cNvSpPr>
                <a:spLocks/>
              </p:cNvSpPr>
              <p:nvPr/>
            </p:nvSpPr>
            <p:spPr bwMode="auto">
              <a:xfrm>
                <a:off x="1484" y="2885"/>
                <a:ext cx="60" cy="48"/>
              </a:xfrm>
              <a:custGeom>
                <a:avLst/>
                <a:gdLst>
                  <a:gd name="T0" fmla="*/ 48 w 60"/>
                  <a:gd name="T1" fmla="*/ 6 h 48"/>
                  <a:gd name="T2" fmla="*/ 36 w 60"/>
                  <a:gd name="T3" fmla="*/ 0 h 48"/>
                  <a:gd name="T4" fmla="*/ 24 w 60"/>
                  <a:gd name="T5" fmla="*/ 0 h 48"/>
                  <a:gd name="T6" fmla="*/ 12 w 60"/>
                  <a:gd name="T7" fmla="*/ 6 h 48"/>
                  <a:gd name="T8" fmla="*/ 12 w 60"/>
                  <a:gd name="T9" fmla="*/ 6 h 48"/>
                  <a:gd name="T10" fmla="*/ 0 w 60"/>
                  <a:gd name="T11" fmla="*/ 18 h 48"/>
                  <a:gd name="T12" fmla="*/ 0 w 60"/>
                  <a:gd name="T13" fmla="*/ 30 h 48"/>
                  <a:gd name="T14" fmla="*/ 12 w 60"/>
                  <a:gd name="T15" fmla="*/ 42 h 48"/>
                  <a:gd name="T16" fmla="*/ 12 w 60"/>
                  <a:gd name="T17" fmla="*/ 42 h 48"/>
                  <a:gd name="T18" fmla="*/ 24 w 60"/>
                  <a:gd name="T19" fmla="*/ 48 h 48"/>
                  <a:gd name="T20" fmla="*/ 36 w 60"/>
                  <a:gd name="T21" fmla="*/ 48 h 48"/>
                  <a:gd name="T22" fmla="*/ 48 w 60"/>
                  <a:gd name="T23" fmla="*/ 42 h 48"/>
                  <a:gd name="T24" fmla="*/ 48 w 60"/>
                  <a:gd name="T25" fmla="*/ 42 h 48"/>
                  <a:gd name="T26" fmla="*/ 60 w 60"/>
                  <a:gd name="T27" fmla="*/ 30 h 48"/>
                  <a:gd name="T28" fmla="*/ 60 w 60"/>
                  <a:gd name="T29" fmla="*/ 18 h 48"/>
                  <a:gd name="T30" fmla="*/ 48 w 60"/>
                  <a:gd name="T31" fmla="*/ 6 h 48"/>
                  <a:gd name="T32" fmla="*/ 48 w 60"/>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8"/>
                  <a:gd name="T53" fmla="*/ 60 w 6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8">
                    <a:moveTo>
                      <a:pt x="48" y="6"/>
                    </a:moveTo>
                    <a:lnTo>
                      <a:pt x="36" y="0"/>
                    </a:lnTo>
                    <a:lnTo>
                      <a:pt x="24" y="0"/>
                    </a:lnTo>
                    <a:lnTo>
                      <a:pt x="12" y="6"/>
                    </a:lnTo>
                    <a:lnTo>
                      <a:pt x="0" y="18"/>
                    </a:lnTo>
                    <a:lnTo>
                      <a:pt x="0" y="30"/>
                    </a:lnTo>
                    <a:lnTo>
                      <a:pt x="12" y="42"/>
                    </a:lnTo>
                    <a:lnTo>
                      <a:pt x="24" y="48"/>
                    </a:lnTo>
                    <a:lnTo>
                      <a:pt x="36" y="48"/>
                    </a:lnTo>
                    <a:lnTo>
                      <a:pt x="48" y="42"/>
                    </a:lnTo>
                    <a:lnTo>
                      <a:pt x="60" y="30"/>
                    </a:lnTo>
                    <a:lnTo>
                      <a:pt x="60" y="18"/>
                    </a:lnTo>
                    <a:lnTo>
                      <a:pt x="48"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42" name="Freeform 186"/>
              <p:cNvSpPr>
                <a:spLocks/>
              </p:cNvSpPr>
              <p:nvPr/>
            </p:nvSpPr>
            <p:spPr bwMode="auto">
              <a:xfrm>
                <a:off x="1484" y="2885"/>
                <a:ext cx="60" cy="48"/>
              </a:xfrm>
              <a:custGeom>
                <a:avLst/>
                <a:gdLst>
                  <a:gd name="T0" fmla="*/ 48 w 60"/>
                  <a:gd name="T1" fmla="*/ 6 h 48"/>
                  <a:gd name="T2" fmla="*/ 36 w 60"/>
                  <a:gd name="T3" fmla="*/ 0 h 48"/>
                  <a:gd name="T4" fmla="*/ 24 w 60"/>
                  <a:gd name="T5" fmla="*/ 0 h 48"/>
                  <a:gd name="T6" fmla="*/ 12 w 60"/>
                  <a:gd name="T7" fmla="*/ 6 h 48"/>
                  <a:gd name="T8" fmla="*/ 12 w 60"/>
                  <a:gd name="T9" fmla="*/ 6 h 48"/>
                  <a:gd name="T10" fmla="*/ 0 w 60"/>
                  <a:gd name="T11" fmla="*/ 18 h 48"/>
                  <a:gd name="T12" fmla="*/ 0 w 60"/>
                  <a:gd name="T13" fmla="*/ 30 h 48"/>
                  <a:gd name="T14" fmla="*/ 12 w 60"/>
                  <a:gd name="T15" fmla="*/ 42 h 48"/>
                  <a:gd name="T16" fmla="*/ 12 w 60"/>
                  <a:gd name="T17" fmla="*/ 42 h 48"/>
                  <a:gd name="T18" fmla="*/ 24 w 60"/>
                  <a:gd name="T19" fmla="*/ 48 h 48"/>
                  <a:gd name="T20" fmla="*/ 36 w 60"/>
                  <a:gd name="T21" fmla="*/ 48 h 48"/>
                  <a:gd name="T22" fmla="*/ 48 w 60"/>
                  <a:gd name="T23" fmla="*/ 42 h 48"/>
                  <a:gd name="T24" fmla="*/ 48 w 60"/>
                  <a:gd name="T25" fmla="*/ 42 h 48"/>
                  <a:gd name="T26" fmla="*/ 60 w 60"/>
                  <a:gd name="T27" fmla="*/ 30 h 48"/>
                  <a:gd name="T28" fmla="*/ 60 w 60"/>
                  <a:gd name="T29" fmla="*/ 18 h 48"/>
                  <a:gd name="T30" fmla="*/ 48 w 60"/>
                  <a:gd name="T31" fmla="*/ 6 h 48"/>
                  <a:gd name="T32" fmla="*/ 48 w 60"/>
                  <a:gd name="T33" fmla="*/ 6 h 48"/>
                  <a:gd name="T34" fmla="*/ 48 w 60"/>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8"/>
                  <a:gd name="T56" fmla="*/ 60 w 6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8">
                    <a:moveTo>
                      <a:pt x="48" y="6"/>
                    </a:moveTo>
                    <a:lnTo>
                      <a:pt x="36" y="0"/>
                    </a:lnTo>
                    <a:lnTo>
                      <a:pt x="24" y="0"/>
                    </a:lnTo>
                    <a:lnTo>
                      <a:pt x="12" y="6"/>
                    </a:lnTo>
                    <a:lnTo>
                      <a:pt x="0" y="18"/>
                    </a:lnTo>
                    <a:lnTo>
                      <a:pt x="0" y="30"/>
                    </a:lnTo>
                    <a:lnTo>
                      <a:pt x="12" y="42"/>
                    </a:lnTo>
                    <a:lnTo>
                      <a:pt x="24" y="48"/>
                    </a:lnTo>
                    <a:lnTo>
                      <a:pt x="36" y="48"/>
                    </a:lnTo>
                    <a:lnTo>
                      <a:pt x="48" y="42"/>
                    </a:lnTo>
                    <a:lnTo>
                      <a:pt x="60" y="30"/>
                    </a:lnTo>
                    <a:lnTo>
                      <a:pt x="60" y="18"/>
                    </a:lnTo>
                    <a:lnTo>
                      <a:pt x="4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43" name="Freeform 187"/>
              <p:cNvSpPr>
                <a:spLocks/>
              </p:cNvSpPr>
              <p:nvPr/>
            </p:nvSpPr>
            <p:spPr bwMode="auto">
              <a:xfrm>
                <a:off x="1424" y="2825"/>
                <a:ext cx="84" cy="78"/>
              </a:xfrm>
              <a:custGeom>
                <a:avLst/>
                <a:gdLst>
                  <a:gd name="T0" fmla="*/ 84 w 84"/>
                  <a:gd name="T1" fmla="*/ 42 h 78"/>
                  <a:gd name="T2" fmla="*/ 78 w 84"/>
                  <a:gd name="T3" fmla="*/ 18 h 78"/>
                  <a:gd name="T4" fmla="*/ 60 w 84"/>
                  <a:gd name="T5" fmla="*/ 6 h 78"/>
                  <a:gd name="T6" fmla="*/ 42 w 84"/>
                  <a:gd name="T7" fmla="*/ 0 h 78"/>
                  <a:gd name="T8" fmla="*/ 42 w 84"/>
                  <a:gd name="T9" fmla="*/ 0 h 78"/>
                  <a:gd name="T10" fmla="*/ 24 w 84"/>
                  <a:gd name="T11" fmla="*/ 6 h 78"/>
                  <a:gd name="T12" fmla="*/ 6 w 84"/>
                  <a:gd name="T13" fmla="*/ 18 h 78"/>
                  <a:gd name="T14" fmla="*/ 0 w 84"/>
                  <a:gd name="T15" fmla="*/ 42 h 78"/>
                  <a:gd name="T16" fmla="*/ 0 w 84"/>
                  <a:gd name="T17" fmla="*/ 42 h 78"/>
                  <a:gd name="T18" fmla="*/ 6 w 84"/>
                  <a:gd name="T19" fmla="*/ 60 h 78"/>
                  <a:gd name="T20" fmla="*/ 24 w 84"/>
                  <a:gd name="T21" fmla="*/ 72 h 78"/>
                  <a:gd name="T22" fmla="*/ 42 w 84"/>
                  <a:gd name="T23" fmla="*/ 78 h 78"/>
                  <a:gd name="T24" fmla="*/ 42 w 84"/>
                  <a:gd name="T25" fmla="*/ 78 h 78"/>
                  <a:gd name="T26" fmla="*/ 60 w 84"/>
                  <a:gd name="T27" fmla="*/ 72 h 78"/>
                  <a:gd name="T28" fmla="*/ 78 w 84"/>
                  <a:gd name="T29" fmla="*/ 60 h 78"/>
                  <a:gd name="T30" fmla="*/ 84 w 84"/>
                  <a:gd name="T31" fmla="*/ 42 h 78"/>
                  <a:gd name="T32" fmla="*/ 84 w 84"/>
                  <a:gd name="T33" fmla="*/ 42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8"/>
                  <a:gd name="T53" fmla="*/ 84 w 84"/>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8">
                    <a:moveTo>
                      <a:pt x="84" y="42"/>
                    </a:moveTo>
                    <a:lnTo>
                      <a:pt x="78" y="18"/>
                    </a:lnTo>
                    <a:lnTo>
                      <a:pt x="60" y="6"/>
                    </a:lnTo>
                    <a:lnTo>
                      <a:pt x="42" y="0"/>
                    </a:lnTo>
                    <a:lnTo>
                      <a:pt x="24" y="6"/>
                    </a:lnTo>
                    <a:lnTo>
                      <a:pt x="6" y="18"/>
                    </a:lnTo>
                    <a:lnTo>
                      <a:pt x="0" y="42"/>
                    </a:lnTo>
                    <a:lnTo>
                      <a:pt x="6" y="60"/>
                    </a:lnTo>
                    <a:lnTo>
                      <a:pt x="24" y="72"/>
                    </a:lnTo>
                    <a:lnTo>
                      <a:pt x="42" y="78"/>
                    </a:lnTo>
                    <a:lnTo>
                      <a:pt x="60" y="72"/>
                    </a:lnTo>
                    <a:lnTo>
                      <a:pt x="78" y="60"/>
                    </a:lnTo>
                    <a:lnTo>
                      <a:pt x="84" y="4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44" name="Freeform 188"/>
              <p:cNvSpPr>
                <a:spLocks/>
              </p:cNvSpPr>
              <p:nvPr/>
            </p:nvSpPr>
            <p:spPr bwMode="auto">
              <a:xfrm>
                <a:off x="1424" y="2825"/>
                <a:ext cx="84" cy="78"/>
              </a:xfrm>
              <a:custGeom>
                <a:avLst/>
                <a:gdLst>
                  <a:gd name="T0" fmla="*/ 84 w 84"/>
                  <a:gd name="T1" fmla="*/ 42 h 78"/>
                  <a:gd name="T2" fmla="*/ 78 w 84"/>
                  <a:gd name="T3" fmla="*/ 18 h 78"/>
                  <a:gd name="T4" fmla="*/ 60 w 84"/>
                  <a:gd name="T5" fmla="*/ 6 h 78"/>
                  <a:gd name="T6" fmla="*/ 42 w 84"/>
                  <a:gd name="T7" fmla="*/ 0 h 78"/>
                  <a:gd name="T8" fmla="*/ 42 w 84"/>
                  <a:gd name="T9" fmla="*/ 0 h 78"/>
                  <a:gd name="T10" fmla="*/ 24 w 84"/>
                  <a:gd name="T11" fmla="*/ 6 h 78"/>
                  <a:gd name="T12" fmla="*/ 6 w 84"/>
                  <a:gd name="T13" fmla="*/ 18 h 78"/>
                  <a:gd name="T14" fmla="*/ 0 w 84"/>
                  <a:gd name="T15" fmla="*/ 42 h 78"/>
                  <a:gd name="T16" fmla="*/ 0 w 84"/>
                  <a:gd name="T17" fmla="*/ 42 h 78"/>
                  <a:gd name="T18" fmla="*/ 6 w 84"/>
                  <a:gd name="T19" fmla="*/ 60 h 78"/>
                  <a:gd name="T20" fmla="*/ 24 w 84"/>
                  <a:gd name="T21" fmla="*/ 72 h 78"/>
                  <a:gd name="T22" fmla="*/ 42 w 84"/>
                  <a:gd name="T23" fmla="*/ 78 h 78"/>
                  <a:gd name="T24" fmla="*/ 42 w 84"/>
                  <a:gd name="T25" fmla="*/ 78 h 78"/>
                  <a:gd name="T26" fmla="*/ 60 w 84"/>
                  <a:gd name="T27" fmla="*/ 72 h 78"/>
                  <a:gd name="T28" fmla="*/ 78 w 84"/>
                  <a:gd name="T29" fmla="*/ 60 h 78"/>
                  <a:gd name="T30" fmla="*/ 84 w 84"/>
                  <a:gd name="T31" fmla="*/ 42 h 78"/>
                  <a:gd name="T32" fmla="*/ 84 w 84"/>
                  <a:gd name="T33" fmla="*/ 42 h 78"/>
                  <a:gd name="T34" fmla="*/ 84 w 84"/>
                  <a:gd name="T35" fmla="*/ 42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78"/>
                  <a:gd name="T56" fmla="*/ 84 w 84"/>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78">
                    <a:moveTo>
                      <a:pt x="84" y="42"/>
                    </a:moveTo>
                    <a:lnTo>
                      <a:pt x="78" y="18"/>
                    </a:lnTo>
                    <a:lnTo>
                      <a:pt x="60" y="6"/>
                    </a:lnTo>
                    <a:lnTo>
                      <a:pt x="42" y="0"/>
                    </a:lnTo>
                    <a:lnTo>
                      <a:pt x="24" y="6"/>
                    </a:lnTo>
                    <a:lnTo>
                      <a:pt x="6" y="18"/>
                    </a:lnTo>
                    <a:lnTo>
                      <a:pt x="0" y="42"/>
                    </a:lnTo>
                    <a:lnTo>
                      <a:pt x="6" y="60"/>
                    </a:lnTo>
                    <a:lnTo>
                      <a:pt x="24" y="72"/>
                    </a:lnTo>
                    <a:lnTo>
                      <a:pt x="42" y="78"/>
                    </a:lnTo>
                    <a:lnTo>
                      <a:pt x="60" y="72"/>
                    </a:lnTo>
                    <a:lnTo>
                      <a:pt x="78" y="60"/>
                    </a:lnTo>
                    <a:lnTo>
                      <a:pt x="84" y="4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45" name="Freeform 189"/>
              <p:cNvSpPr>
                <a:spLocks/>
              </p:cNvSpPr>
              <p:nvPr/>
            </p:nvSpPr>
            <p:spPr bwMode="auto">
              <a:xfrm>
                <a:off x="1898" y="2729"/>
                <a:ext cx="372" cy="354"/>
              </a:xfrm>
              <a:custGeom>
                <a:avLst/>
                <a:gdLst>
                  <a:gd name="T0" fmla="*/ 372 w 372"/>
                  <a:gd name="T1" fmla="*/ 186 h 354"/>
                  <a:gd name="T2" fmla="*/ 354 w 372"/>
                  <a:gd name="T3" fmla="*/ 96 h 354"/>
                  <a:gd name="T4" fmla="*/ 288 w 372"/>
                  <a:gd name="T5" fmla="*/ 30 h 354"/>
                  <a:gd name="T6" fmla="*/ 198 w 372"/>
                  <a:gd name="T7" fmla="*/ 0 h 354"/>
                  <a:gd name="T8" fmla="*/ 198 w 372"/>
                  <a:gd name="T9" fmla="*/ 0 h 354"/>
                  <a:gd name="T10" fmla="*/ 102 w 372"/>
                  <a:gd name="T11" fmla="*/ 18 h 354"/>
                  <a:gd name="T12" fmla="*/ 30 w 372"/>
                  <a:gd name="T13" fmla="*/ 78 h 354"/>
                  <a:gd name="T14" fmla="*/ 0 w 372"/>
                  <a:gd name="T15" fmla="*/ 162 h 354"/>
                  <a:gd name="T16" fmla="*/ 0 w 372"/>
                  <a:gd name="T17" fmla="*/ 162 h 354"/>
                  <a:gd name="T18" fmla="*/ 18 w 372"/>
                  <a:gd name="T19" fmla="*/ 252 h 354"/>
                  <a:gd name="T20" fmla="*/ 78 w 372"/>
                  <a:gd name="T21" fmla="*/ 324 h 354"/>
                  <a:gd name="T22" fmla="*/ 174 w 372"/>
                  <a:gd name="T23" fmla="*/ 354 h 354"/>
                  <a:gd name="T24" fmla="*/ 174 w 372"/>
                  <a:gd name="T25" fmla="*/ 354 h 354"/>
                  <a:gd name="T26" fmla="*/ 270 w 372"/>
                  <a:gd name="T27" fmla="*/ 336 h 354"/>
                  <a:gd name="T28" fmla="*/ 342 w 372"/>
                  <a:gd name="T29" fmla="*/ 276 h 354"/>
                  <a:gd name="T30" fmla="*/ 372 w 372"/>
                  <a:gd name="T31" fmla="*/ 186 h 354"/>
                  <a:gd name="T32" fmla="*/ 372 w 372"/>
                  <a:gd name="T33" fmla="*/ 186 h 3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354"/>
                  <a:gd name="T53" fmla="*/ 372 w 372"/>
                  <a:gd name="T54" fmla="*/ 354 h 3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354">
                    <a:moveTo>
                      <a:pt x="372" y="186"/>
                    </a:moveTo>
                    <a:lnTo>
                      <a:pt x="354" y="96"/>
                    </a:lnTo>
                    <a:lnTo>
                      <a:pt x="288" y="30"/>
                    </a:lnTo>
                    <a:lnTo>
                      <a:pt x="198" y="0"/>
                    </a:lnTo>
                    <a:lnTo>
                      <a:pt x="102" y="18"/>
                    </a:lnTo>
                    <a:lnTo>
                      <a:pt x="30" y="78"/>
                    </a:lnTo>
                    <a:lnTo>
                      <a:pt x="0" y="162"/>
                    </a:lnTo>
                    <a:lnTo>
                      <a:pt x="18" y="252"/>
                    </a:lnTo>
                    <a:lnTo>
                      <a:pt x="78" y="324"/>
                    </a:lnTo>
                    <a:lnTo>
                      <a:pt x="174" y="354"/>
                    </a:lnTo>
                    <a:lnTo>
                      <a:pt x="270" y="336"/>
                    </a:lnTo>
                    <a:lnTo>
                      <a:pt x="342" y="276"/>
                    </a:lnTo>
                    <a:lnTo>
                      <a:pt x="372" y="186"/>
                    </a:lnTo>
                    <a:close/>
                  </a:path>
                </a:pathLst>
              </a:custGeom>
              <a:solidFill>
                <a:srgbClr val="7ECFE2"/>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46" name="Freeform 190"/>
              <p:cNvSpPr>
                <a:spLocks/>
              </p:cNvSpPr>
              <p:nvPr/>
            </p:nvSpPr>
            <p:spPr bwMode="auto">
              <a:xfrm>
                <a:off x="1898" y="2729"/>
                <a:ext cx="372" cy="354"/>
              </a:xfrm>
              <a:custGeom>
                <a:avLst/>
                <a:gdLst>
                  <a:gd name="T0" fmla="*/ 372 w 372"/>
                  <a:gd name="T1" fmla="*/ 186 h 354"/>
                  <a:gd name="T2" fmla="*/ 354 w 372"/>
                  <a:gd name="T3" fmla="*/ 96 h 354"/>
                  <a:gd name="T4" fmla="*/ 288 w 372"/>
                  <a:gd name="T5" fmla="*/ 30 h 354"/>
                  <a:gd name="T6" fmla="*/ 198 w 372"/>
                  <a:gd name="T7" fmla="*/ 0 h 354"/>
                  <a:gd name="T8" fmla="*/ 198 w 372"/>
                  <a:gd name="T9" fmla="*/ 0 h 354"/>
                  <a:gd name="T10" fmla="*/ 102 w 372"/>
                  <a:gd name="T11" fmla="*/ 18 h 354"/>
                  <a:gd name="T12" fmla="*/ 30 w 372"/>
                  <a:gd name="T13" fmla="*/ 78 h 354"/>
                  <a:gd name="T14" fmla="*/ 0 w 372"/>
                  <a:gd name="T15" fmla="*/ 162 h 354"/>
                  <a:gd name="T16" fmla="*/ 0 w 372"/>
                  <a:gd name="T17" fmla="*/ 162 h 354"/>
                  <a:gd name="T18" fmla="*/ 18 w 372"/>
                  <a:gd name="T19" fmla="*/ 252 h 354"/>
                  <a:gd name="T20" fmla="*/ 78 w 372"/>
                  <a:gd name="T21" fmla="*/ 324 h 354"/>
                  <a:gd name="T22" fmla="*/ 174 w 372"/>
                  <a:gd name="T23" fmla="*/ 354 h 354"/>
                  <a:gd name="T24" fmla="*/ 174 w 372"/>
                  <a:gd name="T25" fmla="*/ 354 h 354"/>
                  <a:gd name="T26" fmla="*/ 270 w 372"/>
                  <a:gd name="T27" fmla="*/ 336 h 354"/>
                  <a:gd name="T28" fmla="*/ 342 w 372"/>
                  <a:gd name="T29" fmla="*/ 276 h 354"/>
                  <a:gd name="T30" fmla="*/ 372 w 372"/>
                  <a:gd name="T31" fmla="*/ 186 h 354"/>
                  <a:gd name="T32" fmla="*/ 372 w 372"/>
                  <a:gd name="T33" fmla="*/ 186 h 354"/>
                  <a:gd name="T34" fmla="*/ 372 w 372"/>
                  <a:gd name="T35" fmla="*/ 186 h 3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2"/>
                  <a:gd name="T55" fmla="*/ 0 h 354"/>
                  <a:gd name="T56" fmla="*/ 372 w 372"/>
                  <a:gd name="T57" fmla="*/ 354 h 3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2" h="354">
                    <a:moveTo>
                      <a:pt x="372" y="186"/>
                    </a:moveTo>
                    <a:lnTo>
                      <a:pt x="354" y="96"/>
                    </a:lnTo>
                    <a:lnTo>
                      <a:pt x="288" y="30"/>
                    </a:lnTo>
                    <a:lnTo>
                      <a:pt x="198" y="0"/>
                    </a:lnTo>
                    <a:lnTo>
                      <a:pt x="102" y="18"/>
                    </a:lnTo>
                    <a:lnTo>
                      <a:pt x="30" y="78"/>
                    </a:lnTo>
                    <a:lnTo>
                      <a:pt x="0" y="162"/>
                    </a:lnTo>
                    <a:lnTo>
                      <a:pt x="18" y="252"/>
                    </a:lnTo>
                    <a:lnTo>
                      <a:pt x="78" y="324"/>
                    </a:lnTo>
                    <a:lnTo>
                      <a:pt x="174" y="354"/>
                    </a:lnTo>
                    <a:lnTo>
                      <a:pt x="270" y="336"/>
                    </a:lnTo>
                    <a:lnTo>
                      <a:pt x="342" y="276"/>
                    </a:lnTo>
                    <a:lnTo>
                      <a:pt x="372" y="18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47" name="Freeform 191"/>
              <p:cNvSpPr>
                <a:spLocks/>
              </p:cNvSpPr>
              <p:nvPr/>
            </p:nvSpPr>
            <p:spPr bwMode="auto">
              <a:xfrm>
                <a:off x="2060" y="3041"/>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48" name="Freeform 192"/>
              <p:cNvSpPr>
                <a:spLocks/>
              </p:cNvSpPr>
              <p:nvPr/>
            </p:nvSpPr>
            <p:spPr bwMode="auto">
              <a:xfrm>
                <a:off x="2060" y="3041"/>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49" name="Freeform 193"/>
              <p:cNvSpPr>
                <a:spLocks/>
              </p:cNvSpPr>
              <p:nvPr/>
            </p:nvSpPr>
            <p:spPr bwMode="auto">
              <a:xfrm>
                <a:off x="2078" y="304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50" name="Freeform 194"/>
              <p:cNvSpPr>
                <a:spLocks/>
              </p:cNvSpPr>
              <p:nvPr/>
            </p:nvSpPr>
            <p:spPr bwMode="auto">
              <a:xfrm>
                <a:off x="2078" y="304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51" name="Freeform 195"/>
              <p:cNvSpPr>
                <a:spLocks/>
              </p:cNvSpPr>
              <p:nvPr/>
            </p:nvSpPr>
            <p:spPr bwMode="auto">
              <a:xfrm>
                <a:off x="2090" y="3041"/>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6" y="12"/>
                    </a:lnTo>
                    <a:lnTo>
                      <a:pt x="12"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52" name="Freeform 196"/>
              <p:cNvSpPr>
                <a:spLocks/>
              </p:cNvSpPr>
              <p:nvPr/>
            </p:nvSpPr>
            <p:spPr bwMode="auto">
              <a:xfrm>
                <a:off x="2090" y="3041"/>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6" y="12"/>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53" name="Freeform 197"/>
              <p:cNvSpPr>
                <a:spLocks/>
              </p:cNvSpPr>
              <p:nvPr/>
            </p:nvSpPr>
            <p:spPr bwMode="auto">
              <a:xfrm>
                <a:off x="2108" y="3035"/>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6"/>
                    </a:lnTo>
                    <a:lnTo>
                      <a:pt x="12" y="0"/>
                    </a:lnTo>
                    <a:lnTo>
                      <a:pt x="6" y="0"/>
                    </a:lnTo>
                    <a:lnTo>
                      <a:pt x="0" y="6"/>
                    </a:lnTo>
                    <a:lnTo>
                      <a:pt x="0" y="12"/>
                    </a:lnTo>
                    <a:lnTo>
                      <a:pt x="6" y="18"/>
                    </a:lnTo>
                    <a:lnTo>
                      <a:pt x="12" y="18"/>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54" name="Freeform 198"/>
              <p:cNvSpPr>
                <a:spLocks/>
              </p:cNvSpPr>
              <p:nvPr/>
            </p:nvSpPr>
            <p:spPr bwMode="auto">
              <a:xfrm>
                <a:off x="2108" y="3035"/>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6"/>
                    </a:lnTo>
                    <a:lnTo>
                      <a:pt x="12" y="0"/>
                    </a:lnTo>
                    <a:lnTo>
                      <a:pt x="6" y="0"/>
                    </a:lnTo>
                    <a:lnTo>
                      <a:pt x="0" y="6"/>
                    </a:lnTo>
                    <a:lnTo>
                      <a:pt x="0" y="12"/>
                    </a:lnTo>
                    <a:lnTo>
                      <a:pt x="6" y="18"/>
                    </a:lnTo>
                    <a:lnTo>
                      <a:pt x="12" y="18"/>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55" name="Freeform 199"/>
              <p:cNvSpPr>
                <a:spLocks/>
              </p:cNvSpPr>
              <p:nvPr/>
            </p:nvSpPr>
            <p:spPr bwMode="auto">
              <a:xfrm>
                <a:off x="2126" y="3035"/>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56" name="Freeform 200"/>
              <p:cNvSpPr>
                <a:spLocks/>
              </p:cNvSpPr>
              <p:nvPr/>
            </p:nvSpPr>
            <p:spPr bwMode="auto">
              <a:xfrm>
                <a:off x="2126" y="3035"/>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57" name="Freeform 201"/>
              <p:cNvSpPr>
                <a:spLocks/>
              </p:cNvSpPr>
              <p:nvPr/>
            </p:nvSpPr>
            <p:spPr bwMode="auto">
              <a:xfrm>
                <a:off x="2138" y="3029"/>
                <a:ext cx="18" cy="12"/>
              </a:xfrm>
              <a:custGeom>
                <a:avLst/>
                <a:gdLst>
                  <a:gd name="T0" fmla="*/ 18 w 18"/>
                  <a:gd name="T1" fmla="*/ 0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6 w 18"/>
                  <a:gd name="T15" fmla="*/ 6 h 12"/>
                  <a:gd name="T16" fmla="*/ 6 w 18"/>
                  <a:gd name="T17" fmla="*/ 6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6"/>
                    </a:lnTo>
                    <a:lnTo>
                      <a:pt x="6" y="6"/>
                    </a:lnTo>
                    <a:lnTo>
                      <a:pt x="6" y="12"/>
                    </a:lnTo>
                    <a:lnTo>
                      <a:pt x="12" y="12"/>
                    </a:lnTo>
                    <a:lnTo>
                      <a:pt x="18" y="6"/>
                    </a:lnTo>
                    <a:lnTo>
                      <a:pt x="18"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58" name="Freeform 202"/>
              <p:cNvSpPr>
                <a:spLocks/>
              </p:cNvSpPr>
              <p:nvPr/>
            </p:nvSpPr>
            <p:spPr bwMode="auto">
              <a:xfrm>
                <a:off x="2138" y="3029"/>
                <a:ext cx="18" cy="12"/>
              </a:xfrm>
              <a:custGeom>
                <a:avLst/>
                <a:gdLst>
                  <a:gd name="T0" fmla="*/ 18 w 18"/>
                  <a:gd name="T1" fmla="*/ 0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6 w 18"/>
                  <a:gd name="T15" fmla="*/ 6 h 12"/>
                  <a:gd name="T16" fmla="*/ 6 w 18"/>
                  <a:gd name="T17" fmla="*/ 6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8 w 18"/>
                  <a:gd name="T31" fmla="*/ 0 h 12"/>
                  <a:gd name="T32" fmla="*/ 18 w 18"/>
                  <a:gd name="T33" fmla="*/ 0 h 12"/>
                  <a:gd name="T34" fmla="*/ 18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0"/>
                    </a:moveTo>
                    <a:lnTo>
                      <a:pt x="12" y="0"/>
                    </a:lnTo>
                    <a:lnTo>
                      <a:pt x="6" y="0"/>
                    </a:lnTo>
                    <a:lnTo>
                      <a:pt x="0" y="6"/>
                    </a:lnTo>
                    <a:lnTo>
                      <a:pt x="6" y="6"/>
                    </a:lnTo>
                    <a:lnTo>
                      <a:pt x="6" y="12"/>
                    </a:lnTo>
                    <a:lnTo>
                      <a:pt x="12" y="12"/>
                    </a:lnTo>
                    <a:lnTo>
                      <a:pt x="18" y="6"/>
                    </a:lnTo>
                    <a:lnTo>
                      <a:pt x="18"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59" name="Freeform 203"/>
              <p:cNvSpPr>
                <a:spLocks/>
              </p:cNvSpPr>
              <p:nvPr/>
            </p:nvSpPr>
            <p:spPr bwMode="auto">
              <a:xfrm>
                <a:off x="2156" y="3017"/>
                <a:ext cx="12" cy="18"/>
              </a:xfrm>
              <a:custGeom>
                <a:avLst/>
                <a:gdLst>
                  <a:gd name="T0" fmla="*/ 12 w 12"/>
                  <a:gd name="T1" fmla="*/ 6 h 18"/>
                  <a:gd name="T2" fmla="*/ 12 w 12"/>
                  <a:gd name="T3" fmla="*/ 0 h 18"/>
                  <a:gd name="T4" fmla="*/ 6 w 12"/>
                  <a:gd name="T5" fmla="*/ 0 h 18"/>
                  <a:gd name="T6" fmla="*/ 0 w 12"/>
                  <a:gd name="T7" fmla="*/ 6 h 18"/>
                  <a:gd name="T8" fmla="*/ 0 w 12"/>
                  <a:gd name="T9" fmla="*/ 6 h 18"/>
                  <a:gd name="T10" fmla="*/ 0 w 12"/>
                  <a:gd name="T11" fmla="*/ 6 h 18"/>
                  <a:gd name="T12" fmla="*/ 0 w 12"/>
                  <a:gd name="T13" fmla="*/ 12 h 18"/>
                  <a:gd name="T14" fmla="*/ 0 w 12"/>
                  <a:gd name="T15" fmla="*/ 12 h 18"/>
                  <a:gd name="T16" fmla="*/ 0 w 12"/>
                  <a:gd name="T17" fmla="*/ 12 h 18"/>
                  <a:gd name="T18" fmla="*/ 6 w 12"/>
                  <a:gd name="T19" fmla="*/ 18 h 18"/>
                  <a:gd name="T20" fmla="*/ 6 w 12"/>
                  <a:gd name="T21" fmla="*/ 18 h 18"/>
                  <a:gd name="T22" fmla="*/ 12 w 12"/>
                  <a:gd name="T23" fmla="*/ 12 h 18"/>
                  <a:gd name="T24" fmla="*/ 12 w 12"/>
                  <a:gd name="T25" fmla="*/ 12 h 18"/>
                  <a:gd name="T26" fmla="*/ 12 w 12"/>
                  <a:gd name="T27" fmla="*/ 12 h 18"/>
                  <a:gd name="T28" fmla="*/ 12 w 12"/>
                  <a:gd name="T29" fmla="*/ 6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0"/>
                    </a:lnTo>
                    <a:lnTo>
                      <a:pt x="6" y="0"/>
                    </a:lnTo>
                    <a:lnTo>
                      <a:pt x="0" y="6"/>
                    </a:lnTo>
                    <a:lnTo>
                      <a:pt x="0" y="12"/>
                    </a:lnTo>
                    <a:lnTo>
                      <a:pt x="6" y="18"/>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5160" name="Freeform 204"/>
              <p:cNvSpPr>
                <a:spLocks/>
              </p:cNvSpPr>
              <p:nvPr/>
            </p:nvSpPr>
            <p:spPr bwMode="auto">
              <a:xfrm>
                <a:off x="2156" y="3017"/>
                <a:ext cx="12" cy="18"/>
              </a:xfrm>
              <a:custGeom>
                <a:avLst/>
                <a:gdLst>
                  <a:gd name="T0" fmla="*/ 12 w 12"/>
                  <a:gd name="T1" fmla="*/ 6 h 18"/>
                  <a:gd name="T2" fmla="*/ 12 w 12"/>
                  <a:gd name="T3" fmla="*/ 0 h 18"/>
                  <a:gd name="T4" fmla="*/ 6 w 12"/>
                  <a:gd name="T5" fmla="*/ 0 h 18"/>
                  <a:gd name="T6" fmla="*/ 0 w 12"/>
                  <a:gd name="T7" fmla="*/ 6 h 18"/>
                  <a:gd name="T8" fmla="*/ 0 w 12"/>
                  <a:gd name="T9" fmla="*/ 6 h 18"/>
                  <a:gd name="T10" fmla="*/ 0 w 12"/>
                  <a:gd name="T11" fmla="*/ 6 h 18"/>
                  <a:gd name="T12" fmla="*/ 0 w 12"/>
                  <a:gd name="T13" fmla="*/ 12 h 18"/>
                  <a:gd name="T14" fmla="*/ 0 w 12"/>
                  <a:gd name="T15" fmla="*/ 12 h 18"/>
                  <a:gd name="T16" fmla="*/ 0 w 12"/>
                  <a:gd name="T17" fmla="*/ 12 h 18"/>
                  <a:gd name="T18" fmla="*/ 6 w 12"/>
                  <a:gd name="T19" fmla="*/ 18 h 18"/>
                  <a:gd name="T20" fmla="*/ 6 w 12"/>
                  <a:gd name="T21" fmla="*/ 18 h 18"/>
                  <a:gd name="T22" fmla="*/ 12 w 12"/>
                  <a:gd name="T23" fmla="*/ 12 h 18"/>
                  <a:gd name="T24" fmla="*/ 12 w 12"/>
                  <a:gd name="T25" fmla="*/ 12 h 18"/>
                  <a:gd name="T26" fmla="*/ 12 w 12"/>
                  <a:gd name="T27" fmla="*/ 12 h 18"/>
                  <a:gd name="T28" fmla="*/ 12 w 12"/>
                  <a:gd name="T29" fmla="*/ 6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0"/>
                    </a:lnTo>
                    <a:lnTo>
                      <a:pt x="6" y="0"/>
                    </a:lnTo>
                    <a:lnTo>
                      <a:pt x="0" y="6"/>
                    </a:lnTo>
                    <a:lnTo>
                      <a:pt x="0" y="12"/>
                    </a:lnTo>
                    <a:lnTo>
                      <a:pt x="6" y="18"/>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grpSp>
        <p:grpSp>
          <p:nvGrpSpPr>
            <p:cNvPr id="4" name="Group 205"/>
            <p:cNvGrpSpPr>
              <a:grpSpLocks/>
            </p:cNvGrpSpPr>
            <p:nvPr/>
          </p:nvGrpSpPr>
          <p:grpSpPr bwMode="auto">
            <a:xfrm>
              <a:off x="1868" y="2699"/>
              <a:ext cx="432" cy="414"/>
              <a:chOff x="1868" y="2699"/>
              <a:chExt cx="432" cy="414"/>
            </a:xfrm>
          </p:grpSpPr>
          <p:sp>
            <p:nvSpPr>
              <p:cNvPr id="64761" name="Freeform 206"/>
              <p:cNvSpPr>
                <a:spLocks/>
              </p:cNvSpPr>
              <p:nvPr/>
            </p:nvSpPr>
            <p:spPr bwMode="auto">
              <a:xfrm>
                <a:off x="2168" y="3011"/>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6"/>
                    </a:lnTo>
                    <a:lnTo>
                      <a:pt x="0" y="12"/>
                    </a:lnTo>
                    <a:lnTo>
                      <a:pt x="6" y="12"/>
                    </a:lnTo>
                    <a:lnTo>
                      <a:pt x="12" y="12"/>
                    </a:lnTo>
                    <a:lnTo>
                      <a:pt x="18"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62" name="Freeform 207"/>
              <p:cNvSpPr>
                <a:spLocks/>
              </p:cNvSpPr>
              <p:nvPr/>
            </p:nvSpPr>
            <p:spPr bwMode="auto">
              <a:xfrm>
                <a:off x="2168" y="3011"/>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6"/>
                    </a:lnTo>
                    <a:lnTo>
                      <a:pt x="0" y="12"/>
                    </a:lnTo>
                    <a:lnTo>
                      <a:pt x="6" y="12"/>
                    </a:lnTo>
                    <a:lnTo>
                      <a:pt x="12" y="12"/>
                    </a:lnTo>
                    <a:lnTo>
                      <a:pt x="18"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63" name="Freeform 208"/>
              <p:cNvSpPr>
                <a:spLocks/>
              </p:cNvSpPr>
              <p:nvPr/>
            </p:nvSpPr>
            <p:spPr bwMode="auto">
              <a:xfrm>
                <a:off x="2180" y="2999"/>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6"/>
                    </a:lnTo>
                    <a:lnTo>
                      <a:pt x="0" y="12"/>
                    </a:lnTo>
                    <a:lnTo>
                      <a:pt x="6" y="12"/>
                    </a:lnTo>
                    <a:lnTo>
                      <a:pt x="12" y="12"/>
                    </a:lnTo>
                    <a:lnTo>
                      <a:pt x="18"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64" name="Freeform 209"/>
              <p:cNvSpPr>
                <a:spLocks/>
              </p:cNvSpPr>
              <p:nvPr/>
            </p:nvSpPr>
            <p:spPr bwMode="auto">
              <a:xfrm>
                <a:off x="2180" y="2999"/>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6"/>
                    </a:lnTo>
                    <a:lnTo>
                      <a:pt x="0" y="12"/>
                    </a:lnTo>
                    <a:lnTo>
                      <a:pt x="6" y="12"/>
                    </a:lnTo>
                    <a:lnTo>
                      <a:pt x="12" y="12"/>
                    </a:lnTo>
                    <a:lnTo>
                      <a:pt x="18"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65" name="Freeform 210"/>
              <p:cNvSpPr>
                <a:spLocks/>
              </p:cNvSpPr>
              <p:nvPr/>
            </p:nvSpPr>
            <p:spPr bwMode="auto">
              <a:xfrm>
                <a:off x="2192" y="2987"/>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2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0" y="12"/>
                    </a:lnTo>
                    <a:lnTo>
                      <a:pt x="6" y="12"/>
                    </a:lnTo>
                    <a:lnTo>
                      <a:pt x="12" y="12"/>
                    </a:lnTo>
                    <a:lnTo>
                      <a:pt x="18" y="6"/>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66" name="Freeform 211"/>
              <p:cNvSpPr>
                <a:spLocks/>
              </p:cNvSpPr>
              <p:nvPr/>
            </p:nvSpPr>
            <p:spPr bwMode="auto">
              <a:xfrm>
                <a:off x="2192" y="2987"/>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2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0" y="12"/>
                    </a:lnTo>
                    <a:lnTo>
                      <a:pt x="6" y="12"/>
                    </a:lnTo>
                    <a:lnTo>
                      <a:pt x="12" y="12"/>
                    </a:lnTo>
                    <a:lnTo>
                      <a:pt x="18" y="6"/>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67" name="Freeform 212"/>
              <p:cNvSpPr>
                <a:spLocks/>
              </p:cNvSpPr>
              <p:nvPr/>
            </p:nvSpPr>
            <p:spPr bwMode="auto">
              <a:xfrm>
                <a:off x="2204" y="2975"/>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12 h 12"/>
                  <a:gd name="T14" fmla="*/ 0 w 12"/>
                  <a:gd name="T15" fmla="*/ 12 h 12"/>
                  <a:gd name="T16" fmla="*/ 0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0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68" name="Freeform 213"/>
              <p:cNvSpPr>
                <a:spLocks/>
              </p:cNvSpPr>
              <p:nvPr/>
            </p:nvSpPr>
            <p:spPr bwMode="auto">
              <a:xfrm>
                <a:off x="2204" y="2975"/>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12 h 12"/>
                  <a:gd name="T14" fmla="*/ 0 w 12"/>
                  <a:gd name="T15" fmla="*/ 12 h 12"/>
                  <a:gd name="T16" fmla="*/ 0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0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69" name="Freeform 214"/>
              <p:cNvSpPr>
                <a:spLocks/>
              </p:cNvSpPr>
              <p:nvPr/>
            </p:nvSpPr>
            <p:spPr bwMode="auto">
              <a:xfrm>
                <a:off x="2210" y="2963"/>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12 w 18"/>
                  <a:gd name="T19" fmla="*/ 12 h 12"/>
                  <a:gd name="T20" fmla="*/ 12 w 18"/>
                  <a:gd name="T21" fmla="*/ 12 h 12"/>
                  <a:gd name="T22" fmla="*/ 12 w 18"/>
                  <a:gd name="T23" fmla="*/ 6 h 12"/>
                  <a:gd name="T24" fmla="*/ 12 w 18"/>
                  <a:gd name="T25" fmla="*/ 6 h 12"/>
                  <a:gd name="T26" fmla="*/ 18 w 18"/>
                  <a:gd name="T27" fmla="*/ 6 h 12"/>
                  <a:gd name="T28" fmla="*/ 12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0"/>
                    </a:lnTo>
                    <a:lnTo>
                      <a:pt x="0" y="6"/>
                    </a:lnTo>
                    <a:lnTo>
                      <a:pt x="6" y="12"/>
                    </a:lnTo>
                    <a:lnTo>
                      <a:pt x="12" y="12"/>
                    </a:lnTo>
                    <a:lnTo>
                      <a:pt x="12" y="6"/>
                    </a:lnTo>
                    <a:lnTo>
                      <a:pt x="18"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70" name="Freeform 215"/>
              <p:cNvSpPr>
                <a:spLocks/>
              </p:cNvSpPr>
              <p:nvPr/>
            </p:nvSpPr>
            <p:spPr bwMode="auto">
              <a:xfrm>
                <a:off x="2210" y="2963"/>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12 w 18"/>
                  <a:gd name="T19" fmla="*/ 12 h 12"/>
                  <a:gd name="T20" fmla="*/ 12 w 18"/>
                  <a:gd name="T21" fmla="*/ 12 h 12"/>
                  <a:gd name="T22" fmla="*/ 12 w 18"/>
                  <a:gd name="T23" fmla="*/ 6 h 12"/>
                  <a:gd name="T24" fmla="*/ 12 w 18"/>
                  <a:gd name="T25" fmla="*/ 6 h 12"/>
                  <a:gd name="T26" fmla="*/ 18 w 18"/>
                  <a:gd name="T27" fmla="*/ 6 h 12"/>
                  <a:gd name="T28" fmla="*/ 12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0"/>
                    </a:lnTo>
                    <a:lnTo>
                      <a:pt x="0" y="6"/>
                    </a:lnTo>
                    <a:lnTo>
                      <a:pt x="6" y="12"/>
                    </a:lnTo>
                    <a:lnTo>
                      <a:pt x="12" y="12"/>
                    </a:lnTo>
                    <a:lnTo>
                      <a:pt x="12" y="6"/>
                    </a:lnTo>
                    <a:lnTo>
                      <a:pt x="18"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71" name="Freeform 216"/>
              <p:cNvSpPr>
                <a:spLocks/>
              </p:cNvSpPr>
              <p:nvPr/>
            </p:nvSpPr>
            <p:spPr bwMode="auto">
              <a:xfrm>
                <a:off x="2216" y="2945"/>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0 w 18"/>
                  <a:gd name="T11" fmla="*/ 12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12 h 12"/>
                  <a:gd name="T24" fmla="*/ 18 w 18"/>
                  <a:gd name="T25" fmla="*/ 12 h 12"/>
                  <a:gd name="T26" fmla="*/ 18 w 18"/>
                  <a:gd name="T27" fmla="*/ 6 h 12"/>
                  <a:gd name="T28" fmla="*/ 12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0" y="12"/>
                    </a:lnTo>
                    <a:lnTo>
                      <a:pt x="6" y="12"/>
                    </a:lnTo>
                    <a:lnTo>
                      <a:pt x="12" y="12"/>
                    </a:lnTo>
                    <a:lnTo>
                      <a:pt x="18" y="12"/>
                    </a:lnTo>
                    <a:lnTo>
                      <a:pt x="18"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72" name="Freeform 217"/>
              <p:cNvSpPr>
                <a:spLocks/>
              </p:cNvSpPr>
              <p:nvPr/>
            </p:nvSpPr>
            <p:spPr bwMode="auto">
              <a:xfrm>
                <a:off x="2216" y="2945"/>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0 w 18"/>
                  <a:gd name="T11" fmla="*/ 12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12 h 12"/>
                  <a:gd name="T24" fmla="*/ 18 w 18"/>
                  <a:gd name="T25" fmla="*/ 12 h 12"/>
                  <a:gd name="T26" fmla="*/ 18 w 18"/>
                  <a:gd name="T27" fmla="*/ 6 h 12"/>
                  <a:gd name="T28" fmla="*/ 12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0" y="12"/>
                    </a:lnTo>
                    <a:lnTo>
                      <a:pt x="6" y="12"/>
                    </a:lnTo>
                    <a:lnTo>
                      <a:pt x="12" y="12"/>
                    </a:lnTo>
                    <a:lnTo>
                      <a:pt x="18" y="12"/>
                    </a:lnTo>
                    <a:lnTo>
                      <a:pt x="18"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73" name="Freeform 218"/>
              <p:cNvSpPr>
                <a:spLocks/>
              </p:cNvSpPr>
              <p:nvPr/>
            </p:nvSpPr>
            <p:spPr bwMode="auto">
              <a:xfrm>
                <a:off x="2222" y="2933"/>
                <a:ext cx="12" cy="12"/>
              </a:xfrm>
              <a:custGeom>
                <a:avLst/>
                <a:gdLst>
                  <a:gd name="T0" fmla="*/ 6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0" y="0"/>
                    </a:lnTo>
                    <a:lnTo>
                      <a:pt x="0" y="6"/>
                    </a:lnTo>
                    <a:lnTo>
                      <a:pt x="0" y="12"/>
                    </a:lnTo>
                    <a:lnTo>
                      <a:pt x="6" y="12"/>
                    </a:lnTo>
                    <a:lnTo>
                      <a:pt x="12" y="12"/>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74" name="Freeform 219"/>
              <p:cNvSpPr>
                <a:spLocks/>
              </p:cNvSpPr>
              <p:nvPr/>
            </p:nvSpPr>
            <p:spPr bwMode="auto">
              <a:xfrm>
                <a:off x="2222" y="2933"/>
                <a:ext cx="12" cy="12"/>
              </a:xfrm>
              <a:custGeom>
                <a:avLst/>
                <a:gdLst>
                  <a:gd name="T0" fmla="*/ 6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6" y="0"/>
                    </a:ln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75" name="Freeform 220"/>
              <p:cNvSpPr>
                <a:spLocks/>
              </p:cNvSpPr>
              <p:nvPr/>
            </p:nvSpPr>
            <p:spPr bwMode="auto">
              <a:xfrm>
                <a:off x="2228" y="2915"/>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12 h 12"/>
                  <a:gd name="T12" fmla="*/ 0 w 12"/>
                  <a:gd name="T13" fmla="*/ 12 h 12"/>
                  <a:gd name="T14" fmla="*/ 6 w 12"/>
                  <a:gd name="T15" fmla="*/ 12 h 12"/>
                  <a:gd name="T16" fmla="*/ 6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76" name="Freeform 221"/>
              <p:cNvSpPr>
                <a:spLocks/>
              </p:cNvSpPr>
              <p:nvPr/>
            </p:nvSpPr>
            <p:spPr bwMode="auto">
              <a:xfrm>
                <a:off x="2228" y="2915"/>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12 h 12"/>
                  <a:gd name="T12" fmla="*/ 0 w 12"/>
                  <a:gd name="T13" fmla="*/ 12 h 12"/>
                  <a:gd name="T14" fmla="*/ 6 w 12"/>
                  <a:gd name="T15" fmla="*/ 12 h 12"/>
                  <a:gd name="T16" fmla="*/ 6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77" name="Freeform 222"/>
              <p:cNvSpPr>
                <a:spLocks/>
              </p:cNvSpPr>
              <p:nvPr/>
            </p:nvSpPr>
            <p:spPr bwMode="auto">
              <a:xfrm>
                <a:off x="2228" y="2897"/>
                <a:ext cx="12" cy="18"/>
              </a:xfrm>
              <a:custGeom>
                <a:avLst/>
                <a:gdLst>
                  <a:gd name="T0" fmla="*/ 6 w 12"/>
                  <a:gd name="T1" fmla="*/ 0 h 18"/>
                  <a:gd name="T2" fmla="*/ 0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6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0" y="0"/>
                    </a:lnTo>
                    <a:lnTo>
                      <a:pt x="0" y="6"/>
                    </a:lnTo>
                    <a:lnTo>
                      <a:pt x="0" y="12"/>
                    </a:lnTo>
                    <a:lnTo>
                      <a:pt x="6" y="18"/>
                    </a:lnTo>
                    <a:lnTo>
                      <a:pt x="12" y="12"/>
                    </a:lnTo>
                    <a:lnTo>
                      <a:pt x="12" y="6"/>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78" name="Freeform 223"/>
              <p:cNvSpPr>
                <a:spLocks/>
              </p:cNvSpPr>
              <p:nvPr/>
            </p:nvSpPr>
            <p:spPr bwMode="auto">
              <a:xfrm>
                <a:off x="2228" y="2897"/>
                <a:ext cx="12" cy="18"/>
              </a:xfrm>
              <a:custGeom>
                <a:avLst/>
                <a:gdLst>
                  <a:gd name="T0" fmla="*/ 6 w 12"/>
                  <a:gd name="T1" fmla="*/ 0 h 18"/>
                  <a:gd name="T2" fmla="*/ 0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6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0" y="0"/>
                    </a:lnTo>
                    <a:lnTo>
                      <a:pt x="0" y="6"/>
                    </a:lnTo>
                    <a:lnTo>
                      <a:pt x="0" y="12"/>
                    </a:lnTo>
                    <a:lnTo>
                      <a:pt x="6" y="18"/>
                    </a:lnTo>
                    <a:lnTo>
                      <a:pt x="12" y="12"/>
                    </a:lnTo>
                    <a:lnTo>
                      <a:pt x="12" y="6"/>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79" name="Freeform 224"/>
              <p:cNvSpPr>
                <a:spLocks/>
              </p:cNvSpPr>
              <p:nvPr/>
            </p:nvSpPr>
            <p:spPr bwMode="auto">
              <a:xfrm>
                <a:off x="2228" y="2885"/>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80" name="Freeform 225"/>
              <p:cNvSpPr>
                <a:spLocks/>
              </p:cNvSpPr>
              <p:nvPr/>
            </p:nvSpPr>
            <p:spPr bwMode="auto">
              <a:xfrm>
                <a:off x="2228" y="2885"/>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81" name="Freeform 226"/>
              <p:cNvSpPr>
                <a:spLocks/>
              </p:cNvSpPr>
              <p:nvPr/>
            </p:nvSpPr>
            <p:spPr bwMode="auto">
              <a:xfrm>
                <a:off x="2222" y="2867"/>
                <a:ext cx="12" cy="12"/>
              </a:xfrm>
              <a:custGeom>
                <a:avLst/>
                <a:gdLst>
                  <a:gd name="T0" fmla="*/ 6 w 12"/>
                  <a:gd name="T1" fmla="*/ 0 h 12"/>
                  <a:gd name="T2" fmla="*/ 0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82" name="Freeform 227"/>
              <p:cNvSpPr>
                <a:spLocks/>
              </p:cNvSpPr>
              <p:nvPr/>
            </p:nvSpPr>
            <p:spPr bwMode="auto">
              <a:xfrm>
                <a:off x="2222" y="2867"/>
                <a:ext cx="12" cy="12"/>
              </a:xfrm>
              <a:custGeom>
                <a:avLst/>
                <a:gdLst>
                  <a:gd name="T0" fmla="*/ 6 w 12"/>
                  <a:gd name="T1" fmla="*/ 0 h 12"/>
                  <a:gd name="T2" fmla="*/ 0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83" name="Freeform 228"/>
              <p:cNvSpPr>
                <a:spLocks/>
              </p:cNvSpPr>
              <p:nvPr/>
            </p:nvSpPr>
            <p:spPr bwMode="auto">
              <a:xfrm>
                <a:off x="2216" y="2849"/>
                <a:ext cx="18" cy="18"/>
              </a:xfrm>
              <a:custGeom>
                <a:avLst/>
                <a:gdLst>
                  <a:gd name="T0" fmla="*/ 6 w 18"/>
                  <a:gd name="T1" fmla="*/ 0 h 18"/>
                  <a:gd name="T2" fmla="*/ 6 w 18"/>
                  <a:gd name="T3" fmla="*/ 6 h 18"/>
                  <a:gd name="T4" fmla="*/ 0 w 18"/>
                  <a:gd name="T5" fmla="*/ 6 h 18"/>
                  <a:gd name="T6" fmla="*/ 0 w 18"/>
                  <a:gd name="T7" fmla="*/ 12 h 18"/>
                  <a:gd name="T8" fmla="*/ 0 w 18"/>
                  <a:gd name="T9" fmla="*/ 12 h 18"/>
                  <a:gd name="T10" fmla="*/ 6 w 18"/>
                  <a:gd name="T11" fmla="*/ 12 h 18"/>
                  <a:gd name="T12" fmla="*/ 6 w 18"/>
                  <a:gd name="T13" fmla="*/ 18 h 18"/>
                  <a:gd name="T14" fmla="*/ 12 w 18"/>
                  <a:gd name="T15" fmla="*/ 18 h 18"/>
                  <a:gd name="T16" fmla="*/ 12 w 18"/>
                  <a:gd name="T17" fmla="*/ 18 h 18"/>
                  <a:gd name="T18" fmla="*/ 12 w 18"/>
                  <a:gd name="T19" fmla="*/ 12 h 18"/>
                  <a:gd name="T20" fmla="*/ 18 w 18"/>
                  <a:gd name="T21" fmla="*/ 12 h 18"/>
                  <a:gd name="T22" fmla="*/ 18 w 18"/>
                  <a:gd name="T23" fmla="*/ 6 h 18"/>
                  <a:gd name="T24" fmla="*/ 18 w 18"/>
                  <a:gd name="T25" fmla="*/ 6 h 18"/>
                  <a:gd name="T26" fmla="*/ 12 w 18"/>
                  <a:gd name="T27" fmla="*/ 6 h 18"/>
                  <a:gd name="T28" fmla="*/ 12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6" y="6"/>
                    </a:lnTo>
                    <a:lnTo>
                      <a:pt x="0" y="6"/>
                    </a:lnTo>
                    <a:lnTo>
                      <a:pt x="0" y="12"/>
                    </a:lnTo>
                    <a:lnTo>
                      <a:pt x="6" y="12"/>
                    </a:lnTo>
                    <a:lnTo>
                      <a:pt x="6" y="18"/>
                    </a:lnTo>
                    <a:lnTo>
                      <a:pt x="12" y="18"/>
                    </a:lnTo>
                    <a:lnTo>
                      <a:pt x="12" y="12"/>
                    </a:lnTo>
                    <a:lnTo>
                      <a:pt x="18" y="12"/>
                    </a:lnTo>
                    <a:lnTo>
                      <a:pt x="18" y="6"/>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84" name="Freeform 229"/>
              <p:cNvSpPr>
                <a:spLocks/>
              </p:cNvSpPr>
              <p:nvPr/>
            </p:nvSpPr>
            <p:spPr bwMode="auto">
              <a:xfrm>
                <a:off x="2216" y="2849"/>
                <a:ext cx="18" cy="18"/>
              </a:xfrm>
              <a:custGeom>
                <a:avLst/>
                <a:gdLst>
                  <a:gd name="T0" fmla="*/ 6 w 18"/>
                  <a:gd name="T1" fmla="*/ 0 h 18"/>
                  <a:gd name="T2" fmla="*/ 6 w 18"/>
                  <a:gd name="T3" fmla="*/ 6 h 18"/>
                  <a:gd name="T4" fmla="*/ 0 w 18"/>
                  <a:gd name="T5" fmla="*/ 6 h 18"/>
                  <a:gd name="T6" fmla="*/ 0 w 18"/>
                  <a:gd name="T7" fmla="*/ 12 h 18"/>
                  <a:gd name="T8" fmla="*/ 0 w 18"/>
                  <a:gd name="T9" fmla="*/ 12 h 18"/>
                  <a:gd name="T10" fmla="*/ 6 w 18"/>
                  <a:gd name="T11" fmla="*/ 12 h 18"/>
                  <a:gd name="T12" fmla="*/ 6 w 18"/>
                  <a:gd name="T13" fmla="*/ 18 h 18"/>
                  <a:gd name="T14" fmla="*/ 12 w 18"/>
                  <a:gd name="T15" fmla="*/ 18 h 18"/>
                  <a:gd name="T16" fmla="*/ 12 w 18"/>
                  <a:gd name="T17" fmla="*/ 18 h 18"/>
                  <a:gd name="T18" fmla="*/ 12 w 18"/>
                  <a:gd name="T19" fmla="*/ 12 h 18"/>
                  <a:gd name="T20" fmla="*/ 18 w 18"/>
                  <a:gd name="T21" fmla="*/ 12 h 18"/>
                  <a:gd name="T22" fmla="*/ 18 w 18"/>
                  <a:gd name="T23" fmla="*/ 6 h 18"/>
                  <a:gd name="T24" fmla="*/ 18 w 18"/>
                  <a:gd name="T25" fmla="*/ 6 h 18"/>
                  <a:gd name="T26" fmla="*/ 12 w 18"/>
                  <a:gd name="T27" fmla="*/ 6 h 18"/>
                  <a:gd name="T28" fmla="*/ 12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6" y="6"/>
                    </a:lnTo>
                    <a:lnTo>
                      <a:pt x="0" y="6"/>
                    </a:lnTo>
                    <a:lnTo>
                      <a:pt x="0" y="12"/>
                    </a:lnTo>
                    <a:lnTo>
                      <a:pt x="6" y="12"/>
                    </a:lnTo>
                    <a:lnTo>
                      <a:pt x="6" y="18"/>
                    </a:lnTo>
                    <a:lnTo>
                      <a:pt x="12" y="18"/>
                    </a:lnTo>
                    <a:lnTo>
                      <a:pt x="12" y="12"/>
                    </a:lnTo>
                    <a:lnTo>
                      <a:pt x="18" y="12"/>
                    </a:lnTo>
                    <a:lnTo>
                      <a:pt x="18" y="6"/>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85" name="Freeform 230"/>
              <p:cNvSpPr>
                <a:spLocks/>
              </p:cNvSpPr>
              <p:nvPr/>
            </p:nvSpPr>
            <p:spPr bwMode="auto">
              <a:xfrm>
                <a:off x="2210" y="2837"/>
                <a:ext cx="18" cy="12"/>
              </a:xfrm>
              <a:custGeom>
                <a:avLst/>
                <a:gdLst>
                  <a:gd name="T0" fmla="*/ 6 w 18"/>
                  <a:gd name="T1" fmla="*/ 0 h 12"/>
                  <a:gd name="T2" fmla="*/ 0 w 18"/>
                  <a:gd name="T3" fmla="*/ 0 h 12"/>
                  <a:gd name="T4" fmla="*/ 0 w 18"/>
                  <a:gd name="T5" fmla="*/ 6 h 12"/>
                  <a:gd name="T6" fmla="*/ 0 w 18"/>
                  <a:gd name="T7" fmla="*/ 12 h 12"/>
                  <a:gd name="T8" fmla="*/ 0 w 18"/>
                  <a:gd name="T9" fmla="*/ 12 h 12"/>
                  <a:gd name="T10" fmla="*/ 6 w 18"/>
                  <a:gd name="T11" fmla="*/ 12 h 12"/>
                  <a:gd name="T12" fmla="*/ 6 w 18"/>
                  <a:gd name="T13" fmla="*/ 12 h 12"/>
                  <a:gd name="T14" fmla="*/ 12 w 18"/>
                  <a:gd name="T15" fmla="*/ 12 h 12"/>
                  <a:gd name="T16" fmla="*/ 12 w 18"/>
                  <a:gd name="T17" fmla="*/ 12 h 12"/>
                  <a:gd name="T18" fmla="*/ 18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0"/>
                    </a:lnTo>
                    <a:lnTo>
                      <a:pt x="0" y="6"/>
                    </a:lnTo>
                    <a:lnTo>
                      <a:pt x="0" y="12"/>
                    </a:lnTo>
                    <a:lnTo>
                      <a:pt x="6" y="12"/>
                    </a:lnTo>
                    <a:lnTo>
                      <a:pt x="12" y="12"/>
                    </a:lnTo>
                    <a:lnTo>
                      <a:pt x="18" y="12"/>
                    </a:lnTo>
                    <a:lnTo>
                      <a:pt x="18"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86" name="Freeform 231"/>
              <p:cNvSpPr>
                <a:spLocks/>
              </p:cNvSpPr>
              <p:nvPr/>
            </p:nvSpPr>
            <p:spPr bwMode="auto">
              <a:xfrm>
                <a:off x="2210" y="2837"/>
                <a:ext cx="18" cy="12"/>
              </a:xfrm>
              <a:custGeom>
                <a:avLst/>
                <a:gdLst>
                  <a:gd name="T0" fmla="*/ 6 w 18"/>
                  <a:gd name="T1" fmla="*/ 0 h 12"/>
                  <a:gd name="T2" fmla="*/ 0 w 18"/>
                  <a:gd name="T3" fmla="*/ 0 h 12"/>
                  <a:gd name="T4" fmla="*/ 0 w 18"/>
                  <a:gd name="T5" fmla="*/ 6 h 12"/>
                  <a:gd name="T6" fmla="*/ 0 w 18"/>
                  <a:gd name="T7" fmla="*/ 12 h 12"/>
                  <a:gd name="T8" fmla="*/ 0 w 18"/>
                  <a:gd name="T9" fmla="*/ 12 h 12"/>
                  <a:gd name="T10" fmla="*/ 6 w 18"/>
                  <a:gd name="T11" fmla="*/ 12 h 12"/>
                  <a:gd name="T12" fmla="*/ 6 w 18"/>
                  <a:gd name="T13" fmla="*/ 12 h 12"/>
                  <a:gd name="T14" fmla="*/ 12 w 18"/>
                  <a:gd name="T15" fmla="*/ 12 h 12"/>
                  <a:gd name="T16" fmla="*/ 12 w 18"/>
                  <a:gd name="T17" fmla="*/ 12 h 12"/>
                  <a:gd name="T18" fmla="*/ 18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0"/>
                    </a:lnTo>
                    <a:lnTo>
                      <a:pt x="0" y="6"/>
                    </a:lnTo>
                    <a:lnTo>
                      <a:pt x="0" y="12"/>
                    </a:lnTo>
                    <a:lnTo>
                      <a:pt x="6" y="12"/>
                    </a:lnTo>
                    <a:lnTo>
                      <a:pt x="12" y="12"/>
                    </a:lnTo>
                    <a:lnTo>
                      <a:pt x="18" y="12"/>
                    </a:lnTo>
                    <a:lnTo>
                      <a:pt x="18"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87" name="Freeform 232"/>
              <p:cNvSpPr>
                <a:spLocks/>
              </p:cNvSpPr>
              <p:nvPr/>
            </p:nvSpPr>
            <p:spPr bwMode="auto">
              <a:xfrm>
                <a:off x="2204" y="2825"/>
                <a:ext cx="12" cy="12"/>
              </a:xfrm>
              <a:custGeom>
                <a:avLst/>
                <a:gdLst>
                  <a:gd name="T0" fmla="*/ 0 w 12"/>
                  <a:gd name="T1" fmla="*/ 0 h 12"/>
                  <a:gd name="T2" fmla="*/ 0 w 12"/>
                  <a:gd name="T3" fmla="*/ 0 h 12"/>
                  <a:gd name="T4" fmla="*/ 0 w 12"/>
                  <a:gd name="T5" fmla="*/ 6 h 12"/>
                  <a:gd name="T6" fmla="*/ 0 w 12"/>
                  <a:gd name="T7" fmla="*/ 6 h 12"/>
                  <a:gd name="T8" fmla="*/ 0 w 12"/>
                  <a:gd name="T9" fmla="*/ 6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6 h 12"/>
                  <a:gd name="T22" fmla="*/ 12 w 12"/>
                  <a:gd name="T23" fmla="*/ 0 h 12"/>
                  <a:gd name="T24" fmla="*/ 12 w 12"/>
                  <a:gd name="T25" fmla="*/ 0 h 12"/>
                  <a:gd name="T26" fmla="*/ 12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0" y="6"/>
                    </a:lnTo>
                    <a:lnTo>
                      <a:pt x="6" y="12"/>
                    </a:lnTo>
                    <a:lnTo>
                      <a:pt x="12" y="12"/>
                    </a:lnTo>
                    <a:lnTo>
                      <a:pt x="12"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88" name="Freeform 233"/>
              <p:cNvSpPr>
                <a:spLocks/>
              </p:cNvSpPr>
              <p:nvPr/>
            </p:nvSpPr>
            <p:spPr bwMode="auto">
              <a:xfrm>
                <a:off x="2204" y="2825"/>
                <a:ext cx="12" cy="12"/>
              </a:xfrm>
              <a:custGeom>
                <a:avLst/>
                <a:gdLst>
                  <a:gd name="T0" fmla="*/ 0 w 12"/>
                  <a:gd name="T1" fmla="*/ 0 h 12"/>
                  <a:gd name="T2" fmla="*/ 0 w 12"/>
                  <a:gd name="T3" fmla="*/ 0 h 12"/>
                  <a:gd name="T4" fmla="*/ 0 w 12"/>
                  <a:gd name="T5" fmla="*/ 6 h 12"/>
                  <a:gd name="T6" fmla="*/ 0 w 12"/>
                  <a:gd name="T7" fmla="*/ 6 h 12"/>
                  <a:gd name="T8" fmla="*/ 0 w 12"/>
                  <a:gd name="T9" fmla="*/ 6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6 h 12"/>
                  <a:gd name="T22" fmla="*/ 12 w 12"/>
                  <a:gd name="T23" fmla="*/ 0 h 12"/>
                  <a:gd name="T24" fmla="*/ 12 w 12"/>
                  <a:gd name="T25" fmla="*/ 0 h 12"/>
                  <a:gd name="T26" fmla="*/ 12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0"/>
                    </a:lnTo>
                    <a:lnTo>
                      <a:pt x="0" y="6"/>
                    </a:lnTo>
                    <a:lnTo>
                      <a:pt x="6" y="12"/>
                    </a:lnTo>
                    <a:lnTo>
                      <a:pt x="12" y="12"/>
                    </a:lnTo>
                    <a:lnTo>
                      <a:pt x="12"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89" name="Freeform 234"/>
              <p:cNvSpPr>
                <a:spLocks/>
              </p:cNvSpPr>
              <p:nvPr/>
            </p:nvSpPr>
            <p:spPr bwMode="auto">
              <a:xfrm>
                <a:off x="2192" y="2807"/>
                <a:ext cx="18" cy="18"/>
              </a:xfrm>
              <a:custGeom>
                <a:avLst/>
                <a:gdLst>
                  <a:gd name="T0" fmla="*/ 6 w 18"/>
                  <a:gd name="T1" fmla="*/ 6 h 18"/>
                  <a:gd name="T2" fmla="*/ 0 w 18"/>
                  <a:gd name="T3" fmla="*/ 6 h 18"/>
                  <a:gd name="T4" fmla="*/ 0 w 18"/>
                  <a:gd name="T5" fmla="*/ 12 h 18"/>
                  <a:gd name="T6" fmla="*/ 6 w 18"/>
                  <a:gd name="T7" fmla="*/ 12 h 18"/>
                  <a:gd name="T8" fmla="*/ 6 w 18"/>
                  <a:gd name="T9" fmla="*/ 12 h 18"/>
                  <a:gd name="T10" fmla="*/ 6 w 18"/>
                  <a:gd name="T11" fmla="*/ 18 h 18"/>
                  <a:gd name="T12" fmla="*/ 12 w 18"/>
                  <a:gd name="T13" fmla="*/ 18 h 18"/>
                  <a:gd name="T14" fmla="*/ 12 w 18"/>
                  <a:gd name="T15" fmla="*/ 12 h 18"/>
                  <a:gd name="T16" fmla="*/ 12 w 18"/>
                  <a:gd name="T17" fmla="*/ 12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0" y="12"/>
                    </a:lnTo>
                    <a:lnTo>
                      <a:pt x="6" y="12"/>
                    </a:lnTo>
                    <a:lnTo>
                      <a:pt x="6" y="18"/>
                    </a:lnTo>
                    <a:lnTo>
                      <a:pt x="12" y="18"/>
                    </a:lnTo>
                    <a:lnTo>
                      <a:pt x="12" y="12"/>
                    </a:lnTo>
                    <a:lnTo>
                      <a:pt x="18" y="12"/>
                    </a:lnTo>
                    <a:lnTo>
                      <a:pt x="18" y="6"/>
                    </a:lnTo>
                    <a:lnTo>
                      <a:pt x="12" y="6"/>
                    </a:lnTo>
                    <a:lnTo>
                      <a:pt x="12" y="0"/>
                    </a:lnTo>
                    <a:lnTo>
                      <a:pt x="6" y="0"/>
                    </a:lnTo>
                    <a:lnTo>
                      <a:pt x="6"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90" name="Freeform 235"/>
              <p:cNvSpPr>
                <a:spLocks/>
              </p:cNvSpPr>
              <p:nvPr/>
            </p:nvSpPr>
            <p:spPr bwMode="auto">
              <a:xfrm>
                <a:off x="2192" y="2807"/>
                <a:ext cx="18" cy="18"/>
              </a:xfrm>
              <a:custGeom>
                <a:avLst/>
                <a:gdLst>
                  <a:gd name="T0" fmla="*/ 6 w 18"/>
                  <a:gd name="T1" fmla="*/ 6 h 18"/>
                  <a:gd name="T2" fmla="*/ 0 w 18"/>
                  <a:gd name="T3" fmla="*/ 6 h 18"/>
                  <a:gd name="T4" fmla="*/ 0 w 18"/>
                  <a:gd name="T5" fmla="*/ 12 h 18"/>
                  <a:gd name="T6" fmla="*/ 6 w 18"/>
                  <a:gd name="T7" fmla="*/ 12 h 18"/>
                  <a:gd name="T8" fmla="*/ 6 w 18"/>
                  <a:gd name="T9" fmla="*/ 12 h 18"/>
                  <a:gd name="T10" fmla="*/ 6 w 18"/>
                  <a:gd name="T11" fmla="*/ 18 h 18"/>
                  <a:gd name="T12" fmla="*/ 12 w 18"/>
                  <a:gd name="T13" fmla="*/ 18 h 18"/>
                  <a:gd name="T14" fmla="*/ 12 w 18"/>
                  <a:gd name="T15" fmla="*/ 12 h 18"/>
                  <a:gd name="T16" fmla="*/ 12 w 18"/>
                  <a:gd name="T17" fmla="*/ 12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0" y="12"/>
                    </a:lnTo>
                    <a:lnTo>
                      <a:pt x="6" y="12"/>
                    </a:lnTo>
                    <a:lnTo>
                      <a:pt x="6" y="18"/>
                    </a:lnTo>
                    <a:lnTo>
                      <a:pt x="12" y="18"/>
                    </a:lnTo>
                    <a:lnTo>
                      <a:pt x="12" y="12"/>
                    </a:lnTo>
                    <a:lnTo>
                      <a:pt x="18" y="12"/>
                    </a:lnTo>
                    <a:lnTo>
                      <a:pt x="18" y="6"/>
                    </a:lnTo>
                    <a:lnTo>
                      <a:pt x="12" y="6"/>
                    </a:lnTo>
                    <a:lnTo>
                      <a:pt x="12" y="0"/>
                    </a:lnTo>
                    <a:lnTo>
                      <a:pt x="6" y="0"/>
                    </a:lnTo>
                    <a:lnTo>
                      <a:pt x="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91" name="Freeform 236"/>
              <p:cNvSpPr>
                <a:spLocks/>
              </p:cNvSpPr>
              <p:nvPr/>
            </p:nvSpPr>
            <p:spPr bwMode="auto">
              <a:xfrm>
                <a:off x="2180" y="2795"/>
                <a:ext cx="18" cy="18"/>
              </a:xfrm>
              <a:custGeom>
                <a:avLst/>
                <a:gdLst>
                  <a:gd name="T0" fmla="*/ 6 w 18"/>
                  <a:gd name="T1" fmla="*/ 6 h 18"/>
                  <a:gd name="T2" fmla="*/ 0 w 18"/>
                  <a:gd name="T3" fmla="*/ 6 h 18"/>
                  <a:gd name="T4" fmla="*/ 0 w 18"/>
                  <a:gd name="T5" fmla="*/ 12 h 18"/>
                  <a:gd name="T6" fmla="*/ 6 w 18"/>
                  <a:gd name="T7" fmla="*/ 12 h 18"/>
                  <a:gd name="T8" fmla="*/ 6 w 18"/>
                  <a:gd name="T9" fmla="*/ 12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0" y="12"/>
                    </a:lnTo>
                    <a:lnTo>
                      <a:pt x="6" y="12"/>
                    </a:lnTo>
                    <a:lnTo>
                      <a:pt x="6" y="18"/>
                    </a:lnTo>
                    <a:lnTo>
                      <a:pt x="12" y="18"/>
                    </a:lnTo>
                    <a:lnTo>
                      <a:pt x="18" y="12"/>
                    </a:lnTo>
                    <a:lnTo>
                      <a:pt x="18" y="6"/>
                    </a:lnTo>
                    <a:lnTo>
                      <a:pt x="12" y="6"/>
                    </a:lnTo>
                    <a:lnTo>
                      <a:pt x="12" y="0"/>
                    </a:lnTo>
                    <a:lnTo>
                      <a:pt x="6" y="0"/>
                    </a:lnTo>
                    <a:lnTo>
                      <a:pt x="6"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92" name="Freeform 237"/>
              <p:cNvSpPr>
                <a:spLocks/>
              </p:cNvSpPr>
              <p:nvPr/>
            </p:nvSpPr>
            <p:spPr bwMode="auto">
              <a:xfrm>
                <a:off x="2180" y="2795"/>
                <a:ext cx="18" cy="18"/>
              </a:xfrm>
              <a:custGeom>
                <a:avLst/>
                <a:gdLst>
                  <a:gd name="T0" fmla="*/ 6 w 18"/>
                  <a:gd name="T1" fmla="*/ 6 h 18"/>
                  <a:gd name="T2" fmla="*/ 0 w 18"/>
                  <a:gd name="T3" fmla="*/ 6 h 18"/>
                  <a:gd name="T4" fmla="*/ 0 w 18"/>
                  <a:gd name="T5" fmla="*/ 12 h 18"/>
                  <a:gd name="T6" fmla="*/ 6 w 18"/>
                  <a:gd name="T7" fmla="*/ 12 h 18"/>
                  <a:gd name="T8" fmla="*/ 6 w 18"/>
                  <a:gd name="T9" fmla="*/ 12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0" y="12"/>
                    </a:lnTo>
                    <a:lnTo>
                      <a:pt x="6" y="12"/>
                    </a:lnTo>
                    <a:lnTo>
                      <a:pt x="6" y="18"/>
                    </a:lnTo>
                    <a:lnTo>
                      <a:pt x="12" y="18"/>
                    </a:lnTo>
                    <a:lnTo>
                      <a:pt x="18" y="12"/>
                    </a:lnTo>
                    <a:lnTo>
                      <a:pt x="18" y="6"/>
                    </a:lnTo>
                    <a:lnTo>
                      <a:pt x="12" y="6"/>
                    </a:lnTo>
                    <a:lnTo>
                      <a:pt x="12" y="0"/>
                    </a:lnTo>
                    <a:lnTo>
                      <a:pt x="6" y="0"/>
                    </a:lnTo>
                    <a:lnTo>
                      <a:pt x="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93" name="Freeform 238"/>
              <p:cNvSpPr>
                <a:spLocks/>
              </p:cNvSpPr>
              <p:nvPr/>
            </p:nvSpPr>
            <p:spPr bwMode="auto">
              <a:xfrm>
                <a:off x="2168" y="278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8 w 18"/>
                  <a:gd name="T15" fmla="*/ 6 h 12"/>
                  <a:gd name="T16" fmla="*/ 18 w 18"/>
                  <a:gd name="T17" fmla="*/ 6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6"/>
                    </a:lnTo>
                    <a:lnTo>
                      <a:pt x="18" y="0"/>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94" name="Freeform 239"/>
              <p:cNvSpPr>
                <a:spLocks/>
              </p:cNvSpPr>
              <p:nvPr/>
            </p:nvSpPr>
            <p:spPr bwMode="auto">
              <a:xfrm>
                <a:off x="2168" y="278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8 w 18"/>
                  <a:gd name="T15" fmla="*/ 6 h 12"/>
                  <a:gd name="T16" fmla="*/ 18 w 18"/>
                  <a:gd name="T17" fmla="*/ 6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6"/>
                    </a:lnTo>
                    <a:lnTo>
                      <a:pt x="18" y="0"/>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95" name="Freeform 240"/>
              <p:cNvSpPr>
                <a:spLocks/>
              </p:cNvSpPr>
              <p:nvPr/>
            </p:nvSpPr>
            <p:spPr bwMode="auto">
              <a:xfrm>
                <a:off x="2156" y="2777"/>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2 w 18"/>
                  <a:gd name="T21" fmla="*/ 6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0" y="12"/>
                    </a:lnTo>
                    <a:lnTo>
                      <a:pt x="6" y="12"/>
                    </a:lnTo>
                    <a:lnTo>
                      <a:pt x="12" y="12"/>
                    </a:lnTo>
                    <a:lnTo>
                      <a:pt x="18" y="6"/>
                    </a:lnTo>
                    <a:lnTo>
                      <a:pt x="12"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96" name="Freeform 241"/>
              <p:cNvSpPr>
                <a:spLocks/>
              </p:cNvSpPr>
              <p:nvPr/>
            </p:nvSpPr>
            <p:spPr bwMode="auto">
              <a:xfrm>
                <a:off x="2156" y="2777"/>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2 w 18"/>
                  <a:gd name="T21" fmla="*/ 6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0" y="12"/>
                    </a:lnTo>
                    <a:lnTo>
                      <a:pt x="6" y="12"/>
                    </a:lnTo>
                    <a:lnTo>
                      <a:pt x="12" y="12"/>
                    </a:lnTo>
                    <a:lnTo>
                      <a:pt x="18" y="6"/>
                    </a:lnTo>
                    <a:lnTo>
                      <a:pt x="12"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97" name="Freeform 242"/>
              <p:cNvSpPr>
                <a:spLocks/>
              </p:cNvSpPr>
              <p:nvPr/>
            </p:nvSpPr>
            <p:spPr bwMode="auto">
              <a:xfrm>
                <a:off x="2144" y="2771"/>
                <a:ext cx="12" cy="12"/>
              </a:xfrm>
              <a:custGeom>
                <a:avLst/>
                <a:gdLst>
                  <a:gd name="T0" fmla="*/ 0 w 12"/>
                  <a:gd name="T1" fmla="*/ 0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6 w 12"/>
                  <a:gd name="T23" fmla="*/ 0 h 12"/>
                  <a:gd name="T24" fmla="*/ 6 w 12"/>
                  <a:gd name="T25" fmla="*/ 0 h 12"/>
                  <a:gd name="T26" fmla="*/ 6 w 12"/>
                  <a:gd name="T27" fmla="*/ 0 h 12"/>
                  <a:gd name="T28" fmla="*/ 0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0" y="12"/>
                    </a:lnTo>
                    <a:lnTo>
                      <a:pt x="6" y="12"/>
                    </a:lnTo>
                    <a:lnTo>
                      <a:pt x="12" y="12"/>
                    </a:lnTo>
                    <a:lnTo>
                      <a:pt x="12"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98" name="Freeform 243"/>
              <p:cNvSpPr>
                <a:spLocks/>
              </p:cNvSpPr>
              <p:nvPr/>
            </p:nvSpPr>
            <p:spPr bwMode="auto">
              <a:xfrm>
                <a:off x="2144" y="2771"/>
                <a:ext cx="12" cy="12"/>
              </a:xfrm>
              <a:custGeom>
                <a:avLst/>
                <a:gdLst>
                  <a:gd name="T0" fmla="*/ 0 w 12"/>
                  <a:gd name="T1" fmla="*/ 0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6 w 12"/>
                  <a:gd name="T23" fmla="*/ 0 h 12"/>
                  <a:gd name="T24" fmla="*/ 6 w 12"/>
                  <a:gd name="T25" fmla="*/ 0 h 12"/>
                  <a:gd name="T26" fmla="*/ 6 w 12"/>
                  <a:gd name="T27" fmla="*/ 0 h 12"/>
                  <a:gd name="T28" fmla="*/ 0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0" y="12"/>
                    </a:lnTo>
                    <a:lnTo>
                      <a:pt x="6" y="12"/>
                    </a:lnTo>
                    <a:lnTo>
                      <a:pt x="12" y="12"/>
                    </a:lnTo>
                    <a:lnTo>
                      <a:pt x="12"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99" name="Freeform 244"/>
              <p:cNvSpPr>
                <a:spLocks/>
              </p:cNvSpPr>
              <p:nvPr/>
            </p:nvSpPr>
            <p:spPr bwMode="auto">
              <a:xfrm>
                <a:off x="2126" y="2765"/>
                <a:ext cx="12" cy="12"/>
              </a:xfrm>
              <a:custGeom>
                <a:avLst/>
                <a:gdLst>
                  <a:gd name="T0" fmla="*/ 0 w 12"/>
                  <a:gd name="T1" fmla="*/ 0 h 12"/>
                  <a:gd name="T2" fmla="*/ 0 w 12"/>
                  <a:gd name="T3" fmla="*/ 6 h 12"/>
                  <a:gd name="T4" fmla="*/ 0 w 12"/>
                  <a:gd name="T5" fmla="*/ 12 h 12"/>
                  <a:gd name="T6" fmla="*/ 6 w 12"/>
                  <a:gd name="T7" fmla="*/ 12 h 12"/>
                  <a:gd name="T8" fmla="*/ 6 w 12"/>
                  <a:gd name="T9" fmla="*/ 12 h 12"/>
                  <a:gd name="T10" fmla="*/ 12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0" y="12"/>
                    </a:lnTo>
                    <a:lnTo>
                      <a:pt x="6" y="12"/>
                    </a:lnTo>
                    <a:lnTo>
                      <a:pt x="12" y="12"/>
                    </a:lnTo>
                    <a:lnTo>
                      <a:pt x="12"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00" name="Freeform 245"/>
              <p:cNvSpPr>
                <a:spLocks/>
              </p:cNvSpPr>
              <p:nvPr/>
            </p:nvSpPr>
            <p:spPr bwMode="auto">
              <a:xfrm>
                <a:off x="2126" y="2765"/>
                <a:ext cx="12" cy="12"/>
              </a:xfrm>
              <a:custGeom>
                <a:avLst/>
                <a:gdLst>
                  <a:gd name="T0" fmla="*/ 0 w 12"/>
                  <a:gd name="T1" fmla="*/ 0 h 12"/>
                  <a:gd name="T2" fmla="*/ 0 w 12"/>
                  <a:gd name="T3" fmla="*/ 6 h 12"/>
                  <a:gd name="T4" fmla="*/ 0 w 12"/>
                  <a:gd name="T5" fmla="*/ 12 h 12"/>
                  <a:gd name="T6" fmla="*/ 6 w 12"/>
                  <a:gd name="T7" fmla="*/ 12 h 12"/>
                  <a:gd name="T8" fmla="*/ 6 w 12"/>
                  <a:gd name="T9" fmla="*/ 12 h 12"/>
                  <a:gd name="T10" fmla="*/ 12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0" y="12"/>
                    </a:lnTo>
                    <a:lnTo>
                      <a:pt x="6" y="12"/>
                    </a:lnTo>
                    <a:lnTo>
                      <a:pt x="12" y="12"/>
                    </a:lnTo>
                    <a:lnTo>
                      <a:pt x="12"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01" name="Freeform 246"/>
              <p:cNvSpPr>
                <a:spLocks/>
              </p:cNvSpPr>
              <p:nvPr/>
            </p:nvSpPr>
            <p:spPr bwMode="auto">
              <a:xfrm>
                <a:off x="2108" y="275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6 h 12"/>
                  <a:gd name="T16" fmla="*/ 18 w 18"/>
                  <a:gd name="T17" fmla="*/ 6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6" y="12"/>
                    </a:lnTo>
                    <a:lnTo>
                      <a:pt x="12" y="12"/>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02" name="Freeform 247"/>
              <p:cNvSpPr>
                <a:spLocks/>
              </p:cNvSpPr>
              <p:nvPr/>
            </p:nvSpPr>
            <p:spPr bwMode="auto">
              <a:xfrm>
                <a:off x="2108" y="275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6 h 12"/>
                  <a:gd name="T16" fmla="*/ 18 w 18"/>
                  <a:gd name="T17" fmla="*/ 6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6" y="12"/>
                    </a:lnTo>
                    <a:lnTo>
                      <a:pt x="12" y="12"/>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03" name="Freeform 248"/>
              <p:cNvSpPr>
                <a:spLocks/>
              </p:cNvSpPr>
              <p:nvPr/>
            </p:nvSpPr>
            <p:spPr bwMode="auto">
              <a:xfrm>
                <a:off x="2096" y="2753"/>
                <a:ext cx="12" cy="18"/>
              </a:xfrm>
              <a:custGeom>
                <a:avLst/>
                <a:gdLst>
                  <a:gd name="T0" fmla="*/ 0 w 12"/>
                  <a:gd name="T1" fmla="*/ 12 h 18"/>
                  <a:gd name="T2" fmla="*/ 0 w 12"/>
                  <a:gd name="T3" fmla="*/ 12 h 18"/>
                  <a:gd name="T4" fmla="*/ 0 w 12"/>
                  <a:gd name="T5" fmla="*/ 18 h 18"/>
                  <a:gd name="T6" fmla="*/ 6 w 12"/>
                  <a:gd name="T7" fmla="*/ 18 h 18"/>
                  <a:gd name="T8" fmla="*/ 6 w 12"/>
                  <a:gd name="T9" fmla="*/ 18 h 18"/>
                  <a:gd name="T10" fmla="*/ 6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0" y="18"/>
                    </a:lnTo>
                    <a:lnTo>
                      <a:pt x="6" y="18"/>
                    </a:lnTo>
                    <a:lnTo>
                      <a:pt x="12" y="12"/>
                    </a:lnTo>
                    <a:lnTo>
                      <a:pt x="12" y="6"/>
                    </a:lnTo>
                    <a:lnTo>
                      <a:pt x="6"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04" name="Freeform 249"/>
              <p:cNvSpPr>
                <a:spLocks/>
              </p:cNvSpPr>
              <p:nvPr/>
            </p:nvSpPr>
            <p:spPr bwMode="auto">
              <a:xfrm>
                <a:off x="2096" y="2753"/>
                <a:ext cx="12" cy="18"/>
              </a:xfrm>
              <a:custGeom>
                <a:avLst/>
                <a:gdLst>
                  <a:gd name="T0" fmla="*/ 0 w 12"/>
                  <a:gd name="T1" fmla="*/ 12 h 18"/>
                  <a:gd name="T2" fmla="*/ 0 w 12"/>
                  <a:gd name="T3" fmla="*/ 12 h 18"/>
                  <a:gd name="T4" fmla="*/ 0 w 12"/>
                  <a:gd name="T5" fmla="*/ 18 h 18"/>
                  <a:gd name="T6" fmla="*/ 6 w 12"/>
                  <a:gd name="T7" fmla="*/ 18 h 18"/>
                  <a:gd name="T8" fmla="*/ 6 w 12"/>
                  <a:gd name="T9" fmla="*/ 18 h 18"/>
                  <a:gd name="T10" fmla="*/ 6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0" y="18"/>
                    </a:lnTo>
                    <a:lnTo>
                      <a:pt x="6" y="18"/>
                    </a:lnTo>
                    <a:lnTo>
                      <a:pt x="12" y="12"/>
                    </a:lnTo>
                    <a:lnTo>
                      <a:pt x="12" y="6"/>
                    </a:lnTo>
                    <a:lnTo>
                      <a:pt x="6"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05" name="Freeform 250"/>
              <p:cNvSpPr>
                <a:spLocks/>
              </p:cNvSpPr>
              <p:nvPr/>
            </p:nvSpPr>
            <p:spPr bwMode="auto">
              <a:xfrm>
                <a:off x="2078" y="2753"/>
                <a:ext cx="12" cy="18"/>
              </a:xfrm>
              <a:custGeom>
                <a:avLst/>
                <a:gdLst>
                  <a:gd name="T0" fmla="*/ 0 w 12"/>
                  <a:gd name="T1" fmla="*/ 6 h 18"/>
                  <a:gd name="T2" fmla="*/ 0 w 12"/>
                  <a:gd name="T3" fmla="*/ 12 h 18"/>
                  <a:gd name="T4" fmla="*/ 0 w 12"/>
                  <a:gd name="T5" fmla="*/ 12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0 w 12"/>
                  <a:gd name="T27" fmla="*/ 0 h 18"/>
                  <a:gd name="T28" fmla="*/ 0 w 12"/>
                  <a:gd name="T29" fmla="*/ 6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12"/>
                    </a:lnTo>
                    <a:lnTo>
                      <a:pt x="6" y="18"/>
                    </a:lnTo>
                    <a:lnTo>
                      <a:pt x="12" y="12"/>
                    </a:lnTo>
                    <a:lnTo>
                      <a:pt x="12"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06" name="Freeform 251"/>
              <p:cNvSpPr>
                <a:spLocks/>
              </p:cNvSpPr>
              <p:nvPr/>
            </p:nvSpPr>
            <p:spPr bwMode="auto">
              <a:xfrm>
                <a:off x="2078" y="2753"/>
                <a:ext cx="12" cy="18"/>
              </a:xfrm>
              <a:custGeom>
                <a:avLst/>
                <a:gdLst>
                  <a:gd name="T0" fmla="*/ 0 w 12"/>
                  <a:gd name="T1" fmla="*/ 6 h 18"/>
                  <a:gd name="T2" fmla="*/ 0 w 12"/>
                  <a:gd name="T3" fmla="*/ 12 h 18"/>
                  <a:gd name="T4" fmla="*/ 0 w 12"/>
                  <a:gd name="T5" fmla="*/ 12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0 w 12"/>
                  <a:gd name="T27" fmla="*/ 0 h 18"/>
                  <a:gd name="T28" fmla="*/ 0 w 12"/>
                  <a:gd name="T29" fmla="*/ 6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12"/>
                    </a:lnTo>
                    <a:lnTo>
                      <a:pt x="6" y="18"/>
                    </a:lnTo>
                    <a:lnTo>
                      <a:pt x="12" y="12"/>
                    </a:lnTo>
                    <a:lnTo>
                      <a:pt x="12"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07" name="Freeform 252"/>
              <p:cNvSpPr>
                <a:spLocks/>
              </p:cNvSpPr>
              <p:nvPr/>
            </p:nvSpPr>
            <p:spPr bwMode="auto">
              <a:xfrm>
                <a:off x="2060" y="2753"/>
                <a:ext cx="12" cy="18"/>
              </a:xfrm>
              <a:custGeom>
                <a:avLst/>
                <a:gdLst>
                  <a:gd name="T0" fmla="*/ 0 w 12"/>
                  <a:gd name="T1" fmla="*/ 12 h 18"/>
                  <a:gd name="T2" fmla="*/ 0 w 12"/>
                  <a:gd name="T3" fmla="*/ 12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6" y="18"/>
                    </a:lnTo>
                    <a:lnTo>
                      <a:pt x="12" y="12"/>
                    </a:lnTo>
                    <a:lnTo>
                      <a:pt x="12" y="6"/>
                    </a:lnTo>
                    <a:lnTo>
                      <a:pt x="12" y="0"/>
                    </a:lnTo>
                    <a:lnTo>
                      <a:pt x="6"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08" name="Freeform 253"/>
              <p:cNvSpPr>
                <a:spLocks/>
              </p:cNvSpPr>
              <p:nvPr/>
            </p:nvSpPr>
            <p:spPr bwMode="auto">
              <a:xfrm>
                <a:off x="2060" y="2753"/>
                <a:ext cx="12" cy="18"/>
              </a:xfrm>
              <a:custGeom>
                <a:avLst/>
                <a:gdLst>
                  <a:gd name="T0" fmla="*/ 0 w 12"/>
                  <a:gd name="T1" fmla="*/ 12 h 18"/>
                  <a:gd name="T2" fmla="*/ 0 w 12"/>
                  <a:gd name="T3" fmla="*/ 12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6" y="18"/>
                    </a:lnTo>
                    <a:lnTo>
                      <a:pt x="12" y="12"/>
                    </a:lnTo>
                    <a:lnTo>
                      <a:pt x="12" y="6"/>
                    </a:lnTo>
                    <a:lnTo>
                      <a:pt x="12" y="0"/>
                    </a:lnTo>
                    <a:lnTo>
                      <a:pt x="6"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09" name="Freeform 254"/>
              <p:cNvSpPr>
                <a:spLocks/>
              </p:cNvSpPr>
              <p:nvPr/>
            </p:nvSpPr>
            <p:spPr bwMode="auto">
              <a:xfrm>
                <a:off x="2042" y="2759"/>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6 h 12"/>
                  <a:gd name="T16" fmla="*/ 18 w 18"/>
                  <a:gd name="T17" fmla="*/ 6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6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10" name="Freeform 255"/>
              <p:cNvSpPr>
                <a:spLocks/>
              </p:cNvSpPr>
              <p:nvPr/>
            </p:nvSpPr>
            <p:spPr bwMode="auto">
              <a:xfrm>
                <a:off x="2042" y="2759"/>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6 h 12"/>
                  <a:gd name="T16" fmla="*/ 18 w 18"/>
                  <a:gd name="T17" fmla="*/ 6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6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11" name="Freeform 256"/>
              <p:cNvSpPr>
                <a:spLocks/>
              </p:cNvSpPr>
              <p:nvPr/>
            </p:nvSpPr>
            <p:spPr bwMode="auto">
              <a:xfrm>
                <a:off x="2030" y="2765"/>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0 w 12"/>
                  <a:gd name="T23" fmla="*/ 0 h 12"/>
                  <a:gd name="T24" fmla="*/ 0 w 12"/>
                  <a:gd name="T25" fmla="*/ 0 h 12"/>
                  <a:gd name="T26" fmla="*/ 0 w 12"/>
                  <a:gd name="T27" fmla="*/ 0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12"/>
                    </a:lnTo>
                    <a:lnTo>
                      <a:pt x="6" y="12"/>
                    </a:lnTo>
                    <a:lnTo>
                      <a:pt x="12"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12" name="Freeform 257"/>
              <p:cNvSpPr>
                <a:spLocks/>
              </p:cNvSpPr>
              <p:nvPr/>
            </p:nvSpPr>
            <p:spPr bwMode="auto">
              <a:xfrm>
                <a:off x="2030" y="2765"/>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0 w 12"/>
                  <a:gd name="T23" fmla="*/ 0 h 12"/>
                  <a:gd name="T24" fmla="*/ 0 w 12"/>
                  <a:gd name="T25" fmla="*/ 0 h 12"/>
                  <a:gd name="T26" fmla="*/ 0 w 12"/>
                  <a:gd name="T27" fmla="*/ 0 h 12"/>
                  <a:gd name="T28" fmla="*/ 0 w 12"/>
                  <a:gd name="T29" fmla="*/ 6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12"/>
                    </a:lnTo>
                    <a:lnTo>
                      <a:pt x="6" y="12"/>
                    </a:lnTo>
                    <a:lnTo>
                      <a:pt x="12"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13" name="Freeform 258"/>
              <p:cNvSpPr>
                <a:spLocks/>
              </p:cNvSpPr>
              <p:nvPr/>
            </p:nvSpPr>
            <p:spPr bwMode="auto">
              <a:xfrm>
                <a:off x="2012" y="2771"/>
                <a:ext cx="12" cy="12"/>
              </a:xfrm>
              <a:custGeom>
                <a:avLst/>
                <a:gdLst>
                  <a:gd name="T0" fmla="*/ 0 w 12"/>
                  <a:gd name="T1" fmla="*/ 6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6" y="12"/>
                    </a:lnTo>
                    <a:lnTo>
                      <a:pt x="12" y="12"/>
                    </a:lnTo>
                    <a:lnTo>
                      <a:pt x="12"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14" name="Freeform 259"/>
              <p:cNvSpPr>
                <a:spLocks/>
              </p:cNvSpPr>
              <p:nvPr/>
            </p:nvSpPr>
            <p:spPr bwMode="auto">
              <a:xfrm>
                <a:off x="2012" y="2771"/>
                <a:ext cx="12" cy="12"/>
              </a:xfrm>
              <a:custGeom>
                <a:avLst/>
                <a:gdLst>
                  <a:gd name="T0" fmla="*/ 0 w 12"/>
                  <a:gd name="T1" fmla="*/ 6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6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6" y="12"/>
                    </a:lnTo>
                    <a:lnTo>
                      <a:pt x="12" y="12"/>
                    </a:lnTo>
                    <a:lnTo>
                      <a:pt x="12"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15" name="Freeform 260"/>
              <p:cNvSpPr>
                <a:spLocks/>
              </p:cNvSpPr>
              <p:nvPr/>
            </p:nvSpPr>
            <p:spPr bwMode="auto">
              <a:xfrm>
                <a:off x="1994" y="2777"/>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6 h 12"/>
                  <a:gd name="T28" fmla="*/ 0 w 18"/>
                  <a:gd name="T29" fmla="*/ 6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6" y="12"/>
                    </a:lnTo>
                    <a:lnTo>
                      <a:pt x="12" y="12"/>
                    </a:lnTo>
                    <a:lnTo>
                      <a:pt x="18" y="6"/>
                    </a:lnTo>
                    <a:lnTo>
                      <a:pt x="18" y="0"/>
                    </a:lnTo>
                    <a:lnTo>
                      <a:pt x="12" y="0"/>
                    </a:lnTo>
                    <a:lnTo>
                      <a:pt x="6" y="0"/>
                    </a:lnTo>
                    <a:lnTo>
                      <a:pt x="6" y="6"/>
                    </a:lnTo>
                    <a:lnTo>
                      <a:pt x="0" y="6"/>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16" name="Freeform 261"/>
              <p:cNvSpPr>
                <a:spLocks/>
              </p:cNvSpPr>
              <p:nvPr/>
            </p:nvSpPr>
            <p:spPr bwMode="auto">
              <a:xfrm>
                <a:off x="1994" y="2777"/>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6 h 12"/>
                  <a:gd name="T28" fmla="*/ 0 w 18"/>
                  <a:gd name="T29" fmla="*/ 6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6" y="12"/>
                    </a:lnTo>
                    <a:lnTo>
                      <a:pt x="12" y="12"/>
                    </a:lnTo>
                    <a:lnTo>
                      <a:pt x="18" y="6"/>
                    </a:lnTo>
                    <a:lnTo>
                      <a:pt x="18" y="0"/>
                    </a:lnTo>
                    <a:lnTo>
                      <a:pt x="12" y="0"/>
                    </a:lnTo>
                    <a:lnTo>
                      <a:pt x="6" y="0"/>
                    </a:lnTo>
                    <a:lnTo>
                      <a:pt x="6" y="6"/>
                    </a:lnTo>
                    <a:lnTo>
                      <a:pt x="0" y="6"/>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17" name="Freeform 262"/>
              <p:cNvSpPr>
                <a:spLocks/>
              </p:cNvSpPr>
              <p:nvPr/>
            </p:nvSpPr>
            <p:spPr bwMode="auto">
              <a:xfrm>
                <a:off x="1982" y="2783"/>
                <a:ext cx="18" cy="18"/>
              </a:xfrm>
              <a:custGeom>
                <a:avLst/>
                <a:gdLst>
                  <a:gd name="T0" fmla="*/ 0 w 18"/>
                  <a:gd name="T1" fmla="*/ 12 h 18"/>
                  <a:gd name="T2" fmla="*/ 6 w 18"/>
                  <a:gd name="T3" fmla="*/ 18 h 18"/>
                  <a:gd name="T4" fmla="*/ 12 w 18"/>
                  <a:gd name="T5" fmla="*/ 18 h 18"/>
                  <a:gd name="T6" fmla="*/ 12 w 18"/>
                  <a:gd name="T7" fmla="*/ 12 h 18"/>
                  <a:gd name="T8" fmla="*/ 12 w 18"/>
                  <a:gd name="T9" fmla="*/ 12 h 18"/>
                  <a:gd name="T10" fmla="*/ 18 w 18"/>
                  <a:gd name="T11" fmla="*/ 12 h 18"/>
                  <a:gd name="T12" fmla="*/ 18 w 18"/>
                  <a:gd name="T13" fmla="*/ 6 h 18"/>
                  <a:gd name="T14" fmla="*/ 12 w 18"/>
                  <a:gd name="T15" fmla="*/ 6 h 18"/>
                  <a:gd name="T16" fmla="*/ 12 w 18"/>
                  <a:gd name="T17" fmla="*/ 6 h 18"/>
                  <a:gd name="T18" fmla="*/ 12 w 18"/>
                  <a:gd name="T19" fmla="*/ 0 h 18"/>
                  <a:gd name="T20" fmla="*/ 6 w 18"/>
                  <a:gd name="T21" fmla="*/ 0 h 18"/>
                  <a:gd name="T22" fmla="*/ 6 w 18"/>
                  <a:gd name="T23" fmla="*/ 6 h 18"/>
                  <a:gd name="T24" fmla="*/ 6 w 18"/>
                  <a:gd name="T25" fmla="*/ 6 h 18"/>
                  <a:gd name="T26" fmla="*/ 0 w 18"/>
                  <a:gd name="T27" fmla="*/ 6 h 18"/>
                  <a:gd name="T28" fmla="*/ 0 w 18"/>
                  <a:gd name="T29" fmla="*/ 12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8"/>
                    </a:lnTo>
                    <a:lnTo>
                      <a:pt x="12" y="18"/>
                    </a:lnTo>
                    <a:lnTo>
                      <a:pt x="12" y="12"/>
                    </a:lnTo>
                    <a:lnTo>
                      <a:pt x="18" y="12"/>
                    </a:lnTo>
                    <a:lnTo>
                      <a:pt x="18" y="6"/>
                    </a:lnTo>
                    <a:lnTo>
                      <a:pt x="12" y="6"/>
                    </a:lnTo>
                    <a:lnTo>
                      <a:pt x="12" y="0"/>
                    </a:lnTo>
                    <a:lnTo>
                      <a:pt x="6" y="0"/>
                    </a:lnTo>
                    <a:lnTo>
                      <a:pt x="6" y="6"/>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18" name="Freeform 263"/>
              <p:cNvSpPr>
                <a:spLocks/>
              </p:cNvSpPr>
              <p:nvPr/>
            </p:nvSpPr>
            <p:spPr bwMode="auto">
              <a:xfrm>
                <a:off x="1982" y="2783"/>
                <a:ext cx="18" cy="18"/>
              </a:xfrm>
              <a:custGeom>
                <a:avLst/>
                <a:gdLst>
                  <a:gd name="T0" fmla="*/ 0 w 18"/>
                  <a:gd name="T1" fmla="*/ 12 h 18"/>
                  <a:gd name="T2" fmla="*/ 6 w 18"/>
                  <a:gd name="T3" fmla="*/ 18 h 18"/>
                  <a:gd name="T4" fmla="*/ 12 w 18"/>
                  <a:gd name="T5" fmla="*/ 18 h 18"/>
                  <a:gd name="T6" fmla="*/ 12 w 18"/>
                  <a:gd name="T7" fmla="*/ 12 h 18"/>
                  <a:gd name="T8" fmla="*/ 12 w 18"/>
                  <a:gd name="T9" fmla="*/ 12 h 18"/>
                  <a:gd name="T10" fmla="*/ 18 w 18"/>
                  <a:gd name="T11" fmla="*/ 12 h 18"/>
                  <a:gd name="T12" fmla="*/ 18 w 18"/>
                  <a:gd name="T13" fmla="*/ 6 h 18"/>
                  <a:gd name="T14" fmla="*/ 12 w 18"/>
                  <a:gd name="T15" fmla="*/ 6 h 18"/>
                  <a:gd name="T16" fmla="*/ 12 w 18"/>
                  <a:gd name="T17" fmla="*/ 6 h 18"/>
                  <a:gd name="T18" fmla="*/ 12 w 18"/>
                  <a:gd name="T19" fmla="*/ 0 h 18"/>
                  <a:gd name="T20" fmla="*/ 6 w 18"/>
                  <a:gd name="T21" fmla="*/ 0 h 18"/>
                  <a:gd name="T22" fmla="*/ 6 w 18"/>
                  <a:gd name="T23" fmla="*/ 6 h 18"/>
                  <a:gd name="T24" fmla="*/ 6 w 18"/>
                  <a:gd name="T25" fmla="*/ 6 h 18"/>
                  <a:gd name="T26" fmla="*/ 0 w 18"/>
                  <a:gd name="T27" fmla="*/ 6 h 18"/>
                  <a:gd name="T28" fmla="*/ 0 w 18"/>
                  <a:gd name="T29" fmla="*/ 12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8"/>
                    </a:lnTo>
                    <a:lnTo>
                      <a:pt x="12" y="18"/>
                    </a:lnTo>
                    <a:lnTo>
                      <a:pt x="12" y="12"/>
                    </a:lnTo>
                    <a:lnTo>
                      <a:pt x="18" y="12"/>
                    </a:lnTo>
                    <a:lnTo>
                      <a:pt x="18" y="6"/>
                    </a:lnTo>
                    <a:lnTo>
                      <a:pt x="12" y="6"/>
                    </a:lnTo>
                    <a:lnTo>
                      <a:pt x="12" y="0"/>
                    </a:lnTo>
                    <a:lnTo>
                      <a:pt x="6" y="0"/>
                    </a:lnTo>
                    <a:lnTo>
                      <a:pt x="6" y="6"/>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19" name="Freeform 264"/>
              <p:cNvSpPr>
                <a:spLocks/>
              </p:cNvSpPr>
              <p:nvPr/>
            </p:nvSpPr>
            <p:spPr bwMode="auto">
              <a:xfrm>
                <a:off x="1970" y="2795"/>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12 h 12"/>
                  <a:gd name="T12" fmla="*/ 12 w 12"/>
                  <a:gd name="T13" fmla="*/ 6 h 12"/>
                  <a:gd name="T14" fmla="*/ 12 w 12"/>
                  <a:gd name="T15" fmla="*/ 0 h 12"/>
                  <a:gd name="T16" fmla="*/ 12 w 12"/>
                  <a:gd name="T17" fmla="*/ 0 h 12"/>
                  <a:gd name="T18" fmla="*/ 12 w 12"/>
                  <a:gd name="T19" fmla="*/ 0 h 12"/>
                  <a:gd name="T20" fmla="*/ 6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20" name="Freeform 265"/>
              <p:cNvSpPr>
                <a:spLocks/>
              </p:cNvSpPr>
              <p:nvPr/>
            </p:nvSpPr>
            <p:spPr bwMode="auto">
              <a:xfrm>
                <a:off x="1970" y="2795"/>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12 h 12"/>
                  <a:gd name="T12" fmla="*/ 12 w 12"/>
                  <a:gd name="T13" fmla="*/ 6 h 12"/>
                  <a:gd name="T14" fmla="*/ 12 w 12"/>
                  <a:gd name="T15" fmla="*/ 0 h 12"/>
                  <a:gd name="T16" fmla="*/ 12 w 12"/>
                  <a:gd name="T17" fmla="*/ 0 h 12"/>
                  <a:gd name="T18" fmla="*/ 12 w 12"/>
                  <a:gd name="T19" fmla="*/ 0 h 12"/>
                  <a:gd name="T20" fmla="*/ 6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21" name="Freeform 266"/>
              <p:cNvSpPr>
                <a:spLocks/>
              </p:cNvSpPr>
              <p:nvPr/>
            </p:nvSpPr>
            <p:spPr bwMode="auto">
              <a:xfrm>
                <a:off x="1958" y="2807"/>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2 w 18"/>
                  <a:gd name="T15" fmla="*/ 0 h 12"/>
                  <a:gd name="T16" fmla="*/ 12 w 18"/>
                  <a:gd name="T17" fmla="*/ 0 h 12"/>
                  <a:gd name="T18" fmla="*/ 12 w 18"/>
                  <a:gd name="T19" fmla="*/ 0 h 12"/>
                  <a:gd name="T20" fmla="*/ 6 w 18"/>
                  <a:gd name="T21" fmla="*/ 0 h 12"/>
                  <a:gd name="T22" fmla="*/ 0 w 18"/>
                  <a:gd name="T23" fmla="*/ 6 h 12"/>
                  <a:gd name="T24" fmla="*/ 0 w 18"/>
                  <a:gd name="T25" fmla="*/ 6 h 12"/>
                  <a:gd name="T26" fmla="*/ 0 w 18"/>
                  <a:gd name="T27" fmla="*/ 6 h 12"/>
                  <a:gd name="T28" fmla="*/ 0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6" y="12"/>
                    </a:lnTo>
                    <a:lnTo>
                      <a:pt x="12" y="12"/>
                    </a:lnTo>
                    <a:lnTo>
                      <a:pt x="18" y="6"/>
                    </a:lnTo>
                    <a:lnTo>
                      <a:pt x="12" y="0"/>
                    </a:lnTo>
                    <a:lnTo>
                      <a:pt x="6"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22" name="Freeform 267"/>
              <p:cNvSpPr>
                <a:spLocks/>
              </p:cNvSpPr>
              <p:nvPr/>
            </p:nvSpPr>
            <p:spPr bwMode="auto">
              <a:xfrm>
                <a:off x="1958" y="2807"/>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2 w 18"/>
                  <a:gd name="T15" fmla="*/ 0 h 12"/>
                  <a:gd name="T16" fmla="*/ 12 w 18"/>
                  <a:gd name="T17" fmla="*/ 0 h 12"/>
                  <a:gd name="T18" fmla="*/ 12 w 18"/>
                  <a:gd name="T19" fmla="*/ 0 h 12"/>
                  <a:gd name="T20" fmla="*/ 6 w 18"/>
                  <a:gd name="T21" fmla="*/ 0 h 12"/>
                  <a:gd name="T22" fmla="*/ 0 w 18"/>
                  <a:gd name="T23" fmla="*/ 6 h 12"/>
                  <a:gd name="T24" fmla="*/ 0 w 18"/>
                  <a:gd name="T25" fmla="*/ 6 h 12"/>
                  <a:gd name="T26" fmla="*/ 0 w 18"/>
                  <a:gd name="T27" fmla="*/ 6 h 12"/>
                  <a:gd name="T28" fmla="*/ 0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6" y="12"/>
                    </a:lnTo>
                    <a:lnTo>
                      <a:pt x="12" y="12"/>
                    </a:lnTo>
                    <a:lnTo>
                      <a:pt x="18" y="6"/>
                    </a:lnTo>
                    <a:lnTo>
                      <a:pt x="12" y="0"/>
                    </a:lnTo>
                    <a:lnTo>
                      <a:pt x="6"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23" name="Freeform 268"/>
              <p:cNvSpPr>
                <a:spLocks/>
              </p:cNvSpPr>
              <p:nvPr/>
            </p:nvSpPr>
            <p:spPr bwMode="auto">
              <a:xfrm>
                <a:off x="1952" y="2819"/>
                <a:ext cx="12" cy="18"/>
              </a:xfrm>
              <a:custGeom>
                <a:avLst/>
                <a:gdLst>
                  <a:gd name="T0" fmla="*/ 0 w 12"/>
                  <a:gd name="T1" fmla="*/ 12 h 18"/>
                  <a:gd name="T2" fmla="*/ 6 w 12"/>
                  <a:gd name="T3" fmla="*/ 18 h 18"/>
                  <a:gd name="T4" fmla="*/ 6 w 12"/>
                  <a:gd name="T5" fmla="*/ 12 h 18"/>
                  <a:gd name="T6" fmla="*/ 12 w 12"/>
                  <a:gd name="T7" fmla="*/ 12 h 18"/>
                  <a:gd name="T8" fmla="*/ 12 w 12"/>
                  <a:gd name="T9" fmla="*/ 12 h 18"/>
                  <a:gd name="T10" fmla="*/ 12 w 12"/>
                  <a:gd name="T11" fmla="*/ 6 h 18"/>
                  <a:gd name="T12" fmla="*/ 12 w 12"/>
                  <a:gd name="T13" fmla="*/ 6 h 18"/>
                  <a:gd name="T14" fmla="*/ 6 w 12"/>
                  <a:gd name="T15" fmla="*/ 0 h 18"/>
                  <a:gd name="T16" fmla="*/ 6 w 12"/>
                  <a:gd name="T17" fmla="*/ 0 h 18"/>
                  <a:gd name="T18" fmla="*/ 6 w 12"/>
                  <a:gd name="T19" fmla="*/ 0 h 18"/>
                  <a:gd name="T20" fmla="*/ 0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8"/>
                    </a:lnTo>
                    <a:lnTo>
                      <a:pt x="6" y="12"/>
                    </a:lnTo>
                    <a:lnTo>
                      <a:pt x="12" y="12"/>
                    </a:lnTo>
                    <a:lnTo>
                      <a:pt x="12" y="6"/>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24" name="Freeform 269"/>
              <p:cNvSpPr>
                <a:spLocks/>
              </p:cNvSpPr>
              <p:nvPr/>
            </p:nvSpPr>
            <p:spPr bwMode="auto">
              <a:xfrm>
                <a:off x="1952" y="2819"/>
                <a:ext cx="12" cy="18"/>
              </a:xfrm>
              <a:custGeom>
                <a:avLst/>
                <a:gdLst>
                  <a:gd name="T0" fmla="*/ 0 w 12"/>
                  <a:gd name="T1" fmla="*/ 12 h 18"/>
                  <a:gd name="T2" fmla="*/ 6 w 12"/>
                  <a:gd name="T3" fmla="*/ 18 h 18"/>
                  <a:gd name="T4" fmla="*/ 6 w 12"/>
                  <a:gd name="T5" fmla="*/ 12 h 18"/>
                  <a:gd name="T6" fmla="*/ 12 w 12"/>
                  <a:gd name="T7" fmla="*/ 12 h 18"/>
                  <a:gd name="T8" fmla="*/ 12 w 12"/>
                  <a:gd name="T9" fmla="*/ 12 h 18"/>
                  <a:gd name="T10" fmla="*/ 12 w 12"/>
                  <a:gd name="T11" fmla="*/ 6 h 18"/>
                  <a:gd name="T12" fmla="*/ 12 w 12"/>
                  <a:gd name="T13" fmla="*/ 6 h 18"/>
                  <a:gd name="T14" fmla="*/ 6 w 12"/>
                  <a:gd name="T15" fmla="*/ 0 h 18"/>
                  <a:gd name="T16" fmla="*/ 6 w 12"/>
                  <a:gd name="T17" fmla="*/ 0 h 18"/>
                  <a:gd name="T18" fmla="*/ 6 w 12"/>
                  <a:gd name="T19" fmla="*/ 0 h 18"/>
                  <a:gd name="T20" fmla="*/ 0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8"/>
                    </a:lnTo>
                    <a:lnTo>
                      <a:pt x="6" y="12"/>
                    </a:lnTo>
                    <a:lnTo>
                      <a:pt x="12" y="12"/>
                    </a:lnTo>
                    <a:lnTo>
                      <a:pt x="12" y="6"/>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25" name="Freeform 270"/>
              <p:cNvSpPr>
                <a:spLocks/>
              </p:cNvSpPr>
              <p:nvPr/>
            </p:nvSpPr>
            <p:spPr bwMode="auto">
              <a:xfrm>
                <a:off x="1940" y="2837"/>
                <a:ext cx="18" cy="12"/>
              </a:xfrm>
              <a:custGeom>
                <a:avLst/>
                <a:gdLst>
                  <a:gd name="T0" fmla="*/ 6 w 18"/>
                  <a:gd name="T1" fmla="*/ 12 h 12"/>
                  <a:gd name="T2" fmla="*/ 12 w 18"/>
                  <a:gd name="T3" fmla="*/ 12 h 12"/>
                  <a:gd name="T4" fmla="*/ 12 w 18"/>
                  <a:gd name="T5" fmla="*/ 12 h 12"/>
                  <a:gd name="T6" fmla="*/ 12 w 18"/>
                  <a:gd name="T7" fmla="*/ 6 h 12"/>
                  <a:gd name="T8" fmla="*/ 12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0 h 12"/>
                  <a:gd name="T24" fmla="*/ 0 w 18"/>
                  <a:gd name="T25" fmla="*/ 0 h 12"/>
                  <a:gd name="T26" fmla="*/ 0 w 18"/>
                  <a:gd name="T27" fmla="*/ 6 h 12"/>
                  <a:gd name="T28" fmla="*/ 0 w 18"/>
                  <a:gd name="T29" fmla="*/ 6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2" y="6"/>
                    </a:lnTo>
                    <a:lnTo>
                      <a:pt x="18" y="6"/>
                    </a:lnTo>
                    <a:lnTo>
                      <a:pt x="12" y="0"/>
                    </a:lnTo>
                    <a:lnTo>
                      <a:pt x="6" y="0"/>
                    </a:lnTo>
                    <a:lnTo>
                      <a:pt x="0" y="0"/>
                    </a:lnTo>
                    <a:lnTo>
                      <a:pt x="0" y="6"/>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26" name="Freeform 271"/>
              <p:cNvSpPr>
                <a:spLocks/>
              </p:cNvSpPr>
              <p:nvPr/>
            </p:nvSpPr>
            <p:spPr bwMode="auto">
              <a:xfrm>
                <a:off x="1940" y="2837"/>
                <a:ext cx="18" cy="12"/>
              </a:xfrm>
              <a:custGeom>
                <a:avLst/>
                <a:gdLst>
                  <a:gd name="T0" fmla="*/ 6 w 18"/>
                  <a:gd name="T1" fmla="*/ 12 h 12"/>
                  <a:gd name="T2" fmla="*/ 12 w 18"/>
                  <a:gd name="T3" fmla="*/ 12 h 12"/>
                  <a:gd name="T4" fmla="*/ 12 w 18"/>
                  <a:gd name="T5" fmla="*/ 12 h 12"/>
                  <a:gd name="T6" fmla="*/ 12 w 18"/>
                  <a:gd name="T7" fmla="*/ 6 h 12"/>
                  <a:gd name="T8" fmla="*/ 12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0 h 12"/>
                  <a:gd name="T24" fmla="*/ 0 w 18"/>
                  <a:gd name="T25" fmla="*/ 0 h 12"/>
                  <a:gd name="T26" fmla="*/ 0 w 18"/>
                  <a:gd name="T27" fmla="*/ 6 h 12"/>
                  <a:gd name="T28" fmla="*/ 0 w 18"/>
                  <a:gd name="T29" fmla="*/ 6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2" y="6"/>
                    </a:lnTo>
                    <a:lnTo>
                      <a:pt x="18" y="6"/>
                    </a:lnTo>
                    <a:lnTo>
                      <a:pt x="12" y="0"/>
                    </a:lnTo>
                    <a:lnTo>
                      <a:pt x="6" y="0"/>
                    </a:lnTo>
                    <a:lnTo>
                      <a:pt x="0" y="0"/>
                    </a:lnTo>
                    <a:lnTo>
                      <a:pt x="0" y="6"/>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27" name="Freeform 272"/>
              <p:cNvSpPr>
                <a:spLocks/>
              </p:cNvSpPr>
              <p:nvPr/>
            </p:nvSpPr>
            <p:spPr bwMode="auto">
              <a:xfrm>
                <a:off x="1934" y="2849"/>
                <a:ext cx="12" cy="12"/>
              </a:xfrm>
              <a:custGeom>
                <a:avLst/>
                <a:gdLst>
                  <a:gd name="T0" fmla="*/ 6 w 12"/>
                  <a:gd name="T1" fmla="*/ 12 h 12"/>
                  <a:gd name="T2" fmla="*/ 12 w 12"/>
                  <a:gd name="T3" fmla="*/ 12 h 12"/>
                  <a:gd name="T4" fmla="*/ 12 w 12"/>
                  <a:gd name="T5" fmla="*/ 12 h 12"/>
                  <a:gd name="T6" fmla="*/ 12 w 12"/>
                  <a:gd name="T7" fmla="*/ 12 h 12"/>
                  <a:gd name="T8" fmla="*/ 12 w 12"/>
                  <a:gd name="T9" fmla="*/ 12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28" name="Freeform 273"/>
              <p:cNvSpPr>
                <a:spLocks/>
              </p:cNvSpPr>
              <p:nvPr/>
            </p:nvSpPr>
            <p:spPr bwMode="auto">
              <a:xfrm>
                <a:off x="1934" y="2849"/>
                <a:ext cx="12" cy="12"/>
              </a:xfrm>
              <a:custGeom>
                <a:avLst/>
                <a:gdLst>
                  <a:gd name="T0" fmla="*/ 6 w 12"/>
                  <a:gd name="T1" fmla="*/ 12 h 12"/>
                  <a:gd name="T2" fmla="*/ 12 w 12"/>
                  <a:gd name="T3" fmla="*/ 12 h 12"/>
                  <a:gd name="T4" fmla="*/ 12 w 12"/>
                  <a:gd name="T5" fmla="*/ 12 h 12"/>
                  <a:gd name="T6" fmla="*/ 12 w 12"/>
                  <a:gd name="T7" fmla="*/ 12 h 12"/>
                  <a:gd name="T8" fmla="*/ 12 w 12"/>
                  <a:gd name="T9" fmla="*/ 12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29" name="Freeform 274"/>
              <p:cNvSpPr>
                <a:spLocks/>
              </p:cNvSpPr>
              <p:nvPr/>
            </p:nvSpPr>
            <p:spPr bwMode="auto">
              <a:xfrm>
                <a:off x="1928" y="2867"/>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8" y="0"/>
                    </a:lnTo>
                    <a:lnTo>
                      <a:pt x="12" y="0"/>
                    </a:lnTo>
                    <a:lnTo>
                      <a:pt x="6" y="0"/>
                    </a:lnTo>
                    <a:lnTo>
                      <a:pt x="0" y="6"/>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30" name="Freeform 275"/>
              <p:cNvSpPr>
                <a:spLocks/>
              </p:cNvSpPr>
              <p:nvPr/>
            </p:nvSpPr>
            <p:spPr bwMode="auto">
              <a:xfrm>
                <a:off x="1928" y="2867"/>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8" y="0"/>
                    </a:lnTo>
                    <a:lnTo>
                      <a:pt x="12" y="0"/>
                    </a:lnTo>
                    <a:lnTo>
                      <a:pt x="6" y="0"/>
                    </a:lnTo>
                    <a:lnTo>
                      <a:pt x="0" y="6"/>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31" name="Freeform 276"/>
              <p:cNvSpPr>
                <a:spLocks/>
              </p:cNvSpPr>
              <p:nvPr/>
            </p:nvSpPr>
            <p:spPr bwMode="auto">
              <a:xfrm>
                <a:off x="1928" y="2879"/>
                <a:ext cx="12" cy="18"/>
              </a:xfrm>
              <a:custGeom>
                <a:avLst/>
                <a:gdLst>
                  <a:gd name="T0" fmla="*/ 6 w 12"/>
                  <a:gd name="T1" fmla="*/ 18 h 18"/>
                  <a:gd name="T2" fmla="*/ 12 w 12"/>
                  <a:gd name="T3" fmla="*/ 12 h 18"/>
                  <a:gd name="T4" fmla="*/ 12 w 12"/>
                  <a:gd name="T5" fmla="*/ 12 h 18"/>
                  <a:gd name="T6" fmla="*/ 12 w 12"/>
                  <a:gd name="T7" fmla="*/ 6 h 18"/>
                  <a:gd name="T8" fmla="*/ 12 w 12"/>
                  <a:gd name="T9" fmla="*/ 6 h 18"/>
                  <a:gd name="T10" fmla="*/ 12 w 12"/>
                  <a:gd name="T11" fmla="*/ 6 h 18"/>
                  <a:gd name="T12" fmla="*/ 12 w 12"/>
                  <a:gd name="T13" fmla="*/ 0 h 18"/>
                  <a:gd name="T14" fmla="*/ 6 w 12"/>
                  <a:gd name="T15" fmla="*/ 0 h 18"/>
                  <a:gd name="T16" fmla="*/ 6 w 12"/>
                  <a:gd name="T17" fmla="*/ 0 h 18"/>
                  <a:gd name="T18" fmla="*/ 0 w 12"/>
                  <a:gd name="T19" fmla="*/ 0 h 18"/>
                  <a:gd name="T20" fmla="*/ 0 w 12"/>
                  <a:gd name="T21" fmla="*/ 6 h 18"/>
                  <a:gd name="T22" fmla="*/ 0 w 12"/>
                  <a:gd name="T23" fmla="*/ 6 h 18"/>
                  <a:gd name="T24" fmla="*/ 0 w 12"/>
                  <a:gd name="T25" fmla="*/ 6 h 18"/>
                  <a:gd name="T26" fmla="*/ 0 w 12"/>
                  <a:gd name="T27" fmla="*/ 12 h 18"/>
                  <a:gd name="T28" fmla="*/ 0 w 12"/>
                  <a:gd name="T29" fmla="*/ 12 h 18"/>
                  <a:gd name="T30" fmla="*/ 6 w 12"/>
                  <a:gd name="T31" fmla="*/ 18 h 18"/>
                  <a:gd name="T32" fmla="*/ 6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18"/>
                    </a:moveTo>
                    <a:lnTo>
                      <a:pt x="12" y="12"/>
                    </a:lnTo>
                    <a:lnTo>
                      <a:pt x="12" y="6"/>
                    </a:lnTo>
                    <a:lnTo>
                      <a:pt x="12" y="0"/>
                    </a:lnTo>
                    <a:lnTo>
                      <a:pt x="6" y="0"/>
                    </a:lnTo>
                    <a:lnTo>
                      <a:pt x="0" y="0"/>
                    </a:lnTo>
                    <a:lnTo>
                      <a:pt x="0" y="6"/>
                    </a:lnTo>
                    <a:lnTo>
                      <a:pt x="0" y="12"/>
                    </a:lnTo>
                    <a:lnTo>
                      <a:pt x="6" y="18"/>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32" name="Freeform 277"/>
              <p:cNvSpPr>
                <a:spLocks/>
              </p:cNvSpPr>
              <p:nvPr/>
            </p:nvSpPr>
            <p:spPr bwMode="auto">
              <a:xfrm>
                <a:off x="1928" y="2879"/>
                <a:ext cx="12" cy="18"/>
              </a:xfrm>
              <a:custGeom>
                <a:avLst/>
                <a:gdLst>
                  <a:gd name="T0" fmla="*/ 6 w 12"/>
                  <a:gd name="T1" fmla="*/ 18 h 18"/>
                  <a:gd name="T2" fmla="*/ 12 w 12"/>
                  <a:gd name="T3" fmla="*/ 12 h 18"/>
                  <a:gd name="T4" fmla="*/ 12 w 12"/>
                  <a:gd name="T5" fmla="*/ 12 h 18"/>
                  <a:gd name="T6" fmla="*/ 12 w 12"/>
                  <a:gd name="T7" fmla="*/ 6 h 18"/>
                  <a:gd name="T8" fmla="*/ 12 w 12"/>
                  <a:gd name="T9" fmla="*/ 6 h 18"/>
                  <a:gd name="T10" fmla="*/ 12 w 12"/>
                  <a:gd name="T11" fmla="*/ 6 h 18"/>
                  <a:gd name="T12" fmla="*/ 12 w 12"/>
                  <a:gd name="T13" fmla="*/ 0 h 18"/>
                  <a:gd name="T14" fmla="*/ 6 w 12"/>
                  <a:gd name="T15" fmla="*/ 0 h 18"/>
                  <a:gd name="T16" fmla="*/ 6 w 12"/>
                  <a:gd name="T17" fmla="*/ 0 h 18"/>
                  <a:gd name="T18" fmla="*/ 0 w 12"/>
                  <a:gd name="T19" fmla="*/ 0 h 18"/>
                  <a:gd name="T20" fmla="*/ 0 w 12"/>
                  <a:gd name="T21" fmla="*/ 6 h 18"/>
                  <a:gd name="T22" fmla="*/ 0 w 12"/>
                  <a:gd name="T23" fmla="*/ 6 h 18"/>
                  <a:gd name="T24" fmla="*/ 0 w 12"/>
                  <a:gd name="T25" fmla="*/ 6 h 18"/>
                  <a:gd name="T26" fmla="*/ 0 w 12"/>
                  <a:gd name="T27" fmla="*/ 12 h 18"/>
                  <a:gd name="T28" fmla="*/ 0 w 12"/>
                  <a:gd name="T29" fmla="*/ 12 h 18"/>
                  <a:gd name="T30" fmla="*/ 6 w 12"/>
                  <a:gd name="T31" fmla="*/ 18 h 18"/>
                  <a:gd name="T32" fmla="*/ 6 w 12"/>
                  <a:gd name="T33" fmla="*/ 18 h 18"/>
                  <a:gd name="T34" fmla="*/ 6 w 12"/>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18"/>
                    </a:moveTo>
                    <a:lnTo>
                      <a:pt x="12" y="12"/>
                    </a:lnTo>
                    <a:lnTo>
                      <a:pt x="12" y="6"/>
                    </a:lnTo>
                    <a:lnTo>
                      <a:pt x="12" y="0"/>
                    </a:lnTo>
                    <a:lnTo>
                      <a:pt x="6" y="0"/>
                    </a:lnTo>
                    <a:lnTo>
                      <a:pt x="0" y="0"/>
                    </a:lnTo>
                    <a:lnTo>
                      <a:pt x="0" y="6"/>
                    </a:lnTo>
                    <a:lnTo>
                      <a:pt x="0" y="12"/>
                    </a:lnTo>
                    <a:lnTo>
                      <a:pt x="6"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33" name="Freeform 278"/>
              <p:cNvSpPr>
                <a:spLocks/>
              </p:cNvSpPr>
              <p:nvPr/>
            </p:nvSpPr>
            <p:spPr bwMode="auto">
              <a:xfrm>
                <a:off x="1928" y="2897"/>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12"/>
                    </a:lnTo>
                    <a:lnTo>
                      <a:pt x="12" y="6"/>
                    </a:lnTo>
                    <a:lnTo>
                      <a:pt x="12" y="0"/>
                    </a:lnTo>
                    <a:lnTo>
                      <a:pt x="6" y="0"/>
                    </a:lnTo>
                    <a:lnTo>
                      <a:pt x="0"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34" name="Freeform 279"/>
              <p:cNvSpPr>
                <a:spLocks/>
              </p:cNvSpPr>
              <p:nvPr/>
            </p:nvSpPr>
            <p:spPr bwMode="auto">
              <a:xfrm>
                <a:off x="1928" y="2897"/>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35" name="Freeform 280"/>
              <p:cNvSpPr>
                <a:spLocks/>
              </p:cNvSpPr>
              <p:nvPr/>
            </p:nvSpPr>
            <p:spPr bwMode="auto">
              <a:xfrm>
                <a:off x="1928" y="2915"/>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36" name="Freeform 281"/>
              <p:cNvSpPr>
                <a:spLocks/>
              </p:cNvSpPr>
              <p:nvPr/>
            </p:nvSpPr>
            <p:spPr bwMode="auto">
              <a:xfrm>
                <a:off x="1928" y="2915"/>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37" name="Freeform 282"/>
              <p:cNvSpPr>
                <a:spLocks/>
              </p:cNvSpPr>
              <p:nvPr/>
            </p:nvSpPr>
            <p:spPr bwMode="auto">
              <a:xfrm>
                <a:off x="1928" y="2927"/>
                <a:ext cx="18" cy="12"/>
              </a:xfrm>
              <a:custGeom>
                <a:avLst/>
                <a:gdLst>
                  <a:gd name="T0" fmla="*/ 12 w 18"/>
                  <a:gd name="T1" fmla="*/ 12 h 12"/>
                  <a:gd name="T2" fmla="*/ 12 w 18"/>
                  <a:gd name="T3" fmla="*/ 12 h 12"/>
                  <a:gd name="T4" fmla="*/ 18 w 18"/>
                  <a:gd name="T5" fmla="*/ 12 h 12"/>
                  <a:gd name="T6" fmla="*/ 18 w 18"/>
                  <a:gd name="T7" fmla="*/ 6 h 12"/>
                  <a:gd name="T8" fmla="*/ 18 w 18"/>
                  <a:gd name="T9" fmla="*/ 6 h 12"/>
                  <a:gd name="T10" fmla="*/ 12 w 18"/>
                  <a:gd name="T11" fmla="*/ 6 h 12"/>
                  <a:gd name="T12" fmla="*/ 12 w 18"/>
                  <a:gd name="T13" fmla="*/ 0 h 12"/>
                  <a:gd name="T14" fmla="*/ 6 w 18"/>
                  <a:gd name="T15" fmla="*/ 0 h 12"/>
                  <a:gd name="T16" fmla="*/ 6 w 18"/>
                  <a:gd name="T17" fmla="*/ 0 h 12"/>
                  <a:gd name="T18" fmla="*/ 0 w 18"/>
                  <a:gd name="T19" fmla="*/ 6 h 12"/>
                  <a:gd name="T20" fmla="*/ 0 w 18"/>
                  <a:gd name="T21" fmla="*/ 6 h 12"/>
                  <a:gd name="T22" fmla="*/ 0 w 18"/>
                  <a:gd name="T23" fmla="*/ 12 h 12"/>
                  <a:gd name="T24" fmla="*/ 0 w 18"/>
                  <a:gd name="T25" fmla="*/ 12 h 12"/>
                  <a:gd name="T26" fmla="*/ 0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12"/>
                    </a:lnTo>
                    <a:lnTo>
                      <a:pt x="18" y="6"/>
                    </a:lnTo>
                    <a:lnTo>
                      <a:pt x="12" y="6"/>
                    </a:lnTo>
                    <a:lnTo>
                      <a:pt x="12" y="0"/>
                    </a:lnTo>
                    <a:lnTo>
                      <a:pt x="6"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38" name="Freeform 283"/>
              <p:cNvSpPr>
                <a:spLocks/>
              </p:cNvSpPr>
              <p:nvPr/>
            </p:nvSpPr>
            <p:spPr bwMode="auto">
              <a:xfrm>
                <a:off x="1928" y="2927"/>
                <a:ext cx="18" cy="12"/>
              </a:xfrm>
              <a:custGeom>
                <a:avLst/>
                <a:gdLst>
                  <a:gd name="T0" fmla="*/ 12 w 18"/>
                  <a:gd name="T1" fmla="*/ 12 h 12"/>
                  <a:gd name="T2" fmla="*/ 12 w 18"/>
                  <a:gd name="T3" fmla="*/ 12 h 12"/>
                  <a:gd name="T4" fmla="*/ 18 w 18"/>
                  <a:gd name="T5" fmla="*/ 12 h 12"/>
                  <a:gd name="T6" fmla="*/ 18 w 18"/>
                  <a:gd name="T7" fmla="*/ 6 h 12"/>
                  <a:gd name="T8" fmla="*/ 18 w 18"/>
                  <a:gd name="T9" fmla="*/ 6 h 12"/>
                  <a:gd name="T10" fmla="*/ 12 w 18"/>
                  <a:gd name="T11" fmla="*/ 6 h 12"/>
                  <a:gd name="T12" fmla="*/ 12 w 18"/>
                  <a:gd name="T13" fmla="*/ 0 h 12"/>
                  <a:gd name="T14" fmla="*/ 6 w 18"/>
                  <a:gd name="T15" fmla="*/ 0 h 12"/>
                  <a:gd name="T16" fmla="*/ 6 w 18"/>
                  <a:gd name="T17" fmla="*/ 0 h 12"/>
                  <a:gd name="T18" fmla="*/ 0 w 18"/>
                  <a:gd name="T19" fmla="*/ 6 h 12"/>
                  <a:gd name="T20" fmla="*/ 0 w 18"/>
                  <a:gd name="T21" fmla="*/ 6 h 12"/>
                  <a:gd name="T22" fmla="*/ 0 w 18"/>
                  <a:gd name="T23" fmla="*/ 12 h 12"/>
                  <a:gd name="T24" fmla="*/ 0 w 18"/>
                  <a:gd name="T25" fmla="*/ 12 h 12"/>
                  <a:gd name="T26" fmla="*/ 0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12"/>
                    </a:lnTo>
                    <a:lnTo>
                      <a:pt x="18" y="6"/>
                    </a:lnTo>
                    <a:lnTo>
                      <a:pt x="12" y="6"/>
                    </a:lnTo>
                    <a:lnTo>
                      <a:pt x="12" y="0"/>
                    </a:lnTo>
                    <a:lnTo>
                      <a:pt x="6"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39" name="Freeform 284"/>
              <p:cNvSpPr>
                <a:spLocks/>
              </p:cNvSpPr>
              <p:nvPr/>
            </p:nvSpPr>
            <p:spPr bwMode="auto">
              <a:xfrm>
                <a:off x="1934" y="2945"/>
                <a:ext cx="12" cy="12"/>
              </a:xfrm>
              <a:custGeom>
                <a:avLst/>
                <a:gdLst>
                  <a:gd name="T0" fmla="*/ 12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12"/>
                    </a:lnTo>
                    <a:lnTo>
                      <a:pt x="12" y="6"/>
                    </a:lnTo>
                    <a:lnTo>
                      <a:pt x="12" y="0"/>
                    </a:lnTo>
                    <a:lnTo>
                      <a:pt x="6" y="0"/>
                    </a:lnTo>
                    <a:lnTo>
                      <a:pt x="0"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40" name="Freeform 285"/>
              <p:cNvSpPr>
                <a:spLocks/>
              </p:cNvSpPr>
              <p:nvPr/>
            </p:nvSpPr>
            <p:spPr bwMode="auto">
              <a:xfrm>
                <a:off x="1934" y="2945"/>
                <a:ext cx="12" cy="12"/>
              </a:xfrm>
              <a:custGeom>
                <a:avLst/>
                <a:gdLst>
                  <a:gd name="T0" fmla="*/ 12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12"/>
                    </a:ln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41" name="Freeform 286"/>
              <p:cNvSpPr>
                <a:spLocks/>
              </p:cNvSpPr>
              <p:nvPr/>
            </p:nvSpPr>
            <p:spPr bwMode="auto">
              <a:xfrm>
                <a:off x="1940" y="2957"/>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12 w 12"/>
                  <a:gd name="T11" fmla="*/ 0 h 18"/>
                  <a:gd name="T12" fmla="*/ 6 w 12"/>
                  <a:gd name="T13" fmla="*/ 0 h 18"/>
                  <a:gd name="T14" fmla="*/ 6 w 12"/>
                  <a:gd name="T15" fmla="*/ 0 h 18"/>
                  <a:gd name="T16" fmla="*/ 6 w 12"/>
                  <a:gd name="T17" fmla="*/ 0 h 18"/>
                  <a:gd name="T18" fmla="*/ 0 w 12"/>
                  <a:gd name="T19" fmla="*/ 6 h 18"/>
                  <a:gd name="T20" fmla="*/ 0 w 12"/>
                  <a:gd name="T21" fmla="*/ 6 h 18"/>
                  <a:gd name="T22" fmla="*/ 0 w 12"/>
                  <a:gd name="T23" fmla="*/ 12 h 18"/>
                  <a:gd name="T24" fmla="*/ 0 w 12"/>
                  <a:gd name="T25" fmla="*/ 12 h 18"/>
                  <a:gd name="T26" fmla="*/ 6 w 12"/>
                  <a:gd name="T27" fmla="*/ 12 h 18"/>
                  <a:gd name="T28" fmla="*/ 6 w 12"/>
                  <a:gd name="T29" fmla="*/ 18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12" y="0"/>
                    </a:lnTo>
                    <a:lnTo>
                      <a:pt x="6" y="0"/>
                    </a:lnTo>
                    <a:lnTo>
                      <a:pt x="0" y="6"/>
                    </a:lnTo>
                    <a:lnTo>
                      <a:pt x="0" y="12"/>
                    </a:lnTo>
                    <a:lnTo>
                      <a:pt x="6" y="12"/>
                    </a:lnTo>
                    <a:lnTo>
                      <a:pt x="6" y="18"/>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42" name="Freeform 287"/>
              <p:cNvSpPr>
                <a:spLocks/>
              </p:cNvSpPr>
              <p:nvPr/>
            </p:nvSpPr>
            <p:spPr bwMode="auto">
              <a:xfrm>
                <a:off x="1940" y="2957"/>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12 w 12"/>
                  <a:gd name="T11" fmla="*/ 0 h 18"/>
                  <a:gd name="T12" fmla="*/ 6 w 12"/>
                  <a:gd name="T13" fmla="*/ 0 h 18"/>
                  <a:gd name="T14" fmla="*/ 6 w 12"/>
                  <a:gd name="T15" fmla="*/ 0 h 18"/>
                  <a:gd name="T16" fmla="*/ 6 w 12"/>
                  <a:gd name="T17" fmla="*/ 0 h 18"/>
                  <a:gd name="T18" fmla="*/ 0 w 12"/>
                  <a:gd name="T19" fmla="*/ 6 h 18"/>
                  <a:gd name="T20" fmla="*/ 0 w 12"/>
                  <a:gd name="T21" fmla="*/ 6 h 18"/>
                  <a:gd name="T22" fmla="*/ 0 w 12"/>
                  <a:gd name="T23" fmla="*/ 12 h 18"/>
                  <a:gd name="T24" fmla="*/ 0 w 12"/>
                  <a:gd name="T25" fmla="*/ 12 h 18"/>
                  <a:gd name="T26" fmla="*/ 6 w 12"/>
                  <a:gd name="T27" fmla="*/ 12 h 18"/>
                  <a:gd name="T28" fmla="*/ 6 w 12"/>
                  <a:gd name="T29" fmla="*/ 18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12" y="0"/>
                    </a:lnTo>
                    <a:lnTo>
                      <a:pt x="6" y="0"/>
                    </a:lnTo>
                    <a:lnTo>
                      <a:pt x="0" y="6"/>
                    </a:lnTo>
                    <a:lnTo>
                      <a:pt x="0" y="12"/>
                    </a:lnTo>
                    <a:lnTo>
                      <a:pt x="6" y="12"/>
                    </a:lnTo>
                    <a:lnTo>
                      <a:pt x="6" y="18"/>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43" name="Freeform 288"/>
              <p:cNvSpPr>
                <a:spLocks/>
              </p:cNvSpPr>
              <p:nvPr/>
            </p:nvSpPr>
            <p:spPr bwMode="auto">
              <a:xfrm>
                <a:off x="1946" y="2975"/>
                <a:ext cx="18" cy="12"/>
              </a:xfrm>
              <a:custGeom>
                <a:avLst/>
                <a:gdLst>
                  <a:gd name="T0" fmla="*/ 12 w 18"/>
                  <a:gd name="T1" fmla="*/ 12 h 12"/>
                  <a:gd name="T2" fmla="*/ 18 w 18"/>
                  <a:gd name="T3" fmla="*/ 6 h 12"/>
                  <a:gd name="T4" fmla="*/ 18 w 18"/>
                  <a:gd name="T5" fmla="*/ 6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6"/>
                    </a:lnTo>
                    <a:lnTo>
                      <a:pt x="18" y="0"/>
                    </a:lnTo>
                    <a:lnTo>
                      <a:pt x="12" y="0"/>
                    </a:lnTo>
                    <a:lnTo>
                      <a:pt x="6" y="0"/>
                    </a:lnTo>
                    <a:lnTo>
                      <a:pt x="0" y="0"/>
                    </a:lnTo>
                    <a:lnTo>
                      <a:pt x="0" y="6"/>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44" name="Freeform 289"/>
              <p:cNvSpPr>
                <a:spLocks/>
              </p:cNvSpPr>
              <p:nvPr/>
            </p:nvSpPr>
            <p:spPr bwMode="auto">
              <a:xfrm>
                <a:off x="1946" y="2975"/>
                <a:ext cx="18" cy="12"/>
              </a:xfrm>
              <a:custGeom>
                <a:avLst/>
                <a:gdLst>
                  <a:gd name="T0" fmla="*/ 12 w 18"/>
                  <a:gd name="T1" fmla="*/ 12 h 12"/>
                  <a:gd name="T2" fmla="*/ 18 w 18"/>
                  <a:gd name="T3" fmla="*/ 6 h 12"/>
                  <a:gd name="T4" fmla="*/ 18 w 18"/>
                  <a:gd name="T5" fmla="*/ 6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6"/>
                    </a:lnTo>
                    <a:lnTo>
                      <a:pt x="18" y="0"/>
                    </a:lnTo>
                    <a:lnTo>
                      <a:pt x="12" y="0"/>
                    </a:lnTo>
                    <a:lnTo>
                      <a:pt x="6" y="0"/>
                    </a:lnTo>
                    <a:lnTo>
                      <a:pt x="0" y="0"/>
                    </a:lnTo>
                    <a:lnTo>
                      <a:pt x="0" y="6"/>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45" name="Freeform 290"/>
              <p:cNvSpPr>
                <a:spLocks/>
              </p:cNvSpPr>
              <p:nvPr/>
            </p:nvSpPr>
            <p:spPr bwMode="auto">
              <a:xfrm>
                <a:off x="1958" y="298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46" name="Freeform 291"/>
              <p:cNvSpPr>
                <a:spLocks/>
              </p:cNvSpPr>
              <p:nvPr/>
            </p:nvSpPr>
            <p:spPr bwMode="auto">
              <a:xfrm>
                <a:off x="1958" y="298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47" name="Freeform 292"/>
              <p:cNvSpPr>
                <a:spLocks/>
              </p:cNvSpPr>
              <p:nvPr/>
            </p:nvSpPr>
            <p:spPr bwMode="auto">
              <a:xfrm>
                <a:off x="1970" y="2999"/>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48" name="Freeform 293"/>
              <p:cNvSpPr>
                <a:spLocks/>
              </p:cNvSpPr>
              <p:nvPr/>
            </p:nvSpPr>
            <p:spPr bwMode="auto">
              <a:xfrm>
                <a:off x="1970" y="2999"/>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49" name="Freeform 294"/>
              <p:cNvSpPr>
                <a:spLocks/>
              </p:cNvSpPr>
              <p:nvPr/>
            </p:nvSpPr>
            <p:spPr bwMode="auto">
              <a:xfrm>
                <a:off x="1982" y="3011"/>
                <a:ext cx="12" cy="12"/>
              </a:xfrm>
              <a:custGeom>
                <a:avLst/>
                <a:gdLst>
                  <a:gd name="T0" fmla="*/ 12 w 12"/>
                  <a:gd name="T1" fmla="*/ 6 h 12"/>
                  <a:gd name="T2" fmla="*/ 12 w 12"/>
                  <a:gd name="T3" fmla="*/ 6 h 12"/>
                  <a:gd name="T4" fmla="*/ 12 w 12"/>
                  <a:gd name="T5" fmla="*/ 0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50" name="Freeform 295"/>
              <p:cNvSpPr>
                <a:spLocks/>
              </p:cNvSpPr>
              <p:nvPr/>
            </p:nvSpPr>
            <p:spPr bwMode="auto">
              <a:xfrm>
                <a:off x="1982" y="3011"/>
                <a:ext cx="12" cy="12"/>
              </a:xfrm>
              <a:custGeom>
                <a:avLst/>
                <a:gdLst>
                  <a:gd name="T0" fmla="*/ 12 w 12"/>
                  <a:gd name="T1" fmla="*/ 6 h 12"/>
                  <a:gd name="T2" fmla="*/ 12 w 12"/>
                  <a:gd name="T3" fmla="*/ 6 h 12"/>
                  <a:gd name="T4" fmla="*/ 12 w 12"/>
                  <a:gd name="T5" fmla="*/ 0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51" name="Freeform 296"/>
              <p:cNvSpPr>
                <a:spLocks/>
              </p:cNvSpPr>
              <p:nvPr/>
            </p:nvSpPr>
            <p:spPr bwMode="auto">
              <a:xfrm>
                <a:off x="1994" y="3017"/>
                <a:ext cx="18" cy="12"/>
              </a:xfrm>
              <a:custGeom>
                <a:avLst/>
                <a:gdLst>
                  <a:gd name="T0" fmla="*/ 12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6"/>
                    </a:lnTo>
                    <a:lnTo>
                      <a:pt x="12" y="6"/>
                    </a:lnTo>
                    <a:lnTo>
                      <a:pt x="12" y="0"/>
                    </a:lnTo>
                    <a:lnTo>
                      <a:pt x="6"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52" name="Freeform 297"/>
              <p:cNvSpPr>
                <a:spLocks/>
              </p:cNvSpPr>
              <p:nvPr/>
            </p:nvSpPr>
            <p:spPr bwMode="auto">
              <a:xfrm>
                <a:off x="1994" y="3017"/>
                <a:ext cx="18" cy="12"/>
              </a:xfrm>
              <a:custGeom>
                <a:avLst/>
                <a:gdLst>
                  <a:gd name="T0" fmla="*/ 12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6"/>
                    </a:lnTo>
                    <a:lnTo>
                      <a:pt x="12" y="6"/>
                    </a:lnTo>
                    <a:lnTo>
                      <a:pt x="12" y="0"/>
                    </a:lnTo>
                    <a:lnTo>
                      <a:pt x="6"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53" name="Freeform 298"/>
              <p:cNvSpPr>
                <a:spLocks/>
              </p:cNvSpPr>
              <p:nvPr/>
            </p:nvSpPr>
            <p:spPr bwMode="auto">
              <a:xfrm>
                <a:off x="2012" y="3023"/>
                <a:ext cx="12" cy="18"/>
              </a:xfrm>
              <a:custGeom>
                <a:avLst/>
                <a:gdLst>
                  <a:gd name="T0" fmla="*/ 12 w 12"/>
                  <a:gd name="T1" fmla="*/ 12 h 18"/>
                  <a:gd name="T2" fmla="*/ 12 w 12"/>
                  <a:gd name="T3" fmla="*/ 12 h 18"/>
                  <a:gd name="T4" fmla="*/ 12 w 12"/>
                  <a:gd name="T5" fmla="*/ 6 h 18"/>
                  <a:gd name="T6" fmla="*/ 6 w 12"/>
                  <a:gd name="T7" fmla="*/ 6 h 18"/>
                  <a:gd name="T8" fmla="*/ 6 w 12"/>
                  <a:gd name="T9" fmla="*/ 6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0 w 12"/>
                  <a:gd name="T23" fmla="*/ 18 h 18"/>
                  <a:gd name="T24" fmla="*/ 0 w 12"/>
                  <a:gd name="T25" fmla="*/ 18 h 18"/>
                  <a:gd name="T26" fmla="*/ 6 w 12"/>
                  <a:gd name="T27" fmla="*/ 18 h 18"/>
                  <a:gd name="T28" fmla="*/ 6 w 12"/>
                  <a:gd name="T29" fmla="*/ 18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6" y="6"/>
                    </a:lnTo>
                    <a:lnTo>
                      <a:pt x="6" y="0"/>
                    </a:lnTo>
                    <a:lnTo>
                      <a:pt x="0" y="6"/>
                    </a:lnTo>
                    <a:lnTo>
                      <a:pt x="0" y="12"/>
                    </a:lnTo>
                    <a:lnTo>
                      <a:pt x="0" y="18"/>
                    </a:lnTo>
                    <a:lnTo>
                      <a:pt x="6" y="18"/>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54" name="Freeform 299"/>
              <p:cNvSpPr>
                <a:spLocks/>
              </p:cNvSpPr>
              <p:nvPr/>
            </p:nvSpPr>
            <p:spPr bwMode="auto">
              <a:xfrm>
                <a:off x="2012" y="3023"/>
                <a:ext cx="12" cy="18"/>
              </a:xfrm>
              <a:custGeom>
                <a:avLst/>
                <a:gdLst>
                  <a:gd name="T0" fmla="*/ 12 w 12"/>
                  <a:gd name="T1" fmla="*/ 12 h 18"/>
                  <a:gd name="T2" fmla="*/ 12 w 12"/>
                  <a:gd name="T3" fmla="*/ 12 h 18"/>
                  <a:gd name="T4" fmla="*/ 12 w 12"/>
                  <a:gd name="T5" fmla="*/ 6 h 18"/>
                  <a:gd name="T6" fmla="*/ 6 w 12"/>
                  <a:gd name="T7" fmla="*/ 6 h 18"/>
                  <a:gd name="T8" fmla="*/ 6 w 12"/>
                  <a:gd name="T9" fmla="*/ 6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0 w 12"/>
                  <a:gd name="T23" fmla="*/ 18 h 18"/>
                  <a:gd name="T24" fmla="*/ 0 w 12"/>
                  <a:gd name="T25" fmla="*/ 18 h 18"/>
                  <a:gd name="T26" fmla="*/ 6 w 12"/>
                  <a:gd name="T27" fmla="*/ 18 h 18"/>
                  <a:gd name="T28" fmla="*/ 6 w 12"/>
                  <a:gd name="T29" fmla="*/ 18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6" y="6"/>
                    </a:lnTo>
                    <a:lnTo>
                      <a:pt x="6" y="0"/>
                    </a:lnTo>
                    <a:lnTo>
                      <a:pt x="0" y="6"/>
                    </a:lnTo>
                    <a:lnTo>
                      <a:pt x="0" y="12"/>
                    </a:lnTo>
                    <a:lnTo>
                      <a:pt x="0" y="18"/>
                    </a:lnTo>
                    <a:lnTo>
                      <a:pt x="6" y="18"/>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55" name="Freeform 300"/>
              <p:cNvSpPr>
                <a:spLocks/>
              </p:cNvSpPr>
              <p:nvPr/>
            </p:nvSpPr>
            <p:spPr bwMode="auto">
              <a:xfrm>
                <a:off x="2024" y="3035"/>
                <a:ext cx="12" cy="12"/>
              </a:xfrm>
              <a:custGeom>
                <a:avLst/>
                <a:gdLst>
                  <a:gd name="T0" fmla="*/ 12 w 12"/>
                  <a:gd name="T1" fmla="*/ 6 h 12"/>
                  <a:gd name="T2" fmla="*/ 12 w 12"/>
                  <a:gd name="T3" fmla="*/ 0 h 12"/>
                  <a:gd name="T4" fmla="*/ 12 w 12"/>
                  <a:gd name="T5" fmla="*/ 0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6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56" name="Freeform 301"/>
              <p:cNvSpPr>
                <a:spLocks/>
              </p:cNvSpPr>
              <p:nvPr/>
            </p:nvSpPr>
            <p:spPr bwMode="auto">
              <a:xfrm>
                <a:off x="2024" y="3035"/>
                <a:ext cx="12" cy="12"/>
              </a:xfrm>
              <a:custGeom>
                <a:avLst/>
                <a:gdLst>
                  <a:gd name="T0" fmla="*/ 12 w 12"/>
                  <a:gd name="T1" fmla="*/ 6 h 12"/>
                  <a:gd name="T2" fmla="*/ 12 w 12"/>
                  <a:gd name="T3" fmla="*/ 0 h 12"/>
                  <a:gd name="T4" fmla="*/ 12 w 12"/>
                  <a:gd name="T5" fmla="*/ 0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6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57" name="Freeform 302"/>
              <p:cNvSpPr>
                <a:spLocks/>
              </p:cNvSpPr>
              <p:nvPr/>
            </p:nvSpPr>
            <p:spPr bwMode="auto">
              <a:xfrm>
                <a:off x="2042" y="3035"/>
                <a:ext cx="12" cy="18"/>
              </a:xfrm>
              <a:custGeom>
                <a:avLst/>
                <a:gdLst>
                  <a:gd name="T0" fmla="*/ 12 w 12"/>
                  <a:gd name="T1" fmla="*/ 12 h 18"/>
                  <a:gd name="T2" fmla="*/ 12 w 12"/>
                  <a:gd name="T3" fmla="*/ 6 h 18"/>
                  <a:gd name="T4" fmla="*/ 12 w 12"/>
                  <a:gd name="T5" fmla="*/ 6 h 18"/>
                  <a:gd name="T6" fmla="*/ 6 w 12"/>
                  <a:gd name="T7" fmla="*/ 0 h 18"/>
                  <a:gd name="T8" fmla="*/ 6 w 12"/>
                  <a:gd name="T9" fmla="*/ 0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8 h 18"/>
                  <a:gd name="T28" fmla="*/ 12 w 12"/>
                  <a:gd name="T29" fmla="*/ 12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6"/>
                    </a:lnTo>
                    <a:lnTo>
                      <a:pt x="6" y="0"/>
                    </a:lnTo>
                    <a:lnTo>
                      <a:pt x="0" y="6"/>
                    </a:lnTo>
                    <a:lnTo>
                      <a:pt x="0" y="12"/>
                    </a:lnTo>
                    <a:lnTo>
                      <a:pt x="6" y="18"/>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58" name="Freeform 303"/>
              <p:cNvSpPr>
                <a:spLocks/>
              </p:cNvSpPr>
              <p:nvPr/>
            </p:nvSpPr>
            <p:spPr bwMode="auto">
              <a:xfrm>
                <a:off x="2042" y="3035"/>
                <a:ext cx="12" cy="18"/>
              </a:xfrm>
              <a:custGeom>
                <a:avLst/>
                <a:gdLst>
                  <a:gd name="T0" fmla="*/ 12 w 12"/>
                  <a:gd name="T1" fmla="*/ 12 h 18"/>
                  <a:gd name="T2" fmla="*/ 12 w 12"/>
                  <a:gd name="T3" fmla="*/ 6 h 18"/>
                  <a:gd name="T4" fmla="*/ 12 w 12"/>
                  <a:gd name="T5" fmla="*/ 6 h 18"/>
                  <a:gd name="T6" fmla="*/ 6 w 12"/>
                  <a:gd name="T7" fmla="*/ 0 h 18"/>
                  <a:gd name="T8" fmla="*/ 6 w 12"/>
                  <a:gd name="T9" fmla="*/ 0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8 h 18"/>
                  <a:gd name="T28" fmla="*/ 12 w 12"/>
                  <a:gd name="T29" fmla="*/ 12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6"/>
                    </a:lnTo>
                    <a:lnTo>
                      <a:pt x="6" y="0"/>
                    </a:lnTo>
                    <a:lnTo>
                      <a:pt x="0" y="6"/>
                    </a:lnTo>
                    <a:lnTo>
                      <a:pt x="0" y="12"/>
                    </a:lnTo>
                    <a:lnTo>
                      <a:pt x="6" y="18"/>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59" name="Freeform 304"/>
              <p:cNvSpPr>
                <a:spLocks/>
              </p:cNvSpPr>
              <p:nvPr/>
            </p:nvSpPr>
            <p:spPr bwMode="auto">
              <a:xfrm>
                <a:off x="1916" y="2747"/>
                <a:ext cx="330" cy="312"/>
              </a:xfrm>
              <a:custGeom>
                <a:avLst/>
                <a:gdLst>
                  <a:gd name="T0" fmla="*/ 330 w 330"/>
                  <a:gd name="T1" fmla="*/ 168 h 312"/>
                  <a:gd name="T2" fmla="*/ 312 w 330"/>
                  <a:gd name="T3" fmla="*/ 90 h 312"/>
                  <a:gd name="T4" fmla="*/ 258 w 330"/>
                  <a:gd name="T5" fmla="*/ 30 h 312"/>
                  <a:gd name="T6" fmla="*/ 180 w 330"/>
                  <a:gd name="T7" fmla="*/ 0 h 312"/>
                  <a:gd name="T8" fmla="*/ 180 w 330"/>
                  <a:gd name="T9" fmla="*/ 0 h 312"/>
                  <a:gd name="T10" fmla="*/ 96 w 330"/>
                  <a:gd name="T11" fmla="*/ 18 h 312"/>
                  <a:gd name="T12" fmla="*/ 30 w 330"/>
                  <a:gd name="T13" fmla="*/ 72 h 312"/>
                  <a:gd name="T14" fmla="*/ 0 w 330"/>
                  <a:gd name="T15" fmla="*/ 144 h 312"/>
                  <a:gd name="T16" fmla="*/ 0 w 330"/>
                  <a:gd name="T17" fmla="*/ 144 h 312"/>
                  <a:gd name="T18" fmla="*/ 18 w 330"/>
                  <a:gd name="T19" fmla="*/ 228 h 312"/>
                  <a:gd name="T20" fmla="*/ 72 w 330"/>
                  <a:gd name="T21" fmla="*/ 288 h 312"/>
                  <a:gd name="T22" fmla="*/ 156 w 330"/>
                  <a:gd name="T23" fmla="*/ 312 h 312"/>
                  <a:gd name="T24" fmla="*/ 156 w 330"/>
                  <a:gd name="T25" fmla="*/ 312 h 312"/>
                  <a:gd name="T26" fmla="*/ 240 w 330"/>
                  <a:gd name="T27" fmla="*/ 300 h 312"/>
                  <a:gd name="T28" fmla="*/ 306 w 330"/>
                  <a:gd name="T29" fmla="*/ 246 h 312"/>
                  <a:gd name="T30" fmla="*/ 330 w 330"/>
                  <a:gd name="T31" fmla="*/ 168 h 312"/>
                  <a:gd name="T32" fmla="*/ 330 w 330"/>
                  <a:gd name="T33" fmla="*/ 168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0"/>
                  <a:gd name="T52" fmla="*/ 0 h 312"/>
                  <a:gd name="T53" fmla="*/ 330 w 330"/>
                  <a:gd name="T54" fmla="*/ 312 h 3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0" h="312">
                    <a:moveTo>
                      <a:pt x="330" y="168"/>
                    </a:moveTo>
                    <a:lnTo>
                      <a:pt x="312" y="90"/>
                    </a:lnTo>
                    <a:lnTo>
                      <a:pt x="258" y="30"/>
                    </a:lnTo>
                    <a:lnTo>
                      <a:pt x="180" y="0"/>
                    </a:lnTo>
                    <a:lnTo>
                      <a:pt x="96" y="18"/>
                    </a:lnTo>
                    <a:lnTo>
                      <a:pt x="30" y="72"/>
                    </a:lnTo>
                    <a:lnTo>
                      <a:pt x="0" y="144"/>
                    </a:lnTo>
                    <a:lnTo>
                      <a:pt x="18" y="228"/>
                    </a:lnTo>
                    <a:lnTo>
                      <a:pt x="72" y="288"/>
                    </a:lnTo>
                    <a:lnTo>
                      <a:pt x="156" y="312"/>
                    </a:lnTo>
                    <a:lnTo>
                      <a:pt x="240" y="300"/>
                    </a:lnTo>
                    <a:lnTo>
                      <a:pt x="306" y="246"/>
                    </a:lnTo>
                    <a:lnTo>
                      <a:pt x="330" y="168"/>
                    </a:lnTo>
                    <a:close/>
                  </a:path>
                </a:pathLst>
              </a:custGeom>
              <a:solidFill>
                <a:srgbClr val="D9F1F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60" name="Freeform 305"/>
              <p:cNvSpPr>
                <a:spLocks/>
              </p:cNvSpPr>
              <p:nvPr/>
            </p:nvSpPr>
            <p:spPr bwMode="auto">
              <a:xfrm>
                <a:off x="1916" y="2747"/>
                <a:ext cx="330" cy="312"/>
              </a:xfrm>
              <a:custGeom>
                <a:avLst/>
                <a:gdLst>
                  <a:gd name="T0" fmla="*/ 330 w 330"/>
                  <a:gd name="T1" fmla="*/ 168 h 312"/>
                  <a:gd name="T2" fmla="*/ 312 w 330"/>
                  <a:gd name="T3" fmla="*/ 90 h 312"/>
                  <a:gd name="T4" fmla="*/ 258 w 330"/>
                  <a:gd name="T5" fmla="*/ 30 h 312"/>
                  <a:gd name="T6" fmla="*/ 180 w 330"/>
                  <a:gd name="T7" fmla="*/ 0 h 312"/>
                  <a:gd name="T8" fmla="*/ 180 w 330"/>
                  <a:gd name="T9" fmla="*/ 0 h 312"/>
                  <a:gd name="T10" fmla="*/ 96 w 330"/>
                  <a:gd name="T11" fmla="*/ 18 h 312"/>
                  <a:gd name="T12" fmla="*/ 30 w 330"/>
                  <a:gd name="T13" fmla="*/ 72 h 312"/>
                  <a:gd name="T14" fmla="*/ 0 w 330"/>
                  <a:gd name="T15" fmla="*/ 144 h 312"/>
                  <a:gd name="T16" fmla="*/ 0 w 330"/>
                  <a:gd name="T17" fmla="*/ 144 h 312"/>
                  <a:gd name="T18" fmla="*/ 18 w 330"/>
                  <a:gd name="T19" fmla="*/ 228 h 312"/>
                  <a:gd name="T20" fmla="*/ 72 w 330"/>
                  <a:gd name="T21" fmla="*/ 288 h 312"/>
                  <a:gd name="T22" fmla="*/ 156 w 330"/>
                  <a:gd name="T23" fmla="*/ 312 h 312"/>
                  <a:gd name="T24" fmla="*/ 156 w 330"/>
                  <a:gd name="T25" fmla="*/ 312 h 312"/>
                  <a:gd name="T26" fmla="*/ 240 w 330"/>
                  <a:gd name="T27" fmla="*/ 300 h 312"/>
                  <a:gd name="T28" fmla="*/ 306 w 330"/>
                  <a:gd name="T29" fmla="*/ 246 h 312"/>
                  <a:gd name="T30" fmla="*/ 330 w 330"/>
                  <a:gd name="T31" fmla="*/ 168 h 312"/>
                  <a:gd name="T32" fmla="*/ 330 w 330"/>
                  <a:gd name="T33" fmla="*/ 168 h 312"/>
                  <a:gd name="T34" fmla="*/ 330 w 330"/>
                  <a:gd name="T35" fmla="*/ 168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312"/>
                  <a:gd name="T56" fmla="*/ 330 w 330"/>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312">
                    <a:moveTo>
                      <a:pt x="330" y="168"/>
                    </a:moveTo>
                    <a:lnTo>
                      <a:pt x="312" y="90"/>
                    </a:lnTo>
                    <a:lnTo>
                      <a:pt x="258" y="30"/>
                    </a:lnTo>
                    <a:lnTo>
                      <a:pt x="180" y="0"/>
                    </a:lnTo>
                    <a:lnTo>
                      <a:pt x="96" y="18"/>
                    </a:lnTo>
                    <a:lnTo>
                      <a:pt x="30" y="72"/>
                    </a:lnTo>
                    <a:lnTo>
                      <a:pt x="0" y="144"/>
                    </a:lnTo>
                    <a:lnTo>
                      <a:pt x="18" y="228"/>
                    </a:lnTo>
                    <a:lnTo>
                      <a:pt x="72" y="288"/>
                    </a:lnTo>
                    <a:lnTo>
                      <a:pt x="156" y="312"/>
                    </a:lnTo>
                    <a:lnTo>
                      <a:pt x="240" y="300"/>
                    </a:lnTo>
                    <a:lnTo>
                      <a:pt x="306" y="246"/>
                    </a:lnTo>
                    <a:lnTo>
                      <a:pt x="330" y="16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61" name="Freeform 306"/>
              <p:cNvSpPr>
                <a:spLocks/>
              </p:cNvSpPr>
              <p:nvPr/>
            </p:nvSpPr>
            <p:spPr bwMode="auto">
              <a:xfrm>
                <a:off x="1868" y="2867"/>
                <a:ext cx="24" cy="48"/>
              </a:xfrm>
              <a:custGeom>
                <a:avLst/>
                <a:gdLst>
                  <a:gd name="T0" fmla="*/ 24 w 24"/>
                  <a:gd name="T1" fmla="*/ 24 h 48"/>
                  <a:gd name="T2" fmla="*/ 24 w 24"/>
                  <a:gd name="T3" fmla="*/ 12 h 48"/>
                  <a:gd name="T4" fmla="*/ 18 w 24"/>
                  <a:gd name="T5" fmla="*/ 6 h 48"/>
                  <a:gd name="T6" fmla="*/ 12 w 24"/>
                  <a:gd name="T7" fmla="*/ 0 h 48"/>
                  <a:gd name="T8" fmla="*/ 12 w 24"/>
                  <a:gd name="T9" fmla="*/ 0 h 48"/>
                  <a:gd name="T10" fmla="*/ 6 w 24"/>
                  <a:gd name="T11" fmla="*/ 6 h 48"/>
                  <a:gd name="T12" fmla="*/ 0 w 24"/>
                  <a:gd name="T13" fmla="*/ 12 h 48"/>
                  <a:gd name="T14" fmla="*/ 0 w 24"/>
                  <a:gd name="T15" fmla="*/ 24 h 48"/>
                  <a:gd name="T16" fmla="*/ 0 w 24"/>
                  <a:gd name="T17" fmla="*/ 24 h 48"/>
                  <a:gd name="T18" fmla="*/ 0 w 24"/>
                  <a:gd name="T19" fmla="*/ 36 h 48"/>
                  <a:gd name="T20" fmla="*/ 6 w 24"/>
                  <a:gd name="T21" fmla="*/ 48 h 48"/>
                  <a:gd name="T22" fmla="*/ 12 w 24"/>
                  <a:gd name="T23" fmla="*/ 48 h 48"/>
                  <a:gd name="T24" fmla="*/ 12 w 24"/>
                  <a:gd name="T25" fmla="*/ 48 h 48"/>
                  <a:gd name="T26" fmla="*/ 18 w 24"/>
                  <a:gd name="T27" fmla="*/ 48 h 48"/>
                  <a:gd name="T28" fmla="*/ 18 w 24"/>
                  <a:gd name="T29" fmla="*/ 36 h 48"/>
                  <a:gd name="T30" fmla="*/ 24 w 24"/>
                  <a:gd name="T31" fmla="*/ 24 h 48"/>
                  <a:gd name="T32" fmla="*/ 24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24"/>
                    </a:moveTo>
                    <a:lnTo>
                      <a:pt x="24" y="12"/>
                    </a:lnTo>
                    <a:lnTo>
                      <a:pt x="18" y="6"/>
                    </a:lnTo>
                    <a:lnTo>
                      <a:pt x="12" y="0"/>
                    </a:lnTo>
                    <a:lnTo>
                      <a:pt x="6" y="6"/>
                    </a:lnTo>
                    <a:lnTo>
                      <a:pt x="0" y="12"/>
                    </a:lnTo>
                    <a:lnTo>
                      <a:pt x="0" y="24"/>
                    </a:lnTo>
                    <a:lnTo>
                      <a:pt x="0" y="36"/>
                    </a:lnTo>
                    <a:lnTo>
                      <a:pt x="6" y="48"/>
                    </a:lnTo>
                    <a:lnTo>
                      <a:pt x="12" y="48"/>
                    </a:lnTo>
                    <a:lnTo>
                      <a:pt x="18" y="48"/>
                    </a:lnTo>
                    <a:lnTo>
                      <a:pt x="18" y="36"/>
                    </a:lnTo>
                    <a:lnTo>
                      <a:pt x="24"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62" name="Freeform 307"/>
              <p:cNvSpPr>
                <a:spLocks/>
              </p:cNvSpPr>
              <p:nvPr/>
            </p:nvSpPr>
            <p:spPr bwMode="auto">
              <a:xfrm>
                <a:off x="1898" y="2885"/>
                <a:ext cx="18" cy="12"/>
              </a:xfrm>
              <a:custGeom>
                <a:avLst/>
                <a:gdLst>
                  <a:gd name="T0" fmla="*/ 18 w 18"/>
                  <a:gd name="T1" fmla="*/ 6 h 12"/>
                  <a:gd name="T2" fmla="*/ 0 w 18"/>
                  <a:gd name="T3" fmla="*/ 0 h 12"/>
                  <a:gd name="T4" fmla="*/ 0 w 18"/>
                  <a:gd name="T5" fmla="*/ 12 h 12"/>
                  <a:gd name="T6" fmla="*/ 18 w 18"/>
                  <a:gd name="T7" fmla="*/ 12 h 12"/>
                  <a:gd name="T8" fmla="*/ 18 w 18"/>
                  <a:gd name="T9" fmla="*/ 6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18" y="6"/>
                    </a:moveTo>
                    <a:lnTo>
                      <a:pt x="0" y="0"/>
                    </a:lnTo>
                    <a:lnTo>
                      <a:pt x="0" y="12"/>
                    </a:lnTo>
                    <a:lnTo>
                      <a:pt x="18" y="12"/>
                    </a:lnTo>
                    <a:lnTo>
                      <a:pt x="18"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63" name="Line 308"/>
              <p:cNvSpPr>
                <a:spLocks noChangeShapeType="1"/>
              </p:cNvSpPr>
              <p:nvPr/>
            </p:nvSpPr>
            <p:spPr bwMode="auto">
              <a:xfrm>
                <a:off x="1886" y="2891"/>
                <a:ext cx="12"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864" name="Freeform 309"/>
              <p:cNvSpPr>
                <a:spLocks/>
              </p:cNvSpPr>
              <p:nvPr/>
            </p:nvSpPr>
            <p:spPr bwMode="auto">
              <a:xfrm>
                <a:off x="1874" y="2945"/>
                <a:ext cx="30" cy="48"/>
              </a:xfrm>
              <a:custGeom>
                <a:avLst/>
                <a:gdLst>
                  <a:gd name="T0" fmla="*/ 24 w 30"/>
                  <a:gd name="T1" fmla="*/ 18 h 48"/>
                  <a:gd name="T2" fmla="*/ 18 w 30"/>
                  <a:gd name="T3" fmla="*/ 6 h 48"/>
                  <a:gd name="T4" fmla="*/ 12 w 30"/>
                  <a:gd name="T5" fmla="*/ 0 h 48"/>
                  <a:gd name="T6" fmla="*/ 6 w 30"/>
                  <a:gd name="T7" fmla="*/ 0 h 48"/>
                  <a:gd name="T8" fmla="*/ 6 w 30"/>
                  <a:gd name="T9" fmla="*/ 0 h 48"/>
                  <a:gd name="T10" fmla="*/ 0 w 30"/>
                  <a:gd name="T11" fmla="*/ 6 h 48"/>
                  <a:gd name="T12" fmla="*/ 0 w 30"/>
                  <a:gd name="T13" fmla="*/ 12 h 48"/>
                  <a:gd name="T14" fmla="*/ 6 w 30"/>
                  <a:gd name="T15" fmla="*/ 24 h 48"/>
                  <a:gd name="T16" fmla="*/ 6 w 30"/>
                  <a:gd name="T17" fmla="*/ 24 h 48"/>
                  <a:gd name="T18" fmla="*/ 12 w 30"/>
                  <a:gd name="T19" fmla="*/ 36 h 48"/>
                  <a:gd name="T20" fmla="*/ 18 w 30"/>
                  <a:gd name="T21" fmla="*/ 42 h 48"/>
                  <a:gd name="T22" fmla="*/ 24 w 30"/>
                  <a:gd name="T23" fmla="*/ 48 h 48"/>
                  <a:gd name="T24" fmla="*/ 24 w 30"/>
                  <a:gd name="T25" fmla="*/ 48 h 48"/>
                  <a:gd name="T26" fmla="*/ 30 w 30"/>
                  <a:gd name="T27" fmla="*/ 42 h 48"/>
                  <a:gd name="T28" fmla="*/ 30 w 30"/>
                  <a:gd name="T29" fmla="*/ 30 h 48"/>
                  <a:gd name="T30" fmla="*/ 24 w 30"/>
                  <a:gd name="T31" fmla="*/ 18 h 48"/>
                  <a:gd name="T32" fmla="*/ 24 w 30"/>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24" y="18"/>
                    </a:moveTo>
                    <a:lnTo>
                      <a:pt x="18" y="6"/>
                    </a:lnTo>
                    <a:lnTo>
                      <a:pt x="12" y="0"/>
                    </a:lnTo>
                    <a:lnTo>
                      <a:pt x="6" y="0"/>
                    </a:lnTo>
                    <a:lnTo>
                      <a:pt x="0" y="6"/>
                    </a:lnTo>
                    <a:lnTo>
                      <a:pt x="0" y="12"/>
                    </a:lnTo>
                    <a:lnTo>
                      <a:pt x="6" y="24"/>
                    </a:lnTo>
                    <a:lnTo>
                      <a:pt x="12" y="36"/>
                    </a:lnTo>
                    <a:lnTo>
                      <a:pt x="18" y="42"/>
                    </a:lnTo>
                    <a:lnTo>
                      <a:pt x="24" y="48"/>
                    </a:lnTo>
                    <a:lnTo>
                      <a:pt x="30" y="42"/>
                    </a:lnTo>
                    <a:lnTo>
                      <a:pt x="30" y="30"/>
                    </a:lnTo>
                    <a:lnTo>
                      <a:pt x="24"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65" name="Freeform 310"/>
              <p:cNvSpPr>
                <a:spLocks/>
              </p:cNvSpPr>
              <p:nvPr/>
            </p:nvSpPr>
            <p:spPr bwMode="auto">
              <a:xfrm>
                <a:off x="1904" y="2951"/>
                <a:ext cx="24" cy="12"/>
              </a:xfrm>
              <a:custGeom>
                <a:avLst/>
                <a:gdLst>
                  <a:gd name="T0" fmla="*/ 18 w 24"/>
                  <a:gd name="T1" fmla="*/ 0 h 12"/>
                  <a:gd name="T2" fmla="*/ 0 w 24"/>
                  <a:gd name="T3" fmla="*/ 6 h 12"/>
                  <a:gd name="T4" fmla="*/ 6 w 24"/>
                  <a:gd name="T5" fmla="*/ 12 h 12"/>
                  <a:gd name="T6" fmla="*/ 24 w 24"/>
                  <a:gd name="T7" fmla="*/ 6 h 12"/>
                  <a:gd name="T8" fmla="*/ 18 w 24"/>
                  <a:gd name="T9" fmla="*/ 0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18" y="0"/>
                    </a:moveTo>
                    <a:lnTo>
                      <a:pt x="0" y="6"/>
                    </a:lnTo>
                    <a:lnTo>
                      <a:pt x="6" y="12"/>
                    </a:lnTo>
                    <a:lnTo>
                      <a:pt x="24" y="6"/>
                    </a:lnTo>
                    <a:lnTo>
                      <a:pt x="18"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66" name="Line 311"/>
              <p:cNvSpPr>
                <a:spLocks noChangeShapeType="1"/>
              </p:cNvSpPr>
              <p:nvPr/>
            </p:nvSpPr>
            <p:spPr bwMode="auto">
              <a:xfrm>
                <a:off x="1898" y="2963"/>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867" name="Freeform 312"/>
              <p:cNvSpPr>
                <a:spLocks/>
              </p:cNvSpPr>
              <p:nvPr/>
            </p:nvSpPr>
            <p:spPr bwMode="auto">
              <a:xfrm>
                <a:off x="1910" y="3017"/>
                <a:ext cx="36" cy="36"/>
              </a:xfrm>
              <a:custGeom>
                <a:avLst/>
                <a:gdLst>
                  <a:gd name="T0" fmla="*/ 24 w 36"/>
                  <a:gd name="T1" fmla="*/ 12 h 36"/>
                  <a:gd name="T2" fmla="*/ 18 w 36"/>
                  <a:gd name="T3" fmla="*/ 0 h 36"/>
                  <a:gd name="T4" fmla="*/ 6 w 36"/>
                  <a:gd name="T5" fmla="*/ 0 h 36"/>
                  <a:gd name="T6" fmla="*/ 0 w 36"/>
                  <a:gd name="T7" fmla="*/ 0 h 36"/>
                  <a:gd name="T8" fmla="*/ 0 w 36"/>
                  <a:gd name="T9" fmla="*/ 0 h 36"/>
                  <a:gd name="T10" fmla="*/ 0 w 36"/>
                  <a:gd name="T11" fmla="*/ 6 h 36"/>
                  <a:gd name="T12" fmla="*/ 0 w 36"/>
                  <a:gd name="T13" fmla="*/ 12 h 36"/>
                  <a:gd name="T14" fmla="*/ 12 w 36"/>
                  <a:gd name="T15" fmla="*/ 24 h 36"/>
                  <a:gd name="T16" fmla="*/ 12 w 36"/>
                  <a:gd name="T17" fmla="*/ 24 h 36"/>
                  <a:gd name="T18" fmla="*/ 18 w 36"/>
                  <a:gd name="T19" fmla="*/ 30 h 36"/>
                  <a:gd name="T20" fmla="*/ 30 w 36"/>
                  <a:gd name="T21" fmla="*/ 36 h 36"/>
                  <a:gd name="T22" fmla="*/ 36 w 36"/>
                  <a:gd name="T23" fmla="*/ 36 h 36"/>
                  <a:gd name="T24" fmla="*/ 36 w 36"/>
                  <a:gd name="T25" fmla="*/ 36 h 36"/>
                  <a:gd name="T26" fmla="*/ 36 w 36"/>
                  <a:gd name="T27" fmla="*/ 30 h 36"/>
                  <a:gd name="T28" fmla="*/ 36 w 36"/>
                  <a:gd name="T29" fmla="*/ 18 h 36"/>
                  <a:gd name="T30" fmla="*/ 24 w 36"/>
                  <a:gd name="T31" fmla="*/ 12 h 36"/>
                  <a:gd name="T32" fmla="*/ 24 w 36"/>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24" y="12"/>
                    </a:moveTo>
                    <a:lnTo>
                      <a:pt x="18" y="0"/>
                    </a:lnTo>
                    <a:lnTo>
                      <a:pt x="6" y="0"/>
                    </a:lnTo>
                    <a:lnTo>
                      <a:pt x="0" y="0"/>
                    </a:lnTo>
                    <a:lnTo>
                      <a:pt x="0" y="6"/>
                    </a:lnTo>
                    <a:lnTo>
                      <a:pt x="0" y="12"/>
                    </a:lnTo>
                    <a:lnTo>
                      <a:pt x="12" y="24"/>
                    </a:lnTo>
                    <a:lnTo>
                      <a:pt x="18" y="30"/>
                    </a:lnTo>
                    <a:lnTo>
                      <a:pt x="30" y="36"/>
                    </a:lnTo>
                    <a:lnTo>
                      <a:pt x="36" y="36"/>
                    </a:lnTo>
                    <a:lnTo>
                      <a:pt x="36" y="30"/>
                    </a:lnTo>
                    <a:lnTo>
                      <a:pt x="36" y="18"/>
                    </a:lnTo>
                    <a:lnTo>
                      <a:pt x="24"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68" name="Freeform 313"/>
              <p:cNvSpPr>
                <a:spLocks/>
              </p:cNvSpPr>
              <p:nvPr/>
            </p:nvSpPr>
            <p:spPr bwMode="auto">
              <a:xfrm>
                <a:off x="1940" y="3005"/>
                <a:ext cx="18" cy="18"/>
              </a:xfrm>
              <a:custGeom>
                <a:avLst/>
                <a:gdLst>
                  <a:gd name="T0" fmla="*/ 12 w 18"/>
                  <a:gd name="T1" fmla="*/ 0 h 18"/>
                  <a:gd name="T2" fmla="*/ 0 w 18"/>
                  <a:gd name="T3" fmla="*/ 12 h 18"/>
                  <a:gd name="T4" fmla="*/ 6 w 18"/>
                  <a:gd name="T5" fmla="*/ 18 h 18"/>
                  <a:gd name="T6" fmla="*/ 18 w 18"/>
                  <a:gd name="T7" fmla="*/ 6 h 18"/>
                  <a:gd name="T8" fmla="*/ 12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2" y="0"/>
                    </a:moveTo>
                    <a:lnTo>
                      <a:pt x="0" y="12"/>
                    </a:lnTo>
                    <a:lnTo>
                      <a:pt x="6" y="18"/>
                    </a:lnTo>
                    <a:lnTo>
                      <a:pt x="18" y="6"/>
                    </a:lnTo>
                    <a:lnTo>
                      <a:pt x="12"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69" name="Line 314"/>
              <p:cNvSpPr>
                <a:spLocks noChangeShapeType="1"/>
              </p:cNvSpPr>
              <p:nvPr/>
            </p:nvSpPr>
            <p:spPr bwMode="auto">
              <a:xfrm flipV="1">
                <a:off x="1934" y="3023"/>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870" name="Freeform 315"/>
              <p:cNvSpPr>
                <a:spLocks/>
              </p:cNvSpPr>
              <p:nvPr/>
            </p:nvSpPr>
            <p:spPr bwMode="auto">
              <a:xfrm>
                <a:off x="1970" y="3065"/>
                <a:ext cx="42" cy="30"/>
              </a:xfrm>
              <a:custGeom>
                <a:avLst/>
                <a:gdLst>
                  <a:gd name="T0" fmla="*/ 24 w 42"/>
                  <a:gd name="T1" fmla="*/ 6 h 30"/>
                  <a:gd name="T2" fmla="*/ 12 w 42"/>
                  <a:gd name="T3" fmla="*/ 0 h 30"/>
                  <a:gd name="T4" fmla="*/ 6 w 42"/>
                  <a:gd name="T5" fmla="*/ 0 h 30"/>
                  <a:gd name="T6" fmla="*/ 0 w 42"/>
                  <a:gd name="T7" fmla="*/ 6 h 30"/>
                  <a:gd name="T8" fmla="*/ 0 w 42"/>
                  <a:gd name="T9" fmla="*/ 6 h 30"/>
                  <a:gd name="T10" fmla="*/ 0 w 42"/>
                  <a:gd name="T11" fmla="*/ 12 h 30"/>
                  <a:gd name="T12" fmla="*/ 6 w 42"/>
                  <a:gd name="T13" fmla="*/ 18 h 30"/>
                  <a:gd name="T14" fmla="*/ 18 w 42"/>
                  <a:gd name="T15" fmla="*/ 24 h 30"/>
                  <a:gd name="T16" fmla="*/ 18 w 42"/>
                  <a:gd name="T17" fmla="*/ 24 h 30"/>
                  <a:gd name="T18" fmla="*/ 30 w 42"/>
                  <a:gd name="T19" fmla="*/ 30 h 30"/>
                  <a:gd name="T20" fmla="*/ 42 w 42"/>
                  <a:gd name="T21" fmla="*/ 30 h 30"/>
                  <a:gd name="T22" fmla="*/ 42 w 42"/>
                  <a:gd name="T23" fmla="*/ 24 h 30"/>
                  <a:gd name="T24" fmla="*/ 42 w 42"/>
                  <a:gd name="T25" fmla="*/ 24 h 30"/>
                  <a:gd name="T26" fmla="*/ 42 w 42"/>
                  <a:gd name="T27" fmla="*/ 18 h 30"/>
                  <a:gd name="T28" fmla="*/ 36 w 42"/>
                  <a:gd name="T29" fmla="*/ 12 h 30"/>
                  <a:gd name="T30" fmla="*/ 24 w 42"/>
                  <a:gd name="T31" fmla="*/ 6 h 30"/>
                  <a:gd name="T32" fmla="*/ 24 w 42"/>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24" y="6"/>
                    </a:moveTo>
                    <a:lnTo>
                      <a:pt x="12" y="0"/>
                    </a:lnTo>
                    <a:lnTo>
                      <a:pt x="6" y="0"/>
                    </a:lnTo>
                    <a:lnTo>
                      <a:pt x="0" y="6"/>
                    </a:lnTo>
                    <a:lnTo>
                      <a:pt x="0" y="12"/>
                    </a:lnTo>
                    <a:lnTo>
                      <a:pt x="6" y="18"/>
                    </a:lnTo>
                    <a:lnTo>
                      <a:pt x="18" y="24"/>
                    </a:lnTo>
                    <a:lnTo>
                      <a:pt x="30" y="30"/>
                    </a:lnTo>
                    <a:lnTo>
                      <a:pt x="42" y="30"/>
                    </a:lnTo>
                    <a:lnTo>
                      <a:pt x="42" y="24"/>
                    </a:lnTo>
                    <a:lnTo>
                      <a:pt x="42" y="18"/>
                    </a:lnTo>
                    <a:lnTo>
                      <a:pt x="36" y="12"/>
                    </a:lnTo>
                    <a:lnTo>
                      <a:pt x="24"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71" name="Freeform 316"/>
              <p:cNvSpPr>
                <a:spLocks/>
              </p:cNvSpPr>
              <p:nvPr/>
            </p:nvSpPr>
            <p:spPr bwMode="auto">
              <a:xfrm>
                <a:off x="1994" y="3047"/>
                <a:ext cx="18" cy="18"/>
              </a:xfrm>
              <a:custGeom>
                <a:avLst/>
                <a:gdLst>
                  <a:gd name="T0" fmla="*/ 12 w 18"/>
                  <a:gd name="T1" fmla="*/ 0 h 18"/>
                  <a:gd name="T2" fmla="*/ 0 w 18"/>
                  <a:gd name="T3" fmla="*/ 12 h 18"/>
                  <a:gd name="T4" fmla="*/ 12 w 18"/>
                  <a:gd name="T5" fmla="*/ 18 h 18"/>
                  <a:gd name="T6" fmla="*/ 18 w 18"/>
                  <a:gd name="T7" fmla="*/ 0 h 18"/>
                  <a:gd name="T8" fmla="*/ 12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2" y="0"/>
                    </a:moveTo>
                    <a:lnTo>
                      <a:pt x="0" y="12"/>
                    </a:lnTo>
                    <a:lnTo>
                      <a:pt x="12" y="18"/>
                    </a:lnTo>
                    <a:lnTo>
                      <a:pt x="18" y="0"/>
                    </a:lnTo>
                    <a:lnTo>
                      <a:pt x="12"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72" name="Line 317"/>
              <p:cNvSpPr>
                <a:spLocks noChangeShapeType="1"/>
              </p:cNvSpPr>
              <p:nvPr/>
            </p:nvSpPr>
            <p:spPr bwMode="auto">
              <a:xfrm flipV="1">
                <a:off x="1994" y="3065"/>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873" name="Freeform 318"/>
              <p:cNvSpPr>
                <a:spLocks/>
              </p:cNvSpPr>
              <p:nvPr/>
            </p:nvSpPr>
            <p:spPr bwMode="auto">
              <a:xfrm>
                <a:off x="2042" y="3089"/>
                <a:ext cx="54" cy="24"/>
              </a:xfrm>
              <a:custGeom>
                <a:avLst/>
                <a:gdLst>
                  <a:gd name="T0" fmla="*/ 30 w 54"/>
                  <a:gd name="T1" fmla="*/ 0 h 24"/>
                  <a:gd name="T2" fmla="*/ 12 w 54"/>
                  <a:gd name="T3" fmla="*/ 0 h 24"/>
                  <a:gd name="T4" fmla="*/ 6 w 54"/>
                  <a:gd name="T5" fmla="*/ 6 h 24"/>
                  <a:gd name="T6" fmla="*/ 0 w 54"/>
                  <a:gd name="T7" fmla="*/ 12 h 24"/>
                  <a:gd name="T8" fmla="*/ 0 w 54"/>
                  <a:gd name="T9" fmla="*/ 12 h 24"/>
                  <a:gd name="T10" fmla="*/ 6 w 54"/>
                  <a:gd name="T11" fmla="*/ 18 h 24"/>
                  <a:gd name="T12" fmla="*/ 12 w 54"/>
                  <a:gd name="T13" fmla="*/ 18 h 24"/>
                  <a:gd name="T14" fmla="*/ 24 w 54"/>
                  <a:gd name="T15" fmla="*/ 24 h 24"/>
                  <a:gd name="T16" fmla="*/ 24 w 54"/>
                  <a:gd name="T17" fmla="*/ 24 h 24"/>
                  <a:gd name="T18" fmla="*/ 42 w 54"/>
                  <a:gd name="T19" fmla="*/ 24 h 24"/>
                  <a:gd name="T20" fmla="*/ 48 w 54"/>
                  <a:gd name="T21" fmla="*/ 18 h 24"/>
                  <a:gd name="T22" fmla="*/ 54 w 54"/>
                  <a:gd name="T23" fmla="*/ 12 h 24"/>
                  <a:gd name="T24" fmla="*/ 54 w 54"/>
                  <a:gd name="T25" fmla="*/ 12 h 24"/>
                  <a:gd name="T26" fmla="*/ 48 w 54"/>
                  <a:gd name="T27" fmla="*/ 6 h 24"/>
                  <a:gd name="T28" fmla="*/ 42 w 54"/>
                  <a:gd name="T29" fmla="*/ 6 h 24"/>
                  <a:gd name="T30" fmla="*/ 30 w 54"/>
                  <a:gd name="T31" fmla="*/ 0 h 24"/>
                  <a:gd name="T32" fmla="*/ 30 w 5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30" y="0"/>
                    </a:moveTo>
                    <a:lnTo>
                      <a:pt x="12" y="0"/>
                    </a:lnTo>
                    <a:lnTo>
                      <a:pt x="6" y="6"/>
                    </a:lnTo>
                    <a:lnTo>
                      <a:pt x="0" y="12"/>
                    </a:lnTo>
                    <a:lnTo>
                      <a:pt x="6" y="18"/>
                    </a:lnTo>
                    <a:lnTo>
                      <a:pt x="12" y="18"/>
                    </a:lnTo>
                    <a:lnTo>
                      <a:pt x="24" y="24"/>
                    </a:lnTo>
                    <a:lnTo>
                      <a:pt x="42" y="24"/>
                    </a:lnTo>
                    <a:lnTo>
                      <a:pt x="48" y="18"/>
                    </a:lnTo>
                    <a:lnTo>
                      <a:pt x="54" y="12"/>
                    </a:lnTo>
                    <a:lnTo>
                      <a:pt x="48" y="6"/>
                    </a:lnTo>
                    <a:lnTo>
                      <a:pt x="42" y="6"/>
                    </a:lnTo>
                    <a:lnTo>
                      <a:pt x="30"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74" name="Rectangle 319"/>
              <p:cNvSpPr>
                <a:spLocks noChangeArrowheads="1"/>
              </p:cNvSpPr>
              <p:nvPr/>
            </p:nvSpPr>
            <p:spPr bwMode="auto">
              <a:xfrm>
                <a:off x="2066" y="3065"/>
                <a:ext cx="6" cy="18"/>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75" name="Line 320"/>
              <p:cNvSpPr>
                <a:spLocks noChangeShapeType="1"/>
              </p:cNvSpPr>
              <p:nvPr/>
            </p:nvSpPr>
            <p:spPr bwMode="auto">
              <a:xfrm flipV="1">
                <a:off x="2066" y="3083"/>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876" name="Freeform 321"/>
              <p:cNvSpPr>
                <a:spLocks/>
              </p:cNvSpPr>
              <p:nvPr/>
            </p:nvSpPr>
            <p:spPr bwMode="auto">
              <a:xfrm>
                <a:off x="2126" y="3077"/>
                <a:ext cx="48" cy="30"/>
              </a:xfrm>
              <a:custGeom>
                <a:avLst/>
                <a:gdLst>
                  <a:gd name="T0" fmla="*/ 18 w 48"/>
                  <a:gd name="T1" fmla="*/ 6 h 30"/>
                  <a:gd name="T2" fmla="*/ 6 w 48"/>
                  <a:gd name="T3" fmla="*/ 12 h 30"/>
                  <a:gd name="T4" fmla="*/ 0 w 48"/>
                  <a:gd name="T5" fmla="*/ 18 h 30"/>
                  <a:gd name="T6" fmla="*/ 0 w 48"/>
                  <a:gd name="T7" fmla="*/ 24 h 30"/>
                  <a:gd name="T8" fmla="*/ 0 w 48"/>
                  <a:gd name="T9" fmla="*/ 24 h 30"/>
                  <a:gd name="T10" fmla="*/ 6 w 48"/>
                  <a:gd name="T11" fmla="*/ 24 h 30"/>
                  <a:gd name="T12" fmla="*/ 12 w 48"/>
                  <a:gd name="T13" fmla="*/ 30 h 30"/>
                  <a:gd name="T14" fmla="*/ 24 w 48"/>
                  <a:gd name="T15" fmla="*/ 24 h 30"/>
                  <a:gd name="T16" fmla="*/ 24 w 48"/>
                  <a:gd name="T17" fmla="*/ 24 h 30"/>
                  <a:gd name="T18" fmla="*/ 36 w 48"/>
                  <a:gd name="T19" fmla="*/ 18 h 30"/>
                  <a:gd name="T20" fmla="*/ 48 w 48"/>
                  <a:gd name="T21" fmla="*/ 12 h 30"/>
                  <a:gd name="T22" fmla="*/ 48 w 48"/>
                  <a:gd name="T23" fmla="*/ 6 h 30"/>
                  <a:gd name="T24" fmla="*/ 48 w 48"/>
                  <a:gd name="T25" fmla="*/ 6 h 30"/>
                  <a:gd name="T26" fmla="*/ 42 w 48"/>
                  <a:gd name="T27" fmla="*/ 0 h 30"/>
                  <a:gd name="T28" fmla="*/ 30 w 48"/>
                  <a:gd name="T29" fmla="*/ 0 h 30"/>
                  <a:gd name="T30" fmla="*/ 18 w 48"/>
                  <a:gd name="T31" fmla="*/ 6 h 30"/>
                  <a:gd name="T32" fmla="*/ 18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6"/>
                    </a:moveTo>
                    <a:lnTo>
                      <a:pt x="6" y="12"/>
                    </a:lnTo>
                    <a:lnTo>
                      <a:pt x="0" y="18"/>
                    </a:lnTo>
                    <a:lnTo>
                      <a:pt x="0" y="24"/>
                    </a:lnTo>
                    <a:lnTo>
                      <a:pt x="6" y="24"/>
                    </a:lnTo>
                    <a:lnTo>
                      <a:pt x="12" y="30"/>
                    </a:lnTo>
                    <a:lnTo>
                      <a:pt x="24" y="24"/>
                    </a:lnTo>
                    <a:lnTo>
                      <a:pt x="36" y="18"/>
                    </a:lnTo>
                    <a:lnTo>
                      <a:pt x="48" y="12"/>
                    </a:lnTo>
                    <a:lnTo>
                      <a:pt x="48" y="6"/>
                    </a:lnTo>
                    <a:lnTo>
                      <a:pt x="42" y="0"/>
                    </a:lnTo>
                    <a:lnTo>
                      <a:pt x="30" y="0"/>
                    </a:lnTo>
                    <a:lnTo>
                      <a:pt x="18"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77" name="Freeform 322"/>
              <p:cNvSpPr>
                <a:spLocks/>
              </p:cNvSpPr>
              <p:nvPr/>
            </p:nvSpPr>
            <p:spPr bwMode="auto">
              <a:xfrm>
                <a:off x="2132" y="3053"/>
                <a:ext cx="12" cy="24"/>
              </a:xfrm>
              <a:custGeom>
                <a:avLst/>
                <a:gdLst>
                  <a:gd name="T0" fmla="*/ 0 w 12"/>
                  <a:gd name="T1" fmla="*/ 6 h 24"/>
                  <a:gd name="T2" fmla="*/ 6 w 12"/>
                  <a:gd name="T3" fmla="*/ 24 h 24"/>
                  <a:gd name="T4" fmla="*/ 12 w 12"/>
                  <a:gd name="T5" fmla="*/ 18 h 24"/>
                  <a:gd name="T6" fmla="*/ 6 w 12"/>
                  <a:gd name="T7" fmla="*/ 0 h 24"/>
                  <a:gd name="T8" fmla="*/ 0 w 12"/>
                  <a:gd name="T9" fmla="*/ 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6"/>
                    </a:moveTo>
                    <a:lnTo>
                      <a:pt x="6" y="24"/>
                    </a:lnTo>
                    <a:lnTo>
                      <a:pt x="12" y="18"/>
                    </a:lnTo>
                    <a:lnTo>
                      <a:pt x="6" y="0"/>
                    </a:lnTo>
                    <a:lnTo>
                      <a:pt x="0"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78" name="Line 323"/>
              <p:cNvSpPr>
                <a:spLocks noChangeShapeType="1"/>
              </p:cNvSpPr>
              <p:nvPr/>
            </p:nvSpPr>
            <p:spPr bwMode="auto">
              <a:xfrm flipV="1">
                <a:off x="2144" y="3077"/>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879" name="Freeform 324"/>
              <p:cNvSpPr>
                <a:spLocks/>
              </p:cNvSpPr>
              <p:nvPr/>
            </p:nvSpPr>
            <p:spPr bwMode="auto">
              <a:xfrm>
                <a:off x="2198" y="3035"/>
                <a:ext cx="42" cy="36"/>
              </a:xfrm>
              <a:custGeom>
                <a:avLst/>
                <a:gdLst>
                  <a:gd name="T0" fmla="*/ 12 w 42"/>
                  <a:gd name="T1" fmla="*/ 12 h 36"/>
                  <a:gd name="T2" fmla="*/ 0 w 42"/>
                  <a:gd name="T3" fmla="*/ 18 h 36"/>
                  <a:gd name="T4" fmla="*/ 0 w 42"/>
                  <a:gd name="T5" fmla="*/ 30 h 36"/>
                  <a:gd name="T6" fmla="*/ 0 w 42"/>
                  <a:gd name="T7" fmla="*/ 36 h 36"/>
                  <a:gd name="T8" fmla="*/ 0 w 42"/>
                  <a:gd name="T9" fmla="*/ 36 h 36"/>
                  <a:gd name="T10" fmla="*/ 6 w 42"/>
                  <a:gd name="T11" fmla="*/ 36 h 36"/>
                  <a:gd name="T12" fmla="*/ 18 w 42"/>
                  <a:gd name="T13" fmla="*/ 36 h 36"/>
                  <a:gd name="T14" fmla="*/ 24 w 42"/>
                  <a:gd name="T15" fmla="*/ 24 h 36"/>
                  <a:gd name="T16" fmla="*/ 24 w 42"/>
                  <a:gd name="T17" fmla="*/ 24 h 36"/>
                  <a:gd name="T18" fmla="*/ 36 w 42"/>
                  <a:gd name="T19" fmla="*/ 18 h 36"/>
                  <a:gd name="T20" fmla="*/ 42 w 42"/>
                  <a:gd name="T21" fmla="*/ 6 h 36"/>
                  <a:gd name="T22" fmla="*/ 36 w 42"/>
                  <a:gd name="T23" fmla="*/ 0 h 36"/>
                  <a:gd name="T24" fmla="*/ 36 w 42"/>
                  <a:gd name="T25" fmla="*/ 0 h 36"/>
                  <a:gd name="T26" fmla="*/ 30 w 42"/>
                  <a:gd name="T27" fmla="*/ 0 h 36"/>
                  <a:gd name="T28" fmla="*/ 24 w 42"/>
                  <a:gd name="T29" fmla="*/ 6 h 36"/>
                  <a:gd name="T30" fmla="*/ 12 w 42"/>
                  <a:gd name="T31" fmla="*/ 12 h 36"/>
                  <a:gd name="T32" fmla="*/ 12 w 42"/>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12" y="12"/>
                    </a:moveTo>
                    <a:lnTo>
                      <a:pt x="0" y="18"/>
                    </a:lnTo>
                    <a:lnTo>
                      <a:pt x="0" y="30"/>
                    </a:lnTo>
                    <a:lnTo>
                      <a:pt x="0" y="36"/>
                    </a:lnTo>
                    <a:lnTo>
                      <a:pt x="6" y="36"/>
                    </a:lnTo>
                    <a:lnTo>
                      <a:pt x="18" y="36"/>
                    </a:lnTo>
                    <a:lnTo>
                      <a:pt x="24" y="24"/>
                    </a:lnTo>
                    <a:lnTo>
                      <a:pt x="36" y="18"/>
                    </a:lnTo>
                    <a:lnTo>
                      <a:pt x="42" y="6"/>
                    </a:lnTo>
                    <a:lnTo>
                      <a:pt x="36" y="0"/>
                    </a:lnTo>
                    <a:lnTo>
                      <a:pt x="30" y="0"/>
                    </a:lnTo>
                    <a:lnTo>
                      <a:pt x="24" y="6"/>
                    </a:lnTo>
                    <a:lnTo>
                      <a:pt x="12"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80" name="Freeform 325"/>
              <p:cNvSpPr>
                <a:spLocks/>
              </p:cNvSpPr>
              <p:nvPr/>
            </p:nvSpPr>
            <p:spPr bwMode="auto">
              <a:xfrm>
                <a:off x="2186" y="3023"/>
                <a:ext cx="24" cy="18"/>
              </a:xfrm>
              <a:custGeom>
                <a:avLst/>
                <a:gdLst>
                  <a:gd name="T0" fmla="*/ 0 w 24"/>
                  <a:gd name="T1" fmla="*/ 6 h 18"/>
                  <a:gd name="T2" fmla="*/ 18 w 24"/>
                  <a:gd name="T3" fmla="*/ 18 h 18"/>
                  <a:gd name="T4" fmla="*/ 24 w 24"/>
                  <a:gd name="T5" fmla="*/ 12 h 18"/>
                  <a:gd name="T6" fmla="*/ 6 w 24"/>
                  <a:gd name="T7" fmla="*/ 0 h 18"/>
                  <a:gd name="T8" fmla="*/ 0 w 24"/>
                  <a:gd name="T9" fmla="*/ 6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0" y="6"/>
                    </a:moveTo>
                    <a:lnTo>
                      <a:pt x="18" y="18"/>
                    </a:lnTo>
                    <a:lnTo>
                      <a:pt x="24" y="12"/>
                    </a:lnTo>
                    <a:lnTo>
                      <a:pt x="6" y="0"/>
                    </a:lnTo>
                    <a:lnTo>
                      <a:pt x="0"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81" name="Line 326"/>
              <p:cNvSpPr>
                <a:spLocks noChangeShapeType="1"/>
              </p:cNvSpPr>
              <p:nvPr/>
            </p:nvSpPr>
            <p:spPr bwMode="auto">
              <a:xfrm flipH="1" flipV="1">
                <a:off x="2204" y="3041"/>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882" name="Freeform 327"/>
              <p:cNvSpPr>
                <a:spLocks/>
              </p:cNvSpPr>
              <p:nvPr/>
            </p:nvSpPr>
            <p:spPr bwMode="auto">
              <a:xfrm>
                <a:off x="2252" y="2969"/>
                <a:ext cx="30" cy="48"/>
              </a:xfrm>
              <a:custGeom>
                <a:avLst/>
                <a:gdLst>
                  <a:gd name="T0" fmla="*/ 6 w 30"/>
                  <a:gd name="T1" fmla="*/ 18 h 48"/>
                  <a:gd name="T2" fmla="*/ 0 w 30"/>
                  <a:gd name="T3" fmla="*/ 30 h 48"/>
                  <a:gd name="T4" fmla="*/ 0 w 30"/>
                  <a:gd name="T5" fmla="*/ 42 h 48"/>
                  <a:gd name="T6" fmla="*/ 0 w 30"/>
                  <a:gd name="T7" fmla="*/ 48 h 48"/>
                  <a:gd name="T8" fmla="*/ 0 w 30"/>
                  <a:gd name="T9" fmla="*/ 48 h 48"/>
                  <a:gd name="T10" fmla="*/ 12 w 30"/>
                  <a:gd name="T11" fmla="*/ 48 h 48"/>
                  <a:gd name="T12" fmla="*/ 18 w 30"/>
                  <a:gd name="T13" fmla="*/ 42 h 48"/>
                  <a:gd name="T14" fmla="*/ 24 w 30"/>
                  <a:gd name="T15" fmla="*/ 30 h 48"/>
                  <a:gd name="T16" fmla="*/ 24 w 30"/>
                  <a:gd name="T17" fmla="*/ 30 h 48"/>
                  <a:gd name="T18" fmla="*/ 30 w 30"/>
                  <a:gd name="T19" fmla="*/ 18 h 48"/>
                  <a:gd name="T20" fmla="*/ 30 w 30"/>
                  <a:gd name="T21" fmla="*/ 6 h 48"/>
                  <a:gd name="T22" fmla="*/ 24 w 30"/>
                  <a:gd name="T23" fmla="*/ 0 h 48"/>
                  <a:gd name="T24" fmla="*/ 24 w 30"/>
                  <a:gd name="T25" fmla="*/ 0 h 48"/>
                  <a:gd name="T26" fmla="*/ 18 w 30"/>
                  <a:gd name="T27" fmla="*/ 0 h 48"/>
                  <a:gd name="T28" fmla="*/ 12 w 30"/>
                  <a:gd name="T29" fmla="*/ 12 h 48"/>
                  <a:gd name="T30" fmla="*/ 6 w 30"/>
                  <a:gd name="T31" fmla="*/ 18 h 48"/>
                  <a:gd name="T32" fmla="*/ 6 w 30"/>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6" y="18"/>
                    </a:moveTo>
                    <a:lnTo>
                      <a:pt x="0" y="30"/>
                    </a:lnTo>
                    <a:lnTo>
                      <a:pt x="0" y="42"/>
                    </a:lnTo>
                    <a:lnTo>
                      <a:pt x="0" y="48"/>
                    </a:lnTo>
                    <a:lnTo>
                      <a:pt x="12" y="48"/>
                    </a:lnTo>
                    <a:lnTo>
                      <a:pt x="18" y="42"/>
                    </a:lnTo>
                    <a:lnTo>
                      <a:pt x="24" y="30"/>
                    </a:lnTo>
                    <a:lnTo>
                      <a:pt x="30" y="18"/>
                    </a:lnTo>
                    <a:lnTo>
                      <a:pt x="30" y="6"/>
                    </a:lnTo>
                    <a:lnTo>
                      <a:pt x="24" y="0"/>
                    </a:lnTo>
                    <a:lnTo>
                      <a:pt x="18" y="0"/>
                    </a:lnTo>
                    <a:lnTo>
                      <a:pt x="12" y="12"/>
                    </a:lnTo>
                    <a:lnTo>
                      <a:pt x="6"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83" name="Freeform 328"/>
              <p:cNvSpPr>
                <a:spLocks/>
              </p:cNvSpPr>
              <p:nvPr/>
            </p:nvSpPr>
            <p:spPr bwMode="auto">
              <a:xfrm>
                <a:off x="2228" y="2975"/>
                <a:ext cx="24" cy="12"/>
              </a:xfrm>
              <a:custGeom>
                <a:avLst/>
                <a:gdLst>
                  <a:gd name="T0" fmla="*/ 0 w 24"/>
                  <a:gd name="T1" fmla="*/ 6 h 12"/>
                  <a:gd name="T2" fmla="*/ 18 w 24"/>
                  <a:gd name="T3" fmla="*/ 12 h 12"/>
                  <a:gd name="T4" fmla="*/ 24 w 24"/>
                  <a:gd name="T5" fmla="*/ 6 h 12"/>
                  <a:gd name="T6" fmla="*/ 6 w 24"/>
                  <a:gd name="T7" fmla="*/ 0 h 12"/>
                  <a:gd name="T8" fmla="*/ 0 w 24"/>
                  <a:gd name="T9" fmla="*/ 6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6"/>
                    </a:moveTo>
                    <a:lnTo>
                      <a:pt x="18" y="12"/>
                    </a:lnTo>
                    <a:lnTo>
                      <a:pt x="24" y="6"/>
                    </a:lnTo>
                    <a:lnTo>
                      <a:pt x="6" y="0"/>
                    </a:lnTo>
                    <a:lnTo>
                      <a:pt x="0"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84" name="Line 329"/>
              <p:cNvSpPr>
                <a:spLocks noChangeShapeType="1"/>
              </p:cNvSpPr>
              <p:nvPr/>
            </p:nvSpPr>
            <p:spPr bwMode="auto">
              <a:xfrm flipH="1">
                <a:off x="2252" y="2987"/>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885" name="Freeform 330"/>
              <p:cNvSpPr>
                <a:spLocks/>
              </p:cNvSpPr>
              <p:nvPr/>
            </p:nvSpPr>
            <p:spPr bwMode="auto">
              <a:xfrm>
                <a:off x="2276" y="2897"/>
                <a:ext cx="24" cy="48"/>
              </a:xfrm>
              <a:custGeom>
                <a:avLst/>
                <a:gdLst>
                  <a:gd name="T0" fmla="*/ 0 w 24"/>
                  <a:gd name="T1" fmla="*/ 24 h 48"/>
                  <a:gd name="T2" fmla="*/ 0 w 24"/>
                  <a:gd name="T3" fmla="*/ 36 h 48"/>
                  <a:gd name="T4" fmla="*/ 6 w 24"/>
                  <a:gd name="T5" fmla="*/ 42 h 48"/>
                  <a:gd name="T6" fmla="*/ 12 w 24"/>
                  <a:gd name="T7" fmla="*/ 48 h 48"/>
                  <a:gd name="T8" fmla="*/ 12 w 24"/>
                  <a:gd name="T9" fmla="*/ 48 h 48"/>
                  <a:gd name="T10" fmla="*/ 18 w 24"/>
                  <a:gd name="T11" fmla="*/ 42 h 48"/>
                  <a:gd name="T12" fmla="*/ 18 w 24"/>
                  <a:gd name="T13" fmla="*/ 36 h 48"/>
                  <a:gd name="T14" fmla="*/ 24 w 24"/>
                  <a:gd name="T15" fmla="*/ 24 h 48"/>
                  <a:gd name="T16" fmla="*/ 24 w 24"/>
                  <a:gd name="T17" fmla="*/ 24 h 48"/>
                  <a:gd name="T18" fmla="*/ 24 w 24"/>
                  <a:gd name="T19" fmla="*/ 12 h 48"/>
                  <a:gd name="T20" fmla="*/ 18 w 24"/>
                  <a:gd name="T21" fmla="*/ 0 h 48"/>
                  <a:gd name="T22" fmla="*/ 12 w 24"/>
                  <a:gd name="T23" fmla="*/ 0 h 48"/>
                  <a:gd name="T24" fmla="*/ 12 w 24"/>
                  <a:gd name="T25" fmla="*/ 0 h 48"/>
                  <a:gd name="T26" fmla="*/ 6 w 24"/>
                  <a:gd name="T27" fmla="*/ 0 h 48"/>
                  <a:gd name="T28" fmla="*/ 6 w 24"/>
                  <a:gd name="T29" fmla="*/ 12 h 48"/>
                  <a:gd name="T30" fmla="*/ 0 w 24"/>
                  <a:gd name="T31" fmla="*/ 24 h 48"/>
                  <a:gd name="T32" fmla="*/ 0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24"/>
                    </a:moveTo>
                    <a:lnTo>
                      <a:pt x="0" y="36"/>
                    </a:lnTo>
                    <a:lnTo>
                      <a:pt x="6" y="42"/>
                    </a:lnTo>
                    <a:lnTo>
                      <a:pt x="12" y="48"/>
                    </a:lnTo>
                    <a:lnTo>
                      <a:pt x="18" y="42"/>
                    </a:lnTo>
                    <a:lnTo>
                      <a:pt x="18" y="36"/>
                    </a:lnTo>
                    <a:lnTo>
                      <a:pt x="24" y="24"/>
                    </a:lnTo>
                    <a:lnTo>
                      <a:pt x="24" y="12"/>
                    </a:lnTo>
                    <a:lnTo>
                      <a:pt x="18" y="0"/>
                    </a:lnTo>
                    <a:lnTo>
                      <a:pt x="12" y="0"/>
                    </a:lnTo>
                    <a:lnTo>
                      <a:pt x="6" y="0"/>
                    </a:lnTo>
                    <a:lnTo>
                      <a:pt x="6" y="12"/>
                    </a:lnTo>
                    <a:lnTo>
                      <a:pt x="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86" name="Rectangle 331"/>
              <p:cNvSpPr>
                <a:spLocks noChangeArrowheads="1"/>
              </p:cNvSpPr>
              <p:nvPr/>
            </p:nvSpPr>
            <p:spPr bwMode="auto">
              <a:xfrm>
                <a:off x="2246" y="2915"/>
                <a:ext cx="24" cy="6"/>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87" name="Line 332"/>
              <p:cNvSpPr>
                <a:spLocks noChangeShapeType="1"/>
              </p:cNvSpPr>
              <p:nvPr/>
            </p:nvSpPr>
            <p:spPr bwMode="auto">
              <a:xfrm flipH="1">
                <a:off x="2270" y="2921"/>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888" name="Freeform 333"/>
              <p:cNvSpPr>
                <a:spLocks/>
              </p:cNvSpPr>
              <p:nvPr/>
            </p:nvSpPr>
            <p:spPr bwMode="auto">
              <a:xfrm>
                <a:off x="2264" y="2819"/>
                <a:ext cx="24" cy="48"/>
              </a:xfrm>
              <a:custGeom>
                <a:avLst/>
                <a:gdLst>
                  <a:gd name="T0" fmla="*/ 6 w 24"/>
                  <a:gd name="T1" fmla="*/ 30 h 48"/>
                  <a:gd name="T2" fmla="*/ 6 w 24"/>
                  <a:gd name="T3" fmla="*/ 42 h 48"/>
                  <a:gd name="T4" fmla="*/ 18 w 24"/>
                  <a:gd name="T5" fmla="*/ 48 h 48"/>
                  <a:gd name="T6" fmla="*/ 24 w 24"/>
                  <a:gd name="T7" fmla="*/ 48 h 48"/>
                  <a:gd name="T8" fmla="*/ 24 w 24"/>
                  <a:gd name="T9" fmla="*/ 48 h 48"/>
                  <a:gd name="T10" fmla="*/ 24 w 24"/>
                  <a:gd name="T11" fmla="*/ 42 h 48"/>
                  <a:gd name="T12" fmla="*/ 24 w 24"/>
                  <a:gd name="T13" fmla="*/ 36 h 48"/>
                  <a:gd name="T14" fmla="*/ 24 w 24"/>
                  <a:gd name="T15" fmla="*/ 24 h 48"/>
                  <a:gd name="T16" fmla="*/ 24 w 24"/>
                  <a:gd name="T17" fmla="*/ 24 h 48"/>
                  <a:gd name="T18" fmla="*/ 18 w 24"/>
                  <a:gd name="T19" fmla="*/ 12 h 48"/>
                  <a:gd name="T20" fmla="*/ 12 w 24"/>
                  <a:gd name="T21" fmla="*/ 6 h 48"/>
                  <a:gd name="T22" fmla="*/ 6 w 24"/>
                  <a:gd name="T23" fmla="*/ 0 h 48"/>
                  <a:gd name="T24" fmla="*/ 6 w 24"/>
                  <a:gd name="T25" fmla="*/ 0 h 48"/>
                  <a:gd name="T26" fmla="*/ 0 w 24"/>
                  <a:gd name="T27" fmla="*/ 6 h 48"/>
                  <a:gd name="T28" fmla="*/ 0 w 24"/>
                  <a:gd name="T29" fmla="*/ 18 h 48"/>
                  <a:gd name="T30" fmla="*/ 6 w 24"/>
                  <a:gd name="T31" fmla="*/ 30 h 48"/>
                  <a:gd name="T32" fmla="*/ 6 w 24"/>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6" y="30"/>
                    </a:moveTo>
                    <a:lnTo>
                      <a:pt x="6" y="42"/>
                    </a:lnTo>
                    <a:lnTo>
                      <a:pt x="18" y="48"/>
                    </a:lnTo>
                    <a:lnTo>
                      <a:pt x="24" y="48"/>
                    </a:lnTo>
                    <a:lnTo>
                      <a:pt x="24" y="42"/>
                    </a:lnTo>
                    <a:lnTo>
                      <a:pt x="24" y="36"/>
                    </a:lnTo>
                    <a:lnTo>
                      <a:pt x="24" y="24"/>
                    </a:lnTo>
                    <a:lnTo>
                      <a:pt x="18" y="12"/>
                    </a:lnTo>
                    <a:lnTo>
                      <a:pt x="12" y="6"/>
                    </a:lnTo>
                    <a:lnTo>
                      <a:pt x="6" y="0"/>
                    </a:lnTo>
                    <a:lnTo>
                      <a:pt x="0" y="6"/>
                    </a:lnTo>
                    <a:lnTo>
                      <a:pt x="0" y="18"/>
                    </a:lnTo>
                    <a:lnTo>
                      <a:pt x="6"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89" name="Freeform 334"/>
              <p:cNvSpPr>
                <a:spLocks/>
              </p:cNvSpPr>
              <p:nvPr/>
            </p:nvSpPr>
            <p:spPr bwMode="auto">
              <a:xfrm>
                <a:off x="2240" y="2849"/>
                <a:ext cx="24" cy="12"/>
              </a:xfrm>
              <a:custGeom>
                <a:avLst/>
                <a:gdLst>
                  <a:gd name="T0" fmla="*/ 0 w 24"/>
                  <a:gd name="T1" fmla="*/ 12 h 12"/>
                  <a:gd name="T2" fmla="*/ 24 w 24"/>
                  <a:gd name="T3" fmla="*/ 6 h 12"/>
                  <a:gd name="T4" fmla="*/ 18 w 24"/>
                  <a:gd name="T5" fmla="*/ 0 h 12"/>
                  <a:gd name="T6" fmla="*/ 0 w 24"/>
                  <a:gd name="T7" fmla="*/ 6 h 12"/>
                  <a:gd name="T8" fmla="*/ 0 w 24"/>
                  <a:gd name="T9" fmla="*/ 12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12"/>
                    </a:moveTo>
                    <a:lnTo>
                      <a:pt x="24" y="6"/>
                    </a:lnTo>
                    <a:lnTo>
                      <a:pt x="18" y="0"/>
                    </a:lnTo>
                    <a:lnTo>
                      <a:pt x="0" y="6"/>
                    </a:lnTo>
                    <a:lnTo>
                      <a:pt x="0"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90" name="Line 335"/>
              <p:cNvSpPr>
                <a:spLocks noChangeShapeType="1"/>
              </p:cNvSpPr>
              <p:nvPr/>
            </p:nvSpPr>
            <p:spPr bwMode="auto">
              <a:xfrm flipH="1">
                <a:off x="2258" y="2849"/>
                <a:ext cx="12"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891" name="Freeform 336"/>
              <p:cNvSpPr>
                <a:spLocks/>
              </p:cNvSpPr>
              <p:nvPr/>
            </p:nvSpPr>
            <p:spPr bwMode="auto">
              <a:xfrm>
                <a:off x="2204" y="2789"/>
                <a:ext cx="24" cy="18"/>
              </a:xfrm>
              <a:custGeom>
                <a:avLst/>
                <a:gdLst>
                  <a:gd name="T0" fmla="*/ 6 w 24"/>
                  <a:gd name="T1" fmla="*/ 18 h 18"/>
                  <a:gd name="T2" fmla="*/ 24 w 24"/>
                  <a:gd name="T3" fmla="*/ 6 h 18"/>
                  <a:gd name="T4" fmla="*/ 18 w 24"/>
                  <a:gd name="T5" fmla="*/ 0 h 18"/>
                  <a:gd name="T6" fmla="*/ 0 w 24"/>
                  <a:gd name="T7" fmla="*/ 12 h 18"/>
                  <a:gd name="T8" fmla="*/ 6 w 24"/>
                  <a:gd name="T9" fmla="*/ 18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6" y="18"/>
                    </a:moveTo>
                    <a:lnTo>
                      <a:pt x="24" y="6"/>
                    </a:lnTo>
                    <a:lnTo>
                      <a:pt x="18" y="0"/>
                    </a:lnTo>
                    <a:lnTo>
                      <a:pt x="0" y="12"/>
                    </a:lnTo>
                    <a:lnTo>
                      <a:pt x="6"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92" name="Line 337"/>
              <p:cNvSpPr>
                <a:spLocks noChangeShapeType="1"/>
              </p:cNvSpPr>
              <p:nvPr/>
            </p:nvSpPr>
            <p:spPr bwMode="auto">
              <a:xfrm flipH="1">
                <a:off x="2222" y="2783"/>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893" name="Freeform 338"/>
              <p:cNvSpPr>
                <a:spLocks/>
              </p:cNvSpPr>
              <p:nvPr/>
            </p:nvSpPr>
            <p:spPr bwMode="auto">
              <a:xfrm>
                <a:off x="2156" y="2717"/>
                <a:ext cx="42" cy="30"/>
              </a:xfrm>
              <a:custGeom>
                <a:avLst/>
                <a:gdLst>
                  <a:gd name="T0" fmla="*/ 18 w 42"/>
                  <a:gd name="T1" fmla="*/ 24 h 30"/>
                  <a:gd name="T2" fmla="*/ 30 w 42"/>
                  <a:gd name="T3" fmla="*/ 30 h 30"/>
                  <a:gd name="T4" fmla="*/ 36 w 42"/>
                  <a:gd name="T5" fmla="*/ 30 h 30"/>
                  <a:gd name="T6" fmla="*/ 42 w 42"/>
                  <a:gd name="T7" fmla="*/ 24 h 30"/>
                  <a:gd name="T8" fmla="*/ 42 w 42"/>
                  <a:gd name="T9" fmla="*/ 24 h 30"/>
                  <a:gd name="T10" fmla="*/ 42 w 42"/>
                  <a:gd name="T11" fmla="*/ 18 h 30"/>
                  <a:gd name="T12" fmla="*/ 36 w 42"/>
                  <a:gd name="T13" fmla="*/ 12 h 30"/>
                  <a:gd name="T14" fmla="*/ 24 w 42"/>
                  <a:gd name="T15" fmla="*/ 6 h 30"/>
                  <a:gd name="T16" fmla="*/ 24 w 42"/>
                  <a:gd name="T17" fmla="*/ 6 h 30"/>
                  <a:gd name="T18" fmla="*/ 12 w 42"/>
                  <a:gd name="T19" fmla="*/ 0 h 30"/>
                  <a:gd name="T20" fmla="*/ 6 w 42"/>
                  <a:gd name="T21" fmla="*/ 0 h 30"/>
                  <a:gd name="T22" fmla="*/ 0 w 42"/>
                  <a:gd name="T23" fmla="*/ 6 h 30"/>
                  <a:gd name="T24" fmla="*/ 0 w 42"/>
                  <a:gd name="T25" fmla="*/ 6 h 30"/>
                  <a:gd name="T26" fmla="*/ 0 w 42"/>
                  <a:gd name="T27" fmla="*/ 12 h 30"/>
                  <a:gd name="T28" fmla="*/ 6 w 42"/>
                  <a:gd name="T29" fmla="*/ 18 h 30"/>
                  <a:gd name="T30" fmla="*/ 18 w 42"/>
                  <a:gd name="T31" fmla="*/ 24 h 30"/>
                  <a:gd name="T32" fmla="*/ 18 w 42"/>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18" y="24"/>
                    </a:moveTo>
                    <a:lnTo>
                      <a:pt x="30" y="30"/>
                    </a:lnTo>
                    <a:lnTo>
                      <a:pt x="36" y="30"/>
                    </a:lnTo>
                    <a:lnTo>
                      <a:pt x="42" y="24"/>
                    </a:lnTo>
                    <a:lnTo>
                      <a:pt x="42" y="18"/>
                    </a:lnTo>
                    <a:lnTo>
                      <a:pt x="36" y="12"/>
                    </a:lnTo>
                    <a:lnTo>
                      <a:pt x="24" y="6"/>
                    </a:lnTo>
                    <a:lnTo>
                      <a:pt x="12" y="0"/>
                    </a:lnTo>
                    <a:lnTo>
                      <a:pt x="6" y="0"/>
                    </a:lnTo>
                    <a:lnTo>
                      <a:pt x="0" y="6"/>
                    </a:lnTo>
                    <a:lnTo>
                      <a:pt x="0" y="12"/>
                    </a:lnTo>
                    <a:lnTo>
                      <a:pt x="6" y="18"/>
                    </a:lnTo>
                    <a:lnTo>
                      <a:pt x="18"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94" name="Freeform 339"/>
              <p:cNvSpPr>
                <a:spLocks/>
              </p:cNvSpPr>
              <p:nvPr/>
            </p:nvSpPr>
            <p:spPr bwMode="auto">
              <a:xfrm>
                <a:off x="2222" y="2753"/>
                <a:ext cx="42" cy="42"/>
              </a:xfrm>
              <a:custGeom>
                <a:avLst/>
                <a:gdLst>
                  <a:gd name="T0" fmla="*/ 12 w 42"/>
                  <a:gd name="T1" fmla="*/ 30 h 42"/>
                  <a:gd name="T2" fmla="*/ 24 w 42"/>
                  <a:gd name="T3" fmla="*/ 36 h 42"/>
                  <a:gd name="T4" fmla="*/ 30 w 42"/>
                  <a:gd name="T5" fmla="*/ 42 h 42"/>
                  <a:gd name="T6" fmla="*/ 36 w 42"/>
                  <a:gd name="T7" fmla="*/ 42 h 42"/>
                  <a:gd name="T8" fmla="*/ 36 w 42"/>
                  <a:gd name="T9" fmla="*/ 42 h 42"/>
                  <a:gd name="T10" fmla="*/ 42 w 42"/>
                  <a:gd name="T11" fmla="*/ 36 h 42"/>
                  <a:gd name="T12" fmla="*/ 36 w 42"/>
                  <a:gd name="T13" fmla="*/ 24 h 42"/>
                  <a:gd name="T14" fmla="*/ 30 w 42"/>
                  <a:gd name="T15" fmla="*/ 12 h 42"/>
                  <a:gd name="T16" fmla="*/ 30 w 42"/>
                  <a:gd name="T17" fmla="*/ 12 h 42"/>
                  <a:gd name="T18" fmla="*/ 18 w 42"/>
                  <a:gd name="T19" fmla="*/ 6 h 42"/>
                  <a:gd name="T20" fmla="*/ 12 w 42"/>
                  <a:gd name="T21" fmla="*/ 0 h 42"/>
                  <a:gd name="T22" fmla="*/ 0 w 42"/>
                  <a:gd name="T23" fmla="*/ 0 h 42"/>
                  <a:gd name="T24" fmla="*/ 0 w 42"/>
                  <a:gd name="T25" fmla="*/ 0 h 42"/>
                  <a:gd name="T26" fmla="*/ 0 w 42"/>
                  <a:gd name="T27" fmla="*/ 6 h 42"/>
                  <a:gd name="T28" fmla="*/ 6 w 42"/>
                  <a:gd name="T29" fmla="*/ 18 h 42"/>
                  <a:gd name="T30" fmla="*/ 12 w 42"/>
                  <a:gd name="T31" fmla="*/ 30 h 42"/>
                  <a:gd name="T32" fmla="*/ 12 w 42"/>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12" y="30"/>
                    </a:moveTo>
                    <a:lnTo>
                      <a:pt x="24" y="36"/>
                    </a:lnTo>
                    <a:lnTo>
                      <a:pt x="30" y="42"/>
                    </a:lnTo>
                    <a:lnTo>
                      <a:pt x="36" y="42"/>
                    </a:lnTo>
                    <a:lnTo>
                      <a:pt x="42" y="36"/>
                    </a:lnTo>
                    <a:lnTo>
                      <a:pt x="36" y="24"/>
                    </a:lnTo>
                    <a:lnTo>
                      <a:pt x="30" y="12"/>
                    </a:lnTo>
                    <a:lnTo>
                      <a:pt x="18" y="6"/>
                    </a:lnTo>
                    <a:lnTo>
                      <a:pt x="12" y="0"/>
                    </a:lnTo>
                    <a:lnTo>
                      <a:pt x="0" y="0"/>
                    </a:lnTo>
                    <a:lnTo>
                      <a:pt x="0" y="6"/>
                    </a:lnTo>
                    <a:lnTo>
                      <a:pt x="6" y="18"/>
                    </a:lnTo>
                    <a:lnTo>
                      <a:pt x="12"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95" name="Freeform 340"/>
              <p:cNvSpPr>
                <a:spLocks/>
              </p:cNvSpPr>
              <p:nvPr/>
            </p:nvSpPr>
            <p:spPr bwMode="auto">
              <a:xfrm>
                <a:off x="2156" y="2747"/>
                <a:ext cx="12" cy="18"/>
              </a:xfrm>
              <a:custGeom>
                <a:avLst/>
                <a:gdLst>
                  <a:gd name="T0" fmla="*/ 6 w 12"/>
                  <a:gd name="T1" fmla="*/ 18 h 18"/>
                  <a:gd name="T2" fmla="*/ 12 w 12"/>
                  <a:gd name="T3" fmla="*/ 0 h 18"/>
                  <a:gd name="T4" fmla="*/ 6 w 12"/>
                  <a:gd name="T5" fmla="*/ 0 h 18"/>
                  <a:gd name="T6" fmla="*/ 0 w 12"/>
                  <a:gd name="T7" fmla="*/ 18 h 18"/>
                  <a:gd name="T8" fmla="*/ 6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6" y="18"/>
                    </a:moveTo>
                    <a:lnTo>
                      <a:pt x="12" y="0"/>
                    </a:lnTo>
                    <a:lnTo>
                      <a:pt x="6" y="0"/>
                    </a:lnTo>
                    <a:lnTo>
                      <a:pt x="0" y="18"/>
                    </a:lnTo>
                    <a:lnTo>
                      <a:pt x="6"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96" name="Line 341"/>
              <p:cNvSpPr>
                <a:spLocks noChangeShapeType="1"/>
              </p:cNvSpPr>
              <p:nvPr/>
            </p:nvSpPr>
            <p:spPr bwMode="auto">
              <a:xfrm>
                <a:off x="2168" y="2741"/>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897" name="Freeform 342"/>
              <p:cNvSpPr>
                <a:spLocks/>
              </p:cNvSpPr>
              <p:nvPr/>
            </p:nvSpPr>
            <p:spPr bwMode="auto">
              <a:xfrm>
                <a:off x="2072" y="2699"/>
                <a:ext cx="54" cy="24"/>
              </a:xfrm>
              <a:custGeom>
                <a:avLst/>
                <a:gdLst>
                  <a:gd name="T0" fmla="*/ 24 w 54"/>
                  <a:gd name="T1" fmla="*/ 24 h 24"/>
                  <a:gd name="T2" fmla="*/ 42 w 54"/>
                  <a:gd name="T3" fmla="*/ 24 h 24"/>
                  <a:gd name="T4" fmla="*/ 48 w 54"/>
                  <a:gd name="T5" fmla="*/ 18 h 24"/>
                  <a:gd name="T6" fmla="*/ 54 w 54"/>
                  <a:gd name="T7" fmla="*/ 12 h 24"/>
                  <a:gd name="T8" fmla="*/ 54 w 54"/>
                  <a:gd name="T9" fmla="*/ 12 h 24"/>
                  <a:gd name="T10" fmla="*/ 48 w 54"/>
                  <a:gd name="T11" fmla="*/ 6 h 24"/>
                  <a:gd name="T12" fmla="*/ 42 w 54"/>
                  <a:gd name="T13" fmla="*/ 6 h 24"/>
                  <a:gd name="T14" fmla="*/ 30 w 54"/>
                  <a:gd name="T15" fmla="*/ 0 h 24"/>
                  <a:gd name="T16" fmla="*/ 30 w 54"/>
                  <a:gd name="T17" fmla="*/ 0 h 24"/>
                  <a:gd name="T18" fmla="*/ 18 w 54"/>
                  <a:gd name="T19" fmla="*/ 0 h 24"/>
                  <a:gd name="T20" fmla="*/ 6 w 54"/>
                  <a:gd name="T21" fmla="*/ 6 h 24"/>
                  <a:gd name="T22" fmla="*/ 0 w 54"/>
                  <a:gd name="T23" fmla="*/ 12 h 24"/>
                  <a:gd name="T24" fmla="*/ 0 w 54"/>
                  <a:gd name="T25" fmla="*/ 12 h 24"/>
                  <a:gd name="T26" fmla="*/ 6 w 54"/>
                  <a:gd name="T27" fmla="*/ 18 h 24"/>
                  <a:gd name="T28" fmla="*/ 12 w 54"/>
                  <a:gd name="T29" fmla="*/ 18 h 24"/>
                  <a:gd name="T30" fmla="*/ 24 w 54"/>
                  <a:gd name="T31" fmla="*/ 24 h 24"/>
                  <a:gd name="T32" fmla="*/ 24 w 5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24" y="24"/>
                    </a:moveTo>
                    <a:lnTo>
                      <a:pt x="42" y="24"/>
                    </a:lnTo>
                    <a:lnTo>
                      <a:pt x="48" y="18"/>
                    </a:lnTo>
                    <a:lnTo>
                      <a:pt x="54" y="12"/>
                    </a:lnTo>
                    <a:lnTo>
                      <a:pt x="48" y="6"/>
                    </a:lnTo>
                    <a:lnTo>
                      <a:pt x="42" y="6"/>
                    </a:lnTo>
                    <a:lnTo>
                      <a:pt x="30" y="0"/>
                    </a:lnTo>
                    <a:lnTo>
                      <a:pt x="18" y="0"/>
                    </a:lnTo>
                    <a:lnTo>
                      <a:pt x="6" y="6"/>
                    </a:lnTo>
                    <a:lnTo>
                      <a:pt x="0" y="12"/>
                    </a:lnTo>
                    <a:lnTo>
                      <a:pt x="6" y="18"/>
                    </a:lnTo>
                    <a:lnTo>
                      <a:pt x="12" y="18"/>
                    </a:lnTo>
                    <a:lnTo>
                      <a:pt x="24"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98" name="Rectangle 343"/>
              <p:cNvSpPr>
                <a:spLocks noChangeArrowheads="1"/>
              </p:cNvSpPr>
              <p:nvPr/>
            </p:nvSpPr>
            <p:spPr bwMode="auto">
              <a:xfrm>
                <a:off x="2090" y="2729"/>
                <a:ext cx="12" cy="18"/>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899" name="Line 344"/>
              <p:cNvSpPr>
                <a:spLocks noChangeShapeType="1"/>
              </p:cNvSpPr>
              <p:nvPr/>
            </p:nvSpPr>
            <p:spPr bwMode="auto">
              <a:xfrm>
                <a:off x="2096" y="2723"/>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900" name="Freeform 345"/>
              <p:cNvSpPr>
                <a:spLocks/>
              </p:cNvSpPr>
              <p:nvPr/>
            </p:nvSpPr>
            <p:spPr bwMode="auto">
              <a:xfrm>
                <a:off x="1994" y="2711"/>
                <a:ext cx="48" cy="24"/>
              </a:xfrm>
              <a:custGeom>
                <a:avLst/>
                <a:gdLst>
                  <a:gd name="T0" fmla="*/ 30 w 48"/>
                  <a:gd name="T1" fmla="*/ 18 h 24"/>
                  <a:gd name="T2" fmla="*/ 42 w 48"/>
                  <a:gd name="T3" fmla="*/ 12 h 24"/>
                  <a:gd name="T4" fmla="*/ 48 w 48"/>
                  <a:gd name="T5" fmla="*/ 6 h 24"/>
                  <a:gd name="T6" fmla="*/ 48 w 48"/>
                  <a:gd name="T7" fmla="*/ 0 h 24"/>
                  <a:gd name="T8" fmla="*/ 48 w 48"/>
                  <a:gd name="T9" fmla="*/ 0 h 24"/>
                  <a:gd name="T10" fmla="*/ 48 w 48"/>
                  <a:gd name="T11" fmla="*/ 0 h 24"/>
                  <a:gd name="T12" fmla="*/ 36 w 48"/>
                  <a:gd name="T13" fmla="*/ 0 h 24"/>
                  <a:gd name="T14" fmla="*/ 24 w 48"/>
                  <a:gd name="T15" fmla="*/ 0 h 24"/>
                  <a:gd name="T16" fmla="*/ 24 w 48"/>
                  <a:gd name="T17" fmla="*/ 0 h 24"/>
                  <a:gd name="T18" fmla="*/ 12 w 48"/>
                  <a:gd name="T19" fmla="*/ 6 h 24"/>
                  <a:gd name="T20" fmla="*/ 6 w 48"/>
                  <a:gd name="T21" fmla="*/ 12 h 24"/>
                  <a:gd name="T22" fmla="*/ 0 w 48"/>
                  <a:gd name="T23" fmla="*/ 18 h 24"/>
                  <a:gd name="T24" fmla="*/ 0 w 48"/>
                  <a:gd name="T25" fmla="*/ 18 h 24"/>
                  <a:gd name="T26" fmla="*/ 6 w 48"/>
                  <a:gd name="T27" fmla="*/ 24 h 24"/>
                  <a:gd name="T28" fmla="*/ 18 w 48"/>
                  <a:gd name="T29" fmla="*/ 24 h 24"/>
                  <a:gd name="T30" fmla="*/ 30 w 48"/>
                  <a:gd name="T31" fmla="*/ 18 h 24"/>
                  <a:gd name="T32" fmla="*/ 30 w 48"/>
                  <a:gd name="T33" fmla="*/ 18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30" y="18"/>
                    </a:moveTo>
                    <a:lnTo>
                      <a:pt x="42" y="12"/>
                    </a:lnTo>
                    <a:lnTo>
                      <a:pt x="48" y="6"/>
                    </a:lnTo>
                    <a:lnTo>
                      <a:pt x="48" y="0"/>
                    </a:lnTo>
                    <a:lnTo>
                      <a:pt x="36" y="0"/>
                    </a:lnTo>
                    <a:lnTo>
                      <a:pt x="24" y="0"/>
                    </a:lnTo>
                    <a:lnTo>
                      <a:pt x="12" y="6"/>
                    </a:lnTo>
                    <a:lnTo>
                      <a:pt x="6" y="12"/>
                    </a:lnTo>
                    <a:lnTo>
                      <a:pt x="0" y="18"/>
                    </a:lnTo>
                    <a:lnTo>
                      <a:pt x="6" y="24"/>
                    </a:lnTo>
                    <a:lnTo>
                      <a:pt x="18" y="24"/>
                    </a:lnTo>
                    <a:lnTo>
                      <a:pt x="30"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01" name="Freeform 346"/>
              <p:cNvSpPr>
                <a:spLocks/>
              </p:cNvSpPr>
              <p:nvPr/>
            </p:nvSpPr>
            <p:spPr bwMode="auto">
              <a:xfrm>
                <a:off x="2018" y="2735"/>
                <a:ext cx="18" cy="24"/>
              </a:xfrm>
              <a:custGeom>
                <a:avLst/>
                <a:gdLst>
                  <a:gd name="T0" fmla="*/ 18 w 18"/>
                  <a:gd name="T1" fmla="*/ 18 h 24"/>
                  <a:gd name="T2" fmla="*/ 12 w 18"/>
                  <a:gd name="T3" fmla="*/ 0 h 24"/>
                  <a:gd name="T4" fmla="*/ 0 w 18"/>
                  <a:gd name="T5" fmla="*/ 6 h 24"/>
                  <a:gd name="T6" fmla="*/ 12 w 18"/>
                  <a:gd name="T7" fmla="*/ 24 h 24"/>
                  <a:gd name="T8" fmla="*/ 18 w 18"/>
                  <a:gd name="T9" fmla="*/ 18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8" y="18"/>
                    </a:moveTo>
                    <a:lnTo>
                      <a:pt x="12" y="0"/>
                    </a:lnTo>
                    <a:lnTo>
                      <a:pt x="0" y="6"/>
                    </a:lnTo>
                    <a:lnTo>
                      <a:pt x="12" y="24"/>
                    </a:lnTo>
                    <a:lnTo>
                      <a:pt x="18"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02" name="Line 347"/>
              <p:cNvSpPr>
                <a:spLocks noChangeShapeType="1"/>
              </p:cNvSpPr>
              <p:nvPr/>
            </p:nvSpPr>
            <p:spPr bwMode="auto">
              <a:xfrm>
                <a:off x="2024" y="2729"/>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903" name="Freeform 348"/>
              <p:cNvSpPr>
                <a:spLocks/>
              </p:cNvSpPr>
              <p:nvPr/>
            </p:nvSpPr>
            <p:spPr bwMode="auto">
              <a:xfrm>
                <a:off x="1928" y="2741"/>
                <a:ext cx="42" cy="36"/>
              </a:xfrm>
              <a:custGeom>
                <a:avLst/>
                <a:gdLst>
                  <a:gd name="T0" fmla="*/ 30 w 42"/>
                  <a:gd name="T1" fmla="*/ 24 h 36"/>
                  <a:gd name="T2" fmla="*/ 36 w 42"/>
                  <a:gd name="T3" fmla="*/ 18 h 36"/>
                  <a:gd name="T4" fmla="*/ 42 w 42"/>
                  <a:gd name="T5" fmla="*/ 6 h 36"/>
                  <a:gd name="T6" fmla="*/ 42 w 42"/>
                  <a:gd name="T7" fmla="*/ 0 h 36"/>
                  <a:gd name="T8" fmla="*/ 42 w 42"/>
                  <a:gd name="T9" fmla="*/ 0 h 36"/>
                  <a:gd name="T10" fmla="*/ 36 w 42"/>
                  <a:gd name="T11" fmla="*/ 0 h 36"/>
                  <a:gd name="T12" fmla="*/ 24 w 42"/>
                  <a:gd name="T13" fmla="*/ 0 h 36"/>
                  <a:gd name="T14" fmla="*/ 18 w 42"/>
                  <a:gd name="T15" fmla="*/ 12 h 36"/>
                  <a:gd name="T16" fmla="*/ 18 w 42"/>
                  <a:gd name="T17" fmla="*/ 12 h 36"/>
                  <a:gd name="T18" fmla="*/ 6 w 42"/>
                  <a:gd name="T19" fmla="*/ 18 h 36"/>
                  <a:gd name="T20" fmla="*/ 0 w 42"/>
                  <a:gd name="T21" fmla="*/ 30 h 36"/>
                  <a:gd name="T22" fmla="*/ 0 w 42"/>
                  <a:gd name="T23" fmla="*/ 36 h 36"/>
                  <a:gd name="T24" fmla="*/ 0 w 42"/>
                  <a:gd name="T25" fmla="*/ 36 h 36"/>
                  <a:gd name="T26" fmla="*/ 12 w 42"/>
                  <a:gd name="T27" fmla="*/ 36 h 36"/>
                  <a:gd name="T28" fmla="*/ 18 w 42"/>
                  <a:gd name="T29" fmla="*/ 30 h 36"/>
                  <a:gd name="T30" fmla="*/ 30 w 42"/>
                  <a:gd name="T31" fmla="*/ 24 h 36"/>
                  <a:gd name="T32" fmla="*/ 30 w 42"/>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30" y="24"/>
                    </a:moveTo>
                    <a:lnTo>
                      <a:pt x="36" y="18"/>
                    </a:lnTo>
                    <a:lnTo>
                      <a:pt x="42" y="6"/>
                    </a:lnTo>
                    <a:lnTo>
                      <a:pt x="42" y="0"/>
                    </a:lnTo>
                    <a:lnTo>
                      <a:pt x="36" y="0"/>
                    </a:lnTo>
                    <a:lnTo>
                      <a:pt x="24" y="0"/>
                    </a:lnTo>
                    <a:lnTo>
                      <a:pt x="18" y="12"/>
                    </a:lnTo>
                    <a:lnTo>
                      <a:pt x="6" y="18"/>
                    </a:lnTo>
                    <a:lnTo>
                      <a:pt x="0" y="30"/>
                    </a:lnTo>
                    <a:lnTo>
                      <a:pt x="0" y="36"/>
                    </a:lnTo>
                    <a:lnTo>
                      <a:pt x="12" y="36"/>
                    </a:lnTo>
                    <a:lnTo>
                      <a:pt x="18" y="30"/>
                    </a:lnTo>
                    <a:lnTo>
                      <a:pt x="3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04" name="Freeform 349"/>
              <p:cNvSpPr>
                <a:spLocks/>
              </p:cNvSpPr>
              <p:nvPr/>
            </p:nvSpPr>
            <p:spPr bwMode="auto">
              <a:xfrm>
                <a:off x="1958" y="2771"/>
                <a:ext cx="18" cy="18"/>
              </a:xfrm>
              <a:custGeom>
                <a:avLst/>
                <a:gdLst>
                  <a:gd name="T0" fmla="*/ 18 w 18"/>
                  <a:gd name="T1" fmla="*/ 12 h 18"/>
                  <a:gd name="T2" fmla="*/ 6 w 18"/>
                  <a:gd name="T3" fmla="*/ 0 h 18"/>
                  <a:gd name="T4" fmla="*/ 0 w 18"/>
                  <a:gd name="T5" fmla="*/ 0 h 18"/>
                  <a:gd name="T6" fmla="*/ 12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6" y="0"/>
                    </a:lnTo>
                    <a:lnTo>
                      <a:pt x="0" y="0"/>
                    </a:lnTo>
                    <a:lnTo>
                      <a:pt x="12" y="18"/>
                    </a:lnTo>
                    <a:lnTo>
                      <a:pt x="18"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05" name="Line 350"/>
              <p:cNvSpPr>
                <a:spLocks noChangeShapeType="1"/>
              </p:cNvSpPr>
              <p:nvPr/>
            </p:nvSpPr>
            <p:spPr bwMode="auto">
              <a:xfrm>
                <a:off x="1958" y="2765"/>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906" name="Freeform 351"/>
              <p:cNvSpPr>
                <a:spLocks/>
              </p:cNvSpPr>
              <p:nvPr/>
            </p:nvSpPr>
            <p:spPr bwMode="auto">
              <a:xfrm>
                <a:off x="1886" y="2795"/>
                <a:ext cx="30" cy="48"/>
              </a:xfrm>
              <a:custGeom>
                <a:avLst/>
                <a:gdLst>
                  <a:gd name="T0" fmla="*/ 24 w 30"/>
                  <a:gd name="T1" fmla="*/ 30 h 48"/>
                  <a:gd name="T2" fmla="*/ 30 w 30"/>
                  <a:gd name="T3" fmla="*/ 18 h 48"/>
                  <a:gd name="T4" fmla="*/ 30 w 30"/>
                  <a:gd name="T5" fmla="*/ 6 h 48"/>
                  <a:gd name="T6" fmla="*/ 24 w 30"/>
                  <a:gd name="T7" fmla="*/ 0 h 48"/>
                  <a:gd name="T8" fmla="*/ 24 w 30"/>
                  <a:gd name="T9" fmla="*/ 0 h 48"/>
                  <a:gd name="T10" fmla="*/ 18 w 30"/>
                  <a:gd name="T11" fmla="*/ 0 h 48"/>
                  <a:gd name="T12" fmla="*/ 12 w 30"/>
                  <a:gd name="T13" fmla="*/ 6 h 48"/>
                  <a:gd name="T14" fmla="*/ 6 w 30"/>
                  <a:gd name="T15" fmla="*/ 18 h 48"/>
                  <a:gd name="T16" fmla="*/ 6 w 30"/>
                  <a:gd name="T17" fmla="*/ 18 h 48"/>
                  <a:gd name="T18" fmla="*/ 0 w 30"/>
                  <a:gd name="T19" fmla="*/ 30 h 48"/>
                  <a:gd name="T20" fmla="*/ 0 w 30"/>
                  <a:gd name="T21" fmla="*/ 42 h 48"/>
                  <a:gd name="T22" fmla="*/ 6 w 30"/>
                  <a:gd name="T23" fmla="*/ 48 h 48"/>
                  <a:gd name="T24" fmla="*/ 6 w 30"/>
                  <a:gd name="T25" fmla="*/ 48 h 48"/>
                  <a:gd name="T26" fmla="*/ 12 w 30"/>
                  <a:gd name="T27" fmla="*/ 42 h 48"/>
                  <a:gd name="T28" fmla="*/ 18 w 30"/>
                  <a:gd name="T29" fmla="*/ 36 h 48"/>
                  <a:gd name="T30" fmla="*/ 24 w 30"/>
                  <a:gd name="T31" fmla="*/ 30 h 48"/>
                  <a:gd name="T32" fmla="*/ 24 w 30"/>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24" y="30"/>
                    </a:moveTo>
                    <a:lnTo>
                      <a:pt x="30" y="18"/>
                    </a:lnTo>
                    <a:lnTo>
                      <a:pt x="30" y="6"/>
                    </a:lnTo>
                    <a:lnTo>
                      <a:pt x="24" y="0"/>
                    </a:lnTo>
                    <a:lnTo>
                      <a:pt x="18" y="0"/>
                    </a:lnTo>
                    <a:lnTo>
                      <a:pt x="12" y="6"/>
                    </a:lnTo>
                    <a:lnTo>
                      <a:pt x="6" y="18"/>
                    </a:lnTo>
                    <a:lnTo>
                      <a:pt x="0" y="30"/>
                    </a:lnTo>
                    <a:lnTo>
                      <a:pt x="0" y="42"/>
                    </a:lnTo>
                    <a:lnTo>
                      <a:pt x="6" y="48"/>
                    </a:lnTo>
                    <a:lnTo>
                      <a:pt x="12" y="42"/>
                    </a:lnTo>
                    <a:lnTo>
                      <a:pt x="18" y="36"/>
                    </a:lnTo>
                    <a:lnTo>
                      <a:pt x="24"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07" name="Freeform 352"/>
              <p:cNvSpPr>
                <a:spLocks/>
              </p:cNvSpPr>
              <p:nvPr/>
            </p:nvSpPr>
            <p:spPr bwMode="auto">
              <a:xfrm>
                <a:off x="1916" y="2819"/>
                <a:ext cx="18" cy="18"/>
              </a:xfrm>
              <a:custGeom>
                <a:avLst/>
                <a:gdLst>
                  <a:gd name="T0" fmla="*/ 18 w 18"/>
                  <a:gd name="T1" fmla="*/ 12 h 18"/>
                  <a:gd name="T2" fmla="*/ 0 w 18"/>
                  <a:gd name="T3" fmla="*/ 0 h 18"/>
                  <a:gd name="T4" fmla="*/ 0 w 18"/>
                  <a:gd name="T5" fmla="*/ 12 h 18"/>
                  <a:gd name="T6" fmla="*/ 18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0" y="0"/>
                    </a:lnTo>
                    <a:lnTo>
                      <a:pt x="0" y="12"/>
                    </a:lnTo>
                    <a:lnTo>
                      <a:pt x="18" y="18"/>
                    </a:lnTo>
                    <a:lnTo>
                      <a:pt x="18"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08" name="Line 353"/>
              <p:cNvSpPr>
                <a:spLocks noChangeShapeType="1"/>
              </p:cNvSpPr>
              <p:nvPr/>
            </p:nvSpPr>
            <p:spPr bwMode="auto">
              <a:xfrm>
                <a:off x="1910" y="2819"/>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909" name="Freeform 354"/>
              <p:cNvSpPr>
                <a:spLocks/>
              </p:cNvSpPr>
              <p:nvPr/>
            </p:nvSpPr>
            <p:spPr bwMode="auto">
              <a:xfrm>
                <a:off x="2024" y="2987"/>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12" y="0"/>
                    </a:lnTo>
                    <a:lnTo>
                      <a:pt x="6" y="0"/>
                    </a:lnTo>
                    <a:lnTo>
                      <a:pt x="0" y="6"/>
                    </a:lnTo>
                    <a:lnTo>
                      <a:pt x="0"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10" name="Freeform 355"/>
              <p:cNvSpPr>
                <a:spLocks/>
              </p:cNvSpPr>
              <p:nvPr/>
            </p:nvSpPr>
            <p:spPr bwMode="auto">
              <a:xfrm>
                <a:off x="2024" y="2987"/>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12" y="0"/>
                    </a:lnTo>
                    <a:lnTo>
                      <a:pt x="6" y="0"/>
                    </a:lnTo>
                    <a:lnTo>
                      <a:pt x="0" y="6"/>
                    </a:lnTo>
                    <a:lnTo>
                      <a:pt x="0"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11" name="Freeform 356"/>
              <p:cNvSpPr>
                <a:spLocks/>
              </p:cNvSpPr>
              <p:nvPr/>
            </p:nvSpPr>
            <p:spPr bwMode="auto">
              <a:xfrm>
                <a:off x="2012" y="2975"/>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12" name="Freeform 357"/>
              <p:cNvSpPr>
                <a:spLocks/>
              </p:cNvSpPr>
              <p:nvPr/>
            </p:nvSpPr>
            <p:spPr bwMode="auto">
              <a:xfrm>
                <a:off x="2012" y="2975"/>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13" name="Freeform 358"/>
              <p:cNvSpPr>
                <a:spLocks/>
              </p:cNvSpPr>
              <p:nvPr/>
            </p:nvSpPr>
            <p:spPr bwMode="auto">
              <a:xfrm>
                <a:off x="2000" y="2963"/>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0" y="6"/>
                    </a:lnTo>
                    <a:lnTo>
                      <a:pt x="0" y="12"/>
                    </a:lnTo>
                    <a:lnTo>
                      <a:pt x="6" y="18"/>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14" name="Freeform 359"/>
              <p:cNvSpPr>
                <a:spLocks/>
              </p:cNvSpPr>
              <p:nvPr/>
            </p:nvSpPr>
            <p:spPr bwMode="auto">
              <a:xfrm>
                <a:off x="2000" y="2963"/>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0" y="6"/>
                    </a:lnTo>
                    <a:lnTo>
                      <a:pt x="0" y="12"/>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15" name="Freeform 360"/>
              <p:cNvSpPr>
                <a:spLocks/>
              </p:cNvSpPr>
              <p:nvPr/>
            </p:nvSpPr>
            <p:spPr bwMode="auto">
              <a:xfrm>
                <a:off x="1988" y="2951"/>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6"/>
                    </a:lnTo>
                    <a:lnTo>
                      <a:pt x="6" y="12"/>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16" name="Freeform 361"/>
              <p:cNvSpPr>
                <a:spLocks/>
              </p:cNvSpPr>
              <p:nvPr/>
            </p:nvSpPr>
            <p:spPr bwMode="auto">
              <a:xfrm>
                <a:off x="1988" y="2951"/>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6"/>
                    </a:lnTo>
                    <a:lnTo>
                      <a:pt x="6" y="12"/>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17" name="Freeform 362"/>
              <p:cNvSpPr>
                <a:spLocks/>
              </p:cNvSpPr>
              <p:nvPr/>
            </p:nvSpPr>
            <p:spPr bwMode="auto">
              <a:xfrm>
                <a:off x="1976" y="2933"/>
                <a:ext cx="24" cy="18"/>
              </a:xfrm>
              <a:custGeom>
                <a:avLst/>
                <a:gdLst>
                  <a:gd name="T0" fmla="*/ 24 w 24"/>
                  <a:gd name="T1" fmla="*/ 12 h 18"/>
                  <a:gd name="T2" fmla="*/ 18 w 24"/>
                  <a:gd name="T3" fmla="*/ 6 h 18"/>
                  <a:gd name="T4" fmla="*/ 18 w 24"/>
                  <a:gd name="T5" fmla="*/ 6 h 18"/>
                  <a:gd name="T6" fmla="*/ 12 w 24"/>
                  <a:gd name="T7" fmla="*/ 0 h 18"/>
                  <a:gd name="T8" fmla="*/ 12 w 24"/>
                  <a:gd name="T9" fmla="*/ 0 h 18"/>
                  <a:gd name="T10" fmla="*/ 6 w 24"/>
                  <a:gd name="T11" fmla="*/ 6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18 w 24"/>
                  <a:gd name="T29" fmla="*/ 18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18" y="6"/>
                    </a:lnTo>
                    <a:lnTo>
                      <a:pt x="12" y="0"/>
                    </a:lnTo>
                    <a:lnTo>
                      <a:pt x="6" y="6"/>
                    </a:lnTo>
                    <a:lnTo>
                      <a:pt x="0" y="12"/>
                    </a:lnTo>
                    <a:lnTo>
                      <a:pt x="6" y="18"/>
                    </a:lnTo>
                    <a:lnTo>
                      <a:pt x="12" y="18"/>
                    </a:lnTo>
                    <a:lnTo>
                      <a:pt x="18" y="18"/>
                    </a:lnTo>
                    <a:lnTo>
                      <a:pt x="24"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18" name="Freeform 363"/>
              <p:cNvSpPr>
                <a:spLocks/>
              </p:cNvSpPr>
              <p:nvPr/>
            </p:nvSpPr>
            <p:spPr bwMode="auto">
              <a:xfrm>
                <a:off x="1976" y="2933"/>
                <a:ext cx="24" cy="18"/>
              </a:xfrm>
              <a:custGeom>
                <a:avLst/>
                <a:gdLst>
                  <a:gd name="T0" fmla="*/ 24 w 24"/>
                  <a:gd name="T1" fmla="*/ 12 h 18"/>
                  <a:gd name="T2" fmla="*/ 18 w 24"/>
                  <a:gd name="T3" fmla="*/ 6 h 18"/>
                  <a:gd name="T4" fmla="*/ 18 w 24"/>
                  <a:gd name="T5" fmla="*/ 6 h 18"/>
                  <a:gd name="T6" fmla="*/ 12 w 24"/>
                  <a:gd name="T7" fmla="*/ 0 h 18"/>
                  <a:gd name="T8" fmla="*/ 12 w 24"/>
                  <a:gd name="T9" fmla="*/ 0 h 18"/>
                  <a:gd name="T10" fmla="*/ 6 w 24"/>
                  <a:gd name="T11" fmla="*/ 6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18 w 24"/>
                  <a:gd name="T29" fmla="*/ 18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18" y="6"/>
                    </a:lnTo>
                    <a:lnTo>
                      <a:pt x="12" y="0"/>
                    </a:lnTo>
                    <a:lnTo>
                      <a:pt x="6" y="6"/>
                    </a:lnTo>
                    <a:lnTo>
                      <a:pt x="0" y="12"/>
                    </a:lnTo>
                    <a:lnTo>
                      <a:pt x="6" y="18"/>
                    </a:lnTo>
                    <a:lnTo>
                      <a:pt x="12" y="18"/>
                    </a:lnTo>
                    <a:lnTo>
                      <a:pt x="18"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19" name="Freeform 364"/>
              <p:cNvSpPr>
                <a:spLocks/>
              </p:cNvSpPr>
              <p:nvPr/>
            </p:nvSpPr>
            <p:spPr bwMode="auto">
              <a:xfrm>
                <a:off x="2042" y="2975"/>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2" y="6"/>
                    </a:lnTo>
                    <a:lnTo>
                      <a:pt x="6" y="0"/>
                    </a:lnTo>
                    <a:lnTo>
                      <a:pt x="0" y="6"/>
                    </a:lnTo>
                    <a:lnTo>
                      <a:pt x="0" y="12"/>
                    </a:lnTo>
                    <a:lnTo>
                      <a:pt x="0" y="18"/>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20" name="Freeform 365"/>
              <p:cNvSpPr>
                <a:spLocks/>
              </p:cNvSpPr>
              <p:nvPr/>
            </p:nvSpPr>
            <p:spPr bwMode="auto">
              <a:xfrm>
                <a:off x="2042" y="2975"/>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2" y="6"/>
                    </a:lnTo>
                    <a:lnTo>
                      <a:pt x="6" y="0"/>
                    </a:lnTo>
                    <a:lnTo>
                      <a:pt x="0" y="6"/>
                    </a:lnTo>
                    <a:lnTo>
                      <a:pt x="0" y="12"/>
                    </a:lnTo>
                    <a:lnTo>
                      <a:pt x="0" y="18"/>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21" name="Freeform 366"/>
              <p:cNvSpPr>
                <a:spLocks/>
              </p:cNvSpPr>
              <p:nvPr/>
            </p:nvSpPr>
            <p:spPr bwMode="auto">
              <a:xfrm>
                <a:off x="2054" y="2969"/>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12" y="18"/>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22" name="Freeform 367"/>
              <p:cNvSpPr>
                <a:spLocks/>
              </p:cNvSpPr>
              <p:nvPr/>
            </p:nvSpPr>
            <p:spPr bwMode="auto">
              <a:xfrm>
                <a:off x="2054" y="2969"/>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12" y="18"/>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23" name="Freeform 368"/>
              <p:cNvSpPr>
                <a:spLocks/>
              </p:cNvSpPr>
              <p:nvPr/>
            </p:nvSpPr>
            <p:spPr bwMode="auto">
              <a:xfrm>
                <a:off x="2072" y="29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0" y="18"/>
                    </a:lnTo>
                    <a:lnTo>
                      <a:pt x="6" y="18"/>
                    </a:lnTo>
                    <a:lnTo>
                      <a:pt x="12" y="18"/>
                    </a:lnTo>
                    <a:lnTo>
                      <a:pt x="12"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24" name="Freeform 369"/>
              <p:cNvSpPr>
                <a:spLocks/>
              </p:cNvSpPr>
              <p:nvPr/>
            </p:nvSpPr>
            <p:spPr bwMode="auto">
              <a:xfrm>
                <a:off x="2072" y="29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0" y="18"/>
                    </a:lnTo>
                    <a:lnTo>
                      <a:pt x="6" y="18"/>
                    </a:lnTo>
                    <a:lnTo>
                      <a:pt x="12" y="18"/>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25" name="Freeform 370"/>
              <p:cNvSpPr>
                <a:spLocks/>
              </p:cNvSpPr>
              <p:nvPr/>
            </p:nvSpPr>
            <p:spPr bwMode="auto">
              <a:xfrm>
                <a:off x="2084" y="2945"/>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6"/>
                    </a:lnTo>
                    <a:lnTo>
                      <a:pt x="0"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26" name="Freeform 371"/>
              <p:cNvSpPr>
                <a:spLocks/>
              </p:cNvSpPr>
              <p:nvPr/>
            </p:nvSpPr>
            <p:spPr bwMode="auto">
              <a:xfrm>
                <a:off x="2084" y="2945"/>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27" name="Freeform 372"/>
              <p:cNvSpPr>
                <a:spLocks/>
              </p:cNvSpPr>
              <p:nvPr/>
            </p:nvSpPr>
            <p:spPr bwMode="auto">
              <a:xfrm>
                <a:off x="2102" y="2933"/>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6" y="0"/>
                    </a:lnTo>
                    <a:lnTo>
                      <a:pt x="0" y="6"/>
                    </a:lnTo>
                    <a:lnTo>
                      <a:pt x="0" y="12"/>
                    </a:lnTo>
                    <a:lnTo>
                      <a:pt x="0" y="18"/>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28" name="Freeform 373"/>
              <p:cNvSpPr>
                <a:spLocks/>
              </p:cNvSpPr>
              <p:nvPr/>
            </p:nvSpPr>
            <p:spPr bwMode="auto">
              <a:xfrm>
                <a:off x="2102" y="2933"/>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6" y="0"/>
                    </a:lnTo>
                    <a:lnTo>
                      <a:pt x="0" y="6"/>
                    </a:lnTo>
                    <a:lnTo>
                      <a:pt x="0" y="12"/>
                    </a:lnTo>
                    <a:lnTo>
                      <a:pt x="0" y="18"/>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29" name="Freeform 374"/>
              <p:cNvSpPr>
                <a:spLocks/>
              </p:cNvSpPr>
              <p:nvPr/>
            </p:nvSpPr>
            <p:spPr bwMode="auto">
              <a:xfrm>
                <a:off x="2114" y="2927"/>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8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0" y="12"/>
                    </a:lnTo>
                    <a:lnTo>
                      <a:pt x="6" y="12"/>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30" name="Freeform 375"/>
              <p:cNvSpPr>
                <a:spLocks/>
              </p:cNvSpPr>
              <p:nvPr/>
            </p:nvSpPr>
            <p:spPr bwMode="auto">
              <a:xfrm>
                <a:off x="2114" y="2927"/>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8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0" y="12"/>
                    </a:lnTo>
                    <a:lnTo>
                      <a:pt x="6" y="12"/>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31" name="Freeform 376"/>
              <p:cNvSpPr>
                <a:spLocks/>
              </p:cNvSpPr>
              <p:nvPr/>
            </p:nvSpPr>
            <p:spPr bwMode="auto">
              <a:xfrm>
                <a:off x="2132" y="2915"/>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2"/>
                    </a:lnTo>
                    <a:lnTo>
                      <a:pt x="6" y="18"/>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32" name="Freeform 377"/>
              <p:cNvSpPr>
                <a:spLocks/>
              </p:cNvSpPr>
              <p:nvPr/>
            </p:nvSpPr>
            <p:spPr bwMode="auto">
              <a:xfrm>
                <a:off x="2132" y="2915"/>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2"/>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33" name="Freeform 378"/>
              <p:cNvSpPr>
                <a:spLocks/>
              </p:cNvSpPr>
              <p:nvPr/>
            </p:nvSpPr>
            <p:spPr bwMode="auto">
              <a:xfrm>
                <a:off x="2144" y="2903"/>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6"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34" name="Freeform 379"/>
              <p:cNvSpPr>
                <a:spLocks/>
              </p:cNvSpPr>
              <p:nvPr/>
            </p:nvSpPr>
            <p:spPr bwMode="auto">
              <a:xfrm>
                <a:off x="2144" y="2903"/>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6"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35" name="Freeform 380"/>
              <p:cNvSpPr>
                <a:spLocks/>
              </p:cNvSpPr>
              <p:nvPr/>
            </p:nvSpPr>
            <p:spPr bwMode="auto">
              <a:xfrm>
                <a:off x="2162" y="289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36" name="Freeform 381"/>
              <p:cNvSpPr>
                <a:spLocks/>
              </p:cNvSpPr>
              <p:nvPr/>
            </p:nvSpPr>
            <p:spPr bwMode="auto">
              <a:xfrm>
                <a:off x="2162" y="289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37" name="Freeform 382"/>
              <p:cNvSpPr>
                <a:spLocks/>
              </p:cNvSpPr>
              <p:nvPr/>
            </p:nvSpPr>
            <p:spPr bwMode="auto">
              <a:xfrm>
                <a:off x="2180" y="2879"/>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6" y="0"/>
                    </a:lnTo>
                    <a:lnTo>
                      <a:pt x="0" y="6"/>
                    </a:lnTo>
                    <a:lnTo>
                      <a:pt x="0" y="12"/>
                    </a:lnTo>
                    <a:lnTo>
                      <a:pt x="0" y="18"/>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38" name="Freeform 383"/>
              <p:cNvSpPr>
                <a:spLocks/>
              </p:cNvSpPr>
              <p:nvPr/>
            </p:nvSpPr>
            <p:spPr bwMode="auto">
              <a:xfrm>
                <a:off x="2180" y="2879"/>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6" y="0"/>
                    </a:lnTo>
                    <a:lnTo>
                      <a:pt x="0" y="6"/>
                    </a:lnTo>
                    <a:lnTo>
                      <a:pt x="0" y="12"/>
                    </a:lnTo>
                    <a:lnTo>
                      <a:pt x="0" y="18"/>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39" name="Freeform 384"/>
              <p:cNvSpPr>
                <a:spLocks/>
              </p:cNvSpPr>
              <p:nvPr/>
            </p:nvSpPr>
            <p:spPr bwMode="auto">
              <a:xfrm>
                <a:off x="2168" y="286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40" name="Freeform 385"/>
              <p:cNvSpPr>
                <a:spLocks/>
              </p:cNvSpPr>
              <p:nvPr/>
            </p:nvSpPr>
            <p:spPr bwMode="auto">
              <a:xfrm>
                <a:off x="2168" y="286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41" name="Freeform 386"/>
              <p:cNvSpPr>
                <a:spLocks/>
              </p:cNvSpPr>
              <p:nvPr/>
            </p:nvSpPr>
            <p:spPr bwMode="auto">
              <a:xfrm>
                <a:off x="2156" y="285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42" name="Freeform 387"/>
              <p:cNvSpPr>
                <a:spLocks/>
              </p:cNvSpPr>
              <p:nvPr/>
            </p:nvSpPr>
            <p:spPr bwMode="auto">
              <a:xfrm>
                <a:off x="2156" y="285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43" name="Freeform 388"/>
              <p:cNvSpPr>
                <a:spLocks/>
              </p:cNvSpPr>
              <p:nvPr/>
            </p:nvSpPr>
            <p:spPr bwMode="auto">
              <a:xfrm>
                <a:off x="2144" y="2843"/>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0" y="12"/>
                    </a:lnTo>
                    <a:lnTo>
                      <a:pt x="6" y="12"/>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44" name="Freeform 389"/>
              <p:cNvSpPr>
                <a:spLocks/>
              </p:cNvSpPr>
              <p:nvPr/>
            </p:nvSpPr>
            <p:spPr bwMode="auto">
              <a:xfrm>
                <a:off x="2144" y="2843"/>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0" y="12"/>
                    </a:lnTo>
                    <a:lnTo>
                      <a:pt x="6" y="12"/>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45" name="Freeform 390"/>
              <p:cNvSpPr>
                <a:spLocks/>
              </p:cNvSpPr>
              <p:nvPr/>
            </p:nvSpPr>
            <p:spPr bwMode="auto">
              <a:xfrm>
                <a:off x="2132" y="282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6" y="6"/>
                    </a:lnTo>
                    <a:lnTo>
                      <a:pt x="0"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46" name="Freeform 391"/>
              <p:cNvSpPr>
                <a:spLocks/>
              </p:cNvSpPr>
              <p:nvPr/>
            </p:nvSpPr>
            <p:spPr bwMode="auto">
              <a:xfrm>
                <a:off x="2132" y="282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6" y="6"/>
                    </a:lnTo>
                    <a:lnTo>
                      <a:pt x="0"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47" name="Freeform 392"/>
              <p:cNvSpPr>
                <a:spLocks/>
              </p:cNvSpPr>
              <p:nvPr/>
            </p:nvSpPr>
            <p:spPr bwMode="auto">
              <a:xfrm>
                <a:off x="2120" y="2813"/>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6"/>
                    </a:lnTo>
                    <a:lnTo>
                      <a:pt x="0"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48" name="Freeform 393"/>
              <p:cNvSpPr>
                <a:spLocks/>
              </p:cNvSpPr>
              <p:nvPr/>
            </p:nvSpPr>
            <p:spPr bwMode="auto">
              <a:xfrm>
                <a:off x="2120" y="2813"/>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49" name="Freeform 394"/>
              <p:cNvSpPr>
                <a:spLocks/>
              </p:cNvSpPr>
              <p:nvPr/>
            </p:nvSpPr>
            <p:spPr bwMode="auto">
              <a:xfrm>
                <a:off x="1964" y="2921"/>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6" y="6"/>
                    </a:lnTo>
                    <a:lnTo>
                      <a:pt x="0" y="12"/>
                    </a:lnTo>
                    <a:lnTo>
                      <a:pt x="6" y="12"/>
                    </a:lnTo>
                    <a:lnTo>
                      <a:pt x="6" y="18"/>
                    </a:lnTo>
                    <a:lnTo>
                      <a:pt x="12" y="18"/>
                    </a:lnTo>
                    <a:lnTo>
                      <a:pt x="18"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50" name="Freeform 395"/>
              <p:cNvSpPr>
                <a:spLocks/>
              </p:cNvSpPr>
              <p:nvPr/>
            </p:nvSpPr>
            <p:spPr bwMode="auto">
              <a:xfrm>
                <a:off x="1964" y="2921"/>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6" y="6"/>
                    </a:lnTo>
                    <a:lnTo>
                      <a:pt x="0" y="12"/>
                    </a:lnTo>
                    <a:lnTo>
                      <a:pt x="6" y="12"/>
                    </a:lnTo>
                    <a:lnTo>
                      <a:pt x="6" y="18"/>
                    </a:lnTo>
                    <a:lnTo>
                      <a:pt x="12" y="18"/>
                    </a:lnTo>
                    <a:lnTo>
                      <a:pt x="18"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51" name="Freeform 396"/>
              <p:cNvSpPr>
                <a:spLocks/>
              </p:cNvSpPr>
              <p:nvPr/>
            </p:nvSpPr>
            <p:spPr bwMode="auto">
              <a:xfrm>
                <a:off x="1982" y="2909"/>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52" name="Freeform 397"/>
              <p:cNvSpPr>
                <a:spLocks/>
              </p:cNvSpPr>
              <p:nvPr/>
            </p:nvSpPr>
            <p:spPr bwMode="auto">
              <a:xfrm>
                <a:off x="1982" y="2909"/>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53" name="Freeform 398"/>
              <p:cNvSpPr>
                <a:spLocks/>
              </p:cNvSpPr>
              <p:nvPr/>
            </p:nvSpPr>
            <p:spPr bwMode="auto">
              <a:xfrm>
                <a:off x="1994" y="289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0" y="12"/>
                    </a:lnTo>
                    <a:lnTo>
                      <a:pt x="6" y="18"/>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54" name="Freeform 399"/>
              <p:cNvSpPr>
                <a:spLocks/>
              </p:cNvSpPr>
              <p:nvPr/>
            </p:nvSpPr>
            <p:spPr bwMode="auto">
              <a:xfrm>
                <a:off x="1994" y="289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6"/>
                    </a:lnTo>
                    <a:lnTo>
                      <a:pt x="0" y="12"/>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55" name="Freeform 400"/>
              <p:cNvSpPr>
                <a:spLocks/>
              </p:cNvSpPr>
              <p:nvPr/>
            </p:nvSpPr>
            <p:spPr bwMode="auto">
              <a:xfrm>
                <a:off x="2006" y="288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6" y="6"/>
                    </a:lnTo>
                    <a:lnTo>
                      <a:pt x="0" y="6"/>
                    </a:lnTo>
                    <a:lnTo>
                      <a:pt x="6" y="12"/>
                    </a:lnTo>
                    <a:lnTo>
                      <a:pt x="6" y="18"/>
                    </a:lnTo>
                    <a:lnTo>
                      <a:pt x="12" y="18"/>
                    </a:lnTo>
                    <a:lnTo>
                      <a:pt x="18"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56" name="Freeform 401"/>
              <p:cNvSpPr>
                <a:spLocks/>
              </p:cNvSpPr>
              <p:nvPr/>
            </p:nvSpPr>
            <p:spPr bwMode="auto">
              <a:xfrm>
                <a:off x="2006" y="288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6" y="6"/>
                    </a:lnTo>
                    <a:lnTo>
                      <a:pt x="0" y="6"/>
                    </a:lnTo>
                    <a:lnTo>
                      <a:pt x="6" y="12"/>
                    </a:lnTo>
                    <a:lnTo>
                      <a:pt x="6" y="18"/>
                    </a:lnTo>
                    <a:lnTo>
                      <a:pt x="12" y="18"/>
                    </a:lnTo>
                    <a:lnTo>
                      <a:pt x="18"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57" name="Freeform 402"/>
              <p:cNvSpPr>
                <a:spLocks/>
              </p:cNvSpPr>
              <p:nvPr/>
            </p:nvSpPr>
            <p:spPr bwMode="auto">
              <a:xfrm>
                <a:off x="2024" y="2873"/>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58" name="Freeform 403"/>
              <p:cNvSpPr>
                <a:spLocks/>
              </p:cNvSpPr>
              <p:nvPr/>
            </p:nvSpPr>
            <p:spPr bwMode="auto">
              <a:xfrm>
                <a:off x="2024" y="2873"/>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59" name="Freeform 404"/>
              <p:cNvSpPr>
                <a:spLocks/>
              </p:cNvSpPr>
              <p:nvPr/>
            </p:nvSpPr>
            <p:spPr bwMode="auto">
              <a:xfrm>
                <a:off x="2036" y="2861"/>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6"/>
                    </a:lnTo>
                    <a:lnTo>
                      <a:pt x="0" y="12"/>
                    </a:lnTo>
                    <a:lnTo>
                      <a:pt x="6" y="18"/>
                    </a:lnTo>
                    <a:lnTo>
                      <a:pt x="12" y="18"/>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960" name="Freeform 405"/>
              <p:cNvSpPr>
                <a:spLocks/>
              </p:cNvSpPr>
              <p:nvPr/>
            </p:nvSpPr>
            <p:spPr bwMode="auto">
              <a:xfrm>
                <a:off x="2036" y="2861"/>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6"/>
                    </a:lnTo>
                    <a:lnTo>
                      <a:pt x="0" y="12"/>
                    </a:lnTo>
                    <a:lnTo>
                      <a:pt x="6" y="18"/>
                    </a:lnTo>
                    <a:lnTo>
                      <a:pt x="12" y="18"/>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grpSp>
        <p:grpSp>
          <p:nvGrpSpPr>
            <p:cNvPr id="5" name="Group 406"/>
            <p:cNvGrpSpPr>
              <a:grpSpLocks/>
            </p:cNvGrpSpPr>
            <p:nvPr/>
          </p:nvGrpSpPr>
          <p:grpSpPr bwMode="auto">
            <a:xfrm>
              <a:off x="1964" y="2297"/>
              <a:ext cx="2454" cy="864"/>
              <a:chOff x="1964" y="2297"/>
              <a:chExt cx="2454" cy="864"/>
            </a:xfrm>
          </p:grpSpPr>
          <p:sp>
            <p:nvSpPr>
              <p:cNvPr id="64561" name="Freeform 407"/>
              <p:cNvSpPr>
                <a:spLocks/>
              </p:cNvSpPr>
              <p:nvPr/>
            </p:nvSpPr>
            <p:spPr bwMode="auto">
              <a:xfrm>
                <a:off x="2048" y="2849"/>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6" y="6"/>
                    </a:lnTo>
                    <a:lnTo>
                      <a:pt x="0" y="6"/>
                    </a:lnTo>
                    <a:lnTo>
                      <a:pt x="6" y="12"/>
                    </a:lnTo>
                    <a:lnTo>
                      <a:pt x="6" y="18"/>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62" name="Freeform 408"/>
              <p:cNvSpPr>
                <a:spLocks/>
              </p:cNvSpPr>
              <p:nvPr/>
            </p:nvSpPr>
            <p:spPr bwMode="auto">
              <a:xfrm>
                <a:off x="2048" y="2849"/>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6" y="6"/>
                    </a:lnTo>
                    <a:lnTo>
                      <a:pt x="0" y="6"/>
                    </a:lnTo>
                    <a:lnTo>
                      <a:pt x="6" y="12"/>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63" name="Freeform 409"/>
              <p:cNvSpPr>
                <a:spLocks/>
              </p:cNvSpPr>
              <p:nvPr/>
            </p:nvSpPr>
            <p:spPr bwMode="auto">
              <a:xfrm>
                <a:off x="2066" y="2837"/>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64" name="Freeform 410"/>
              <p:cNvSpPr>
                <a:spLocks/>
              </p:cNvSpPr>
              <p:nvPr/>
            </p:nvSpPr>
            <p:spPr bwMode="auto">
              <a:xfrm>
                <a:off x="2066" y="2837"/>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65" name="Freeform 411"/>
              <p:cNvSpPr>
                <a:spLocks/>
              </p:cNvSpPr>
              <p:nvPr/>
            </p:nvSpPr>
            <p:spPr bwMode="auto">
              <a:xfrm>
                <a:off x="2078" y="2825"/>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12" y="18"/>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66" name="Freeform 412"/>
              <p:cNvSpPr>
                <a:spLocks/>
              </p:cNvSpPr>
              <p:nvPr/>
            </p:nvSpPr>
            <p:spPr bwMode="auto">
              <a:xfrm>
                <a:off x="2078" y="2825"/>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12" y="18"/>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67" name="Freeform 413"/>
              <p:cNvSpPr>
                <a:spLocks/>
              </p:cNvSpPr>
              <p:nvPr/>
            </p:nvSpPr>
            <p:spPr bwMode="auto">
              <a:xfrm>
                <a:off x="2090" y="2813"/>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6"/>
                    </a:lnTo>
                    <a:lnTo>
                      <a:pt x="6" y="12"/>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68" name="Freeform 414"/>
              <p:cNvSpPr>
                <a:spLocks/>
              </p:cNvSpPr>
              <p:nvPr/>
            </p:nvSpPr>
            <p:spPr bwMode="auto">
              <a:xfrm>
                <a:off x="2090" y="2813"/>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6"/>
                    </a:lnTo>
                    <a:lnTo>
                      <a:pt x="6" y="12"/>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69" name="Freeform 415"/>
              <p:cNvSpPr>
                <a:spLocks/>
              </p:cNvSpPr>
              <p:nvPr/>
            </p:nvSpPr>
            <p:spPr bwMode="auto">
              <a:xfrm>
                <a:off x="2108" y="2801"/>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70" name="Freeform 416"/>
              <p:cNvSpPr>
                <a:spLocks/>
              </p:cNvSpPr>
              <p:nvPr/>
            </p:nvSpPr>
            <p:spPr bwMode="auto">
              <a:xfrm>
                <a:off x="2108" y="2801"/>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71" name="Freeform 417"/>
              <p:cNvSpPr>
                <a:spLocks/>
              </p:cNvSpPr>
              <p:nvPr/>
            </p:nvSpPr>
            <p:spPr bwMode="auto">
              <a:xfrm>
                <a:off x="2012" y="2891"/>
                <a:ext cx="72" cy="78"/>
              </a:xfrm>
              <a:custGeom>
                <a:avLst/>
                <a:gdLst>
                  <a:gd name="T0" fmla="*/ 66 w 72"/>
                  <a:gd name="T1" fmla="*/ 12 h 78"/>
                  <a:gd name="T2" fmla="*/ 66 w 72"/>
                  <a:gd name="T3" fmla="*/ 18 h 78"/>
                  <a:gd name="T4" fmla="*/ 72 w 72"/>
                  <a:gd name="T5" fmla="*/ 36 h 78"/>
                  <a:gd name="T6" fmla="*/ 72 w 72"/>
                  <a:gd name="T7" fmla="*/ 48 h 78"/>
                  <a:gd name="T8" fmla="*/ 72 w 72"/>
                  <a:gd name="T9" fmla="*/ 48 h 78"/>
                  <a:gd name="T10" fmla="*/ 48 w 72"/>
                  <a:gd name="T11" fmla="*/ 54 h 78"/>
                  <a:gd name="T12" fmla="*/ 30 w 72"/>
                  <a:gd name="T13" fmla="*/ 48 h 78"/>
                  <a:gd name="T14" fmla="*/ 18 w 72"/>
                  <a:gd name="T15" fmla="*/ 54 h 78"/>
                  <a:gd name="T16" fmla="*/ 18 w 72"/>
                  <a:gd name="T17" fmla="*/ 54 h 78"/>
                  <a:gd name="T18" fmla="*/ 12 w 72"/>
                  <a:gd name="T19" fmla="*/ 60 h 78"/>
                  <a:gd name="T20" fmla="*/ 12 w 72"/>
                  <a:gd name="T21" fmla="*/ 66 h 78"/>
                  <a:gd name="T22" fmla="*/ 18 w 72"/>
                  <a:gd name="T23" fmla="*/ 78 h 78"/>
                  <a:gd name="T24" fmla="*/ 18 w 72"/>
                  <a:gd name="T25" fmla="*/ 78 h 78"/>
                  <a:gd name="T26" fmla="*/ 18 w 72"/>
                  <a:gd name="T27" fmla="*/ 78 h 78"/>
                  <a:gd name="T28" fmla="*/ 18 w 72"/>
                  <a:gd name="T29" fmla="*/ 78 h 78"/>
                  <a:gd name="T30" fmla="*/ 18 w 72"/>
                  <a:gd name="T31" fmla="*/ 78 h 78"/>
                  <a:gd name="T32" fmla="*/ 18 w 72"/>
                  <a:gd name="T33" fmla="*/ 78 h 78"/>
                  <a:gd name="T34" fmla="*/ 18 w 72"/>
                  <a:gd name="T35" fmla="*/ 78 h 78"/>
                  <a:gd name="T36" fmla="*/ 12 w 72"/>
                  <a:gd name="T37" fmla="*/ 72 h 78"/>
                  <a:gd name="T38" fmla="*/ 0 w 72"/>
                  <a:gd name="T39" fmla="*/ 54 h 78"/>
                  <a:gd name="T40" fmla="*/ 6 w 72"/>
                  <a:gd name="T41" fmla="*/ 42 h 78"/>
                  <a:gd name="T42" fmla="*/ 6 w 72"/>
                  <a:gd name="T43" fmla="*/ 42 h 78"/>
                  <a:gd name="T44" fmla="*/ 18 w 72"/>
                  <a:gd name="T45" fmla="*/ 36 h 78"/>
                  <a:gd name="T46" fmla="*/ 36 w 72"/>
                  <a:gd name="T47" fmla="*/ 42 h 78"/>
                  <a:gd name="T48" fmla="*/ 54 w 72"/>
                  <a:gd name="T49" fmla="*/ 36 h 78"/>
                  <a:gd name="T50" fmla="*/ 54 w 72"/>
                  <a:gd name="T51" fmla="*/ 36 h 78"/>
                  <a:gd name="T52" fmla="*/ 60 w 72"/>
                  <a:gd name="T53" fmla="*/ 24 h 78"/>
                  <a:gd name="T54" fmla="*/ 54 w 72"/>
                  <a:gd name="T55" fmla="*/ 6 h 78"/>
                  <a:gd name="T56" fmla="*/ 48 w 72"/>
                  <a:gd name="T57" fmla="*/ 0 h 78"/>
                  <a:gd name="T58" fmla="*/ 48 w 72"/>
                  <a:gd name="T59" fmla="*/ 0 h 78"/>
                  <a:gd name="T60" fmla="*/ 66 w 72"/>
                  <a:gd name="T61" fmla="*/ 12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8"/>
                  <a:gd name="T95" fmla="*/ 72 w 72"/>
                  <a:gd name="T96" fmla="*/ 78 h 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8">
                    <a:moveTo>
                      <a:pt x="66" y="12"/>
                    </a:moveTo>
                    <a:lnTo>
                      <a:pt x="66" y="18"/>
                    </a:lnTo>
                    <a:lnTo>
                      <a:pt x="72" y="36"/>
                    </a:lnTo>
                    <a:lnTo>
                      <a:pt x="72" y="48"/>
                    </a:lnTo>
                    <a:lnTo>
                      <a:pt x="48" y="54"/>
                    </a:lnTo>
                    <a:lnTo>
                      <a:pt x="30" y="48"/>
                    </a:lnTo>
                    <a:lnTo>
                      <a:pt x="18" y="54"/>
                    </a:lnTo>
                    <a:lnTo>
                      <a:pt x="12" y="60"/>
                    </a:lnTo>
                    <a:lnTo>
                      <a:pt x="12" y="66"/>
                    </a:lnTo>
                    <a:lnTo>
                      <a:pt x="18" y="78"/>
                    </a:lnTo>
                    <a:lnTo>
                      <a:pt x="12" y="72"/>
                    </a:lnTo>
                    <a:lnTo>
                      <a:pt x="0" y="54"/>
                    </a:lnTo>
                    <a:lnTo>
                      <a:pt x="6" y="42"/>
                    </a:lnTo>
                    <a:lnTo>
                      <a:pt x="18" y="36"/>
                    </a:lnTo>
                    <a:lnTo>
                      <a:pt x="36" y="42"/>
                    </a:lnTo>
                    <a:lnTo>
                      <a:pt x="54" y="36"/>
                    </a:lnTo>
                    <a:lnTo>
                      <a:pt x="60" y="24"/>
                    </a:lnTo>
                    <a:lnTo>
                      <a:pt x="54" y="6"/>
                    </a:lnTo>
                    <a:lnTo>
                      <a:pt x="48" y="0"/>
                    </a:lnTo>
                    <a:lnTo>
                      <a:pt x="66" y="12"/>
                    </a:lnTo>
                    <a:close/>
                  </a:path>
                </a:pathLst>
              </a:custGeom>
              <a:solidFill>
                <a:srgbClr val="F98199"/>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72" name="Freeform 418"/>
              <p:cNvSpPr>
                <a:spLocks/>
              </p:cNvSpPr>
              <p:nvPr/>
            </p:nvSpPr>
            <p:spPr bwMode="auto">
              <a:xfrm>
                <a:off x="2012" y="2891"/>
                <a:ext cx="72" cy="78"/>
              </a:xfrm>
              <a:custGeom>
                <a:avLst/>
                <a:gdLst>
                  <a:gd name="T0" fmla="*/ 66 w 72"/>
                  <a:gd name="T1" fmla="*/ 12 h 78"/>
                  <a:gd name="T2" fmla="*/ 66 w 72"/>
                  <a:gd name="T3" fmla="*/ 18 h 78"/>
                  <a:gd name="T4" fmla="*/ 72 w 72"/>
                  <a:gd name="T5" fmla="*/ 36 h 78"/>
                  <a:gd name="T6" fmla="*/ 72 w 72"/>
                  <a:gd name="T7" fmla="*/ 48 h 78"/>
                  <a:gd name="T8" fmla="*/ 72 w 72"/>
                  <a:gd name="T9" fmla="*/ 48 h 78"/>
                  <a:gd name="T10" fmla="*/ 48 w 72"/>
                  <a:gd name="T11" fmla="*/ 54 h 78"/>
                  <a:gd name="T12" fmla="*/ 30 w 72"/>
                  <a:gd name="T13" fmla="*/ 48 h 78"/>
                  <a:gd name="T14" fmla="*/ 18 w 72"/>
                  <a:gd name="T15" fmla="*/ 54 h 78"/>
                  <a:gd name="T16" fmla="*/ 18 w 72"/>
                  <a:gd name="T17" fmla="*/ 54 h 78"/>
                  <a:gd name="T18" fmla="*/ 12 w 72"/>
                  <a:gd name="T19" fmla="*/ 60 h 78"/>
                  <a:gd name="T20" fmla="*/ 12 w 72"/>
                  <a:gd name="T21" fmla="*/ 66 h 78"/>
                  <a:gd name="T22" fmla="*/ 18 w 72"/>
                  <a:gd name="T23" fmla="*/ 78 h 78"/>
                  <a:gd name="T24" fmla="*/ 18 w 72"/>
                  <a:gd name="T25" fmla="*/ 78 h 78"/>
                  <a:gd name="T26" fmla="*/ 18 w 72"/>
                  <a:gd name="T27" fmla="*/ 78 h 78"/>
                  <a:gd name="T28" fmla="*/ 18 w 72"/>
                  <a:gd name="T29" fmla="*/ 78 h 78"/>
                  <a:gd name="T30" fmla="*/ 18 w 72"/>
                  <a:gd name="T31" fmla="*/ 78 h 78"/>
                  <a:gd name="T32" fmla="*/ 18 w 72"/>
                  <a:gd name="T33" fmla="*/ 78 h 78"/>
                  <a:gd name="T34" fmla="*/ 18 w 72"/>
                  <a:gd name="T35" fmla="*/ 78 h 78"/>
                  <a:gd name="T36" fmla="*/ 12 w 72"/>
                  <a:gd name="T37" fmla="*/ 72 h 78"/>
                  <a:gd name="T38" fmla="*/ 0 w 72"/>
                  <a:gd name="T39" fmla="*/ 54 h 78"/>
                  <a:gd name="T40" fmla="*/ 6 w 72"/>
                  <a:gd name="T41" fmla="*/ 42 h 78"/>
                  <a:gd name="T42" fmla="*/ 6 w 72"/>
                  <a:gd name="T43" fmla="*/ 42 h 78"/>
                  <a:gd name="T44" fmla="*/ 18 w 72"/>
                  <a:gd name="T45" fmla="*/ 36 h 78"/>
                  <a:gd name="T46" fmla="*/ 36 w 72"/>
                  <a:gd name="T47" fmla="*/ 42 h 78"/>
                  <a:gd name="T48" fmla="*/ 54 w 72"/>
                  <a:gd name="T49" fmla="*/ 36 h 78"/>
                  <a:gd name="T50" fmla="*/ 54 w 72"/>
                  <a:gd name="T51" fmla="*/ 36 h 78"/>
                  <a:gd name="T52" fmla="*/ 60 w 72"/>
                  <a:gd name="T53" fmla="*/ 24 h 78"/>
                  <a:gd name="T54" fmla="*/ 54 w 72"/>
                  <a:gd name="T55" fmla="*/ 6 h 78"/>
                  <a:gd name="T56" fmla="*/ 48 w 72"/>
                  <a:gd name="T57" fmla="*/ 0 h 78"/>
                  <a:gd name="T58" fmla="*/ 48 w 72"/>
                  <a:gd name="T59" fmla="*/ 0 h 78"/>
                  <a:gd name="T60" fmla="*/ 66 w 72"/>
                  <a:gd name="T61" fmla="*/ 12 h 78"/>
                  <a:gd name="T62" fmla="*/ 66 w 72"/>
                  <a:gd name="T63" fmla="*/ 12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8"/>
                  <a:gd name="T98" fmla="*/ 72 w 72"/>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8">
                    <a:moveTo>
                      <a:pt x="66" y="12"/>
                    </a:moveTo>
                    <a:lnTo>
                      <a:pt x="66" y="18"/>
                    </a:lnTo>
                    <a:lnTo>
                      <a:pt x="72" y="36"/>
                    </a:lnTo>
                    <a:lnTo>
                      <a:pt x="72" y="48"/>
                    </a:lnTo>
                    <a:lnTo>
                      <a:pt x="48" y="54"/>
                    </a:lnTo>
                    <a:lnTo>
                      <a:pt x="30" y="48"/>
                    </a:lnTo>
                    <a:lnTo>
                      <a:pt x="18" y="54"/>
                    </a:lnTo>
                    <a:lnTo>
                      <a:pt x="12" y="60"/>
                    </a:lnTo>
                    <a:lnTo>
                      <a:pt x="12" y="66"/>
                    </a:lnTo>
                    <a:lnTo>
                      <a:pt x="18" y="78"/>
                    </a:lnTo>
                    <a:lnTo>
                      <a:pt x="12" y="72"/>
                    </a:lnTo>
                    <a:lnTo>
                      <a:pt x="0" y="54"/>
                    </a:lnTo>
                    <a:lnTo>
                      <a:pt x="6" y="42"/>
                    </a:lnTo>
                    <a:lnTo>
                      <a:pt x="18" y="36"/>
                    </a:lnTo>
                    <a:lnTo>
                      <a:pt x="36" y="42"/>
                    </a:lnTo>
                    <a:lnTo>
                      <a:pt x="54" y="36"/>
                    </a:lnTo>
                    <a:lnTo>
                      <a:pt x="60" y="24"/>
                    </a:lnTo>
                    <a:lnTo>
                      <a:pt x="54" y="6"/>
                    </a:lnTo>
                    <a:lnTo>
                      <a:pt x="48" y="0"/>
                    </a:lnTo>
                    <a:lnTo>
                      <a:pt x="66" y="12"/>
                    </a:lnTo>
                  </a:path>
                </a:pathLst>
              </a:custGeom>
              <a:noFill/>
              <a:ln w="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73" name="Freeform 419"/>
              <p:cNvSpPr>
                <a:spLocks/>
              </p:cNvSpPr>
              <p:nvPr/>
            </p:nvSpPr>
            <p:spPr bwMode="auto">
              <a:xfrm>
                <a:off x="2054" y="2897"/>
                <a:ext cx="18" cy="18"/>
              </a:xfrm>
              <a:custGeom>
                <a:avLst/>
                <a:gdLst>
                  <a:gd name="T0" fmla="*/ 18 w 18"/>
                  <a:gd name="T1" fmla="*/ 6 h 18"/>
                  <a:gd name="T2" fmla="*/ 12 w 18"/>
                  <a:gd name="T3" fmla="*/ 0 h 18"/>
                  <a:gd name="T4" fmla="*/ 6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6 w 18"/>
                  <a:gd name="T19" fmla="*/ 18 h 18"/>
                  <a:gd name="T20" fmla="*/ 12 w 18"/>
                  <a:gd name="T21" fmla="*/ 18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0"/>
                    </a:lnTo>
                    <a:lnTo>
                      <a:pt x="6" y="0"/>
                    </a:lnTo>
                    <a:lnTo>
                      <a:pt x="0" y="0"/>
                    </a:lnTo>
                    <a:lnTo>
                      <a:pt x="0" y="6"/>
                    </a:lnTo>
                    <a:lnTo>
                      <a:pt x="0" y="12"/>
                    </a:lnTo>
                    <a:lnTo>
                      <a:pt x="6" y="18"/>
                    </a:lnTo>
                    <a:lnTo>
                      <a:pt x="12" y="18"/>
                    </a:lnTo>
                    <a:lnTo>
                      <a:pt x="18" y="12"/>
                    </a:lnTo>
                    <a:lnTo>
                      <a:pt x="18" y="6"/>
                    </a:lnTo>
                    <a:close/>
                  </a:path>
                </a:pathLst>
              </a:custGeom>
              <a:solidFill>
                <a:srgbClr val="FB805E"/>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74" name="Freeform 420"/>
              <p:cNvSpPr>
                <a:spLocks/>
              </p:cNvSpPr>
              <p:nvPr/>
            </p:nvSpPr>
            <p:spPr bwMode="auto">
              <a:xfrm>
                <a:off x="2072" y="2843"/>
                <a:ext cx="72" cy="78"/>
              </a:xfrm>
              <a:custGeom>
                <a:avLst/>
                <a:gdLst>
                  <a:gd name="T0" fmla="*/ 12 w 72"/>
                  <a:gd name="T1" fmla="*/ 66 h 78"/>
                  <a:gd name="T2" fmla="*/ 6 w 72"/>
                  <a:gd name="T3" fmla="*/ 60 h 78"/>
                  <a:gd name="T4" fmla="*/ 0 w 72"/>
                  <a:gd name="T5" fmla="*/ 42 h 78"/>
                  <a:gd name="T6" fmla="*/ 6 w 72"/>
                  <a:gd name="T7" fmla="*/ 30 h 78"/>
                  <a:gd name="T8" fmla="*/ 6 w 72"/>
                  <a:gd name="T9" fmla="*/ 30 h 78"/>
                  <a:gd name="T10" fmla="*/ 24 w 72"/>
                  <a:gd name="T11" fmla="*/ 24 h 78"/>
                  <a:gd name="T12" fmla="*/ 42 w 72"/>
                  <a:gd name="T13" fmla="*/ 30 h 78"/>
                  <a:gd name="T14" fmla="*/ 60 w 72"/>
                  <a:gd name="T15" fmla="*/ 24 h 78"/>
                  <a:gd name="T16" fmla="*/ 60 w 72"/>
                  <a:gd name="T17" fmla="*/ 24 h 78"/>
                  <a:gd name="T18" fmla="*/ 60 w 72"/>
                  <a:gd name="T19" fmla="*/ 18 h 78"/>
                  <a:gd name="T20" fmla="*/ 60 w 72"/>
                  <a:gd name="T21" fmla="*/ 12 h 78"/>
                  <a:gd name="T22" fmla="*/ 54 w 72"/>
                  <a:gd name="T23" fmla="*/ 0 h 78"/>
                  <a:gd name="T24" fmla="*/ 54 w 72"/>
                  <a:gd name="T25" fmla="*/ 0 h 78"/>
                  <a:gd name="T26" fmla="*/ 54 w 72"/>
                  <a:gd name="T27" fmla="*/ 0 h 78"/>
                  <a:gd name="T28" fmla="*/ 54 w 72"/>
                  <a:gd name="T29" fmla="*/ 0 h 78"/>
                  <a:gd name="T30" fmla="*/ 54 w 72"/>
                  <a:gd name="T31" fmla="*/ 0 h 78"/>
                  <a:gd name="T32" fmla="*/ 54 w 72"/>
                  <a:gd name="T33" fmla="*/ 0 h 78"/>
                  <a:gd name="T34" fmla="*/ 54 w 72"/>
                  <a:gd name="T35" fmla="*/ 0 h 78"/>
                  <a:gd name="T36" fmla="*/ 66 w 72"/>
                  <a:gd name="T37" fmla="*/ 6 h 78"/>
                  <a:gd name="T38" fmla="*/ 72 w 72"/>
                  <a:gd name="T39" fmla="*/ 24 h 78"/>
                  <a:gd name="T40" fmla="*/ 72 w 72"/>
                  <a:gd name="T41" fmla="*/ 36 h 78"/>
                  <a:gd name="T42" fmla="*/ 72 w 72"/>
                  <a:gd name="T43" fmla="*/ 36 h 78"/>
                  <a:gd name="T44" fmla="*/ 60 w 72"/>
                  <a:gd name="T45" fmla="*/ 42 h 78"/>
                  <a:gd name="T46" fmla="*/ 36 w 72"/>
                  <a:gd name="T47" fmla="*/ 36 h 78"/>
                  <a:gd name="T48" fmla="*/ 18 w 72"/>
                  <a:gd name="T49" fmla="*/ 42 h 78"/>
                  <a:gd name="T50" fmla="*/ 18 w 72"/>
                  <a:gd name="T51" fmla="*/ 42 h 78"/>
                  <a:gd name="T52" fmla="*/ 18 w 72"/>
                  <a:gd name="T53" fmla="*/ 54 h 78"/>
                  <a:gd name="T54" fmla="*/ 18 w 72"/>
                  <a:gd name="T55" fmla="*/ 72 h 78"/>
                  <a:gd name="T56" fmla="*/ 24 w 72"/>
                  <a:gd name="T57" fmla="*/ 78 h 78"/>
                  <a:gd name="T58" fmla="*/ 24 w 72"/>
                  <a:gd name="T59" fmla="*/ 78 h 78"/>
                  <a:gd name="T60" fmla="*/ 12 w 72"/>
                  <a:gd name="T61" fmla="*/ 66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8"/>
                  <a:gd name="T95" fmla="*/ 72 w 72"/>
                  <a:gd name="T96" fmla="*/ 78 h 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8">
                    <a:moveTo>
                      <a:pt x="12" y="66"/>
                    </a:moveTo>
                    <a:lnTo>
                      <a:pt x="6" y="60"/>
                    </a:lnTo>
                    <a:lnTo>
                      <a:pt x="0" y="42"/>
                    </a:lnTo>
                    <a:lnTo>
                      <a:pt x="6" y="30"/>
                    </a:lnTo>
                    <a:lnTo>
                      <a:pt x="24" y="24"/>
                    </a:lnTo>
                    <a:lnTo>
                      <a:pt x="42" y="30"/>
                    </a:lnTo>
                    <a:lnTo>
                      <a:pt x="60" y="24"/>
                    </a:lnTo>
                    <a:lnTo>
                      <a:pt x="60" y="18"/>
                    </a:lnTo>
                    <a:lnTo>
                      <a:pt x="60" y="12"/>
                    </a:lnTo>
                    <a:lnTo>
                      <a:pt x="54" y="0"/>
                    </a:lnTo>
                    <a:lnTo>
                      <a:pt x="66" y="6"/>
                    </a:lnTo>
                    <a:lnTo>
                      <a:pt x="72" y="24"/>
                    </a:lnTo>
                    <a:lnTo>
                      <a:pt x="72" y="36"/>
                    </a:lnTo>
                    <a:lnTo>
                      <a:pt x="60" y="42"/>
                    </a:lnTo>
                    <a:lnTo>
                      <a:pt x="36" y="36"/>
                    </a:lnTo>
                    <a:lnTo>
                      <a:pt x="18" y="42"/>
                    </a:lnTo>
                    <a:lnTo>
                      <a:pt x="18" y="54"/>
                    </a:lnTo>
                    <a:lnTo>
                      <a:pt x="18" y="72"/>
                    </a:lnTo>
                    <a:lnTo>
                      <a:pt x="24" y="78"/>
                    </a:lnTo>
                    <a:lnTo>
                      <a:pt x="12" y="66"/>
                    </a:lnTo>
                    <a:close/>
                  </a:path>
                </a:pathLst>
              </a:custGeom>
              <a:solidFill>
                <a:srgbClr val="F98199"/>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75" name="Freeform 421"/>
              <p:cNvSpPr>
                <a:spLocks/>
              </p:cNvSpPr>
              <p:nvPr/>
            </p:nvSpPr>
            <p:spPr bwMode="auto">
              <a:xfrm>
                <a:off x="2072" y="2843"/>
                <a:ext cx="72" cy="78"/>
              </a:xfrm>
              <a:custGeom>
                <a:avLst/>
                <a:gdLst>
                  <a:gd name="T0" fmla="*/ 12 w 72"/>
                  <a:gd name="T1" fmla="*/ 66 h 78"/>
                  <a:gd name="T2" fmla="*/ 6 w 72"/>
                  <a:gd name="T3" fmla="*/ 60 h 78"/>
                  <a:gd name="T4" fmla="*/ 0 w 72"/>
                  <a:gd name="T5" fmla="*/ 42 h 78"/>
                  <a:gd name="T6" fmla="*/ 6 w 72"/>
                  <a:gd name="T7" fmla="*/ 30 h 78"/>
                  <a:gd name="T8" fmla="*/ 6 w 72"/>
                  <a:gd name="T9" fmla="*/ 30 h 78"/>
                  <a:gd name="T10" fmla="*/ 24 w 72"/>
                  <a:gd name="T11" fmla="*/ 24 h 78"/>
                  <a:gd name="T12" fmla="*/ 42 w 72"/>
                  <a:gd name="T13" fmla="*/ 30 h 78"/>
                  <a:gd name="T14" fmla="*/ 60 w 72"/>
                  <a:gd name="T15" fmla="*/ 24 h 78"/>
                  <a:gd name="T16" fmla="*/ 60 w 72"/>
                  <a:gd name="T17" fmla="*/ 24 h 78"/>
                  <a:gd name="T18" fmla="*/ 60 w 72"/>
                  <a:gd name="T19" fmla="*/ 18 h 78"/>
                  <a:gd name="T20" fmla="*/ 60 w 72"/>
                  <a:gd name="T21" fmla="*/ 12 h 78"/>
                  <a:gd name="T22" fmla="*/ 54 w 72"/>
                  <a:gd name="T23" fmla="*/ 0 h 78"/>
                  <a:gd name="T24" fmla="*/ 54 w 72"/>
                  <a:gd name="T25" fmla="*/ 0 h 78"/>
                  <a:gd name="T26" fmla="*/ 54 w 72"/>
                  <a:gd name="T27" fmla="*/ 0 h 78"/>
                  <a:gd name="T28" fmla="*/ 54 w 72"/>
                  <a:gd name="T29" fmla="*/ 0 h 78"/>
                  <a:gd name="T30" fmla="*/ 54 w 72"/>
                  <a:gd name="T31" fmla="*/ 0 h 78"/>
                  <a:gd name="T32" fmla="*/ 54 w 72"/>
                  <a:gd name="T33" fmla="*/ 0 h 78"/>
                  <a:gd name="T34" fmla="*/ 54 w 72"/>
                  <a:gd name="T35" fmla="*/ 0 h 78"/>
                  <a:gd name="T36" fmla="*/ 66 w 72"/>
                  <a:gd name="T37" fmla="*/ 6 h 78"/>
                  <a:gd name="T38" fmla="*/ 72 w 72"/>
                  <a:gd name="T39" fmla="*/ 24 h 78"/>
                  <a:gd name="T40" fmla="*/ 72 w 72"/>
                  <a:gd name="T41" fmla="*/ 36 h 78"/>
                  <a:gd name="T42" fmla="*/ 72 w 72"/>
                  <a:gd name="T43" fmla="*/ 36 h 78"/>
                  <a:gd name="T44" fmla="*/ 60 w 72"/>
                  <a:gd name="T45" fmla="*/ 42 h 78"/>
                  <a:gd name="T46" fmla="*/ 36 w 72"/>
                  <a:gd name="T47" fmla="*/ 36 h 78"/>
                  <a:gd name="T48" fmla="*/ 18 w 72"/>
                  <a:gd name="T49" fmla="*/ 42 h 78"/>
                  <a:gd name="T50" fmla="*/ 18 w 72"/>
                  <a:gd name="T51" fmla="*/ 42 h 78"/>
                  <a:gd name="T52" fmla="*/ 18 w 72"/>
                  <a:gd name="T53" fmla="*/ 54 h 78"/>
                  <a:gd name="T54" fmla="*/ 18 w 72"/>
                  <a:gd name="T55" fmla="*/ 72 h 78"/>
                  <a:gd name="T56" fmla="*/ 24 w 72"/>
                  <a:gd name="T57" fmla="*/ 78 h 78"/>
                  <a:gd name="T58" fmla="*/ 24 w 72"/>
                  <a:gd name="T59" fmla="*/ 78 h 78"/>
                  <a:gd name="T60" fmla="*/ 12 w 72"/>
                  <a:gd name="T61" fmla="*/ 66 h 78"/>
                  <a:gd name="T62" fmla="*/ 12 w 72"/>
                  <a:gd name="T63" fmla="*/ 66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8"/>
                  <a:gd name="T98" fmla="*/ 72 w 72"/>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8">
                    <a:moveTo>
                      <a:pt x="12" y="66"/>
                    </a:moveTo>
                    <a:lnTo>
                      <a:pt x="6" y="60"/>
                    </a:lnTo>
                    <a:lnTo>
                      <a:pt x="0" y="42"/>
                    </a:lnTo>
                    <a:lnTo>
                      <a:pt x="6" y="30"/>
                    </a:lnTo>
                    <a:lnTo>
                      <a:pt x="24" y="24"/>
                    </a:lnTo>
                    <a:lnTo>
                      <a:pt x="42" y="30"/>
                    </a:lnTo>
                    <a:lnTo>
                      <a:pt x="60" y="24"/>
                    </a:lnTo>
                    <a:lnTo>
                      <a:pt x="60" y="18"/>
                    </a:lnTo>
                    <a:lnTo>
                      <a:pt x="60" y="12"/>
                    </a:lnTo>
                    <a:lnTo>
                      <a:pt x="54" y="0"/>
                    </a:lnTo>
                    <a:lnTo>
                      <a:pt x="66" y="6"/>
                    </a:lnTo>
                    <a:lnTo>
                      <a:pt x="72" y="24"/>
                    </a:lnTo>
                    <a:lnTo>
                      <a:pt x="72" y="36"/>
                    </a:lnTo>
                    <a:lnTo>
                      <a:pt x="60" y="42"/>
                    </a:lnTo>
                    <a:lnTo>
                      <a:pt x="36" y="36"/>
                    </a:lnTo>
                    <a:lnTo>
                      <a:pt x="18" y="42"/>
                    </a:lnTo>
                    <a:lnTo>
                      <a:pt x="18" y="54"/>
                    </a:lnTo>
                    <a:lnTo>
                      <a:pt x="18" y="72"/>
                    </a:lnTo>
                    <a:lnTo>
                      <a:pt x="24" y="78"/>
                    </a:lnTo>
                    <a:lnTo>
                      <a:pt x="12" y="66"/>
                    </a:lnTo>
                  </a:path>
                </a:pathLst>
              </a:custGeom>
              <a:noFill/>
              <a:ln w="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76" name="Freeform 422"/>
              <p:cNvSpPr>
                <a:spLocks/>
              </p:cNvSpPr>
              <p:nvPr/>
            </p:nvSpPr>
            <p:spPr bwMode="auto">
              <a:xfrm>
                <a:off x="2090" y="2897"/>
                <a:ext cx="18" cy="18"/>
              </a:xfrm>
              <a:custGeom>
                <a:avLst/>
                <a:gdLst>
                  <a:gd name="T0" fmla="*/ 0 w 18"/>
                  <a:gd name="T1" fmla="*/ 12 h 18"/>
                  <a:gd name="T2" fmla="*/ 6 w 18"/>
                  <a:gd name="T3" fmla="*/ 18 h 18"/>
                  <a:gd name="T4" fmla="*/ 6 w 18"/>
                  <a:gd name="T5" fmla="*/ 18 h 18"/>
                  <a:gd name="T6" fmla="*/ 12 w 18"/>
                  <a:gd name="T7" fmla="*/ 18 h 18"/>
                  <a:gd name="T8" fmla="*/ 12 w 18"/>
                  <a:gd name="T9" fmla="*/ 18 h 18"/>
                  <a:gd name="T10" fmla="*/ 12 w 18"/>
                  <a:gd name="T11" fmla="*/ 18 h 18"/>
                  <a:gd name="T12" fmla="*/ 18 w 18"/>
                  <a:gd name="T13" fmla="*/ 12 h 18"/>
                  <a:gd name="T14" fmla="*/ 12 w 18"/>
                  <a:gd name="T15" fmla="*/ 6 h 18"/>
                  <a:gd name="T16" fmla="*/ 12 w 18"/>
                  <a:gd name="T17" fmla="*/ 6 h 18"/>
                  <a:gd name="T18" fmla="*/ 12 w 18"/>
                  <a:gd name="T19" fmla="*/ 6 h 18"/>
                  <a:gd name="T20" fmla="*/ 6 w 18"/>
                  <a:gd name="T21" fmla="*/ 0 h 18"/>
                  <a:gd name="T22" fmla="*/ 0 w 18"/>
                  <a:gd name="T23" fmla="*/ 0 h 18"/>
                  <a:gd name="T24" fmla="*/ 0 w 18"/>
                  <a:gd name="T25" fmla="*/ 0 h 18"/>
                  <a:gd name="T26" fmla="*/ 0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8"/>
                    </a:lnTo>
                    <a:lnTo>
                      <a:pt x="12" y="18"/>
                    </a:lnTo>
                    <a:lnTo>
                      <a:pt x="18" y="12"/>
                    </a:lnTo>
                    <a:lnTo>
                      <a:pt x="12" y="6"/>
                    </a:lnTo>
                    <a:lnTo>
                      <a:pt x="6" y="0"/>
                    </a:lnTo>
                    <a:lnTo>
                      <a:pt x="0" y="0"/>
                    </a:lnTo>
                    <a:lnTo>
                      <a:pt x="0" y="6"/>
                    </a:lnTo>
                    <a:lnTo>
                      <a:pt x="0" y="12"/>
                    </a:lnTo>
                    <a:close/>
                  </a:path>
                </a:pathLst>
              </a:custGeom>
              <a:solidFill>
                <a:srgbClr val="FB805E"/>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77" name="Freeform 423"/>
              <p:cNvSpPr>
                <a:spLocks/>
              </p:cNvSpPr>
              <p:nvPr/>
            </p:nvSpPr>
            <p:spPr bwMode="auto">
              <a:xfrm>
                <a:off x="1982" y="2417"/>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6"/>
                    </a:lnTo>
                    <a:lnTo>
                      <a:pt x="12" y="0"/>
                    </a:lnTo>
                    <a:lnTo>
                      <a:pt x="6" y="6"/>
                    </a:lnTo>
                    <a:lnTo>
                      <a:pt x="0" y="6"/>
                    </a:lnTo>
                    <a:lnTo>
                      <a:pt x="0" y="12"/>
                    </a:lnTo>
                    <a:lnTo>
                      <a:pt x="0" y="18"/>
                    </a:lnTo>
                    <a:lnTo>
                      <a:pt x="6" y="18"/>
                    </a:lnTo>
                    <a:lnTo>
                      <a:pt x="12" y="18"/>
                    </a:lnTo>
                    <a:lnTo>
                      <a:pt x="18" y="18"/>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78" name="Freeform 424"/>
              <p:cNvSpPr>
                <a:spLocks/>
              </p:cNvSpPr>
              <p:nvPr/>
            </p:nvSpPr>
            <p:spPr bwMode="auto">
              <a:xfrm>
                <a:off x="1982" y="2417"/>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6"/>
                    </a:lnTo>
                    <a:lnTo>
                      <a:pt x="12" y="0"/>
                    </a:lnTo>
                    <a:lnTo>
                      <a:pt x="6" y="6"/>
                    </a:lnTo>
                    <a:lnTo>
                      <a:pt x="0" y="6"/>
                    </a:lnTo>
                    <a:lnTo>
                      <a:pt x="0" y="12"/>
                    </a:lnTo>
                    <a:lnTo>
                      <a:pt x="0" y="18"/>
                    </a:lnTo>
                    <a:lnTo>
                      <a:pt x="6" y="18"/>
                    </a:lnTo>
                    <a:lnTo>
                      <a:pt x="12" y="18"/>
                    </a:lnTo>
                    <a:lnTo>
                      <a:pt x="18"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79" name="Freeform 425"/>
              <p:cNvSpPr>
                <a:spLocks/>
              </p:cNvSpPr>
              <p:nvPr/>
            </p:nvSpPr>
            <p:spPr bwMode="auto">
              <a:xfrm>
                <a:off x="1982" y="2405"/>
                <a:ext cx="18" cy="18"/>
              </a:xfrm>
              <a:custGeom>
                <a:avLst/>
                <a:gdLst>
                  <a:gd name="T0" fmla="*/ 12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0 h 18"/>
                  <a:gd name="T16" fmla="*/ 0 w 18"/>
                  <a:gd name="T17" fmla="*/ 0 h 18"/>
                  <a:gd name="T18" fmla="*/ 0 w 18"/>
                  <a:gd name="T19" fmla="*/ 6 h 18"/>
                  <a:gd name="T20" fmla="*/ 0 w 18"/>
                  <a:gd name="T21" fmla="*/ 12 h 18"/>
                  <a:gd name="T22" fmla="*/ 0 w 18"/>
                  <a:gd name="T23" fmla="*/ 12 h 18"/>
                  <a:gd name="T24" fmla="*/ 0 w 18"/>
                  <a:gd name="T25" fmla="*/ 12 h 18"/>
                  <a:gd name="T26" fmla="*/ 6 w 18"/>
                  <a:gd name="T27" fmla="*/ 18 h 18"/>
                  <a:gd name="T28" fmla="*/ 12 w 18"/>
                  <a:gd name="T29" fmla="*/ 12 h 18"/>
                  <a:gd name="T30" fmla="*/ 12 w 18"/>
                  <a:gd name="T31" fmla="*/ 12 h 18"/>
                  <a:gd name="T32" fmla="*/ 12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2"/>
                    </a:moveTo>
                    <a:lnTo>
                      <a:pt x="18" y="6"/>
                    </a:lnTo>
                    <a:lnTo>
                      <a:pt x="12" y="0"/>
                    </a:lnTo>
                    <a:lnTo>
                      <a:pt x="6" y="0"/>
                    </a:lnTo>
                    <a:lnTo>
                      <a:pt x="0" y="0"/>
                    </a:lnTo>
                    <a:lnTo>
                      <a:pt x="0" y="6"/>
                    </a:lnTo>
                    <a:lnTo>
                      <a:pt x="0" y="12"/>
                    </a:lnTo>
                    <a:lnTo>
                      <a:pt x="6" y="18"/>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80" name="Freeform 426"/>
              <p:cNvSpPr>
                <a:spLocks/>
              </p:cNvSpPr>
              <p:nvPr/>
            </p:nvSpPr>
            <p:spPr bwMode="auto">
              <a:xfrm>
                <a:off x="1982" y="2405"/>
                <a:ext cx="18" cy="18"/>
              </a:xfrm>
              <a:custGeom>
                <a:avLst/>
                <a:gdLst>
                  <a:gd name="T0" fmla="*/ 12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0 h 18"/>
                  <a:gd name="T16" fmla="*/ 0 w 18"/>
                  <a:gd name="T17" fmla="*/ 0 h 18"/>
                  <a:gd name="T18" fmla="*/ 0 w 18"/>
                  <a:gd name="T19" fmla="*/ 6 h 18"/>
                  <a:gd name="T20" fmla="*/ 0 w 18"/>
                  <a:gd name="T21" fmla="*/ 12 h 18"/>
                  <a:gd name="T22" fmla="*/ 0 w 18"/>
                  <a:gd name="T23" fmla="*/ 12 h 18"/>
                  <a:gd name="T24" fmla="*/ 0 w 18"/>
                  <a:gd name="T25" fmla="*/ 12 h 18"/>
                  <a:gd name="T26" fmla="*/ 6 w 18"/>
                  <a:gd name="T27" fmla="*/ 18 h 18"/>
                  <a:gd name="T28" fmla="*/ 12 w 18"/>
                  <a:gd name="T29" fmla="*/ 12 h 18"/>
                  <a:gd name="T30" fmla="*/ 12 w 18"/>
                  <a:gd name="T31" fmla="*/ 12 h 18"/>
                  <a:gd name="T32" fmla="*/ 12 w 18"/>
                  <a:gd name="T33" fmla="*/ 12 h 18"/>
                  <a:gd name="T34" fmla="*/ 12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2"/>
                    </a:moveTo>
                    <a:lnTo>
                      <a:pt x="18" y="6"/>
                    </a:lnTo>
                    <a:lnTo>
                      <a:pt x="12" y="0"/>
                    </a:lnTo>
                    <a:lnTo>
                      <a:pt x="6" y="0"/>
                    </a:lnTo>
                    <a:lnTo>
                      <a:pt x="0" y="0"/>
                    </a:lnTo>
                    <a:lnTo>
                      <a:pt x="0" y="6"/>
                    </a:lnTo>
                    <a:lnTo>
                      <a:pt x="0" y="12"/>
                    </a:lnTo>
                    <a:lnTo>
                      <a:pt x="6" y="18"/>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81" name="Freeform 427"/>
              <p:cNvSpPr>
                <a:spLocks/>
              </p:cNvSpPr>
              <p:nvPr/>
            </p:nvSpPr>
            <p:spPr bwMode="auto">
              <a:xfrm>
                <a:off x="1976" y="2387"/>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82" name="Freeform 428"/>
              <p:cNvSpPr>
                <a:spLocks/>
              </p:cNvSpPr>
              <p:nvPr/>
            </p:nvSpPr>
            <p:spPr bwMode="auto">
              <a:xfrm>
                <a:off x="1976" y="2387"/>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83" name="Freeform 429"/>
              <p:cNvSpPr>
                <a:spLocks/>
              </p:cNvSpPr>
              <p:nvPr/>
            </p:nvSpPr>
            <p:spPr bwMode="auto">
              <a:xfrm>
                <a:off x="1970" y="2369"/>
                <a:ext cx="18" cy="18"/>
              </a:xfrm>
              <a:custGeom>
                <a:avLst/>
                <a:gdLst>
                  <a:gd name="T0" fmla="*/ 18 w 18"/>
                  <a:gd name="T1" fmla="*/ 12 h 18"/>
                  <a:gd name="T2" fmla="*/ 18 w 18"/>
                  <a:gd name="T3" fmla="*/ 12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12 h 18"/>
                  <a:gd name="T20" fmla="*/ 6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8" y="0"/>
                    </a:lnTo>
                    <a:lnTo>
                      <a:pt x="12" y="0"/>
                    </a:lnTo>
                    <a:lnTo>
                      <a:pt x="6" y="0"/>
                    </a:lnTo>
                    <a:lnTo>
                      <a:pt x="6" y="6"/>
                    </a:lnTo>
                    <a:lnTo>
                      <a:pt x="0" y="12"/>
                    </a:lnTo>
                    <a:lnTo>
                      <a:pt x="6"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84" name="Freeform 430"/>
              <p:cNvSpPr>
                <a:spLocks/>
              </p:cNvSpPr>
              <p:nvPr/>
            </p:nvSpPr>
            <p:spPr bwMode="auto">
              <a:xfrm>
                <a:off x="1970" y="2369"/>
                <a:ext cx="18" cy="18"/>
              </a:xfrm>
              <a:custGeom>
                <a:avLst/>
                <a:gdLst>
                  <a:gd name="T0" fmla="*/ 18 w 18"/>
                  <a:gd name="T1" fmla="*/ 12 h 18"/>
                  <a:gd name="T2" fmla="*/ 18 w 18"/>
                  <a:gd name="T3" fmla="*/ 12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12 h 18"/>
                  <a:gd name="T20" fmla="*/ 6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8" y="0"/>
                    </a:lnTo>
                    <a:lnTo>
                      <a:pt x="12" y="0"/>
                    </a:lnTo>
                    <a:lnTo>
                      <a:pt x="6" y="0"/>
                    </a:lnTo>
                    <a:lnTo>
                      <a:pt x="6" y="6"/>
                    </a:lnTo>
                    <a:lnTo>
                      <a:pt x="0" y="12"/>
                    </a:lnTo>
                    <a:lnTo>
                      <a:pt x="6"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85" name="Freeform 431"/>
              <p:cNvSpPr>
                <a:spLocks/>
              </p:cNvSpPr>
              <p:nvPr/>
            </p:nvSpPr>
            <p:spPr bwMode="auto">
              <a:xfrm>
                <a:off x="1970" y="2351"/>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6"/>
                    </a:lnTo>
                    <a:lnTo>
                      <a:pt x="6" y="0"/>
                    </a:lnTo>
                    <a:lnTo>
                      <a:pt x="0" y="6"/>
                    </a:lnTo>
                    <a:lnTo>
                      <a:pt x="0" y="12"/>
                    </a:lnTo>
                    <a:lnTo>
                      <a:pt x="6" y="18"/>
                    </a:lnTo>
                    <a:lnTo>
                      <a:pt x="12" y="18"/>
                    </a:lnTo>
                    <a:lnTo>
                      <a:pt x="18" y="18"/>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86" name="Freeform 432"/>
              <p:cNvSpPr>
                <a:spLocks/>
              </p:cNvSpPr>
              <p:nvPr/>
            </p:nvSpPr>
            <p:spPr bwMode="auto">
              <a:xfrm>
                <a:off x="1970" y="2351"/>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6"/>
                    </a:lnTo>
                    <a:lnTo>
                      <a:pt x="6" y="0"/>
                    </a:lnTo>
                    <a:lnTo>
                      <a:pt x="0" y="6"/>
                    </a:lnTo>
                    <a:lnTo>
                      <a:pt x="0" y="12"/>
                    </a:lnTo>
                    <a:lnTo>
                      <a:pt x="6" y="18"/>
                    </a:lnTo>
                    <a:lnTo>
                      <a:pt x="12" y="18"/>
                    </a:lnTo>
                    <a:lnTo>
                      <a:pt x="18"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87" name="Freeform 433"/>
              <p:cNvSpPr>
                <a:spLocks/>
              </p:cNvSpPr>
              <p:nvPr/>
            </p:nvSpPr>
            <p:spPr bwMode="auto">
              <a:xfrm>
                <a:off x="2000" y="2417"/>
                <a:ext cx="18" cy="18"/>
              </a:xfrm>
              <a:custGeom>
                <a:avLst/>
                <a:gdLst>
                  <a:gd name="T0" fmla="*/ 18 w 18"/>
                  <a:gd name="T1" fmla="*/ 12 h 18"/>
                  <a:gd name="T2" fmla="*/ 18 w 18"/>
                  <a:gd name="T3" fmla="*/ 6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88" name="Freeform 434"/>
              <p:cNvSpPr>
                <a:spLocks/>
              </p:cNvSpPr>
              <p:nvPr/>
            </p:nvSpPr>
            <p:spPr bwMode="auto">
              <a:xfrm>
                <a:off x="2000" y="2417"/>
                <a:ext cx="18" cy="18"/>
              </a:xfrm>
              <a:custGeom>
                <a:avLst/>
                <a:gdLst>
                  <a:gd name="T0" fmla="*/ 18 w 18"/>
                  <a:gd name="T1" fmla="*/ 12 h 18"/>
                  <a:gd name="T2" fmla="*/ 18 w 18"/>
                  <a:gd name="T3" fmla="*/ 6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89" name="Freeform 435"/>
              <p:cNvSpPr>
                <a:spLocks/>
              </p:cNvSpPr>
              <p:nvPr/>
            </p:nvSpPr>
            <p:spPr bwMode="auto">
              <a:xfrm>
                <a:off x="2018" y="2417"/>
                <a:ext cx="18" cy="12"/>
              </a:xfrm>
              <a:custGeom>
                <a:avLst/>
                <a:gdLst>
                  <a:gd name="T0" fmla="*/ 18 w 18"/>
                  <a:gd name="T1" fmla="*/ 12 h 12"/>
                  <a:gd name="T2" fmla="*/ 18 w 18"/>
                  <a:gd name="T3" fmla="*/ 6 h 12"/>
                  <a:gd name="T4" fmla="*/ 18 w 18"/>
                  <a:gd name="T5" fmla="*/ 0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6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8" y="0"/>
                    </a:lnTo>
                    <a:lnTo>
                      <a:pt x="12" y="0"/>
                    </a:lnTo>
                    <a:lnTo>
                      <a:pt x="6" y="0"/>
                    </a:lnTo>
                    <a:lnTo>
                      <a:pt x="0" y="6"/>
                    </a:lnTo>
                    <a:lnTo>
                      <a:pt x="6" y="12"/>
                    </a:lnTo>
                    <a:lnTo>
                      <a:pt x="12" y="12"/>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90" name="Freeform 436"/>
              <p:cNvSpPr>
                <a:spLocks/>
              </p:cNvSpPr>
              <p:nvPr/>
            </p:nvSpPr>
            <p:spPr bwMode="auto">
              <a:xfrm>
                <a:off x="2018" y="2417"/>
                <a:ext cx="18" cy="12"/>
              </a:xfrm>
              <a:custGeom>
                <a:avLst/>
                <a:gdLst>
                  <a:gd name="T0" fmla="*/ 18 w 18"/>
                  <a:gd name="T1" fmla="*/ 12 h 12"/>
                  <a:gd name="T2" fmla="*/ 18 w 18"/>
                  <a:gd name="T3" fmla="*/ 6 h 12"/>
                  <a:gd name="T4" fmla="*/ 18 w 18"/>
                  <a:gd name="T5" fmla="*/ 0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6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8" y="0"/>
                    </a:lnTo>
                    <a:lnTo>
                      <a:pt x="12" y="0"/>
                    </a:lnTo>
                    <a:lnTo>
                      <a:pt x="6" y="0"/>
                    </a:lnTo>
                    <a:lnTo>
                      <a:pt x="0" y="6"/>
                    </a:lnTo>
                    <a:lnTo>
                      <a:pt x="6" y="12"/>
                    </a:lnTo>
                    <a:lnTo>
                      <a:pt x="12" y="12"/>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91" name="Freeform 437"/>
              <p:cNvSpPr>
                <a:spLocks/>
              </p:cNvSpPr>
              <p:nvPr/>
            </p:nvSpPr>
            <p:spPr bwMode="auto">
              <a:xfrm>
                <a:off x="2042" y="2411"/>
                <a:ext cx="18" cy="18"/>
              </a:xfrm>
              <a:custGeom>
                <a:avLst/>
                <a:gdLst>
                  <a:gd name="T0" fmla="*/ 12 w 18"/>
                  <a:gd name="T1" fmla="*/ 12 h 18"/>
                  <a:gd name="T2" fmla="*/ 18 w 18"/>
                  <a:gd name="T3" fmla="*/ 12 h 18"/>
                  <a:gd name="T4" fmla="*/ 12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2"/>
                    </a:moveTo>
                    <a:lnTo>
                      <a:pt x="18" y="12"/>
                    </a:lnTo>
                    <a:lnTo>
                      <a:pt x="12" y="6"/>
                    </a:lnTo>
                    <a:lnTo>
                      <a:pt x="12" y="0"/>
                    </a:lnTo>
                    <a:lnTo>
                      <a:pt x="6" y="0"/>
                    </a:lnTo>
                    <a:lnTo>
                      <a:pt x="0" y="0"/>
                    </a:lnTo>
                    <a:lnTo>
                      <a:pt x="0" y="6"/>
                    </a:lnTo>
                    <a:lnTo>
                      <a:pt x="0" y="12"/>
                    </a:lnTo>
                    <a:lnTo>
                      <a:pt x="0" y="18"/>
                    </a:lnTo>
                    <a:lnTo>
                      <a:pt x="6" y="18"/>
                    </a:lnTo>
                    <a:lnTo>
                      <a:pt x="12" y="18"/>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92" name="Freeform 438"/>
              <p:cNvSpPr>
                <a:spLocks/>
              </p:cNvSpPr>
              <p:nvPr/>
            </p:nvSpPr>
            <p:spPr bwMode="auto">
              <a:xfrm>
                <a:off x="2042" y="2411"/>
                <a:ext cx="18" cy="18"/>
              </a:xfrm>
              <a:custGeom>
                <a:avLst/>
                <a:gdLst>
                  <a:gd name="T0" fmla="*/ 12 w 18"/>
                  <a:gd name="T1" fmla="*/ 12 h 18"/>
                  <a:gd name="T2" fmla="*/ 18 w 18"/>
                  <a:gd name="T3" fmla="*/ 12 h 18"/>
                  <a:gd name="T4" fmla="*/ 12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12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2"/>
                    </a:moveTo>
                    <a:lnTo>
                      <a:pt x="18" y="12"/>
                    </a:lnTo>
                    <a:lnTo>
                      <a:pt x="12" y="6"/>
                    </a:lnTo>
                    <a:lnTo>
                      <a:pt x="12" y="0"/>
                    </a:lnTo>
                    <a:lnTo>
                      <a:pt x="6" y="0"/>
                    </a:lnTo>
                    <a:lnTo>
                      <a:pt x="0" y="0"/>
                    </a:lnTo>
                    <a:lnTo>
                      <a:pt x="0" y="6"/>
                    </a:lnTo>
                    <a:lnTo>
                      <a:pt x="0" y="12"/>
                    </a:lnTo>
                    <a:lnTo>
                      <a:pt x="0" y="18"/>
                    </a:lnTo>
                    <a:lnTo>
                      <a:pt x="6" y="18"/>
                    </a:lnTo>
                    <a:lnTo>
                      <a:pt x="12" y="18"/>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93" name="Freeform 439"/>
              <p:cNvSpPr>
                <a:spLocks/>
              </p:cNvSpPr>
              <p:nvPr/>
            </p:nvSpPr>
            <p:spPr bwMode="auto">
              <a:xfrm>
                <a:off x="2060" y="2411"/>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0 w 18"/>
                  <a:gd name="T23" fmla="*/ 12 h 18"/>
                  <a:gd name="T24" fmla="*/ 0 w 18"/>
                  <a:gd name="T25" fmla="*/ 12 h 18"/>
                  <a:gd name="T26" fmla="*/ 6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0"/>
                    </a:lnTo>
                    <a:lnTo>
                      <a:pt x="0" y="6"/>
                    </a:lnTo>
                    <a:lnTo>
                      <a:pt x="0" y="12"/>
                    </a:lnTo>
                    <a:lnTo>
                      <a:pt x="6" y="18"/>
                    </a:lnTo>
                    <a:lnTo>
                      <a:pt x="12" y="12"/>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94" name="Freeform 440"/>
              <p:cNvSpPr>
                <a:spLocks/>
              </p:cNvSpPr>
              <p:nvPr/>
            </p:nvSpPr>
            <p:spPr bwMode="auto">
              <a:xfrm>
                <a:off x="2060" y="2411"/>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0 w 18"/>
                  <a:gd name="T23" fmla="*/ 12 h 18"/>
                  <a:gd name="T24" fmla="*/ 0 w 18"/>
                  <a:gd name="T25" fmla="*/ 12 h 18"/>
                  <a:gd name="T26" fmla="*/ 6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0"/>
                    </a:lnTo>
                    <a:lnTo>
                      <a:pt x="0" y="6"/>
                    </a:lnTo>
                    <a:lnTo>
                      <a:pt x="0" y="12"/>
                    </a:lnTo>
                    <a:lnTo>
                      <a:pt x="6" y="18"/>
                    </a:lnTo>
                    <a:lnTo>
                      <a:pt x="12" y="12"/>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95" name="Freeform 441"/>
              <p:cNvSpPr>
                <a:spLocks/>
              </p:cNvSpPr>
              <p:nvPr/>
            </p:nvSpPr>
            <p:spPr bwMode="auto">
              <a:xfrm>
                <a:off x="2078" y="2405"/>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2" y="0"/>
                    </a:lnTo>
                    <a:lnTo>
                      <a:pt x="6" y="0"/>
                    </a:lnTo>
                    <a:lnTo>
                      <a:pt x="0" y="6"/>
                    </a:lnTo>
                    <a:lnTo>
                      <a:pt x="0"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96" name="Freeform 442"/>
              <p:cNvSpPr>
                <a:spLocks/>
              </p:cNvSpPr>
              <p:nvPr/>
            </p:nvSpPr>
            <p:spPr bwMode="auto">
              <a:xfrm>
                <a:off x="2078" y="2405"/>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97" name="Freeform 443"/>
              <p:cNvSpPr>
                <a:spLocks/>
              </p:cNvSpPr>
              <p:nvPr/>
            </p:nvSpPr>
            <p:spPr bwMode="auto">
              <a:xfrm>
                <a:off x="2096" y="240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98" name="Freeform 444"/>
              <p:cNvSpPr>
                <a:spLocks/>
              </p:cNvSpPr>
              <p:nvPr/>
            </p:nvSpPr>
            <p:spPr bwMode="auto">
              <a:xfrm>
                <a:off x="2096" y="240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99" name="Freeform 445"/>
              <p:cNvSpPr>
                <a:spLocks/>
              </p:cNvSpPr>
              <p:nvPr/>
            </p:nvSpPr>
            <p:spPr bwMode="auto">
              <a:xfrm>
                <a:off x="2114" y="2399"/>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6"/>
                    </a:lnTo>
                    <a:lnTo>
                      <a:pt x="12" y="0"/>
                    </a:lnTo>
                    <a:lnTo>
                      <a:pt x="6" y="0"/>
                    </a:lnTo>
                    <a:lnTo>
                      <a:pt x="0" y="6"/>
                    </a:lnTo>
                    <a:lnTo>
                      <a:pt x="0" y="12"/>
                    </a:lnTo>
                    <a:lnTo>
                      <a:pt x="6" y="18"/>
                    </a:lnTo>
                    <a:lnTo>
                      <a:pt x="12" y="18"/>
                    </a:lnTo>
                    <a:lnTo>
                      <a:pt x="18" y="18"/>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00" name="Freeform 446"/>
              <p:cNvSpPr>
                <a:spLocks/>
              </p:cNvSpPr>
              <p:nvPr/>
            </p:nvSpPr>
            <p:spPr bwMode="auto">
              <a:xfrm>
                <a:off x="2114" y="2399"/>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6"/>
                    </a:lnTo>
                    <a:lnTo>
                      <a:pt x="12" y="0"/>
                    </a:lnTo>
                    <a:lnTo>
                      <a:pt x="6" y="0"/>
                    </a:lnTo>
                    <a:lnTo>
                      <a:pt x="0" y="6"/>
                    </a:lnTo>
                    <a:lnTo>
                      <a:pt x="0" y="12"/>
                    </a:lnTo>
                    <a:lnTo>
                      <a:pt x="6" y="18"/>
                    </a:lnTo>
                    <a:lnTo>
                      <a:pt x="12" y="18"/>
                    </a:lnTo>
                    <a:lnTo>
                      <a:pt x="18"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01" name="Freeform 447"/>
              <p:cNvSpPr>
                <a:spLocks/>
              </p:cNvSpPr>
              <p:nvPr/>
            </p:nvSpPr>
            <p:spPr bwMode="auto">
              <a:xfrm>
                <a:off x="2132" y="2399"/>
                <a:ext cx="18" cy="18"/>
              </a:xfrm>
              <a:custGeom>
                <a:avLst/>
                <a:gdLst>
                  <a:gd name="T0" fmla="*/ 18 w 18"/>
                  <a:gd name="T1" fmla="*/ 12 h 18"/>
                  <a:gd name="T2" fmla="*/ 18 w 18"/>
                  <a:gd name="T3" fmla="*/ 6 h 18"/>
                  <a:gd name="T4" fmla="*/ 18 w 18"/>
                  <a:gd name="T5" fmla="*/ 6 h 18"/>
                  <a:gd name="T6" fmla="*/ 18 w 18"/>
                  <a:gd name="T7" fmla="*/ 0 h 18"/>
                  <a:gd name="T8" fmla="*/ 18 w 18"/>
                  <a:gd name="T9" fmla="*/ 0 h 18"/>
                  <a:gd name="T10" fmla="*/ 12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6"/>
                    </a:lnTo>
                    <a:lnTo>
                      <a:pt x="0"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02" name="Freeform 448"/>
              <p:cNvSpPr>
                <a:spLocks/>
              </p:cNvSpPr>
              <p:nvPr/>
            </p:nvSpPr>
            <p:spPr bwMode="auto">
              <a:xfrm>
                <a:off x="2132" y="2399"/>
                <a:ext cx="18" cy="18"/>
              </a:xfrm>
              <a:custGeom>
                <a:avLst/>
                <a:gdLst>
                  <a:gd name="T0" fmla="*/ 18 w 18"/>
                  <a:gd name="T1" fmla="*/ 12 h 18"/>
                  <a:gd name="T2" fmla="*/ 18 w 18"/>
                  <a:gd name="T3" fmla="*/ 6 h 18"/>
                  <a:gd name="T4" fmla="*/ 18 w 18"/>
                  <a:gd name="T5" fmla="*/ 6 h 18"/>
                  <a:gd name="T6" fmla="*/ 18 w 18"/>
                  <a:gd name="T7" fmla="*/ 0 h 18"/>
                  <a:gd name="T8" fmla="*/ 18 w 18"/>
                  <a:gd name="T9" fmla="*/ 0 h 18"/>
                  <a:gd name="T10" fmla="*/ 12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6"/>
                    </a:lnTo>
                    <a:lnTo>
                      <a:pt x="0"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03" name="Freeform 449"/>
              <p:cNvSpPr>
                <a:spLocks/>
              </p:cNvSpPr>
              <p:nvPr/>
            </p:nvSpPr>
            <p:spPr bwMode="auto">
              <a:xfrm>
                <a:off x="2150" y="2393"/>
                <a:ext cx="18" cy="18"/>
              </a:xfrm>
              <a:custGeom>
                <a:avLst/>
                <a:gdLst>
                  <a:gd name="T0" fmla="*/ 18 w 18"/>
                  <a:gd name="T1" fmla="*/ 18 h 18"/>
                  <a:gd name="T2" fmla="*/ 18 w 18"/>
                  <a:gd name="T3" fmla="*/ 12 h 18"/>
                  <a:gd name="T4" fmla="*/ 18 w 18"/>
                  <a:gd name="T5" fmla="*/ 6 h 18"/>
                  <a:gd name="T6" fmla="*/ 18 w 18"/>
                  <a:gd name="T7" fmla="*/ 6 h 18"/>
                  <a:gd name="T8" fmla="*/ 18 w 18"/>
                  <a:gd name="T9" fmla="*/ 6 h 18"/>
                  <a:gd name="T10" fmla="*/ 12 w 18"/>
                  <a:gd name="T11" fmla="*/ 0 h 18"/>
                  <a:gd name="T12" fmla="*/ 6 w 18"/>
                  <a:gd name="T13" fmla="*/ 6 h 18"/>
                  <a:gd name="T14" fmla="*/ 6 w 18"/>
                  <a:gd name="T15" fmla="*/ 6 h 18"/>
                  <a:gd name="T16" fmla="*/ 6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0"/>
                    </a:lnTo>
                    <a:lnTo>
                      <a:pt x="6" y="6"/>
                    </a:lnTo>
                    <a:lnTo>
                      <a:pt x="0" y="12"/>
                    </a:lnTo>
                    <a:lnTo>
                      <a:pt x="6" y="18"/>
                    </a:lnTo>
                    <a:lnTo>
                      <a:pt x="12" y="18"/>
                    </a:lnTo>
                    <a:lnTo>
                      <a:pt x="18" y="18"/>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04" name="Freeform 450"/>
              <p:cNvSpPr>
                <a:spLocks/>
              </p:cNvSpPr>
              <p:nvPr/>
            </p:nvSpPr>
            <p:spPr bwMode="auto">
              <a:xfrm>
                <a:off x="2150" y="2393"/>
                <a:ext cx="18" cy="18"/>
              </a:xfrm>
              <a:custGeom>
                <a:avLst/>
                <a:gdLst>
                  <a:gd name="T0" fmla="*/ 18 w 18"/>
                  <a:gd name="T1" fmla="*/ 18 h 18"/>
                  <a:gd name="T2" fmla="*/ 18 w 18"/>
                  <a:gd name="T3" fmla="*/ 12 h 18"/>
                  <a:gd name="T4" fmla="*/ 18 w 18"/>
                  <a:gd name="T5" fmla="*/ 6 h 18"/>
                  <a:gd name="T6" fmla="*/ 18 w 18"/>
                  <a:gd name="T7" fmla="*/ 6 h 18"/>
                  <a:gd name="T8" fmla="*/ 18 w 18"/>
                  <a:gd name="T9" fmla="*/ 6 h 18"/>
                  <a:gd name="T10" fmla="*/ 12 w 18"/>
                  <a:gd name="T11" fmla="*/ 0 h 18"/>
                  <a:gd name="T12" fmla="*/ 6 w 18"/>
                  <a:gd name="T13" fmla="*/ 6 h 18"/>
                  <a:gd name="T14" fmla="*/ 6 w 18"/>
                  <a:gd name="T15" fmla="*/ 6 h 18"/>
                  <a:gd name="T16" fmla="*/ 6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0"/>
                    </a:lnTo>
                    <a:lnTo>
                      <a:pt x="6" y="6"/>
                    </a:lnTo>
                    <a:lnTo>
                      <a:pt x="0" y="12"/>
                    </a:lnTo>
                    <a:lnTo>
                      <a:pt x="6" y="18"/>
                    </a:lnTo>
                    <a:lnTo>
                      <a:pt x="12" y="18"/>
                    </a:lnTo>
                    <a:lnTo>
                      <a:pt x="18"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05" name="Freeform 451"/>
              <p:cNvSpPr>
                <a:spLocks/>
              </p:cNvSpPr>
              <p:nvPr/>
            </p:nvSpPr>
            <p:spPr bwMode="auto">
              <a:xfrm>
                <a:off x="2174" y="2393"/>
                <a:ext cx="18" cy="18"/>
              </a:xfrm>
              <a:custGeom>
                <a:avLst/>
                <a:gdLst>
                  <a:gd name="T0" fmla="*/ 12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2"/>
                    </a:moveTo>
                    <a:lnTo>
                      <a:pt x="18" y="12"/>
                    </a:lnTo>
                    <a:lnTo>
                      <a:pt x="18" y="6"/>
                    </a:lnTo>
                    <a:lnTo>
                      <a:pt x="12" y="0"/>
                    </a:lnTo>
                    <a:lnTo>
                      <a:pt x="6" y="0"/>
                    </a:lnTo>
                    <a:lnTo>
                      <a:pt x="0" y="6"/>
                    </a:lnTo>
                    <a:lnTo>
                      <a:pt x="0" y="12"/>
                    </a:lnTo>
                    <a:lnTo>
                      <a:pt x="0" y="18"/>
                    </a:lnTo>
                    <a:lnTo>
                      <a:pt x="6" y="18"/>
                    </a:lnTo>
                    <a:lnTo>
                      <a:pt x="12" y="18"/>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06" name="Freeform 452"/>
              <p:cNvSpPr>
                <a:spLocks/>
              </p:cNvSpPr>
              <p:nvPr/>
            </p:nvSpPr>
            <p:spPr bwMode="auto">
              <a:xfrm>
                <a:off x="2174" y="2393"/>
                <a:ext cx="18" cy="18"/>
              </a:xfrm>
              <a:custGeom>
                <a:avLst/>
                <a:gdLst>
                  <a:gd name="T0" fmla="*/ 12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12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2"/>
                    </a:moveTo>
                    <a:lnTo>
                      <a:pt x="18" y="12"/>
                    </a:lnTo>
                    <a:lnTo>
                      <a:pt x="18" y="6"/>
                    </a:lnTo>
                    <a:lnTo>
                      <a:pt x="12" y="0"/>
                    </a:lnTo>
                    <a:lnTo>
                      <a:pt x="6" y="0"/>
                    </a:lnTo>
                    <a:lnTo>
                      <a:pt x="0" y="6"/>
                    </a:lnTo>
                    <a:lnTo>
                      <a:pt x="0" y="12"/>
                    </a:lnTo>
                    <a:lnTo>
                      <a:pt x="0" y="18"/>
                    </a:lnTo>
                    <a:lnTo>
                      <a:pt x="6" y="18"/>
                    </a:lnTo>
                    <a:lnTo>
                      <a:pt x="12" y="18"/>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07" name="Freeform 453"/>
              <p:cNvSpPr>
                <a:spLocks/>
              </p:cNvSpPr>
              <p:nvPr/>
            </p:nvSpPr>
            <p:spPr bwMode="auto">
              <a:xfrm>
                <a:off x="2168" y="2375"/>
                <a:ext cx="18" cy="18"/>
              </a:xfrm>
              <a:custGeom>
                <a:avLst/>
                <a:gdLst>
                  <a:gd name="T0" fmla="*/ 18 w 18"/>
                  <a:gd name="T1" fmla="*/ 12 h 18"/>
                  <a:gd name="T2" fmla="*/ 18 w 18"/>
                  <a:gd name="T3" fmla="*/ 12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6 h 18"/>
                  <a:gd name="T20" fmla="*/ 6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8" y="0"/>
                    </a:lnTo>
                    <a:lnTo>
                      <a:pt x="12" y="0"/>
                    </a:lnTo>
                    <a:lnTo>
                      <a:pt x="6" y="0"/>
                    </a:lnTo>
                    <a:lnTo>
                      <a:pt x="6" y="6"/>
                    </a:lnTo>
                    <a:lnTo>
                      <a:pt x="0" y="6"/>
                    </a:lnTo>
                    <a:lnTo>
                      <a:pt x="6"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08" name="Freeform 454"/>
              <p:cNvSpPr>
                <a:spLocks/>
              </p:cNvSpPr>
              <p:nvPr/>
            </p:nvSpPr>
            <p:spPr bwMode="auto">
              <a:xfrm>
                <a:off x="2168" y="2375"/>
                <a:ext cx="18" cy="18"/>
              </a:xfrm>
              <a:custGeom>
                <a:avLst/>
                <a:gdLst>
                  <a:gd name="T0" fmla="*/ 18 w 18"/>
                  <a:gd name="T1" fmla="*/ 12 h 18"/>
                  <a:gd name="T2" fmla="*/ 18 w 18"/>
                  <a:gd name="T3" fmla="*/ 12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6 h 18"/>
                  <a:gd name="T20" fmla="*/ 6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8" y="0"/>
                    </a:lnTo>
                    <a:lnTo>
                      <a:pt x="12" y="0"/>
                    </a:lnTo>
                    <a:lnTo>
                      <a:pt x="6" y="0"/>
                    </a:lnTo>
                    <a:lnTo>
                      <a:pt x="6" y="6"/>
                    </a:lnTo>
                    <a:lnTo>
                      <a:pt x="0" y="6"/>
                    </a:lnTo>
                    <a:lnTo>
                      <a:pt x="6"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09" name="Freeform 455"/>
              <p:cNvSpPr>
                <a:spLocks/>
              </p:cNvSpPr>
              <p:nvPr/>
            </p:nvSpPr>
            <p:spPr bwMode="auto">
              <a:xfrm>
                <a:off x="2168" y="2357"/>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6 w 18"/>
                  <a:gd name="T27" fmla="*/ 18 h 18"/>
                  <a:gd name="T28" fmla="*/ 12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6"/>
                    </a:lnTo>
                    <a:lnTo>
                      <a:pt x="12" y="0"/>
                    </a:lnTo>
                    <a:lnTo>
                      <a:pt x="6" y="6"/>
                    </a:lnTo>
                    <a:lnTo>
                      <a:pt x="0" y="6"/>
                    </a:lnTo>
                    <a:lnTo>
                      <a:pt x="0" y="12"/>
                    </a:lnTo>
                    <a:lnTo>
                      <a:pt x="0" y="18"/>
                    </a:lnTo>
                    <a:lnTo>
                      <a:pt x="6" y="18"/>
                    </a:lnTo>
                    <a:lnTo>
                      <a:pt x="12" y="18"/>
                    </a:lnTo>
                    <a:lnTo>
                      <a:pt x="18" y="18"/>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10" name="Freeform 456"/>
              <p:cNvSpPr>
                <a:spLocks/>
              </p:cNvSpPr>
              <p:nvPr/>
            </p:nvSpPr>
            <p:spPr bwMode="auto">
              <a:xfrm>
                <a:off x="2168" y="2357"/>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6 w 18"/>
                  <a:gd name="T27" fmla="*/ 18 h 18"/>
                  <a:gd name="T28" fmla="*/ 12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6"/>
                    </a:lnTo>
                    <a:lnTo>
                      <a:pt x="12" y="0"/>
                    </a:lnTo>
                    <a:lnTo>
                      <a:pt x="6" y="6"/>
                    </a:lnTo>
                    <a:lnTo>
                      <a:pt x="0" y="6"/>
                    </a:lnTo>
                    <a:lnTo>
                      <a:pt x="0" y="12"/>
                    </a:lnTo>
                    <a:lnTo>
                      <a:pt x="0" y="18"/>
                    </a:lnTo>
                    <a:lnTo>
                      <a:pt x="6" y="18"/>
                    </a:lnTo>
                    <a:lnTo>
                      <a:pt x="12" y="18"/>
                    </a:lnTo>
                    <a:lnTo>
                      <a:pt x="18"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11" name="Freeform 457"/>
              <p:cNvSpPr>
                <a:spLocks/>
              </p:cNvSpPr>
              <p:nvPr/>
            </p:nvSpPr>
            <p:spPr bwMode="auto">
              <a:xfrm>
                <a:off x="2162" y="2345"/>
                <a:ext cx="18" cy="18"/>
              </a:xfrm>
              <a:custGeom>
                <a:avLst/>
                <a:gdLst>
                  <a:gd name="T0" fmla="*/ 18 w 18"/>
                  <a:gd name="T1" fmla="*/ 12 h 18"/>
                  <a:gd name="T2" fmla="*/ 18 w 18"/>
                  <a:gd name="T3" fmla="*/ 6 h 18"/>
                  <a:gd name="T4" fmla="*/ 18 w 18"/>
                  <a:gd name="T5" fmla="*/ 0 h 18"/>
                  <a:gd name="T6" fmla="*/ 18 w 18"/>
                  <a:gd name="T7" fmla="*/ 0 h 18"/>
                  <a:gd name="T8" fmla="*/ 18 w 18"/>
                  <a:gd name="T9" fmla="*/ 0 h 18"/>
                  <a:gd name="T10" fmla="*/ 12 w 18"/>
                  <a:gd name="T11" fmla="*/ 0 h 18"/>
                  <a:gd name="T12" fmla="*/ 6 w 18"/>
                  <a:gd name="T13" fmla="*/ 0 h 18"/>
                  <a:gd name="T14" fmla="*/ 6 w 18"/>
                  <a:gd name="T15" fmla="*/ 0 h 18"/>
                  <a:gd name="T16" fmla="*/ 6 w 18"/>
                  <a:gd name="T17" fmla="*/ 0 h 18"/>
                  <a:gd name="T18" fmla="*/ 0 w 18"/>
                  <a:gd name="T19" fmla="*/ 6 h 18"/>
                  <a:gd name="T20" fmla="*/ 0 w 18"/>
                  <a:gd name="T21" fmla="*/ 12 h 18"/>
                  <a:gd name="T22" fmla="*/ 6 w 18"/>
                  <a:gd name="T23" fmla="*/ 12 h 18"/>
                  <a:gd name="T24" fmla="*/ 6 w 18"/>
                  <a:gd name="T25" fmla="*/ 12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6"/>
                    </a:lnTo>
                    <a:lnTo>
                      <a:pt x="0" y="12"/>
                    </a:lnTo>
                    <a:lnTo>
                      <a:pt x="6" y="12"/>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12" name="Freeform 458"/>
              <p:cNvSpPr>
                <a:spLocks/>
              </p:cNvSpPr>
              <p:nvPr/>
            </p:nvSpPr>
            <p:spPr bwMode="auto">
              <a:xfrm>
                <a:off x="2162" y="2345"/>
                <a:ext cx="18" cy="18"/>
              </a:xfrm>
              <a:custGeom>
                <a:avLst/>
                <a:gdLst>
                  <a:gd name="T0" fmla="*/ 18 w 18"/>
                  <a:gd name="T1" fmla="*/ 12 h 18"/>
                  <a:gd name="T2" fmla="*/ 18 w 18"/>
                  <a:gd name="T3" fmla="*/ 6 h 18"/>
                  <a:gd name="T4" fmla="*/ 18 w 18"/>
                  <a:gd name="T5" fmla="*/ 0 h 18"/>
                  <a:gd name="T6" fmla="*/ 18 w 18"/>
                  <a:gd name="T7" fmla="*/ 0 h 18"/>
                  <a:gd name="T8" fmla="*/ 18 w 18"/>
                  <a:gd name="T9" fmla="*/ 0 h 18"/>
                  <a:gd name="T10" fmla="*/ 12 w 18"/>
                  <a:gd name="T11" fmla="*/ 0 h 18"/>
                  <a:gd name="T12" fmla="*/ 6 w 18"/>
                  <a:gd name="T13" fmla="*/ 0 h 18"/>
                  <a:gd name="T14" fmla="*/ 6 w 18"/>
                  <a:gd name="T15" fmla="*/ 0 h 18"/>
                  <a:gd name="T16" fmla="*/ 6 w 18"/>
                  <a:gd name="T17" fmla="*/ 0 h 18"/>
                  <a:gd name="T18" fmla="*/ 0 w 18"/>
                  <a:gd name="T19" fmla="*/ 6 h 18"/>
                  <a:gd name="T20" fmla="*/ 0 w 18"/>
                  <a:gd name="T21" fmla="*/ 12 h 18"/>
                  <a:gd name="T22" fmla="*/ 6 w 18"/>
                  <a:gd name="T23" fmla="*/ 12 h 18"/>
                  <a:gd name="T24" fmla="*/ 6 w 18"/>
                  <a:gd name="T25" fmla="*/ 12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6"/>
                    </a:lnTo>
                    <a:lnTo>
                      <a:pt x="0" y="12"/>
                    </a:lnTo>
                    <a:lnTo>
                      <a:pt x="6" y="12"/>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13" name="Freeform 459"/>
              <p:cNvSpPr>
                <a:spLocks/>
              </p:cNvSpPr>
              <p:nvPr/>
            </p:nvSpPr>
            <p:spPr bwMode="auto">
              <a:xfrm>
                <a:off x="2162" y="2333"/>
                <a:ext cx="18" cy="12"/>
              </a:xfrm>
              <a:custGeom>
                <a:avLst/>
                <a:gdLst>
                  <a:gd name="T0" fmla="*/ 12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0 h 12"/>
                  <a:gd name="T16" fmla="*/ 0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12 w 18"/>
                  <a:gd name="T29" fmla="*/ 12 h 12"/>
                  <a:gd name="T30" fmla="*/ 12 w 18"/>
                  <a:gd name="T31" fmla="*/ 6 h 12"/>
                  <a:gd name="T32" fmla="*/ 12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6"/>
                    </a:moveTo>
                    <a:lnTo>
                      <a:pt x="18" y="0"/>
                    </a:lnTo>
                    <a:lnTo>
                      <a:pt x="12" y="0"/>
                    </a:lnTo>
                    <a:lnTo>
                      <a:pt x="6" y="0"/>
                    </a:lnTo>
                    <a:lnTo>
                      <a:pt x="0" y="0"/>
                    </a:lnTo>
                    <a:lnTo>
                      <a:pt x="0" y="6"/>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14" name="Freeform 460"/>
              <p:cNvSpPr>
                <a:spLocks/>
              </p:cNvSpPr>
              <p:nvPr/>
            </p:nvSpPr>
            <p:spPr bwMode="auto">
              <a:xfrm>
                <a:off x="2162" y="2333"/>
                <a:ext cx="18" cy="12"/>
              </a:xfrm>
              <a:custGeom>
                <a:avLst/>
                <a:gdLst>
                  <a:gd name="T0" fmla="*/ 12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0 h 12"/>
                  <a:gd name="T16" fmla="*/ 0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12 w 18"/>
                  <a:gd name="T29" fmla="*/ 12 h 12"/>
                  <a:gd name="T30" fmla="*/ 12 w 18"/>
                  <a:gd name="T31" fmla="*/ 6 h 12"/>
                  <a:gd name="T32" fmla="*/ 12 w 18"/>
                  <a:gd name="T33" fmla="*/ 6 h 12"/>
                  <a:gd name="T34" fmla="*/ 12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6"/>
                    </a:moveTo>
                    <a:lnTo>
                      <a:pt x="18" y="0"/>
                    </a:lnTo>
                    <a:lnTo>
                      <a:pt x="12" y="0"/>
                    </a:lnTo>
                    <a:lnTo>
                      <a:pt x="6" y="0"/>
                    </a:lnTo>
                    <a:lnTo>
                      <a:pt x="0" y="0"/>
                    </a:lnTo>
                    <a:lnTo>
                      <a:pt x="0" y="6"/>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15" name="Freeform 461"/>
              <p:cNvSpPr>
                <a:spLocks/>
              </p:cNvSpPr>
              <p:nvPr/>
            </p:nvSpPr>
            <p:spPr bwMode="auto">
              <a:xfrm>
                <a:off x="2156" y="231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16" name="Freeform 462"/>
              <p:cNvSpPr>
                <a:spLocks/>
              </p:cNvSpPr>
              <p:nvPr/>
            </p:nvSpPr>
            <p:spPr bwMode="auto">
              <a:xfrm>
                <a:off x="2156" y="231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17" name="Freeform 463"/>
              <p:cNvSpPr>
                <a:spLocks/>
              </p:cNvSpPr>
              <p:nvPr/>
            </p:nvSpPr>
            <p:spPr bwMode="auto">
              <a:xfrm>
                <a:off x="1964" y="2333"/>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2" y="0"/>
                    </a:lnTo>
                    <a:lnTo>
                      <a:pt x="6" y="0"/>
                    </a:lnTo>
                    <a:lnTo>
                      <a:pt x="0" y="6"/>
                    </a:lnTo>
                    <a:lnTo>
                      <a:pt x="0"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18" name="Freeform 464"/>
              <p:cNvSpPr>
                <a:spLocks/>
              </p:cNvSpPr>
              <p:nvPr/>
            </p:nvSpPr>
            <p:spPr bwMode="auto">
              <a:xfrm>
                <a:off x="1964" y="2333"/>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2" y="0"/>
                    </a:lnTo>
                    <a:lnTo>
                      <a:pt x="6" y="0"/>
                    </a:lnTo>
                    <a:lnTo>
                      <a:pt x="0" y="6"/>
                    </a:lnTo>
                    <a:lnTo>
                      <a:pt x="0"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19" name="Freeform 465"/>
              <p:cNvSpPr>
                <a:spLocks/>
              </p:cNvSpPr>
              <p:nvPr/>
            </p:nvSpPr>
            <p:spPr bwMode="auto">
              <a:xfrm>
                <a:off x="1982" y="2333"/>
                <a:ext cx="18" cy="12"/>
              </a:xfrm>
              <a:custGeom>
                <a:avLst/>
                <a:gdLst>
                  <a:gd name="T0" fmla="*/ 18 w 18"/>
                  <a:gd name="T1" fmla="*/ 12 h 12"/>
                  <a:gd name="T2" fmla="*/ 18 w 18"/>
                  <a:gd name="T3" fmla="*/ 6 h 12"/>
                  <a:gd name="T4" fmla="*/ 18 w 18"/>
                  <a:gd name="T5" fmla="*/ 0 h 12"/>
                  <a:gd name="T6" fmla="*/ 12 w 18"/>
                  <a:gd name="T7" fmla="*/ 0 h 12"/>
                  <a:gd name="T8" fmla="*/ 12 w 18"/>
                  <a:gd name="T9" fmla="*/ 0 h 12"/>
                  <a:gd name="T10" fmla="*/ 12 w 18"/>
                  <a:gd name="T11" fmla="*/ 0 h 12"/>
                  <a:gd name="T12" fmla="*/ 6 w 18"/>
                  <a:gd name="T13" fmla="*/ 0 h 12"/>
                  <a:gd name="T14" fmla="*/ 0 w 18"/>
                  <a:gd name="T15" fmla="*/ 0 h 12"/>
                  <a:gd name="T16" fmla="*/ 0 w 18"/>
                  <a:gd name="T17" fmla="*/ 0 h 12"/>
                  <a:gd name="T18" fmla="*/ 0 w 18"/>
                  <a:gd name="T19" fmla="*/ 6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8" y="0"/>
                    </a:lnTo>
                    <a:lnTo>
                      <a:pt x="12" y="0"/>
                    </a:lnTo>
                    <a:lnTo>
                      <a:pt x="6" y="0"/>
                    </a:lnTo>
                    <a:lnTo>
                      <a:pt x="0" y="0"/>
                    </a:lnTo>
                    <a:lnTo>
                      <a:pt x="0" y="6"/>
                    </a:lnTo>
                    <a:lnTo>
                      <a:pt x="6" y="12"/>
                    </a:lnTo>
                    <a:lnTo>
                      <a:pt x="12" y="12"/>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20" name="Freeform 466"/>
              <p:cNvSpPr>
                <a:spLocks/>
              </p:cNvSpPr>
              <p:nvPr/>
            </p:nvSpPr>
            <p:spPr bwMode="auto">
              <a:xfrm>
                <a:off x="1982" y="2333"/>
                <a:ext cx="18" cy="12"/>
              </a:xfrm>
              <a:custGeom>
                <a:avLst/>
                <a:gdLst>
                  <a:gd name="T0" fmla="*/ 18 w 18"/>
                  <a:gd name="T1" fmla="*/ 12 h 12"/>
                  <a:gd name="T2" fmla="*/ 18 w 18"/>
                  <a:gd name="T3" fmla="*/ 6 h 12"/>
                  <a:gd name="T4" fmla="*/ 18 w 18"/>
                  <a:gd name="T5" fmla="*/ 0 h 12"/>
                  <a:gd name="T6" fmla="*/ 12 w 18"/>
                  <a:gd name="T7" fmla="*/ 0 h 12"/>
                  <a:gd name="T8" fmla="*/ 12 w 18"/>
                  <a:gd name="T9" fmla="*/ 0 h 12"/>
                  <a:gd name="T10" fmla="*/ 12 w 18"/>
                  <a:gd name="T11" fmla="*/ 0 h 12"/>
                  <a:gd name="T12" fmla="*/ 6 w 18"/>
                  <a:gd name="T13" fmla="*/ 0 h 12"/>
                  <a:gd name="T14" fmla="*/ 0 w 18"/>
                  <a:gd name="T15" fmla="*/ 0 h 12"/>
                  <a:gd name="T16" fmla="*/ 0 w 18"/>
                  <a:gd name="T17" fmla="*/ 0 h 12"/>
                  <a:gd name="T18" fmla="*/ 0 w 18"/>
                  <a:gd name="T19" fmla="*/ 6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8" y="0"/>
                    </a:lnTo>
                    <a:lnTo>
                      <a:pt x="12" y="0"/>
                    </a:lnTo>
                    <a:lnTo>
                      <a:pt x="6" y="0"/>
                    </a:lnTo>
                    <a:lnTo>
                      <a:pt x="0" y="0"/>
                    </a:lnTo>
                    <a:lnTo>
                      <a:pt x="0" y="6"/>
                    </a:lnTo>
                    <a:lnTo>
                      <a:pt x="6" y="12"/>
                    </a:lnTo>
                    <a:lnTo>
                      <a:pt x="12" y="12"/>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21" name="Freeform 467"/>
              <p:cNvSpPr>
                <a:spLocks/>
              </p:cNvSpPr>
              <p:nvPr/>
            </p:nvSpPr>
            <p:spPr bwMode="auto">
              <a:xfrm>
                <a:off x="2000" y="2333"/>
                <a:ext cx="18" cy="12"/>
              </a:xfrm>
              <a:custGeom>
                <a:avLst/>
                <a:gdLst>
                  <a:gd name="T0" fmla="*/ 18 w 18"/>
                  <a:gd name="T1" fmla="*/ 6 h 12"/>
                  <a:gd name="T2" fmla="*/ 18 w 18"/>
                  <a:gd name="T3" fmla="*/ 0 h 12"/>
                  <a:gd name="T4" fmla="*/ 18 w 18"/>
                  <a:gd name="T5" fmla="*/ 0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0 h 12"/>
                  <a:gd name="T20" fmla="*/ 6 w 18"/>
                  <a:gd name="T21" fmla="*/ 6 h 12"/>
                  <a:gd name="T22" fmla="*/ 6 w 18"/>
                  <a:gd name="T23" fmla="*/ 6 h 12"/>
                  <a:gd name="T24" fmla="*/ 6 w 18"/>
                  <a:gd name="T25" fmla="*/ 6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6" y="6"/>
                    </a:lnTo>
                    <a:lnTo>
                      <a:pt x="12"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22" name="Freeform 468"/>
              <p:cNvSpPr>
                <a:spLocks/>
              </p:cNvSpPr>
              <p:nvPr/>
            </p:nvSpPr>
            <p:spPr bwMode="auto">
              <a:xfrm>
                <a:off x="2000" y="2333"/>
                <a:ext cx="18" cy="12"/>
              </a:xfrm>
              <a:custGeom>
                <a:avLst/>
                <a:gdLst>
                  <a:gd name="T0" fmla="*/ 18 w 18"/>
                  <a:gd name="T1" fmla="*/ 6 h 12"/>
                  <a:gd name="T2" fmla="*/ 18 w 18"/>
                  <a:gd name="T3" fmla="*/ 0 h 12"/>
                  <a:gd name="T4" fmla="*/ 18 w 18"/>
                  <a:gd name="T5" fmla="*/ 0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0 h 12"/>
                  <a:gd name="T20" fmla="*/ 6 w 18"/>
                  <a:gd name="T21" fmla="*/ 6 h 12"/>
                  <a:gd name="T22" fmla="*/ 6 w 18"/>
                  <a:gd name="T23" fmla="*/ 6 h 12"/>
                  <a:gd name="T24" fmla="*/ 6 w 18"/>
                  <a:gd name="T25" fmla="*/ 6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6" y="6"/>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23" name="Freeform 469"/>
              <p:cNvSpPr>
                <a:spLocks/>
              </p:cNvSpPr>
              <p:nvPr/>
            </p:nvSpPr>
            <p:spPr bwMode="auto">
              <a:xfrm>
                <a:off x="2018" y="2327"/>
                <a:ext cx="18" cy="12"/>
              </a:xfrm>
              <a:custGeom>
                <a:avLst/>
                <a:gdLst>
                  <a:gd name="T0" fmla="*/ 18 w 18"/>
                  <a:gd name="T1" fmla="*/ 6 h 12"/>
                  <a:gd name="T2" fmla="*/ 18 w 18"/>
                  <a:gd name="T3" fmla="*/ 6 h 12"/>
                  <a:gd name="T4" fmla="*/ 18 w 18"/>
                  <a:gd name="T5" fmla="*/ 6 h 12"/>
                  <a:gd name="T6" fmla="*/ 18 w 18"/>
                  <a:gd name="T7" fmla="*/ 0 h 12"/>
                  <a:gd name="T8" fmla="*/ 18 w 18"/>
                  <a:gd name="T9" fmla="*/ 0 h 12"/>
                  <a:gd name="T10" fmla="*/ 12 w 18"/>
                  <a:gd name="T11" fmla="*/ 0 h 12"/>
                  <a:gd name="T12" fmla="*/ 6 w 18"/>
                  <a:gd name="T13" fmla="*/ 0 h 12"/>
                  <a:gd name="T14" fmla="*/ 6 w 18"/>
                  <a:gd name="T15" fmla="*/ 6 h 12"/>
                  <a:gd name="T16" fmla="*/ 6 w 18"/>
                  <a:gd name="T17" fmla="*/ 6 h 12"/>
                  <a:gd name="T18" fmla="*/ 0 w 18"/>
                  <a:gd name="T19" fmla="*/ 6 h 12"/>
                  <a:gd name="T20" fmla="*/ 6 w 18"/>
                  <a:gd name="T21" fmla="*/ 6 h 12"/>
                  <a:gd name="T22" fmla="*/ 6 w 18"/>
                  <a:gd name="T23" fmla="*/ 12 h 12"/>
                  <a:gd name="T24" fmla="*/ 6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8" y="0"/>
                    </a:lnTo>
                    <a:lnTo>
                      <a:pt x="12" y="0"/>
                    </a:lnTo>
                    <a:lnTo>
                      <a:pt x="6" y="0"/>
                    </a:lnTo>
                    <a:lnTo>
                      <a:pt x="6" y="6"/>
                    </a:lnTo>
                    <a:lnTo>
                      <a:pt x="0" y="6"/>
                    </a:lnTo>
                    <a:lnTo>
                      <a:pt x="6" y="6"/>
                    </a:lnTo>
                    <a:lnTo>
                      <a:pt x="6" y="12"/>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24" name="Freeform 470"/>
              <p:cNvSpPr>
                <a:spLocks/>
              </p:cNvSpPr>
              <p:nvPr/>
            </p:nvSpPr>
            <p:spPr bwMode="auto">
              <a:xfrm>
                <a:off x="2018" y="2327"/>
                <a:ext cx="18" cy="12"/>
              </a:xfrm>
              <a:custGeom>
                <a:avLst/>
                <a:gdLst>
                  <a:gd name="T0" fmla="*/ 18 w 18"/>
                  <a:gd name="T1" fmla="*/ 6 h 12"/>
                  <a:gd name="T2" fmla="*/ 18 w 18"/>
                  <a:gd name="T3" fmla="*/ 6 h 12"/>
                  <a:gd name="T4" fmla="*/ 18 w 18"/>
                  <a:gd name="T5" fmla="*/ 6 h 12"/>
                  <a:gd name="T6" fmla="*/ 18 w 18"/>
                  <a:gd name="T7" fmla="*/ 0 h 12"/>
                  <a:gd name="T8" fmla="*/ 18 w 18"/>
                  <a:gd name="T9" fmla="*/ 0 h 12"/>
                  <a:gd name="T10" fmla="*/ 12 w 18"/>
                  <a:gd name="T11" fmla="*/ 0 h 12"/>
                  <a:gd name="T12" fmla="*/ 6 w 18"/>
                  <a:gd name="T13" fmla="*/ 0 h 12"/>
                  <a:gd name="T14" fmla="*/ 6 w 18"/>
                  <a:gd name="T15" fmla="*/ 6 h 12"/>
                  <a:gd name="T16" fmla="*/ 6 w 18"/>
                  <a:gd name="T17" fmla="*/ 6 h 12"/>
                  <a:gd name="T18" fmla="*/ 0 w 18"/>
                  <a:gd name="T19" fmla="*/ 6 h 12"/>
                  <a:gd name="T20" fmla="*/ 6 w 18"/>
                  <a:gd name="T21" fmla="*/ 6 h 12"/>
                  <a:gd name="T22" fmla="*/ 6 w 18"/>
                  <a:gd name="T23" fmla="*/ 12 h 12"/>
                  <a:gd name="T24" fmla="*/ 6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8" y="0"/>
                    </a:lnTo>
                    <a:lnTo>
                      <a:pt x="12" y="0"/>
                    </a:lnTo>
                    <a:lnTo>
                      <a:pt x="6" y="0"/>
                    </a:lnTo>
                    <a:lnTo>
                      <a:pt x="6" y="6"/>
                    </a:lnTo>
                    <a:lnTo>
                      <a:pt x="0" y="6"/>
                    </a:lnTo>
                    <a:lnTo>
                      <a:pt x="6" y="6"/>
                    </a:lnTo>
                    <a:lnTo>
                      <a:pt x="6" y="12"/>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25" name="Freeform 471"/>
              <p:cNvSpPr>
                <a:spLocks/>
              </p:cNvSpPr>
              <p:nvPr/>
            </p:nvSpPr>
            <p:spPr bwMode="auto">
              <a:xfrm>
                <a:off x="2042" y="2321"/>
                <a:ext cx="18" cy="12"/>
              </a:xfrm>
              <a:custGeom>
                <a:avLst/>
                <a:gdLst>
                  <a:gd name="T0" fmla="*/ 12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0 w 18"/>
                  <a:gd name="T21" fmla="*/ 12 h 12"/>
                  <a:gd name="T22" fmla="*/ 0 w 18"/>
                  <a:gd name="T23" fmla="*/ 12 h 12"/>
                  <a:gd name="T24" fmla="*/ 0 w 18"/>
                  <a:gd name="T25" fmla="*/ 12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6"/>
                    </a:lnTo>
                    <a:lnTo>
                      <a:pt x="12" y="6"/>
                    </a:lnTo>
                    <a:lnTo>
                      <a:pt x="12" y="0"/>
                    </a:lnTo>
                    <a:lnTo>
                      <a:pt x="6" y="0"/>
                    </a:lnTo>
                    <a:lnTo>
                      <a:pt x="0"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26" name="Freeform 472"/>
              <p:cNvSpPr>
                <a:spLocks/>
              </p:cNvSpPr>
              <p:nvPr/>
            </p:nvSpPr>
            <p:spPr bwMode="auto">
              <a:xfrm>
                <a:off x="2042" y="2321"/>
                <a:ext cx="18" cy="12"/>
              </a:xfrm>
              <a:custGeom>
                <a:avLst/>
                <a:gdLst>
                  <a:gd name="T0" fmla="*/ 12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0 w 18"/>
                  <a:gd name="T21" fmla="*/ 12 h 12"/>
                  <a:gd name="T22" fmla="*/ 0 w 18"/>
                  <a:gd name="T23" fmla="*/ 12 h 12"/>
                  <a:gd name="T24" fmla="*/ 0 w 18"/>
                  <a:gd name="T25" fmla="*/ 12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6"/>
                    </a:ln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27" name="Freeform 473"/>
              <p:cNvSpPr>
                <a:spLocks/>
              </p:cNvSpPr>
              <p:nvPr/>
            </p:nvSpPr>
            <p:spPr bwMode="auto">
              <a:xfrm>
                <a:off x="2060" y="2315"/>
                <a:ext cx="18" cy="18"/>
              </a:xfrm>
              <a:custGeom>
                <a:avLst/>
                <a:gdLst>
                  <a:gd name="T0" fmla="*/ 12 w 18"/>
                  <a:gd name="T1" fmla="*/ 12 h 18"/>
                  <a:gd name="T2" fmla="*/ 18 w 18"/>
                  <a:gd name="T3" fmla="*/ 12 h 18"/>
                  <a:gd name="T4" fmla="*/ 12 w 18"/>
                  <a:gd name="T5" fmla="*/ 6 h 18"/>
                  <a:gd name="T6" fmla="*/ 12 w 18"/>
                  <a:gd name="T7" fmla="*/ 6 h 18"/>
                  <a:gd name="T8" fmla="*/ 12 w 18"/>
                  <a:gd name="T9" fmla="*/ 6 h 18"/>
                  <a:gd name="T10" fmla="*/ 6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2"/>
                    </a:moveTo>
                    <a:lnTo>
                      <a:pt x="18" y="12"/>
                    </a:lnTo>
                    <a:lnTo>
                      <a:pt x="12" y="6"/>
                    </a:lnTo>
                    <a:lnTo>
                      <a:pt x="6" y="0"/>
                    </a:lnTo>
                    <a:lnTo>
                      <a:pt x="0" y="6"/>
                    </a:lnTo>
                    <a:lnTo>
                      <a:pt x="0" y="12"/>
                    </a:lnTo>
                    <a:lnTo>
                      <a:pt x="0" y="18"/>
                    </a:lnTo>
                    <a:lnTo>
                      <a:pt x="6" y="18"/>
                    </a:lnTo>
                    <a:lnTo>
                      <a:pt x="12" y="18"/>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28" name="Freeform 474"/>
              <p:cNvSpPr>
                <a:spLocks/>
              </p:cNvSpPr>
              <p:nvPr/>
            </p:nvSpPr>
            <p:spPr bwMode="auto">
              <a:xfrm>
                <a:off x="2060" y="2315"/>
                <a:ext cx="18" cy="18"/>
              </a:xfrm>
              <a:custGeom>
                <a:avLst/>
                <a:gdLst>
                  <a:gd name="T0" fmla="*/ 12 w 18"/>
                  <a:gd name="T1" fmla="*/ 12 h 18"/>
                  <a:gd name="T2" fmla="*/ 18 w 18"/>
                  <a:gd name="T3" fmla="*/ 12 h 18"/>
                  <a:gd name="T4" fmla="*/ 12 w 18"/>
                  <a:gd name="T5" fmla="*/ 6 h 18"/>
                  <a:gd name="T6" fmla="*/ 12 w 18"/>
                  <a:gd name="T7" fmla="*/ 6 h 18"/>
                  <a:gd name="T8" fmla="*/ 12 w 18"/>
                  <a:gd name="T9" fmla="*/ 6 h 18"/>
                  <a:gd name="T10" fmla="*/ 6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12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2"/>
                    </a:moveTo>
                    <a:lnTo>
                      <a:pt x="18" y="12"/>
                    </a:lnTo>
                    <a:lnTo>
                      <a:pt x="12" y="6"/>
                    </a:lnTo>
                    <a:lnTo>
                      <a:pt x="6" y="0"/>
                    </a:lnTo>
                    <a:lnTo>
                      <a:pt x="0" y="6"/>
                    </a:lnTo>
                    <a:lnTo>
                      <a:pt x="0" y="12"/>
                    </a:lnTo>
                    <a:lnTo>
                      <a:pt x="0" y="18"/>
                    </a:lnTo>
                    <a:lnTo>
                      <a:pt x="6" y="18"/>
                    </a:lnTo>
                    <a:lnTo>
                      <a:pt x="12" y="18"/>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29" name="Freeform 475"/>
              <p:cNvSpPr>
                <a:spLocks/>
              </p:cNvSpPr>
              <p:nvPr/>
            </p:nvSpPr>
            <p:spPr bwMode="auto">
              <a:xfrm>
                <a:off x="2078" y="2315"/>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30" name="Freeform 476"/>
              <p:cNvSpPr>
                <a:spLocks/>
              </p:cNvSpPr>
              <p:nvPr/>
            </p:nvSpPr>
            <p:spPr bwMode="auto">
              <a:xfrm>
                <a:off x="2078" y="2315"/>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31" name="Freeform 477"/>
              <p:cNvSpPr>
                <a:spLocks/>
              </p:cNvSpPr>
              <p:nvPr/>
            </p:nvSpPr>
            <p:spPr bwMode="auto">
              <a:xfrm>
                <a:off x="2096" y="2309"/>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32" name="Freeform 478"/>
              <p:cNvSpPr>
                <a:spLocks/>
              </p:cNvSpPr>
              <p:nvPr/>
            </p:nvSpPr>
            <p:spPr bwMode="auto">
              <a:xfrm>
                <a:off x="2096" y="2309"/>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33" name="Freeform 479"/>
              <p:cNvSpPr>
                <a:spLocks/>
              </p:cNvSpPr>
              <p:nvPr/>
            </p:nvSpPr>
            <p:spPr bwMode="auto">
              <a:xfrm>
                <a:off x="2114" y="2303"/>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34" name="Freeform 480"/>
              <p:cNvSpPr>
                <a:spLocks/>
              </p:cNvSpPr>
              <p:nvPr/>
            </p:nvSpPr>
            <p:spPr bwMode="auto">
              <a:xfrm>
                <a:off x="2114" y="2303"/>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35" name="Freeform 481"/>
              <p:cNvSpPr>
                <a:spLocks/>
              </p:cNvSpPr>
              <p:nvPr/>
            </p:nvSpPr>
            <p:spPr bwMode="auto">
              <a:xfrm>
                <a:off x="2132" y="2297"/>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2" y="0"/>
                    </a:lnTo>
                    <a:lnTo>
                      <a:pt x="6" y="0"/>
                    </a:lnTo>
                    <a:lnTo>
                      <a:pt x="6" y="6"/>
                    </a:lnTo>
                    <a:lnTo>
                      <a:pt x="0" y="6"/>
                    </a:lnTo>
                    <a:lnTo>
                      <a:pt x="0" y="12"/>
                    </a:lnTo>
                    <a:lnTo>
                      <a:pt x="0" y="18"/>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36" name="Freeform 482"/>
              <p:cNvSpPr>
                <a:spLocks/>
              </p:cNvSpPr>
              <p:nvPr/>
            </p:nvSpPr>
            <p:spPr bwMode="auto">
              <a:xfrm>
                <a:off x="2132" y="2297"/>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2" y="0"/>
                    </a:lnTo>
                    <a:lnTo>
                      <a:pt x="6" y="0"/>
                    </a:lnTo>
                    <a:lnTo>
                      <a:pt x="6" y="6"/>
                    </a:lnTo>
                    <a:lnTo>
                      <a:pt x="0" y="6"/>
                    </a:lnTo>
                    <a:lnTo>
                      <a:pt x="0" y="12"/>
                    </a:lnTo>
                    <a:lnTo>
                      <a:pt x="0" y="18"/>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37" name="Freeform 483"/>
              <p:cNvSpPr>
                <a:spLocks/>
              </p:cNvSpPr>
              <p:nvPr/>
            </p:nvSpPr>
            <p:spPr bwMode="auto">
              <a:xfrm>
                <a:off x="2150" y="2297"/>
                <a:ext cx="18" cy="12"/>
              </a:xfrm>
              <a:custGeom>
                <a:avLst/>
                <a:gdLst>
                  <a:gd name="T0" fmla="*/ 18 w 18"/>
                  <a:gd name="T1" fmla="*/ 12 h 12"/>
                  <a:gd name="T2" fmla="*/ 18 w 18"/>
                  <a:gd name="T3" fmla="*/ 6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0 h 12"/>
                  <a:gd name="T16" fmla="*/ 0 w 18"/>
                  <a:gd name="T17" fmla="*/ 0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8" y="0"/>
                    </a:lnTo>
                    <a:lnTo>
                      <a:pt x="12" y="0"/>
                    </a:lnTo>
                    <a:lnTo>
                      <a:pt x="6" y="0"/>
                    </a:lnTo>
                    <a:lnTo>
                      <a:pt x="0" y="0"/>
                    </a:lnTo>
                    <a:lnTo>
                      <a:pt x="0" y="6"/>
                    </a:lnTo>
                    <a:lnTo>
                      <a:pt x="0" y="12"/>
                    </a:lnTo>
                    <a:lnTo>
                      <a:pt x="6" y="12"/>
                    </a:lnTo>
                    <a:lnTo>
                      <a:pt x="12" y="12"/>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38" name="Freeform 484"/>
              <p:cNvSpPr>
                <a:spLocks/>
              </p:cNvSpPr>
              <p:nvPr/>
            </p:nvSpPr>
            <p:spPr bwMode="auto">
              <a:xfrm>
                <a:off x="2150" y="2297"/>
                <a:ext cx="18" cy="12"/>
              </a:xfrm>
              <a:custGeom>
                <a:avLst/>
                <a:gdLst>
                  <a:gd name="T0" fmla="*/ 18 w 18"/>
                  <a:gd name="T1" fmla="*/ 12 h 12"/>
                  <a:gd name="T2" fmla="*/ 18 w 18"/>
                  <a:gd name="T3" fmla="*/ 6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0 h 12"/>
                  <a:gd name="T16" fmla="*/ 0 w 18"/>
                  <a:gd name="T17" fmla="*/ 0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8" y="0"/>
                    </a:lnTo>
                    <a:lnTo>
                      <a:pt x="12" y="0"/>
                    </a:lnTo>
                    <a:lnTo>
                      <a:pt x="6" y="0"/>
                    </a:lnTo>
                    <a:lnTo>
                      <a:pt x="0" y="0"/>
                    </a:lnTo>
                    <a:lnTo>
                      <a:pt x="0" y="6"/>
                    </a:lnTo>
                    <a:lnTo>
                      <a:pt x="0" y="12"/>
                    </a:lnTo>
                    <a:lnTo>
                      <a:pt x="6" y="12"/>
                    </a:lnTo>
                    <a:lnTo>
                      <a:pt x="12" y="12"/>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39" name="Freeform 485"/>
              <p:cNvSpPr>
                <a:spLocks/>
              </p:cNvSpPr>
              <p:nvPr/>
            </p:nvSpPr>
            <p:spPr bwMode="auto">
              <a:xfrm>
                <a:off x="2000" y="2345"/>
                <a:ext cx="78" cy="54"/>
              </a:xfrm>
              <a:custGeom>
                <a:avLst/>
                <a:gdLst>
                  <a:gd name="T0" fmla="*/ 78 w 78"/>
                  <a:gd name="T1" fmla="*/ 18 h 54"/>
                  <a:gd name="T2" fmla="*/ 78 w 78"/>
                  <a:gd name="T3" fmla="*/ 30 h 54"/>
                  <a:gd name="T4" fmla="*/ 72 w 78"/>
                  <a:gd name="T5" fmla="*/ 42 h 54"/>
                  <a:gd name="T6" fmla="*/ 66 w 78"/>
                  <a:gd name="T7" fmla="*/ 54 h 54"/>
                  <a:gd name="T8" fmla="*/ 66 w 78"/>
                  <a:gd name="T9" fmla="*/ 54 h 54"/>
                  <a:gd name="T10" fmla="*/ 42 w 78"/>
                  <a:gd name="T11" fmla="*/ 48 h 54"/>
                  <a:gd name="T12" fmla="*/ 30 w 78"/>
                  <a:gd name="T13" fmla="*/ 36 h 54"/>
                  <a:gd name="T14" fmla="*/ 12 w 78"/>
                  <a:gd name="T15" fmla="*/ 36 h 54"/>
                  <a:gd name="T16" fmla="*/ 12 w 78"/>
                  <a:gd name="T17" fmla="*/ 36 h 54"/>
                  <a:gd name="T18" fmla="*/ 6 w 78"/>
                  <a:gd name="T19" fmla="*/ 36 h 54"/>
                  <a:gd name="T20" fmla="*/ 6 w 78"/>
                  <a:gd name="T21" fmla="*/ 48 h 54"/>
                  <a:gd name="T22" fmla="*/ 6 w 78"/>
                  <a:gd name="T23" fmla="*/ 54 h 54"/>
                  <a:gd name="T24" fmla="*/ 6 w 78"/>
                  <a:gd name="T25" fmla="*/ 54 h 54"/>
                  <a:gd name="T26" fmla="*/ 6 w 78"/>
                  <a:gd name="T27" fmla="*/ 54 h 54"/>
                  <a:gd name="T28" fmla="*/ 6 w 78"/>
                  <a:gd name="T29" fmla="*/ 54 h 54"/>
                  <a:gd name="T30" fmla="*/ 6 w 78"/>
                  <a:gd name="T31" fmla="*/ 54 h 54"/>
                  <a:gd name="T32" fmla="*/ 6 w 78"/>
                  <a:gd name="T33" fmla="*/ 54 h 54"/>
                  <a:gd name="T34" fmla="*/ 6 w 78"/>
                  <a:gd name="T35" fmla="*/ 54 h 54"/>
                  <a:gd name="T36" fmla="*/ 0 w 78"/>
                  <a:gd name="T37" fmla="*/ 48 h 54"/>
                  <a:gd name="T38" fmla="*/ 0 w 78"/>
                  <a:gd name="T39" fmla="*/ 30 h 54"/>
                  <a:gd name="T40" fmla="*/ 6 w 78"/>
                  <a:gd name="T41" fmla="*/ 18 h 54"/>
                  <a:gd name="T42" fmla="*/ 6 w 78"/>
                  <a:gd name="T43" fmla="*/ 18 h 54"/>
                  <a:gd name="T44" fmla="*/ 24 w 78"/>
                  <a:gd name="T45" fmla="*/ 24 h 54"/>
                  <a:gd name="T46" fmla="*/ 36 w 78"/>
                  <a:gd name="T47" fmla="*/ 36 h 54"/>
                  <a:gd name="T48" fmla="*/ 60 w 78"/>
                  <a:gd name="T49" fmla="*/ 36 h 54"/>
                  <a:gd name="T50" fmla="*/ 60 w 78"/>
                  <a:gd name="T51" fmla="*/ 36 h 54"/>
                  <a:gd name="T52" fmla="*/ 66 w 78"/>
                  <a:gd name="T53" fmla="*/ 24 h 54"/>
                  <a:gd name="T54" fmla="*/ 72 w 78"/>
                  <a:gd name="T55" fmla="*/ 12 h 54"/>
                  <a:gd name="T56" fmla="*/ 72 w 78"/>
                  <a:gd name="T57" fmla="*/ 0 h 54"/>
                  <a:gd name="T58" fmla="*/ 72 w 78"/>
                  <a:gd name="T59" fmla="*/ 0 h 54"/>
                  <a:gd name="T60" fmla="*/ 78 w 78"/>
                  <a:gd name="T61" fmla="*/ 18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54"/>
                  <a:gd name="T95" fmla="*/ 78 w 78"/>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54">
                    <a:moveTo>
                      <a:pt x="78" y="18"/>
                    </a:moveTo>
                    <a:lnTo>
                      <a:pt x="78" y="30"/>
                    </a:lnTo>
                    <a:lnTo>
                      <a:pt x="72" y="42"/>
                    </a:lnTo>
                    <a:lnTo>
                      <a:pt x="66" y="54"/>
                    </a:lnTo>
                    <a:lnTo>
                      <a:pt x="42" y="48"/>
                    </a:lnTo>
                    <a:lnTo>
                      <a:pt x="30" y="36"/>
                    </a:lnTo>
                    <a:lnTo>
                      <a:pt x="12" y="36"/>
                    </a:lnTo>
                    <a:lnTo>
                      <a:pt x="6" y="36"/>
                    </a:lnTo>
                    <a:lnTo>
                      <a:pt x="6" y="48"/>
                    </a:lnTo>
                    <a:lnTo>
                      <a:pt x="6" y="54"/>
                    </a:lnTo>
                    <a:lnTo>
                      <a:pt x="0" y="48"/>
                    </a:lnTo>
                    <a:lnTo>
                      <a:pt x="0" y="30"/>
                    </a:lnTo>
                    <a:lnTo>
                      <a:pt x="6" y="18"/>
                    </a:lnTo>
                    <a:lnTo>
                      <a:pt x="24" y="24"/>
                    </a:lnTo>
                    <a:lnTo>
                      <a:pt x="36" y="36"/>
                    </a:lnTo>
                    <a:lnTo>
                      <a:pt x="60" y="36"/>
                    </a:lnTo>
                    <a:lnTo>
                      <a:pt x="66" y="24"/>
                    </a:lnTo>
                    <a:lnTo>
                      <a:pt x="72" y="12"/>
                    </a:lnTo>
                    <a:lnTo>
                      <a:pt x="72" y="0"/>
                    </a:lnTo>
                    <a:lnTo>
                      <a:pt x="78" y="18"/>
                    </a:lnTo>
                    <a:close/>
                  </a:path>
                </a:pathLst>
              </a:custGeom>
              <a:solidFill>
                <a:srgbClr val="F98199"/>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40" name="Freeform 486"/>
              <p:cNvSpPr>
                <a:spLocks/>
              </p:cNvSpPr>
              <p:nvPr/>
            </p:nvSpPr>
            <p:spPr bwMode="auto">
              <a:xfrm>
                <a:off x="2000" y="2345"/>
                <a:ext cx="78" cy="54"/>
              </a:xfrm>
              <a:custGeom>
                <a:avLst/>
                <a:gdLst>
                  <a:gd name="T0" fmla="*/ 78 w 78"/>
                  <a:gd name="T1" fmla="*/ 18 h 54"/>
                  <a:gd name="T2" fmla="*/ 78 w 78"/>
                  <a:gd name="T3" fmla="*/ 30 h 54"/>
                  <a:gd name="T4" fmla="*/ 72 w 78"/>
                  <a:gd name="T5" fmla="*/ 42 h 54"/>
                  <a:gd name="T6" fmla="*/ 66 w 78"/>
                  <a:gd name="T7" fmla="*/ 54 h 54"/>
                  <a:gd name="T8" fmla="*/ 66 w 78"/>
                  <a:gd name="T9" fmla="*/ 54 h 54"/>
                  <a:gd name="T10" fmla="*/ 42 w 78"/>
                  <a:gd name="T11" fmla="*/ 48 h 54"/>
                  <a:gd name="T12" fmla="*/ 30 w 78"/>
                  <a:gd name="T13" fmla="*/ 36 h 54"/>
                  <a:gd name="T14" fmla="*/ 12 w 78"/>
                  <a:gd name="T15" fmla="*/ 36 h 54"/>
                  <a:gd name="T16" fmla="*/ 12 w 78"/>
                  <a:gd name="T17" fmla="*/ 36 h 54"/>
                  <a:gd name="T18" fmla="*/ 6 w 78"/>
                  <a:gd name="T19" fmla="*/ 36 h 54"/>
                  <a:gd name="T20" fmla="*/ 6 w 78"/>
                  <a:gd name="T21" fmla="*/ 48 h 54"/>
                  <a:gd name="T22" fmla="*/ 6 w 78"/>
                  <a:gd name="T23" fmla="*/ 54 h 54"/>
                  <a:gd name="T24" fmla="*/ 6 w 78"/>
                  <a:gd name="T25" fmla="*/ 54 h 54"/>
                  <a:gd name="T26" fmla="*/ 6 w 78"/>
                  <a:gd name="T27" fmla="*/ 54 h 54"/>
                  <a:gd name="T28" fmla="*/ 6 w 78"/>
                  <a:gd name="T29" fmla="*/ 54 h 54"/>
                  <a:gd name="T30" fmla="*/ 6 w 78"/>
                  <a:gd name="T31" fmla="*/ 54 h 54"/>
                  <a:gd name="T32" fmla="*/ 6 w 78"/>
                  <a:gd name="T33" fmla="*/ 54 h 54"/>
                  <a:gd name="T34" fmla="*/ 6 w 78"/>
                  <a:gd name="T35" fmla="*/ 54 h 54"/>
                  <a:gd name="T36" fmla="*/ 0 w 78"/>
                  <a:gd name="T37" fmla="*/ 48 h 54"/>
                  <a:gd name="T38" fmla="*/ 0 w 78"/>
                  <a:gd name="T39" fmla="*/ 30 h 54"/>
                  <a:gd name="T40" fmla="*/ 6 w 78"/>
                  <a:gd name="T41" fmla="*/ 18 h 54"/>
                  <a:gd name="T42" fmla="*/ 6 w 78"/>
                  <a:gd name="T43" fmla="*/ 18 h 54"/>
                  <a:gd name="T44" fmla="*/ 24 w 78"/>
                  <a:gd name="T45" fmla="*/ 24 h 54"/>
                  <a:gd name="T46" fmla="*/ 36 w 78"/>
                  <a:gd name="T47" fmla="*/ 36 h 54"/>
                  <a:gd name="T48" fmla="*/ 60 w 78"/>
                  <a:gd name="T49" fmla="*/ 36 h 54"/>
                  <a:gd name="T50" fmla="*/ 60 w 78"/>
                  <a:gd name="T51" fmla="*/ 36 h 54"/>
                  <a:gd name="T52" fmla="*/ 66 w 78"/>
                  <a:gd name="T53" fmla="*/ 24 h 54"/>
                  <a:gd name="T54" fmla="*/ 72 w 78"/>
                  <a:gd name="T55" fmla="*/ 12 h 54"/>
                  <a:gd name="T56" fmla="*/ 72 w 78"/>
                  <a:gd name="T57" fmla="*/ 0 h 54"/>
                  <a:gd name="T58" fmla="*/ 72 w 78"/>
                  <a:gd name="T59" fmla="*/ 0 h 54"/>
                  <a:gd name="T60" fmla="*/ 78 w 78"/>
                  <a:gd name="T61" fmla="*/ 18 h 54"/>
                  <a:gd name="T62" fmla="*/ 78 w 78"/>
                  <a:gd name="T63" fmla="*/ 18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54"/>
                  <a:gd name="T98" fmla="*/ 78 w 7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54">
                    <a:moveTo>
                      <a:pt x="78" y="18"/>
                    </a:moveTo>
                    <a:lnTo>
                      <a:pt x="78" y="30"/>
                    </a:lnTo>
                    <a:lnTo>
                      <a:pt x="72" y="42"/>
                    </a:lnTo>
                    <a:lnTo>
                      <a:pt x="66" y="54"/>
                    </a:lnTo>
                    <a:lnTo>
                      <a:pt x="42" y="48"/>
                    </a:lnTo>
                    <a:lnTo>
                      <a:pt x="30" y="36"/>
                    </a:lnTo>
                    <a:lnTo>
                      <a:pt x="12" y="36"/>
                    </a:lnTo>
                    <a:lnTo>
                      <a:pt x="6" y="36"/>
                    </a:lnTo>
                    <a:lnTo>
                      <a:pt x="6" y="48"/>
                    </a:lnTo>
                    <a:lnTo>
                      <a:pt x="6" y="54"/>
                    </a:lnTo>
                    <a:lnTo>
                      <a:pt x="0" y="48"/>
                    </a:lnTo>
                    <a:lnTo>
                      <a:pt x="0" y="30"/>
                    </a:lnTo>
                    <a:lnTo>
                      <a:pt x="6" y="18"/>
                    </a:lnTo>
                    <a:lnTo>
                      <a:pt x="24" y="24"/>
                    </a:lnTo>
                    <a:lnTo>
                      <a:pt x="36" y="36"/>
                    </a:lnTo>
                    <a:lnTo>
                      <a:pt x="60" y="36"/>
                    </a:lnTo>
                    <a:lnTo>
                      <a:pt x="66" y="24"/>
                    </a:lnTo>
                    <a:lnTo>
                      <a:pt x="72" y="12"/>
                    </a:lnTo>
                    <a:lnTo>
                      <a:pt x="72" y="0"/>
                    </a:lnTo>
                    <a:lnTo>
                      <a:pt x="78" y="18"/>
                    </a:lnTo>
                  </a:path>
                </a:pathLst>
              </a:custGeom>
              <a:noFill/>
              <a:ln w="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41" name="Freeform 487"/>
              <p:cNvSpPr>
                <a:spLocks/>
              </p:cNvSpPr>
              <p:nvPr/>
            </p:nvSpPr>
            <p:spPr bwMode="auto">
              <a:xfrm>
                <a:off x="2054" y="2351"/>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6" y="12"/>
                    </a:lnTo>
                    <a:lnTo>
                      <a:pt x="6" y="18"/>
                    </a:lnTo>
                    <a:lnTo>
                      <a:pt x="12" y="18"/>
                    </a:lnTo>
                    <a:lnTo>
                      <a:pt x="18" y="12"/>
                    </a:lnTo>
                    <a:lnTo>
                      <a:pt x="18" y="6"/>
                    </a:lnTo>
                    <a:close/>
                  </a:path>
                </a:pathLst>
              </a:custGeom>
              <a:solidFill>
                <a:srgbClr val="FB805E"/>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42" name="Freeform 488"/>
              <p:cNvSpPr>
                <a:spLocks/>
              </p:cNvSpPr>
              <p:nvPr/>
            </p:nvSpPr>
            <p:spPr bwMode="auto">
              <a:xfrm>
                <a:off x="2078" y="2333"/>
                <a:ext cx="78" cy="54"/>
              </a:xfrm>
              <a:custGeom>
                <a:avLst/>
                <a:gdLst>
                  <a:gd name="T0" fmla="*/ 0 w 78"/>
                  <a:gd name="T1" fmla="*/ 42 h 54"/>
                  <a:gd name="T2" fmla="*/ 0 w 78"/>
                  <a:gd name="T3" fmla="*/ 30 h 54"/>
                  <a:gd name="T4" fmla="*/ 6 w 78"/>
                  <a:gd name="T5" fmla="*/ 18 h 54"/>
                  <a:gd name="T6" fmla="*/ 18 w 78"/>
                  <a:gd name="T7" fmla="*/ 6 h 54"/>
                  <a:gd name="T8" fmla="*/ 18 w 78"/>
                  <a:gd name="T9" fmla="*/ 6 h 54"/>
                  <a:gd name="T10" fmla="*/ 36 w 78"/>
                  <a:gd name="T11" fmla="*/ 6 h 54"/>
                  <a:gd name="T12" fmla="*/ 48 w 78"/>
                  <a:gd name="T13" fmla="*/ 24 h 54"/>
                  <a:gd name="T14" fmla="*/ 66 w 78"/>
                  <a:gd name="T15" fmla="*/ 24 h 54"/>
                  <a:gd name="T16" fmla="*/ 66 w 78"/>
                  <a:gd name="T17" fmla="*/ 24 h 54"/>
                  <a:gd name="T18" fmla="*/ 72 w 78"/>
                  <a:gd name="T19" fmla="*/ 18 h 54"/>
                  <a:gd name="T20" fmla="*/ 72 w 78"/>
                  <a:gd name="T21" fmla="*/ 12 h 54"/>
                  <a:gd name="T22" fmla="*/ 72 w 78"/>
                  <a:gd name="T23" fmla="*/ 6 h 54"/>
                  <a:gd name="T24" fmla="*/ 72 w 78"/>
                  <a:gd name="T25" fmla="*/ 6 h 54"/>
                  <a:gd name="T26" fmla="*/ 72 w 78"/>
                  <a:gd name="T27" fmla="*/ 6 h 54"/>
                  <a:gd name="T28" fmla="*/ 72 w 78"/>
                  <a:gd name="T29" fmla="*/ 0 h 54"/>
                  <a:gd name="T30" fmla="*/ 72 w 78"/>
                  <a:gd name="T31" fmla="*/ 0 h 54"/>
                  <a:gd name="T32" fmla="*/ 72 w 78"/>
                  <a:gd name="T33" fmla="*/ 0 h 54"/>
                  <a:gd name="T34" fmla="*/ 72 w 78"/>
                  <a:gd name="T35" fmla="*/ 0 h 54"/>
                  <a:gd name="T36" fmla="*/ 78 w 78"/>
                  <a:gd name="T37" fmla="*/ 12 h 54"/>
                  <a:gd name="T38" fmla="*/ 78 w 78"/>
                  <a:gd name="T39" fmla="*/ 30 h 54"/>
                  <a:gd name="T40" fmla="*/ 72 w 78"/>
                  <a:gd name="T41" fmla="*/ 42 h 54"/>
                  <a:gd name="T42" fmla="*/ 72 w 78"/>
                  <a:gd name="T43" fmla="*/ 42 h 54"/>
                  <a:gd name="T44" fmla="*/ 54 w 78"/>
                  <a:gd name="T45" fmla="*/ 36 h 54"/>
                  <a:gd name="T46" fmla="*/ 42 w 78"/>
                  <a:gd name="T47" fmla="*/ 24 h 54"/>
                  <a:gd name="T48" fmla="*/ 18 w 78"/>
                  <a:gd name="T49" fmla="*/ 24 h 54"/>
                  <a:gd name="T50" fmla="*/ 18 w 78"/>
                  <a:gd name="T51" fmla="*/ 24 h 54"/>
                  <a:gd name="T52" fmla="*/ 12 w 78"/>
                  <a:gd name="T53" fmla="*/ 30 h 54"/>
                  <a:gd name="T54" fmla="*/ 6 w 78"/>
                  <a:gd name="T55" fmla="*/ 48 h 54"/>
                  <a:gd name="T56" fmla="*/ 6 w 78"/>
                  <a:gd name="T57" fmla="*/ 54 h 54"/>
                  <a:gd name="T58" fmla="*/ 6 w 78"/>
                  <a:gd name="T59" fmla="*/ 54 h 54"/>
                  <a:gd name="T60" fmla="*/ 0 w 78"/>
                  <a:gd name="T61" fmla="*/ 42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54"/>
                  <a:gd name="T95" fmla="*/ 78 w 78"/>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54">
                    <a:moveTo>
                      <a:pt x="0" y="42"/>
                    </a:moveTo>
                    <a:lnTo>
                      <a:pt x="0" y="30"/>
                    </a:lnTo>
                    <a:lnTo>
                      <a:pt x="6" y="18"/>
                    </a:lnTo>
                    <a:lnTo>
                      <a:pt x="18" y="6"/>
                    </a:lnTo>
                    <a:lnTo>
                      <a:pt x="36" y="6"/>
                    </a:lnTo>
                    <a:lnTo>
                      <a:pt x="48" y="24"/>
                    </a:lnTo>
                    <a:lnTo>
                      <a:pt x="66" y="24"/>
                    </a:lnTo>
                    <a:lnTo>
                      <a:pt x="72" y="18"/>
                    </a:lnTo>
                    <a:lnTo>
                      <a:pt x="72" y="12"/>
                    </a:lnTo>
                    <a:lnTo>
                      <a:pt x="72" y="6"/>
                    </a:lnTo>
                    <a:lnTo>
                      <a:pt x="72" y="0"/>
                    </a:lnTo>
                    <a:lnTo>
                      <a:pt x="78" y="12"/>
                    </a:lnTo>
                    <a:lnTo>
                      <a:pt x="78" y="30"/>
                    </a:lnTo>
                    <a:lnTo>
                      <a:pt x="72" y="42"/>
                    </a:lnTo>
                    <a:lnTo>
                      <a:pt x="54" y="36"/>
                    </a:lnTo>
                    <a:lnTo>
                      <a:pt x="42" y="24"/>
                    </a:lnTo>
                    <a:lnTo>
                      <a:pt x="18" y="24"/>
                    </a:lnTo>
                    <a:lnTo>
                      <a:pt x="12" y="30"/>
                    </a:lnTo>
                    <a:lnTo>
                      <a:pt x="6" y="48"/>
                    </a:lnTo>
                    <a:lnTo>
                      <a:pt x="6" y="54"/>
                    </a:lnTo>
                    <a:lnTo>
                      <a:pt x="0" y="42"/>
                    </a:lnTo>
                    <a:close/>
                  </a:path>
                </a:pathLst>
              </a:custGeom>
              <a:solidFill>
                <a:srgbClr val="F98199"/>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43" name="Freeform 489"/>
              <p:cNvSpPr>
                <a:spLocks/>
              </p:cNvSpPr>
              <p:nvPr/>
            </p:nvSpPr>
            <p:spPr bwMode="auto">
              <a:xfrm>
                <a:off x="2078" y="2333"/>
                <a:ext cx="78" cy="54"/>
              </a:xfrm>
              <a:custGeom>
                <a:avLst/>
                <a:gdLst>
                  <a:gd name="T0" fmla="*/ 0 w 78"/>
                  <a:gd name="T1" fmla="*/ 42 h 54"/>
                  <a:gd name="T2" fmla="*/ 0 w 78"/>
                  <a:gd name="T3" fmla="*/ 30 h 54"/>
                  <a:gd name="T4" fmla="*/ 6 w 78"/>
                  <a:gd name="T5" fmla="*/ 18 h 54"/>
                  <a:gd name="T6" fmla="*/ 18 w 78"/>
                  <a:gd name="T7" fmla="*/ 6 h 54"/>
                  <a:gd name="T8" fmla="*/ 18 w 78"/>
                  <a:gd name="T9" fmla="*/ 6 h 54"/>
                  <a:gd name="T10" fmla="*/ 36 w 78"/>
                  <a:gd name="T11" fmla="*/ 6 h 54"/>
                  <a:gd name="T12" fmla="*/ 48 w 78"/>
                  <a:gd name="T13" fmla="*/ 24 h 54"/>
                  <a:gd name="T14" fmla="*/ 66 w 78"/>
                  <a:gd name="T15" fmla="*/ 24 h 54"/>
                  <a:gd name="T16" fmla="*/ 66 w 78"/>
                  <a:gd name="T17" fmla="*/ 24 h 54"/>
                  <a:gd name="T18" fmla="*/ 72 w 78"/>
                  <a:gd name="T19" fmla="*/ 18 h 54"/>
                  <a:gd name="T20" fmla="*/ 72 w 78"/>
                  <a:gd name="T21" fmla="*/ 12 h 54"/>
                  <a:gd name="T22" fmla="*/ 72 w 78"/>
                  <a:gd name="T23" fmla="*/ 6 h 54"/>
                  <a:gd name="T24" fmla="*/ 72 w 78"/>
                  <a:gd name="T25" fmla="*/ 6 h 54"/>
                  <a:gd name="T26" fmla="*/ 72 w 78"/>
                  <a:gd name="T27" fmla="*/ 6 h 54"/>
                  <a:gd name="T28" fmla="*/ 72 w 78"/>
                  <a:gd name="T29" fmla="*/ 0 h 54"/>
                  <a:gd name="T30" fmla="*/ 72 w 78"/>
                  <a:gd name="T31" fmla="*/ 0 h 54"/>
                  <a:gd name="T32" fmla="*/ 72 w 78"/>
                  <a:gd name="T33" fmla="*/ 0 h 54"/>
                  <a:gd name="T34" fmla="*/ 72 w 78"/>
                  <a:gd name="T35" fmla="*/ 0 h 54"/>
                  <a:gd name="T36" fmla="*/ 78 w 78"/>
                  <a:gd name="T37" fmla="*/ 12 h 54"/>
                  <a:gd name="T38" fmla="*/ 78 w 78"/>
                  <a:gd name="T39" fmla="*/ 30 h 54"/>
                  <a:gd name="T40" fmla="*/ 72 w 78"/>
                  <a:gd name="T41" fmla="*/ 42 h 54"/>
                  <a:gd name="T42" fmla="*/ 72 w 78"/>
                  <a:gd name="T43" fmla="*/ 42 h 54"/>
                  <a:gd name="T44" fmla="*/ 54 w 78"/>
                  <a:gd name="T45" fmla="*/ 36 h 54"/>
                  <a:gd name="T46" fmla="*/ 42 w 78"/>
                  <a:gd name="T47" fmla="*/ 24 h 54"/>
                  <a:gd name="T48" fmla="*/ 18 w 78"/>
                  <a:gd name="T49" fmla="*/ 24 h 54"/>
                  <a:gd name="T50" fmla="*/ 18 w 78"/>
                  <a:gd name="T51" fmla="*/ 24 h 54"/>
                  <a:gd name="T52" fmla="*/ 12 w 78"/>
                  <a:gd name="T53" fmla="*/ 30 h 54"/>
                  <a:gd name="T54" fmla="*/ 6 w 78"/>
                  <a:gd name="T55" fmla="*/ 48 h 54"/>
                  <a:gd name="T56" fmla="*/ 6 w 78"/>
                  <a:gd name="T57" fmla="*/ 54 h 54"/>
                  <a:gd name="T58" fmla="*/ 6 w 78"/>
                  <a:gd name="T59" fmla="*/ 54 h 54"/>
                  <a:gd name="T60" fmla="*/ 0 w 78"/>
                  <a:gd name="T61" fmla="*/ 42 h 54"/>
                  <a:gd name="T62" fmla="*/ 0 w 78"/>
                  <a:gd name="T63" fmla="*/ 42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54"/>
                  <a:gd name="T98" fmla="*/ 78 w 7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54">
                    <a:moveTo>
                      <a:pt x="0" y="42"/>
                    </a:moveTo>
                    <a:lnTo>
                      <a:pt x="0" y="30"/>
                    </a:lnTo>
                    <a:lnTo>
                      <a:pt x="6" y="18"/>
                    </a:lnTo>
                    <a:lnTo>
                      <a:pt x="18" y="6"/>
                    </a:lnTo>
                    <a:lnTo>
                      <a:pt x="36" y="6"/>
                    </a:lnTo>
                    <a:lnTo>
                      <a:pt x="48" y="24"/>
                    </a:lnTo>
                    <a:lnTo>
                      <a:pt x="66" y="24"/>
                    </a:lnTo>
                    <a:lnTo>
                      <a:pt x="72" y="18"/>
                    </a:lnTo>
                    <a:lnTo>
                      <a:pt x="72" y="12"/>
                    </a:lnTo>
                    <a:lnTo>
                      <a:pt x="72" y="6"/>
                    </a:lnTo>
                    <a:lnTo>
                      <a:pt x="72" y="0"/>
                    </a:lnTo>
                    <a:lnTo>
                      <a:pt x="78" y="12"/>
                    </a:lnTo>
                    <a:lnTo>
                      <a:pt x="78" y="30"/>
                    </a:lnTo>
                    <a:lnTo>
                      <a:pt x="72" y="42"/>
                    </a:lnTo>
                    <a:lnTo>
                      <a:pt x="54" y="36"/>
                    </a:lnTo>
                    <a:lnTo>
                      <a:pt x="42" y="24"/>
                    </a:lnTo>
                    <a:lnTo>
                      <a:pt x="18" y="24"/>
                    </a:lnTo>
                    <a:lnTo>
                      <a:pt x="12" y="30"/>
                    </a:lnTo>
                    <a:lnTo>
                      <a:pt x="6" y="48"/>
                    </a:lnTo>
                    <a:lnTo>
                      <a:pt x="6" y="54"/>
                    </a:lnTo>
                    <a:lnTo>
                      <a:pt x="0" y="42"/>
                    </a:lnTo>
                  </a:path>
                </a:pathLst>
              </a:custGeom>
              <a:noFill/>
              <a:ln w="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44" name="Freeform 490"/>
              <p:cNvSpPr>
                <a:spLocks/>
              </p:cNvSpPr>
              <p:nvPr/>
            </p:nvSpPr>
            <p:spPr bwMode="auto">
              <a:xfrm>
                <a:off x="2084" y="2369"/>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6"/>
                    </a:lnTo>
                    <a:lnTo>
                      <a:pt x="12" y="0"/>
                    </a:lnTo>
                    <a:lnTo>
                      <a:pt x="6" y="0"/>
                    </a:lnTo>
                    <a:lnTo>
                      <a:pt x="0" y="6"/>
                    </a:lnTo>
                    <a:close/>
                  </a:path>
                </a:pathLst>
              </a:custGeom>
              <a:solidFill>
                <a:srgbClr val="FB805E"/>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45" name="Freeform 491"/>
              <p:cNvSpPr>
                <a:spLocks/>
              </p:cNvSpPr>
              <p:nvPr/>
            </p:nvSpPr>
            <p:spPr bwMode="auto">
              <a:xfrm>
                <a:off x="4046" y="2807"/>
                <a:ext cx="372" cy="354"/>
              </a:xfrm>
              <a:custGeom>
                <a:avLst/>
                <a:gdLst>
                  <a:gd name="T0" fmla="*/ 372 w 372"/>
                  <a:gd name="T1" fmla="*/ 174 h 354"/>
                  <a:gd name="T2" fmla="*/ 348 w 372"/>
                  <a:gd name="T3" fmla="*/ 84 h 354"/>
                  <a:gd name="T4" fmla="*/ 282 w 372"/>
                  <a:gd name="T5" fmla="*/ 24 h 354"/>
                  <a:gd name="T6" fmla="*/ 186 w 372"/>
                  <a:gd name="T7" fmla="*/ 0 h 354"/>
                  <a:gd name="T8" fmla="*/ 186 w 372"/>
                  <a:gd name="T9" fmla="*/ 0 h 354"/>
                  <a:gd name="T10" fmla="*/ 90 w 372"/>
                  <a:gd name="T11" fmla="*/ 24 h 354"/>
                  <a:gd name="T12" fmla="*/ 24 w 372"/>
                  <a:gd name="T13" fmla="*/ 84 h 354"/>
                  <a:gd name="T14" fmla="*/ 0 w 372"/>
                  <a:gd name="T15" fmla="*/ 174 h 354"/>
                  <a:gd name="T16" fmla="*/ 0 w 372"/>
                  <a:gd name="T17" fmla="*/ 174 h 354"/>
                  <a:gd name="T18" fmla="*/ 24 w 372"/>
                  <a:gd name="T19" fmla="*/ 264 h 354"/>
                  <a:gd name="T20" fmla="*/ 90 w 372"/>
                  <a:gd name="T21" fmla="*/ 330 h 354"/>
                  <a:gd name="T22" fmla="*/ 186 w 372"/>
                  <a:gd name="T23" fmla="*/ 354 h 354"/>
                  <a:gd name="T24" fmla="*/ 186 w 372"/>
                  <a:gd name="T25" fmla="*/ 354 h 354"/>
                  <a:gd name="T26" fmla="*/ 282 w 372"/>
                  <a:gd name="T27" fmla="*/ 330 h 354"/>
                  <a:gd name="T28" fmla="*/ 348 w 372"/>
                  <a:gd name="T29" fmla="*/ 264 h 354"/>
                  <a:gd name="T30" fmla="*/ 372 w 372"/>
                  <a:gd name="T31" fmla="*/ 174 h 354"/>
                  <a:gd name="T32" fmla="*/ 372 w 372"/>
                  <a:gd name="T33" fmla="*/ 174 h 3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354"/>
                  <a:gd name="T53" fmla="*/ 372 w 372"/>
                  <a:gd name="T54" fmla="*/ 354 h 3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354">
                    <a:moveTo>
                      <a:pt x="372" y="174"/>
                    </a:moveTo>
                    <a:lnTo>
                      <a:pt x="348" y="84"/>
                    </a:lnTo>
                    <a:lnTo>
                      <a:pt x="282" y="24"/>
                    </a:lnTo>
                    <a:lnTo>
                      <a:pt x="186" y="0"/>
                    </a:lnTo>
                    <a:lnTo>
                      <a:pt x="90" y="24"/>
                    </a:lnTo>
                    <a:lnTo>
                      <a:pt x="24" y="84"/>
                    </a:lnTo>
                    <a:lnTo>
                      <a:pt x="0" y="174"/>
                    </a:lnTo>
                    <a:lnTo>
                      <a:pt x="24" y="264"/>
                    </a:lnTo>
                    <a:lnTo>
                      <a:pt x="90" y="330"/>
                    </a:lnTo>
                    <a:lnTo>
                      <a:pt x="186" y="354"/>
                    </a:lnTo>
                    <a:lnTo>
                      <a:pt x="282" y="330"/>
                    </a:lnTo>
                    <a:lnTo>
                      <a:pt x="348" y="264"/>
                    </a:lnTo>
                    <a:lnTo>
                      <a:pt x="372" y="174"/>
                    </a:lnTo>
                    <a:close/>
                  </a:path>
                </a:pathLst>
              </a:custGeom>
              <a:solidFill>
                <a:srgbClr val="7ECFE2"/>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46" name="Freeform 492"/>
              <p:cNvSpPr>
                <a:spLocks/>
              </p:cNvSpPr>
              <p:nvPr/>
            </p:nvSpPr>
            <p:spPr bwMode="auto">
              <a:xfrm>
                <a:off x="4046" y="2807"/>
                <a:ext cx="372" cy="354"/>
              </a:xfrm>
              <a:custGeom>
                <a:avLst/>
                <a:gdLst>
                  <a:gd name="T0" fmla="*/ 372 w 372"/>
                  <a:gd name="T1" fmla="*/ 174 h 354"/>
                  <a:gd name="T2" fmla="*/ 348 w 372"/>
                  <a:gd name="T3" fmla="*/ 84 h 354"/>
                  <a:gd name="T4" fmla="*/ 282 w 372"/>
                  <a:gd name="T5" fmla="*/ 24 h 354"/>
                  <a:gd name="T6" fmla="*/ 186 w 372"/>
                  <a:gd name="T7" fmla="*/ 0 h 354"/>
                  <a:gd name="T8" fmla="*/ 186 w 372"/>
                  <a:gd name="T9" fmla="*/ 0 h 354"/>
                  <a:gd name="T10" fmla="*/ 90 w 372"/>
                  <a:gd name="T11" fmla="*/ 24 h 354"/>
                  <a:gd name="T12" fmla="*/ 24 w 372"/>
                  <a:gd name="T13" fmla="*/ 84 h 354"/>
                  <a:gd name="T14" fmla="*/ 0 w 372"/>
                  <a:gd name="T15" fmla="*/ 174 h 354"/>
                  <a:gd name="T16" fmla="*/ 0 w 372"/>
                  <a:gd name="T17" fmla="*/ 174 h 354"/>
                  <a:gd name="T18" fmla="*/ 24 w 372"/>
                  <a:gd name="T19" fmla="*/ 264 h 354"/>
                  <a:gd name="T20" fmla="*/ 90 w 372"/>
                  <a:gd name="T21" fmla="*/ 330 h 354"/>
                  <a:gd name="T22" fmla="*/ 186 w 372"/>
                  <a:gd name="T23" fmla="*/ 354 h 354"/>
                  <a:gd name="T24" fmla="*/ 186 w 372"/>
                  <a:gd name="T25" fmla="*/ 354 h 354"/>
                  <a:gd name="T26" fmla="*/ 282 w 372"/>
                  <a:gd name="T27" fmla="*/ 330 h 354"/>
                  <a:gd name="T28" fmla="*/ 348 w 372"/>
                  <a:gd name="T29" fmla="*/ 264 h 354"/>
                  <a:gd name="T30" fmla="*/ 372 w 372"/>
                  <a:gd name="T31" fmla="*/ 174 h 354"/>
                  <a:gd name="T32" fmla="*/ 372 w 372"/>
                  <a:gd name="T33" fmla="*/ 174 h 354"/>
                  <a:gd name="T34" fmla="*/ 372 w 372"/>
                  <a:gd name="T35" fmla="*/ 174 h 3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2"/>
                  <a:gd name="T55" fmla="*/ 0 h 354"/>
                  <a:gd name="T56" fmla="*/ 372 w 372"/>
                  <a:gd name="T57" fmla="*/ 354 h 3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2" h="354">
                    <a:moveTo>
                      <a:pt x="372" y="174"/>
                    </a:moveTo>
                    <a:lnTo>
                      <a:pt x="348" y="84"/>
                    </a:lnTo>
                    <a:lnTo>
                      <a:pt x="282" y="24"/>
                    </a:lnTo>
                    <a:lnTo>
                      <a:pt x="186" y="0"/>
                    </a:lnTo>
                    <a:lnTo>
                      <a:pt x="90" y="24"/>
                    </a:lnTo>
                    <a:lnTo>
                      <a:pt x="24" y="84"/>
                    </a:lnTo>
                    <a:lnTo>
                      <a:pt x="0" y="174"/>
                    </a:lnTo>
                    <a:lnTo>
                      <a:pt x="24" y="264"/>
                    </a:lnTo>
                    <a:lnTo>
                      <a:pt x="90" y="330"/>
                    </a:lnTo>
                    <a:lnTo>
                      <a:pt x="186" y="354"/>
                    </a:lnTo>
                    <a:lnTo>
                      <a:pt x="282" y="330"/>
                    </a:lnTo>
                    <a:lnTo>
                      <a:pt x="348" y="264"/>
                    </a:lnTo>
                    <a:lnTo>
                      <a:pt x="372" y="17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47" name="Freeform 493"/>
              <p:cNvSpPr>
                <a:spLocks/>
              </p:cNvSpPr>
              <p:nvPr/>
            </p:nvSpPr>
            <p:spPr bwMode="auto">
              <a:xfrm>
                <a:off x="4220" y="3119"/>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48" name="Freeform 494"/>
              <p:cNvSpPr>
                <a:spLocks/>
              </p:cNvSpPr>
              <p:nvPr/>
            </p:nvSpPr>
            <p:spPr bwMode="auto">
              <a:xfrm>
                <a:off x="4220" y="3119"/>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49" name="Freeform 495"/>
              <p:cNvSpPr>
                <a:spLocks/>
              </p:cNvSpPr>
              <p:nvPr/>
            </p:nvSpPr>
            <p:spPr bwMode="auto">
              <a:xfrm>
                <a:off x="4232" y="3119"/>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6" y="12"/>
                    </a:lnTo>
                    <a:lnTo>
                      <a:pt x="12"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50" name="Freeform 496"/>
              <p:cNvSpPr>
                <a:spLocks/>
              </p:cNvSpPr>
              <p:nvPr/>
            </p:nvSpPr>
            <p:spPr bwMode="auto">
              <a:xfrm>
                <a:off x="4232" y="3119"/>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6" y="12"/>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51" name="Freeform 497"/>
              <p:cNvSpPr>
                <a:spLocks/>
              </p:cNvSpPr>
              <p:nvPr/>
            </p:nvSpPr>
            <p:spPr bwMode="auto">
              <a:xfrm>
                <a:off x="4250" y="3119"/>
                <a:ext cx="18" cy="12"/>
              </a:xfrm>
              <a:custGeom>
                <a:avLst/>
                <a:gdLst>
                  <a:gd name="T0" fmla="*/ 18 w 18"/>
                  <a:gd name="T1" fmla="*/ 0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0"/>
                    </a:lnTo>
                    <a:lnTo>
                      <a:pt x="0" y="6"/>
                    </a:lnTo>
                    <a:lnTo>
                      <a:pt x="6" y="12"/>
                    </a:lnTo>
                    <a:lnTo>
                      <a:pt x="12" y="12"/>
                    </a:lnTo>
                    <a:lnTo>
                      <a:pt x="18" y="6"/>
                    </a:lnTo>
                    <a:lnTo>
                      <a:pt x="18"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52" name="Freeform 498"/>
              <p:cNvSpPr>
                <a:spLocks/>
              </p:cNvSpPr>
              <p:nvPr/>
            </p:nvSpPr>
            <p:spPr bwMode="auto">
              <a:xfrm>
                <a:off x="4250" y="3119"/>
                <a:ext cx="18" cy="12"/>
              </a:xfrm>
              <a:custGeom>
                <a:avLst/>
                <a:gdLst>
                  <a:gd name="T0" fmla="*/ 18 w 18"/>
                  <a:gd name="T1" fmla="*/ 0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0 h 12"/>
                  <a:gd name="T32" fmla="*/ 18 w 18"/>
                  <a:gd name="T33" fmla="*/ 0 h 12"/>
                  <a:gd name="T34" fmla="*/ 18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0"/>
                    </a:moveTo>
                    <a:lnTo>
                      <a:pt x="12" y="0"/>
                    </a:lnTo>
                    <a:lnTo>
                      <a:pt x="6" y="0"/>
                    </a:lnTo>
                    <a:lnTo>
                      <a:pt x="0" y="0"/>
                    </a:lnTo>
                    <a:lnTo>
                      <a:pt x="0" y="6"/>
                    </a:lnTo>
                    <a:lnTo>
                      <a:pt x="6" y="12"/>
                    </a:lnTo>
                    <a:lnTo>
                      <a:pt x="12" y="12"/>
                    </a:lnTo>
                    <a:lnTo>
                      <a:pt x="18" y="6"/>
                    </a:lnTo>
                    <a:lnTo>
                      <a:pt x="18"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53" name="Freeform 499"/>
              <p:cNvSpPr>
                <a:spLocks/>
              </p:cNvSpPr>
              <p:nvPr/>
            </p:nvSpPr>
            <p:spPr bwMode="auto">
              <a:xfrm>
                <a:off x="4268" y="3113"/>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54" name="Freeform 500"/>
              <p:cNvSpPr>
                <a:spLocks/>
              </p:cNvSpPr>
              <p:nvPr/>
            </p:nvSpPr>
            <p:spPr bwMode="auto">
              <a:xfrm>
                <a:off x="4268" y="3113"/>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55" name="Freeform 501"/>
              <p:cNvSpPr>
                <a:spLocks/>
              </p:cNvSpPr>
              <p:nvPr/>
            </p:nvSpPr>
            <p:spPr bwMode="auto">
              <a:xfrm>
                <a:off x="4286" y="3107"/>
                <a:ext cx="12" cy="12"/>
              </a:xfrm>
              <a:custGeom>
                <a:avLst/>
                <a:gdLst>
                  <a:gd name="T0" fmla="*/ 12 w 12"/>
                  <a:gd name="T1" fmla="*/ 6 h 12"/>
                  <a:gd name="T2" fmla="*/ 6 w 12"/>
                  <a:gd name="T3" fmla="*/ 0 h 12"/>
                  <a:gd name="T4" fmla="*/ 6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6" y="0"/>
                    </a:lnTo>
                    <a:lnTo>
                      <a:pt x="0" y="0"/>
                    </a:lnTo>
                    <a:lnTo>
                      <a:pt x="0" y="6"/>
                    </a:lnTo>
                    <a:lnTo>
                      <a:pt x="0" y="12"/>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56" name="Freeform 502"/>
              <p:cNvSpPr>
                <a:spLocks/>
              </p:cNvSpPr>
              <p:nvPr/>
            </p:nvSpPr>
            <p:spPr bwMode="auto">
              <a:xfrm>
                <a:off x="4286" y="3107"/>
                <a:ext cx="12" cy="12"/>
              </a:xfrm>
              <a:custGeom>
                <a:avLst/>
                <a:gdLst>
                  <a:gd name="T0" fmla="*/ 12 w 12"/>
                  <a:gd name="T1" fmla="*/ 6 h 12"/>
                  <a:gd name="T2" fmla="*/ 6 w 12"/>
                  <a:gd name="T3" fmla="*/ 0 h 12"/>
                  <a:gd name="T4" fmla="*/ 6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57" name="Freeform 503"/>
              <p:cNvSpPr>
                <a:spLocks/>
              </p:cNvSpPr>
              <p:nvPr/>
            </p:nvSpPr>
            <p:spPr bwMode="auto">
              <a:xfrm>
                <a:off x="4298" y="3101"/>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58" name="Freeform 504"/>
              <p:cNvSpPr>
                <a:spLocks/>
              </p:cNvSpPr>
              <p:nvPr/>
            </p:nvSpPr>
            <p:spPr bwMode="auto">
              <a:xfrm>
                <a:off x="4298" y="3101"/>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59" name="Freeform 505"/>
              <p:cNvSpPr>
                <a:spLocks/>
              </p:cNvSpPr>
              <p:nvPr/>
            </p:nvSpPr>
            <p:spPr bwMode="auto">
              <a:xfrm>
                <a:off x="4310" y="3089"/>
                <a:ext cx="18" cy="18"/>
              </a:xfrm>
              <a:custGeom>
                <a:avLst/>
                <a:gdLst>
                  <a:gd name="T0" fmla="*/ 18 w 18"/>
                  <a:gd name="T1" fmla="*/ 6 h 18"/>
                  <a:gd name="T2" fmla="*/ 12 w 18"/>
                  <a:gd name="T3" fmla="*/ 0 h 18"/>
                  <a:gd name="T4" fmla="*/ 6 w 18"/>
                  <a:gd name="T5" fmla="*/ 0 h 18"/>
                  <a:gd name="T6" fmla="*/ 6 w 18"/>
                  <a:gd name="T7" fmla="*/ 6 h 18"/>
                  <a:gd name="T8" fmla="*/ 6 w 18"/>
                  <a:gd name="T9" fmla="*/ 6 h 18"/>
                  <a:gd name="T10" fmla="*/ 0 w 18"/>
                  <a:gd name="T11" fmla="*/ 6 h 18"/>
                  <a:gd name="T12" fmla="*/ 0 w 18"/>
                  <a:gd name="T13" fmla="*/ 12 h 18"/>
                  <a:gd name="T14" fmla="*/ 6 w 18"/>
                  <a:gd name="T15" fmla="*/ 12 h 18"/>
                  <a:gd name="T16" fmla="*/ 6 w 18"/>
                  <a:gd name="T17" fmla="*/ 12 h 18"/>
                  <a:gd name="T18" fmla="*/ 6 w 18"/>
                  <a:gd name="T19" fmla="*/ 18 h 18"/>
                  <a:gd name="T20" fmla="*/ 12 w 18"/>
                  <a:gd name="T21" fmla="*/ 18 h 18"/>
                  <a:gd name="T22" fmla="*/ 12 w 18"/>
                  <a:gd name="T23" fmla="*/ 12 h 18"/>
                  <a:gd name="T24" fmla="*/ 12 w 18"/>
                  <a:gd name="T25" fmla="*/ 12 h 18"/>
                  <a:gd name="T26" fmla="*/ 18 w 18"/>
                  <a:gd name="T27" fmla="*/ 12 h 18"/>
                  <a:gd name="T28" fmla="*/ 18 w 18"/>
                  <a:gd name="T29" fmla="*/ 6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0"/>
                    </a:lnTo>
                    <a:lnTo>
                      <a:pt x="6" y="0"/>
                    </a:lnTo>
                    <a:lnTo>
                      <a:pt x="6" y="6"/>
                    </a:lnTo>
                    <a:lnTo>
                      <a:pt x="0" y="6"/>
                    </a:lnTo>
                    <a:lnTo>
                      <a:pt x="0" y="12"/>
                    </a:lnTo>
                    <a:lnTo>
                      <a:pt x="6" y="12"/>
                    </a:lnTo>
                    <a:lnTo>
                      <a:pt x="6" y="18"/>
                    </a:lnTo>
                    <a:lnTo>
                      <a:pt x="12" y="18"/>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60" name="Freeform 506"/>
              <p:cNvSpPr>
                <a:spLocks/>
              </p:cNvSpPr>
              <p:nvPr/>
            </p:nvSpPr>
            <p:spPr bwMode="auto">
              <a:xfrm>
                <a:off x="4310" y="3089"/>
                <a:ext cx="18" cy="18"/>
              </a:xfrm>
              <a:custGeom>
                <a:avLst/>
                <a:gdLst>
                  <a:gd name="T0" fmla="*/ 18 w 18"/>
                  <a:gd name="T1" fmla="*/ 6 h 18"/>
                  <a:gd name="T2" fmla="*/ 12 w 18"/>
                  <a:gd name="T3" fmla="*/ 0 h 18"/>
                  <a:gd name="T4" fmla="*/ 6 w 18"/>
                  <a:gd name="T5" fmla="*/ 0 h 18"/>
                  <a:gd name="T6" fmla="*/ 6 w 18"/>
                  <a:gd name="T7" fmla="*/ 6 h 18"/>
                  <a:gd name="T8" fmla="*/ 6 w 18"/>
                  <a:gd name="T9" fmla="*/ 6 h 18"/>
                  <a:gd name="T10" fmla="*/ 0 w 18"/>
                  <a:gd name="T11" fmla="*/ 6 h 18"/>
                  <a:gd name="T12" fmla="*/ 0 w 18"/>
                  <a:gd name="T13" fmla="*/ 12 h 18"/>
                  <a:gd name="T14" fmla="*/ 6 w 18"/>
                  <a:gd name="T15" fmla="*/ 12 h 18"/>
                  <a:gd name="T16" fmla="*/ 6 w 18"/>
                  <a:gd name="T17" fmla="*/ 12 h 18"/>
                  <a:gd name="T18" fmla="*/ 6 w 18"/>
                  <a:gd name="T19" fmla="*/ 18 h 18"/>
                  <a:gd name="T20" fmla="*/ 12 w 18"/>
                  <a:gd name="T21" fmla="*/ 18 h 18"/>
                  <a:gd name="T22" fmla="*/ 12 w 18"/>
                  <a:gd name="T23" fmla="*/ 12 h 18"/>
                  <a:gd name="T24" fmla="*/ 12 w 18"/>
                  <a:gd name="T25" fmla="*/ 12 h 18"/>
                  <a:gd name="T26" fmla="*/ 18 w 18"/>
                  <a:gd name="T27" fmla="*/ 12 h 18"/>
                  <a:gd name="T28" fmla="*/ 18 w 18"/>
                  <a:gd name="T29" fmla="*/ 6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0"/>
                    </a:lnTo>
                    <a:lnTo>
                      <a:pt x="6" y="0"/>
                    </a:lnTo>
                    <a:lnTo>
                      <a:pt x="6" y="6"/>
                    </a:lnTo>
                    <a:lnTo>
                      <a:pt x="0" y="6"/>
                    </a:lnTo>
                    <a:lnTo>
                      <a:pt x="0" y="12"/>
                    </a:lnTo>
                    <a:lnTo>
                      <a:pt x="6" y="12"/>
                    </a:lnTo>
                    <a:lnTo>
                      <a:pt x="6" y="18"/>
                    </a:lnTo>
                    <a:lnTo>
                      <a:pt x="12" y="18"/>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61" name="Freeform 507"/>
              <p:cNvSpPr>
                <a:spLocks/>
              </p:cNvSpPr>
              <p:nvPr/>
            </p:nvSpPr>
            <p:spPr bwMode="auto">
              <a:xfrm>
                <a:off x="4328" y="3083"/>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62" name="Freeform 508"/>
              <p:cNvSpPr>
                <a:spLocks/>
              </p:cNvSpPr>
              <p:nvPr/>
            </p:nvSpPr>
            <p:spPr bwMode="auto">
              <a:xfrm>
                <a:off x="4328" y="3083"/>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63" name="Freeform 509"/>
              <p:cNvSpPr>
                <a:spLocks/>
              </p:cNvSpPr>
              <p:nvPr/>
            </p:nvSpPr>
            <p:spPr bwMode="auto">
              <a:xfrm>
                <a:off x="4340" y="3071"/>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64" name="Freeform 510"/>
              <p:cNvSpPr>
                <a:spLocks/>
              </p:cNvSpPr>
              <p:nvPr/>
            </p:nvSpPr>
            <p:spPr bwMode="auto">
              <a:xfrm>
                <a:off x="4340" y="3071"/>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65" name="Freeform 511"/>
              <p:cNvSpPr>
                <a:spLocks/>
              </p:cNvSpPr>
              <p:nvPr/>
            </p:nvSpPr>
            <p:spPr bwMode="auto">
              <a:xfrm>
                <a:off x="4346" y="3059"/>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0"/>
                    </a:lnTo>
                    <a:lnTo>
                      <a:pt x="0" y="6"/>
                    </a:lnTo>
                    <a:lnTo>
                      <a:pt x="6" y="12"/>
                    </a:lnTo>
                    <a:lnTo>
                      <a:pt x="12" y="12"/>
                    </a:lnTo>
                    <a:lnTo>
                      <a:pt x="18" y="6"/>
                    </a:lnTo>
                    <a:lnTo>
                      <a:pt x="18" y="0"/>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66" name="Freeform 512"/>
              <p:cNvSpPr>
                <a:spLocks/>
              </p:cNvSpPr>
              <p:nvPr/>
            </p:nvSpPr>
            <p:spPr bwMode="auto">
              <a:xfrm>
                <a:off x="4346" y="3059"/>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0"/>
                    </a:lnTo>
                    <a:lnTo>
                      <a:pt x="0" y="6"/>
                    </a:lnTo>
                    <a:lnTo>
                      <a:pt x="6" y="12"/>
                    </a:lnTo>
                    <a:lnTo>
                      <a:pt x="12" y="12"/>
                    </a:lnTo>
                    <a:lnTo>
                      <a:pt x="18" y="6"/>
                    </a:lnTo>
                    <a:lnTo>
                      <a:pt x="18" y="0"/>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67" name="Freeform 513"/>
              <p:cNvSpPr>
                <a:spLocks/>
              </p:cNvSpPr>
              <p:nvPr/>
            </p:nvSpPr>
            <p:spPr bwMode="auto">
              <a:xfrm>
                <a:off x="4358" y="3041"/>
                <a:ext cx="12" cy="18"/>
              </a:xfrm>
              <a:custGeom>
                <a:avLst/>
                <a:gdLst>
                  <a:gd name="T0" fmla="*/ 6 w 12"/>
                  <a:gd name="T1" fmla="*/ 6 h 18"/>
                  <a:gd name="T2" fmla="*/ 6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0 w 12"/>
                  <a:gd name="T15" fmla="*/ 18 h 18"/>
                  <a:gd name="T16" fmla="*/ 0 w 12"/>
                  <a:gd name="T17" fmla="*/ 18 h 18"/>
                  <a:gd name="T18" fmla="*/ 6 w 12"/>
                  <a:gd name="T19" fmla="*/ 18 h 18"/>
                  <a:gd name="T20" fmla="*/ 12 w 12"/>
                  <a:gd name="T21" fmla="*/ 18 h 18"/>
                  <a:gd name="T22" fmla="*/ 12 w 12"/>
                  <a:gd name="T23" fmla="*/ 12 h 18"/>
                  <a:gd name="T24" fmla="*/ 12 w 12"/>
                  <a:gd name="T25" fmla="*/ 12 h 18"/>
                  <a:gd name="T26" fmla="*/ 12 w 12"/>
                  <a:gd name="T27" fmla="*/ 6 h 18"/>
                  <a:gd name="T28" fmla="*/ 12 w 12"/>
                  <a:gd name="T29" fmla="*/ 6 h 18"/>
                  <a:gd name="T30" fmla="*/ 6 w 12"/>
                  <a:gd name="T31" fmla="*/ 6 h 18"/>
                  <a:gd name="T32" fmla="*/ 6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6"/>
                    </a:moveTo>
                    <a:lnTo>
                      <a:pt x="6" y="0"/>
                    </a:lnTo>
                    <a:lnTo>
                      <a:pt x="0" y="6"/>
                    </a:lnTo>
                    <a:lnTo>
                      <a:pt x="0" y="12"/>
                    </a:lnTo>
                    <a:lnTo>
                      <a:pt x="0" y="18"/>
                    </a:lnTo>
                    <a:lnTo>
                      <a:pt x="6" y="18"/>
                    </a:lnTo>
                    <a:lnTo>
                      <a:pt x="12" y="18"/>
                    </a:lnTo>
                    <a:lnTo>
                      <a:pt x="12" y="12"/>
                    </a:lnTo>
                    <a:lnTo>
                      <a:pt x="12" y="6"/>
                    </a:lnTo>
                    <a:lnTo>
                      <a:pt x="6"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68" name="Freeform 514"/>
              <p:cNvSpPr>
                <a:spLocks/>
              </p:cNvSpPr>
              <p:nvPr/>
            </p:nvSpPr>
            <p:spPr bwMode="auto">
              <a:xfrm>
                <a:off x="4358" y="3041"/>
                <a:ext cx="12" cy="18"/>
              </a:xfrm>
              <a:custGeom>
                <a:avLst/>
                <a:gdLst>
                  <a:gd name="T0" fmla="*/ 6 w 12"/>
                  <a:gd name="T1" fmla="*/ 6 h 18"/>
                  <a:gd name="T2" fmla="*/ 6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0 w 12"/>
                  <a:gd name="T15" fmla="*/ 18 h 18"/>
                  <a:gd name="T16" fmla="*/ 0 w 12"/>
                  <a:gd name="T17" fmla="*/ 18 h 18"/>
                  <a:gd name="T18" fmla="*/ 6 w 12"/>
                  <a:gd name="T19" fmla="*/ 18 h 18"/>
                  <a:gd name="T20" fmla="*/ 12 w 12"/>
                  <a:gd name="T21" fmla="*/ 18 h 18"/>
                  <a:gd name="T22" fmla="*/ 12 w 12"/>
                  <a:gd name="T23" fmla="*/ 12 h 18"/>
                  <a:gd name="T24" fmla="*/ 12 w 12"/>
                  <a:gd name="T25" fmla="*/ 12 h 18"/>
                  <a:gd name="T26" fmla="*/ 12 w 12"/>
                  <a:gd name="T27" fmla="*/ 6 h 18"/>
                  <a:gd name="T28" fmla="*/ 12 w 12"/>
                  <a:gd name="T29" fmla="*/ 6 h 18"/>
                  <a:gd name="T30" fmla="*/ 6 w 12"/>
                  <a:gd name="T31" fmla="*/ 6 h 18"/>
                  <a:gd name="T32" fmla="*/ 6 w 12"/>
                  <a:gd name="T33" fmla="*/ 6 h 18"/>
                  <a:gd name="T34" fmla="*/ 6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6"/>
                    </a:moveTo>
                    <a:lnTo>
                      <a:pt x="6" y="0"/>
                    </a:lnTo>
                    <a:lnTo>
                      <a:pt x="0" y="6"/>
                    </a:lnTo>
                    <a:lnTo>
                      <a:pt x="0" y="12"/>
                    </a:lnTo>
                    <a:lnTo>
                      <a:pt x="0" y="18"/>
                    </a:lnTo>
                    <a:lnTo>
                      <a:pt x="6" y="18"/>
                    </a:lnTo>
                    <a:lnTo>
                      <a:pt x="12" y="18"/>
                    </a:lnTo>
                    <a:lnTo>
                      <a:pt x="12" y="12"/>
                    </a:lnTo>
                    <a:lnTo>
                      <a:pt x="12" y="6"/>
                    </a:lnTo>
                    <a:lnTo>
                      <a:pt x="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69" name="Freeform 515"/>
              <p:cNvSpPr>
                <a:spLocks/>
              </p:cNvSpPr>
              <p:nvPr/>
            </p:nvSpPr>
            <p:spPr bwMode="auto">
              <a:xfrm>
                <a:off x="4364" y="3029"/>
                <a:ext cx="12" cy="12"/>
              </a:xfrm>
              <a:custGeom>
                <a:avLst/>
                <a:gdLst>
                  <a:gd name="T0" fmla="*/ 12 w 12"/>
                  <a:gd name="T1" fmla="*/ 0 h 12"/>
                  <a:gd name="T2" fmla="*/ 6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0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70" name="Freeform 516"/>
              <p:cNvSpPr>
                <a:spLocks/>
              </p:cNvSpPr>
              <p:nvPr/>
            </p:nvSpPr>
            <p:spPr bwMode="auto">
              <a:xfrm>
                <a:off x="4364" y="3029"/>
                <a:ext cx="12" cy="12"/>
              </a:xfrm>
              <a:custGeom>
                <a:avLst/>
                <a:gdLst>
                  <a:gd name="T0" fmla="*/ 12 w 12"/>
                  <a:gd name="T1" fmla="*/ 0 h 12"/>
                  <a:gd name="T2" fmla="*/ 6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0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71" name="Freeform 517"/>
              <p:cNvSpPr>
                <a:spLocks/>
              </p:cNvSpPr>
              <p:nvPr/>
            </p:nvSpPr>
            <p:spPr bwMode="auto">
              <a:xfrm>
                <a:off x="4370" y="3011"/>
                <a:ext cx="12" cy="18"/>
              </a:xfrm>
              <a:custGeom>
                <a:avLst/>
                <a:gdLst>
                  <a:gd name="T0" fmla="*/ 6 w 12"/>
                  <a:gd name="T1" fmla="*/ 0 h 18"/>
                  <a:gd name="T2" fmla="*/ 6 w 12"/>
                  <a:gd name="T3" fmla="*/ 6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6 w 12"/>
                  <a:gd name="T19" fmla="*/ 18 h 18"/>
                  <a:gd name="T20" fmla="*/ 12 w 12"/>
                  <a:gd name="T21" fmla="*/ 12 h 18"/>
                  <a:gd name="T22" fmla="*/ 12 w 12"/>
                  <a:gd name="T23" fmla="*/ 12 h 18"/>
                  <a:gd name="T24" fmla="*/ 12 w 12"/>
                  <a:gd name="T25" fmla="*/ 12 h 18"/>
                  <a:gd name="T26" fmla="*/ 12 w 12"/>
                  <a:gd name="T27" fmla="*/ 6 h 18"/>
                  <a:gd name="T28" fmla="*/ 12 w 12"/>
                  <a:gd name="T29" fmla="*/ 6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6" y="6"/>
                    </a:lnTo>
                    <a:lnTo>
                      <a:pt x="0" y="6"/>
                    </a:lnTo>
                    <a:lnTo>
                      <a:pt x="0" y="12"/>
                    </a:lnTo>
                    <a:lnTo>
                      <a:pt x="6" y="18"/>
                    </a:lnTo>
                    <a:lnTo>
                      <a:pt x="12" y="12"/>
                    </a:lnTo>
                    <a:lnTo>
                      <a:pt x="12" y="6"/>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72" name="Freeform 518"/>
              <p:cNvSpPr>
                <a:spLocks/>
              </p:cNvSpPr>
              <p:nvPr/>
            </p:nvSpPr>
            <p:spPr bwMode="auto">
              <a:xfrm>
                <a:off x="4370" y="3011"/>
                <a:ext cx="12" cy="18"/>
              </a:xfrm>
              <a:custGeom>
                <a:avLst/>
                <a:gdLst>
                  <a:gd name="T0" fmla="*/ 6 w 12"/>
                  <a:gd name="T1" fmla="*/ 0 h 18"/>
                  <a:gd name="T2" fmla="*/ 6 w 12"/>
                  <a:gd name="T3" fmla="*/ 6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6 w 12"/>
                  <a:gd name="T19" fmla="*/ 18 h 18"/>
                  <a:gd name="T20" fmla="*/ 12 w 12"/>
                  <a:gd name="T21" fmla="*/ 12 h 18"/>
                  <a:gd name="T22" fmla="*/ 12 w 12"/>
                  <a:gd name="T23" fmla="*/ 12 h 18"/>
                  <a:gd name="T24" fmla="*/ 12 w 12"/>
                  <a:gd name="T25" fmla="*/ 12 h 18"/>
                  <a:gd name="T26" fmla="*/ 12 w 12"/>
                  <a:gd name="T27" fmla="*/ 6 h 18"/>
                  <a:gd name="T28" fmla="*/ 12 w 12"/>
                  <a:gd name="T29" fmla="*/ 6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6" y="6"/>
                    </a:lnTo>
                    <a:lnTo>
                      <a:pt x="0" y="6"/>
                    </a:lnTo>
                    <a:lnTo>
                      <a:pt x="0" y="12"/>
                    </a:lnTo>
                    <a:lnTo>
                      <a:pt x="6" y="18"/>
                    </a:lnTo>
                    <a:lnTo>
                      <a:pt x="12" y="12"/>
                    </a:lnTo>
                    <a:lnTo>
                      <a:pt x="12" y="6"/>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73" name="Freeform 519"/>
              <p:cNvSpPr>
                <a:spLocks/>
              </p:cNvSpPr>
              <p:nvPr/>
            </p:nvSpPr>
            <p:spPr bwMode="auto">
              <a:xfrm>
                <a:off x="4370" y="299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12 w 18"/>
                  <a:gd name="T15" fmla="*/ 12 h 12"/>
                  <a:gd name="T16" fmla="*/ 12 w 18"/>
                  <a:gd name="T17" fmla="*/ 12 h 12"/>
                  <a:gd name="T18" fmla="*/ 12 w 18"/>
                  <a:gd name="T19" fmla="*/ 12 h 12"/>
                  <a:gd name="T20" fmla="*/ 18 w 18"/>
                  <a:gd name="T21" fmla="*/ 12 h 12"/>
                  <a:gd name="T22" fmla="*/ 18 w 18"/>
                  <a:gd name="T23" fmla="*/ 6 h 12"/>
                  <a:gd name="T24" fmla="*/ 18 w 18"/>
                  <a:gd name="T25" fmla="*/ 6 h 12"/>
                  <a:gd name="T26" fmla="*/ 18 w 18"/>
                  <a:gd name="T27" fmla="*/ 6 h 12"/>
                  <a:gd name="T28" fmla="*/ 12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6" y="6"/>
                    </a:lnTo>
                    <a:lnTo>
                      <a:pt x="6" y="12"/>
                    </a:lnTo>
                    <a:lnTo>
                      <a:pt x="12" y="12"/>
                    </a:lnTo>
                    <a:lnTo>
                      <a:pt x="18" y="12"/>
                    </a:lnTo>
                    <a:lnTo>
                      <a:pt x="18"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74" name="Freeform 520"/>
              <p:cNvSpPr>
                <a:spLocks/>
              </p:cNvSpPr>
              <p:nvPr/>
            </p:nvSpPr>
            <p:spPr bwMode="auto">
              <a:xfrm>
                <a:off x="4370" y="299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12 w 18"/>
                  <a:gd name="T15" fmla="*/ 12 h 12"/>
                  <a:gd name="T16" fmla="*/ 12 w 18"/>
                  <a:gd name="T17" fmla="*/ 12 h 12"/>
                  <a:gd name="T18" fmla="*/ 12 w 18"/>
                  <a:gd name="T19" fmla="*/ 12 h 12"/>
                  <a:gd name="T20" fmla="*/ 18 w 18"/>
                  <a:gd name="T21" fmla="*/ 12 h 12"/>
                  <a:gd name="T22" fmla="*/ 18 w 18"/>
                  <a:gd name="T23" fmla="*/ 6 h 12"/>
                  <a:gd name="T24" fmla="*/ 18 w 18"/>
                  <a:gd name="T25" fmla="*/ 6 h 12"/>
                  <a:gd name="T26" fmla="*/ 18 w 18"/>
                  <a:gd name="T27" fmla="*/ 6 h 12"/>
                  <a:gd name="T28" fmla="*/ 12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6" y="6"/>
                    </a:lnTo>
                    <a:lnTo>
                      <a:pt x="6" y="12"/>
                    </a:lnTo>
                    <a:lnTo>
                      <a:pt x="12" y="12"/>
                    </a:lnTo>
                    <a:lnTo>
                      <a:pt x="18" y="12"/>
                    </a:lnTo>
                    <a:lnTo>
                      <a:pt x="18"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75" name="Freeform 521"/>
              <p:cNvSpPr>
                <a:spLocks/>
              </p:cNvSpPr>
              <p:nvPr/>
            </p:nvSpPr>
            <p:spPr bwMode="auto">
              <a:xfrm>
                <a:off x="4376" y="2981"/>
                <a:ext cx="12" cy="18"/>
              </a:xfrm>
              <a:custGeom>
                <a:avLst/>
                <a:gdLst>
                  <a:gd name="T0" fmla="*/ 6 w 12"/>
                  <a:gd name="T1" fmla="*/ 0 h 18"/>
                  <a:gd name="T2" fmla="*/ 0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0" y="0"/>
                    </a:lnTo>
                    <a:lnTo>
                      <a:pt x="0" y="6"/>
                    </a:lnTo>
                    <a:lnTo>
                      <a:pt x="0" y="12"/>
                    </a:lnTo>
                    <a:lnTo>
                      <a:pt x="6" y="18"/>
                    </a:lnTo>
                    <a:lnTo>
                      <a:pt x="12" y="12"/>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76" name="Freeform 522"/>
              <p:cNvSpPr>
                <a:spLocks/>
              </p:cNvSpPr>
              <p:nvPr/>
            </p:nvSpPr>
            <p:spPr bwMode="auto">
              <a:xfrm>
                <a:off x="4376" y="2981"/>
                <a:ext cx="12" cy="18"/>
              </a:xfrm>
              <a:custGeom>
                <a:avLst/>
                <a:gdLst>
                  <a:gd name="T0" fmla="*/ 6 w 12"/>
                  <a:gd name="T1" fmla="*/ 0 h 18"/>
                  <a:gd name="T2" fmla="*/ 0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0" y="0"/>
                    </a:lnTo>
                    <a:lnTo>
                      <a:pt x="0" y="6"/>
                    </a:lnTo>
                    <a:lnTo>
                      <a:pt x="0" y="12"/>
                    </a:lnTo>
                    <a:lnTo>
                      <a:pt x="6" y="18"/>
                    </a:lnTo>
                    <a:lnTo>
                      <a:pt x="12" y="12"/>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77" name="Freeform 523"/>
              <p:cNvSpPr>
                <a:spLocks/>
              </p:cNvSpPr>
              <p:nvPr/>
            </p:nvSpPr>
            <p:spPr bwMode="auto">
              <a:xfrm>
                <a:off x="4376" y="2969"/>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78" name="Freeform 524"/>
              <p:cNvSpPr>
                <a:spLocks/>
              </p:cNvSpPr>
              <p:nvPr/>
            </p:nvSpPr>
            <p:spPr bwMode="auto">
              <a:xfrm>
                <a:off x="4376" y="2969"/>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79" name="Freeform 525"/>
              <p:cNvSpPr>
                <a:spLocks/>
              </p:cNvSpPr>
              <p:nvPr/>
            </p:nvSpPr>
            <p:spPr bwMode="auto">
              <a:xfrm>
                <a:off x="4370" y="295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0"/>
                    </a:lnTo>
                    <a:lnTo>
                      <a:pt x="0" y="6"/>
                    </a:lnTo>
                    <a:lnTo>
                      <a:pt x="6" y="12"/>
                    </a:lnTo>
                    <a:lnTo>
                      <a:pt x="12" y="12"/>
                    </a:lnTo>
                    <a:lnTo>
                      <a:pt x="18"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80" name="Freeform 526"/>
              <p:cNvSpPr>
                <a:spLocks/>
              </p:cNvSpPr>
              <p:nvPr/>
            </p:nvSpPr>
            <p:spPr bwMode="auto">
              <a:xfrm>
                <a:off x="4370" y="295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0"/>
                    </a:lnTo>
                    <a:lnTo>
                      <a:pt x="0" y="6"/>
                    </a:lnTo>
                    <a:lnTo>
                      <a:pt x="6" y="12"/>
                    </a:lnTo>
                    <a:lnTo>
                      <a:pt x="12" y="12"/>
                    </a:lnTo>
                    <a:lnTo>
                      <a:pt x="18"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81" name="Freeform 527"/>
              <p:cNvSpPr>
                <a:spLocks/>
              </p:cNvSpPr>
              <p:nvPr/>
            </p:nvSpPr>
            <p:spPr bwMode="auto">
              <a:xfrm>
                <a:off x="4370" y="2933"/>
                <a:ext cx="12" cy="18"/>
              </a:xfrm>
              <a:custGeom>
                <a:avLst/>
                <a:gdLst>
                  <a:gd name="T0" fmla="*/ 6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6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0" y="6"/>
                    </a:lnTo>
                    <a:lnTo>
                      <a:pt x="0" y="12"/>
                    </a:lnTo>
                    <a:lnTo>
                      <a:pt x="6" y="18"/>
                    </a:lnTo>
                    <a:lnTo>
                      <a:pt x="12" y="12"/>
                    </a:lnTo>
                    <a:lnTo>
                      <a:pt x="12" y="6"/>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82" name="Freeform 528"/>
              <p:cNvSpPr>
                <a:spLocks/>
              </p:cNvSpPr>
              <p:nvPr/>
            </p:nvSpPr>
            <p:spPr bwMode="auto">
              <a:xfrm>
                <a:off x="4370" y="2933"/>
                <a:ext cx="12" cy="18"/>
              </a:xfrm>
              <a:custGeom>
                <a:avLst/>
                <a:gdLst>
                  <a:gd name="T0" fmla="*/ 6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6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0" y="6"/>
                    </a:lnTo>
                    <a:lnTo>
                      <a:pt x="0" y="12"/>
                    </a:lnTo>
                    <a:lnTo>
                      <a:pt x="6" y="18"/>
                    </a:lnTo>
                    <a:lnTo>
                      <a:pt x="12" y="12"/>
                    </a:lnTo>
                    <a:lnTo>
                      <a:pt x="12" y="6"/>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83" name="Freeform 529"/>
              <p:cNvSpPr>
                <a:spLocks/>
              </p:cNvSpPr>
              <p:nvPr/>
            </p:nvSpPr>
            <p:spPr bwMode="auto">
              <a:xfrm>
                <a:off x="4364" y="2921"/>
                <a:ext cx="12" cy="12"/>
              </a:xfrm>
              <a:custGeom>
                <a:avLst/>
                <a:gdLst>
                  <a:gd name="T0" fmla="*/ 0 w 12"/>
                  <a:gd name="T1" fmla="*/ 0 h 12"/>
                  <a:gd name="T2" fmla="*/ 0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0 h 12"/>
                  <a:gd name="T24" fmla="*/ 12 w 12"/>
                  <a:gd name="T25" fmla="*/ 0 h 12"/>
                  <a:gd name="T26" fmla="*/ 12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0" y="6"/>
                    </a:lnTo>
                    <a:lnTo>
                      <a:pt x="0" y="12"/>
                    </a:lnTo>
                    <a:lnTo>
                      <a:pt x="6" y="12"/>
                    </a:lnTo>
                    <a:lnTo>
                      <a:pt x="12" y="12"/>
                    </a:lnTo>
                    <a:lnTo>
                      <a:pt x="12"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84" name="Freeform 530"/>
              <p:cNvSpPr>
                <a:spLocks/>
              </p:cNvSpPr>
              <p:nvPr/>
            </p:nvSpPr>
            <p:spPr bwMode="auto">
              <a:xfrm>
                <a:off x="4364" y="2921"/>
                <a:ext cx="12" cy="12"/>
              </a:xfrm>
              <a:custGeom>
                <a:avLst/>
                <a:gdLst>
                  <a:gd name="T0" fmla="*/ 0 w 12"/>
                  <a:gd name="T1" fmla="*/ 0 h 12"/>
                  <a:gd name="T2" fmla="*/ 0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0 h 12"/>
                  <a:gd name="T24" fmla="*/ 12 w 12"/>
                  <a:gd name="T25" fmla="*/ 0 h 12"/>
                  <a:gd name="T26" fmla="*/ 12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0"/>
                    </a:lnTo>
                    <a:lnTo>
                      <a:pt x="0" y="6"/>
                    </a:lnTo>
                    <a:lnTo>
                      <a:pt x="0" y="12"/>
                    </a:lnTo>
                    <a:lnTo>
                      <a:pt x="6" y="12"/>
                    </a:lnTo>
                    <a:lnTo>
                      <a:pt x="12" y="12"/>
                    </a:lnTo>
                    <a:lnTo>
                      <a:pt x="12"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85" name="Freeform 531"/>
              <p:cNvSpPr>
                <a:spLocks/>
              </p:cNvSpPr>
              <p:nvPr/>
            </p:nvSpPr>
            <p:spPr bwMode="auto">
              <a:xfrm>
                <a:off x="4358" y="2903"/>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6 w 12"/>
                  <a:gd name="T15" fmla="*/ 18 h 18"/>
                  <a:gd name="T16" fmla="*/ 6 w 12"/>
                  <a:gd name="T17" fmla="*/ 18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6"/>
                    </a:lnTo>
                    <a:lnTo>
                      <a:pt x="0" y="12"/>
                    </a:lnTo>
                    <a:lnTo>
                      <a:pt x="0" y="18"/>
                    </a:lnTo>
                    <a:lnTo>
                      <a:pt x="6" y="18"/>
                    </a:lnTo>
                    <a:lnTo>
                      <a:pt x="12" y="12"/>
                    </a:lnTo>
                    <a:lnTo>
                      <a:pt x="12" y="6"/>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86" name="Freeform 532"/>
              <p:cNvSpPr>
                <a:spLocks/>
              </p:cNvSpPr>
              <p:nvPr/>
            </p:nvSpPr>
            <p:spPr bwMode="auto">
              <a:xfrm>
                <a:off x="4358" y="2903"/>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6 w 12"/>
                  <a:gd name="T15" fmla="*/ 18 h 18"/>
                  <a:gd name="T16" fmla="*/ 6 w 12"/>
                  <a:gd name="T17" fmla="*/ 18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6"/>
                    </a:lnTo>
                    <a:lnTo>
                      <a:pt x="0" y="12"/>
                    </a:lnTo>
                    <a:lnTo>
                      <a:pt x="0" y="18"/>
                    </a:lnTo>
                    <a:lnTo>
                      <a:pt x="6" y="18"/>
                    </a:lnTo>
                    <a:lnTo>
                      <a:pt x="12" y="12"/>
                    </a:lnTo>
                    <a:lnTo>
                      <a:pt x="12" y="6"/>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87" name="Freeform 533"/>
              <p:cNvSpPr>
                <a:spLocks/>
              </p:cNvSpPr>
              <p:nvPr/>
            </p:nvSpPr>
            <p:spPr bwMode="auto">
              <a:xfrm>
                <a:off x="4346" y="2891"/>
                <a:ext cx="12" cy="12"/>
              </a:xfrm>
              <a:custGeom>
                <a:avLst/>
                <a:gdLst>
                  <a:gd name="T0" fmla="*/ 0 w 12"/>
                  <a:gd name="T1" fmla="*/ 0 h 12"/>
                  <a:gd name="T2" fmla="*/ 0 w 12"/>
                  <a:gd name="T3" fmla="*/ 6 h 12"/>
                  <a:gd name="T4" fmla="*/ 0 w 12"/>
                  <a:gd name="T5" fmla="*/ 6 h 12"/>
                  <a:gd name="T6" fmla="*/ 0 w 12"/>
                  <a:gd name="T7" fmla="*/ 12 h 12"/>
                  <a:gd name="T8" fmla="*/ 0 w 12"/>
                  <a:gd name="T9" fmla="*/ 12 h 12"/>
                  <a:gd name="T10" fmla="*/ 6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0" y="12"/>
                    </a:lnTo>
                    <a:lnTo>
                      <a:pt x="6" y="12"/>
                    </a:lnTo>
                    <a:lnTo>
                      <a:pt x="12" y="12"/>
                    </a:lnTo>
                    <a:lnTo>
                      <a:pt x="12"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88" name="Freeform 534"/>
              <p:cNvSpPr>
                <a:spLocks/>
              </p:cNvSpPr>
              <p:nvPr/>
            </p:nvSpPr>
            <p:spPr bwMode="auto">
              <a:xfrm>
                <a:off x="4346" y="2891"/>
                <a:ext cx="12" cy="12"/>
              </a:xfrm>
              <a:custGeom>
                <a:avLst/>
                <a:gdLst>
                  <a:gd name="T0" fmla="*/ 0 w 12"/>
                  <a:gd name="T1" fmla="*/ 0 h 12"/>
                  <a:gd name="T2" fmla="*/ 0 w 12"/>
                  <a:gd name="T3" fmla="*/ 6 h 12"/>
                  <a:gd name="T4" fmla="*/ 0 w 12"/>
                  <a:gd name="T5" fmla="*/ 6 h 12"/>
                  <a:gd name="T6" fmla="*/ 0 w 12"/>
                  <a:gd name="T7" fmla="*/ 12 h 12"/>
                  <a:gd name="T8" fmla="*/ 0 w 12"/>
                  <a:gd name="T9" fmla="*/ 12 h 12"/>
                  <a:gd name="T10" fmla="*/ 6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0" y="12"/>
                    </a:lnTo>
                    <a:lnTo>
                      <a:pt x="6" y="12"/>
                    </a:lnTo>
                    <a:lnTo>
                      <a:pt x="12" y="12"/>
                    </a:lnTo>
                    <a:lnTo>
                      <a:pt x="12"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89" name="Freeform 535"/>
              <p:cNvSpPr>
                <a:spLocks/>
              </p:cNvSpPr>
              <p:nvPr/>
            </p:nvSpPr>
            <p:spPr bwMode="auto">
              <a:xfrm>
                <a:off x="4334" y="287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12"/>
                    </a:lnTo>
                    <a:lnTo>
                      <a:pt x="18"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90" name="Freeform 536"/>
              <p:cNvSpPr>
                <a:spLocks/>
              </p:cNvSpPr>
              <p:nvPr/>
            </p:nvSpPr>
            <p:spPr bwMode="auto">
              <a:xfrm>
                <a:off x="4334" y="287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12"/>
                    </a:lnTo>
                    <a:lnTo>
                      <a:pt x="18"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91" name="Freeform 537"/>
              <p:cNvSpPr>
                <a:spLocks/>
              </p:cNvSpPr>
              <p:nvPr/>
            </p:nvSpPr>
            <p:spPr bwMode="auto">
              <a:xfrm>
                <a:off x="4322" y="2867"/>
                <a:ext cx="18" cy="12"/>
              </a:xfrm>
              <a:custGeom>
                <a:avLst/>
                <a:gdLst>
                  <a:gd name="T0" fmla="*/ 6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6 h 12"/>
                  <a:gd name="T32" fmla="*/ 6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6"/>
                    </a:moveTo>
                    <a:lnTo>
                      <a:pt x="0" y="6"/>
                    </a:lnTo>
                    <a:lnTo>
                      <a:pt x="0" y="12"/>
                    </a:lnTo>
                    <a:lnTo>
                      <a:pt x="6" y="12"/>
                    </a:lnTo>
                    <a:lnTo>
                      <a:pt x="12" y="12"/>
                    </a:lnTo>
                    <a:lnTo>
                      <a:pt x="18" y="12"/>
                    </a:lnTo>
                    <a:lnTo>
                      <a:pt x="18" y="6"/>
                    </a:lnTo>
                    <a:lnTo>
                      <a:pt x="12" y="0"/>
                    </a:lnTo>
                    <a:lnTo>
                      <a:pt x="6" y="0"/>
                    </a:lnTo>
                    <a:lnTo>
                      <a:pt x="6"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92" name="Freeform 538"/>
              <p:cNvSpPr>
                <a:spLocks/>
              </p:cNvSpPr>
              <p:nvPr/>
            </p:nvSpPr>
            <p:spPr bwMode="auto">
              <a:xfrm>
                <a:off x="4322" y="2867"/>
                <a:ext cx="18" cy="12"/>
              </a:xfrm>
              <a:custGeom>
                <a:avLst/>
                <a:gdLst>
                  <a:gd name="T0" fmla="*/ 6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6 h 12"/>
                  <a:gd name="T32" fmla="*/ 6 w 18"/>
                  <a:gd name="T33" fmla="*/ 6 h 12"/>
                  <a:gd name="T34" fmla="*/ 6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6"/>
                    </a:moveTo>
                    <a:lnTo>
                      <a:pt x="0" y="6"/>
                    </a:lnTo>
                    <a:lnTo>
                      <a:pt x="0" y="12"/>
                    </a:lnTo>
                    <a:lnTo>
                      <a:pt x="6" y="12"/>
                    </a:lnTo>
                    <a:lnTo>
                      <a:pt x="12" y="12"/>
                    </a:lnTo>
                    <a:lnTo>
                      <a:pt x="18" y="12"/>
                    </a:lnTo>
                    <a:lnTo>
                      <a:pt x="18" y="6"/>
                    </a:lnTo>
                    <a:lnTo>
                      <a:pt x="12" y="0"/>
                    </a:lnTo>
                    <a:lnTo>
                      <a:pt x="6" y="0"/>
                    </a:lnTo>
                    <a:lnTo>
                      <a:pt x="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93" name="Freeform 539"/>
              <p:cNvSpPr>
                <a:spLocks/>
              </p:cNvSpPr>
              <p:nvPr/>
            </p:nvSpPr>
            <p:spPr bwMode="auto">
              <a:xfrm>
                <a:off x="4310" y="2861"/>
                <a:ext cx="12" cy="12"/>
              </a:xfrm>
              <a:custGeom>
                <a:avLst/>
                <a:gdLst>
                  <a:gd name="T0" fmla="*/ 0 w 12"/>
                  <a:gd name="T1" fmla="*/ 0 h 12"/>
                  <a:gd name="T2" fmla="*/ 0 w 12"/>
                  <a:gd name="T3" fmla="*/ 6 h 12"/>
                  <a:gd name="T4" fmla="*/ 0 w 12"/>
                  <a:gd name="T5" fmla="*/ 6 h 12"/>
                  <a:gd name="T6" fmla="*/ 6 w 12"/>
                  <a:gd name="T7" fmla="*/ 12 h 12"/>
                  <a:gd name="T8" fmla="*/ 6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6" y="12"/>
                    </a:lnTo>
                    <a:lnTo>
                      <a:pt x="12" y="12"/>
                    </a:lnTo>
                    <a:lnTo>
                      <a:pt x="12"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94" name="Freeform 540"/>
              <p:cNvSpPr>
                <a:spLocks/>
              </p:cNvSpPr>
              <p:nvPr/>
            </p:nvSpPr>
            <p:spPr bwMode="auto">
              <a:xfrm>
                <a:off x="4310" y="2861"/>
                <a:ext cx="12" cy="12"/>
              </a:xfrm>
              <a:custGeom>
                <a:avLst/>
                <a:gdLst>
                  <a:gd name="T0" fmla="*/ 0 w 12"/>
                  <a:gd name="T1" fmla="*/ 0 h 12"/>
                  <a:gd name="T2" fmla="*/ 0 w 12"/>
                  <a:gd name="T3" fmla="*/ 6 h 12"/>
                  <a:gd name="T4" fmla="*/ 0 w 12"/>
                  <a:gd name="T5" fmla="*/ 6 h 12"/>
                  <a:gd name="T6" fmla="*/ 6 w 12"/>
                  <a:gd name="T7" fmla="*/ 12 h 12"/>
                  <a:gd name="T8" fmla="*/ 6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6" y="12"/>
                    </a:lnTo>
                    <a:lnTo>
                      <a:pt x="12" y="12"/>
                    </a:lnTo>
                    <a:lnTo>
                      <a:pt x="12"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95" name="Freeform 541"/>
              <p:cNvSpPr>
                <a:spLocks/>
              </p:cNvSpPr>
              <p:nvPr/>
            </p:nvSpPr>
            <p:spPr bwMode="auto">
              <a:xfrm>
                <a:off x="4298" y="2849"/>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6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12"/>
                    </a:lnTo>
                    <a:lnTo>
                      <a:pt x="12" y="6"/>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96" name="Freeform 542"/>
              <p:cNvSpPr>
                <a:spLocks/>
              </p:cNvSpPr>
              <p:nvPr/>
            </p:nvSpPr>
            <p:spPr bwMode="auto">
              <a:xfrm>
                <a:off x="4298" y="2849"/>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6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12"/>
                    </a:lnTo>
                    <a:lnTo>
                      <a:pt x="12" y="6"/>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97" name="Freeform 543"/>
              <p:cNvSpPr>
                <a:spLocks/>
              </p:cNvSpPr>
              <p:nvPr/>
            </p:nvSpPr>
            <p:spPr bwMode="auto">
              <a:xfrm>
                <a:off x="4280" y="2843"/>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2 w 18"/>
                  <a:gd name="T15" fmla="*/ 12 h 12"/>
                  <a:gd name="T16" fmla="*/ 12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0" y="12"/>
                    </a:lnTo>
                    <a:lnTo>
                      <a:pt x="6" y="12"/>
                    </a:lnTo>
                    <a:lnTo>
                      <a:pt x="12"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98" name="Freeform 544"/>
              <p:cNvSpPr>
                <a:spLocks/>
              </p:cNvSpPr>
              <p:nvPr/>
            </p:nvSpPr>
            <p:spPr bwMode="auto">
              <a:xfrm>
                <a:off x="4280" y="2843"/>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2 w 18"/>
                  <a:gd name="T15" fmla="*/ 12 h 12"/>
                  <a:gd name="T16" fmla="*/ 12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0" y="12"/>
                    </a:lnTo>
                    <a:lnTo>
                      <a:pt x="6" y="12"/>
                    </a:lnTo>
                    <a:lnTo>
                      <a:pt x="12"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699" name="Freeform 545"/>
              <p:cNvSpPr>
                <a:spLocks/>
              </p:cNvSpPr>
              <p:nvPr/>
            </p:nvSpPr>
            <p:spPr bwMode="auto">
              <a:xfrm>
                <a:off x="4262" y="2837"/>
                <a:ext cx="18" cy="12"/>
              </a:xfrm>
              <a:custGeom>
                <a:avLst/>
                <a:gdLst>
                  <a:gd name="T0" fmla="*/ 0 w 18"/>
                  <a:gd name="T1" fmla="*/ 6 h 12"/>
                  <a:gd name="T2" fmla="*/ 6 w 18"/>
                  <a:gd name="T3" fmla="*/ 12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12"/>
                    </a:lnTo>
                    <a:lnTo>
                      <a:pt x="18" y="6"/>
                    </a:lnTo>
                    <a:lnTo>
                      <a:pt x="18" y="0"/>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00" name="Freeform 546"/>
              <p:cNvSpPr>
                <a:spLocks/>
              </p:cNvSpPr>
              <p:nvPr/>
            </p:nvSpPr>
            <p:spPr bwMode="auto">
              <a:xfrm>
                <a:off x="4262" y="2837"/>
                <a:ext cx="18" cy="12"/>
              </a:xfrm>
              <a:custGeom>
                <a:avLst/>
                <a:gdLst>
                  <a:gd name="T0" fmla="*/ 0 w 18"/>
                  <a:gd name="T1" fmla="*/ 6 h 12"/>
                  <a:gd name="T2" fmla="*/ 6 w 18"/>
                  <a:gd name="T3" fmla="*/ 12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12"/>
                    </a:lnTo>
                    <a:lnTo>
                      <a:pt x="18" y="6"/>
                    </a:lnTo>
                    <a:lnTo>
                      <a:pt x="18" y="0"/>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01" name="Freeform 547"/>
              <p:cNvSpPr>
                <a:spLocks/>
              </p:cNvSpPr>
              <p:nvPr/>
            </p:nvSpPr>
            <p:spPr bwMode="auto">
              <a:xfrm>
                <a:off x="4250" y="2837"/>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02" name="Freeform 548"/>
              <p:cNvSpPr>
                <a:spLocks/>
              </p:cNvSpPr>
              <p:nvPr/>
            </p:nvSpPr>
            <p:spPr bwMode="auto">
              <a:xfrm>
                <a:off x="4250" y="2837"/>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03" name="Freeform 549"/>
              <p:cNvSpPr>
                <a:spLocks/>
              </p:cNvSpPr>
              <p:nvPr/>
            </p:nvSpPr>
            <p:spPr bwMode="auto">
              <a:xfrm>
                <a:off x="4232" y="2831"/>
                <a:ext cx="12" cy="18"/>
              </a:xfrm>
              <a:custGeom>
                <a:avLst/>
                <a:gdLst>
                  <a:gd name="T0" fmla="*/ 0 w 12"/>
                  <a:gd name="T1" fmla="*/ 6 h 18"/>
                  <a:gd name="T2" fmla="*/ 0 w 12"/>
                  <a:gd name="T3" fmla="*/ 12 h 18"/>
                  <a:gd name="T4" fmla="*/ 6 w 12"/>
                  <a:gd name="T5" fmla="*/ 12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6 w 12"/>
                  <a:gd name="T27" fmla="*/ 0 h 18"/>
                  <a:gd name="T28" fmla="*/ 0 w 12"/>
                  <a:gd name="T29" fmla="*/ 6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12"/>
                    </a:lnTo>
                    <a:lnTo>
                      <a:pt x="6" y="12"/>
                    </a:lnTo>
                    <a:lnTo>
                      <a:pt x="6" y="18"/>
                    </a:lnTo>
                    <a:lnTo>
                      <a:pt x="12" y="12"/>
                    </a:lnTo>
                    <a:lnTo>
                      <a:pt x="12"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04" name="Freeform 550"/>
              <p:cNvSpPr>
                <a:spLocks/>
              </p:cNvSpPr>
              <p:nvPr/>
            </p:nvSpPr>
            <p:spPr bwMode="auto">
              <a:xfrm>
                <a:off x="4232" y="2831"/>
                <a:ext cx="12" cy="18"/>
              </a:xfrm>
              <a:custGeom>
                <a:avLst/>
                <a:gdLst>
                  <a:gd name="T0" fmla="*/ 0 w 12"/>
                  <a:gd name="T1" fmla="*/ 6 h 18"/>
                  <a:gd name="T2" fmla="*/ 0 w 12"/>
                  <a:gd name="T3" fmla="*/ 12 h 18"/>
                  <a:gd name="T4" fmla="*/ 6 w 12"/>
                  <a:gd name="T5" fmla="*/ 12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6 w 12"/>
                  <a:gd name="T27" fmla="*/ 0 h 18"/>
                  <a:gd name="T28" fmla="*/ 0 w 12"/>
                  <a:gd name="T29" fmla="*/ 6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12"/>
                    </a:lnTo>
                    <a:lnTo>
                      <a:pt x="6" y="12"/>
                    </a:lnTo>
                    <a:lnTo>
                      <a:pt x="6" y="18"/>
                    </a:lnTo>
                    <a:lnTo>
                      <a:pt x="12" y="12"/>
                    </a:lnTo>
                    <a:lnTo>
                      <a:pt x="12"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05" name="Freeform 551"/>
              <p:cNvSpPr>
                <a:spLocks/>
              </p:cNvSpPr>
              <p:nvPr/>
            </p:nvSpPr>
            <p:spPr bwMode="auto">
              <a:xfrm>
                <a:off x="4214" y="2831"/>
                <a:ext cx="18" cy="18"/>
              </a:xfrm>
              <a:custGeom>
                <a:avLst/>
                <a:gdLst>
                  <a:gd name="T0" fmla="*/ 0 w 18"/>
                  <a:gd name="T1" fmla="*/ 12 h 18"/>
                  <a:gd name="T2" fmla="*/ 0 w 18"/>
                  <a:gd name="T3" fmla="*/ 12 h 18"/>
                  <a:gd name="T4" fmla="*/ 6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6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0" y="12"/>
                    </a:lnTo>
                    <a:lnTo>
                      <a:pt x="6" y="12"/>
                    </a:lnTo>
                    <a:lnTo>
                      <a:pt x="6" y="18"/>
                    </a:lnTo>
                    <a:lnTo>
                      <a:pt x="12" y="12"/>
                    </a:lnTo>
                    <a:lnTo>
                      <a:pt x="18" y="6"/>
                    </a:lnTo>
                    <a:lnTo>
                      <a:pt x="12" y="6"/>
                    </a:lnTo>
                    <a:lnTo>
                      <a:pt x="12" y="0"/>
                    </a:lnTo>
                    <a:lnTo>
                      <a:pt x="6" y="0"/>
                    </a:lnTo>
                    <a:lnTo>
                      <a:pt x="6" y="6"/>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06" name="Freeform 552"/>
              <p:cNvSpPr>
                <a:spLocks/>
              </p:cNvSpPr>
              <p:nvPr/>
            </p:nvSpPr>
            <p:spPr bwMode="auto">
              <a:xfrm>
                <a:off x="4214" y="2831"/>
                <a:ext cx="18" cy="18"/>
              </a:xfrm>
              <a:custGeom>
                <a:avLst/>
                <a:gdLst>
                  <a:gd name="T0" fmla="*/ 0 w 18"/>
                  <a:gd name="T1" fmla="*/ 12 h 18"/>
                  <a:gd name="T2" fmla="*/ 0 w 18"/>
                  <a:gd name="T3" fmla="*/ 12 h 18"/>
                  <a:gd name="T4" fmla="*/ 6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6 w 18"/>
                  <a:gd name="T27" fmla="*/ 6 h 18"/>
                  <a:gd name="T28" fmla="*/ 0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0" y="12"/>
                    </a:lnTo>
                    <a:lnTo>
                      <a:pt x="6" y="12"/>
                    </a:lnTo>
                    <a:lnTo>
                      <a:pt x="6" y="18"/>
                    </a:lnTo>
                    <a:lnTo>
                      <a:pt x="12" y="12"/>
                    </a:lnTo>
                    <a:lnTo>
                      <a:pt x="18" y="6"/>
                    </a:lnTo>
                    <a:lnTo>
                      <a:pt x="12" y="6"/>
                    </a:lnTo>
                    <a:lnTo>
                      <a:pt x="12" y="0"/>
                    </a:lnTo>
                    <a:lnTo>
                      <a:pt x="6" y="0"/>
                    </a:lnTo>
                    <a:lnTo>
                      <a:pt x="6" y="6"/>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07" name="Freeform 553"/>
              <p:cNvSpPr>
                <a:spLocks/>
              </p:cNvSpPr>
              <p:nvPr/>
            </p:nvSpPr>
            <p:spPr bwMode="auto">
              <a:xfrm>
                <a:off x="4196" y="283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6"/>
                    </a:lnTo>
                    <a:lnTo>
                      <a:pt x="18" y="0"/>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08" name="Freeform 554"/>
              <p:cNvSpPr>
                <a:spLocks/>
              </p:cNvSpPr>
              <p:nvPr/>
            </p:nvSpPr>
            <p:spPr bwMode="auto">
              <a:xfrm>
                <a:off x="4196" y="283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6"/>
                    </a:lnTo>
                    <a:lnTo>
                      <a:pt x="18" y="0"/>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09" name="Freeform 555"/>
              <p:cNvSpPr>
                <a:spLocks/>
              </p:cNvSpPr>
              <p:nvPr/>
            </p:nvSpPr>
            <p:spPr bwMode="auto">
              <a:xfrm>
                <a:off x="4184" y="2837"/>
                <a:ext cx="12" cy="18"/>
              </a:xfrm>
              <a:custGeom>
                <a:avLst/>
                <a:gdLst>
                  <a:gd name="T0" fmla="*/ 0 w 12"/>
                  <a:gd name="T1" fmla="*/ 12 h 18"/>
                  <a:gd name="T2" fmla="*/ 0 w 12"/>
                  <a:gd name="T3" fmla="*/ 12 h 18"/>
                  <a:gd name="T4" fmla="*/ 6 w 12"/>
                  <a:gd name="T5" fmla="*/ 18 h 18"/>
                  <a:gd name="T6" fmla="*/ 6 w 12"/>
                  <a:gd name="T7" fmla="*/ 12 h 18"/>
                  <a:gd name="T8" fmla="*/ 6 w 12"/>
                  <a:gd name="T9" fmla="*/ 12 h 18"/>
                  <a:gd name="T10" fmla="*/ 12 w 12"/>
                  <a:gd name="T11" fmla="*/ 12 h 18"/>
                  <a:gd name="T12" fmla="*/ 12 w 12"/>
                  <a:gd name="T13" fmla="*/ 12 h 18"/>
                  <a:gd name="T14" fmla="*/ 12 w 12"/>
                  <a:gd name="T15" fmla="*/ 6 h 18"/>
                  <a:gd name="T16" fmla="*/ 12 w 12"/>
                  <a:gd name="T17" fmla="*/ 6 h 18"/>
                  <a:gd name="T18" fmla="*/ 12 w 12"/>
                  <a:gd name="T19" fmla="*/ 0 h 18"/>
                  <a:gd name="T20" fmla="*/ 6 w 12"/>
                  <a:gd name="T21" fmla="*/ 0 h 18"/>
                  <a:gd name="T22" fmla="*/ 0 w 12"/>
                  <a:gd name="T23" fmla="*/ 0 h 18"/>
                  <a:gd name="T24" fmla="*/ 0 w 12"/>
                  <a:gd name="T25" fmla="*/ 0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6" y="18"/>
                    </a:lnTo>
                    <a:lnTo>
                      <a:pt x="6" y="12"/>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10" name="Freeform 556"/>
              <p:cNvSpPr>
                <a:spLocks/>
              </p:cNvSpPr>
              <p:nvPr/>
            </p:nvSpPr>
            <p:spPr bwMode="auto">
              <a:xfrm>
                <a:off x="4184" y="2837"/>
                <a:ext cx="12" cy="18"/>
              </a:xfrm>
              <a:custGeom>
                <a:avLst/>
                <a:gdLst>
                  <a:gd name="T0" fmla="*/ 0 w 12"/>
                  <a:gd name="T1" fmla="*/ 12 h 18"/>
                  <a:gd name="T2" fmla="*/ 0 w 12"/>
                  <a:gd name="T3" fmla="*/ 12 h 18"/>
                  <a:gd name="T4" fmla="*/ 6 w 12"/>
                  <a:gd name="T5" fmla="*/ 18 h 18"/>
                  <a:gd name="T6" fmla="*/ 6 w 12"/>
                  <a:gd name="T7" fmla="*/ 12 h 18"/>
                  <a:gd name="T8" fmla="*/ 6 w 12"/>
                  <a:gd name="T9" fmla="*/ 12 h 18"/>
                  <a:gd name="T10" fmla="*/ 12 w 12"/>
                  <a:gd name="T11" fmla="*/ 12 h 18"/>
                  <a:gd name="T12" fmla="*/ 12 w 12"/>
                  <a:gd name="T13" fmla="*/ 12 h 18"/>
                  <a:gd name="T14" fmla="*/ 12 w 12"/>
                  <a:gd name="T15" fmla="*/ 6 h 18"/>
                  <a:gd name="T16" fmla="*/ 12 w 12"/>
                  <a:gd name="T17" fmla="*/ 6 h 18"/>
                  <a:gd name="T18" fmla="*/ 12 w 12"/>
                  <a:gd name="T19" fmla="*/ 0 h 18"/>
                  <a:gd name="T20" fmla="*/ 6 w 12"/>
                  <a:gd name="T21" fmla="*/ 0 h 18"/>
                  <a:gd name="T22" fmla="*/ 0 w 12"/>
                  <a:gd name="T23" fmla="*/ 0 h 18"/>
                  <a:gd name="T24" fmla="*/ 0 w 12"/>
                  <a:gd name="T25" fmla="*/ 0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6" y="18"/>
                    </a:ln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11" name="Freeform 557"/>
              <p:cNvSpPr>
                <a:spLocks/>
              </p:cNvSpPr>
              <p:nvPr/>
            </p:nvSpPr>
            <p:spPr bwMode="auto">
              <a:xfrm>
                <a:off x="4166" y="284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12" y="0"/>
                    </a:lnTo>
                    <a:lnTo>
                      <a:pt x="6"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12" name="Freeform 558"/>
              <p:cNvSpPr>
                <a:spLocks/>
              </p:cNvSpPr>
              <p:nvPr/>
            </p:nvSpPr>
            <p:spPr bwMode="auto">
              <a:xfrm>
                <a:off x="4166" y="284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12" y="0"/>
                    </a:lnTo>
                    <a:lnTo>
                      <a:pt x="6"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13" name="Freeform 559"/>
              <p:cNvSpPr>
                <a:spLocks/>
              </p:cNvSpPr>
              <p:nvPr/>
            </p:nvSpPr>
            <p:spPr bwMode="auto">
              <a:xfrm>
                <a:off x="4148" y="2849"/>
                <a:ext cx="18" cy="18"/>
              </a:xfrm>
              <a:custGeom>
                <a:avLst/>
                <a:gdLst>
                  <a:gd name="T0" fmla="*/ 6 w 18"/>
                  <a:gd name="T1" fmla="*/ 12 h 18"/>
                  <a:gd name="T2" fmla="*/ 6 w 18"/>
                  <a:gd name="T3" fmla="*/ 12 h 18"/>
                  <a:gd name="T4" fmla="*/ 12 w 18"/>
                  <a:gd name="T5" fmla="*/ 18 h 18"/>
                  <a:gd name="T6" fmla="*/ 12 w 18"/>
                  <a:gd name="T7" fmla="*/ 12 h 18"/>
                  <a:gd name="T8" fmla="*/ 12 w 18"/>
                  <a:gd name="T9" fmla="*/ 12 h 18"/>
                  <a:gd name="T10" fmla="*/ 18 w 18"/>
                  <a:gd name="T11" fmla="*/ 12 h 18"/>
                  <a:gd name="T12" fmla="*/ 18 w 18"/>
                  <a:gd name="T13" fmla="*/ 6 h 18"/>
                  <a:gd name="T14" fmla="*/ 18 w 18"/>
                  <a:gd name="T15" fmla="*/ 6 h 18"/>
                  <a:gd name="T16" fmla="*/ 18 w 18"/>
                  <a:gd name="T17" fmla="*/ 6 h 18"/>
                  <a:gd name="T18" fmla="*/ 12 w 18"/>
                  <a:gd name="T19" fmla="*/ 0 h 18"/>
                  <a:gd name="T20" fmla="*/ 12 w 18"/>
                  <a:gd name="T21" fmla="*/ 0 h 18"/>
                  <a:gd name="T22" fmla="*/ 6 w 18"/>
                  <a:gd name="T23" fmla="*/ 0 h 18"/>
                  <a:gd name="T24" fmla="*/ 6 w 18"/>
                  <a:gd name="T25" fmla="*/ 0 h 18"/>
                  <a:gd name="T26" fmla="*/ 6 w 18"/>
                  <a:gd name="T27" fmla="*/ 6 h 18"/>
                  <a:gd name="T28" fmla="*/ 0 w 18"/>
                  <a:gd name="T29" fmla="*/ 6 h 18"/>
                  <a:gd name="T30" fmla="*/ 6 w 18"/>
                  <a:gd name="T31" fmla="*/ 12 h 18"/>
                  <a:gd name="T32" fmla="*/ 6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2"/>
                    </a:moveTo>
                    <a:lnTo>
                      <a:pt x="6" y="12"/>
                    </a:lnTo>
                    <a:lnTo>
                      <a:pt x="12" y="18"/>
                    </a:lnTo>
                    <a:lnTo>
                      <a:pt x="12" y="12"/>
                    </a:lnTo>
                    <a:lnTo>
                      <a:pt x="18" y="12"/>
                    </a:lnTo>
                    <a:lnTo>
                      <a:pt x="18" y="6"/>
                    </a:lnTo>
                    <a:lnTo>
                      <a:pt x="12" y="0"/>
                    </a:lnTo>
                    <a:lnTo>
                      <a:pt x="6" y="0"/>
                    </a:lnTo>
                    <a:lnTo>
                      <a:pt x="6" y="6"/>
                    </a:lnTo>
                    <a:lnTo>
                      <a:pt x="0" y="6"/>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14" name="Freeform 560"/>
              <p:cNvSpPr>
                <a:spLocks/>
              </p:cNvSpPr>
              <p:nvPr/>
            </p:nvSpPr>
            <p:spPr bwMode="auto">
              <a:xfrm>
                <a:off x="4148" y="2849"/>
                <a:ext cx="18" cy="18"/>
              </a:xfrm>
              <a:custGeom>
                <a:avLst/>
                <a:gdLst>
                  <a:gd name="T0" fmla="*/ 6 w 18"/>
                  <a:gd name="T1" fmla="*/ 12 h 18"/>
                  <a:gd name="T2" fmla="*/ 6 w 18"/>
                  <a:gd name="T3" fmla="*/ 12 h 18"/>
                  <a:gd name="T4" fmla="*/ 12 w 18"/>
                  <a:gd name="T5" fmla="*/ 18 h 18"/>
                  <a:gd name="T6" fmla="*/ 12 w 18"/>
                  <a:gd name="T7" fmla="*/ 12 h 18"/>
                  <a:gd name="T8" fmla="*/ 12 w 18"/>
                  <a:gd name="T9" fmla="*/ 12 h 18"/>
                  <a:gd name="T10" fmla="*/ 18 w 18"/>
                  <a:gd name="T11" fmla="*/ 12 h 18"/>
                  <a:gd name="T12" fmla="*/ 18 w 18"/>
                  <a:gd name="T13" fmla="*/ 6 h 18"/>
                  <a:gd name="T14" fmla="*/ 18 w 18"/>
                  <a:gd name="T15" fmla="*/ 6 h 18"/>
                  <a:gd name="T16" fmla="*/ 18 w 18"/>
                  <a:gd name="T17" fmla="*/ 6 h 18"/>
                  <a:gd name="T18" fmla="*/ 12 w 18"/>
                  <a:gd name="T19" fmla="*/ 0 h 18"/>
                  <a:gd name="T20" fmla="*/ 12 w 18"/>
                  <a:gd name="T21" fmla="*/ 0 h 18"/>
                  <a:gd name="T22" fmla="*/ 6 w 18"/>
                  <a:gd name="T23" fmla="*/ 0 h 18"/>
                  <a:gd name="T24" fmla="*/ 6 w 18"/>
                  <a:gd name="T25" fmla="*/ 0 h 18"/>
                  <a:gd name="T26" fmla="*/ 6 w 18"/>
                  <a:gd name="T27" fmla="*/ 6 h 18"/>
                  <a:gd name="T28" fmla="*/ 0 w 18"/>
                  <a:gd name="T29" fmla="*/ 6 h 18"/>
                  <a:gd name="T30" fmla="*/ 6 w 18"/>
                  <a:gd name="T31" fmla="*/ 12 h 18"/>
                  <a:gd name="T32" fmla="*/ 6 w 18"/>
                  <a:gd name="T33" fmla="*/ 12 h 18"/>
                  <a:gd name="T34" fmla="*/ 6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2"/>
                    </a:moveTo>
                    <a:lnTo>
                      <a:pt x="6" y="12"/>
                    </a:lnTo>
                    <a:lnTo>
                      <a:pt x="12" y="18"/>
                    </a:lnTo>
                    <a:lnTo>
                      <a:pt x="12" y="12"/>
                    </a:lnTo>
                    <a:lnTo>
                      <a:pt x="18" y="12"/>
                    </a:lnTo>
                    <a:lnTo>
                      <a:pt x="18" y="6"/>
                    </a:lnTo>
                    <a:lnTo>
                      <a:pt x="12" y="0"/>
                    </a:lnTo>
                    <a:lnTo>
                      <a:pt x="6" y="0"/>
                    </a:lnTo>
                    <a:lnTo>
                      <a:pt x="6" y="6"/>
                    </a:lnTo>
                    <a:lnTo>
                      <a:pt x="0" y="6"/>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15" name="Freeform 561"/>
              <p:cNvSpPr>
                <a:spLocks/>
              </p:cNvSpPr>
              <p:nvPr/>
            </p:nvSpPr>
            <p:spPr bwMode="auto">
              <a:xfrm>
                <a:off x="4136" y="2861"/>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16" name="Freeform 562"/>
              <p:cNvSpPr>
                <a:spLocks/>
              </p:cNvSpPr>
              <p:nvPr/>
            </p:nvSpPr>
            <p:spPr bwMode="auto">
              <a:xfrm>
                <a:off x="4136" y="2861"/>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17" name="Freeform 563"/>
              <p:cNvSpPr>
                <a:spLocks/>
              </p:cNvSpPr>
              <p:nvPr/>
            </p:nvSpPr>
            <p:spPr bwMode="auto">
              <a:xfrm>
                <a:off x="4124" y="2867"/>
                <a:ext cx="12" cy="18"/>
              </a:xfrm>
              <a:custGeom>
                <a:avLst/>
                <a:gdLst>
                  <a:gd name="T0" fmla="*/ 0 w 12"/>
                  <a:gd name="T1" fmla="*/ 12 h 18"/>
                  <a:gd name="T2" fmla="*/ 6 w 12"/>
                  <a:gd name="T3" fmla="*/ 18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6 w 12"/>
                  <a:gd name="T19" fmla="*/ 0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8"/>
                    </a:lnTo>
                    <a:lnTo>
                      <a:pt x="12" y="12"/>
                    </a:lnTo>
                    <a:lnTo>
                      <a:pt x="12" y="6"/>
                    </a:lnTo>
                    <a:lnTo>
                      <a:pt x="6"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18" name="Freeform 564"/>
              <p:cNvSpPr>
                <a:spLocks/>
              </p:cNvSpPr>
              <p:nvPr/>
            </p:nvSpPr>
            <p:spPr bwMode="auto">
              <a:xfrm>
                <a:off x="4124" y="2867"/>
                <a:ext cx="12" cy="18"/>
              </a:xfrm>
              <a:custGeom>
                <a:avLst/>
                <a:gdLst>
                  <a:gd name="T0" fmla="*/ 0 w 12"/>
                  <a:gd name="T1" fmla="*/ 12 h 18"/>
                  <a:gd name="T2" fmla="*/ 6 w 12"/>
                  <a:gd name="T3" fmla="*/ 18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6 w 12"/>
                  <a:gd name="T19" fmla="*/ 0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8"/>
                    </a:lnTo>
                    <a:lnTo>
                      <a:pt x="12" y="12"/>
                    </a:lnTo>
                    <a:lnTo>
                      <a:pt x="12" y="6"/>
                    </a:lnTo>
                    <a:lnTo>
                      <a:pt x="6"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19" name="Freeform 565"/>
              <p:cNvSpPr>
                <a:spLocks/>
              </p:cNvSpPr>
              <p:nvPr/>
            </p:nvSpPr>
            <p:spPr bwMode="auto">
              <a:xfrm>
                <a:off x="4112" y="2879"/>
                <a:ext cx="12" cy="18"/>
              </a:xfrm>
              <a:custGeom>
                <a:avLst/>
                <a:gdLst>
                  <a:gd name="T0" fmla="*/ 0 w 12"/>
                  <a:gd name="T1" fmla="*/ 12 h 18"/>
                  <a:gd name="T2" fmla="*/ 6 w 12"/>
                  <a:gd name="T3" fmla="*/ 18 h 18"/>
                  <a:gd name="T4" fmla="*/ 12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6 w 12"/>
                  <a:gd name="T19" fmla="*/ 0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8"/>
                    </a:lnTo>
                    <a:lnTo>
                      <a:pt x="12" y="18"/>
                    </a:lnTo>
                    <a:lnTo>
                      <a:pt x="12" y="12"/>
                    </a:lnTo>
                    <a:lnTo>
                      <a:pt x="12" y="6"/>
                    </a:lnTo>
                    <a:lnTo>
                      <a:pt x="6"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20" name="Freeform 566"/>
              <p:cNvSpPr>
                <a:spLocks/>
              </p:cNvSpPr>
              <p:nvPr/>
            </p:nvSpPr>
            <p:spPr bwMode="auto">
              <a:xfrm>
                <a:off x="4112" y="2879"/>
                <a:ext cx="12" cy="18"/>
              </a:xfrm>
              <a:custGeom>
                <a:avLst/>
                <a:gdLst>
                  <a:gd name="T0" fmla="*/ 0 w 12"/>
                  <a:gd name="T1" fmla="*/ 12 h 18"/>
                  <a:gd name="T2" fmla="*/ 6 w 12"/>
                  <a:gd name="T3" fmla="*/ 18 h 18"/>
                  <a:gd name="T4" fmla="*/ 12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6 w 12"/>
                  <a:gd name="T19" fmla="*/ 0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8"/>
                    </a:lnTo>
                    <a:lnTo>
                      <a:pt x="12" y="18"/>
                    </a:lnTo>
                    <a:lnTo>
                      <a:pt x="12" y="12"/>
                    </a:lnTo>
                    <a:lnTo>
                      <a:pt x="12" y="6"/>
                    </a:lnTo>
                    <a:lnTo>
                      <a:pt x="6"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21" name="Freeform 567"/>
              <p:cNvSpPr>
                <a:spLocks/>
              </p:cNvSpPr>
              <p:nvPr/>
            </p:nvSpPr>
            <p:spPr bwMode="auto">
              <a:xfrm>
                <a:off x="4100" y="2891"/>
                <a:ext cx="18" cy="18"/>
              </a:xfrm>
              <a:custGeom>
                <a:avLst/>
                <a:gdLst>
                  <a:gd name="T0" fmla="*/ 6 w 18"/>
                  <a:gd name="T1" fmla="*/ 18 h 18"/>
                  <a:gd name="T2" fmla="*/ 6 w 18"/>
                  <a:gd name="T3" fmla="*/ 18 h 18"/>
                  <a:gd name="T4" fmla="*/ 12 w 18"/>
                  <a:gd name="T5" fmla="*/ 18 h 18"/>
                  <a:gd name="T6" fmla="*/ 12 w 18"/>
                  <a:gd name="T7" fmla="*/ 12 h 18"/>
                  <a:gd name="T8" fmla="*/ 12 w 18"/>
                  <a:gd name="T9" fmla="*/ 12 h 18"/>
                  <a:gd name="T10" fmla="*/ 18 w 18"/>
                  <a:gd name="T11" fmla="*/ 12 h 18"/>
                  <a:gd name="T12" fmla="*/ 12 w 18"/>
                  <a:gd name="T13" fmla="*/ 6 h 18"/>
                  <a:gd name="T14" fmla="*/ 12 w 18"/>
                  <a:gd name="T15" fmla="*/ 6 h 18"/>
                  <a:gd name="T16" fmla="*/ 12 w 18"/>
                  <a:gd name="T17" fmla="*/ 6 h 18"/>
                  <a:gd name="T18" fmla="*/ 6 w 18"/>
                  <a:gd name="T19" fmla="*/ 0 h 18"/>
                  <a:gd name="T20" fmla="*/ 6 w 18"/>
                  <a:gd name="T21" fmla="*/ 6 h 18"/>
                  <a:gd name="T22" fmla="*/ 0 w 18"/>
                  <a:gd name="T23" fmla="*/ 6 h 18"/>
                  <a:gd name="T24" fmla="*/ 0 w 18"/>
                  <a:gd name="T25" fmla="*/ 6 h 18"/>
                  <a:gd name="T26" fmla="*/ 0 w 18"/>
                  <a:gd name="T27" fmla="*/ 6 h 18"/>
                  <a:gd name="T28" fmla="*/ 0 w 18"/>
                  <a:gd name="T29" fmla="*/ 12 h 18"/>
                  <a:gd name="T30" fmla="*/ 6 w 18"/>
                  <a:gd name="T31" fmla="*/ 18 h 18"/>
                  <a:gd name="T32" fmla="*/ 6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8"/>
                    </a:moveTo>
                    <a:lnTo>
                      <a:pt x="6" y="18"/>
                    </a:lnTo>
                    <a:lnTo>
                      <a:pt x="12" y="18"/>
                    </a:lnTo>
                    <a:lnTo>
                      <a:pt x="12" y="12"/>
                    </a:lnTo>
                    <a:lnTo>
                      <a:pt x="18" y="12"/>
                    </a:lnTo>
                    <a:lnTo>
                      <a:pt x="12" y="6"/>
                    </a:lnTo>
                    <a:lnTo>
                      <a:pt x="6" y="0"/>
                    </a:lnTo>
                    <a:lnTo>
                      <a:pt x="6" y="6"/>
                    </a:lnTo>
                    <a:lnTo>
                      <a:pt x="0" y="6"/>
                    </a:lnTo>
                    <a:lnTo>
                      <a:pt x="0" y="12"/>
                    </a:lnTo>
                    <a:lnTo>
                      <a:pt x="6" y="18"/>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22" name="Freeform 568"/>
              <p:cNvSpPr>
                <a:spLocks/>
              </p:cNvSpPr>
              <p:nvPr/>
            </p:nvSpPr>
            <p:spPr bwMode="auto">
              <a:xfrm>
                <a:off x="4100" y="2891"/>
                <a:ext cx="18" cy="18"/>
              </a:xfrm>
              <a:custGeom>
                <a:avLst/>
                <a:gdLst>
                  <a:gd name="T0" fmla="*/ 6 w 18"/>
                  <a:gd name="T1" fmla="*/ 18 h 18"/>
                  <a:gd name="T2" fmla="*/ 6 w 18"/>
                  <a:gd name="T3" fmla="*/ 18 h 18"/>
                  <a:gd name="T4" fmla="*/ 12 w 18"/>
                  <a:gd name="T5" fmla="*/ 18 h 18"/>
                  <a:gd name="T6" fmla="*/ 12 w 18"/>
                  <a:gd name="T7" fmla="*/ 12 h 18"/>
                  <a:gd name="T8" fmla="*/ 12 w 18"/>
                  <a:gd name="T9" fmla="*/ 12 h 18"/>
                  <a:gd name="T10" fmla="*/ 18 w 18"/>
                  <a:gd name="T11" fmla="*/ 12 h 18"/>
                  <a:gd name="T12" fmla="*/ 12 w 18"/>
                  <a:gd name="T13" fmla="*/ 6 h 18"/>
                  <a:gd name="T14" fmla="*/ 12 w 18"/>
                  <a:gd name="T15" fmla="*/ 6 h 18"/>
                  <a:gd name="T16" fmla="*/ 12 w 18"/>
                  <a:gd name="T17" fmla="*/ 6 h 18"/>
                  <a:gd name="T18" fmla="*/ 6 w 18"/>
                  <a:gd name="T19" fmla="*/ 0 h 18"/>
                  <a:gd name="T20" fmla="*/ 6 w 18"/>
                  <a:gd name="T21" fmla="*/ 6 h 18"/>
                  <a:gd name="T22" fmla="*/ 0 w 18"/>
                  <a:gd name="T23" fmla="*/ 6 h 18"/>
                  <a:gd name="T24" fmla="*/ 0 w 18"/>
                  <a:gd name="T25" fmla="*/ 6 h 18"/>
                  <a:gd name="T26" fmla="*/ 0 w 18"/>
                  <a:gd name="T27" fmla="*/ 6 h 18"/>
                  <a:gd name="T28" fmla="*/ 0 w 18"/>
                  <a:gd name="T29" fmla="*/ 12 h 18"/>
                  <a:gd name="T30" fmla="*/ 6 w 18"/>
                  <a:gd name="T31" fmla="*/ 18 h 18"/>
                  <a:gd name="T32" fmla="*/ 6 w 18"/>
                  <a:gd name="T33" fmla="*/ 18 h 18"/>
                  <a:gd name="T34" fmla="*/ 6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8"/>
                    </a:moveTo>
                    <a:lnTo>
                      <a:pt x="6" y="18"/>
                    </a:lnTo>
                    <a:lnTo>
                      <a:pt x="12" y="18"/>
                    </a:lnTo>
                    <a:lnTo>
                      <a:pt x="12" y="12"/>
                    </a:lnTo>
                    <a:lnTo>
                      <a:pt x="18" y="12"/>
                    </a:lnTo>
                    <a:lnTo>
                      <a:pt x="12" y="6"/>
                    </a:lnTo>
                    <a:lnTo>
                      <a:pt x="6" y="0"/>
                    </a:lnTo>
                    <a:lnTo>
                      <a:pt x="6" y="6"/>
                    </a:lnTo>
                    <a:lnTo>
                      <a:pt x="0" y="6"/>
                    </a:lnTo>
                    <a:lnTo>
                      <a:pt x="0" y="12"/>
                    </a:lnTo>
                    <a:lnTo>
                      <a:pt x="6"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23" name="Freeform 569"/>
              <p:cNvSpPr>
                <a:spLocks/>
              </p:cNvSpPr>
              <p:nvPr/>
            </p:nvSpPr>
            <p:spPr bwMode="auto">
              <a:xfrm>
                <a:off x="4094" y="2909"/>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24" name="Freeform 570"/>
              <p:cNvSpPr>
                <a:spLocks/>
              </p:cNvSpPr>
              <p:nvPr/>
            </p:nvSpPr>
            <p:spPr bwMode="auto">
              <a:xfrm>
                <a:off x="4094" y="2909"/>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25" name="Freeform 571"/>
              <p:cNvSpPr>
                <a:spLocks/>
              </p:cNvSpPr>
              <p:nvPr/>
            </p:nvSpPr>
            <p:spPr bwMode="auto">
              <a:xfrm>
                <a:off x="4088" y="2921"/>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26" name="Freeform 572"/>
              <p:cNvSpPr>
                <a:spLocks/>
              </p:cNvSpPr>
              <p:nvPr/>
            </p:nvSpPr>
            <p:spPr bwMode="auto">
              <a:xfrm>
                <a:off x="4088" y="2921"/>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27" name="Freeform 573"/>
              <p:cNvSpPr>
                <a:spLocks/>
              </p:cNvSpPr>
              <p:nvPr/>
            </p:nvSpPr>
            <p:spPr bwMode="auto">
              <a:xfrm>
                <a:off x="4082" y="2939"/>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0 h 12"/>
                  <a:gd name="T24" fmla="*/ 0 w 12"/>
                  <a:gd name="T25" fmla="*/ 0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12"/>
                    </a:lnTo>
                    <a:lnTo>
                      <a:pt x="12" y="6"/>
                    </a:lnTo>
                    <a:lnTo>
                      <a:pt x="12" y="0"/>
                    </a:lnTo>
                    <a:lnTo>
                      <a:pt x="6" y="0"/>
                    </a:lnTo>
                    <a:lnTo>
                      <a:pt x="0"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28" name="Freeform 574"/>
              <p:cNvSpPr>
                <a:spLocks/>
              </p:cNvSpPr>
              <p:nvPr/>
            </p:nvSpPr>
            <p:spPr bwMode="auto">
              <a:xfrm>
                <a:off x="4082" y="2939"/>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0 h 12"/>
                  <a:gd name="T24" fmla="*/ 0 w 12"/>
                  <a:gd name="T25" fmla="*/ 0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29" name="Freeform 575"/>
              <p:cNvSpPr>
                <a:spLocks/>
              </p:cNvSpPr>
              <p:nvPr/>
            </p:nvSpPr>
            <p:spPr bwMode="auto">
              <a:xfrm>
                <a:off x="4076" y="2951"/>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6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30" name="Freeform 576"/>
              <p:cNvSpPr>
                <a:spLocks/>
              </p:cNvSpPr>
              <p:nvPr/>
            </p:nvSpPr>
            <p:spPr bwMode="auto">
              <a:xfrm>
                <a:off x="4076" y="2951"/>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6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31" name="Freeform 577"/>
              <p:cNvSpPr>
                <a:spLocks/>
              </p:cNvSpPr>
              <p:nvPr/>
            </p:nvSpPr>
            <p:spPr bwMode="auto">
              <a:xfrm>
                <a:off x="4076" y="2969"/>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12"/>
                    </a:lnTo>
                    <a:lnTo>
                      <a:pt x="12" y="6"/>
                    </a:lnTo>
                    <a:lnTo>
                      <a:pt x="12" y="0"/>
                    </a:lnTo>
                    <a:lnTo>
                      <a:pt x="6" y="0"/>
                    </a:lnTo>
                    <a:lnTo>
                      <a:pt x="0"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32" name="Freeform 578"/>
              <p:cNvSpPr>
                <a:spLocks/>
              </p:cNvSpPr>
              <p:nvPr/>
            </p:nvSpPr>
            <p:spPr bwMode="auto">
              <a:xfrm>
                <a:off x="4076" y="2969"/>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33" name="Freeform 579"/>
              <p:cNvSpPr>
                <a:spLocks/>
              </p:cNvSpPr>
              <p:nvPr/>
            </p:nvSpPr>
            <p:spPr bwMode="auto">
              <a:xfrm>
                <a:off x="4076" y="2987"/>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34" name="Freeform 580"/>
              <p:cNvSpPr>
                <a:spLocks/>
              </p:cNvSpPr>
              <p:nvPr/>
            </p:nvSpPr>
            <p:spPr bwMode="auto">
              <a:xfrm>
                <a:off x="4076" y="2987"/>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35" name="Freeform 581"/>
              <p:cNvSpPr>
                <a:spLocks/>
              </p:cNvSpPr>
              <p:nvPr/>
            </p:nvSpPr>
            <p:spPr bwMode="auto">
              <a:xfrm>
                <a:off x="4076" y="2999"/>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0 w 12"/>
                  <a:gd name="T19" fmla="*/ 0 h 12"/>
                  <a:gd name="T20" fmla="*/ 0 w 12"/>
                  <a:gd name="T21" fmla="*/ 6 h 12"/>
                  <a:gd name="T22" fmla="*/ 0 w 12"/>
                  <a:gd name="T23" fmla="*/ 12 h 12"/>
                  <a:gd name="T24" fmla="*/ 0 w 12"/>
                  <a:gd name="T25" fmla="*/ 12 h 12"/>
                  <a:gd name="T26" fmla="*/ 0 w 12"/>
                  <a:gd name="T27" fmla="*/ 12 h 12"/>
                  <a:gd name="T28" fmla="*/ 6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36" name="Freeform 582"/>
              <p:cNvSpPr>
                <a:spLocks/>
              </p:cNvSpPr>
              <p:nvPr/>
            </p:nvSpPr>
            <p:spPr bwMode="auto">
              <a:xfrm>
                <a:off x="4076" y="2999"/>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0 w 12"/>
                  <a:gd name="T19" fmla="*/ 0 h 12"/>
                  <a:gd name="T20" fmla="*/ 0 w 12"/>
                  <a:gd name="T21" fmla="*/ 6 h 12"/>
                  <a:gd name="T22" fmla="*/ 0 w 12"/>
                  <a:gd name="T23" fmla="*/ 12 h 12"/>
                  <a:gd name="T24" fmla="*/ 0 w 12"/>
                  <a:gd name="T25" fmla="*/ 12 h 12"/>
                  <a:gd name="T26" fmla="*/ 0 w 12"/>
                  <a:gd name="T27" fmla="*/ 12 h 12"/>
                  <a:gd name="T28" fmla="*/ 6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37" name="Freeform 583"/>
              <p:cNvSpPr>
                <a:spLocks/>
              </p:cNvSpPr>
              <p:nvPr/>
            </p:nvSpPr>
            <p:spPr bwMode="auto">
              <a:xfrm>
                <a:off x="4082" y="3017"/>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0 w 12"/>
                  <a:gd name="T15" fmla="*/ 0 h 12"/>
                  <a:gd name="T16" fmla="*/ 0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38" name="Freeform 584"/>
              <p:cNvSpPr>
                <a:spLocks/>
              </p:cNvSpPr>
              <p:nvPr/>
            </p:nvSpPr>
            <p:spPr bwMode="auto">
              <a:xfrm>
                <a:off x="4082" y="3017"/>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0 w 12"/>
                  <a:gd name="T15" fmla="*/ 0 h 12"/>
                  <a:gd name="T16" fmla="*/ 0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39" name="Freeform 585"/>
              <p:cNvSpPr>
                <a:spLocks/>
              </p:cNvSpPr>
              <p:nvPr/>
            </p:nvSpPr>
            <p:spPr bwMode="auto">
              <a:xfrm>
                <a:off x="4088" y="3029"/>
                <a:ext cx="12" cy="18"/>
              </a:xfrm>
              <a:custGeom>
                <a:avLst/>
                <a:gdLst>
                  <a:gd name="T0" fmla="*/ 6 w 12"/>
                  <a:gd name="T1" fmla="*/ 12 h 18"/>
                  <a:gd name="T2" fmla="*/ 12 w 12"/>
                  <a:gd name="T3" fmla="*/ 12 h 18"/>
                  <a:gd name="T4" fmla="*/ 12 w 12"/>
                  <a:gd name="T5" fmla="*/ 12 h 18"/>
                  <a:gd name="T6" fmla="*/ 12 w 12"/>
                  <a:gd name="T7" fmla="*/ 6 h 18"/>
                  <a:gd name="T8" fmla="*/ 12 w 12"/>
                  <a:gd name="T9" fmla="*/ 6 h 18"/>
                  <a:gd name="T10" fmla="*/ 6 w 12"/>
                  <a:gd name="T11" fmla="*/ 0 h 18"/>
                  <a:gd name="T12" fmla="*/ 6 w 12"/>
                  <a:gd name="T13" fmla="*/ 0 h 18"/>
                  <a:gd name="T14" fmla="*/ 0 w 12"/>
                  <a:gd name="T15" fmla="*/ 0 h 18"/>
                  <a:gd name="T16" fmla="*/ 0 w 12"/>
                  <a:gd name="T17" fmla="*/ 0 h 18"/>
                  <a:gd name="T18" fmla="*/ 0 w 12"/>
                  <a:gd name="T19" fmla="*/ 6 h 18"/>
                  <a:gd name="T20" fmla="*/ 0 w 12"/>
                  <a:gd name="T21" fmla="*/ 6 h 18"/>
                  <a:gd name="T22" fmla="*/ 0 w 12"/>
                  <a:gd name="T23" fmla="*/ 12 h 18"/>
                  <a:gd name="T24" fmla="*/ 0 w 12"/>
                  <a:gd name="T25" fmla="*/ 12 h 18"/>
                  <a:gd name="T26" fmla="*/ 0 w 12"/>
                  <a:gd name="T27" fmla="*/ 12 h 18"/>
                  <a:gd name="T28" fmla="*/ 6 w 12"/>
                  <a:gd name="T29" fmla="*/ 18 h 18"/>
                  <a:gd name="T30" fmla="*/ 6 w 12"/>
                  <a:gd name="T31" fmla="*/ 12 h 18"/>
                  <a:gd name="T32" fmla="*/ 6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12"/>
                    </a:moveTo>
                    <a:lnTo>
                      <a:pt x="12" y="12"/>
                    </a:lnTo>
                    <a:lnTo>
                      <a:pt x="12" y="6"/>
                    </a:lnTo>
                    <a:lnTo>
                      <a:pt x="6" y="0"/>
                    </a:lnTo>
                    <a:lnTo>
                      <a:pt x="0" y="0"/>
                    </a:lnTo>
                    <a:lnTo>
                      <a:pt x="0" y="6"/>
                    </a:lnTo>
                    <a:lnTo>
                      <a:pt x="0" y="12"/>
                    </a:lnTo>
                    <a:lnTo>
                      <a:pt x="6" y="18"/>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40" name="Freeform 586"/>
              <p:cNvSpPr>
                <a:spLocks/>
              </p:cNvSpPr>
              <p:nvPr/>
            </p:nvSpPr>
            <p:spPr bwMode="auto">
              <a:xfrm>
                <a:off x="4088" y="3029"/>
                <a:ext cx="12" cy="18"/>
              </a:xfrm>
              <a:custGeom>
                <a:avLst/>
                <a:gdLst>
                  <a:gd name="T0" fmla="*/ 6 w 12"/>
                  <a:gd name="T1" fmla="*/ 12 h 18"/>
                  <a:gd name="T2" fmla="*/ 12 w 12"/>
                  <a:gd name="T3" fmla="*/ 12 h 18"/>
                  <a:gd name="T4" fmla="*/ 12 w 12"/>
                  <a:gd name="T5" fmla="*/ 12 h 18"/>
                  <a:gd name="T6" fmla="*/ 12 w 12"/>
                  <a:gd name="T7" fmla="*/ 6 h 18"/>
                  <a:gd name="T8" fmla="*/ 12 w 12"/>
                  <a:gd name="T9" fmla="*/ 6 h 18"/>
                  <a:gd name="T10" fmla="*/ 6 w 12"/>
                  <a:gd name="T11" fmla="*/ 0 h 18"/>
                  <a:gd name="T12" fmla="*/ 6 w 12"/>
                  <a:gd name="T13" fmla="*/ 0 h 18"/>
                  <a:gd name="T14" fmla="*/ 0 w 12"/>
                  <a:gd name="T15" fmla="*/ 0 h 18"/>
                  <a:gd name="T16" fmla="*/ 0 w 12"/>
                  <a:gd name="T17" fmla="*/ 0 h 18"/>
                  <a:gd name="T18" fmla="*/ 0 w 12"/>
                  <a:gd name="T19" fmla="*/ 6 h 18"/>
                  <a:gd name="T20" fmla="*/ 0 w 12"/>
                  <a:gd name="T21" fmla="*/ 6 h 18"/>
                  <a:gd name="T22" fmla="*/ 0 w 12"/>
                  <a:gd name="T23" fmla="*/ 12 h 18"/>
                  <a:gd name="T24" fmla="*/ 0 w 12"/>
                  <a:gd name="T25" fmla="*/ 12 h 18"/>
                  <a:gd name="T26" fmla="*/ 0 w 12"/>
                  <a:gd name="T27" fmla="*/ 12 h 18"/>
                  <a:gd name="T28" fmla="*/ 6 w 12"/>
                  <a:gd name="T29" fmla="*/ 18 h 18"/>
                  <a:gd name="T30" fmla="*/ 6 w 12"/>
                  <a:gd name="T31" fmla="*/ 12 h 18"/>
                  <a:gd name="T32" fmla="*/ 6 w 12"/>
                  <a:gd name="T33" fmla="*/ 12 h 18"/>
                  <a:gd name="T34" fmla="*/ 6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12"/>
                    </a:moveTo>
                    <a:lnTo>
                      <a:pt x="12" y="12"/>
                    </a:lnTo>
                    <a:lnTo>
                      <a:pt x="12" y="6"/>
                    </a:lnTo>
                    <a:lnTo>
                      <a:pt x="6" y="0"/>
                    </a:lnTo>
                    <a:lnTo>
                      <a:pt x="0" y="0"/>
                    </a:lnTo>
                    <a:lnTo>
                      <a:pt x="0" y="6"/>
                    </a:lnTo>
                    <a:lnTo>
                      <a:pt x="0" y="12"/>
                    </a:lnTo>
                    <a:lnTo>
                      <a:pt x="6" y="18"/>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41" name="Freeform 587"/>
              <p:cNvSpPr>
                <a:spLocks/>
              </p:cNvSpPr>
              <p:nvPr/>
            </p:nvSpPr>
            <p:spPr bwMode="auto">
              <a:xfrm>
                <a:off x="4094" y="304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42" name="Freeform 588"/>
              <p:cNvSpPr>
                <a:spLocks/>
              </p:cNvSpPr>
              <p:nvPr/>
            </p:nvSpPr>
            <p:spPr bwMode="auto">
              <a:xfrm>
                <a:off x="4094" y="304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43" name="Freeform 589"/>
              <p:cNvSpPr>
                <a:spLocks/>
              </p:cNvSpPr>
              <p:nvPr/>
            </p:nvSpPr>
            <p:spPr bwMode="auto">
              <a:xfrm>
                <a:off x="4100" y="3059"/>
                <a:ext cx="18" cy="12"/>
              </a:xfrm>
              <a:custGeom>
                <a:avLst/>
                <a:gdLst>
                  <a:gd name="T0" fmla="*/ 12 w 18"/>
                  <a:gd name="T1" fmla="*/ 12 h 12"/>
                  <a:gd name="T2" fmla="*/ 18 w 18"/>
                  <a:gd name="T3" fmla="*/ 12 h 12"/>
                  <a:gd name="T4" fmla="*/ 18 w 18"/>
                  <a:gd name="T5" fmla="*/ 6 h 12"/>
                  <a:gd name="T6" fmla="*/ 12 w 18"/>
                  <a:gd name="T7" fmla="*/ 0 h 12"/>
                  <a:gd name="T8" fmla="*/ 12 w 18"/>
                  <a:gd name="T9" fmla="*/ 0 h 12"/>
                  <a:gd name="T10" fmla="*/ 12 w 18"/>
                  <a:gd name="T11" fmla="*/ 0 h 12"/>
                  <a:gd name="T12" fmla="*/ 6 w 18"/>
                  <a:gd name="T13" fmla="*/ 0 h 12"/>
                  <a:gd name="T14" fmla="*/ 6 w 18"/>
                  <a:gd name="T15" fmla="*/ 0 h 12"/>
                  <a:gd name="T16" fmla="*/ 6 w 18"/>
                  <a:gd name="T17" fmla="*/ 0 h 12"/>
                  <a:gd name="T18" fmla="*/ 0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12"/>
                    </a:lnTo>
                    <a:lnTo>
                      <a:pt x="18" y="6"/>
                    </a:lnTo>
                    <a:lnTo>
                      <a:pt x="12" y="0"/>
                    </a:lnTo>
                    <a:lnTo>
                      <a:pt x="6" y="0"/>
                    </a:lnTo>
                    <a:lnTo>
                      <a:pt x="0" y="6"/>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44" name="Freeform 590"/>
              <p:cNvSpPr>
                <a:spLocks/>
              </p:cNvSpPr>
              <p:nvPr/>
            </p:nvSpPr>
            <p:spPr bwMode="auto">
              <a:xfrm>
                <a:off x="4100" y="3059"/>
                <a:ext cx="18" cy="12"/>
              </a:xfrm>
              <a:custGeom>
                <a:avLst/>
                <a:gdLst>
                  <a:gd name="T0" fmla="*/ 12 w 18"/>
                  <a:gd name="T1" fmla="*/ 12 h 12"/>
                  <a:gd name="T2" fmla="*/ 18 w 18"/>
                  <a:gd name="T3" fmla="*/ 12 h 12"/>
                  <a:gd name="T4" fmla="*/ 18 w 18"/>
                  <a:gd name="T5" fmla="*/ 6 h 12"/>
                  <a:gd name="T6" fmla="*/ 12 w 18"/>
                  <a:gd name="T7" fmla="*/ 0 h 12"/>
                  <a:gd name="T8" fmla="*/ 12 w 18"/>
                  <a:gd name="T9" fmla="*/ 0 h 12"/>
                  <a:gd name="T10" fmla="*/ 12 w 18"/>
                  <a:gd name="T11" fmla="*/ 0 h 12"/>
                  <a:gd name="T12" fmla="*/ 6 w 18"/>
                  <a:gd name="T13" fmla="*/ 0 h 12"/>
                  <a:gd name="T14" fmla="*/ 6 w 18"/>
                  <a:gd name="T15" fmla="*/ 0 h 12"/>
                  <a:gd name="T16" fmla="*/ 6 w 18"/>
                  <a:gd name="T17" fmla="*/ 0 h 12"/>
                  <a:gd name="T18" fmla="*/ 0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12"/>
                    </a:lnTo>
                    <a:lnTo>
                      <a:pt x="18" y="6"/>
                    </a:lnTo>
                    <a:lnTo>
                      <a:pt x="12" y="0"/>
                    </a:lnTo>
                    <a:lnTo>
                      <a:pt x="6" y="0"/>
                    </a:lnTo>
                    <a:lnTo>
                      <a:pt x="0" y="6"/>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45" name="Freeform 591"/>
              <p:cNvSpPr>
                <a:spLocks/>
              </p:cNvSpPr>
              <p:nvPr/>
            </p:nvSpPr>
            <p:spPr bwMode="auto">
              <a:xfrm>
                <a:off x="4112" y="3071"/>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46" name="Freeform 592"/>
              <p:cNvSpPr>
                <a:spLocks/>
              </p:cNvSpPr>
              <p:nvPr/>
            </p:nvSpPr>
            <p:spPr bwMode="auto">
              <a:xfrm>
                <a:off x="4112" y="3071"/>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47" name="Freeform 593"/>
              <p:cNvSpPr>
                <a:spLocks/>
              </p:cNvSpPr>
              <p:nvPr/>
            </p:nvSpPr>
            <p:spPr bwMode="auto">
              <a:xfrm>
                <a:off x="4124" y="3083"/>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6 w 12"/>
                  <a:gd name="T23" fmla="*/ 12 h 12"/>
                  <a:gd name="T24" fmla="*/ 6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48" name="Freeform 594"/>
              <p:cNvSpPr>
                <a:spLocks/>
              </p:cNvSpPr>
              <p:nvPr/>
            </p:nvSpPr>
            <p:spPr bwMode="auto">
              <a:xfrm>
                <a:off x="4124" y="3083"/>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6 w 12"/>
                  <a:gd name="T23" fmla="*/ 12 h 12"/>
                  <a:gd name="T24" fmla="*/ 6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49" name="Freeform 595"/>
              <p:cNvSpPr>
                <a:spLocks/>
              </p:cNvSpPr>
              <p:nvPr/>
            </p:nvSpPr>
            <p:spPr bwMode="auto">
              <a:xfrm>
                <a:off x="4136" y="3095"/>
                <a:ext cx="18" cy="12"/>
              </a:xfrm>
              <a:custGeom>
                <a:avLst/>
                <a:gdLst>
                  <a:gd name="T0" fmla="*/ 18 w 18"/>
                  <a:gd name="T1" fmla="*/ 6 h 12"/>
                  <a:gd name="T2" fmla="*/ 18 w 18"/>
                  <a:gd name="T3" fmla="*/ 6 h 12"/>
                  <a:gd name="T4" fmla="*/ 18 w 18"/>
                  <a:gd name="T5" fmla="*/ 0 h 12"/>
                  <a:gd name="T6" fmla="*/ 12 w 18"/>
                  <a:gd name="T7" fmla="*/ 0 h 12"/>
                  <a:gd name="T8" fmla="*/ 12 w 18"/>
                  <a:gd name="T9" fmla="*/ 0 h 12"/>
                  <a:gd name="T10" fmla="*/ 12 w 18"/>
                  <a:gd name="T11" fmla="*/ 0 h 12"/>
                  <a:gd name="T12" fmla="*/ 6 w 18"/>
                  <a:gd name="T13" fmla="*/ 0 h 12"/>
                  <a:gd name="T14" fmla="*/ 0 w 18"/>
                  <a:gd name="T15" fmla="*/ 0 h 12"/>
                  <a:gd name="T16" fmla="*/ 0 w 18"/>
                  <a:gd name="T17" fmla="*/ 0 h 12"/>
                  <a:gd name="T18" fmla="*/ 0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8" y="0"/>
                    </a:lnTo>
                    <a:lnTo>
                      <a:pt x="12" y="0"/>
                    </a:lnTo>
                    <a:lnTo>
                      <a:pt x="6" y="0"/>
                    </a:lnTo>
                    <a:lnTo>
                      <a:pt x="0" y="0"/>
                    </a:lnTo>
                    <a:lnTo>
                      <a:pt x="0" y="6"/>
                    </a:lnTo>
                    <a:lnTo>
                      <a:pt x="6" y="12"/>
                    </a:lnTo>
                    <a:lnTo>
                      <a:pt x="12"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50" name="Freeform 596"/>
              <p:cNvSpPr>
                <a:spLocks/>
              </p:cNvSpPr>
              <p:nvPr/>
            </p:nvSpPr>
            <p:spPr bwMode="auto">
              <a:xfrm>
                <a:off x="4136" y="3095"/>
                <a:ext cx="18" cy="12"/>
              </a:xfrm>
              <a:custGeom>
                <a:avLst/>
                <a:gdLst>
                  <a:gd name="T0" fmla="*/ 18 w 18"/>
                  <a:gd name="T1" fmla="*/ 6 h 12"/>
                  <a:gd name="T2" fmla="*/ 18 w 18"/>
                  <a:gd name="T3" fmla="*/ 6 h 12"/>
                  <a:gd name="T4" fmla="*/ 18 w 18"/>
                  <a:gd name="T5" fmla="*/ 0 h 12"/>
                  <a:gd name="T6" fmla="*/ 12 w 18"/>
                  <a:gd name="T7" fmla="*/ 0 h 12"/>
                  <a:gd name="T8" fmla="*/ 12 w 18"/>
                  <a:gd name="T9" fmla="*/ 0 h 12"/>
                  <a:gd name="T10" fmla="*/ 12 w 18"/>
                  <a:gd name="T11" fmla="*/ 0 h 12"/>
                  <a:gd name="T12" fmla="*/ 6 w 18"/>
                  <a:gd name="T13" fmla="*/ 0 h 12"/>
                  <a:gd name="T14" fmla="*/ 0 w 18"/>
                  <a:gd name="T15" fmla="*/ 0 h 12"/>
                  <a:gd name="T16" fmla="*/ 0 w 18"/>
                  <a:gd name="T17" fmla="*/ 0 h 12"/>
                  <a:gd name="T18" fmla="*/ 0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8" y="0"/>
                    </a:lnTo>
                    <a:lnTo>
                      <a:pt x="12" y="0"/>
                    </a:lnTo>
                    <a:lnTo>
                      <a:pt x="6" y="0"/>
                    </a:lnTo>
                    <a:lnTo>
                      <a:pt x="0" y="0"/>
                    </a:lnTo>
                    <a:lnTo>
                      <a:pt x="0" y="6"/>
                    </a:lnTo>
                    <a:lnTo>
                      <a:pt x="6" y="12"/>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51" name="Freeform 597"/>
              <p:cNvSpPr>
                <a:spLocks/>
              </p:cNvSpPr>
              <p:nvPr/>
            </p:nvSpPr>
            <p:spPr bwMode="auto">
              <a:xfrm>
                <a:off x="4154" y="3101"/>
                <a:ext cx="12" cy="12"/>
              </a:xfrm>
              <a:custGeom>
                <a:avLst/>
                <a:gdLst>
                  <a:gd name="T0" fmla="*/ 12 w 12"/>
                  <a:gd name="T1" fmla="*/ 12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52" name="Freeform 598"/>
              <p:cNvSpPr>
                <a:spLocks/>
              </p:cNvSpPr>
              <p:nvPr/>
            </p:nvSpPr>
            <p:spPr bwMode="auto">
              <a:xfrm>
                <a:off x="4154" y="3101"/>
                <a:ext cx="12" cy="12"/>
              </a:xfrm>
              <a:custGeom>
                <a:avLst/>
                <a:gdLst>
                  <a:gd name="T0" fmla="*/ 12 w 12"/>
                  <a:gd name="T1" fmla="*/ 12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53" name="Freeform 599"/>
              <p:cNvSpPr>
                <a:spLocks/>
              </p:cNvSpPr>
              <p:nvPr/>
            </p:nvSpPr>
            <p:spPr bwMode="auto">
              <a:xfrm>
                <a:off x="4166" y="3107"/>
                <a:ext cx="18" cy="12"/>
              </a:xfrm>
              <a:custGeom>
                <a:avLst/>
                <a:gdLst>
                  <a:gd name="T0" fmla="*/ 18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2" y="6"/>
                    </a:lnTo>
                    <a:lnTo>
                      <a:pt x="12" y="0"/>
                    </a:lnTo>
                    <a:lnTo>
                      <a:pt x="6" y="0"/>
                    </a:lnTo>
                    <a:lnTo>
                      <a:pt x="0" y="6"/>
                    </a:lnTo>
                    <a:lnTo>
                      <a:pt x="0" y="12"/>
                    </a:lnTo>
                    <a:lnTo>
                      <a:pt x="6" y="12"/>
                    </a:lnTo>
                    <a:lnTo>
                      <a:pt x="12" y="12"/>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54" name="Freeform 600"/>
              <p:cNvSpPr>
                <a:spLocks/>
              </p:cNvSpPr>
              <p:nvPr/>
            </p:nvSpPr>
            <p:spPr bwMode="auto">
              <a:xfrm>
                <a:off x="4166" y="3107"/>
                <a:ext cx="18" cy="12"/>
              </a:xfrm>
              <a:custGeom>
                <a:avLst/>
                <a:gdLst>
                  <a:gd name="T0" fmla="*/ 18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2" y="6"/>
                    </a:lnTo>
                    <a:lnTo>
                      <a:pt x="12" y="0"/>
                    </a:lnTo>
                    <a:lnTo>
                      <a:pt x="6" y="0"/>
                    </a:lnTo>
                    <a:lnTo>
                      <a:pt x="0" y="6"/>
                    </a:lnTo>
                    <a:lnTo>
                      <a:pt x="0" y="12"/>
                    </a:lnTo>
                    <a:lnTo>
                      <a:pt x="6" y="12"/>
                    </a:lnTo>
                    <a:lnTo>
                      <a:pt x="12" y="12"/>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55" name="Freeform 601"/>
              <p:cNvSpPr>
                <a:spLocks/>
              </p:cNvSpPr>
              <p:nvPr/>
            </p:nvSpPr>
            <p:spPr bwMode="auto">
              <a:xfrm>
                <a:off x="4184" y="311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56" name="Freeform 602"/>
              <p:cNvSpPr>
                <a:spLocks/>
              </p:cNvSpPr>
              <p:nvPr/>
            </p:nvSpPr>
            <p:spPr bwMode="auto">
              <a:xfrm>
                <a:off x="4184" y="311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57" name="Freeform 603"/>
              <p:cNvSpPr>
                <a:spLocks/>
              </p:cNvSpPr>
              <p:nvPr/>
            </p:nvSpPr>
            <p:spPr bwMode="auto">
              <a:xfrm>
                <a:off x="4202" y="3119"/>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58" name="Freeform 604"/>
              <p:cNvSpPr>
                <a:spLocks/>
              </p:cNvSpPr>
              <p:nvPr/>
            </p:nvSpPr>
            <p:spPr bwMode="auto">
              <a:xfrm>
                <a:off x="4202" y="3119"/>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59" name="Freeform 605"/>
              <p:cNvSpPr>
                <a:spLocks/>
              </p:cNvSpPr>
              <p:nvPr/>
            </p:nvSpPr>
            <p:spPr bwMode="auto">
              <a:xfrm>
                <a:off x="4064" y="2825"/>
                <a:ext cx="330" cy="312"/>
              </a:xfrm>
              <a:custGeom>
                <a:avLst/>
                <a:gdLst>
                  <a:gd name="T0" fmla="*/ 330 w 330"/>
                  <a:gd name="T1" fmla="*/ 156 h 312"/>
                  <a:gd name="T2" fmla="*/ 312 w 330"/>
                  <a:gd name="T3" fmla="*/ 78 h 312"/>
                  <a:gd name="T4" fmla="*/ 252 w 330"/>
                  <a:gd name="T5" fmla="*/ 24 h 312"/>
                  <a:gd name="T6" fmla="*/ 168 w 330"/>
                  <a:gd name="T7" fmla="*/ 0 h 312"/>
                  <a:gd name="T8" fmla="*/ 168 w 330"/>
                  <a:gd name="T9" fmla="*/ 0 h 312"/>
                  <a:gd name="T10" fmla="*/ 84 w 330"/>
                  <a:gd name="T11" fmla="*/ 24 h 312"/>
                  <a:gd name="T12" fmla="*/ 24 w 330"/>
                  <a:gd name="T13" fmla="*/ 78 h 312"/>
                  <a:gd name="T14" fmla="*/ 0 w 330"/>
                  <a:gd name="T15" fmla="*/ 156 h 312"/>
                  <a:gd name="T16" fmla="*/ 0 w 330"/>
                  <a:gd name="T17" fmla="*/ 156 h 312"/>
                  <a:gd name="T18" fmla="*/ 24 w 330"/>
                  <a:gd name="T19" fmla="*/ 234 h 312"/>
                  <a:gd name="T20" fmla="*/ 84 w 330"/>
                  <a:gd name="T21" fmla="*/ 294 h 312"/>
                  <a:gd name="T22" fmla="*/ 168 w 330"/>
                  <a:gd name="T23" fmla="*/ 312 h 312"/>
                  <a:gd name="T24" fmla="*/ 168 w 330"/>
                  <a:gd name="T25" fmla="*/ 312 h 312"/>
                  <a:gd name="T26" fmla="*/ 252 w 330"/>
                  <a:gd name="T27" fmla="*/ 294 h 312"/>
                  <a:gd name="T28" fmla="*/ 312 w 330"/>
                  <a:gd name="T29" fmla="*/ 234 h 312"/>
                  <a:gd name="T30" fmla="*/ 330 w 330"/>
                  <a:gd name="T31" fmla="*/ 156 h 312"/>
                  <a:gd name="T32" fmla="*/ 330 w 330"/>
                  <a:gd name="T33" fmla="*/ 156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0"/>
                  <a:gd name="T52" fmla="*/ 0 h 312"/>
                  <a:gd name="T53" fmla="*/ 330 w 330"/>
                  <a:gd name="T54" fmla="*/ 312 h 3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0" h="312">
                    <a:moveTo>
                      <a:pt x="330" y="156"/>
                    </a:moveTo>
                    <a:lnTo>
                      <a:pt x="312" y="78"/>
                    </a:lnTo>
                    <a:lnTo>
                      <a:pt x="252" y="24"/>
                    </a:lnTo>
                    <a:lnTo>
                      <a:pt x="168" y="0"/>
                    </a:lnTo>
                    <a:lnTo>
                      <a:pt x="84" y="24"/>
                    </a:lnTo>
                    <a:lnTo>
                      <a:pt x="24" y="78"/>
                    </a:lnTo>
                    <a:lnTo>
                      <a:pt x="0" y="156"/>
                    </a:lnTo>
                    <a:lnTo>
                      <a:pt x="24" y="234"/>
                    </a:lnTo>
                    <a:lnTo>
                      <a:pt x="84" y="294"/>
                    </a:lnTo>
                    <a:lnTo>
                      <a:pt x="168" y="312"/>
                    </a:lnTo>
                    <a:lnTo>
                      <a:pt x="252" y="294"/>
                    </a:lnTo>
                    <a:lnTo>
                      <a:pt x="312" y="234"/>
                    </a:lnTo>
                    <a:lnTo>
                      <a:pt x="330" y="156"/>
                    </a:lnTo>
                    <a:close/>
                  </a:path>
                </a:pathLst>
              </a:custGeom>
              <a:solidFill>
                <a:srgbClr val="D9F1F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760" name="Freeform 606"/>
              <p:cNvSpPr>
                <a:spLocks/>
              </p:cNvSpPr>
              <p:nvPr/>
            </p:nvSpPr>
            <p:spPr bwMode="auto">
              <a:xfrm>
                <a:off x="4064" y="2825"/>
                <a:ext cx="330" cy="312"/>
              </a:xfrm>
              <a:custGeom>
                <a:avLst/>
                <a:gdLst>
                  <a:gd name="T0" fmla="*/ 330 w 330"/>
                  <a:gd name="T1" fmla="*/ 156 h 312"/>
                  <a:gd name="T2" fmla="*/ 312 w 330"/>
                  <a:gd name="T3" fmla="*/ 78 h 312"/>
                  <a:gd name="T4" fmla="*/ 252 w 330"/>
                  <a:gd name="T5" fmla="*/ 24 h 312"/>
                  <a:gd name="T6" fmla="*/ 168 w 330"/>
                  <a:gd name="T7" fmla="*/ 0 h 312"/>
                  <a:gd name="T8" fmla="*/ 168 w 330"/>
                  <a:gd name="T9" fmla="*/ 0 h 312"/>
                  <a:gd name="T10" fmla="*/ 84 w 330"/>
                  <a:gd name="T11" fmla="*/ 24 h 312"/>
                  <a:gd name="T12" fmla="*/ 24 w 330"/>
                  <a:gd name="T13" fmla="*/ 78 h 312"/>
                  <a:gd name="T14" fmla="*/ 0 w 330"/>
                  <a:gd name="T15" fmla="*/ 156 h 312"/>
                  <a:gd name="T16" fmla="*/ 0 w 330"/>
                  <a:gd name="T17" fmla="*/ 156 h 312"/>
                  <a:gd name="T18" fmla="*/ 24 w 330"/>
                  <a:gd name="T19" fmla="*/ 234 h 312"/>
                  <a:gd name="T20" fmla="*/ 84 w 330"/>
                  <a:gd name="T21" fmla="*/ 294 h 312"/>
                  <a:gd name="T22" fmla="*/ 168 w 330"/>
                  <a:gd name="T23" fmla="*/ 312 h 312"/>
                  <a:gd name="T24" fmla="*/ 168 w 330"/>
                  <a:gd name="T25" fmla="*/ 312 h 312"/>
                  <a:gd name="T26" fmla="*/ 252 w 330"/>
                  <a:gd name="T27" fmla="*/ 294 h 312"/>
                  <a:gd name="T28" fmla="*/ 312 w 330"/>
                  <a:gd name="T29" fmla="*/ 234 h 312"/>
                  <a:gd name="T30" fmla="*/ 330 w 330"/>
                  <a:gd name="T31" fmla="*/ 156 h 312"/>
                  <a:gd name="T32" fmla="*/ 330 w 330"/>
                  <a:gd name="T33" fmla="*/ 156 h 312"/>
                  <a:gd name="T34" fmla="*/ 330 w 330"/>
                  <a:gd name="T35" fmla="*/ 156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312"/>
                  <a:gd name="T56" fmla="*/ 330 w 330"/>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312">
                    <a:moveTo>
                      <a:pt x="330" y="156"/>
                    </a:moveTo>
                    <a:lnTo>
                      <a:pt x="312" y="78"/>
                    </a:lnTo>
                    <a:lnTo>
                      <a:pt x="252" y="24"/>
                    </a:lnTo>
                    <a:lnTo>
                      <a:pt x="168" y="0"/>
                    </a:lnTo>
                    <a:lnTo>
                      <a:pt x="84" y="24"/>
                    </a:lnTo>
                    <a:lnTo>
                      <a:pt x="24" y="78"/>
                    </a:lnTo>
                    <a:lnTo>
                      <a:pt x="0" y="156"/>
                    </a:lnTo>
                    <a:lnTo>
                      <a:pt x="24" y="234"/>
                    </a:lnTo>
                    <a:lnTo>
                      <a:pt x="84" y="294"/>
                    </a:lnTo>
                    <a:lnTo>
                      <a:pt x="168" y="312"/>
                    </a:lnTo>
                    <a:lnTo>
                      <a:pt x="252" y="294"/>
                    </a:lnTo>
                    <a:lnTo>
                      <a:pt x="312" y="234"/>
                    </a:lnTo>
                    <a:lnTo>
                      <a:pt x="330" y="15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grpSp>
        <p:grpSp>
          <p:nvGrpSpPr>
            <p:cNvPr id="6" name="Group 607"/>
            <p:cNvGrpSpPr>
              <a:grpSpLocks/>
            </p:cNvGrpSpPr>
            <p:nvPr/>
          </p:nvGrpSpPr>
          <p:grpSpPr bwMode="auto">
            <a:xfrm>
              <a:off x="4016" y="1907"/>
              <a:ext cx="480" cy="1284"/>
              <a:chOff x="4016" y="1907"/>
              <a:chExt cx="480" cy="1284"/>
            </a:xfrm>
          </p:grpSpPr>
          <p:sp>
            <p:nvSpPr>
              <p:cNvPr id="64361" name="Freeform 608"/>
              <p:cNvSpPr>
                <a:spLocks/>
              </p:cNvSpPr>
              <p:nvPr/>
            </p:nvSpPr>
            <p:spPr bwMode="auto">
              <a:xfrm>
                <a:off x="4016" y="2957"/>
                <a:ext cx="24" cy="48"/>
              </a:xfrm>
              <a:custGeom>
                <a:avLst/>
                <a:gdLst>
                  <a:gd name="T0" fmla="*/ 24 w 24"/>
                  <a:gd name="T1" fmla="*/ 24 h 48"/>
                  <a:gd name="T2" fmla="*/ 18 w 24"/>
                  <a:gd name="T3" fmla="*/ 12 h 48"/>
                  <a:gd name="T4" fmla="*/ 18 w 24"/>
                  <a:gd name="T5" fmla="*/ 6 h 48"/>
                  <a:gd name="T6" fmla="*/ 12 w 24"/>
                  <a:gd name="T7" fmla="*/ 0 h 48"/>
                  <a:gd name="T8" fmla="*/ 12 w 24"/>
                  <a:gd name="T9" fmla="*/ 0 h 48"/>
                  <a:gd name="T10" fmla="*/ 6 w 24"/>
                  <a:gd name="T11" fmla="*/ 6 h 48"/>
                  <a:gd name="T12" fmla="*/ 0 w 24"/>
                  <a:gd name="T13" fmla="*/ 12 h 48"/>
                  <a:gd name="T14" fmla="*/ 0 w 24"/>
                  <a:gd name="T15" fmla="*/ 24 h 48"/>
                  <a:gd name="T16" fmla="*/ 0 w 24"/>
                  <a:gd name="T17" fmla="*/ 24 h 48"/>
                  <a:gd name="T18" fmla="*/ 0 w 24"/>
                  <a:gd name="T19" fmla="*/ 36 h 48"/>
                  <a:gd name="T20" fmla="*/ 6 w 24"/>
                  <a:gd name="T21" fmla="*/ 48 h 48"/>
                  <a:gd name="T22" fmla="*/ 12 w 24"/>
                  <a:gd name="T23" fmla="*/ 48 h 48"/>
                  <a:gd name="T24" fmla="*/ 12 w 24"/>
                  <a:gd name="T25" fmla="*/ 48 h 48"/>
                  <a:gd name="T26" fmla="*/ 18 w 24"/>
                  <a:gd name="T27" fmla="*/ 48 h 48"/>
                  <a:gd name="T28" fmla="*/ 18 w 24"/>
                  <a:gd name="T29" fmla="*/ 36 h 48"/>
                  <a:gd name="T30" fmla="*/ 24 w 24"/>
                  <a:gd name="T31" fmla="*/ 24 h 48"/>
                  <a:gd name="T32" fmla="*/ 24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24"/>
                    </a:moveTo>
                    <a:lnTo>
                      <a:pt x="18" y="12"/>
                    </a:lnTo>
                    <a:lnTo>
                      <a:pt x="18" y="6"/>
                    </a:lnTo>
                    <a:lnTo>
                      <a:pt x="12" y="0"/>
                    </a:lnTo>
                    <a:lnTo>
                      <a:pt x="6" y="6"/>
                    </a:lnTo>
                    <a:lnTo>
                      <a:pt x="0" y="12"/>
                    </a:lnTo>
                    <a:lnTo>
                      <a:pt x="0" y="24"/>
                    </a:lnTo>
                    <a:lnTo>
                      <a:pt x="0" y="36"/>
                    </a:lnTo>
                    <a:lnTo>
                      <a:pt x="6" y="48"/>
                    </a:lnTo>
                    <a:lnTo>
                      <a:pt x="12" y="48"/>
                    </a:lnTo>
                    <a:lnTo>
                      <a:pt x="18" y="48"/>
                    </a:lnTo>
                    <a:lnTo>
                      <a:pt x="18" y="36"/>
                    </a:lnTo>
                    <a:lnTo>
                      <a:pt x="24"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62" name="Rectangle 609"/>
              <p:cNvSpPr>
                <a:spLocks noChangeArrowheads="1"/>
              </p:cNvSpPr>
              <p:nvPr/>
            </p:nvSpPr>
            <p:spPr bwMode="auto">
              <a:xfrm>
                <a:off x="4046" y="2975"/>
                <a:ext cx="18" cy="12"/>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63" name="Line 610"/>
              <p:cNvSpPr>
                <a:spLocks noChangeShapeType="1"/>
              </p:cNvSpPr>
              <p:nvPr/>
            </p:nvSpPr>
            <p:spPr bwMode="auto">
              <a:xfrm>
                <a:off x="4034" y="2981"/>
                <a:ext cx="12"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64" name="Freeform 611"/>
              <p:cNvSpPr>
                <a:spLocks/>
              </p:cNvSpPr>
              <p:nvPr/>
            </p:nvSpPr>
            <p:spPr bwMode="auto">
              <a:xfrm>
                <a:off x="4028" y="3035"/>
                <a:ext cx="30" cy="42"/>
              </a:xfrm>
              <a:custGeom>
                <a:avLst/>
                <a:gdLst>
                  <a:gd name="T0" fmla="*/ 24 w 30"/>
                  <a:gd name="T1" fmla="*/ 18 h 42"/>
                  <a:gd name="T2" fmla="*/ 18 w 30"/>
                  <a:gd name="T3" fmla="*/ 6 h 42"/>
                  <a:gd name="T4" fmla="*/ 12 w 30"/>
                  <a:gd name="T5" fmla="*/ 0 h 42"/>
                  <a:gd name="T6" fmla="*/ 6 w 30"/>
                  <a:gd name="T7" fmla="*/ 0 h 42"/>
                  <a:gd name="T8" fmla="*/ 6 w 30"/>
                  <a:gd name="T9" fmla="*/ 0 h 42"/>
                  <a:gd name="T10" fmla="*/ 0 w 30"/>
                  <a:gd name="T11" fmla="*/ 6 h 42"/>
                  <a:gd name="T12" fmla="*/ 0 w 30"/>
                  <a:gd name="T13" fmla="*/ 12 h 42"/>
                  <a:gd name="T14" fmla="*/ 6 w 30"/>
                  <a:gd name="T15" fmla="*/ 24 h 42"/>
                  <a:gd name="T16" fmla="*/ 6 w 30"/>
                  <a:gd name="T17" fmla="*/ 24 h 42"/>
                  <a:gd name="T18" fmla="*/ 12 w 30"/>
                  <a:gd name="T19" fmla="*/ 36 h 42"/>
                  <a:gd name="T20" fmla="*/ 18 w 30"/>
                  <a:gd name="T21" fmla="*/ 42 h 42"/>
                  <a:gd name="T22" fmla="*/ 24 w 30"/>
                  <a:gd name="T23" fmla="*/ 42 h 42"/>
                  <a:gd name="T24" fmla="*/ 24 w 30"/>
                  <a:gd name="T25" fmla="*/ 42 h 42"/>
                  <a:gd name="T26" fmla="*/ 30 w 30"/>
                  <a:gd name="T27" fmla="*/ 42 h 42"/>
                  <a:gd name="T28" fmla="*/ 30 w 30"/>
                  <a:gd name="T29" fmla="*/ 30 h 42"/>
                  <a:gd name="T30" fmla="*/ 24 w 30"/>
                  <a:gd name="T31" fmla="*/ 18 h 42"/>
                  <a:gd name="T32" fmla="*/ 24 w 30"/>
                  <a:gd name="T33" fmla="*/ 1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24" y="18"/>
                    </a:moveTo>
                    <a:lnTo>
                      <a:pt x="18" y="6"/>
                    </a:lnTo>
                    <a:lnTo>
                      <a:pt x="12" y="0"/>
                    </a:lnTo>
                    <a:lnTo>
                      <a:pt x="6" y="0"/>
                    </a:lnTo>
                    <a:lnTo>
                      <a:pt x="0" y="6"/>
                    </a:lnTo>
                    <a:lnTo>
                      <a:pt x="0" y="12"/>
                    </a:lnTo>
                    <a:lnTo>
                      <a:pt x="6" y="24"/>
                    </a:lnTo>
                    <a:lnTo>
                      <a:pt x="12" y="36"/>
                    </a:lnTo>
                    <a:lnTo>
                      <a:pt x="18" y="42"/>
                    </a:lnTo>
                    <a:lnTo>
                      <a:pt x="24" y="42"/>
                    </a:lnTo>
                    <a:lnTo>
                      <a:pt x="30" y="42"/>
                    </a:lnTo>
                    <a:lnTo>
                      <a:pt x="30" y="30"/>
                    </a:lnTo>
                    <a:lnTo>
                      <a:pt x="24"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65" name="Freeform 612"/>
              <p:cNvSpPr>
                <a:spLocks/>
              </p:cNvSpPr>
              <p:nvPr/>
            </p:nvSpPr>
            <p:spPr bwMode="auto">
              <a:xfrm>
                <a:off x="4058" y="3041"/>
                <a:ext cx="24" cy="12"/>
              </a:xfrm>
              <a:custGeom>
                <a:avLst/>
                <a:gdLst>
                  <a:gd name="T0" fmla="*/ 18 w 24"/>
                  <a:gd name="T1" fmla="*/ 0 h 12"/>
                  <a:gd name="T2" fmla="*/ 0 w 24"/>
                  <a:gd name="T3" fmla="*/ 6 h 12"/>
                  <a:gd name="T4" fmla="*/ 0 w 24"/>
                  <a:gd name="T5" fmla="*/ 12 h 12"/>
                  <a:gd name="T6" fmla="*/ 24 w 24"/>
                  <a:gd name="T7" fmla="*/ 6 h 12"/>
                  <a:gd name="T8" fmla="*/ 18 w 24"/>
                  <a:gd name="T9" fmla="*/ 0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18" y="0"/>
                    </a:moveTo>
                    <a:lnTo>
                      <a:pt x="0" y="6"/>
                    </a:lnTo>
                    <a:lnTo>
                      <a:pt x="0" y="12"/>
                    </a:lnTo>
                    <a:lnTo>
                      <a:pt x="24" y="6"/>
                    </a:lnTo>
                    <a:lnTo>
                      <a:pt x="18"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66" name="Line 613"/>
              <p:cNvSpPr>
                <a:spLocks noChangeShapeType="1"/>
              </p:cNvSpPr>
              <p:nvPr/>
            </p:nvSpPr>
            <p:spPr bwMode="auto">
              <a:xfrm>
                <a:off x="4052" y="3053"/>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67" name="Freeform 614"/>
              <p:cNvSpPr>
                <a:spLocks/>
              </p:cNvSpPr>
              <p:nvPr/>
            </p:nvSpPr>
            <p:spPr bwMode="auto">
              <a:xfrm>
                <a:off x="4064" y="3101"/>
                <a:ext cx="42" cy="36"/>
              </a:xfrm>
              <a:custGeom>
                <a:avLst/>
                <a:gdLst>
                  <a:gd name="T0" fmla="*/ 30 w 42"/>
                  <a:gd name="T1" fmla="*/ 12 h 36"/>
                  <a:gd name="T2" fmla="*/ 18 w 42"/>
                  <a:gd name="T3" fmla="*/ 6 h 36"/>
                  <a:gd name="T4" fmla="*/ 12 w 42"/>
                  <a:gd name="T5" fmla="*/ 0 h 36"/>
                  <a:gd name="T6" fmla="*/ 6 w 42"/>
                  <a:gd name="T7" fmla="*/ 0 h 36"/>
                  <a:gd name="T8" fmla="*/ 6 w 42"/>
                  <a:gd name="T9" fmla="*/ 0 h 36"/>
                  <a:gd name="T10" fmla="*/ 0 w 42"/>
                  <a:gd name="T11" fmla="*/ 6 h 36"/>
                  <a:gd name="T12" fmla="*/ 6 w 42"/>
                  <a:gd name="T13" fmla="*/ 18 h 36"/>
                  <a:gd name="T14" fmla="*/ 12 w 42"/>
                  <a:gd name="T15" fmla="*/ 24 h 36"/>
                  <a:gd name="T16" fmla="*/ 12 w 42"/>
                  <a:gd name="T17" fmla="*/ 24 h 36"/>
                  <a:gd name="T18" fmla="*/ 24 w 42"/>
                  <a:gd name="T19" fmla="*/ 36 h 36"/>
                  <a:gd name="T20" fmla="*/ 36 w 42"/>
                  <a:gd name="T21" fmla="*/ 36 h 36"/>
                  <a:gd name="T22" fmla="*/ 42 w 42"/>
                  <a:gd name="T23" fmla="*/ 36 h 36"/>
                  <a:gd name="T24" fmla="*/ 42 w 42"/>
                  <a:gd name="T25" fmla="*/ 36 h 36"/>
                  <a:gd name="T26" fmla="*/ 42 w 42"/>
                  <a:gd name="T27" fmla="*/ 30 h 36"/>
                  <a:gd name="T28" fmla="*/ 36 w 42"/>
                  <a:gd name="T29" fmla="*/ 24 h 36"/>
                  <a:gd name="T30" fmla="*/ 30 w 42"/>
                  <a:gd name="T31" fmla="*/ 12 h 36"/>
                  <a:gd name="T32" fmla="*/ 30 w 42"/>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30" y="12"/>
                    </a:moveTo>
                    <a:lnTo>
                      <a:pt x="18" y="6"/>
                    </a:lnTo>
                    <a:lnTo>
                      <a:pt x="12" y="0"/>
                    </a:lnTo>
                    <a:lnTo>
                      <a:pt x="6" y="0"/>
                    </a:lnTo>
                    <a:lnTo>
                      <a:pt x="0" y="6"/>
                    </a:lnTo>
                    <a:lnTo>
                      <a:pt x="6" y="18"/>
                    </a:lnTo>
                    <a:lnTo>
                      <a:pt x="12" y="24"/>
                    </a:lnTo>
                    <a:lnTo>
                      <a:pt x="24" y="36"/>
                    </a:lnTo>
                    <a:lnTo>
                      <a:pt x="36" y="36"/>
                    </a:lnTo>
                    <a:lnTo>
                      <a:pt x="42" y="36"/>
                    </a:lnTo>
                    <a:lnTo>
                      <a:pt x="42" y="30"/>
                    </a:lnTo>
                    <a:lnTo>
                      <a:pt x="36" y="24"/>
                    </a:lnTo>
                    <a:lnTo>
                      <a:pt x="30"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68" name="Freeform 615"/>
              <p:cNvSpPr>
                <a:spLocks/>
              </p:cNvSpPr>
              <p:nvPr/>
            </p:nvSpPr>
            <p:spPr bwMode="auto">
              <a:xfrm>
                <a:off x="4094" y="3089"/>
                <a:ext cx="24" cy="24"/>
              </a:xfrm>
              <a:custGeom>
                <a:avLst/>
                <a:gdLst>
                  <a:gd name="T0" fmla="*/ 18 w 24"/>
                  <a:gd name="T1" fmla="*/ 0 h 24"/>
                  <a:gd name="T2" fmla="*/ 0 w 24"/>
                  <a:gd name="T3" fmla="*/ 18 h 24"/>
                  <a:gd name="T4" fmla="*/ 6 w 24"/>
                  <a:gd name="T5" fmla="*/ 24 h 24"/>
                  <a:gd name="T6" fmla="*/ 24 w 24"/>
                  <a:gd name="T7" fmla="*/ 6 h 24"/>
                  <a:gd name="T8" fmla="*/ 18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8" y="0"/>
                    </a:moveTo>
                    <a:lnTo>
                      <a:pt x="0" y="18"/>
                    </a:lnTo>
                    <a:lnTo>
                      <a:pt x="6" y="24"/>
                    </a:lnTo>
                    <a:lnTo>
                      <a:pt x="24" y="6"/>
                    </a:lnTo>
                    <a:lnTo>
                      <a:pt x="18"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69" name="Line 616"/>
              <p:cNvSpPr>
                <a:spLocks noChangeShapeType="1"/>
              </p:cNvSpPr>
              <p:nvPr/>
            </p:nvSpPr>
            <p:spPr bwMode="auto">
              <a:xfrm flipV="1">
                <a:off x="4094" y="3107"/>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70" name="Freeform 617"/>
              <p:cNvSpPr>
                <a:spLocks/>
              </p:cNvSpPr>
              <p:nvPr/>
            </p:nvSpPr>
            <p:spPr bwMode="auto">
              <a:xfrm>
                <a:off x="4130" y="3149"/>
                <a:ext cx="48" cy="24"/>
              </a:xfrm>
              <a:custGeom>
                <a:avLst/>
                <a:gdLst>
                  <a:gd name="T0" fmla="*/ 24 w 48"/>
                  <a:gd name="T1" fmla="*/ 6 h 24"/>
                  <a:gd name="T2" fmla="*/ 12 w 48"/>
                  <a:gd name="T3" fmla="*/ 0 h 24"/>
                  <a:gd name="T4" fmla="*/ 6 w 48"/>
                  <a:gd name="T5" fmla="*/ 0 h 24"/>
                  <a:gd name="T6" fmla="*/ 0 w 48"/>
                  <a:gd name="T7" fmla="*/ 6 h 24"/>
                  <a:gd name="T8" fmla="*/ 0 w 48"/>
                  <a:gd name="T9" fmla="*/ 6 h 24"/>
                  <a:gd name="T10" fmla="*/ 0 w 48"/>
                  <a:gd name="T11" fmla="*/ 12 h 24"/>
                  <a:gd name="T12" fmla="*/ 6 w 48"/>
                  <a:gd name="T13" fmla="*/ 18 h 24"/>
                  <a:gd name="T14" fmla="*/ 18 w 48"/>
                  <a:gd name="T15" fmla="*/ 24 h 24"/>
                  <a:gd name="T16" fmla="*/ 18 w 48"/>
                  <a:gd name="T17" fmla="*/ 24 h 24"/>
                  <a:gd name="T18" fmla="*/ 30 w 48"/>
                  <a:gd name="T19" fmla="*/ 24 h 24"/>
                  <a:gd name="T20" fmla="*/ 42 w 48"/>
                  <a:gd name="T21" fmla="*/ 24 h 24"/>
                  <a:gd name="T22" fmla="*/ 48 w 48"/>
                  <a:gd name="T23" fmla="*/ 24 h 24"/>
                  <a:gd name="T24" fmla="*/ 48 w 48"/>
                  <a:gd name="T25" fmla="*/ 24 h 24"/>
                  <a:gd name="T26" fmla="*/ 42 w 48"/>
                  <a:gd name="T27" fmla="*/ 18 h 24"/>
                  <a:gd name="T28" fmla="*/ 36 w 48"/>
                  <a:gd name="T29" fmla="*/ 12 h 24"/>
                  <a:gd name="T30" fmla="*/ 24 w 48"/>
                  <a:gd name="T31" fmla="*/ 6 h 24"/>
                  <a:gd name="T32" fmla="*/ 24 w 48"/>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6"/>
                    </a:moveTo>
                    <a:lnTo>
                      <a:pt x="12" y="0"/>
                    </a:lnTo>
                    <a:lnTo>
                      <a:pt x="6" y="0"/>
                    </a:lnTo>
                    <a:lnTo>
                      <a:pt x="0" y="6"/>
                    </a:lnTo>
                    <a:lnTo>
                      <a:pt x="0" y="12"/>
                    </a:lnTo>
                    <a:lnTo>
                      <a:pt x="6" y="18"/>
                    </a:lnTo>
                    <a:lnTo>
                      <a:pt x="18" y="24"/>
                    </a:lnTo>
                    <a:lnTo>
                      <a:pt x="30" y="24"/>
                    </a:lnTo>
                    <a:lnTo>
                      <a:pt x="42" y="24"/>
                    </a:lnTo>
                    <a:lnTo>
                      <a:pt x="48" y="24"/>
                    </a:lnTo>
                    <a:lnTo>
                      <a:pt x="42" y="18"/>
                    </a:lnTo>
                    <a:lnTo>
                      <a:pt x="36" y="12"/>
                    </a:lnTo>
                    <a:lnTo>
                      <a:pt x="24"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71" name="Freeform 618"/>
              <p:cNvSpPr>
                <a:spLocks/>
              </p:cNvSpPr>
              <p:nvPr/>
            </p:nvSpPr>
            <p:spPr bwMode="auto">
              <a:xfrm>
                <a:off x="4154" y="3125"/>
                <a:ext cx="18" cy="24"/>
              </a:xfrm>
              <a:custGeom>
                <a:avLst/>
                <a:gdLst>
                  <a:gd name="T0" fmla="*/ 12 w 18"/>
                  <a:gd name="T1" fmla="*/ 0 h 24"/>
                  <a:gd name="T2" fmla="*/ 0 w 18"/>
                  <a:gd name="T3" fmla="*/ 18 h 24"/>
                  <a:gd name="T4" fmla="*/ 12 w 18"/>
                  <a:gd name="T5" fmla="*/ 24 h 24"/>
                  <a:gd name="T6" fmla="*/ 18 w 18"/>
                  <a:gd name="T7" fmla="*/ 6 h 24"/>
                  <a:gd name="T8" fmla="*/ 12 w 18"/>
                  <a:gd name="T9" fmla="*/ 0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2" y="0"/>
                    </a:moveTo>
                    <a:lnTo>
                      <a:pt x="0" y="18"/>
                    </a:lnTo>
                    <a:lnTo>
                      <a:pt x="12" y="24"/>
                    </a:lnTo>
                    <a:lnTo>
                      <a:pt x="18" y="6"/>
                    </a:lnTo>
                    <a:lnTo>
                      <a:pt x="12"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72" name="Line 619"/>
              <p:cNvSpPr>
                <a:spLocks noChangeShapeType="1"/>
              </p:cNvSpPr>
              <p:nvPr/>
            </p:nvSpPr>
            <p:spPr bwMode="auto">
              <a:xfrm flipV="1">
                <a:off x="4154" y="3149"/>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73" name="Freeform 620"/>
              <p:cNvSpPr>
                <a:spLocks/>
              </p:cNvSpPr>
              <p:nvPr/>
            </p:nvSpPr>
            <p:spPr bwMode="auto">
              <a:xfrm>
                <a:off x="4202" y="3167"/>
                <a:ext cx="54" cy="24"/>
              </a:xfrm>
              <a:custGeom>
                <a:avLst/>
                <a:gdLst>
                  <a:gd name="T0" fmla="*/ 30 w 54"/>
                  <a:gd name="T1" fmla="*/ 0 h 24"/>
                  <a:gd name="T2" fmla="*/ 18 w 54"/>
                  <a:gd name="T3" fmla="*/ 0 h 24"/>
                  <a:gd name="T4" fmla="*/ 6 w 54"/>
                  <a:gd name="T5" fmla="*/ 6 h 24"/>
                  <a:gd name="T6" fmla="*/ 0 w 54"/>
                  <a:gd name="T7" fmla="*/ 12 h 24"/>
                  <a:gd name="T8" fmla="*/ 0 w 54"/>
                  <a:gd name="T9" fmla="*/ 12 h 24"/>
                  <a:gd name="T10" fmla="*/ 6 w 54"/>
                  <a:gd name="T11" fmla="*/ 18 h 24"/>
                  <a:gd name="T12" fmla="*/ 18 w 54"/>
                  <a:gd name="T13" fmla="*/ 18 h 24"/>
                  <a:gd name="T14" fmla="*/ 30 w 54"/>
                  <a:gd name="T15" fmla="*/ 24 h 24"/>
                  <a:gd name="T16" fmla="*/ 30 w 54"/>
                  <a:gd name="T17" fmla="*/ 24 h 24"/>
                  <a:gd name="T18" fmla="*/ 42 w 54"/>
                  <a:gd name="T19" fmla="*/ 18 h 24"/>
                  <a:gd name="T20" fmla="*/ 48 w 54"/>
                  <a:gd name="T21" fmla="*/ 18 h 24"/>
                  <a:gd name="T22" fmla="*/ 54 w 54"/>
                  <a:gd name="T23" fmla="*/ 12 h 24"/>
                  <a:gd name="T24" fmla="*/ 54 w 54"/>
                  <a:gd name="T25" fmla="*/ 12 h 24"/>
                  <a:gd name="T26" fmla="*/ 48 w 54"/>
                  <a:gd name="T27" fmla="*/ 6 h 24"/>
                  <a:gd name="T28" fmla="*/ 42 w 54"/>
                  <a:gd name="T29" fmla="*/ 0 h 24"/>
                  <a:gd name="T30" fmla="*/ 30 w 54"/>
                  <a:gd name="T31" fmla="*/ 0 h 24"/>
                  <a:gd name="T32" fmla="*/ 30 w 5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30" y="0"/>
                    </a:moveTo>
                    <a:lnTo>
                      <a:pt x="18" y="0"/>
                    </a:lnTo>
                    <a:lnTo>
                      <a:pt x="6" y="6"/>
                    </a:lnTo>
                    <a:lnTo>
                      <a:pt x="0" y="12"/>
                    </a:lnTo>
                    <a:lnTo>
                      <a:pt x="6" y="18"/>
                    </a:lnTo>
                    <a:lnTo>
                      <a:pt x="18" y="18"/>
                    </a:lnTo>
                    <a:lnTo>
                      <a:pt x="30" y="24"/>
                    </a:lnTo>
                    <a:lnTo>
                      <a:pt x="42" y="18"/>
                    </a:lnTo>
                    <a:lnTo>
                      <a:pt x="48" y="18"/>
                    </a:lnTo>
                    <a:lnTo>
                      <a:pt x="54" y="12"/>
                    </a:lnTo>
                    <a:lnTo>
                      <a:pt x="48" y="6"/>
                    </a:lnTo>
                    <a:lnTo>
                      <a:pt x="42" y="0"/>
                    </a:lnTo>
                    <a:lnTo>
                      <a:pt x="30"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74" name="Rectangle 621"/>
              <p:cNvSpPr>
                <a:spLocks noChangeArrowheads="1"/>
              </p:cNvSpPr>
              <p:nvPr/>
            </p:nvSpPr>
            <p:spPr bwMode="auto">
              <a:xfrm>
                <a:off x="4226" y="3143"/>
                <a:ext cx="6" cy="18"/>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75" name="Line 622"/>
              <p:cNvSpPr>
                <a:spLocks noChangeShapeType="1"/>
              </p:cNvSpPr>
              <p:nvPr/>
            </p:nvSpPr>
            <p:spPr bwMode="auto">
              <a:xfrm flipV="1">
                <a:off x="4232" y="3161"/>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76" name="Freeform 623"/>
              <p:cNvSpPr>
                <a:spLocks/>
              </p:cNvSpPr>
              <p:nvPr/>
            </p:nvSpPr>
            <p:spPr bwMode="auto">
              <a:xfrm>
                <a:off x="4286" y="3149"/>
                <a:ext cx="48" cy="30"/>
              </a:xfrm>
              <a:custGeom>
                <a:avLst/>
                <a:gdLst>
                  <a:gd name="T0" fmla="*/ 18 w 48"/>
                  <a:gd name="T1" fmla="*/ 6 h 30"/>
                  <a:gd name="T2" fmla="*/ 6 w 48"/>
                  <a:gd name="T3" fmla="*/ 12 h 30"/>
                  <a:gd name="T4" fmla="*/ 0 w 48"/>
                  <a:gd name="T5" fmla="*/ 18 h 30"/>
                  <a:gd name="T6" fmla="*/ 0 w 48"/>
                  <a:gd name="T7" fmla="*/ 24 h 30"/>
                  <a:gd name="T8" fmla="*/ 0 w 48"/>
                  <a:gd name="T9" fmla="*/ 24 h 30"/>
                  <a:gd name="T10" fmla="*/ 6 w 48"/>
                  <a:gd name="T11" fmla="*/ 30 h 30"/>
                  <a:gd name="T12" fmla="*/ 12 w 48"/>
                  <a:gd name="T13" fmla="*/ 30 h 30"/>
                  <a:gd name="T14" fmla="*/ 30 w 48"/>
                  <a:gd name="T15" fmla="*/ 24 h 30"/>
                  <a:gd name="T16" fmla="*/ 30 w 48"/>
                  <a:gd name="T17" fmla="*/ 24 h 30"/>
                  <a:gd name="T18" fmla="*/ 36 w 48"/>
                  <a:gd name="T19" fmla="*/ 18 h 30"/>
                  <a:gd name="T20" fmla="*/ 48 w 48"/>
                  <a:gd name="T21" fmla="*/ 12 h 30"/>
                  <a:gd name="T22" fmla="*/ 48 w 48"/>
                  <a:gd name="T23" fmla="*/ 6 h 30"/>
                  <a:gd name="T24" fmla="*/ 48 w 48"/>
                  <a:gd name="T25" fmla="*/ 6 h 30"/>
                  <a:gd name="T26" fmla="*/ 42 w 48"/>
                  <a:gd name="T27" fmla="*/ 0 h 30"/>
                  <a:gd name="T28" fmla="*/ 30 w 48"/>
                  <a:gd name="T29" fmla="*/ 0 h 30"/>
                  <a:gd name="T30" fmla="*/ 18 w 48"/>
                  <a:gd name="T31" fmla="*/ 6 h 30"/>
                  <a:gd name="T32" fmla="*/ 18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6"/>
                    </a:moveTo>
                    <a:lnTo>
                      <a:pt x="6" y="12"/>
                    </a:lnTo>
                    <a:lnTo>
                      <a:pt x="0" y="18"/>
                    </a:lnTo>
                    <a:lnTo>
                      <a:pt x="0" y="24"/>
                    </a:lnTo>
                    <a:lnTo>
                      <a:pt x="6" y="30"/>
                    </a:lnTo>
                    <a:lnTo>
                      <a:pt x="12" y="30"/>
                    </a:lnTo>
                    <a:lnTo>
                      <a:pt x="30" y="24"/>
                    </a:lnTo>
                    <a:lnTo>
                      <a:pt x="36" y="18"/>
                    </a:lnTo>
                    <a:lnTo>
                      <a:pt x="48" y="12"/>
                    </a:lnTo>
                    <a:lnTo>
                      <a:pt x="48" y="6"/>
                    </a:lnTo>
                    <a:lnTo>
                      <a:pt x="42" y="0"/>
                    </a:lnTo>
                    <a:lnTo>
                      <a:pt x="30" y="0"/>
                    </a:lnTo>
                    <a:lnTo>
                      <a:pt x="18"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77" name="Freeform 624"/>
              <p:cNvSpPr>
                <a:spLocks/>
              </p:cNvSpPr>
              <p:nvPr/>
            </p:nvSpPr>
            <p:spPr bwMode="auto">
              <a:xfrm>
                <a:off x="4292" y="3125"/>
                <a:ext cx="12" cy="24"/>
              </a:xfrm>
              <a:custGeom>
                <a:avLst/>
                <a:gdLst>
                  <a:gd name="T0" fmla="*/ 0 w 12"/>
                  <a:gd name="T1" fmla="*/ 6 h 24"/>
                  <a:gd name="T2" fmla="*/ 6 w 12"/>
                  <a:gd name="T3" fmla="*/ 24 h 24"/>
                  <a:gd name="T4" fmla="*/ 12 w 12"/>
                  <a:gd name="T5" fmla="*/ 18 h 24"/>
                  <a:gd name="T6" fmla="*/ 6 w 12"/>
                  <a:gd name="T7" fmla="*/ 0 h 24"/>
                  <a:gd name="T8" fmla="*/ 0 w 12"/>
                  <a:gd name="T9" fmla="*/ 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6"/>
                    </a:moveTo>
                    <a:lnTo>
                      <a:pt x="6" y="24"/>
                    </a:lnTo>
                    <a:lnTo>
                      <a:pt x="12" y="18"/>
                    </a:lnTo>
                    <a:lnTo>
                      <a:pt x="6" y="0"/>
                    </a:lnTo>
                    <a:lnTo>
                      <a:pt x="0"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78" name="Line 625"/>
              <p:cNvSpPr>
                <a:spLocks noChangeShapeType="1"/>
              </p:cNvSpPr>
              <p:nvPr/>
            </p:nvSpPr>
            <p:spPr bwMode="auto">
              <a:xfrm flipV="1">
                <a:off x="4304" y="3149"/>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79" name="Freeform 626"/>
              <p:cNvSpPr>
                <a:spLocks/>
              </p:cNvSpPr>
              <p:nvPr/>
            </p:nvSpPr>
            <p:spPr bwMode="auto">
              <a:xfrm>
                <a:off x="4358" y="3101"/>
                <a:ext cx="36" cy="42"/>
              </a:xfrm>
              <a:custGeom>
                <a:avLst/>
                <a:gdLst>
                  <a:gd name="T0" fmla="*/ 12 w 36"/>
                  <a:gd name="T1" fmla="*/ 12 h 42"/>
                  <a:gd name="T2" fmla="*/ 0 w 36"/>
                  <a:gd name="T3" fmla="*/ 24 h 42"/>
                  <a:gd name="T4" fmla="*/ 0 w 36"/>
                  <a:gd name="T5" fmla="*/ 30 h 42"/>
                  <a:gd name="T6" fmla="*/ 0 w 36"/>
                  <a:gd name="T7" fmla="*/ 36 h 42"/>
                  <a:gd name="T8" fmla="*/ 0 w 36"/>
                  <a:gd name="T9" fmla="*/ 36 h 42"/>
                  <a:gd name="T10" fmla="*/ 6 w 36"/>
                  <a:gd name="T11" fmla="*/ 42 h 42"/>
                  <a:gd name="T12" fmla="*/ 18 w 36"/>
                  <a:gd name="T13" fmla="*/ 36 h 42"/>
                  <a:gd name="T14" fmla="*/ 24 w 36"/>
                  <a:gd name="T15" fmla="*/ 30 h 42"/>
                  <a:gd name="T16" fmla="*/ 24 w 36"/>
                  <a:gd name="T17" fmla="*/ 30 h 42"/>
                  <a:gd name="T18" fmla="*/ 36 w 36"/>
                  <a:gd name="T19" fmla="*/ 18 h 42"/>
                  <a:gd name="T20" fmla="*/ 36 w 36"/>
                  <a:gd name="T21" fmla="*/ 12 h 42"/>
                  <a:gd name="T22" fmla="*/ 36 w 36"/>
                  <a:gd name="T23" fmla="*/ 6 h 42"/>
                  <a:gd name="T24" fmla="*/ 36 w 36"/>
                  <a:gd name="T25" fmla="*/ 6 h 42"/>
                  <a:gd name="T26" fmla="*/ 30 w 36"/>
                  <a:gd name="T27" fmla="*/ 0 h 42"/>
                  <a:gd name="T28" fmla="*/ 18 w 36"/>
                  <a:gd name="T29" fmla="*/ 6 h 42"/>
                  <a:gd name="T30" fmla="*/ 12 w 36"/>
                  <a:gd name="T31" fmla="*/ 12 h 42"/>
                  <a:gd name="T32" fmla="*/ 12 w 36"/>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12" y="12"/>
                    </a:moveTo>
                    <a:lnTo>
                      <a:pt x="0" y="24"/>
                    </a:lnTo>
                    <a:lnTo>
                      <a:pt x="0" y="30"/>
                    </a:lnTo>
                    <a:lnTo>
                      <a:pt x="0" y="36"/>
                    </a:lnTo>
                    <a:lnTo>
                      <a:pt x="6" y="42"/>
                    </a:lnTo>
                    <a:lnTo>
                      <a:pt x="18" y="36"/>
                    </a:lnTo>
                    <a:lnTo>
                      <a:pt x="24" y="30"/>
                    </a:lnTo>
                    <a:lnTo>
                      <a:pt x="36" y="18"/>
                    </a:lnTo>
                    <a:lnTo>
                      <a:pt x="36" y="12"/>
                    </a:lnTo>
                    <a:lnTo>
                      <a:pt x="36" y="6"/>
                    </a:lnTo>
                    <a:lnTo>
                      <a:pt x="30" y="0"/>
                    </a:lnTo>
                    <a:lnTo>
                      <a:pt x="18" y="6"/>
                    </a:lnTo>
                    <a:lnTo>
                      <a:pt x="12"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80" name="Freeform 627"/>
              <p:cNvSpPr>
                <a:spLocks/>
              </p:cNvSpPr>
              <p:nvPr/>
            </p:nvSpPr>
            <p:spPr bwMode="auto">
              <a:xfrm>
                <a:off x="4346" y="3095"/>
                <a:ext cx="18" cy="18"/>
              </a:xfrm>
              <a:custGeom>
                <a:avLst/>
                <a:gdLst>
                  <a:gd name="T0" fmla="*/ 0 w 18"/>
                  <a:gd name="T1" fmla="*/ 6 h 18"/>
                  <a:gd name="T2" fmla="*/ 12 w 18"/>
                  <a:gd name="T3" fmla="*/ 18 h 18"/>
                  <a:gd name="T4" fmla="*/ 18 w 18"/>
                  <a:gd name="T5" fmla="*/ 12 h 18"/>
                  <a:gd name="T6" fmla="*/ 6 w 18"/>
                  <a:gd name="T7" fmla="*/ 0 h 18"/>
                  <a:gd name="T8" fmla="*/ 0 w 18"/>
                  <a:gd name="T9" fmla="*/ 6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6"/>
                    </a:moveTo>
                    <a:lnTo>
                      <a:pt x="12" y="18"/>
                    </a:lnTo>
                    <a:lnTo>
                      <a:pt x="18" y="12"/>
                    </a:lnTo>
                    <a:lnTo>
                      <a:pt x="6" y="0"/>
                    </a:lnTo>
                    <a:lnTo>
                      <a:pt x="0"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81" name="Line 628"/>
              <p:cNvSpPr>
                <a:spLocks noChangeShapeType="1"/>
              </p:cNvSpPr>
              <p:nvPr/>
            </p:nvSpPr>
            <p:spPr bwMode="auto">
              <a:xfrm flipH="1" flipV="1">
                <a:off x="4364" y="3107"/>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82" name="Freeform 629"/>
              <p:cNvSpPr>
                <a:spLocks/>
              </p:cNvSpPr>
              <p:nvPr/>
            </p:nvSpPr>
            <p:spPr bwMode="auto">
              <a:xfrm>
                <a:off x="4406" y="3035"/>
                <a:ext cx="30" cy="48"/>
              </a:xfrm>
              <a:custGeom>
                <a:avLst/>
                <a:gdLst>
                  <a:gd name="T0" fmla="*/ 6 w 30"/>
                  <a:gd name="T1" fmla="*/ 18 h 48"/>
                  <a:gd name="T2" fmla="*/ 0 w 30"/>
                  <a:gd name="T3" fmla="*/ 30 h 48"/>
                  <a:gd name="T4" fmla="*/ 0 w 30"/>
                  <a:gd name="T5" fmla="*/ 42 h 48"/>
                  <a:gd name="T6" fmla="*/ 6 w 30"/>
                  <a:gd name="T7" fmla="*/ 48 h 48"/>
                  <a:gd name="T8" fmla="*/ 6 w 30"/>
                  <a:gd name="T9" fmla="*/ 48 h 48"/>
                  <a:gd name="T10" fmla="*/ 12 w 30"/>
                  <a:gd name="T11" fmla="*/ 42 h 48"/>
                  <a:gd name="T12" fmla="*/ 18 w 30"/>
                  <a:gd name="T13" fmla="*/ 36 h 48"/>
                  <a:gd name="T14" fmla="*/ 24 w 30"/>
                  <a:gd name="T15" fmla="*/ 30 h 48"/>
                  <a:gd name="T16" fmla="*/ 24 w 30"/>
                  <a:gd name="T17" fmla="*/ 30 h 48"/>
                  <a:gd name="T18" fmla="*/ 30 w 30"/>
                  <a:gd name="T19" fmla="*/ 18 h 48"/>
                  <a:gd name="T20" fmla="*/ 30 w 30"/>
                  <a:gd name="T21" fmla="*/ 6 h 48"/>
                  <a:gd name="T22" fmla="*/ 24 w 30"/>
                  <a:gd name="T23" fmla="*/ 0 h 48"/>
                  <a:gd name="T24" fmla="*/ 24 w 30"/>
                  <a:gd name="T25" fmla="*/ 0 h 48"/>
                  <a:gd name="T26" fmla="*/ 18 w 30"/>
                  <a:gd name="T27" fmla="*/ 0 h 48"/>
                  <a:gd name="T28" fmla="*/ 12 w 30"/>
                  <a:gd name="T29" fmla="*/ 6 h 48"/>
                  <a:gd name="T30" fmla="*/ 6 w 30"/>
                  <a:gd name="T31" fmla="*/ 18 h 48"/>
                  <a:gd name="T32" fmla="*/ 6 w 30"/>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6" y="18"/>
                    </a:moveTo>
                    <a:lnTo>
                      <a:pt x="0" y="30"/>
                    </a:lnTo>
                    <a:lnTo>
                      <a:pt x="0" y="42"/>
                    </a:lnTo>
                    <a:lnTo>
                      <a:pt x="6" y="48"/>
                    </a:lnTo>
                    <a:lnTo>
                      <a:pt x="12" y="42"/>
                    </a:lnTo>
                    <a:lnTo>
                      <a:pt x="18" y="36"/>
                    </a:lnTo>
                    <a:lnTo>
                      <a:pt x="24" y="30"/>
                    </a:lnTo>
                    <a:lnTo>
                      <a:pt x="30" y="18"/>
                    </a:lnTo>
                    <a:lnTo>
                      <a:pt x="30" y="6"/>
                    </a:lnTo>
                    <a:lnTo>
                      <a:pt x="24" y="0"/>
                    </a:lnTo>
                    <a:lnTo>
                      <a:pt x="18" y="0"/>
                    </a:lnTo>
                    <a:lnTo>
                      <a:pt x="12" y="6"/>
                    </a:lnTo>
                    <a:lnTo>
                      <a:pt x="6"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83" name="Freeform 630"/>
              <p:cNvSpPr>
                <a:spLocks/>
              </p:cNvSpPr>
              <p:nvPr/>
            </p:nvSpPr>
            <p:spPr bwMode="auto">
              <a:xfrm>
                <a:off x="4382" y="3041"/>
                <a:ext cx="24" cy="12"/>
              </a:xfrm>
              <a:custGeom>
                <a:avLst/>
                <a:gdLst>
                  <a:gd name="T0" fmla="*/ 0 w 24"/>
                  <a:gd name="T1" fmla="*/ 6 h 12"/>
                  <a:gd name="T2" fmla="*/ 18 w 24"/>
                  <a:gd name="T3" fmla="*/ 12 h 12"/>
                  <a:gd name="T4" fmla="*/ 24 w 24"/>
                  <a:gd name="T5" fmla="*/ 6 h 12"/>
                  <a:gd name="T6" fmla="*/ 6 w 24"/>
                  <a:gd name="T7" fmla="*/ 0 h 12"/>
                  <a:gd name="T8" fmla="*/ 0 w 24"/>
                  <a:gd name="T9" fmla="*/ 6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6"/>
                    </a:moveTo>
                    <a:lnTo>
                      <a:pt x="18" y="12"/>
                    </a:lnTo>
                    <a:lnTo>
                      <a:pt x="24" y="6"/>
                    </a:lnTo>
                    <a:lnTo>
                      <a:pt x="6" y="0"/>
                    </a:lnTo>
                    <a:lnTo>
                      <a:pt x="0"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84" name="Line 631"/>
              <p:cNvSpPr>
                <a:spLocks noChangeShapeType="1"/>
              </p:cNvSpPr>
              <p:nvPr/>
            </p:nvSpPr>
            <p:spPr bwMode="auto">
              <a:xfrm flipH="1">
                <a:off x="4406" y="3053"/>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85" name="Freeform 632"/>
              <p:cNvSpPr>
                <a:spLocks/>
              </p:cNvSpPr>
              <p:nvPr/>
            </p:nvSpPr>
            <p:spPr bwMode="auto">
              <a:xfrm>
                <a:off x="4424" y="2957"/>
                <a:ext cx="24" cy="54"/>
              </a:xfrm>
              <a:custGeom>
                <a:avLst/>
                <a:gdLst>
                  <a:gd name="T0" fmla="*/ 0 w 24"/>
                  <a:gd name="T1" fmla="*/ 24 h 54"/>
                  <a:gd name="T2" fmla="*/ 6 w 24"/>
                  <a:gd name="T3" fmla="*/ 42 h 54"/>
                  <a:gd name="T4" fmla="*/ 6 w 24"/>
                  <a:gd name="T5" fmla="*/ 48 h 54"/>
                  <a:gd name="T6" fmla="*/ 12 w 24"/>
                  <a:gd name="T7" fmla="*/ 54 h 54"/>
                  <a:gd name="T8" fmla="*/ 12 w 24"/>
                  <a:gd name="T9" fmla="*/ 54 h 54"/>
                  <a:gd name="T10" fmla="*/ 18 w 24"/>
                  <a:gd name="T11" fmla="*/ 48 h 54"/>
                  <a:gd name="T12" fmla="*/ 24 w 24"/>
                  <a:gd name="T13" fmla="*/ 42 h 54"/>
                  <a:gd name="T14" fmla="*/ 24 w 24"/>
                  <a:gd name="T15" fmla="*/ 24 h 54"/>
                  <a:gd name="T16" fmla="*/ 24 w 24"/>
                  <a:gd name="T17" fmla="*/ 24 h 54"/>
                  <a:gd name="T18" fmla="*/ 24 w 24"/>
                  <a:gd name="T19" fmla="*/ 12 h 54"/>
                  <a:gd name="T20" fmla="*/ 18 w 24"/>
                  <a:gd name="T21" fmla="*/ 6 h 54"/>
                  <a:gd name="T22" fmla="*/ 12 w 24"/>
                  <a:gd name="T23" fmla="*/ 0 h 54"/>
                  <a:gd name="T24" fmla="*/ 12 w 24"/>
                  <a:gd name="T25" fmla="*/ 0 h 54"/>
                  <a:gd name="T26" fmla="*/ 6 w 24"/>
                  <a:gd name="T27" fmla="*/ 6 h 54"/>
                  <a:gd name="T28" fmla="*/ 6 w 24"/>
                  <a:gd name="T29" fmla="*/ 12 h 54"/>
                  <a:gd name="T30" fmla="*/ 0 w 24"/>
                  <a:gd name="T31" fmla="*/ 24 h 54"/>
                  <a:gd name="T32" fmla="*/ 0 w 24"/>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54"/>
                  <a:gd name="T53" fmla="*/ 24 w 2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54">
                    <a:moveTo>
                      <a:pt x="0" y="24"/>
                    </a:moveTo>
                    <a:lnTo>
                      <a:pt x="6" y="42"/>
                    </a:lnTo>
                    <a:lnTo>
                      <a:pt x="6" y="48"/>
                    </a:lnTo>
                    <a:lnTo>
                      <a:pt x="12" y="54"/>
                    </a:lnTo>
                    <a:lnTo>
                      <a:pt x="18" y="48"/>
                    </a:lnTo>
                    <a:lnTo>
                      <a:pt x="24" y="42"/>
                    </a:lnTo>
                    <a:lnTo>
                      <a:pt x="24" y="24"/>
                    </a:lnTo>
                    <a:lnTo>
                      <a:pt x="24" y="12"/>
                    </a:lnTo>
                    <a:lnTo>
                      <a:pt x="18" y="6"/>
                    </a:lnTo>
                    <a:lnTo>
                      <a:pt x="12" y="0"/>
                    </a:lnTo>
                    <a:lnTo>
                      <a:pt x="6" y="6"/>
                    </a:lnTo>
                    <a:lnTo>
                      <a:pt x="6" y="12"/>
                    </a:lnTo>
                    <a:lnTo>
                      <a:pt x="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86" name="Rectangle 633"/>
              <p:cNvSpPr>
                <a:spLocks noChangeArrowheads="1"/>
              </p:cNvSpPr>
              <p:nvPr/>
            </p:nvSpPr>
            <p:spPr bwMode="auto">
              <a:xfrm>
                <a:off x="4400" y="2981"/>
                <a:ext cx="18" cy="6"/>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87" name="Line 634"/>
              <p:cNvSpPr>
                <a:spLocks noChangeShapeType="1"/>
              </p:cNvSpPr>
              <p:nvPr/>
            </p:nvSpPr>
            <p:spPr bwMode="auto">
              <a:xfrm flipH="1">
                <a:off x="4418" y="2981"/>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88" name="Freeform 635"/>
              <p:cNvSpPr>
                <a:spLocks/>
              </p:cNvSpPr>
              <p:nvPr/>
            </p:nvSpPr>
            <p:spPr bwMode="auto">
              <a:xfrm>
                <a:off x="4406" y="2885"/>
                <a:ext cx="30" cy="48"/>
              </a:xfrm>
              <a:custGeom>
                <a:avLst/>
                <a:gdLst>
                  <a:gd name="T0" fmla="*/ 6 w 30"/>
                  <a:gd name="T1" fmla="*/ 30 h 48"/>
                  <a:gd name="T2" fmla="*/ 12 w 30"/>
                  <a:gd name="T3" fmla="*/ 36 h 48"/>
                  <a:gd name="T4" fmla="*/ 18 w 30"/>
                  <a:gd name="T5" fmla="*/ 48 h 48"/>
                  <a:gd name="T6" fmla="*/ 24 w 30"/>
                  <a:gd name="T7" fmla="*/ 48 h 48"/>
                  <a:gd name="T8" fmla="*/ 24 w 30"/>
                  <a:gd name="T9" fmla="*/ 48 h 48"/>
                  <a:gd name="T10" fmla="*/ 30 w 30"/>
                  <a:gd name="T11" fmla="*/ 42 h 48"/>
                  <a:gd name="T12" fmla="*/ 30 w 30"/>
                  <a:gd name="T13" fmla="*/ 30 h 48"/>
                  <a:gd name="T14" fmla="*/ 24 w 30"/>
                  <a:gd name="T15" fmla="*/ 18 h 48"/>
                  <a:gd name="T16" fmla="*/ 24 w 30"/>
                  <a:gd name="T17" fmla="*/ 18 h 48"/>
                  <a:gd name="T18" fmla="*/ 18 w 30"/>
                  <a:gd name="T19" fmla="*/ 12 h 48"/>
                  <a:gd name="T20" fmla="*/ 12 w 30"/>
                  <a:gd name="T21" fmla="*/ 0 h 48"/>
                  <a:gd name="T22" fmla="*/ 6 w 30"/>
                  <a:gd name="T23" fmla="*/ 0 h 48"/>
                  <a:gd name="T24" fmla="*/ 6 w 30"/>
                  <a:gd name="T25" fmla="*/ 0 h 48"/>
                  <a:gd name="T26" fmla="*/ 0 w 30"/>
                  <a:gd name="T27" fmla="*/ 6 h 48"/>
                  <a:gd name="T28" fmla="*/ 0 w 30"/>
                  <a:gd name="T29" fmla="*/ 18 h 48"/>
                  <a:gd name="T30" fmla="*/ 6 w 30"/>
                  <a:gd name="T31" fmla="*/ 30 h 48"/>
                  <a:gd name="T32" fmla="*/ 6 w 30"/>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6" y="30"/>
                    </a:moveTo>
                    <a:lnTo>
                      <a:pt x="12" y="36"/>
                    </a:lnTo>
                    <a:lnTo>
                      <a:pt x="18" y="48"/>
                    </a:lnTo>
                    <a:lnTo>
                      <a:pt x="24" y="48"/>
                    </a:lnTo>
                    <a:lnTo>
                      <a:pt x="30" y="42"/>
                    </a:lnTo>
                    <a:lnTo>
                      <a:pt x="30" y="30"/>
                    </a:lnTo>
                    <a:lnTo>
                      <a:pt x="24" y="18"/>
                    </a:lnTo>
                    <a:lnTo>
                      <a:pt x="18" y="12"/>
                    </a:lnTo>
                    <a:lnTo>
                      <a:pt x="12" y="0"/>
                    </a:lnTo>
                    <a:lnTo>
                      <a:pt x="6" y="0"/>
                    </a:lnTo>
                    <a:lnTo>
                      <a:pt x="0" y="6"/>
                    </a:lnTo>
                    <a:lnTo>
                      <a:pt x="0" y="18"/>
                    </a:lnTo>
                    <a:lnTo>
                      <a:pt x="6"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89" name="Freeform 636"/>
              <p:cNvSpPr>
                <a:spLocks/>
              </p:cNvSpPr>
              <p:nvPr/>
            </p:nvSpPr>
            <p:spPr bwMode="auto">
              <a:xfrm>
                <a:off x="4382" y="2915"/>
                <a:ext cx="24" cy="12"/>
              </a:xfrm>
              <a:custGeom>
                <a:avLst/>
                <a:gdLst>
                  <a:gd name="T0" fmla="*/ 6 w 24"/>
                  <a:gd name="T1" fmla="*/ 12 h 12"/>
                  <a:gd name="T2" fmla="*/ 24 w 24"/>
                  <a:gd name="T3" fmla="*/ 6 h 12"/>
                  <a:gd name="T4" fmla="*/ 18 w 24"/>
                  <a:gd name="T5" fmla="*/ 0 h 12"/>
                  <a:gd name="T6" fmla="*/ 0 w 24"/>
                  <a:gd name="T7" fmla="*/ 6 h 12"/>
                  <a:gd name="T8" fmla="*/ 6 w 24"/>
                  <a:gd name="T9" fmla="*/ 12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6" y="12"/>
                    </a:moveTo>
                    <a:lnTo>
                      <a:pt x="24" y="6"/>
                    </a:lnTo>
                    <a:lnTo>
                      <a:pt x="18" y="0"/>
                    </a:lnTo>
                    <a:lnTo>
                      <a:pt x="0" y="6"/>
                    </a:lnTo>
                    <a:lnTo>
                      <a:pt x="6"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90" name="Line 637"/>
              <p:cNvSpPr>
                <a:spLocks noChangeShapeType="1"/>
              </p:cNvSpPr>
              <p:nvPr/>
            </p:nvSpPr>
            <p:spPr bwMode="auto">
              <a:xfrm flipH="1">
                <a:off x="4406" y="2915"/>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91" name="Freeform 638"/>
              <p:cNvSpPr>
                <a:spLocks/>
              </p:cNvSpPr>
              <p:nvPr/>
            </p:nvSpPr>
            <p:spPr bwMode="auto">
              <a:xfrm>
                <a:off x="4358" y="2825"/>
                <a:ext cx="36" cy="42"/>
              </a:xfrm>
              <a:custGeom>
                <a:avLst/>
                <a:gdLst>
                  <a:gd name="T0" fmla="*/ 12 w 36"/>
                  <a:gd name="T1" fmla="*/ 30 h 42"/>
                  <a:gd name="T2" fmla="*/ 24 w 36"/>
                  <a:gd name="T3" fmla="*/ 36 h 42"/>
                  <a:gd name="T4" fmla="*/ 30 w 36"/>
                  <a:gd name="T5" fmla="*/ 42 h 42"/>
                  <a:gd name="T6" fmla="*/ 36 w 36"/>
                  <a:gd name="T7" fmla="*/ 36 h 42"/>
                  <a:gd name="T8" fmla="*/ 36 w 36"/>
                  <a:gd name="T9" fmla="*/ 36 h 42"/>
                  <a:gd name="T10" fmla="*/ 36 w 36"/>
                  <a:gd name="T11" fmla="*/ 30 h 42"/>
                  <a:gd name="T12" fmla="*/ 36 w 36"/>
                  <a:gd name="T13" fmla="*/ 24 h 42"/>
                  <a:gd name="T14" fmla="*/ 24 w 36"/>
                  <a:gd name="T15" fmla="*/ 12 h 42"/>
                  <a:gd name="T16" fmla="*/ 24 w 36"/>
                  <a:gd name="T17" fmla="*/ 12 h 42"/>
                  <a:gd name="T18" fmla="*/ 18 w 36"/>
                  <a:gd name="T19" fmla="*/ 6 h 42"/>
                  <a:gd name="T20" fmla="*/ 6 w 36"/>
                  <a:gd name="T21" fmla="*/ 0 h 42"/>
                  <a:gd name="T22" fmla="*/ 0 w 36"/>
                  <a:gd name="T23" fmla="*/ 6 h 42"/>
                  <a:gd name="T24" fmla="*/ 0 w 36"/>
                  <a:gd name="T25" fmla="*/ 6 h 42"/>
                  <a:gd name="T26" fmla="*/ 0 w 36"/>
                  <a:gd name="T27" fmla="*/ 12 h 42"/>
                  <a:gd name="T28" fmla="*/ 6 w 36"/>
                  <a:gd name="T29" fmla="*/ 18 h 42"/>
                  <a:gd name="T30" fmla="*/ 12 w 36"/>
                  <a:gd name="T31" fmla="*/ 30 h 42"/>
                  <a:gd name="T32" fmla="*/ 12 w 36"/>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12" y="30"/>
                    </a:moveTo>
                    <a:lnTo>
                      <a:pt x="24" y="36"/>
                    </a:lnTo>
                    <a:lnTo>
                      <a:pt x="30" y="42"/>
                    </a:lnTo>
                    <a:lnTo>
                      <a:pt x="36" y="36"/>
                    </a:lnTo>
                    <a:lnTo>
                      <a:pt x="36" y="30"/>
                    </a:lnTo>
                    <a:lnTo>
                      <a:pt x="36" y="24"/>
                    </a:lnTo>
                    <a:lnTo>
                      <a:pt x="24" y="12"/>
                    </a:lnTo>
                    <a:lnTo>
                      <a:pt x="18" y="6"/>
                    </a:lnTo>
                    <a:lnTo>
                      <a:pt x="6" y="0"/>
                    </a:lnTo>
                    <a:lnTo>
                      <a:pt x="0" y="6"/>
                    </a:lnTo>
                    <a:lnTo>
                      <a:pt x="0" y="12"/>
                    </a:lnTo>
                    <a:lnTo>
                      <a:pt x="6" y="18"/>
                    </a:lnTo>
                    <a:lnTo>
                      <a:pt x="12"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92" name="Freeform 639"/>
              <p:cNvSpPr>
                <a:spLocks/>
              </p:cNvSpPr>
              <p:nvPr/>
            </p:nvSpPr>
            <p:spPr bwMode="auto">
              <a:xfrm>
                <a:off x="4346" y="2855"/>
                <a:ext cx="18" cy="18"/>
              </a:xfrm>
              <a:custGeom>
                <a:avLst/>
                <a:gdLst>
                  <a:gd name="T0" fmla="*/ 6 w 18"/>
                  <a:gd name="T1" fmla="*/ 18 h 18"/>
                  <a:gd name="T2" fmla="*/ 18 w 18"/>
                  <a:gd name="T3" fmla="*/ 6 h 18"/>
                  <a:gd name="T4" fmla="*/ 12 w 18"/>
                  <a:gd name="T5" fmla="*/ 0 h 18"/>
                  <a:gd name="T6" fmla="*/ 0 w 18"/>
                  <a:gd name="T7" fmla="*/ 12 h 18"/>
                  <a:gd name="T8" fmla="*/ 6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6" y="18"/>
                    </a:moveTo>
                    <a:lnTo>
                      <a:pt x="18" y="6"/>
                    </a:lnTo>
                    <a:lnTo>
                      <a:pt x="12" y="0"/>
                    </a:lnTo>
                    <a:lnTo>
                      <a:pt x="0" y="12"/>
                    </a:lnTo>
                    <a:lnTo>
                      <a:pt x="6"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93" name="Line 640"/>
              <p:cNvSpPr>
                <a:spLocks noChangeShapeType="1"/>
              </p:cNvSpPr>
              <p:nvPr/>
            </p:nvSpPr>
            <p:spPr bwMode="auto">
              <a:xfrm flipH="1">
                <a:off x="4364" y="2855"/>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94" name="Freeform 641"/>
              <p:cNvSpPr>
                <a:spLocks/>
              </p:cNvSpPr>
              <p:nvPr/>
            </p:nvSpPr>
            <p:spPr bwMode="auto">
              <a:xfrm>
                <a:off x="4286" y="2789"/>
                <a:ext cx="48" cy="30"/>
              </a:xfrm>
              <a:custGeom>
                <a:avLst/>
                <a:gdLst>
                  <a:gd name="T0" fmla="*/ 18 w 48"/>
                  <a:gd name="T1" fmla="*/ 24 h 30"/>
                  <a:gd name="T2" fmla="*/ 36 w 48"/>
                  <a:gd name="T3" fmla="*/ 30 h 30"/>
                  <a:gd name="T4" fmla="*/ 42 w 48"/>
                  <a:gd name="T5" fmla="*/ 24 h 30"/>
                  <a:gd name="T6" fmla="*/ 48 w 48"/>
                  <a:gd name="T7" fmla="*/ 24 h 30"/>
                  <a:gd name="T8" fmla="*/ 48 w 48"/>
                  <a:gd name="T9" fmla="*/ 24 h 30"/>
                  <a:gd name="T10" fmla="*/ 48 w 48"/>
                  <a:gd name="T11" fmla="*/ 18 h 30"/>
                  <a:gd name="T12" fmla="*/ 42 w 48"/>
                  <a:gd name="T13" fmla="*/ 12 h 30"/>
                  <a:gd name="T14" fmla="*/ 30 w 48"/>
                  <a:gd name="T15" fmla="*/ 6 h 30"/>
                  <a:gd name="T16" fmla="*/ 30 w 48"/>
                  <a:gd name="T17" fmla="*/ 6 h 30"/>
                  <a:gd name="T18" fmla="*/ 18 w 48"/>
                  <a:gd name="T19" fmla="*/ 0 h 30"/>
                  <a:gd name="T20" fmla="*/ 6 w 48"/>
                  <a:gd name="T21" fmla="*/ 0 h 30"/>
                  <a:gd name="T22" fmla="*/ 0 w 48"/>
                  <a:gd name="T23" fmla="*/ 6 h 30"/>
                  <a:gd name="T24" fmla="*/ 0 w 48"/>
                  <a:gd name="T25" fmla="*/ 6 h 30"/>
                  <a:gd name="T26" fmla="*/ 0 w 48"/>
                  <a:gd name="T27" fmla="*/ 12 h 30"/>
                  <a:gd name="T28" fmla="*/ 12 w 48"/>
                  <a:gd name="T29" fmla="*/ 18 h 30"/>
                  <a:gd name="T30" fmla="*/ 18 w 48"/>
                  <a:gd name="T31" fmla="*/ 24 h 30"/>
                  <a:gd name="T32" fmla="*/ 18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24"/>
                    </a:moveTo>
                    <a:lnTo>
                      <a:pt x="36" y="30"/>
                    </a:lnTo>
                    <a:lnTo>
                      <a:pt x="42" y="24"/>
                    </a:lnTo>
                    <a:lnTo>
                      <a:pt x="48" y="24"/>
                    </a:lnTo>
                    <a:lnTo>
                      <a:pt x="48" y="18"/>
                    </a:lnTo>
                    <a:lnTo>
                      <a:pt x="42" y="12"/>
                    </a:lnTo>
                    <a:lnTo>
                      <a:pt x="30" y="6"/>
                    </a:lnTo>
                    <a:lnTo>
                      <a:pt x="18" y="0"/>
                    </a:lnTo>
                    <a:lnTo>
                      <a:pt x="6" y="0"/>
                    </a:lnTo>
                    <a:lnTo>
                      <a:pt x="0" y="6"/>
                    </a:lnTo>
                    <a:lnTo>
                      <a:pt x="0" y="12"/>
                    </a:lnTo>
                    <a:lnTo>
                      <a:pt x="12" y="18"/>
                    </a:lnTo>
                    <a:lnTo>
                      <a:pt x="18"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95" name="Freeform 642"/>
              <p:cNvSpPr>
                <a:spLocks/>
              </p:cNvSpPr>
              <p:nvPr/>
            </p:nvSpPr>
            <p:spPr bwMode="auto">
              <a:xfrm>
                <a:off x="4292" y="2819"/>
                <a:ext cx="18" cy="18"/>
              </a:xfrm>
              <a:custGeom>
                <a:avLst/>
                <a:gdLst>
                  <a:gd name="T0" fmla="*/ 6 w 18"/>
                  <a:gd name="T1" fmla="*/ 18 h 18"/>
                  <a:gd name="T2" fmla="*/ 18 w 18"/>
                  <a:gd name="T3" fmla="*/ 0 h 18"/>
                  <a:gd name="T4" fmla="*/ 6 w 18"/>
                  <a:gd name="T5" fmla="*/ 0 h 18"/>
                  <a:gd name="T6" fmla="*/ 0 w 18"/>
                  <a:gd name="T7" fmla="*/ 18 h 18"/>
                  <a:gd name="T8" fmla="*/ 6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6" y="18"/>
                    </a:moveTo>
                    <a:lnTo>
                      <a:pt x="18" y="0"/>
                    </a:lnTo>
                    <a:lnTo>
                      <a:pt x="6" y="0"/>
                    </a:lnTo>
                    <a:lnTo>
                      <a:pt x="0" y="18"/>
                    </a:lnTo>
                    <a:lnTo>
                      <a:pt x="6"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96" name="Line 643"/>
              <p:cNvSpPr>
                <a:spLocks noChangeShapeType="1"/>
              </p:cNvSpPr>
              <p:nvPr/>
            </p:nvSpPr>
            <p:spPr bwMode="auto">
              <a:xfrm>
                <a:off x="4304" y="2813"/>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97" name="Freeform 644"/>
              <p:cNvSpPr>
                <a:spLocks/>
              </p:cNvSpPr>
              <p:nvPr/>
            </p:nvSpPr>
            <p:spPr bwMode="auto">
              <a:xfrm>
                <a:off x="4208" y="2777"/>
                <a:ext cx="48" cy="24"/>
              </a:xfrm>
              <a:custGeom>
                <a:avLst/>
                <a:gdLst>
                  <a:gd name="T0" fmla="*/ 24 w 48"/>
                  <a:gd name="T1" fmla="*/ 24 h 24"/>
                  <a:gd name="T2" fmla="*/ 36 w 48"/>
                  <a:gd name="T3" fmla="*/ 18 h 24"/>
                  <a:gd name="T4" fmla="*/ 48 w 48"/>
                  <a:gd name="T5" fmla="*/ 18 h 24"/>
                  <a:gd name="T6" fmla="*/ 48 w 48"/>
                  <a:gd name="T7" fmla="*/ 12 h 24"/>
                  <a:gd name="T8" fmla="*/ 48 w 48"/>
                  <a:gd name="T9" fmla="*/ 12 h 24"/>
                  <a:gd name="T10" fmla="*/ 48 w 48"/>
                  <a:gd name="T11" fmla="*/ 6 h 24"/>
                  <a:gd name="T12" fmla="*/ 36 w 48"/>
                  <a:gd name="T13" fmla="*/ 0 h 24"/>
                  <a:gd name="T14" fmla="*/ 24 w 48"/>
                  <a:gd name="T15" fmla="*/ 0 h 24"/>
                  <a:gd name="T16" fmla="*/ 24 w 48"/>
                  <a:gd name="T17" fmla="*/ 0 h 24"/>
                  <a:gd name="T18" fmla="*/ 12 w 48"/>
                  <a:gd name="T19" fmla="*/ 0 h 24"/>
                  <a:gd name="T20" fmla="*/ 0 w 48"/>
                  <a:gd name="T21" fmla="*/ 6 h 24"/>
                  <a:gd name="T22" fmla="*/ 0 w 48"/>
                  <a:gd name="T23" fmla="*/ 12 h 24"/>
                  <a:gd name="T24" fmla="*/ 0 w 48"/>
                  <a:gd name="T25" fmla="*/ 12 h 24"/>
                  <a:gd name="T26" fmla="*/ 0 w 48"/>
                  <a:gd name="T27" fmla="*/ 18 h 24"/>
                  <a:gd name="T28" fmla="*/ 12 w 48"/>
                  <a:gd name="T29" fmla="*/ 18 h 24"/>
                  <a:gd name="T30" fmla="*/ 24 w 48"/>
                  <a:gd name="T31" fmla="*/ 24 h 24"/>
                  <a:gd name="T32" fmla="*/ 24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24"/>
                    </a:moveTo>
                    <a:lnTo>
                      <a:pt x="36" y="18"/>
                    </a:lnTo>
                    <a:lnTo>
                      <a:pt x="48" y="18"/>
                    </a:lnTo>
                    <a:lnTo>
                      <a:pt x="48" y="12"/>
                    </a:lnTo>
                    <a:lnTo>
                      <a:pt x="48" y="6"/>
                    </a:lnTo>
                    <a:lnTo>
                      <a:pt x="36" y="0"/>
                    </a:lnTo>
                    <a:lnTo>
                      <a:pt x="24" y="0"/>
                    </a:lnTo>
                    <a:lnTo>
                      <a:pt x="12" y="0"/>
                    </a:lnTo>
                    <a:lnTo>
                      <a:pt x="0" y="6"/>
                    </a:lnTo>
                    <a:lnTo>
                      <a:pt x="0" y="12"/>
                    </a:lnTo>
                    <a:lnTo>
                      <a:pt x="0" y="18"/>
                    </a:lnTo>
                    <a:lnTo>
                      <a:pt x="12" y="18"/>
                    </a:lnTo>
                    <a:lnTo>
                      <a:pt x="24"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98" name="Rectangle 645"/>
              <p:cNvSpPr>
                <a:spLocks noChangeArrowheads="1"/>
              </p:cNvSpPr>
              <p:nvPr/>
            </p:nvSpPr>
            <p:spPr bwMode="auto">
              <a:xfrm>
                <a:off x="4226" y="2807"/>
                <a:ext cx="12" cy="18"/>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99" name="Line 646"/>
              <p:cNvSpPr>
                <a:spLocks noChangeShapeType="1"/>
              </p:cNvSpPr>
              <p:nvPr/>
            </p:nvSpPr>
            <p:spPr bwMode="auto">
              <a:xfrm>
                <a:off x="4232" y="2795"/>
                <a:ext cx="1" cy="12"/>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400" name="Freeform 647"/>
              <p:cNvSpPr>
                <a:spLocks/>
              </p:cNvSpPr>
              <p:nvPr/>
            </p:nvSpPr>
            <p:spPr bwMode="auto">
              <a:xfrm>
                <a:off x="4130" y="2789"/>
                <a:ext cx="48" cy="24"/>
              </a:xfrm>
              <a:custGeom>
                <a:avLst/>
                <a:gdLst>
                  <a:gd name="T0" fmla="*/ 30 w 48"/>
                  <a:gd name="T1" fmla="*/ 24 h 24"/>
                  <a:gd name="T2" fmla="*/ 42 w 48"/>
                  <a:gd name="T3" fmla="*/ 18 h 24"/>
                  <a:gd name="T4" fmla="*/ 48 w 48"/>
                  <a:gd name="T5" fmla="*/ 12 h 24"/>
                  <a:gd name="T6" fmla="*/ 48 w 48"/>
                  <a:gd name="T7" fmla="*/ 6 h 24"/>
                  <a:gd name="T8" fmla="*/ 48 w 48"/>
                  <a:gd name="T9" fmla="*/ 6 h 24"/>
                  <a:gd name="T10" fmla="*/ 42 w 48"/>
                  <a:gd name="T11" fmla="*/ 0 h 24"/>
                  <a:gd name="T12" fmla="*/ 30 w 48"/>
                  <a:gd name="T13" fmla="*/ 0 h 24"/>
                  <a:gd name="T14" fmla="*/ 18 w 48"/>
                  <a:gd name="T15" fmla="*/ 6 h 24"/>
                  <a:gd name="T16" fmla="*/ 18 w 48"/>
                  <a:gd name="T17" fmla="*/ 6 h 24"/>
                  <a:gd name="T18" fmla="*/ 6 w 48"/>
                  <a:gd name="T19" fmla="*/ 12 h 24"/>
                  <a:gd name="T20" fmla="*/ 0 w 48"/>
                  <a:gd name="T21" fmla="*/ 18 h 24"/>
                  <a:gd name="T22" fmla="*/ 0 w 48"/>
                  <a:gd name="T23" fmla="*/ 24 h 24"/>
                  <a:gd name="T24" fmla="*/ 0 w 48"/>
                  <a:gd name="T25" fmla="*/ 24 h 24"/>
                  <a:gd name="T26" fmla="*/ 6 w 48"/>
                  <a:gd name="T27" fmla="*/ 24 h 24"/>
                  <a:gd name="T28" fmla="*/ 18 w 48"/>
                  <a:gd name="T29" fmla="*/ 24 h 24"/>
                  <a:gd name="T30" fmla="*/ 30 w 48"/>
                  <a:gd name="T31" fmla="*/ 24 h 24"/>
                  <a:gd name="T32" fmla="*/ 30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30" y="24"/>
                    </a:moveTo>
                    <a:lnTo>
                      <a:pt x="42" y="18"/>
                    </a:lnTo>
                    <a:lnTo>
                      <a:pt x="48" y="12"/>
                    </a:lnTo>
                    <a:lnTo>
                      <a:pt x="48" y="6"/>
                    </a:lnTo>
                    <a:lnTo>
                      <a:pt x="42" y="0"/>
                    </a:lnTo>
                    <a:lnTo>
                      <a:pt x="30" y="0"/>
                    </a:lnTo>
                    <a:lnTo>
                      <a:pt x="18" y="6"/>
                    </a:lnTo>
                    <a:lnTo>
                      <a:pt x="6" y="12"/>
                    </a:lnTo>
                    <a:lnTo>
                      <a:pt x="0" y="18"/>
                    </a:lnTo>
                    <a:lnTo>
                      <a:pt x="0" y="24"/>
                    </a:lnTo>
                    <a:lnTo>
                      <a:pt x="6" y="24"/>
                    </a:lnTo>
                    <a:lnTo>
                      <a:pt x="18" y="24"/>
                    </a:lnTo>
                    <a:lnTo>
                      <a:pt x="3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01" name="Freeform 648"/>
              <p:cNvSpPr>
                <a:spLocks/>
              </p:cNvSpPr>
              <p:nvPr/>
            </p:nvSpPr>
            <p:spPr bwMode="auto">
              <a:xfrm>
                <a:off x="4160" y="2819"/>
                <a:ext cx="12" cy="18"/>
              </a:xfrm>
              <a:custGeom>
                <a:avLst/>
                <a:gdLst>
                  <a:gd name="T0" fmla="*/ 12 w 12"/>
                  <a:gd name="T1" fmla="*/ 18 h 18"/>
                  <a:gd name="T2" fmla="*/ 6 w 12"/>
                  <a:gd name="T3" fmla="*/ 0 h 18"/>
                  <a:gd name="T4" fmla="*/ 0 w 12"/>
                  <a:gd name="T5" fmla="*/ 0 h 18"/>
                  <a:gd name="T6" fmla="*/ 6 w 12"/>
                  <a:gd name="T7" fmla="*/ 18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8"/>
                    </a:moveTo>
                    <a:lnTo>
                      <a:pt x="6" y="0"/>
                    </a:lnTo>
                    <a:lnTo>
                      <a:pt x="0" y="0"/>
                    </a:lnTo>
                    <a:lnTo>
                      <a:pt x="6" y="18"/>
                    </a:lnTo>
                    <a:lnTo>
                      <a:pt x="12"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02" name="Line 649"/>
              <p:cNvSpPr>
                <a:spLocks noChangeShapeType="1"/>
              </p:cNvSpPr>
              <p:nvPr/>
            </p:nvSpPr>
            <p:spPr bwMode="auto">
              <a:xfrm>
                <a:off x="4160" y="2813"/>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403" name="Freeform 650"/>
              <p:cNvSpPr>
                <a:spLocks/>
              </p:cNvSpPr>
              <p:nvPr/>
            </p:nvSpPr>
            <p:spPr bwMode="auto">
              <a:xfrm>
                <a:off x="4070" y="2825"/>
                <a:ext cx="36" cy="36"/>
              </a:xfrm>
              <a:custGeom>
                <a:avLst/>
                <a:gdLst>
                  <a:gd name="T0" fmla="*/ 24 w 36"/>
                  <a:gd name="T1" fmla="*/ 24 h 36"/>
                  <a:gd name="T2" fmla="*/ 30 w 36"/>
                  <a:gd name="T3" fmla="*/ 18 h 36"/>
                  <a:gd name="T4" fmla="*/ 36 w 36"/>
                  <a:gd name="T5" fmla="*/ 6 h 36"/>
                  <a:gd name="T6" fmla="*/ 36 w 36"/>
                  <a:gd name="T7" fmla="*/ 0 h 36"/>
                  <a:gd name="T8" fmla="*/ 36 w 36"/>
                  <a:gd name="T9" fmla="*/ 0 h 36"/>
                  <a:gd name="T10" fmla="*/ 30 w 36"/>
                  <a:gd name="T11" fmla="*/ 0 h 36"/>
                  <a:gd name="T12" fmla="*/ 18 w 36"/>
                  <a:gd name="T13" fmla="*/ 6 h 36"/>
                  <a:gd name="T14" fmla="*/ 12 w 36"/>
                  <a:gd name="T15" fmla="*/ 12 h 36"/>
                  <a:gd name="T16" fmla="*/ 12 w 36"/>
                  <a:gd name="T17" fmla="*/ 12 h 36"/>
                  <a:gd name="T18" fmla="*/ 0 w 36"/>
                  <a:gd name="T19" fmla="*/ 24 h 36"/>
                  <a:gd name="T20" fmla="*/ 0 w 36"/>
                  <a:gd name="T21" fmla="*/ 30 h 36"/>
                  <a:gd name="T22" fmla="*/ 0 w 36"/>
                  <a:gd name="T23" fmla="*/ 36 h 36"/>
                  <a:gd name="T24" fmla="*/ 0 w 36"/>
                  <a:gd name="T25" fmla="*/ 36 h 36"/>
                  <a:gd name="T26" fmla="*/ 6 w 36"/>
                  <a:gd name="T27" fmla="*/ 36 h 36"/>
                  <a:gd name="T28" fmla="*/ 12 w 36"/>
                  <a:gd name="T29" fmla="*/ 36 h 36"/>
                  <a:gd name="T30" fmla="*/ 24 w 36"/>
                  <a:gd name="T31" fmla="*/ 24 h 36"/>
                  <a:gd name="T32" fmla="*/ 24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24" y="24"/>
                    </a:moveTo>
                    <a:lnTo>
                      <a:pt x="30" y="18"/>
                    </a:lnTo>
                    <a:lnTo>
                      <a:pt x="36" y="6"/>
                    </a:lnTo>
                    <a:lnTo>
                      <a:pt x="36" y="0"/>
                    </a:lnTo>
                    <a:lnTo>
                      <a:pt x="30" y="0"/>
                    </a:lnTo>
                    <a:lnTo>
                      <a:pt x="18" y="6"/>
                    </a:lnTo>
                    <a:lnTo>
                      <a:pt x="12" y="12"/>
                    </a:lnTo>
                    <a:lnTo>
                      <a:pt x="0" y="24"/>
                    </a:lnTo>
                    <a:lnTo>
                      <a:pt x="0" y="30"/>
                    </a:lnTo>
                    <a:lnTo>
                      <a:pt x="0" y="36"/>
                    </a:lnTo>
                    <a:lnTo>
                      <a:pt x="6" y="36"/>
                    </a:lnTo>
                    <a:lnTo>
                      <a:pt x="12" y="36"/>
                    </a:lnTo>
                    <a:lnTo>
                      <a:pt x="24"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04" name="Freeform 651"/>
              <p:cNvSpPr>
                <a:spLocks/>
              </p:cNvSpPr>
              <p:nvPr/>
            </p:nvSpPr>
            <p:spPr bwMode="auto">
              <a:xfrm>
                <a:off x="4100" y="2855"/>
                <a:ext cx="18" cy="18"/>
              </a:xfrm>
              <a:custGeom>
                <a:avLst/>
                <a:gdLst>
                  <a:gd name="T0" fmla="*/ 18 w 18"/>
                  <a:gd name="T1" fmla="*/ 12 h 18"/>
                  <a:gd name="T2" fmla="*/ 6 w 18"/>
                  <a:gd name="T3" fmla="*/ 0 h 18"/>
                  <a:gd name="T4" fmla="*/ 0 w 18"/>
                  <a:gd name="T5" fmla="*/ 6 h 18"/>
                  <a:gd name="T6" fmla="*/ 12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6" y="0"/>
                    </a:lnTo>
                    <a:lnTo>
                      <a:pt x="0" y="6"/>
                    </a:lnTo>
                    <a:lnTo>
                      <a:pt x="12" y="18"/>
                    </a:lnTo>
                    <a:lnTo>
                      <a:pt x="18"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05" name="Line 652"/>
              <p:cNvSpPr>
                <a:spLocks noChangeShapeType="1"/>
              </p:cNvSpPr>
              <p:nvPr/>
            </p:nvSpPr>
            <p:spPr bwMode="auto">
              <a:xfrm>
                <a:off x="4094" y="2849"/>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406" name="Freeform 653"/>
              <p:cNvSpPr>
                <a:spLocks/>
              </p:cNvSpPr>
              <p:nvPr/>
            </p:nvSpPr>
            <p:spPr bwMode="auto">
              <a:xfrm>
                <a:off x="4028" y="2885"/>
                <a:ext cx="30" cy="48"/>
              </a:xfrm>
              <a:custGeom>
                <a:avLst/>
                <a:gdLst>
                  <a:gd name="T0" fmla="*/ 24 w 30"/>
                  <a:gd name="T1" fmla="*/ 24 h 48"/>
                  <a:gd name="T2" fmla="*/ 30 w 30"/>
                  <a:gd name="T3" fmla="*/ 12 h 48"/>
                  <a:gd name="T4" fmla="*/ 30 w 30"/>
                  <a:gd name="T5" fmla="*/ 6 h 48"/>
                  <a:gd name="T6" fmla="*/ 24 w 30"/>
                  <a:gd name="T7" fmla="*/ 0 h 48"/>
                  <a:gd name="T8" fmla="*/ 24 w 30"/>
                  <a:gd name="T9" fmla="*/ 0 h 48"/>
                  <a:gd name="T10" fmla="*/ 18 w 30"/>
                  <a:gd name="T11" fmla="*/ 0 h 48"/>
                  <a:gd name="T12" fmla="*/ 12 w 30"/>
                  <a:gd name="T13" fmla="*/ 6 h 48"/>
                  <a:gd name="T14" fmla="*/ 6 w 30"/>
                  <a:gd name="T15" fmla="*/ 18 h 48"/>
                  <a:gd name="T16" fmla="*/ 6 w 30"/>
                  <a:gd name="T17" fmla="*/ 18 h 48"/>
                  <a:gd name="T18" fmla="*/ 0 w 30"/>
                  <a:gd name="T19" fmla="*/ 30 h 48"/>
                  <a:gd name="T20" fmla="*/ 0 w 30"/>
                  <a:gd name="T21" fmla="*/ 42 h 48"/>
                  <a:gd name="T22" fmla="*/ 6 w 30"/>
                  <a:gd name="T23" fmla="*/ 48 h 48"/>
                  <a:gd name="T24" fmla="*/ 6 w 30"/>
                  <a:gd name="T25" fmla="*/ 48 h 48"/>
                  <a:gd name="T26" fmla="*/ 12 w 30"/>
                  <a:gd name="T27" fmla="*/ 42 h 48"/>
                  <a:gd name="T28" fmla="*/ 18 w 30"/>
                  <a:gd name="T29" fmla="*/ 36 h 48"/>
                  <a:gd name="T30" fmla="*/ 24 w 30"/>
                  <a:gd name="T31" fmla="*/ 24 h 48"/>
                  <a:gd name="T32" fmla="*/ 24 w 30"/>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24" y="24"/>
                    </a:moveTo>
                    <a:lnTo>
                      <a:pt x="30" y="12"/>
                    </a:lnTo>
                    <a:lnTo>
                      <a:pt x="30" y="6"/>
                    </a:lnTo>
                    <a:lnTo>
                      <a:pt x="24" y="0"/>
                    </a:lnTo>
                    <a:lnTo>
                      <a:pt x="18" y="0"/>
                    </a:lnTo>
                    <a:lnTo>
                      <a:pt x="12" y="6"/>
                    </a:lnTo>
                    <a:lnTo>
                      <a:pt x="6" y="18"/>
                    </a:lnTo>
                    <a:lnTo>
                      <a:pt x="0" y="30"/>
                    </a:lnTo>
                    <a:lnTo>
                      <a:pt x="0" y="42"/>
                    </a:lnTo>
                    <a:lnTo>
                      <a:pt x="6" y="48"/>
                    </a:lnTo>
                    <a:lnTo>
                      <a:pt x="12" y="42"/>
                    </a:lnTo>
                    <a:lnTo>
                      <a:pt x="18" y="36"/>
                    </a:lnTo>
                    <a:lnTo>
                      <a:pt x="24"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07" name="Freeform 654"/>
              <p:cNvSpPr>
                <a:spLocks/>
              </p:cNvSpPr>
              <p:nvPr/>
            </p:nvSpPr>
            <p:spPr bwMode="auto">
              <a:xfrm>
                <a:off x="4058" y="2909"/>
                <a:ext cx="24" cy="18"/>
              </a:xfrm>
              <a:custGeom>
                <a:avLst/>
                <a:gdLst>
                  <a:gd name="T0" fmla="*/ 24 w 24"/>
                  <a:gd name="T1" fmla="*/ 6 h 18"/>
                  <a:gd name="T2" fmla="*/ 6 w 24"/>
                  <a:gd name="T3" fmla="*/ 0 h 18"/>
                  <a:gd name="T4" fmla="*/ 0 w 24"/>
                  <a:gd name="T5" fmla="*/ 12 h 18"/>
                  <a:gd name="T6" fmla="*/ 18 w 24"/>
                  <a:gd name="T7" fmla="*/ 18 h 18"/>
                  <a:gd name="T8" fmla="*/ 24 w 24"/>
                  <a:gd name="T9" fmla="*/ 6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4" y="6"/>
                    </a:moveTo>
                    <a:lnTo>
                      <a:pt x="6" y="0"/>
                    </a:lnTo>
                    <a:lnTo>
                      <a:pt x="0" y="12"/>
                    </a:lnTo>
                    <a:lnTo>
                      <a:pt x="18" y="18"/>
                    </a:lnTo>
                    <a:lnTo>
                      <a:pt x="24"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08" name="Line 655"/>
              <p:cNvSpPr>
                <a:spLocks noChangeShapeType="1"/>
              </p:cNvSpPr>
              <p:nvPr/>
            </p:nvSpPr>
            <p:spPr bwMode="auto">
              <a:xfrm>
                <a:off x="4052" y="2909"/>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409" name="Freeform 656"/>
              <p:cNvSpPr>
                <a:spLocks/>
              </p:cNvSpPr>
              <p:nvPr/>
            </p:nvSpPr>
            <p:spPr bwMode="auto">
              <a:xfrm>
                <a:off x="4088" y="1919"/>
                <a:ext cx="378" cy="354"/>
              </a:xfrm>
              <a:custGeom>
                <a:avLst/>
                <a:gdLst>
                  <a:gd name="T0" fmla="*/ 378 w 378"/>
                  <a:gd name="T1" fmla="*/ 180 h 354"/>
                  <a:gd name="T2" fmla="*/ 348 w 378"/>
                  <a:gd name="T3" fmla="*/ 90 h 354"/>
                  <a:gd name="T4" fmla="*/ 282 w 378"/>
                  <a:gd name="T5" fmla="*/ 24 h 354"/>
                  <a:gd name="T6" fmla="*/ 192 w 378"/>
                  <a:gd name="T7" fmla="*/ 0 h 354"/>
                  <a:gd name="T8" fmla="*/ 192 w 378"/>
                  <a:gd name="T9" fmla="*/ 0 h 354"/>
                  <a:gd name="T10" fmla="*/ 96 w 378"/>
                  <a:gd name="T11" fmla="*/ 24 h 354"/>
                  <a:gd name="T12" fmla="*/ 30 w 378"/>
                  <a:gd name="T13" fmla="*/ 90 h 354"/>
                  <a:gd name="T14" fmla="*/ 0 w 378"/>
                  <a:gd name="T15" fmla="*/ 180 h 354"/>
                  <a:gd name="T16" fmla="*/ 0 w 378"/>
                  <a:gd name="T17" fmla="*/ 180 h 354"/>
                  <a:gd name="T18" fmla="*/ 30 w 378"/>
                  <a:gd name="T19" fmla="*/ 270 h 354"/>
                  <a:gd name="T20" fmla="*/ 96 w 378"/>
                  <a:gd name="T21" fmla="*/ 330 h 354"/>
                  <a:gd name="T22" fmla="*/ 192 w 378"/>
                  <a:gd name="T23" fmla="*/ 354 h 354"/>
                  <a:gd name="T24" fmla="*/ 192 w 378"/>
                  <a:gd name="T25" fmla="*/ 354 h 354"/>
                  <a:gd name="T26" fmla="*/ 282 w 378"/>
                  <a:gd name="T27" fmla="*/ 330 h 354"/>
                  <a:gd name="T28" fmla="*/ 348 w 378"/>
                  <a:gd name="T29" fmla="*/ 270 h 354"/>
                  <a:gd name="T30" fmla="*/ 378 w 378"/>
                  <a:gd name="T31" fmla="*/ 180 h 354"/>
                  <a:gd name="T32" fmla="*/ 378 w 378"/>
                  <a:gd name="T33" fmla="*/ 180 h 3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8"/>
                  <a:gd name="T52" fmla="*/ 0 h 354"/>
                  <a:gd name="T53" fmla="*/ 378 w 378"/>
                  <a:gd name="T54" fmla="*/ 354 h 3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8" h="354">
                    <a:moveTo>
                      <a:pt x="378" y="180"/>
                    </a:moveTo>
                    <a:lnTo>
                      <a:pt x="348" y="90"/>
                    </a:lnTo>
                    <a:lnTo>
                      <a:pt x="282" y="24"/>
                    </a:lnTo>
                    <a:lnTo>
                      <a:pt x="192" y="0"/>
                    </a:lnTo>
                    <a:lnTo>
                      <a:pt x="96" y="24"/>
                    </a:lnTo>
                    <a:lnTo>
                      <a:pt x="30" y="90"/>
                    </a:lnTo>
                    <a:lnTo>
                      <a:pt x="0" y="180"/>
                    </a:lnTo>
                    <a:lnTo>
                      <a:pt x="30" y="270"/>
                    </a:lnTo>
                    <a:lnTo>
                      <a:pt x="96" y="330"/>
                    </a:lnTo>
                    <a:lnTo>
                      <a:pt x="192" y="354"/>
                    </a:lnTo>
                    <a:lnTo>
                      <a:pt x="282" y="330"/>
                    </a:lnTo>
                    <a:lnTo>
                      <a:pt x="348" y="270"/>
                    </a:lnTo>
                    <a:lnTo>
                      <a:pt x="378" y="180"/>
                    </a:lnTo>
                    <a:close/>
                  </a:path>
                </a:pathLst>
              </a:custGeom>
              <a:solidFill>
                <a:srgbClr val="7ECFE2"/>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10" name="Freeform 657"/>
              <p:cNvSpPr>
                <a:spLocks/>
              </p:cNvSpPr>
              <p:nvPr/>
            </p:nvSpPr>
            <p:spPr bwMode="auto">
              <a:xfrm>
                <a:off x="4088" y="1919"/>
                <a:ext cx="378" cy="354"/>
              </a:xfrm>
              <a:custGeom>
                <a:avLst/>
                <a:gdLst>
                  <a:gd name="T0" fmla="*/ 378 w 378"/>
                  <a:gd name="T1" fmla="*/ 180 h 354"/>
                  <a:gd name="T2" fmla="*/ 348 w 378"/>
                  <a:gd name="T3" fmla="*/ 90 h 354"/>
                  <a:gd name="T4" fmla="*/ 282 w 378"/>
                  <a:gd name="T5" fmla="*/ 24 h 354"/>
                  <a:gd name="T6" fmla="*/ 192 w 378"/>
                  <a:gd name="T7" fmla="*/ 0 h 354"/>
                  <a:gd name="T8" fmla="*/ 192 w 378"/>
                  <a:gd name="T9" fmla="*/ 0 h 354"/>
                  <a:gd name="T10" fmla="*/ 96 w 378"/>
                  <a:gd name="T11" fmla="*/ 24 h 354"/>
                  <a:gd name="T12" fmla="*/ 30 w 378"/>
                  <a:gd name="T13" fmla="*/ 90 h 354"/>
                  <a:gd name="T14" fmla="*/ 0 w 378"/>
                  <a:gd name="T15" fmla="*/ 180 h 354"/>
                  <a:gd name="T16" fmla="*/ 0 w 378"/>
                  <a:gd name="T17" fmla="*/ 180 h 354"/>
                  <a:gd name="T18" fmla="*/ 30 w 378"/>
                  <a:gd name="T19" fmla="*/ 270 h 354"/>
                  <a:gd name="T20" fmla="*/ 96 w 378"/>
                  <a:gd name="T21" fmla="*/ 330 h 354"/>
                  <a:gd name="T22" fmla="*/ 192 w 378"/>
                  <a:gd name="T23" fmla="*/ 354 h 354"/>
                  <a:gd name="T24" fmla="*/ 192 w 378"/>
                  <a:gd name="T25" fmla="*/ 354 h 354"/>
                  <a:gd name="T26" fmla="*/ 282 w 378"/>
                  <a:gd name="T27" fmla="*/ 330 h 354"/>
                  <a:gd name="T28" fmla="*/ 348 w 378"/>
                  <a:gd name="T29" fmla="*/ 270 h 354"/>
                  <a:gd name="T30" fmla="*/ 378 w 378"/>
                  <a:gd name="T31" fmla="*/ 180 h 354"/>
                  <a:gd name="T32" fmla="*/ 378 w 378"/>
                  <a:gd name="T33" fmla="*/ 180 h 354"/>
                  <a:gd name="T34" fmla="*/ 378 w 378"/>
                  <a:gd name="T35" fmla="*/ 180 h 3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8"/>
                  <a:gd name="T55" fmla="*/ 0 h 354"/>
                  <a:gd name="T56" fmla="*/ 378 w 378"/>
                  <a:gd name="T57" fmla="*/ 354 h 3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8" h="354">
                    <a:moveTo>
                      <a:pt x="378" y="180"/>
                    </a:moveTo>
                    <a:lnTo>
                      <a:pt x="348" y="90"/>
                    </a:lnTo>
                    <a:lnTo>
                      <a:pt x="282" y="24"/>
                    </a:lnTo>
                    <a:lnTo>
                      <a:pt x="192" y="0"/>
                    </a:lnTo>
                    <a:lnTo>
                      <a:pt x="96" y="24"/>
                    </a:lnTo>
                    <a:lnTo>
                      <a:pt x="30" y="90"/>
                    </a:lnTo>
                    <a:lnTo>
                      <a:pt x="0" y="180"/>
                    </a:lnTo>
                    <a:lnTo>
                      <a:pt x="30" y="270"/>
                    </a:lnTo>
                    <a:lnTo>
                      <a:pt x="96" y="330"/>
                    </a:lnTo>
                    <a:lnTo>
                      <a:pt x="192" y="354"/>
                    </a:lnTo>
                    <a:lnTo>
                      <a:pt x="282" y="330"/>
                    </a:lnTo>
                    <a:lnTo>
                      <a:pt x="348" y="270"/>
                    </a:lnTo>
                    <a:lnTo>
                      <a:pt x="378" y="18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11" name="Freeform 658"/>
              <p:cNvSpPr>
                <a:spLocks/>
              </p:cNvSpPr>
              <p:nvPr/>
            </p:nvSpPr>
            <p:spPr bwMode="auto">
              <a:xfrm>
                <a:off x="4262" y="2231"/>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6"/>
                    </a:lnTo>
                    <a:lnTo>
                      <a:pt x="12" y="0"/>
                    </a:lnTo>
                    <a:lnTo>
                      <a:pt x="6" y="0"/>
                    </a:lnTo>
                    <a:lnTo>
                      <a:pt x="0" y="6"/>
                    </a:lnTo>
                    <a:lnTo>
                      <a:pt x="0" y="12"/>
                    </a:lnTo>
                    <a:lnTo>
                      <a:pt x="6" y="12"/>
                    </a:lnTo>
                    <a:lnTo>
                      <a:pt x="6" y="18"/>
                    </a:lnTo>
                    <a:lnTo>
                      <a:pt x="12"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12" name="Freeform 659"/>
              <p:cNvSpPr>
                <a:spLocks/>
              </p:cNvSpPr>
              <p:nvPr/>
            </p:nvSpPr>
            <p:spPr bwMode="auto">
              <a:xfrm>
                <a:off x="4262" y="2231"/>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6"/>
                    </a:lnTo>
                    <a:lnTo>
                      <a:pt x="12" y="0"/>
                    </a:lnTo>
                    <a:lnTo>
                      <a:pt x="6" y="0"/>
                    </a:lnTo>
                    <a:lnTo>
                      <a:pt x="0" y="6"/>
                    </a:lnTo>
                    <a:lnTo>
                      <a:pt x="0" y="12"/>
                    </a:lnTo>
                    <a:lnTo>
                      <a:pt x="6" y="12"/>
                    </a:lnTo>
                    <a:lnTo>
                      <a:pt x="6" y="18"/>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13" name="Freeform 660"/>
              <p:cNvSpPr>
                <a:spLocks/>
              </p:cNvSpPr>
              <p:nvPr/>
            </p:nvSpPr>
            <p:spPr bwMode="auto">
              <a:xfrm>
                <a:off x="4280" y="2231"/>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14" name="Freeform 661"/>
              <p:cNvSpPr>
                <a:spLocks/>
              </p:cNvSpPr>
              <p:nvPr/>
            </p:nvSpPr>
            <p:spPr bwMode="auto">
              <a:xfrm>
                <a:off x="4280" y="2231"/>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15" name="Freeform 662"/>
              <p:cNvSpPr>
                <a:spLocks/>
              </p:cNvSpPr>
              <p:nvPr/>
            </p:nvSpPr>
            <p:spPr bwMode="auto">
              <a:xfrm>
                <a:off x="4298" y="223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16" name="Freeform 663"/>
              <p:cNvSpPr>
                <a:spLocks/>
              </p:cNvSpPr>
              <p:nvPr/>
            </p:nvSpPr>
            <p:spPr bwMode="auto">
              <a:xfrm>
                <a:off x="4298" y="223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17" name="Freeform 664"/>
              <p:cNvSpPr>
                <a:spLocks/>
              </p:cNvSpPr>
              <p:nvPr/>
            </p:nvSpPr>
            <p:spPr bwMode="auto">
              <a:xfrm>
                <a:off x="4316" y="2225"/>
                <a:ext cx="12" cy="18"/>
              </a:xfrm>
              <a:custGeom>
                <a:avLst/>
                <a:gdLst>
                  <a:gd name="T0" fmla="*/ 12 w 12"/>
                  <a:gd name="T1" fmla="*/ 6 h 18"/>
                  <a:gd name="T2" fmla="*/ 12 w 12"/>
                  <a:gd name="T3" fmla="*/ 6 h 18"/>
                  <a:gd name="T4" fmla="*/ 6 w 12"/>
                  <a:gd name="T5" fmla="*/ 0 h 18"/>
                  <a:gd name="T6" fmla="*/ 0 w 12"/>
                  <a:gd name="T7" fmla="*/ 0 h 18"/>
                  <a:gd name="T8" fmla="*/ 0 w 12"/>
                  <a:gd name="T9" fmla="*/ 0 h 18"/>
                  <a:gd name="T10" fmla="*/ 0 w 12"/>
                  <a:gd name="T11" fmla="*/ 6 h 18"/>
                  <a:gd name="T12" fmla="*/ 0 w 12"/>
                  <a:gd name="T13" fmla="*/ 6 h 18"/>
                  <a:gd name="T14" fmla="*/ 0 w 12"/>
                  <a:gd name="T15" fmla="*/ 12 h 18"/>
                  <a:gd name="T16" fmla="*/ 0 w 12"/>
                  <a:gd name="T17" fmla="*/ 12 h 18"/>
                  <a:gd name="T18" fmla="*/ 0 w 12"/>
                  <a:gd name="T19" fmla="*/ 12 h 18"/>
                  <a:gd name="T20" fmla="*/ 0 w 12"/>
                  <a:gd name="T21" fmla="*/ 18 h 18"/>
                  <a:gd name="T22" fmla="*/ 6 w 12"/>
                  <a:gd name="T23" fmla="*/ 12 h 18"/>
                  <a:gd name="T24" fmla="*/ 6 w 12"/>
                  <a:gd name="T25" fmla="*/ 12 h 18"/>
                  <a:gd name="T26" fmla="*/ 12 w 12"/>
                  <a:gd name="T27" fmla="*/ 12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6"/>
                    </a:lnTo>
                    <a:lnTo>
                      <a:pt x="6" y="0"/>
                    </a:lnTo>
                    <a:lnTo>
                      <a:pt x="0" y="0"/>
                    </a:lnTo>
                    <a:lnTo>
                      <a:pt x="0" y="6"/>
                    </a:lnTo>
                    <a:lnTo>
                      <a:pt x="0" y="12"/>
                    </a:lnTo>
                    <a:lnTo>
                      <a:pt x="0" y="18"/>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18" name="Freeform 665"/>
              <p:cNvSpPr>
                <a:spLocks/>
              </p:cNvSpPr>
              <p:nvPr/>
            </p:nvSpPr>
            <p:spPr bwMode="auto">
              <a:xfrm>
                <a:off x="4316" y="2225"/>
                <a:ext cx="12" cy="18"/>
              </a:xfrm>
              <a:custGeom>
                <a:avLst/>
                <a:gdLst>
                  <a:gd name="T0" fmla="*/ 12 w 12"/>
                  <a:gd name="T1" fmla="*/ 6 h 18"/>
                  <a:gd name="T2" fmla="*/ 12 w 12"/>
                  <a:gd name="T3" fmla="*/ 6 h 18"/>
                  <a:gd name="T4" fmla="*/ 6 w 12"/>
                  <a:gd name="T5" fmla="*/ 0 h 18"/>
                  <a:gd name="T6" fmla="*/ 0 w 12"/>
                  <a:gd name="T7" fmla="*/ 0 h 18"/>
                  <a:gd name="T8" fmla="*/ 0 w 12"/>
                  <a:gd name="T9" fmla="*/ 0 h 18"/>
                  <a:gd name="T10" fmla="*/ 0 w 12"/>
                  <a:gd name="T11" fmla="*/ 6 h 18"/>
                  <a:gd name="T12" fmla="*/ 0 w 12"/>
                  <a:gd name="T13" fmla="*/ 6 h 18"/>
                  <a:gd name="T14" fmla="*/ 0 w 12"/>
                  <a:gd name="T15" fmla="*/ 12 h 18"/>
                  <a:gd name="T16" fmla="*/ 0 w 12"/>
                  <a:gd name="T17" fmla="*/ 12 h 18"/>
                  <a:gd name="T18" fmla="*/ 0 w 12"/>
                  <a:gd name="T19" fmla="*/ 12 h 18"/>
                  <a:gd name="T20" fmla="*/ 0 w 12"/>
                  <a:gd name="T21" fmla="*/ 18 h 18"/>
                  <a:gd name="T22" fmla="*/ 6 w 12"/>
                  <a:gd name="T23" fmla="*/ 12 h 18"/>
                  <a:gd name="T24" fmla="*/ 6 w 12"/>
                  <a:gd name="T25" fmla="*/ 12 h 18"/>
                  <a:gd name="T26" fmla="*/ 12 w 12"/>
                  <a:gd name="T27" fmla="*/ 12 h 18"/>
                  <a:gd name="T28" fmla="*/ 12 w 12"/>
                  <a:gd name="T29" fmla="*/ 12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6"/>
                    </a:lnTo>
                    <a:lnTo>
                      <a:pt x="6" y="0"/>
                    </a:lnTo>
                    <a:lnTo>
                      <a:pt x="0" y="0"/>
                    </a:lnTo>
                    <a:lnTo>
                      <a:pt x="0" y="6"/>
                    </a:lnTo>
                    <a:lnTo>
                      <a:pt x="0" y="12"/>
                    </a:lnTo>
                    <a:lnTo>
                      <a:pt x="0" y="18"/>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19" name="Freeform 666"/>
              <p:cNvSpPr>
                <a:spLocks/>
              </p:cNvSpPr>
              <p:nvPr/>
            </p:nvSpPr>
            <p:spPr bwMode="auto">
              <a:xfrm>
                <a:off x="4328" y="2219"/>
                <a:ext cx="18" cy="18"/>
              </a:xfrm>
              <a:custGeom>
                <a:avLst/>
                <a:gdLst>
                  <a:gd name="T0" fmla="*/ 12 w 18"/>
                  <a:gd name="T1" fmla="*/ 6 h 18"/>
                  <a:gd name="T2" fmla="*/ 12 w 18"/>
                  <a:gd name="T3" fmla="*/ 6 h 18"/>
                  <a:gd name="T4" fmla="*/ 6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2 w 18"/>
                  <a:gd name="T31" fmla="*/ 6 h 18"/>
                  <a:gd name="T32" fmla="*/ 12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6"/>
                    </a:moveTo>
                    <a:lnTo>
                      <a:pt x="12" y="6"/>
                    </a:lnTo>
                    <a:lnTo>
                      <a:pt x="6" y="0"/>
                    </a:lnTo>
                    <a:lnTo>
                      <a:pt x="0" y="6"/>
                    </a:lnTo>
                    <a:lnTo>
                      <a:pt x="0" y="12"/>
                    </a:lnTo>
                    <a:lnTo>
                      <a:pt x="6" y="12"/>
                    </a:lnTo>
                    <a:lnTo>
                      <a:pt x="6" y="18"/>
                    </a:lnTo>
                    <a:lnTo>
                      <a:pt x="12" y="18"/>
                    </a:lnTo>
                    <a:lnTo>
                      <a:pt x="12" y="12"/>
                    </a:lnTo>
                    <a:lnTo>
                      <a:pt x="18"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20" name="Freeform 667"/>
              <p:cNvSpPr>
                <a:spLocks/>
              </p:cNvSpPr>
              <p:nvPr/>
            </p:nvSpPr>
            <p:spPr bwMode="auto">
              <a:xfrm>
                <a:off x="4328" y="2219"/>
                <a:ext cx="18" cy="18"/>
              </a:xfrm>
              <a:custGeom>
                <a:avLst/>
                <a:gdLst>
                  <a:gd name="T0" fmla="*/ 12 w 18"/>
                  <a:gd name="T1" fmla="*/ 6 h 18"/>
                  <a:gd name="T2" fmla="*/ 12 w 18"/>
                  <a:gd name="T3" fmla="*/ 6 h 18"/>
                  <a:gd name="T4" fmla="*/ 6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2 w 18"/>
                  <a:gd name="T31" fmla="*/ 6 h 18"/>
                  <a:gd name="T32" fmla="*/ 12 w 18"/>
                  <a:gd name="T33" fmla="*/ 6 h 18"/>
                  <a:gd name="T34" fmla="*/ 12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6"/>
                    </a:moveTo>
                    <a:lnTo>
                      <a:pt x="12" y="6"/>
                    </a:lnTo>
                    <a:lnTo>
                      <a:pt x="6" y="0"/>
                    </a:lnTo>
                    <a:lnTo>
                      <a:pt x="0" y="6"/>
                    </a:lnTo>
                    <a:lnTo>
                      <a:pt x="0" y="12"/>
                    </a:lnTo>
                    <a:lnTo>
                      <a:pt x="6" y="12"/>
                    </a:lnTo>
                    <a:lnTo>
                      <a:pt x="6" y="18"/>
                    </a:lnTo>
                    <a:lnTo>
                      <a:pt x="12" y="18"/>
                    </a:lnTo>
                    <a:lnTo>
                      <a:pt x="12" y="12"/>
                    </a:lnTo>
                    <a:lnTo>
                      <a:pt x="18"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21" name="Freeform 668"/>
              <p:cNvSpPr>
                <a:spLocks/>
              </p:cNvSpPr>
              <p:nvPr/>
            </p:nvSpPr>
            <p:spPr bwMode="auto">
              <a:xfrm>
                <a:off x="4346" y="2213"/>
                <a:ext cx="12" cy="12"/>
              </a:xfrm>
              <a:custGeom>
                <a:avLst/>
                <a:gdLst>
                  <a:gd name="T0" fmla="*/ 12 w 12"/>
                  <a:gd name="T1" fmla="*/ 6 h 12"/>
                  <a:gd name="T2" fmla="*/ 6 w 12"/>
                  <a:gd name="T3" fmla="*/ 0 h 12"/>
                  <a:gd name="T4" fmla="*/ 6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6" y="0"/>
                    </a:lnTo>
                    <a:lnTo>
                      <a:pt x="0" y="0"/>
                    </a:lnTo>
                    <a:lnTo>
                      <a:pt x="0" y="6"/>
                    </a:lnTo>
                    <a:lnTo>
                      <a:pt x="0" y="12"/>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22" name="Freeform 669"/>
              <p:cNvSpPr>
                <a:spLocks/>
              </p:cNvSpPr>
              <p:nvPr/>
            </p:nvSpPr>
            <p:spPr bwMode="auto">
              <a:xfrm>
                <a:off x="4346" y="2213"/>
                <a:ext cx="12" cy="12"/>
              </a:xfrm>
              <a:custGeom>
                <a:avLst/>
                <a:gdLst>
                  <a:gd name="T0" fmla="*/ 12 w 12"/>
                  <a:gd name="T1" fmla="*/ 6 h 12"/>
                  <a:gd name="T2" fmla="*/ 6 w 12"/>
                  <a:gd name="T3" fmla="*/ 0 h 12"/>
                  <a:gd name="T4" fmla="*/ 6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23" name="Freeform 670"/>
              <p:cNvSpPr>
                <a:spLocks/>
              </p:cNvSpPr>
              <p:nvPr/>
            </p:nvSpPr>
            <p:spPr bwMode="auto">
              <a:xfrm>
                <a:off x="4358" y="2207"/>
                <a:ext cx="12" cy="12"/>
              </a:xfrm>
              <a:custGeom>
                <a:avLst/>
                <a:gdLst>
                  <a:gd name="T0" fmla="*/ 12 w 12"/>
                  <a:gd name="T1" fmla="*/ 0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24" name="Freeform 671"/>
              <p:cNvSpPr>
                <a:spLocks/>
              </p:cNvSpPr>
              <p:nvPr/>
            </p:nvSpPr>
            <p:spPr bwMode="auto">
              <a:xfrm>
                <a:off x="4358" y="2207"/>
                <a:ext cx="12" cy="12"/>
              </a:xfrm>
              <a:custGeom>
                <a:avLst/>
                <a:gdLst>
                  <a:gd name="T0" fmla="*/ 12 w 12"/>
                  <a:gd name="T1" fmla="*/ 0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25" name="Freeform 672"/>
              <p:cNvSpPr>
                <a:spLocks/>
              </p:cNvSpPr>
              <p:nvPr/>
            </p:nvSpPr>
            <p:spPr bwMode="auto">
              <a:xfrm>
                <a:off x="4370" y="2195"/>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6"/>
                    </a:lnTo>
                    <a:lnTo>
                      <a:pt x="6" y="12"/>
                    </a:lnTo>
                    <a:lnTo>
                      <a:pt x="12" y="12"/>
                    </a:lnTo>
                    <a:lnTo>
                      <a:pt x="18"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26" name="Freeform 673"/>
              <p:cNvSpPr>
                <a:spLocks/>
              </p:cNvSpPr>
              <p:nvPr/>
            </p:nvSpPr>
            <p:spPr bwMode="auto">
              <a:xfrm>
                <a:off x="4370" y="2195"/>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6"/>
                    </a:lnTo>
                    <a:lnTo>
                      <a:pt x="6" y="12"/>
                    </a:lnTo>
                    <a:lnTo>
                      <a:pt x="12" y="12"/>
                    </a:lnTo>
                    <a:lnTo>
                      <a:pt x="18"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27" name="Freeform 674"/>
              <p:cNvSpPr>
                <a:spLocks/>
              </p:cNvSpPr>
              <p:nvPr/>
            </p:nvSpPr>
            <p:spPr bwMode="auto">
              <a:xfrm>
                <a:off x="4382" y="2183"/>
                <a:ext cx="18" cy="12"/>
              </a:xfrm>
              <a:custGeom>
                <a:avLst/>
                <a:gdLst>
                  <a:gd name="T0" fmla="*/ 12 w 18"/>
                  <a:gd name="T1" fmla="*/ 0 h 12"/>
                  <a:gd name="T2" fmla="*/ 12 w 18"/>
                  <a:gd name="T3" fmla="*/ 0 h 12"/>
                  <a:gd name="T4" fmla="*/ 6 w 18"/>
                  <a:gd name="T5" fmla="*/ 0 h 12"/>
                  <a:gd name="T6" fmla="*/ 0 w 18"/>
                  <a:gd name="T7" fmla="*/ 6 h 12"/>
                  <a:gd name="T8" fmla="*/ 0 w 18"/>
                  <a:gd name="T9" fmla="*/ 6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6"/>
                    </a:lnTo>
                    <a:lnTo>
                      <a:pt x="0" y="12"/>
                    </a:lnTo>
                    <a:lnTo>
                      <a:pt x="6" y="12"/>
                    </a:lnTo>
                    <a:lnTo>
                      <a:pt x="12" y="12"/>
                    </a:lnTo>
                    <a:lnTo>
                      <a:pt x="18"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28" name="Freeform 675"/>
              <p:cNvSpPr>
                <a:spLocks/>
              </p:cNvSpPr>
              <p:nvPr/>
            </p:nvSpPr>
            <p:spPr bwMode="auto">
              <a:xfrm>
                <a:off x="4382" y="2183"/>
                <a:ext cx="18" cy="12"/>
              </a:xfrm>
              <a:custGeom>
                <a:avLst/>
                <a:gdLst>
                  <a:gd name="T0" fmla="*/ 12 w 18"/>
                  <a:gd name="T1" fmla="*/ 0 h 12"/>
                  <a:gd name="T2" fmla="*/ 12 w 18"/>
                  <a:gd name="T3" fmla="*/ 0 h 12"/>
                  <a:gd name="T4" fmla="*/ 6 w 18"/>
                  <a:gd name="T5" fmla="*/ 0 h 12"/>
                  <a:gd name="T6" fmla="*/ 0 w 18"/>
                  <a:gd name="T7" fmla="*/ 6 h 12"/>
                  <a:gd name="T8" fmla="*/ 0 w 18"/>
                  <a:gd name="T9" fmla="*/ 6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6"/>
                    </a:lnTo>
                    <a:lnTo>
                      <a:pt x="0" y="12"/>
                    </a:lnTo>
                    <a:lnTo>
                      <a:pt x="6" y="12"/>
                    </a:lnTo>
                    <a:lnTo>
                      <a:pt x="12" y="12"/>
                    </a:lnTo>
                    <a:lnTo>
                      <a:pt x="18"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29" name="Freeform 676"/>
              <p:cNvSpPr>
                <a:spLocks/>
              </p:cNvSpPr>
              <p:nvPr/>
            </p:nvSpPr>
            <p:spPr bwMode="auto">
              <a:xfrm>
                <a:off x="4394" y="2171"/>
                <a:ext cx="12" cy="12"/>
              </a:xfrm>
              <a:custGeom>
                <a:avLst/>
                <a:gdLst>
                  <a:gd name="T0" fmla="*/ 12 w 12"/>
                  <a:gd name="T1" fmla="*/ 0 h 12"/>
                  <a:gd name="T2" fmla="*/ 6 w 12"/>
                  <a:gd name="T3" fmla="*/ 0 h 12"/>
                  <a:gd name="T4" fmla="*/ 6 w 12"/>
                  <a:gd name="T5" fmla="*/ 0 h 12"/>
                  <a:gd name="T6" fmla="*/ 0 w 12"/>
                  <a:gd name="T7" fmla="*/ 6 h 12"/>
                  <a:gd name="T8" fmla="*/ 0 w 12"/>
                  <a:gd name="T9" fmla="*/ 6 h 12"/>
                  <a:gd name="T10" fmla="*/ 0 w 12"/>
                  <a:gd name="T11" fmla="*/ 6 h 12"/>
                  <a:gd name="T12" fmla="*/ 0 w 12"/>
                  <a:gd name="T13" fmla="*/ 12 h 12"/>
                  <a:gd name="T14" fmla="*/ 0 w 12"/>
                  <a:gd name="T15" fmla="*/ 12 h 12"/>
                  <a:gd name="T16" fmla="*/ 0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30" name="Freeform 677"/>
              <p:cNvSpPr>
                <a:spLocks/>
              </p:cNvSpPr>
              <p:nvPr/>
            </p:nvSpPr>
            <p:spPr bwMode="auto">
              <a:xfrm>
                <a:off x="4394" y="2171"/>
                <a:ext cx="12" cy="12"/>
              </a:xfrm>
              <a:custGeom>
                <a:avLst/>
                <a:gdLst>
                  <a:gd name="T0" fmla="*/ 12 w 12"/>
                  <a:gd name="T1" fmla="*/ 0 h 12"/>
                  <a:gd name="T2" fmla="*/ 6 w 12"/>
                  <a:gd name="T3" fmla="*/ 0 h 12"/>
                  <a:gd name="T4" fmla="*/ 6 w 12"/>
                  <a:gd name="T5" fmla="*/ 0 h 12"/>
                  <a:gd name="T6" fmla="*/ 0 w 12"/>
                  <a:gd name="T7" fmla="*/ 6 h 12"/>
                  <a:gd name="T8" fmla="*/ 0 w 12"/>
                  <a:gd name="T9" fmla="*/ 6 h 12"/>
                  <a:gd name="T10" fmla="*/ 0 w 12"/>
                  <a:gd name="T11" fmla="*/ 6 h 12"/>
                  <a:gd name="T12" fmla="*/ 0 w 12"/>
                  <a:gd name="T13" fmla="*/ 12 h 12"/>
                  <a:gd name="T14" fmla="*/ 0 w 12"/>
                  <a:gd name="T15" fmla="*/ 12 h 12"/>
                  <a:gd name="T16" fmla="*/ 0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31" name="Freeform 678"/>
              <p:cNvSpPr>
                <a:spLocks/>
              </p:cNvSpPr>
              <p:nvPr/>
            </p:nvSpPr>
            <p:spPr bwMode="auto">
              <a:xfrm>
                <a:off x="4400" y="2159"/>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0"/>
                    </a:lnTo>
                    <a:lnTo>
                      <a:pt x="0" y="6"/>
                    </a:lnTo>
                    <a:lnTo>
                      <a:pt x="6" y="12"/>
                    </a:lnTo>
                    <a:lnTo>
                      <a:pt x="12" y="12"/>
                    </a:lnTo>
                    <a:lnTo>
                      <a:pt x="18" y="6"/>
                    </a:lnTo>
                    <a:lnTo>
                      <a:pt x="18" y="0"/>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32" name="Freeform 679"/>
              <p:cNvSpPr>
                <a:spLocks/>
              </p:cNvSpPr>
              <p:nvPr/>
            </p:nvSpPr>
            <p:spPr bwMode="auto">
              <a:xfrm>
                <a:off x="4400" y="2159"/>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0"/>
                    </a:lnTo>
                    <a:lnTo>
                      <a:pt x="0" y="6"/>
                    </a:lnTo>
                    <a:lnTo>
                      <a:pt x="6" y="12"/>
                    </a:lnTo>
                    <a:lnTo>
                      <a:pt x="12" y="12"/>
                    </a:lnTo>
                    <a:lnTo>
                      <a:pt x="18" y="6"/>
                    </a:lnTo>
                    <a:lnTo>
                      <a:pt x="18" y="0"/>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33" name="Freeform 680"/>
              <p:cNvSpPr>
                <a:spLocks/>
              </p:cNvSpPr>
              <p:nvPr/>
            </p:nvSpPr>
            <p:spPr bwMode="auto">
              <a:xfrm>
                <a:off x="4412" y="2141"/>
                <a:ext cx="12" cy="18"/>
              </a:xfrm>
              <a:custGeom>
                <a:avLst/>
                <a:gdLst>
                  <a:gd name="T0" fmla="*/ 6 w 12"/>
                  <a:gd name="T1" fmla="*/ 0 h 18"/>
                  <a:gd name="T2" fmla="*/ 6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0 w 12"/>
                  <a:gd name="T15" fmla="*/ 18 h 18"/>
                  <a:gd name="T16" fmla="*/ 0 w 12"/>
                  <a:gd name="T17" fmla="*/ 18 h 18"/>
                  <a:gd name="T18" fmla="*/ 6 w 12"/>
                  <a:gd name="T19" fmla="*/ 18 h 18"/>
                  <a:gd name="T20" fmla="*/ 12 w 12"/>
                  <a:gd name="T21" fmla="*/ 12 h 18"/>
                  <a:gd name="T22" fmla="*/ 12 w 12"/>
                  <a:gd name="T23" fmla="*/ 12 h 18"/>
                  <a:gd name="T24" fmla="*/ 12 w 12"/>
                  <a:gd name="T25" fmla="*/ 12 h 18"/>
                  <a:gd name="T26" fmla="*/ 12 w 12"/>
                  <a:gd name="T27" fmla="*/ 6 h 18"/>
                  <a:gd name="T28" fmla="*/ 12 w 12"/>
                  <a:gd name="T29" fmla="*/ 6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6" y="0"/>
                    </a:lnTo>
                    <a:lnTo>
                      <a:pt x="0" y="6"/>
                    </a:lnTo>
                    <a:lnTo>
                      <a:pt x="0" y="12"/>
                    </a:lnTo>
                    <a:lnTo>
                      <a:pt x="0" y="18"/>
                    </a:lnTo>
                    <a:lnTo>
                      <a:pt x="6" y="18"/>
                    </a:lnTo>
                    <a:lnTo>
                      <a:pt x="12" y="12"/>
                    </a:lnTo>
                    <a:lnTo>
                      <a:pt x="12" y="6"/>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34" name="Freeform 681"/>
              <p:cNvSpPr>
                <a:spLocks/>
              </p:cNvSpPr>
              <p:nvPr/>
            </p:nvSpPr>
            <p:spPr bwMode="auto">
              <a:xfrm>
                <a:off x="4412" y="2141"/>
                <a:ext cx="12" cy="18"/>
              </a:xfrm>
              <a:custGeom>
                <a:avLst/>
                <a:gdLst>
                  <a:gd name="T0" fmla="*/ 6 w 12"/>
                  <a:gd name="T1" fmla="*/ 0 h 18"/>
                  <a:gd name="T2" fmla="*/ 6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0 w 12"/>
                  <a:gd name="T15" fmla="*/ 18 h 18"/>
                  <a:gd name="T16" fmla="*/ 0 w 12"/>
                  <a:gd name="T17" fmla="*/ 18 h 18"/>
                  <a:gd name="T18" fmla="*/ 6 w 12"/>
                  <a:gd name="T19" fmla="*/ 18 h 18"/>
                  <a:gd name="T20" fmla="*/ 12 w 12"/>
                  <a:gd name="T21" fmla="*/ 12 h 18"/>
                  <a:gd name="T22" fmla="*/ 12 w 12"/>
                  <a:gd name="T23" fmla="*/ 12 h 18"/>
                  <a:gd name="T24" fmla="*/ 12 w 12"/>
                  <a:gd name="T25" fmla="*/ 12 h 18"/>
                  <a:gd name="T26" fmla="*/ 12 w 12"/>
                  <a:gd name="T27" fmla="*/ 6 h 18"/>
                  <a:gd name="T28" fmla="*/ 12 w 12"/>
                  <a:gd name="T29" fmla="*/ 6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6" y="0"/>
                    </a:lnTo>
                    <a:lnTo>
                      <a:pt x="0" y="6"/>
                    </a:lnTo>
                    <a:lnTo>
                      <a:pt x="0" y="12"/>
                    </a:lnTo>
                    <a:lnTo>
                      <a:pt x="0" y="18"/>
                    </a:lnTo>
                    <a:lnTo>
                      <a:pt x="6" y="18"/>
                    </a:lnTo>
                    <a:lnTo>
                      <a:pt x="12" y="12"/>
                    </a:lnTo>
                    <a:lnTo>
                      <a:pt x="12" y="6"/>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35" name="Freeform 682"/>
              <p:cNvSpPr>
                <a:spLocks/>
              </p:cNvSpPr>
              <p:nvPr/>
            </p:nvSpPr>
            <p:spPr bwMode="auto">
              <a:xfrm>
                <a:off x="4412" y="212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6 w 18"/>
                  <a:gd name="T15" fmla="*/ 12 h 12"/>
                  <a:gd name="T16" fmla="*/ 6 w 18"/>
                  <a:gd name="T17" fmla="*/ 12 h 12"/>
                  <a:gd name="T18" fmla="*/ 12 w 18"/>
                  <a:gd name="T19" fmla="*/ 12 h 12"/>
                  <a:gd name="T20" fmla="*/ 18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6" y="6"/>
                    </a:lnTo>
                    <a:lnTo>
                      <a:pt x="6" y="12"/>
                    </a:lnTo>
                    <a:lnTo>
                      <a:pt x="12" y="12"/>
                    </a:lnTo>
                    <a:lnTo>
                      <a:pt x="18" y="12"/>
                    </a:lnTo>
                    <a:lnTo>
                      <a:pt x="18" y="6"/>
                    </a:lnTo>
                    <a:lnTo>
                      <a:pt x="18" y="0"/>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36" name="Freeform 683"/>
              <p:cNvSpPr>
                <a:spLocks/>
              </p:cNvSpPr>
              <p:nvPr/>
            </p:nvSpPr>
            <p:spPr bwMode="auto">
              <a:xfrm>
                <a:off x="4412" y="212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6 w 18"/>
                  <a:gd name="T15" fmla="*/ 12 h 12"/>
                  <a:gd name="T16" fmla="*/ 6 w 18"/>
                  <a:gd name="T17" fmla="*/ 12 h 12"/>
                  <a:gd name="T18" fmla="*/ 12 w 18"/>
                  <a:gd name="T19" fmla="*/ 12 h 12"/>
                  <a:gd name="T20" fmla="*/ 18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6" y="6"/>
                    </a:lnTo>
                    <a:lnTo>
                      <a:pt x="6" y="12"/>
                    </a:lnTo>
                    <a:lnTo>
                      <a:pt x="12" y="12"/>
                    </a:lnTo>
                    <a:lnTo>
                      <a:pt x="18" y="12"/>
                    </a:lnTo>
                    <a:lnTo>
                      <a:pt x="18" y="6"/>
                    </a:lnTo>
                    <a:lnTo>
                      <a:pt x="18" y="0"/>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37" name="Freeform 684"/>
              <p:cNvSpPr>
                <a:spLocks/>
              </p:cNvSpPr>
              <p:nvPr/>
            </p:nvSpPr>
            <p:spPr bwMode="auto">
              <a:xfrm>
                <a:off x="4418" y="2111"/>
                <a:ext cx="12" cy="12"/>
              </a:xfrm>
              <a:custGeom>
                <a:avLst/>
                <a:gdLst>
                  <a:gd name="T0" fmla="*/ 6 w 12"/>
                  <a:gd name="T1" fmla="*/ 0 h 12"/>
                  <a:gd name="T2" fmla="*/ 6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6 w 12"/>
                  <a:gd name="T15" fmla="*/ 12 h 12"/>
                  <a:gd name="T16" fmla="*/ 6 w 12"/>
                  <a:gd name="T17" fmla="*/ 12 h 12"/>
                  <a:gd name="T18" fmla="*/ 12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0" y="6"/>
                    </a:lnTo>
                    <a:lnTo>
                      <a:pt x="0" y="12"/>
                    </a:lnTo>
                    <a:lnTo>
                      <a:pt x="6" y="12"/>
                    </a:lnTo>
                    <a:lnTo>
                      <a:pt x="12" y="12"/>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38" name="Freeform 685"/>
              <p:cNvSpPr>
                <a:spLocks/>
              </p:cNvSpPr>
              <p:nvPr/>
            </p:nvSpPr>
            <p:spPr bwMode="auto">
              <a:xfrm>
                <a:off x="4418" y="2111"/>
                <a:ext cx="12" cy="12"/>
              </a:xfrm>
              <a:custGeom>
                <a:avLst/>
                <a:gdLst>
                  <a:gd name="T0" fmla="*/ 6 w 12"/>
                  <a:gd name="T1" fmla="*/ 0 h 12"/>
                  <a:gd name="T2" fmla="*/ 6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6 w 12"/>
                  <a:gd name="T15" fmla="*/ 12 h 12"/>
                  <a:gd name="T16" fmla="*/ 6 w 12"/>
                  <a:gd name="T17" fmla="*/ 12 h 12"/>
                  <a:gd name="T18" fmla="*/ 12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6"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39" name="Freeform 686"/>
              <p:cNvSpPr>
                <a:spLocks/>
              </p:cNvSpPr>
              <p:nvPr/>
            </p:nvSpPr>
            <p:spPr bwMode="auto">
              <a:xfrm>
                <a:off x="4418" y="209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8 w 18"/>
                  <a:gd name="T27" fmla="*/ 0 h 12"/>
                  <a:gd name="T28" fmla="*/ 12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6" y="6"/>
                    </a:lnTo>
                    <a:lnTo>
                      <a:pt x="6" y="12"/>
                    </a:lnTo>
                    <a:lnTo>
                      <a:pt x="12" y="12"/>
                    </a:lnTo>
                    <a:lnTo>
                      <a:pt x="18" y="6"/>
                    </a:lnTo>
                    <a:lnTo>
                      <a:pt x="18" y="0"/>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40" name="Freeform 687"/>
              <p:cNvSpPr>
                <a:spLocks/>
              </p:cNvSpPr>
              <p:nvPr/>
            </p:nvSpPr>
            <p:spPr bwMode="auto">
              <a:xfrm>
                <a:off x="4418" y="209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8 w 18"/>
                  <a:gd name="T27" fmla="*/ 0 h 12"/>
                  <a:gd name="T28" fmla="*/ 12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6" y="6"/>
                    </a:lnTo>
                    <a:lnTo>
                      <a:pt x="6" y="12"/>
                    </a:lnTo>
                    <a:lnTo>
                      <a:pt x="12" y="12"/>
                    </a:lnTo>
                    <a:lnTo>
                      <a:pt x="18" y="6"/>
                    </a:lnTo>
                    <a:lnTo>
                      <a:pt x="18" y="0"/>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41" name="Freeform 688"/>
              <p:cNvSpPr>
                <a:spLocks/>
              </p:cNvSpPr>
              <p:nvPr/>
            </p:nvSpPr>
            <p:spPr bwMode="auto">
              <a:xfrm>
                <a:off x="4418" y="208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8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0"/>
                    </a:lnTo>
                    <a:lnTo>
                      <a:pt x="0" y="6"/>
                    </a:lnTo>
                    <a:lnTo>
                      <a:pt x="6" y="12"/>
                    </a:lnTo>
                    <a:lnTo>
                      <a:pt x="12" y="12"/>
                    </a:lnTo>
                    <a:lnTo>
                      <a:pt x="18" y="6"/>
                    </a:lnTo>
                    <a:lnTo>
                      <a:pt x="18" y="0"/>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42" name="Freeform 689"/>
              <p:cNvSpPr>
                <a:spLocks/>
              </p:cNvSpPr>
              <p:nvPr/>
            </p:nvSpPr>
            <p:spPr bwMode="auto">
              <a:xfrm>
                <a:off x="4418" y="208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8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0"/>
                    </a:lnTo>
                    <a:lnTo>
                      <a:pt x="0" y="6"/>
                    </a:lnTo>
                    <a:lnTo>
                      <a:pt x="6" y="12"/>
                    </a:lnTo>
                    <a:lnTo>
                      <a:pt x="12" y="12"/>
                    </a:lnTo>
                    <a:lnTo>
                      <a:pt x="18" y="6"/>
                    </a:lnTo>
                    <a:lnTo>
                      <a:pt x="18" y="0"/>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43" name="Freeform 690"/>
              <p:cNvSpPr>
                <a:spLocks/>
              </p:cNvSpPr>
              <p:nvPr/>
            </p:nvSpPr>
            <p:spPr bwMode="auto">
              <a:xfrm>
                <a:off x="4418" y="2063"/>
                <a:ext cx="12" cy="18"/>
              </a:xfrm>
              <a:custGeom>
                <a:avLst/>
                <a:gdLst>
                  <a:gd name="T0" fmla="*/ 6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0" y="6"/>
                    </a:lnTo>
                    <a:lnTo>
                      <a:pt x="0" y="12"/>
                    </a:lnTo>
                    <a:lnTo>
                      <a:pt x="6" y="12"/>
                    </a:lnTo>
                    <a:lnTo>
                      <a:pt x="6" y="18"/>
                    </a:lnTo>
                    <a:lnTo>
                      <a:pt x="12" y="12"/>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44" name="Freeform 691"/>
              <p:cNvSpPr>
                <a:spLocks/>
              </p:cNvSpPr>
              <p:nvPr/>
            </p:nvSpPr>
            <p:spPr bwMode="auto">
              <a:xfrm>
                <a:off x="4418" y="2063"/>
                <a:ext cx="12" cy="18"/>
              </a:xfrm>
              <a:custGeom>
                <a:avLst/>
                <a:gdLst>
                  <a:gd name="T0" fmla="*/ 6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0" y="6"/>
                    </a:lnTo>
                    <a:lnTo>
                      <a:pt x="0" y="12"/>
                    </a:lnTo>
                    <a:lnTo>
                      <a:pt x="6" y="12"/>
                    </a:lnTo>
                    <a:lnTo>
                      <a:pt x="6" y="18"/>
                    </a:lnTo>
                    <a:lnTo>
                      <a:pt x="12" y="12"/>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45" name="Freeform 692"/>
              <p:cNvSpPr>
                <a:spLocks/>
              </p:cNvSpPr>
              <p:nvPr/>
            </p:nvSpPr>
            <p:spPr bwMode="auto">
              <a:xfrm>
                <a:off x="4412" y="205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0 h 12"/>
                  <a:gd name="T24" fmla="*/ 18 w 18"/>
                  <a:gd name="T25" fmla="*/ 0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0"/>
                    </a:lnTo>
                    <a:lnTo>
                      <a:pt x="0" y="6"/>
                    </a:lnTo>
                    <a:lnTo>
                      <a:pt x="6" y="12"/>
                    </a:lnTo>
                    <a:lnTo>
                      <a:pt x="12" y="12"/>
                    </a:lnTo>
                    <a:lnTo>
                      <a:pt x="18" y="6"/>
                    </a:lnTo>
                    <a:lnTo>
                      <a:pt x="18" y="0"/>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46" name="Freeform 693"/>
              <p:cNvSpPr>
                <a:spLocks/>
              </p:cNvSpPr>
              <p:nvPr/>
            </p:nvSpPr>
            <p:spPr bwMode="auto">
              <a:xfrm>
                <a:off x="4412" y="205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0 h 12"/>
                  <a:gd name="T24" fmla="*/ 18 w 18"/>
                  <a:gd name="T25" fmla="*/ 0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0"/>
                    </a:lnTo>
                    <a:lnTo>
                      <a:pt x="0" y="6"/>
                    </a:lnTo>
                    <a:lnTo>
                      <a:pt x="6" y="12"/>
                    </a:lnTo>
                    <a:lnTo>
                      <a:pt x="12" y="12"/>
                    </a:lnTo>
                    <a:lnTo>
                      <a:pt x="18" y="6"/>
                    </a:lnTo>
                    <a:lnTo>
                      <a:pt x="18" y="0"/>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47" name="Freeform 694"/>
              <p:cNvSpPr>
                <a:spLocks/>
              </p:cNvSpPr>
              <p:nvPr/>
            </p:nvSpPr>
            <p:spPr bwMode="auto">
              <a:xfrm>
                <a:off x="4406" y="2033"/>
                <a:ext cx="18" cy="12"/>
              </a:xfrm>
              <a:custGeom>
                <a:avLst/>
                <a:gdLst>
                  <a:gd name="T0" fmla="*/ 6 w 18"/>
                  <a:gd name="T1" fmla="*/ 0 h 12"/>
                  <a:gd name="T2" fmla="*/ 6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6"/>
                    </a:lnTo>
                    <a:lnTo>
                      <a:pt x="0" y="6"/>
                    </a:lnTo>
                    <a:lnTo>
                      <a:pt x="6" y="12"/>
                    </a:lnTo>
                    <a:lnTo>
                      <a:pt x="12" y="12"/>
                    </a:lnTo>
                    <a:lnTo>
                      <a:pt x="18" y="12"/>
                    </a:lnTo>
                    <a:lnTo>
                      <a:pt x="18"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48" name="Freeform 695"/>
              <p:cNvSpPr>
                <a:spLocks/>
              </p:cNvSpPr>
              <p:nvPr/>
            </p:nvSpPr>
            <p:spPr bwMode="auto">
              <a:xfrm>
                <a:off x="4406" y="2033"/>
                <a:ext cx="18" cy="12"/>
              </a:xfrm>
              <a:custGeom>
                <a:avLst/>
                <a:gdLst>
                  <a:gd name="T0" fmla="*/ 6 w 18"/>
                  <a:gd name="T1" fmla="*/ 0 h 12"/>
                  <a:gd name="T2" fmla="*/ 6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6"/>
                    </a:lnTo>
                    <a:lnTo>
                      <a:pt x="0" y="6"/>
                    </a:lnTo>
                    <a:lnTo>
                      <a:pt x="6" y="12"/>
                    </a:lnTo>
                    <a:lnTo>
                      <a:pt x="12" y="12"/>
                    </a:lnTo>
                    <a:lnTo>
                      <a:pt x="18" y="12"/>
                    </a:lnTo>
                    <a:lnTo>
                      <a:pt x="18"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49" name="Freeform 696"/>
              <p:cNvSpPr>
                <a:spLocks/>
              </p:cNvSpPr>
              <p:nvPr/>
            </p:nvSpPr>
            <p:spPr bwMode="auto">
              <a:xfrm>
                <a:off x="4400" y="2021"/>
                <a:ext cx="18" cy="12"/>
              </a:xfrm>
              <a:custGeom>
                <a:avLst/>
                <a:gdLst>
                  <a:gd name="T0" fmla="*/ 6 w 18"/>
                  <a:gd name="T1" fmla="*/ 0 h 12"/>
                  <a:gd name="T2" fmla="*/ 0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0"/>
                    </a:lnTo>
                    <a:lnTo>
                      <a:pt x="0" y="6"/>
                    </a:lnTo>
                    <a:lnTo>
                      <a:pt x="6" y="12"/>
                    </a:lnTo>
                    <a:lnTo>
                      <a:pt x="12" y="12"/>
                    </a:lnTo>
                    <a:lnTo>
                      <a:pt x="12" y="6"/>
                    </a:lnTo>
                    <a:lnTo>
                      <a:pt x="18"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50" name="Freeform 697"/>
              <p:cNvSpPr>
                <a:spLocks/>
              </p:cNvSpPr>
              <p:nvPr/>
            </p:nvSpPr>
            <p:spPr bwMode="auto">
              <a:xfrm>
                <a:off x="4400" y="2021"/>
                <a:ext cx="18" cy="12"/>
              </a:xfrm>
              <a:custGeom>
                <a:avLst/>
                <a:gdLst>
                  <a:gd name="T0" fmla="*/ 6 w 18"/>
                  <a:gd name="T1" fmla="*/ 0 h 12"/>
                  <a:gd name="T2" fmla="*/ 0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0"/>
                    </a:lnTo>
                    <a:lnTo>
                      <a:pt x="0" y="6"/>
                    </a:lnTo>
                    <a:lnTo>
                      <a:pt x="6" y="12"/>
                    </a:lnTo>
                    <a:lnTo>
                      <a:pt x="12" y="12"/>
                    </a:lnTo>
                    <a:lnTo>
                      <a:pt x="12" y="6"/>
                    </a:lnTo>
                    <a:lnTo>
                      <a:pt x="18"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51" name="Freeform 698"/>
              <p:cNvSpPr>
                <a:spLocks/>
              </p:cNvSpPr>
              <p:nvPr/>
            </p:nvSpPr>
            <p:spPr bwMode="auto">
              <a:xfrm>
                <a:off x="4394" y="2003"/>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12 w 12"/>
                  <a:gd name="T15" fmla="*/ 18 h 18"/>
                  <a:gd name="T16" fmla="*/ 12 w 12"/>
                  <a:gd name="T17" fmla="*/ 18 h 18"/>
                  <a:gd name="T18" fmla="*/ 12 w 12"/>
                  <a:gd name="T19" fmla="*/ 12 h 18"/>
                  <a:gd name="T20" fmla="*/ 12 w 12"/>
                  <a:gd name="T21" fmla="*/ 6 h 18"/>
                  <a:gd name="T22" fmla="*/ 12 w 12"/>
                  <a:gd name="T23" fmla="*/ 6 h 18"/>
                  <a:gd name="T24" fmla="*/ 12 w 12"/>
                  <a:gd name="T25" fmla="*/ 6 h 18"/>
                  <a:gd name="T26" fmla="*/ 6 w 12"/>
                  <a:gd name="T27" fmla="*/ 6 h 18"/>
                  <a:gd name="T28" fmla="*/ 6 w 12"/>
                  <a:gd name="T29" fmla="*/ 0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6"/>
                    </a:lnTo>
                    <a:lnTo>
                      <a:pt x="0" y="12"/>
                    </a:lnTo>
                    <a:lnTo>
                      <a:pt x="0" y="18"/>
                    </a:lnTo>
                    <a:lnTo>
                      <a:pt x="6" y="18"/>
                    </a:lnTo>
                    <a:lnTo>
                      <a:pt x="12" y="18"/>
                    </a:lnTo>
                    <a:lnTo>
                      <a:pt x="12" y="12"/>
                    </a:lnTo>
                    <a:lnTo>
                      <a:pt x="12" y="6"/>
                    </a:lnTo>
                    <a:lnTo>
                      <a:pt x="6" y="6"/>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52" name="Freeform 699"/>
              <p:cNvSpPr>
                <a:spLocks/>
              </p:cNvSpPr>
              <p:nvPr/>
            </p:nvSpPr>
            <p:spPr bwMode="auto">
              <a:xfrm>
                <a:off x="4394" y="2003"/>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12 w 12"/>
                  <a:gd name="T15" fmla="*/ 18 h 18"/>
                  <a:gd name="T16" fmla="*/ 12 w 12"/>
                  <a:gd name="T17" fmla="*/ 18 h 18"/>
                  <a:gd name="T18" fmla="*/ 12 w 12"/>
                  <a:gd name="T19" fmla="*/ 12 h 18"/>
                  <a:gd name="T20" fmla="*/ 12 w 12"/>
                  <a:gd name="T21" fmla="*/ 6 h 18"/>
                  <a:gd name="T22" fmla="*/ 12 w 12"/>
                  <a:gd name="T23" fmla="*/ 6 h 18"/>
                  <a:gd name="T24" fmla="*/ 12 w 12"/>
                  <a:gd name="T25" fmla="*/ 6 h 18"/>
                  <a:gd name="T26" fmla="*/ 6 w 12"/>
                  <a:gd name="T27" fmla="*/ 6 h 18"/>
                  <a:gd name="T28" fmla="*/ 6 w 12"/>
                  <a:gd name="T29" fmla="*/ 0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6"/>
                    </a:lnTo>
                    <a:lnTo>
                      <a:pt x="0" y="12"/>
                    </a:lnTo>
                    <a:lnTo>
                      <a:pt x="0" y="18"/>
                    </a:lnTo>
                    <a:lnTo>
                      <a:pt x="6" y="18"/>
                    </a:lnTo>
                    <a:lnTo>
                      <a:pt x="12" y="18"/>
                    </a:lnTo>
                    <a:lnTo>
                      <a:pt x="12" y="12"/>
                    </a:lnTo>
                    <a:lnTo>
                      <a:pt x="12" y="6"/>
                    </a:lnTo>
                    <a:lnTo>
                      <a:pt x="6" y="6"/>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53" name="Freeform 700"/>
              <p:cNvSpPr>
                <a:spLocks/>
              </p:cNvSpPr>
              <p:nvPr/>
            </p:nvSpPr>
            <p:spPr bwMode="auto">
              <a:xfrm>
                <a:off x="4382" y="1991"/>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6 w 12"/>
                  <a:gd name="T11" fmla="*/ 18 h 18"/>
                  <a:gd name="T12" fmla="*/ 6 w 12"/>
                  <a:gd name="T13" fmla="*/ 18 h 18"/>
                  <a:gd name="T14" fmla="*/ 12 w 12"/>
                  <a:gd name="T15" fmla="*/ 12 h 18"/>
                  <a:gd name="T16" fmla="*/ 12 w 12"/>
                  <a:gd name="T17" fmla="*/ 12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6"/>
                    </a:lnTo>
                    <a:lnTo>
                      <a:pt x="0" y="12"/>
                    </a:lnTo>
                    <a:lnTo>
                      <a:pt x="6" y="18"/>
                    </a:lnTo>
                    <a:lnTo>
                      <a:pt x="12" y="12"/>
                    </a:lnTo>
                    <a:lnTo>
                      <a:pt x="12" y="6"/>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54" name="Freeform 701"/>
              <p:cNvSpPr>
                <a:spLocks/>
              </p:cNvSpPr>
              <p:nvPr/>
            </p:nvSpPr>
            <p:spPr bwMode="auto">
              <a:xfrm>
                <a:off x="4382" y="1991"/>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6 w 12"/>
                  <a:gd name="T11" fmla="*/ 18 h 18"/>
                  <a:gd name="T12" fmla="*/ 6 w 12"/>
                  <a:gd name="T13" fmla="*/ 18 h 18"/>
                  <a:gd name="T14" fmla="*/ 12 w 12"/>
                  <a:gd name="T15" fmla="*/ 12 h 18"/>
                  <a:gd name="T16" fmla="*/ 12 w 12"/>
                  <a:gd name="T17" fmla="*/ 12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6"/>
                    </a:lnTo>
                    <a:lnTo>
                      <a:pt x="0" y="12"/>
                    </a:lnTo>
                    <a:lnTo>
                      <a:pt x="6" y="18"/>
                    </a:lnTo>
                    <a:lnTo>
                      <a:pt x="12" y="12"/>
                    </a:lnTo>
                    <a:lnTo>
                      <a:pt x="12" y="6"/>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55" name="Freeform 702"/>
              <p:cNvSpPr>
                <a:spLocks/>
              </p:cNvSpPr>
              <p:nvPr/>
            </p:nvSpPr>
            <p:spPr bwMode="auto">
              <a:xfrm>
                <a:off x="4370" y="1985"/>
                <a:ext cx="12" cy="12"/>
              </a:xfrm>
              <a:custGeom>
                <a:avLst/>
                <a:gdLst>
                  <a:gd name="T0" fmla="*/ 0 w 12"/>
                  <a:gd name="T1" fmla="*/ 0 h 12"/>
                  <a:gd name="T2" fmla="*/ 0 w 12"/>
                  <a:gd name="T3" fmla="*/ 0 h 12"/>
                  <a:gd name="T4" fmla="*/ 0 w 12"/>
                  <a:gd name="T5" fmla="*/ 6 h 12"/>
                  <a:gd name="T6" fmla="*/ 0 w 12"/>
                  <a:gd name="T7" fmla="*/ 12 h 12"/>
                  <a:gd name="T8" fmla="*/ 0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0" y="6"/>
                    </a:lnTo>
                    <a:lnTo>
                      <a:pt x="0" y="12"/>
                    </a:lnTo>
                    <a:lnTo>
                      <a:pt x="6" y="12"/>
                    </a:lnTo>
                    <a:lnTo>
                      <a:pt x="12" y="12"/>
                    </a:lnTo>
                    <a:lnTo>
                      <a:pt x="12"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56" name="Freeform 703"/>
              <p:cNvSpPr>
                <a:spLocks/>
              </p:cNvSpPr>
              <p:nvPr/>
            </p:nvSpPr>
            <p:spPr bwMode="auto">
              <a:xfrm>
                <a:off x="4370" y="1985"/>
                <a:ext cx="12" cy="12"/>
              </a:xfrm>
              <a:custGeom>
                <a:avLst/>
                <a:gdLst>
                  <a:gd name="T0" fmla="*/ 0 w 12"/>
                  <a:gd name="T1" fmla="*/ 0 h 12"/>
                  <a:gd name="T2" fmla="*/ 0 w 12"/>
                  <a:gd name="T3" fmla="*/ 0 h 12"/>
                  <a:gd name="T4" fmla="*/ 0 w 12"/>
                  <a:gd name="T5" fmla="*/ 6 h 12"/>
                  <a:gd name="T6" fmla="*/ 0 w 12"/>
                  <a:gd name="T7" fmla="*/ 12 h 12"/>
                  <a:gd name="T8" fmla="*/ 0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0"/>
                    </a:lnTo>
                    <a:lnTo>
                      <a:pt x="0" y="6"/>
                    </a:lnTo>
                    <a:lnTo>
                      <a:pt x="0" y="12"/>
                    </a:lnTo>
                    <a:lnTo>
                      <a:pt x="6" y="12"/>
                    </a:lnTo>
                    <a:lnTo>
                      <a:pt x="12" y="12"/>
                    </a:lnTo>
                    <a:lnTo>
                      <a:pt x="12"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57" name="Freeform 704"/>
              <p:cNvSpPr>
                <a:spLocks/>
              </p:cNvSpPr>
              <p:nvPr/>
            </p:nvSpPr>
            <p:spPr bwMode="auto">
              <a:xfrm>
                <a:off x="4358" y="1973"/>
                <a:ext cx="12" cy="12"/>
              </a:xfrm>
              <a:custGeom>
                <a:avLst/>
                <a:gdLst>
                  <a:gd name="T0" fmla="*/ 0 w 12"/>
                  <a:gd name="T1" fmla="*/ 0 h 12"/>
                  <a:gd name="T2" fmla="*/ 0 w 12"/>
                  <a:gd name="T3" fmla="*/ 6 h 12"/>
                  <a:gd name="T4" fmla="*/ 0 w 12"/>
                  <a:gd name="T5" fmla="*/ 12 h 12"/>
                  <a:gd name="T6" fmla="*/ 0 w 12"/>
                  <a:gd name="T7" fmla="*/ 12 h 12"/>
                  <a:gd name="T8" fmla="*/ 0 w 12"/>
                  <a:gd name="T9" fmla="*/ 12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0" y="12"/>
                    </a:lnTo>
                    <a:lnTo>
                      <a:pt x="6" y="12"/>
                    </a:lnTo>
                    <a:lnTo>
                      <a:pt x="12" y="12"/>
                    </a:lnTo>
                    <a:lnTo>
                      <a:pt x="12"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58" name="Freeform 705"/>
              <p:cNvSpPr>
                <a:spLocks/>
              </p:cNvSpPr>
              <p:nvPr/>
            </p:nvSpPr>
            <p:spPr bwMode="auto">
              <a:xfrm>
                <a:off x="4358" y="1973"/>
                <a:ext cx="12" cy="12"/>
              </a:xfrm>
              <a:custGeom>
                <a:avLst/>
                <a:gdLst>
                  <a:gd name="T0" fmla="*/ 0 w 12"/>
                  <a:gd name="T1" fmla="*/ 0 h 12"/>
                  <a:gd name="T2" fmla="*/ 0 w 12"/>
                  <a:gd name="T3" fmla="*/ 6 h 12"/>
                  <a:gd name="T4" fmla="*/ 0 w 12"/>
                  <a:gd name="T5" fmla="*/ 12 h 12"/>
                  <a:gd name="T6" fmla="*/ 0 w 12"/>
                  <a:gd name="T7" fmla="*/ 12 h 12"/>
                  <a:gd name="T8" fmla="*/ 0 w 12"/>
                  <a:gd name="T9" fmla="*/ 12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0" y="12"/>
                    </a:lnTo>
                    <a:lnTo>
                      <a:pt x="6" y="12"/>
                    </a:lnTo>
                    <a:lnTo>
                      <a:pt x="12" y="12"/>
                    </a:lnTo>
                    <a:lnTo>
                      <a:pt x="12"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59" name="Freeform 706"/>
              <p:cNvSpPr>
                <a:spLocks/>
              </p:cNvSpPr>
              <p:nvPr/>
            </p:nvSpPr>
            <p:spPr bwMode="auto">
              <a:xfrm>
                <a:off x="4340" y="1961"/>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6 h 18"/>
                  <a:gd name="T24" fmla="*/ 12 w 18"/>
                  <a:gd name="T25" fmla="*/ 6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6"/>
                    </a:lnTo>
                    <a:lnTo>
                      <a:pt x="6" y="0"/>
                    </a:lnTo>
                    <a:lnTo>
                      <a:pt x="6" y="6"/>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60" name="Freeform 707"/>
              <p:cNvSpPr>
                <a:spLocks/>
              </p:cNvSpPr>
              <p:nvPr/>
            </p:nvSpPr>
            <p:spPr bwMode="auto">
              <a:xfrm>
                <a:off x="4340" y="1961"/>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6 h 18"/>
                  <a:gd name="T24" fmla="*/ 12 w 18"/>
                  <a:gd name="T25" fmla="*/ 6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6"/>
                    </a:lnTo>
                    <a:lnTo>
                      <a:pt x="6" y="0"/>
                    </a:lnTo>
                    <a:lnTo>
                      <a:pt x="6" y="6"/>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61" name="Freeform 708"/>
              <p:cNvSpPr>
                <a:spLocks/>
              </p:cNvSpPr>
              <p:nvPr/>
            </p:nvSpPr>
            <p:spPr bwMode="auto">
              <a:xfrm>
                <a:off x="4328" y="1955"/>
                <a:ext cx="12" cy="18"/>
              </a:xfrm>
              <a:custGeom>
                <a:avLst/>
                <a:gdLst>
                  <a:gd name="T0" fmla="*/ 0 w 12"/>
                  <a:gd name="T1" fmla="*/ 6 h 18"/>
                  <a:gd name="T2" fmla="*/ 0 w 12"/>
                  <a:gd name="T3" fmla="*/ 12 h 18"/>
                  <a:gd name="T4" fmla="*/ 0 w 12"/>
                  <a:gd name="T5" fmla="*/ 12 h 18"/>
                  <a:gd name="T6" fmla="*/ 6 w 12"/>
                  <a:gd name="T7" fmla="*/ 18 h 18"/>
                  <a:gd name="T8" fmla="*/ 6 w 12"/>
                  <a:gd name="T9" fmla="*/ 18 h 18"/>
                  <a:gd name="T10" fmla="*/ 6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6 w 12"/>
                  <a:gd name="T27" fmla="*/ 0 h 18"/>
                  <a:gd name="T28" fmla="*/ 0 w 12"/>
                  <a:gd name="T29" fmla="*/ 6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12"/>
                    </a:lnTo>
                    <a:lnTo>
                      <a:pt x="6" y="18"/>
                    </a:lnTo>
                    <a:lnTo>
                      <a:pt x="12" y="12"/>
                    </a:lnTo>
                    <a:lnTo>
                      <a:pt x="12" y="6"/>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62" name="Freeform 709"/>
              <p:cNvSpPr>
                <a:spLocks/>
              </p:cNvSpPr>
              <p:nvPr/>
            </p:nvSpPr>
            <p:spPr bwMode="auto">
              <a:xfrm>
                <a:off x="4328" y="1955"/>
                <a:ext cx="12" cy="18"/>
              </a:xfrm>
              <a:custGeom>
                <a:avLst/>
                <a:gdLst>
                  <a:gd name="T0" fmla="*/ 0 w 12"/>
                  <a:gd name="T1" fmla="*/ 6 h 18"/>
                  <a:gd name="T2" fmla="*/ 0 w 12"/>
                  <a:gd name="T3" fmla="*/ 12 h 18"/>
                  <a:gd name="T4" fmla="*/ 0 w 12"/>
                  <a:gd name="T5" fmla="*/ 12 h 18"/>
                  <a:gd name="T6" fmla="*/ 6 w 12"/>
                  <a:gd name="T7" fmla="*/ 18 h 18"/>
                  <a:gd name="T8" fmla="*/ 6 w 12"/>
                  <a:gd name="T9" fmla="*/ 18 h 18"/>
                  <a:gd name="T10" fmla="*/ 6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6 w 12"/>
                  <a:gd name="T27" fmla="*/ 0 h 18"/>
                  <a:gd name="T28" fmla="*/ 0 w 12"/>
                  <a:gd name="T29" fmla="*/ 6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12"/>
                    </a:lnTo>
                    <a:lnTo>
                      <a:pt x="6" y="18"/>
                    </a:lnTo>
                    <a:lnTo>
                      <a:pt x="12" y="12"/>
                    </a:lnTo>
                    <a:lnTo>
                      <a:pt x="12" y="6"/>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63" name="Freeform 710"/>
              <p:cNvSpPr>
                <a:spLocks/>
              </p:cNvSpPr>
              <p:nvPr/>
            </p:nvSpPr>
            <p:spPr bwMode="auto">
              <a:xfrm>
                <a:off x="4310" y="194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12 h 18"/>
                  <a:gd name="T16" fmla="*/ 18 w 18"/>
                  <a:gd name="T17" fmla="*/ 12 h 18"/>
                  <a:gd name="T18" fmla="*/ 12 w 18"/>
                  <a:gd name="T19" fmla="*/ 6 h 18"/>
                  <a:gd name="T20" fmla="*/ 12 w 18"/>
                  <a:gd name="T21" fmla="*/ 6 h 18"/>
                  <a:gd name="T22" fmla="*/ 12 w 18"/>
                  <a:gd name="T23" fmla="*/ 0 h 18"/>
                  <a:gd name="T24" fmla="*/ 12 w 18"/>
                  <a:gd name="T25" fmla="*/ 0 h 18"/>
                  <a:gd name="T26" fmla="*/ 6 w 18"/>
                  <a:gd name="T27" fmla="*/ 6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12"/>
                    </a:lnTo>
                    <a:lnTo>
                      <a:pt x="12" y="6"/>
                    </a:lnTo>
                    <a:lnTo>
                      <a:pt x="12" y="0"/>
                    </a:lnTo>
                    <a:lnTo>
                      <a:pt x="6" y="6"/>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64" name="Freeform 711"/>
              <p:cNvSpPr>
                <a:spLocks/>
              </p:cNvSpPr>
              <p:nvPr/>
            </p:nvSpPr>
            <p:spPr bwMode="auto">
              <a:xfrm>
                <a:off x="4310" y="194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12 h 18"/>
                  <a:gd name="T16" fmla="*/ 18 w 18"/>
                  <a:gd name="T17" fmla="*/ 12 h 18"/>
                  <a:gd name="T18" fmla="*/ 12 w 18"/>
                  <a:gd name="T19" fmla="*/ 6 h 18"/>
                  <a:gd name="T20" fmla="*/ 12 w 18"/>
                  <a:gd name="T21" fmla="*/ 6 h 18"/>
                  <a:gd name="T22" fmla="*/ 12 w 18"/>
                  <a:gd name="T23" fmla="*/ 0 h 18"/>
                  <a:gd name="T24" fmla="*/ 12 w 18"/>
                  <a:gd name="T25" fmla="*/ 0 h 18"/>
                  <a:gd name="T26" fmla="*/ 6 w 18"/>
                  <a:gd name="T27" fmla="*/ 6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2" y="12"/>
                    </a:lnTo>
                    <a:lnTo>
                      <a:pt x="18" y="12"/>
                    </a:lnTo>
                    <a:lnTo>
                      <a:pt x="12" y="6"/>
                    </a:lnTo>
                    <a:lnTo>
                      <a:pt x="12" y="0"/>
                    </a:lnTo>
                    <a:lnTo>
                      <a:pt x="6" y="6"/>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65" name="Freeform 712"/>
              <p:cNvSpPr>
                <a:spLocks/>
              </p:cNvSpPr>
              <p:nvPr/>
            </p:nvSpPr>
            <p:spPr bwMode="auto">
              <a:xfrm>
                <a:off x="4292" y="194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6 h 12"/>
                  <a:gd name="T16" fmla="*/ 18 w 18"/>
                  <a:gd name="T17" fmla="*/ 6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6" y="12"/>
                    </a:lnTo>
                    <a:lnTo>
                      <a:pt x="12" y="12"/>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66" name="Freeform 713"/>
              <p:cNvSpPr>
                <a:spLocks/>
              </p:cNvSpPr>
              <p:nvPr/>
            </p:nvSpPr>
            <p:spPr bwMode="auto">
              <a:xfrm>
                <a:off x="4292" y="194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6 h 12"/>
                  <a:gd name="T16" fmla="*/ 18 w 18"/>
                  <a:gd name="T17" fmla="*/ 6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6" y="12"/>
                    </a:lnTo>
                    <a:lnTo>
                      <a:pt x="12" y="12"/>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67" name="Freeform 714"/>
              <p:cNvSpPr>
                <a:spLocks/>
              </p:cNvSpPr>
              <p:nvPr/>
            </p:nvSpPr>
            <p:spPr bwMode="auto">
              <a:xfrm>
                <a:off x="4280" y="1949"/>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68" name="Freeform 715"/>
              <p:cNvSpPr>
                <a:spLocks/>
              </p:cNvSpPr>
              <p:nvPr/>
            </p:nvSpPr>
            <p:spPr bwMode="auto">
              <a:xfrm>
                <a:off x="4280" y="1949"/>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69" name="Freeform 716"/>
              <p:cNvSpPr>
                <a:spLocks/>
              </p:cNvSpPr>
              <p:nvPr/>
            </p:nvSpPr>
            <p:spPr bwMode="auto">
              <a:xfrm>
                <a:off x="4262" y="1949"/>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12"/>
                    </a:lnTo>
                    <a:lnTo>
                      <a:pt x="12"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70" name="Freeform 717"/>
              <p:cNvSpPr>
                <a:spLocks/>
              </p:cNvSpPr>
              <p:nvPr/>
            </p:nvSpPr>
            <p:spPr bwMode="auto">
              <a:xfrm>
                <a:off x="4262" y="1949"/>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12"/>
                    </a:lnTo>
                    <a:lnTo>
                      <a:pt x="12"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71" name="Freeform 718"/>
              <p:cNvSpPr>
                <a:spLocks/>
              </p:cNvSpPr>
              <p:nvPr/>
            </p:nvSpPr>
            <p:spPr bwMode="auto">
              <a:xfrm>
                <a:off x="4244" y="1949"/>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12"/>
                    </a:lnTo>
                    <a:lnTo>
                      <a:pt x="6" y="12"/>
                    </a:lnTo>
                    <a:lnTo>
                      <a:pt x="12" y="12"/>
                    </a:lnTo>
                    <a:lnTo>
                      <a:pt x="12"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72" name="Freeform 719"/>
              <p:cNvSpPr>
                <a:spLocks/>
              </p:cNvSpPr>
              <p:nvPr/>
            </p:nvSpPr>
            <p:spPr bwMode="auto">
              <a:xfrm>
                <a:off x="4244" y="1949"/>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6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12"/>
                    </a:lnTo>
                    <a:lnTo>
                      <a:pt x="6" y="12"/>
                    </a:lnTo>
                    <a:lnTo>
                      <a:pt x="12" y="12"/>
                    </a:lnTo>
                    <a:lnTo>
                      <a:pt x="12"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73" name="Freeform 720"/>
              <p:cNvSpPr>
                <a:spLocks/>
              </p:cNvSpPr>
              <p:nvPr/>
            </p:nvSpPr>
            <p:spPr bwMode="auto">
              <a:xfrm>
                <a:off x="4226" y="1955"/>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6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2" y="6"/>
                    </a:lnTo>
                    <a:lnTo>
                      <a:pt x="18" y="6"/>
                    </a:lnTo>
                    <a:lnTo>
                      <a:pt x="18" y="0"/>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74" name="Freeform 721"/>
              <p:cNvSpPr>
                <a:spLocks/>
              </p:cNvSpPr>
              <p:nvPr/>
            </p:nvSpPr>
            <p:spPr bwMode="auto">
              <a:xfrm>
                <a:off x="4226" y="1955"/>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6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2" y="6"/>
                    </a:lnTo>
                    <a:lnTo>
                      <a:pt x="18" y="6"/>
                    </a:lnTo>
                    <a:lnTo>
                      <a:pt x="18" y="0"/>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75" name="Freeform 722"/>
              <p:cNvSpPr>
                <a:spLocks/>
              </p:cNvSpPr>
              <p:nvPr/>
            </p:nvSpPr>
            <p:spPr bwMode="auto">
              <a:xfrm>
                <a:off x="4214" y="1955"/>
                <a:ext cx="12" cy="18"/>
              </a:xfrm>
              <a:custGeom>
                <a:avLst/>
                <a:gdLst>
                  <a:gd name="T0" fmla="*/ 0 w 12"/>
                  <a:gd name="T1" fmla="*/ 12 h 18"/>
                  <a:gd name="T2" fmla="*/ 0 w 12"/>
                  <a:gd name="T3" fmla="*/ 18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6 w 12"/>
                  <a:gd name="T19" fmla="*/ 6 h 18"/>
                  <a:gd name="T20" fmla="*/ 6 w 12"/>
                  <a:gd name="T21" fmla="*/ 0 h 18"/>
                  <a:gd name="T22" fmla="*/ 0 w 12"/>
                  <a:gd name="T23" fmla="*/ 6 h 18"/>
                  <a:gd name="T24" fmla="*/ 0 w 12"/>
                  <a:gd name="T25" fmla="*/ 6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8"/>
                    </a:lnTo>
                    <a:lnTo>
                      <a:pt x="6" y="18"/>
                    </a:lnTo>
                    <a:lnTo>
                      <a:pt x="12" y="12"/>
                    </a:lnTo>
                    <a:lnTo>
                      <a:pt x="12" y="6"/>
                    </a:lnTo>
                    <a:lnTo>
                      <a:pt x="6" y="6"/>
                    </a:lnTo>
                    <a:lnTo>
                      <a:pt x="6"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76" name="Freeform 723"/>
              <p:cNvSpPr>
                <a:spLocks/>
              </p:cNvSpPr>
              <p:nvPr/>
            </p:nvSpPr>
            <p:spPr bwMode="auto">
              <a:xfrm>
                <a:off x="4214" y="1955"/>
                <a:ext cx="12" cy="18"/>
              </a:xfrm>
              <a:custGeom>
                <a:avLst/>
                <a:gdLst>
                  <a:gd name="T0" fmla="*/ 0 w 12"/>
                  <a:gd name="T1" fmla="*/ 12 h 18"/>
                  <a:gd name="T2" fmla="*/ 0 w 12"/>
                  <a:gd name="T3" fmla="*/ 18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6 w 12"/>
                  <a:gd name="T19" fmla="*/ 6 h 18"/>
                  <a:gd name="T20" fmla="*/ 6 w 12"/>
                  <a:gd name="T21" fmla="*/ 0 h 18"/>
                  <a:gd name="T22" fmla="*/ 0 w 12"/>
                  <a:gd name="T23" fmla="*/ 6 h 18"/>
                  <a:gd name="T24" fmla="*/ 0 w 12"/>
                  <a:gd name="T25" fmla="*/ 6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8"/>
                    </a:lnTo>
                    <a:lnTo>
                      <a:pt x="6" y="18"/>
                    </a:lnTo>
                    <a:lnTo>
                      <a:pt x="12" y="12"/>
                    </a:lnTo>
                    <a:lnTo>
                      <a:pt x="12" y="6"/>
                    </a:lnTo>
                    <a:lnTo>
                      <a:pt x="6" y="6"/>
                    </a:lnTo>
                    <a:lnTo>
                      <a:pt x="6"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77" name="Freeform 724"/>
              <p:cNvSpPr>
                <a:spLocks/>
              </p:cNvSpPr>
              <p:nvPr/>
            </p:nvSpPr>
            <p:spPr bwMode="auto">
              <a:xfrm>
                <a:off x="4196" y="196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6 h 12"/>
                  <a:gd name="T12" fmla="*/ 18 w 18"/>
                  <a:gd name="T13" fmla="*/ 6 h 12"/>
                  <a:gd name="T14" fmla="*/ 12 w 18"/>
                  <a:gd name="T15" fmla="*/ 0 h 12"/>
                  <a:gd name="T16" fmla="*/ 12 w 18"/>
                  <a:gd name="T17" fmla="*/ 0 h 12"/>
                  <a:gd name="T18" fmla="*/ 12 w 18"/>
                  <a:gd name="T19" fmla="*/ 0 h 12"/>
                  <a:gd name="T20" fmla="*/ 6 w 18"/>
                  <a:gd name="T21" fmla="*/ 0 h 12"/>
                  <a:gd name="T22" fmla="*/ 6 w 18"/>
                  <a:gd name="T23" fmla="*/ 0 h 12"/>
                  <a:gd name="T24" fmla="*/ 6 w 18"/>
                  <a:gd name="T25" fmla="*/ 0 h 12"/>
                  <a:gd name="T26" fmla="*/ 0 w 18"/>
                  <a:gd name="T27" fmla="*/ 0 h 12"/>
                  <a:gd name="T28" fmla="*/ 0 w 18"/>
                  <a:gd name="T29" fmla="*/ 6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2" y="6"/>
                    </a:lnTo>
                    <a:lnTo>
                      <a:pt x="18"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78" name="Freeform 725"/>
              <p:cNvSpPr>
                <a:spLocks/>
              </p:cNvSpPr>
              <p:nvPr/>
            </p:nvSpPr>
            <p:spPr bwMode="auto">
              <a:xfrm>
                <a:off x="4196" y="196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6 h 12"/>
                  <a:gd name="T12" fmla="*/ 18 w 18"/>
                  <a:gd name="T13" fmla="*/ 6 h 12"/>
                  <a:gd name="T14" fmla="*/ 12 w 18"/>
                  <a:gd name="T15" fmla="*/ 0 h 12"/>
                  <a:gd name="T16" fmla="*/ 12 w 18"/>
                  <a:gd name="T17" fmla="*/ 0 h 12"/>
                  <a:gd name="T18" fmla="*/ 12 w 18"/>
                  <a:gd name="T19" fmla="*/ 0 h 12"/>
                  <a:gd name="T20" fmla="*/ 6 w 18"/>
                  <a:gd name="T21" fmla="*/ 0 h 12"/>
                  <a:gd name="T22" fmla="*/ 6 w 18"/>
                  <a:gd name="T23" fmla="*/ 0 h 12"/>
                  <a:gd name="T24" fmla="*/ 6 w 18"/>
                  <a:gd name="T25" fmla="*/ 0 h 12"/>
                  <a:gd name="T26" fmla="*/ 0 w 18"/>
                  <a:gd name="T27" fmla="*/ 0 h 12"/>
                  <a:gd name="T28" fmla="*/ 0 w 18"/>
                  <a:gd name="T29" fmla="*/ 6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2" y="6"/>
                    </a:lnTo>
                    <a:lnTo>
                      <a:pt x="18"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79" name="Freeform 726"/>
              <p:cNvSpPr>
                <a:spLocks/>
              </p:cNvSpPr>
              <p:nvPr/>
            </p:nvSpPr>
            <p:spPr bwMode="auto">
              <a:xfrm>
                <a:off x="4184" y="197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12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80" name="Freeform 727"/>
              <p:cNvSpPr>
                <a:spLocks/>
              </p:cNvSpPr>
              <p:nvPr/>
            </p:nvSpPr>
            <p:spPr bwMode="auto">
              <a:xfrm>
                <a:off x="4184" y="197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12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81" name="Freeform 728"/>
              <p:cNvSpPr>
                <a:spLocks/>
              </p:cNvSpPr>
              <p:nvPr/>
            </p:nvSpPr>
            <p:spPr bwMode="auto">
              <a:xfrm>
                <a:off x="4172" y="1985"/>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82" name="Freeform 729"/>
              <p:cNvSpPr>
                <a:spLocks/>
              </p:cNvSpPr>
              <p:nvPr/>
            </p:nvSpPr>
            <p:spPr bwMode="auto">
              <a:xfrm>
                <a:off x="4172" y="1985"/>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83" name="Freeform 730"/>
              <p:cNvSpPr>
                <a:spLocks/>
              </p:cNvSpPr>
              <p:nvPr/>
            </p:nvSpPr>
            <p:spPr bwMode="auto">
              <a:xfrm>
                <a:off x="4160" y="1997"/>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84" name="Freeform 731"/>
              <p:cNvSpPr>
                <a:spLocks/>
              </p:cNvSpPr>
              <p:nvPr/>
            </p:nvSpPr>
            <p:spPr bwMode="auto">
              <a:xfrm>
                <a:off x="4160" y="1997"/>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85" name="Freeform 732"/>
              <p:cNvSpPr>
                <a:spLocks/>
              </p:cNvSpPr>
              <p:nvPr/>
            </p:nvSpPr>
            <p:spPr bwMode="auto">
              <a:xfrm>
                <a:off x="4148" y="2009"/>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86" name="Freeform 733"/>
              <p:cNvSpPr>
                <a:spLocks/>
              </p:cNvSpPr>
              <p:nvPr/>
            </p:nvSpPr>
            <p:spPr bwMode="auto">
              <a:xfrm>
                <a:off x="4148" y="2009"/>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87" name="Freeform 734"/>
              <p:cNvSpPr>
                <a:spLocks/>
              </p:cNvSpPr>
              <p:nvPr/>
            </p:nvSpPr>
            <p:spPr bwMode="auto">
              <a:xfrm>
                <a:off x="4136" y="2021"/>
                <a:ext cx="18" cy="12"/>
              </a:xfrm>
              <a:custGeom>
                <a:avLst/>
                <a:gdLst>
                  <a:gd name="T0" fmla="*/ 6 w 18"/>
                  <a:gd name="T1" fmla="*/ 12 h 12"/>
                  <a:gd name="T2" fmla="*/ 12 w 18"/>
                  <a:gd name="T3" fmla="*/ 12 h 12"/>
                  <a:gd name="T4" fmla="*/ 12 w 18"/>
                  <a:gd name="T5" fmla="*/ 12 h 12"/>
                  <a:gd name="T6" fmla="*/ 18 w 18"/>
                  <a:gd name="T7" fmla="*/ 12 h 12"/>
                  <a:gd name="T8" fmla="*/ 18 w 18"/>
                  <a:gd name="T9" fmla="*/ 12 h 12"/>
                  <a:gd name="T10" fmla="*/ 18 w 18"/>
                  <a:gd name="T11" fmla="*/ 6 h 12"/>
                  <a:gd name="T12" fmla="*/ 18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12"/>
                    </a:lnTo>
                    <a:lnTo>
                      <a:pt x="18" y="6"/>
                    </a:lnTo>
                    <a:lnTo>
                      <a:pt x="18" y="0"/>
                    </a:lnTo>
                    <a:lnTo>
                      <a:pt x="12" y="0"/>
                    </a:lnTo>
                    <a:lnTo>
                      <a:pt x="6" y="0"/>
                    </a:lnTo>
                    <a:lnTo>
                      <a:pt x="0" y="6"/>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88" name="Freeform 735"/>
              <p:cNvSpPr>
                <a:spLocks/>
              </p:cNvSpPr>
              <p:nvPr/>
            </p:nvSpPr>
            <p:spPr bwMode="auto">
              <a:xfrm>
                <a:off x="4136" y="2021"/>
                <a:ext cx="18" cy="12"/>
              </a:xfrm>
              <a:custGeom>
                <a:avLst/>
                <a:gdLst>
                  <a:gd name="T0" fmla="*/ 6 w 18"/>
                  <a:gd name="T1" fmla="*/ 12 h 12"/>
                  <a:gd name="T2" fmla="*/ 12 w 18"/>
                  <a:gd name="T3" fmla="*/ 12 h 12"/>
                  <a:gd name="T4" fmla="*/ 12 w 18"/>
                  <a:gd name="T5" fmla="*/ 12 h 12"/>
                  <a:gd name="T6" fmla="*/ 18 w 18"/>
                  <a:gd name="T7" fmla="*/ 12 h 12"/>
                  <a:gd name="T8" fmla="*/ 18 w 18"/>
                  <a:gd name="T9" fmla="*/ 12 h 12"/>
                  <a:gd name="T10" fmla="*/ 18 w 18"/>
                  <a:gd name="T11" fmla="*/ 6 h 12"/>
                  <a:gd name="T12" fmla="*/ 18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12"/>
                    </a:lnTo>
                    <a:lnTo>
                      <a:pt x="18" y="6"/>
                    </a:lnTo>
                    <a:lnTo>
                      <a:pt x="18" y="0"/>
                    </a:lnTo>
                    <a:lnTo>
                      <a:pt x="12" y="0"/>
                    </a:lnTo>
                    <a:lnTo>
                      <a:pt x="6" y="0"/>
                    </a:lnTo>
                    <a:lnTo>
                      <a:pt x="0" y="6"/>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89" name="Freeform 736"/>
              <p:cNvSpPr>
                <a:spLocks/>
              </p:cNvSpPr>
              <p:nvPr/>
            </p:nvSpPr>
            <p:spPr bwMode="auto">
              <a:xfrm>
                <a:off x="4130" y="2033"/>
                <a:ext cx="18" cy="18"/>
              </a:xfrm>
              <a:custGeom>
                <a:avLst/>
                <a:gdLst>
                  <a:gd name="T0" fmla="*/ 6 w 18"/>
                  <a:gd name="T1" fmla="*/ 18 h 18"/>
                  <a:gd name="T2" fmla="*/ 12 w 18"/>
                  <a:gd name="T3" fmla="*/ 18 h 18"/>
                  <a:gd name="T4" fmla="*/ 12 w 18"/>
                  <a:gd name="T5" fmla="*/ 12 h 18"/>
                  <a:gd name="T6" fmla="*/ 12 w 18"/>
                  <a:gd name="T7" fmla="*/ 12 h 18"/>
                  <a:gd name="T8" fmla="*/ 12 w 18"/>
                  <a:gd name="T9" fmla="*/ 12 h 18"/>
                  <a:gd name="T10" fmla="*/ 18 w 18"/>
                  <a:gd name="T11" fmla="*/ 6 h 18"/>
                  <a:gd name="T12" fmla="*/ 12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0 w 18"/>
                  <a:gd name="T29" fmla="*/ 12 h 18"/>
                  <a:gd name="T30" fmla="*/ 6 w 18"/>
                  <a:gd name="T31" fmla="*/ 18 h 18"/>
                  <a:gd name="T32" fmla="*/ 6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8"/>
                    </a:moveTo>
                    <a:lnTo>
                      <a:pt x="12" y="18"/>
                    </a:lnTo>
                    <a:lnTo>
                      <a:pt x="12" y="12"/>
                    </a:lnTo>
                    <a:lnTo>
                      <a:pt x="18" y="6"/>
                    </a:lnTo>
                    <a:lnTo>
                      <a:pt x="12" y="6"/>
                    </a:lnTo>
                    <a:lnTo>
                      <a:pt x="12" y="0"/>
                    </a:lnTo>
                    <a:lnTo>
                      <a:pt x="6" y="0"/>
                    </a:lnTo>
                    <a:lnTo>
                      <a:pt x="6" y="6"/>
                    </a:lnTo>
                    <a:lnTo>
                      <a:pt x="0" y="6"/>
                    </a:lnTo>
                    <a:lnTo>
                      <a:pt x="0" y="12"/>
                    </a:lnTo>
                    <a:lnTo>
                      <a:pt x="6" y="18"/>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90" name="Freeform 737"/>
              <p:cNvSpPr>
                <a:spLocks/>
              </p:cNvSpPr>
              <p:nvPr/>
            </p:nvSpPr>
            <p:spPr bwMode="auto">
              <a:xfrm>
                <a:off x="4130" y="2033"/>
                <a:ext cx="18" cy="18"/>
              </a:xfrm>
              <a:custGeom>
                <a:avLst/>
                <a:gdLst>
                  <a:gd name="T0" fmla="*/ 6 w 18"/>
                  <a:gd name="T1" fmla="*/ 18 h 18"/>
                  <a:gd name="T2" fmla="*/ 12 w 18"/>
                  <a:gd name="T3" fmla="*/ 18 h 18"/>
                  <a:gd name="T4" fmla="*/ 12 w 18"/>
                  <a:gd name="T5" fmla="*/ 12 h 18"/>
                  <a:gd name="T6" fmla="*/ 12 w 18"/>
                  <a:gd name="T7" fmla="*/ 12 h 18"/>
                  <a:gd name="T8" fmla="*/ 12 w 18"/>
                  <a:gd name="T9" fmla="*/ 12 h 18"/>
                  <a:gd name="T10" fmla="*/ 18 w 18"/>
                  <a:gd name="T11" fmla="*/ 6 h 18"/>
                  <a:gd name="T12" fmla="*/ 12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0 w 18"/>
                  <a:gd name="T29" fmla="*/ 12 h 18"/>
                  <a:gd name="T30" fmla="*/ 6 w 18"/>
                  <a:gd name="T31" fmla="*/ 18 h 18"/>
                  <a:gd name="T32" fmla="*/ 6 w 18"/>
                  <a:gd name="T33" fmla="*/ 18 h 18"/>
                  <a:gd name="T34" fmla="*/ 6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8"/>
                    </a:moveTo>
                    <a:lnTo>
                      <a:pt x="12" y="18"/>
                    </a:lnTo>
                    <a:lnTo>
                      <a:pt x="12" y="12"/>
                    </a:lnTo>
                    <a:lnTo>
                      <a:pt x="18" y="6"/>
                    </a:lnTo>
                    <a:lnTo>
                      <a:pt x="12" y="6"/>
                    </a:lnTo>
                    <a:lnTo>
                      <a:pt x="12" y="0"/>
                    </a:lnTo>
                    <a:lnTo>
                      <a:pt x="6" y="0"/>
                    </a:lnTo>
                    <a:lnTo>
                      <a:pt x="6" y="6"/>
                    </a:lnTo>
                    <a:lnTo>
                      <a:pt x="0" y="6"/>
                    </a:lnTo>
                    <a:lnTo>
                      <a:pt x="0" y="12"/>
                    </a:lnTo>
                    <a:lnTo>
                      <a:pt x="6"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91" name="Freeform 738"/>
              <p:cNvSpPr>
                <a:spLocks/>
              </p:cNvSpPr>
              <p:nvPr/>
            </p:nvSpPr>
            <p:spPr bwMode="auto">
              <a:xfrm>
                <a:off x="4124" y="2051"/>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2" y="0"/>
                    </a:lnTo>
                    <a:lnTo>
                      <a:pt x="6" y="0"/>
                    </a:lnTo>
                    <a:lnTo>
                      <a:pt x="0" y="6"/>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92" name="Freeform 739"/>
              <p:cNvSpPr>
                <a:spLocks/>
              </p:cNvSpPr>
              <p:nvPr/>
            </p:nvSpPr>
            <p:spPr bwMode="auto">
              <a:xfrm>
                <a:off x="4124" y="2051"/>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2" y="0"/>
                    </a:lnTo>
                    <a:lnTo>
                      <a:pt x="6" y="0"/>
                    </a:lnTo>
                    <a:lnTo>
                      <a:pt x="0" y="6"/>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93" name="Freeform 740"/>
              <p:cNvSpPr>
                <a:spLocks/>
              </p:cNvSpPr>
              <p:nvPr/>
            </p:nvSpPr>
            <p:spPr bwMode="auto">
              <a:xfrm>
                <a:off x="4124" y="2069"/>
                <a:ext cx="12" cy="12"/>
              </a:xfrm>
              <a:custGeom>
                <a:avLst/>
                <a:gdLst>
                  <a:gd name="T0" fmla="*/ 6 w 12"/>
                  <a:gd name="T1" fmla="*/ 12 h 12"/>
                  <a:gd name="T2" fmla="*/ 6 w 12"/>
                  <a:gd name="T3" fmla="*/ 12 h 12"/>
                  <a:gd name="T4" fmla="*/ 12 w 12"/>
                  <a:gd name="T5" fmla="*/ 6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6"/>
                    </a:lnTo>
                    <a:lnTo>
                      <a:pt x="12" y="0"/>
                    </a:lnTo>
                    <a:lnTo>
                      <a:pt x="6" y="0"/>
                    </a:lnTo>
                    <a:lnTo>
                      <a:pt x="0"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94" name="Freeform 741"/>
              <p:cNvSpPr>
                <a:spLocks/>
              </p:cNvSpPr>
              <p:nvPr/>
            </p:nvSpPr>
            <p:spPr bwMode="auto">
              <a:xfrm>
                <a:off x="4124" y="2069"/>
                <a:ext cx="12" cy="12"/>
              </a:xfrm>
              <a:custGeom>
                <a:avLst/>
                <a:gdLst>
                  <a:gd name="T0" fmla="*/ 6 w 12"/>
                  <a:gd name="T1" fmla="*/ 12 h 12"/>
                  <a:gd name="T2" fmla="*/ 6 w 12"/>
                  <a:gd name="T3" fmla="*/ 12 h 12"/>
                  <a:gd name="T4" fmla="*/ 12 w 12"/>
                  <a:gd name="T5" fmla="*/ 6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95" name="Freeform 742"/>
              <p:cNvSpPr>
                <a:spLocks/>
              </p:cNvSpPr>
              <p:nvPr/>
            </p:nvSpPr>
            <p:spPr bwMode="auto">
              <a:xfrm>
                <a:off x="4118" y="2081"/>
                <a:ext cx="18" cy="12"/>
              </a:xfrm>
              <a:custGeom>
                <a:avLst/>
                <a:gdLst>
                  <a:gd name="T0" fmla="*/ 12 w 18"/>
                  <a:gd name="T1" fmla="*/ 12 h 12"/>
                  <a:gd name="T2" fmla="*/ 12 w 18"/>
                  <a:gd name="T3" fmla="*/ 12 h 12"/>
                  <a:gd name="T4" fmla="*/ 18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0 w 18"/>
                  <a:gd name="T21" fmla="*/ 6 h 12"/>
                  <a:gd name="T22" fmla="*/ 0 w 18"/>
                  <a:gd name="T23" fmla="*/ 6 h 12"/>
                  <a:gd name="T24" fmla="*/ 0 w 18"/>
                  <a:gd name="T25" fmla="*/ 6 h 12"/>
                  <a:gd name="T26" fmla="*/ 0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12"/>
                    </a:lnTo>
                    <a:lnTo>
                      <a:pt x="18" y="6"/>
                    </a:lnTo>
                    <a:lnTo>
                      <a:pt x="12" y="0"/>
                    </a:lnTo>
                    <a:lnTo>
                      <a:pt x="6"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96" name="Freeform 743"/>
              <p:cNvSpPr>
                <a:spLocks/>
              </p:cNvSpPr>
              <p:nvPr/>
            </p:nvSpPr>
            <p:spPr bwMode="auto">
              <a:xfrm>
                <a:off x="4118" y="2081"/>
                <a:ext cx="18" cy="12"/>
              </a:xfrm>
              <a:custGeom>
                <a:avLst/>
                <a:gdLst>
                  <a:gd name="T0" fmla="*/ 12 w 18"/>
                  <a:gd name="T1" fmla="*/ 12 h 12"/>
                  <a:gd name="T2" fmla="*/ 12 w 18"/>
                  <a:gd name="T3" fmla="*/ 12 h 12"/>
                  <a:gd name="T4" fmla="*/ 18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0 w 18"/>
                  <a:gd name="T21" fmla="*/ 6 h 12"/>
                  <a:gd name="T22" fmla="*/ 0 w 18"/>
                  <a:gd name="T23" fmla="*/ 6 h 12"/>
                  <a:gd name="T24" fmla="*/ 0 w 18"/>
                  <a:gd name="T25" fmla="*/ 6 h 12"/>
                  <a:gd name="T26" fmla="*/ 0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12"/>
                    </a:lnTo>
                    <a:lnTo>
                      <a:pt x="18" y="6"/>
                    </a:lnTo>
                    <a:lnTo>
                      <a:pt x="12" y="0"/>
                    </a:lnTo>
                    <a:lnTo>
                      <a:pt x="6"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97" name="Freeform 744"/>
              <p:cNvSpPr>
                <a:spLocks/>
              </p:cNvSpPr>
              <p:nvPr/>
            </p:nvSpPr>
            <p:spPr bwMode="auto">
              <a:xfrm>
                <a:off x="4118" y="2099"/>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8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6"/>
                    </a:lnTo>
                    <a:lnTo>
                      <a:pt x="18" y="0"/>
                    </a:lnTo>
                    <a:lnTo>
                      <a:pt x="12" y="0"/>
                    </a:lnTo>
                    <a:lnTo>
                      <a:pt x="6" y="0"/>
                    </a:lnTo>
                    <a:lnTo>
                      <a:pt x="0" y="6"/>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98" name="Freeform 745"/>
              <p:cNvSpPr>
                <a:spLocks/>
              </p:cNvSpPr>
              <p:nvPr/>
            </p:nvSpPr>
            <p:spPr bwMode="auto">
              <a:xfrm>
                <a:off x="4118" y="2099"/>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8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6"/>
                    </a:lnTo>
                    <a:lnTo>
                      <a:pt x="18" y="0"/>
                    </a:lnTo>
                    <a:lnTo>
                      <a:pt x="12" y="0"/>
                    </a:lnTo>
                    <a:lnTo>
                      <a:pt x="6" y="0"/>
                    </a:lnTo>
                    <a:lnTo>
                      <a:pt x="0" y="6"/>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499" name="Freeform 746"/>
              <p:cNvSpPr>
                <a:spLocks/>
              </p:cNvSpPr>
              <p:nvPr/>
            </p:nvSpPr>
            <p:spPr bwMode="auto">
              <a:xfrm>
                <a:off x="4124" y="2117"/>
                <a:ext cx="12" cy="12"/>
              </a:xfrm>
              <a:custGeom>
                <a:avLst/>
                <a:gdLst>
                  <a:gd name="T0" fmla="*/ 6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00" name="Freeform 747"/>
              <p:cNvSpPr>
                <a:spLocks/>
              </p:cNvSpPr>
              <p:nvPr/>
            </p:nvSpPr>
            <p:spPr bwMode="auto">
              <a:xfrm>
                <a:off x="4124" y="2117"/>
                <a:ext cx="12" cy="12"/>
              </a:xfrm>
              <a:custGeom>
                <a:avLst/>
                <a:gdLst>
                  <a:gd name="T0" fmla="*/ 6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01" name="Freeform 748"/>
              <p:cNvSpPr>
                <a:spLocks/>
              </p:cNvSpPr>
              <p:nvPr/>
            </p:nvSpPr>
            <p:spPr bwMode="auto">
              <a:xfrm>
                <a:off x="4124" y="2129"/>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0 w 18"/>
                  <a:gd name="T23" fmla="*/ 12 h 12"/>
                  <a:gd name="T24" fmla="*/ 0 w 18"/>
                  <a:gd name="T25" fmla="*/ 12 h 12"/>
                  <a:gd name="T26" fmla="*/ 6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6"/>
                    </a:lnTo>
                    <a:lnTo>
                      <a:pt x="12" y="0"/>
                    </a:lnTo>
                    <a:lnTo>
                      <a:pt x="6"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02" name="Freeform 749"/>
              <p:cNvSpPr>
                <a:spLocks/>
              </p:cNvSpPr>
              <p:nvPr/>
            </p:nvSpPr>
            <p:spPr bwMode="auto">
              <a:xfrm>
                <a:off x="4124" y="2129"/>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0 w 18"/>
                  <a:gd name="T23" fmla="*/ 12 h 12"/>
                  <a:gd name="T24" fmla="*/ 0 w 18"/>
                  <a:gd name="T25" fmla="*/ 12 h 12"/>
                  <a:gd name="T26" fmla="*/ 6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6"/>
                    </a:lnTo>
                    <a:lnTo>
                      <a:pt x="12" y="0"/>
                    </a:lnTo>
                    <a:lnTo>
                      <a:pt x="6"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03" name="Freeform 750"/>
              <p:cNvSpPr>
                <a:spLocks/>
              </p:cNvSpPr>
              <p:nvPr/>
            </p:nvSpPr>
            <p:spPr bwMode="auto">
              <a:xfrm>
                <a:off x="4130" y="2147"/>
                <a:ext cx="18" cy="12"/>
              </a:xfrm>
              <a:custGeom>
                <a:avLst/>
                <a:gdLst>
                  <a:gd name="T0" fmla="*/ 12 w 18"/>
                  <a:gd name="T1" fmla="*/ 12 h 12"/>
                  <a:gd name="T2" fmla="*/ 12 w 18"/>
                  <a:gd name="T3" fmla="*/ 6 h 12"/>
                  <a:gd name="T4" fmla="*/ 18 w 18"/>
                  <a:gd name="T5" fmla="*/ 6 h 12"/>
                  <a:gd name="T6" fmla="*/ 18 w 18"/>
                  <a:gd name="T7" fmla="*/ 0 h 12"/>
                  <a:gd name="T8" fmla="*/ 18 w 18"/>
                  <a:gd name="T9" fmla="*/ 0 h 12"/>
                  <a:gd name="T10" fmla="*/ 12 w 18"/>
                  <a:gd name="T11" fmla="*/ 0 h 12"/>
                  <a:gd name="T12" fmla="*/ 12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6"/>
                    </a:lnTo>
                    <a:lnTo>
                      <a:pt x="18" y="6"/>
                    </a:lnTo>
                    <a:lnTo>
                      <a:pt x="18" y="0"/>
                    </a:lnTo>
                    <a:lnTo>
                      <a:pt x="12" y="0"/>
                    </a:lnTo>
                    <a:lnTo>
                      <a:pt x="6" y="0"/>
                    </a:lnTo>
                    <a:lnTo>
                      <a:pt x="0" y="0"/>
                    </a:lnTo>
                    <a:lnTo>
                      <a:pt x="0" y="6"/>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04" name="Freeform 751"/>
              <p:cNvSpPr>
                <a:spLocks/>
              </p:cNvSpPr>
              <p:nvPr/>
            </p:nvSpPr>
            <p:spPr bwMode="auto">
              <a:xfrm>
                <a:off x="4130" y="2147"/>
                <a:ext cx="18" cy="12"/>
              </a:xfrm>
              <a:custGeom>
                <a:avLst/>
                <a:gdLst>
                  <a:gd name="T0" fmla="*/ 12 w 18"/>
                  <a:gd name="T1" fmla="*/ 12 h 12"/>
                  <a:gd name="T2" fmla="*/ 12 w 18"/>
                  <a:gd name="T3" fmla="*/ 6 h 12"/>
                  <a:gd name="T4" fmla="*/ 18 w 18"/>
                  <a:gd name="T5" fmla="*/ 6 h 12"/>
                  <a:gd name="T6" fmla="*/ 18 w 18"/>
                  <a:gd name="T7" fmla="*/ 0 h 12"/>
                  <a:gd name="T8" fmla="*/ 18 w 18"/>
                  <a:gd name="T9" fmla="*/ 0 h 12"/>
                  <a:gd name="T10" fmla="*/ 12 w 18"/>
                  <a:gd name="T11" fmla="*/ 0 h 12"/>
                  <a:gd name="T12" fmla="*/ 12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6"/>
                    </a:lnTo>
                    <a:lnTo>
                      <a:pt x="18" y="6"/>
                    </a:lnTo>
                    <a:lnTo>
                      <a:pt x="18" y="0"/>
                    </a:lnTo>
                    <a:lnTo>
                      <a:pt x="12" y="0"/>
                    </a:lnTo>
                    <a:lnTo>
                      <a:pt x="6" y="0"/>
                    </a:lnTo>
                    <a:lnTo>
                      <a:pt x="0" y="0"/>
                    </a:lnTo>
                    <a:lnTo>
                      <a:pt x="0" y="6"/>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05" name="Freeform 752"/>
              <p:cNvSpPr>
                <a:spLocks/>
              </p:cNvSpPr>
              <p:nvPr/>
            </p:nvSpPr>
            <p:spPr bwMode="auto">
              <a:xfrm>
                <a:off x="4136" y="2159"/>
                <a:ext cx="18" cy="12"/>
              </a:xfrm>
              <a:custGeom>
                <a:avLst/>
                <a:gdLst>
                  <a:gd name="T0" fmla="*/ 12 w 18"/>
                  <a:gd name="T1" fmla="*/ 12 h 12"/>
                  <a:gd name="T2" fmla="*/ 18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12"/>
                    </a:lnTo>
                    <a:lnTo>
                      <a:pt x="18" y="6"/>
                    </a:lnTo>
                    <a:lnTo>
                      <a:pt x="12" y="0"/>
                    </a:lnTo>
                    <a:lnTo>
                      <a:pt x="6" y="0"/>
                    </a:lnTo>
                    <a:lnTo>
                      <a:pt x="6" y="6"/>
                    </a:lnTo>
                    <a:lnTo>
                      <a:pt x="0" y="6"/>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06" name="Freeform 753"/>
              <p:cNvSpPr>
                <a:spLocks/>
              </p:cNvSpPr>
              <p:nvPr/>
            </p:nvSpPr>
            <p:spPr bwMode="auto">
              <a:xfrm>
                <a:off x="4136" y="2159"/>
                <a:ext cx="18" cy="12"/>
              </a:xfrm>
              <a:custGeom>
                <a:avLst/>
                <a:gdLst>
                  <a:gd name="T0" fmla="*/ 12 w 18"/>
                  <a:gd name="T1" fmla="*/ 12 h 12"/>
                  <a:gd name="T2" fmla="*/ 18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12"/>
                    </a:lnTo>
                    <a:lnTo>
                      <a:pt x="18" y="6"/>
                    </a:lnTo>
                    <a:lnTo>
                      <a:pt x="12" y="0"/>
                    </a:lnTo>
                    <a:lnTo>
                      <a:pt x="6" y="0"/>
                    </a:lnTo>
                    <a:lnTo>
                      <a:pt x="6" y="6"/>
                    </a:lnTo>
                    <a:lnTo>
                      <a:pt x="0" y="6"/>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07" name="Freeform 754"/>
              <p:cNvSpPr>
                <a:spLocks/>
              </p:cNvSpPr>
              <p:nvPr/>
            </p:nvSpPr>
            <p:spPr bwMode="auto">
              <a:xfrm>
                <a:off x="4148" y="2171"/>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12 w 12"/>
                  <a:gd name="T11" fmla="*/ 0 h 18"/>
                  <a:gd name="T12" fmla="*/ 6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8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12" y="0"/>
                    </a:lnTo>
                    <a:lnTo>
                      <a:pt x="6" y="0"/>
                    </a:lnTo>
                    <a:lnTo>
                      <a:pt x="0" y="6"/>
                    </a:lnTo>
                    <a:lnTo>
                      <a:pt x="0" y="12"/>
                    </a:lnTo>
                    <a:lnTo>
                      <a:pt x="6" y="18"/>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08" name="Freeform 755"/>
              <p:cNvSpPr>
                <a:spLocks/>
              </p:cNvSpPr>
              <p:nvPr/>
            </p:nvSpPr>
            <p:spPr bwMode="auto">
              <a:xfrm>
                <a:off x="4148" y="2171"/>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12 w 12"/>
                  <a:gd name="T11" fmla="*/ 0 h 18"/>
                  <a:gd name="T12" fmla="*/ 6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8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12" y="0"/>
                    </a:lnTo>
                    <a:lnTo>
                      <a:pt x="6" y="0"/>
                    </a:lnTo>
                    <a:lnTo>
                      <a:pt x="0" y="6"/>
                    </a:lnTo>
                    <a:lnTo>
                      <a:pt x="0" y="12"/>
                    </a:lnTo>
                    <a:lnTo>
                      <a:pt x="6" y="18"/>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09" name="Freeform 756"/>
              <p:cNvSpPr>
                <a:spLocks/>
              </p:cNvSpPr>
              <p:nvPr/>
            </p:nvSpPr>
            <p:spPr bwMode="auto">
              <a:xfrm>
                <a:off x="4160" y="2183"/>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6 w 12"/>
                  <a:gd name="T11" fmla="*/ 0 h 18"/>
                  <a:gd name="T12" fmla="*/ 6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8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6" y="0"/>
                    </a:lnTo>
                    <a:lnTo>
                      <a:pt x="0" y="6"/>
                    </a:lnTo>
                    <a:lnTo>
                      <a:pt x="0" y="12"/>
                    </a:lnTo>
                    <a:lnTo>
                      <a:pt x="6" y="18"/>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10" name="Freeform 757"/>
              <p:cNvSpPr>
                <a:spLocks/>
              </p:cNvSpPr>
              <p:nvPr/>
            </p:nvSpPr>
            <p:spPr bwMode="auto">
              <a:xfrm>
                <a:off x="4160" y="2183"/>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6 w 12"/>
                  <a:gd name="T11" fmla="*/ 0 h 18"/>
                  <a:gd name="T12" fmla="*/ 6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8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6" y="0"/>
                    </a:lnTo>
                    <a:lnTo>
                      <a:pt x="0" y="6"/>
                    </a:lnTo>
                    <a:lnTo>
                      <a:pt x="0" y="12"/>
                    </a:lnTo>
                    <a:lnTo>
                      <a:pt x="6" y="18"/>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11" name="Freeform 758"/>
              <p:cNvSpPr>
                <a:spLocks/>
              </p:cNvSpPr>
              <p:nvPr/>
            </p:nvSpPr>
            <p:spPr bwMode="auto">
              <a:xfrm>
                <a:off x="4172" y="2195"/>
                <a:ext cx="12" cy="18"/>
              </a:xfrm>
              <a:custGeom>
                <a:avLst/>
                <a:gdLst>
                  <a:gd name="T0" fmla="*/ 12 w 12"/>
                  <a:gd name="T1" fmla="*/ 12 h 18"/>
                  <a:gd name="T2" fmla="*/ 12 w 12"/>
                  <a:gd name="T3" fmla="*/ 12 h 18"/>
                  <a:gd name="T4" fmla="*/ 12 w 12"/>
                  <a:gd name="T5" fmla="*/ 6 h 18"/>
                  <a:gd name="T6" fmla="*/ 12 w 12"/>
                  <a:gd name="T7" fmla="*/ 0 h 18"/>
                  <a:gd name="T8" fmla="*/ 12 w 12"/>
                  <a:gd name="T9" fmla="*/ 0 h 18"/>
                  <a:gd name="T10" fmla="*/ 6 w 12"/>
                  <a:gd name="T11" fmla="*/ 0 h 18"/>
                  <a:gd name="T12" fmla="*/ 0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2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12" y="0"/>
                    </a:lnTo>
                    <a:lnTo>
                      <a:pt x="6" y="0"/>
                    </a:lnTo>
                    <a:lnTo>
                      <a:pt x="0" y="0"/>
                    </a:lnTo>
                    <a:lnTo>
                      <a:pt x="0" y="6"/>
                    </a:lnTo>
                    <a:lnTo>
                      <a:pt x="0" y="12"/>
                    </a:lnTo>
                    <a:lnTo>
                      <a:pt x="6" y="18"/>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12" name="Freeform 759"/>
              <p:cNvSpPr>
                <a:spLocks/>
              </p:cNvSpPr>
              <p:nvPr/>
            </p:nvSpPr>
            <p:spPr bwMode="auto">
              <a:xfrm>
                <a:off x="4172" y="2195"/>
                <a:ext cx="12" cy="18"/>
              </a:xfrm>
              <a:custGeom>
                <a:avLst/>
                <a:gdLst>
                  <a:gd name="T0" fmla="*/ 12 w 12"/>
                  <a:gd name="T1" fmla="*/ 12 h 18"/>
                  <a:gd name="T2" fmla="*/ 12 w 12"/>
                  <a:gd name="T3" fmla="*/ 12 h 18"/>
                  <a:gd name="T4" fmla="*/ 12 w 12"/>
                  <a:gd name="T5" fmla="*/ 6 h 18"/>
                  <a:gd name="T6" fmla="*/ 12 w 12"/>
                  <a:gd name="T7" fmla="*/ 0 h 18"/>
                  <a:gd name="T8" fmla="*/ 12 w 12"/>
                  <a:gd name="T9" fmla="*/ 0 h 18"/>
                  <a:gd name="T10" fmla="*/ 6 w 12"/>
                  <a:gd name="T11" fmla="*/ 0 h 18"/>
                  <a:gd name="T12" fmla="*/ 0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2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12" y="0"/>
                    </a:lnTo>
                    <a:lnTo>
                      <a:pt x="6" y="0"/>
                    </a:lnTo>
                    <a:lnTo>
                      <a:pt x="0" y="0"/>
                    </a:lnTo>
                    <a:lnTo>
                      <a:pt x="0" y="6"/>
                    </a:lnTo>
                    <a:lnTo>
                      <a:pt x="0" y="12"/>
                    </a:lnTo>
                    <a:lnTo>
                      <a:pt x="6" y="18"/>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13" name="Freeform 760"/>
              <p:cNvSpPr>
                <a:spLocks/>
              </p:cNvSpPr>
              <p:nvPr/>
            </p:nvSpPr>
            <p:spPr bwMode="auto">
              <a:xfrm>
                <a:off x="4184" y="220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14" name="Freeform 761"/>
              <p:cNvSpPr>
                <a:spLocks/>
              </p:cNvSpPr>
              <p:nvPr/>
            </p:nvSpPr>
            <p:spPr bwMode="auto">
              <a:xfrm>
                <a:off x="4184" y="220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15" name="Freeform 762"/>
              <p:cNvSpPr>
                <a:spLocks/>
              </p:cNvSpPr>
              <p:nvPr/>
            </p:nvSpPr>
            <p:spPr bwMode="auto">
              <a:xfrm>
                <a:off x="4196" y="2213"/>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2" y="12"/>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16" name="Freeform 763"/>
              <p:cNvSpPr>
                <a:spLocks/>
              </p:cNvSpPr>
              <p:nvPr/>
            </p:nvSpPr>
            <p:spPr bwMode="auto">
              <a:xfrm>
                <a:off x="4196" y="2213"/>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2" y="12"/>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17" name="Freeform 764"/>
              <p:cNvSpPr>
                <a:spLocks/>
              </p:cNvSpPr>
              <p:nvPr/>
            </p:nvSpPr>
            <p:spPr bwMode="auto">
              <a:xfrm>
                <a:off x="4214" y="2219"/>
                <a:ext cx="12" cy="18"/>
              </a:xfrm>
              <a:custGeom>
                <a:avLst/>
                <a:gdLst>
                  <a:gd name="T0" fmla="*/ 12 w 12"/>
                  <a:gd name="T1" fmla="*/ 12 h 18"/>
                  <a:gd name="T2" fmla="*/ 12 w 12"/>
                  <a:gd name="T3" fmla="*/ 6 h 18"/>
                  <a:gd name="T4" fmla="*/ 12 w 12"/>
                  <a:gd name="T5" fmla="*/ 6 h 18"/>
                  <a:gd name="T6" fmla="*/ 6 w 12"/>
                  <a:gd name="T7" fmla="*/ 6 h 18"/>
                  <a:gd name="T8" fmla="*/ 6 w 12"/>
                  <a:gd name="T9" fmla="*/ 6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8 h 18"/>
                  <a:gd name="T28" fmla="*/ 12 w 12"/>
                  <a:gd name="T29" fmla="*/ 12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6"/>
                    </a:lnTo>
                    <a:lnTo>
                      <a:pt x="6" y="6"/>
                    </a:lnTo>
                    <a:lnTo>
                      <a:pt x="6" y="0"/>
                    </a:lnTo>
                    <a:lnTo>
                      <a:pt x="0" y="6"/>
                    </a:lnTo>
                    <a:lnTo>
                      <a:pt x="0" y="12"/>
                    </a:lnTo>
                    <a:lnTo>
                      <a:pt x="6" y="18"/>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18" name="Freeform 765"/>
              <p:cNvSpPr>
                <a:spLocks/>
              </p:cNvSpPr>
              <p:nvPr/>
            </p:nvSpPr>
            <p:spPr bwMode="auto">
              <a:xfrm>
                <a:off x="4214" y="2219"/>
                <a:ext cx="12" cy="18"/>
              </a:xfrm>
              <a:custGeom>
                <a:avLst/>
                <a:gdLst>
                  <a:gd name="T0" fmla="*/ 12 w 12"/>
                  <a:gd name="T1" fmla="*/ 12 h 18"/>
                  <a:gd name="T2" fmla="*/ 12 w 12"/>
                  <a:gd name="T3" fmla="*/ 6 h 18"/>
                  <a:gd name="T4" fmla="*/ 12 w 12"/>
                  <a:gd name="T5" fmla="*/ 6 h 18"/>
                  <a:gd name="T6" fmla="*/ 6 w 12"/>
                  <a:gd name="T7" fmla="*/ 6 h 18"/>
                  <a:gd name="T8" fmla="*/ 6 w 12"/>
                  <a:gd name="T9" fmla="*/ 6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8 h 18"/>
                  <a:gd name="T28" fmla="*/ 12 w 12"/>
                  <a:gd name="T29" fmla="*/ 12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6"/>
                    </a:lnTo>
                    <a:lnTo>
                      <a:pt x="6" y="6"/>
                    </a:lnTo>
                    <a:lnTo>
                      <a:pt x="6" y="0"/>
                    </a:lnTo>
                    <a:lnTo>
                      <a:pt x="0" y="6"/>
                    </a:lnTo>
                    <a:lnTo>
                      <a:pt x="0" y="12"/>
                    </a:lnTo>
                    <a:lnTo>
                      <a:pt x="6" y="18"/>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19" name="Freeform 766"/>
              <p:cNvSpPr>
                <a:spLocks/>
              </p:cNvSpPr>
              <p:nvPr/>
            </p:nvSpPr>
            <p:spPr bwMode="auto">
              <a:xfrm>
                <a:off x="4226" y="222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2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6" y="6"/>
                    </a:lnTo>
                    <a:lnTo>
                      <a:pt x="0" y="6"/>
                    </a:lnTo>
                    <a:lnTo>
                      <a:pt x="6"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20" name="Freeform 767"/>
              <p:cNvSpPr>
                <a:spLocks/>
              </p:cNvSpPr>
              <p:nvPr/>
            </p:nvSpPr>
            <p:spPr bwMode="auto">
              <a:xfrm>
                <a:off x="4226" y="222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2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6" y="6"/>
                    </a:lnTo>
                    <a:lnTo>
                      <a:pt x="0" y="6"/>
                    </a:lnTo>
                    <a:lnTo>
                      <a:pt x="6"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21" name="Freeform 768"/>
              <p:cNvSpPr>
                <a:spLocks/>
              </p:cNvSpPr>
              <p:nvPr/>
            </p:nvSpPr>
            <p:spPr bwMode="auto">
              <a:xfrm>
                <a:off x="4244" y="2231"/>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0" y="0"/>
                    </a:lnTo>
                    <a:lnTo>
                      <a:pt x="0" y="6"/>
                    </a:lnTo>
                    <a:lnTo>
                      <a:pt x="0" y="12"/>
                    </a:lnTo>
                    <a:lnTo>
                      <a:pt x="6" y="12"/>
                    </a:lnTo>
                    <a:lnTo>
                      <a:pt x="12"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22" name="Freeform 769"/>
              <p:cNvSpPr>
                <a:spLocks/>
              </p:cNvSpPr>
              <p:nvPr/>
            </p:nvSpPr>
            <p:spPr bwMode="auto">
              <a:xfrm>
                <a:off x="4244" y="2231"/>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0" y="0"/>
                    </a:lnTo>
                    <a:lnTo>
                      <a:pt x="0" y="6"/>
                    </a:lnTo>
                    <a:lnTo>
                      <a:pt x="0" y="12"/>
                    </a:lnTo>
                    <a:lnTo>
                      <a:pt x="6" y="12"/>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23" name="Freeform 770"/>
              <p:cNvSpPr>
                <a:spLocks/>
              </p:cNvSpPr>
              <p:nvPr/>
            </p:nvSpPr>
            <p:spPr bwMode="auto">
              <a:xfrm>
                <a:off x="4112" y="1937"/>
                <a:ext cx="330" cy="318"/>
              </a:xfrm>
              <a:custGeom>
                <a:avLst/>
                <a:gdLst>
                  <a:gd name="T0" fmla="*/ 330 w 330"/>
                  <a:gd name="T1" fmla="*/ 162 h 318"/>
                  <a:gd name="T2" fmla="*/ 306 w 330"/>
                  <a:gd name="T3" fmla="*/ 78 h 318"/>
                  <a:gd name="T4" fmla="*/ 246 w 330"/>
                  <a:gd name="T5" fmla="*/ 24 h 318"/>
                  <a:gd name="T6" fmla="*/ 168 w 330"/>
                  <a:gd name="T7" fmla="*/ 0 h 318"/>
                  <a:gd name="T8" fmla="*/ 168 w 330"/>
                  <a:gd name="T9" fmla="*/ 0 h 318"/>
                  <a:gd name="T10" fmla="*/ 84 w 330"/>
                  <a:gd name="T11" fmla="*/ 24 h 318"/>
                  <a:gd name="T12" fmla="*/ 24 w 330"/>
                  <a:gd name="T13" fmla="*/ 78 h 318"/>
                  <a:gd name="T14" fmla="*/ 0 w 330"/>
                  <a:gd name="T15" fmla="*/ 162 h 318"/>
                  <a:gd name="T16" fmla="*/ 0 w 330"/>
                  <a:gd name="T17" fmla="*/ 162 h 318"/>
                  <a:gd name="T18" fmla="*/ 24 w 330"/>
                  <a:gd name="T19" fmla="*/ 240 h 318"/>
                  <a:gd name="T20" fmla="*/ 84 w 330"/>
                  <a:gd name="T21" fmla="*/ 294 h 318"/>
                  <a:gd name="T22" fmla="*/ 168 w 330"/>
                  <a:gd name="T23" fmla="*/ 318 h 318"/>
                  <a:gd name="T24" fmla="*/ 168 w 330"/>
                  <a:gd name="T25" fmla="*/ 318 h 318"/>
                  <a:gd name="T26" fmla="*/ 246 w 330"/>
                  <a:gd name="T27" fmla="*/ 294 h 318"/>
                  <a:gd name="T28" fmla="*/ 306 w 330"/>
                  <a:gd name="T29" fmla="*/ 240 h 318"/>
                  <a:gd name="T30" fmla="*/ 330 w 330"/>
                  <a:gd name="T31" fmla="*/ 162 h 318"/>
                  <a:gd name="T32" fmla="*/ 330 w 330"/>
                  <a:gd name="T33" fmla="*/ 162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0"/>
                  <a:gd name="T52" fmla="*/ 0 h 318"/>
                  <a:gd name="T53" fmla="*/ 330 w 330"/>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0" h="318">
                    <a:moveTo>
                      <a:pt x="330" y="162"/>
                    </a:moveTo>
                    <a:lnTo>
                      <a:pt x="306" y="78"/>
                    </a:lnTo>
                    <a:lnTo>
                      <a:pt x="246" y="24"/>
                    </a:lnTo>
                    <a:lnTo>
                      <a:pt x="168" y="0"/>
                    </a:lnTo>
                    <a:lnTo>
                      <a:pt x="84" y="24"/>
                    </a:lnTo>
                    <a:lnTo>
                      <a:pt x="24" y="78"/>
                    </a:lnTo>
                    <a:lnTo>
                      <a:pt x="0" y="162"/>
                    </a:lnTo>
                    <a:lnTo>
                      <a:pt x="24" y="240"/>
                    </a:lnTo>
                    <a:lnTo>
                      <a:pt x="84" y="294"/>
                    </a:lnTo>
                    <a:lnTo>
                      <a:pt x="168" y="318"/>
                    </a:lnTo>
                    <a:lnTo>
                      <a:pt x="246" y="294"/>
                    </a:lnTo>
                    <a:lnTo>
                      <a:pt x="306" y="240"/>
                    </a:lnTo>
                    <a:lnTo>
                      <a:pt x="330" y="162"/>
                    </a:lnTo>
                    <a:close/>
                  </a:path>
                </a:pathLst>
              </a:custGeom>
              <a:solidFill>
                <a:srgbClr val="D9F1F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24" name="Freeform 771"/>
              <p:cNvSpPr>
                <a:spLocks/>
              </p:cNvSpPr>
              <p:nvPr/>
            </p:nvSpPr>
            <p:spPr bwMode="auto">
              <a:xfrm>
                <a:off x="4112" y="1937"/>
                <a:ext cx="330" cy="318"/>
              </a:xfrm>
              <a:custGeom>
                <a:avLst/>
                <a:gdLst>
                  <a:gd name="T0" fmla="*/ 330 w 330"/>
                  <a:gd name="T1" fmla="*/ 162 h 318"/>
                  <a:gd name="T2" fmla="*/ 306 w 330"/>
                  <a:gd name="T3" fmla="*/ 78 h 318"/>
                  <a:gd name="T4" fmla="*/ 246 w 330"/>
                  <a:gd name="T5" fmla="*/ 24 h 318"/>
                  <a:gd name="T6" fmla="*/ 168 w 330"/>
                  <a:gd name="T7" fmla="*/ 0 h 318"/>
                  <a:gd name="T8" fmla="*/ 168 w 330"/>
                  <a:gd name="T9" fmla="*/ 0 h 318"/>
                  <a:gd name="T10" fmla="*/ 84 w 330"/>
                  <a:gd name="T11" fmla="*/ 24 h 318"/>
                  <a:gd name="T12" fmla="*/ 24 w 330"/>
                  <a:gd name="T13" fmla="*/ 78 h 318"/>
                  <a:gd name="T14" fmla="*/ 0 w 330"/>
                  <a:gd name="T15" fmla="*/ 162 h 318"/>
                  <a:gd name="T16" fmla="*/ 0 w 330"/>
                  <a:gd name="T17" fmla="*/ 162 h 318"/>
                  <a:gd name="T18" fmla="*/ 24 w 330"/>
                  <a:gd name="T19" fmla="*/ 240 h 318"/>
                  <a:gd name="T20" fmla="*/ 84 w 330"/>
                  <a:gd name="T21" fmla="*/ 294 h 318"/>
                  <a:gd name="T22" fmla="*/ 168 w 330"/>
                  <a:gd name="T23" fmla="*/ 318 h 318"/>
                  <a:gd name="T24" fmla="*/ 168 w 330"/>
                  <a:gd name="T25" fmla="*/ 318 h 318"/>
                  <a:gd name="T26" fmla="*/ 246 w 330"/>
                  <a:gd name="T27" fmla="*/ 294 h 318"/>
                  <a:gd name="T28" fmla="*/ 306 w 330"/>
                  <a:gd name="T29" fmla="*/ 240 h 318"/>
                  <a:gd name="T30" fmla="*/ 330 w 330"/>
                  <a:gd name="T31" fmla="*/ 162 h 318"/>
                  <a:gd name="T32" fmla="*/ 330 w 330"/>
                  <a:gd name="T33" fmla="*/ 162 h 318"/>
                  <a:gd name="T34" fmla="*/ 330 w 330"/>
                  <a:gd name="T35" fmla="*/ 162 h 3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318"/>
                  <a:gd name="T56" fmla="*/ 330 w 330"/>
                  <a:gd name="T57" fmla="*/ 318 h 3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318">
                    <a:moveTo>
                      <a:pt x="330" y="162"/>
                    </a:moveTo>
                    <a:lnTo>
                      <a:pt x="306" y="78"/>
                    </a:lnTo>
                    <a:lnTo>
                      <a:pt x="246" y="24"/>
                    </a:lnTo>
                    <a:lnTo>
                      <a:pt x="168" y="0"/>
                    </a:lnTo>
                    <a:lnTo>
                      <a:pt x="84" y="24"/>
                    </a:lnTo>
                    <a:lnTo>
                      <a:pt x="24" y="78"/>
                    </a:lnTo>
                    <a:lnTo>
                      <a:pt x="0" y="162"/>
                    </a:lnTo>
                    <a:lnTo>
                      <a:pt x="24" y="240"/>
                    </a:lnTo>
                    <a:lnTo>
                      <a:pt x="84" y="294"/>
                    </a:lnTo>
                    <a:lnTo>
                      <a:pt x="168" y="318"/>
                    </a:lnTo>
                    <a:lnTo>
                      <a:pt x="246" y="294"/>
                    </a:lnTo>
                    <a:lnTo>
                      <a:pt x="306" y="240"/>
                    </a:lnTo>
                    <a:lnTo>
                      <a:pt x="330" y="16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25" name="Freeform 772"/>
              <p:cNvSpPr>
                <a:spLocks/>
              </p:cNvSpPr>
              <p:nvPr/>
            </p:nvSpPr>
            <p:spPr bwMode="auto">
              <a:xfrm>
                <a:off x="4064" y="2069"/>
                <a:ext cx="18" cy="54"/>
              </a:xfrm>
              <a:custGeom>
                <a:avLst/>
                <a:gdLst>
                  <a:gd name="T0" fmla="*/ 18 w 18"/>
                  <a:gd name="T1" fmla="*/ 30 h 54"/>
                  <a:gd name="T2" fmla="*/ 18 w 18"/>
                  <a:gd name="T3" fmla="*/ 12 h 54"/>
                  <a:gd name="T4" fmla="*/ 12 w 18"/>
                  <a:gd name="T5" fmla="*/ 6 h 54"/>
                  <a:gd name="T6" fmla="*/ 6 w 18"/>
                  <a:gd name="T7" fmla="*/ 0 h 54"/>
                  <a:gd name="T8" fmla="*/ 6 w 18"/>
                  <a:gd name="T9" fmla="*/ 0 h 54"/>
                  <a:gd name="T10" fmla="*/ 0 w 18"/>
                  <a:gd name="T11" fmla="*/ 6 h 54"/>
                  <a:gd name="T12" fmla="*/ 0 w 18"/>
                  <a:gd name="T13" fmla="*/ 12 h 54"/>
                  <a:gd name="T14" fmla="*/ 0 w 18"/>
                  <a:gd name="T15" fmla="*/ 30 h 54"/>
                  <a:gd name="T16" fmla="*/ 0 w 18"/>
                  <a:gd name="T17" fmla="*/ 30 h 54"/>
                  <a:gd name="T18" fmla="*/ 0 w 18"/>
                  <a:gd name="T19" fmla="*/ 42 h 54"/>
                  <a:gd name="T20" fmla="*/ 0 w 18"/>
                  <a:gd name="T21" fmla="*/ 48 h 54"/>
                  <a:gd name="T22" fmla="*/ 6 w 18"/>
                  <a:gd name="T23" fmla="*/ 54 h 54"/>
                  <a:gd name="T24" fmla="*/ 6 w 18"/>
                  <a:gd name="T25" fmla="*/ 54 h 54"/>
                  <a:gd name="T26" fmla="*/ 12 w 18"/>
                  <a:gd name="T27" fmla="*/ 48 h 54"/>
                  <a:gd name="T28" fmla="*/ 18 w 18"/>
                  <a:gd name="T29" fmla="*/ 42 h 54"/>
                  <a:gd name="T30" fmla="*/ 18 w 18"/>
                  <a:gd name="T31" fmla="*/ 30 h 54"/>
                  <a:gd name="T32" fmla="*/ 18 w 18"/>
                  <a:gd name="T33" fmla="*/ 3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4"/>
                  <a:gd name="T53" fmla="*/ 18 w 1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4">
                    <a:moveTo>
                      <a:pt x="18" y="30"/>
                    </a:moveTo>
                    <a:lnTo>
                      <a:pt x="18" y="12"/>
                    </a:lnTo>
                    <a:lnTo>
                      <a:pt x="12" y="6"/>
                    </a:lnTo>
                    <a:lnTo>
                      <a:pt x="6" y="0"/>
                    </a:lnTo>
                    <a:lnTo>
                      <a:pt x="0" y="6"/>
                    </a:lnTo>
                    <a:lnTo>
                      <a:pt x="0" y="12"/>
                    </a:lnTo>
                    <a:lnTo>
                      <a:pt x="0" y="30"/>
                    </a:lnTo>
                    <a:lnTo>
                      <a:pt x="0" y="42"/>
                    </a:lnTo>
                    <a:lnTo>
                      <a:pt x="0" y="48"/>
                    </a:lnTo>
                    <a:lnTo>
                      <a:pt x="6" y="54"/>
                    </a:lnTo>
                    <a:lnTo>
                      <a:pt x="12" y="48"/>
                    </a:lnTo>
                    <a:lnTo>
                      <a:pt x="18" y="42"/>
                    </a:lnTo>
                    <a:lnTo>
                      <a:pt x="18"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26" name="Rectangle 773"/>
              <p:cNvSpPr>
                <a:spLocks noChangeArrowheads="1"/>
              </p:cNvSpPr>
              <p:nvPr/>
            </p:nvSpPr>
            <p:spPr bwMode="auto">
              <a:xfrm>
                <a:off x="4094" y="2093"/>
                <a:ext cx="18" cy="6"/>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27" name="Line 774"/>
              <p:cNvSpPr>
                <a:spLocks noChangeShapeType="1"/>
              </p:cNvSpPr>
              <p:nvPr/>
            </p:nvSpPr>
            <p:spPr bwMode="auto">
              <a:xfrm>
                <a:off x="4082" y="2099"/>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528" name="Freeform 775"/>
              <p:cNvSpPr>
                <a:spLocks/>
              </p:cNvSpPr>
              <p:nvPr/>
            </p:nvSpPr>
            <p:spPr bwMode="auto">
              <a:xfrm>
                <a:off x="4076" y="2147"/>
                <a:ext cx="24" cy="48"/>
              </a:xfrm>
              <a:custGeom>
                <a:avLst/>
                <a:gdLst>
                  <a:gd name="T0" fmla="*/ 24 w 24"/>
                  <a:gd name="T1" fmla="*/ 18 h 48"/>
                  <a:gd name="T2" fmla="*/ 18 w 24"/>
                  <a:gd name="T3" fmla="*/ 6 h 48"/>
                  <a:gd name="T4" fmla="*/ 6 w 24"/>
                  <a:gd name="T5" fmla="*/ 0 h 48"/>
                  <a:gd name="T6" fmla="*/ 0 w 24"/>
                  <a:gd name="T7" fmla="*/ 0 h 48"/>
                  <a:gd name="T8" fmla="*/ 0 w 24"/>
                  <a:gd name="T9" fmla="*/ 0 h 48"/>
                  <a:gd name="T10" fmla="*/ 0 w 24"/>
                  <a:gd name="T11" fmla="*/ 6 h 48"/>
                  <a:gd name="T12" fmla="*/ 0 w 24"/>
                  <a:gd name="T13" fmla="*/ 18 h 48"/>
                  <a:gd name="T14" fmla="*/ 0 w 24"/>
                  <a:gd name="T15" fmla="*/ 30 h 48"/>
                  <a:gd name="T16" fmla="*/ 0 w 24"/>
                  <a:gd name="T17" fmla="*/ 30 h 48"/>
                  <a:gd name="T18" fmla="*/ 6 w 24"/>
                  <a:gd name="T19" fmla="*/ 36 h 48"/>
                  <a:gd name="T20" fmla="*/ 12 w 24"/>
                  <a:gd name="T21" fmla="*/ 48 h 48"/>
                  <a:gd name="T22" fmla="*/ 24 w 24"/>
                  <a:gd name="T23" fmla="*/ 48 h 48"/>
                  <a:gd name="T24" fmla="*/ 24 w 24"/>
                  <a:gd name="T25" fmla="*/ 48 h 48"/>
                  <a:gd name="T26" fmla="*/ 24 w 24"/>
                  <a:gd name="T27" fmla="*/ 42 h 48"/>
                  <a:gd name="T28" fmla="*/ 24 w 24"/>
                  <a:gd name="T29" fmla="*/ 30 h 48"/>
                  <a:gd name="T30" fmla="*/ 24 w 24"/>
                  <a:gd name="T31" fmla="*/ 18 h 48"/>
                  <a:gd name="T32" fmla="*/ 24 w 24"/>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18"/>
                    </a:moveTo>
                    <a:lnTo>
                      <a:pt x="18" y="6"/>
                    </a:lnTo>
                    <a:lnTo>
                      <a:pt x="6" y="0"/>
                    </a:lnTo>
                    <a:lnTo>
                      <a:pt x="0" y="0"/>
                    </a:lnTo>
                    <a:lnTo>
                      <a:pt x="0" y="6"/>
                    </a:lnTo>
                    <a:lnTo>
                      <a:pt x="0" y="18"/>
                    </a:lnTo>
                    <a:lnTo>
                      <a:pt x="0" y="30"/>
                    </a:lnTo>
                    <a:lnTo>
                      <a:pt x="6" y="36"/>
                    </a:lnTo>
                    <a:lnTo>
                      <a:pt x="12" y="48"/>
                    </a:lnTo>
                    <a:lnTo>
                      <a:pt x="24" y="48"/>
                    </a:lnTo>
                    <a:lnTo>
                      <a:pt x="24" y="42"/>
                    </a:lnTo>
                    <a:lnTo>
                      <a:pt x="24" y="30"/>
                    </a:lnTo>
                    <a:lnTo>
                      <a:pt x="24"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29" name="Freeform 776"/>
              <p:cNvSpPr>
                <a:spLocks/>
              </p:cNvSpPr>
              <p:nvPr/>
            </p:nvSpPr>
            <p:spPr bwMode="auto">
              <a:xfrm>
                <a:off x="4106" y="2153"/>
                <a:ext cx="18" cy="12"/>
              </a:xfrm>
              <a:custGeom>
                <a:avLst/>
                <a:gdLst>
                  <a:gd name="T0" fmla="*/ 18 w 18"/>
                  <a:gd name="T1" fmla="*/ 0 h 12"/>
                  <a:gd name="T2" fmla="*/ 0 w 18"/>
                  <a:gd name="T3" fmla="*/ 6 h 12"/>
                  <a:gd name="T4" fmla="*/ 0 w 18"/>
                  <a:gd name="T5" fmla="*/ 12 h 12"/>
                  <a:gd name="T6" fmla="*/ 18 w 18"/>
                  <a:gd name="T7" fmla="*/ 6 h 12"/>
                  <a:gd name="T8" fmla="*/ 18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18" y="0"/>
                    </a:moveTo>
                    <a:lnTo>
                      <a:pt x="0" y="6"/>
                    </a:lnTo>
                    <a:lnTo>
                      <a:pt x="0" y="12"/>
                    </a:lnTo>
                    <a:lnTo>
                      <a:pt x="18" y="6"/>
                    </a:lnTo>
                    <a:lnTo>
                      <a:pt x="18"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30" name="Line 777"/>
              <p:cNvSpPr>
                <a:spLocks noChangeShapeType="1"/>
              </p:cNvSpPr>
              <p:nvPr/>
            </p:nvSpPr>
            <p:spPr bwMode="auto">
              <a:xfrm>
                <a:off x="4094" y="2165"/>
                <a:ext cx="12"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531" name="Freeform 778"/>
              <p:cNvSpPr>
                <a:spLocks/>
              </p:cNvSpPr>
              <p:nvPr/>
            </p:nvSpPr>
            <p:spPr bwMode="auto">
              <a:xfrm>
                <a:off x="4112" y="2213"/>
                <a:ext cx="42" cy="42"/>
              </a:xfrm>
              <a:custGeom>
                <a:avLst/>
                <a:gdLst>
                  <a:gd name="T0" fmla="*/ 30 w 42"/>
                  <a:gd name="T1" fmla="*/ 12 h 42"/>
                  <a:gd name="T2" fmla="*/ 18 w 42"/>
                  <a:gd name="T3" fmla="*/ 6 h 42"/>
                  <a:gd name="T4" fmla="*/ 6 w 42"/>
                  <a:gd name="T5" fmla="*/ 0 h 42"/>
                  <a:gd name="T6" fmla="*/ 0 w 42"/>
                  <a:gd name="T7" fmla="*/ 6 h 42"/>
                  <a:gd name="T8" fmla="*/ 0 w 42"/>
                  <a:gd name="T9" fmla="*/ 6 h 42"/>
                  <a:gd name="T10" fmla="*/ 0 w 42"/>
                  <a:gd name="T11" fmla="*/ 12 h 42"/>
                  <a:gd name="T12" fmla="*/ 6 w 42"/>
                  <a:gd name="T13" fmla="*/ 18 h 42"/>
                  <a:gd name="T14" fmla="*/ 12 w 42"/>
                  <a:gd name="T15" fmla="*/ 30 h 42"/>
                  <a:gd name="T16" fmla="*/ 12 w 42"/>
                  <a:gd name="T17" fmla="*/ 30 h 42"/>
                  <a:gd name="T18" fmla="*/ 24 w 42"/>
                  <a:gd name="T19" fmla="*/ 36 h 42"/>
                  <a:gd name="T20" fmla="*/ 30 w 42"/>
                  <a:gd name="T21" fmla="*/ 42 h 42"/>
                  <a:gd name="T22" fmla="*/ 36 w 42"/>
                  <a:gd name="T23" fmla="*/ 36 h 42"/>
                  <a:gd name="T24" fmla="*/ 36 w 42"/>
                  <a:gd name="T25" fmla="*/ 36 h 42"/>
                  <a:gd name="T26" fmla="*/ 42 w 42"/>
                  <a:gd name="T27" fmla="*/ 30 h 42"/>
                  <a:gd name="T28" fmla="*/ 36 w 42"/>
                  <a:gd name="T29" fmla="*/ 24 h 42"/>
                  <a:gd name="T30" fmla="*/ 30 w 42"/>
                  <a:gd name="T31" fmla="*/ 12 h 42"/>
                  <a:gd name="T32" fmla="*/ 30 w 42"/>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30" y="12"/>
                    </a:moveTo>
                    <a:lnTo>
                      <a:pt x="18" y="6"/>
                    </a:lnTo>
                    <a:lnTo>
                      <a:pt x="6" y="0"/>
                    </a:lnTo>
                    <a:lnTo>
                      <a:pt x="0" y="6"/>
                    </a:lnTo>
                    <a:lnTo>
                      <a:pt x="0" y="12"/>
                    </a:lnTo>
                    <a:lnTo>
                      <a:pt x="6" y="18"/>
                    </a:lnTo>
                    <a:lnTo>
                      <a:pt x="12" y="30"/>
                    </a:lnTo>
                    <a:lnTo>
                      <a:pt x="24" y="36"/>
                    </a:lnTo>
                    <a:lnTo>
                      <a:pt x="30" y="42"/>
                    </a:lnTo>
                    <a:lnTo>
                      <a:pt x="36" y="36"/>
                    </a:lnTo>
                    <a:lnTo>
                      <a:pt x="42" y="30"/>
                    </a:lnTo>
                    <a:lnTo>
                      <a:pt x="36" y="24"/>
                    </a:lnTo>
                    <a:lnTo>
                      <a:pt x="30"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32" name="Freeform 779"/>
              <p:cNvSpPr>
                <a:spLocks/>
              </p:cNvSpPr>
              <p:nvPr/>
            </p:nvSpPr>
            <p:spPr bwMode="auto">
              <a:xfrm>
                <a:off x="4142" y="2207"/>
                <a:ext cx="18" cy="18"/>
              </a:xfrm>
              <a:custGeom>
                <a:avLst/>
                <a:gdLst>
                  <a:gd name="T0" fmla="*/ 12 w 18"/>
                  <a:gd name="T1" fmla="*/ 0 h 18"/>
                  <a:gd name="T2" fmla="*/ 0 w 18"/>
                  <a:gd name="T3" fmla="*/ 12 h 18"/>
                  <a:gd name="T4" fmla="*/ 6 w 18"/>
                  <a:gd name="T5" fmla="*/ 18 h 18"/>
                  <a:gd name="T6" fmla="*/ 18 w 18"/>
                  <a:gd name="T7" fmla="*/ 6 h 18"/>
                  <a:gd name="T8" fmla="*/ 12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2" y="0"/>
                    </a:moveTo>
                    <a:lnTo>
                      <a:pt x="0" y="12"/>
                    </a:lnTo>
                    <a:lnTo>
                      <a:pt x="6" y="18"/>
                    </a:lnTo>
                    <a:lnTo>
                      <a:pt x="18" y="6"/>
                    </a:lnTo>
                    <a:lnTo>
                      <a:pt x="12"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33" name="Line 780"/>
              <p:cNvSpPr>
                <a:spLocks noChangeShapeType="1"/>
              </p:cNvSpPr>
              <p:nvPr/>
            </p:nvSpPr>
            <p:spPr bwMode="auto">
              <a:xfrm>
                <a:off x="4136" y="2225"/>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534" name="Freeform 781"/>
              <p:cNvSpPr>
                <a:spLocks/>
              </p:cNvSpPr>
              <p:nvPr/>
            </p:nvSpPr>
            <p:spPr bwMode="auto">
              <a:xfrm>
                <a:off x="4172" y="2261"/>
                <a:ext cx="48" cy="30"/>
              </a:xfrm>
              <a:custGeom>
                <a:avLst/>
                <a:gdLst>
                  <a:gd name="T0" fmla="*/ 30 w 48"/>
                  <a:gd name="T1" fmla="*/ 6 h 30"/>
                  <a:gd name="T2" fmla="*/ 18 w 48"/>
                  <a:gd name="T3" fmla="*/ 0 h 30"/>
                  <a:gd name="T4" fmla="*/ 6 w 48"/>
                  <a:gd name="T5" fmla="*/ 0 h 30"/>
                  <a:gd name="T6" fmla="*/ 0 w 48"/>
                  <a:gd name="T7" fmla="*/ 6 h 30"/>
                  <a:gd name="T8" fmla="*/ 0 w 48"/>
                  <a:gd name="T9" fmla="*/ 6 h 30"/>
                  <a:gd name="T10" fmla="*/ 6 w 48"/>
                  <a:gd name="T11" fmla="*/ 12 h 30"/>
                  <a:gd name="T12" fmla="*/ 12 w 48"/>
                  <a:gd name="T13" fmla="*/ 18 h 30"/>
                  <a:gd name="T14" fmla="*/ 24 w 48"/>
                  <a:gd name="T15" fmla="*/ 24 h 30"/>
                  <a:gd name="T16" fmla="*/ 24 w 48"/>
                  <a:gd name="T17" fmla="*/ 24 h 30"/>
                  <a:gd name="T18" fmla="*/ 36 w 48"/>
                  <a:gd name="T19" fmla="*/ 30 h 30"/>
                  <a:gd name="T20" fmla="*/ 42 w 48"/>
                  <a:gd name="T21" fmla="*/ 30 h 30"/>
                  <a:gd name="T22" fmla="*/ 48 w 48"/>
                  <a:gd name="T23" fmla="*/ 24 h 30"/>
                  <a:gd name="T24" fmla="*/ 48 w 48"/>
                  <a:gd name="T25" fmla="*/ 24 h 30"/>
                  <a:gd name="T26" fmla="*/ 48 w 48"/>
                  <a:gd name="T27" fmla="*/ 18 h 30"/>
                  <a:gd name="T28" fmla="*/ 42 w 48"/>
                  <a:gd name="T29" fmla="*/ 12 h 30"/>
                  <a:gd name="T30" fmla="*/ 30 w 48"/>
                  <a:gd name="T31" fmla="*/ 6 h 30"/>
                  <a:gd name="T32" fmla="*/ 30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30" y="6"/>
                    </a:moveTo>
                    <a:lnTo>
                      <a:pt x="18" y="0"/>
                    </a:lnTo>
                    <a:lnTo>
                      <a:pt x="6" y="0"/>
                    </a:lnTo>
                    <a:lnTo>
                      <a:pt x="0" y="6"/>
                    </a:lnTo>
                    <a:lnTo>
                      <a:pt x="6" y="12"/>
                    </a:lnTo>
                    <a:lnTo>
                      <a:pt x="12" y="18"/>
                    </a:lnTo>
                    <a:lnTo>
                      <a:pt x="24" y="24"/>
                    </a:lnTo>
                    <a:lnTo>
                      <a:pt x="36" y="30"/>
                    </a:lnTo>
                    <a:lnTo>
                      <a:pt x="42" y="30"/>
                    </a:lnTo>
                    <a:lnTo>
                      <a:pt x="48" y="24"/>
                    </a:lnTo>
                    <a:lnTo>
                      <a:pt x="48" y="18"/>
                    </a:lnTo>
                    <a:lnTo>
                      <a:pt x="42" y="12"/>
                    </a:lnTo>
                    <a:lnTo>
                      <a:pt x="30"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35" name="Freeform 782"/>
              <p:cNvSpPr>
                <a:spLocks/>
              </p:cNvSpPr>
              <p:nvPr/>
            </p:nvSpPr>
            <p:spPr bwMode="auto">
              <a:xfrm>
                <a:off x="4202" y="2243"/>
                <a:ext cx="12" cy="18"/>
              </a:xfrm>
              <a:custGeom>
                <a:avLst/>
                <a:gdLst>
                  <a:gd name="T0" fmla="*/ 6 w 12"/>
                  <a:gd name="T1" fmla="*/ 0 h 18"/>
                  <a:gd name="T2" fmla="*/ 0 w 12"/>
                  <a:gd name="T3" fmla="*/ 18 h 18"/>
                  <a:gd name="T4" fmla="*/ 6 w 12"/>
                  <a:gd name="T5" fmla="*/ 18 h 18"/>
                  <a:gd name="T6" fmla="*/ 12 w 12"/>
                  <a:gd name="T7" fmla="*/ 0 h 18"/>
                  <a:gd name="T8" fmla="*/ 6 w 12"/>
                  <a:gd name="T9" fmla="*/ 0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6" y="0"/>
                    </a:moveTo>
                    <a:lnTo>
                      <a:pt x="0" y="18"/>
                    </a:lnTo>
                    <a:lnTo>
                      <a:pt x="6" y="18"/>
                    </a:lnTo>
                    <a:lnTo>
                      <a:pt x="12" y="0"/>
                    </a:lnTo>
                    <a:lnTo>
                      <a:pt x="6"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36" name="Line 783"/>
              <p:cNvSpPr>
                <a:spLocks noChangeShapeType="1"/>
              </p:cNvSpPr>
              <p:nvPr/>
            </p:nvSpPr>
            <p:spPr bwMode="auto">
              <a:xfrm flipV="1">
                <a:off x="4202" y="2261"/>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537" name="Freeform 784"/>
              <p:cNvSpPr>
                <a:spLocks/>
              </p:cNvSpPr>
              <p:nvPr/>
            </p:nvSpPr>
            <p:spPr bwMode="auto">
              <a:xfrm>
                <a:off x="4250" y="2279"/>
                <a:ext cx="54" cy="24"/>
              </a:xfrm>
              <a:custGeom>
                <a:avLst/>
                <a:gdLst>
                  <a:gd name="T0" fmla="*/ 24 w 54"/>
                  <a:gd name="T1" fmla="*/ 0 h 24"/>
                  <a:gd name="T2" fmla="*/ 12 w 54"/>
                  <a:gd name="T3" fmla="*/ 6 h 24"/>
                  <a:gd name="T4" fmla="*/ 6 w 54"/>
                  <a:gd name="T5" fmla="*/ 6 h 24"/>
                  <a:gd name="T6" fmla="*/ 0 w 54"/>
                  <a:gd name="T7" fmla="*/ 12 h 24"/>
                  <a:gd name="T8" fmla="*/ 0 w 54"/>
                  <a:gd name="T9" fmla="*/ 12 h 24"/>
                  <a:gd name="T10" fmla="*/ 6 w 54"/>
                  <a:gd name="T11" fmla="*/ 18 h 24"/>
                  <a:gd name="T12" fmla="*/ 12 w 54"/>
                  <a:gd name="T13" fmla="*/ 24 h 24"/>
                  <a:gd name="T14" fmla="*/ 24 w 54"/>
                  <a:gd name="T15" fmla="*/ 24 h 24"/>
                  <a:gd name="T16" fmla="*/ 24 w 54"/>
                  <a:gd name="T17" fmla="*/ 24 h 24"/>
                  <a:gd name="T18" fmla="*/ 42 w 54"/>
                  <a:gd name="T19" fmla="*/ 24 h 24"/>
                  <a:gd name="T20" fmla="*/ 48 w 54"/>
                  <a:gd name="T21" fmla="*/ 18 h 24"/>
                  <a:gd name="T22" fmla="*/ 54 w 54"/>
                  <a:gd name="T23" fmla="*/ 12 h 24"/>
                  <a:gd name="T24" fmla="*/ 54 w 54"/>
                  <a:gd name="T25" fmla="*/ 12 h 24"/>
                  <a:gd name="T26" fmla="*/ 48 w 54"/>
                  <a:gd name="T27" fmla="*/ 6 h 24"/>
                  <a:gd name="T28" fmla="*/ 42 w 54"/>
                  <a:gd name="T29" fmla="*/ 6 h 24"/>
                  <a:gd name="T30" fmla="*/ 24 w 54"/>
                  <a:gd name="T31" fmla="*/ 0 h 24"/>
                  <a:gd name="T32" fmla="*/ 24 w 5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24" y="0"/>
                    </a:moveTo>
                    <a:lnTo>
                      <a:pt x="12" y="6"/>
                    </a:lnTo>
                    <a:lnTo>
                      <a:pt x="6" y="6"/>
                    </a:lnTo>
                    <a:lnTo>
                      <a:pt x="0" y="12"/>
                    </a:lnTo>
                    <a:lnTo>
                      <a:pt x="6" y="18"/>
                    </a:lnTo>
                    <a:lnTo>
                      <a:pt x="12" y="24"/>
                    </a:lnTo>
                    <a:lnTo>
                      <a:pt x="24" y="24"/>
                    </a:lnTo>
                    <a:lnTo>
                      <a:pt x="42" y="24"/>
                    </a:lnTo>
                    <a:lnTo>
                      <a:pt x="48" y="18"/>
                    </a:lnTo>
                    <a:lnTo>
                      <a:pt x="54" y="12"/>
                    </a:lnTo>
                    <a:lnTo>
                      <a:pt x="48" y="6"/>
                    </a:lnTo>
                    <a:lnTo>
                      <a:pt x="42" y="6"/>
                    </a:lnTo>
                    <a:lnTo>
                      <a:pt x="24"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38" name="Rectangle 785"/>
              <p:cNvSpPr>
                <a:spLocks noChangeArrowheads="1"/>
              </p:cNvSpPr>
              <p:nvPr/>
            </p:nvSpPr>
            <p:spPr bwMode="auto">
              <a:xfrm>
                <a:off x="4274" y="2255"/>
                <a:ext cx="6" cy="18"/>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39" name="Line 786"/>
              <p:cNvSpPr>
                <a:spLocks noChangeShapeType="1"/>
              </p:cNvSpPr>
              <p:nvPr/>
            </p:nvSpPr>
            <p:spPr bwMode="auto">
              <a:xfrm flipV="1">
                <a:off x="4274" y="2273"/>
                <a:ext cx="1" cy="12"/>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540" name="Freeform 787"/>
              <p:cNvSpPr>
                <a:spLocks/>
              </p:cNvSpPr>
              <p:nvPr/>
            </p:nvSpPr>
            <p:spPr bwMode="auto">
              <a:xfrm>
                <a:off x="4334" y="2267"/>
                <a:ext cx="42" cy="24"/>
              </a:xfrm>
              <a:custGeom>
                <a:avLst/>
                <a:gdLst>
                  <a:gd name="T0" fmla="*/ 18 w 42"/>
                  <a:gd name="T1" fmla="*/ 0 h 24"/>
                  <a:gd name="T2" fmla="*/ 6 w 42"/>
                  <a:gd name="T3" fmla="*/ 6 h 24"/>
                  <a:gd name="T4" fmla="*/ 0 w 42"/>
                  <a:gd name="T5" fmla="*/ 12 h 24"/>
                  <a:gd name="T6" fmla="*/ 0 w 42"/>
                  <a:gd name="T7" fmla="*/ 18 h 24"/>
                  <a:gd name="T8" fmla="*/ 0 w 42"/>
                  <a:gd name="T9" fmla="*/ 18 h 24"/>
                  <a:gd name="T10" fmla="*/ 0 w 42"/>
                  <a:gd name="T11" fmla="*/ 24 h 24"/>
                  <a:gd name="T12" fmla="*/ 12 w 42"/>
                  <a:gd name="T13" fmla="*/ 24 h 24"/>
                  <a:gd name="T14" fmla="*/ 24 w 42"/>
                  <a:gd name="T15" fmla="*/ 18 h 24"/>
                  <a:gd name="T16" fmla="*/ 24 w 42"/>
                  <a:gd name="T17" fmla="*/ 18 h 24"/>
                  <a:gd name="T18" fmla="*/ 36 w 42"/>
                  <a:gd name="T19" fmla="*/ 12 h 24"/>
                  <a:gd name="T20" fmla="*/ 42 w 42"/>
                  <a:gd name="T21" fmla="*/ 6 h 24"/>
                  <a:gd name="T22" fmla="*/ 42 w 42"/>
                  <a:gd name="T23" fmla="*/ 0 h 24"/>
                  <a:gd name="T24" fmla="*/ 42 w 42"/>
                  <a:gd name="T25" fmla="*/ 0 h 24"/>
                  <a:gd name="T26" fmla="*/ 42 w 42"/>
                  <a:gd name="T27" fmla="*/ 0 h 24"/>
                  <a:gd name="T28" fmla="*/ 30 w 42"/>
                  <a:gd name="T29" fmla="*/ 0 h 24"/>
                  <a:gd name="T30" fmla="*/ 18 w 42"/>
                  <a:gd name="T31" fmla="*/ 0 h 24"/>
                  <a:gd name="T32" fmla="*/ 18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18" y="0"/>
                    </a:moveTo>
                    <a:lnTo>
                      <a:pt x="6" y="6"/>
                    </a:lnTo>
                    <a:lnTo>
                      <a:pt x="0" y="12"/>
                    </a:lnTo>
                    <a:lnTo>
                      <a:pt x="0" y="18"/>
                    </a:lnTo>
                    <a:lnTo>
                      <a:pt x="0" y="24"/>
                    </a:lnTo>
                    <a:lnTo>
                      <a:pt x="12" y="24"/>
                    </a:lnTo>
                    <a:lnTo>
                      <a:pt x="24" y="18"/>
                    </a:lnTo>
                    <a:lnTo>
                      <a:pt x="36" y="12"/>
                    </a:lnTo>
                    <a:lnTo>
                      <a:pt x="42" y="6"/>
                    </a:lnTo>
                    <a:lnTo>
                      <a:pt x="42" y="0"/>
                    </a:lnTo>
                    <a:lnTo>
                      <a:pt x="30" y="0"/>
                    </a:lnTo>
                    <a:lnTo>
                      <a:pt x="18"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41" name="Freeform 788"/>
              <p:cNvSpPr>
                <a:spLocks/>
              </p:cNvSpPr>
              <p:nvPr/>
            </p:nvSpPr>
            <p:spPr bwMode="auto">
              <a:xfrm>
                <a:off x="4334" y="2243"/>
                <a:ext cx="18" cy="18"/>
              </a:xfrm>
              <a:custGeom>
                <a:avLst/>
                <a:gdLst>
                  <a:gd name="T0" fmla="*/ 0 w 18"/>
                  <a:gd name="T1" fmla="*/ 0 h 18"/>
                  <a:gd name="T2" fmla="*/ 12 w 18"/>
                  <a:gd name="T3" fmla="*/ 18 h 18"/>
                  <a:gd name="T4" fmla="*/ 18 w 18"/>
                  <a:gd name="T5" fmla="*/ 18 h 18"/>
                  <a:gd name="T6" fmla="*/ 12 w 18"/>
                  <a:gd name="T7" fmla="*/ 0 h 18"/>
                  <a:gd name="T8" fmla="*/ 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0"/>
                    </a:moveTo>
                    <a:lnTo>
                      <a:pt x="12" y="18"/>
                    </a:lnTo>
                    <a:lnTo>
                      <a:pt x="18" y="18"/>
                    </a:lnTo>
                    <a:lnTo>
                      <a:pt x="12" y="0"/>
                    </a:lnTo>
                    <a:lnTo>
                      <a:pt x="0"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42" name="Line 789"/>
              <p:cNvSpPr>
                <a:spLocks noChangeShapeType="1"/>
              </p:cNvSpPr>
              <p:nvPr/>
            </p:nvSpPr>
            <p:spPr bwMode="auto">
              <a:xfrm flipH="1" flipV="1">
                <a:off x="4346" y="2261"/>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543" name="Freeform 790"/>
              <p:cNvSpPr>
                <a:spLocks/>
              </p:cNvSpPr>
              <p:nvPr/>
            </p:nvSpPr>
            <p:spPr bwMode="auto">
              <a:xfrm>
                <a:off x="4400" y="2219"/>
                <a:ext cx="42" cy="36"/>
              </a:xfrm>
              <a:custGeom>
                <a:avLst/>
                <a:gdLst>
                  <a:gd name="T0" fmla="*/ 12 w 42"/>
                  <a:gd name="T1" fmla="*/ 12 h 36"/>
                  <a:gd name="T2" fmla="*/ 6 w 42"/>
                  <a:gd name="T3" fmla="*/ 18 h 36"/>
                  <a:gd name="T4" fmla="*/ 0 w 42"/>
                  <a:gd name="T5" fmla="*/ 30 h 36"/>
                  <a:gd name="T6" fmla="*/ 6 w 42"/>
                  <a:gd name="T7" fmla="*/ 36 h 36"/>
                  <a:gd name="T8" fmla="*/ 6 w 42"/>
                  <a:gd name="T9" fmla="*/ 36 h 36"/>
                  <a:gd name="T10" fmla="*/ 12 w 42"/>
                  <a:gd name="T11" fmla="*/ 36 h 36"/>
                  <a:gd name="T12" fmla="*/ 18 w 42"/>
                  <a:gd name="T13" fmla="*/ 30 h 36"/>
                  <a:gd name="T14" fmla="*/ 30 w 42"/>
                  <a:gd name="T15" fmla="*/ 24 h 36"/>
                  <a:gd name="T16" fmla="*/ 30 w 42"/>
                  <a:gd name="T17" fmla="*/ 24 h 36"/>
                  <a:gd name="T18" fmla="*/ 36 w 42"/>
                  <a:gd name="T19" fmla="*/ 12 h 36"/>
                  <a:gd name="T20" fmla="*/ 42 w 42"/>
                  <a:gd name="T21" fmla="*/ 6 h 36"/>
                  <a:gd name="T22" fmla="*/ 42 w 42"/>
                  <a:gd name="T23" fmla="*/ 0 h 36"/>
                  <a:gd name="T24" fmla="*/ 42 w 42"/>
                  <a:gd name="T25" fmla="*/ 0 h 36"/>
                  <a:gd name="T26" fmla="*/ 36 w 42"/>
                  <a:gd name="T27" fmla="*/ 0 h 36"/>
                  <a:gd name="T28" fmla="*/ 24 w 42"/>
                  <a:gd name="T29" fmla="*/ 0 h 36"/>
                  <a:gd name="T30" fmla="*/ 12 w 42"/>
                  <a:gd name="T31" fmla="*/ 12 h 36"/>
                  <a:gd name="T32" fmla="*/ 12 w 42"/>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12" y="12"/>
                    </a:moveTo>
                    <a:lnTo>
                      <a:pt x="6" y="18"/>
                    </a:lnTo>
                    <a:lnTo>
                      <a:pt x="0" y="30"/>
                    </a:lnTo>
                    <a:lnTo>
                      <a:pt x="6" y="36"/>
                    </a:lnTo>
                    <a:lnTo>
                      <a:pt x="12" y="36"/>
                    </a:lnTo>
                    <a:lnTo>
                      <a:pt x="18" y="30"/>
                    </a:lnTo>
                    <a:lnTo>
                      <a:pt x="30" y="24"/>
                    </a:lnTo>
                    <a:lnTo>
                      <a:pt x="36" y="12"/>
                    </a:lnTo>
                    <a:lnTo>
                      <a:pt x="42" y="6"/>
                    </a:lnTo>
                    <a:lnTo>
                      <a:pt x="42" y="0"/>
                    </a:lnTo>
                    <a:lnTo>
                      <a:pt x="36" y="0"/>
                    </a:lnTo>
                    <a:lnTo>
                      <a:pt x="24" y="0"/>
                    </a:lnTo>
                    <a:lnTo>
                      <a:pt x="12"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44" name="Freeform 791"/>
              <p:cNvSpPr>
                <a:spLocks/>
              </p:cNvSpPr>
              <p:nvPr/>
            </p:nvSpPr>
            <p:spPr bwMode="auto">
              <a:xfrm>
                <a:off x="4388" y="2207"/>
                <a:ext cx="24" cy="18"/>
              </a:xfrm>
              <a:custGeom>
                <a:avLst/>
                <a:gdLst>
                  <a:gd name="T0" fmla="*/ 0 w 24"/>
                  <a:gd name="T1" fmla="*/ 6 h 18"/>
                  <a:gd name="T2" fmla="*/ 18 w 24"/>
                  <a:gd name="T3" fmla="*/ 18 h 18"/>
                  <a:gd name="T4" fmla="*/ 24 w 24"/>
                  <a:gd name="T5" fmla="*/ 12 h 18"/>
                  <a:gd name="T6" fmla="*/ 6 w 24"/>
                  <a:gd name="T7" fmla="*/ 0 h 18"/>
                  <a:gd name="T8" fmla="*/ 0 w 24"/>
                  <a:gd name="T9" fmla="*/ 6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0" y="6"/>
                    </a:moveTo>
                    <a:lnTo>
                      <a:pt x="18" y="18"/>
                    </a:lnTo>
                    <a:lnTo>
                      <a:pt x="24" y="12"/>
                    </a:lnTo>
                    <a:lnTo>
                      <a:pt x="6" y="0"/>
                    </a:lnTo>
                    <a:lnTo>
                      <a:pt x="0"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45" name="Line 792"/>
              <p:cNvSpPr>
                <a:spLocks noChangeShapeType="1"/>
              </p:cNvSpPr>
              <p:nvPr/>
            </p:nvSpPr>
            <p:spPr bwMode="auto">
              <a:xfrm flipH="1" flipV="1">
                <a:off x="4406" y="2225"/>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546" name="Freeform 793"/>
              <p:cNvSpPr>
                <a:spLocks/>
              </p:cNvSpPr>
              <p:nvPr/>
            </p:nvSpPr>
            <p:spPr bwMode="auto">
              <a:xfrm>
                <a:off x="4454" y="2147"/>
                <a:ext cx="24" cy="48"/>
              </a:xfrm>
              <a:custGeom>
                <a:avLst/>
                <a:gdLst>
                  <a:gd name="T0" fmla="*/ 0 w 24"/>
                  <a:gd name="T1" fmla="*/ 24 h 48"/>
                  <a:gd name="T2" fmla="*/ 0 w 24"/>
                  <a:gd name="T3" fmla="*/ 36 h 48"/>
                  <a:gd name="T4" fmla="*/ 0 w 24"/>
                  <a:gd name="T5" fmla="*/ 42 h 48"/>
                  <a:gd name="T6" fmla="*/ 0 w 24"/>
                  <a:gd name="T7" fmla="*/ 48 h 48"/>
                  <a:gd name="T8" fmla="*/ 0 w 24"/>
                  <a:gd name="T9" fmla="*/ 48 h 48"/>
                  <a:gd name="T10" fmla="*/ 12 w 24"/>
                  <a:gd name="T11" fmla="*/ 48 h 48"/>
                  <a:gd name="T12" fmla="*/ 18 w 24"/>
                  <a:gd name="T13" fmla="*/ 42 h 48"/>
                  <a:gd name="T14" fmla="*/ 24 w 24"/>
                  <a:gd name="T15" fmla="*/ 30 h 48"/>
                  <a:gd name="T16" fmla="*/ 24 w 24"/>
                  <a:gd name="T17" fmla="*/ 30 h 48"/>
                  <a:gd name="T18" fmla="*/ 24 w 24"/>
                  <a:gd name="T19" fmla="*/ 18 h 48"/>
                  <a:gd name="T20" fmla="*/ 24 w 24"/>
                  <a:gd name="T21" fmla="*/ 6 h 48"/>
                  <a:gd name="T22" fmla="*/ 24 w 24"/>
                  <a:gd name="T23" fmla="*/ 0 h 48"/>
                  <a:gd name="T24" fmla="*/ 24 w 24"/>
                  <a:gd name="T25" fmla="*/ 0 h 48"/>
                  <a:gd name="T26" fmla="*/ 18 w 24"/>
                  <a:gd name="T27" fmla="*/ 6 h 48"/>
                  <a:gd name="T28" fmla="*/ 6 w 24"/>
                  <a:gd name="T29" fmla="*/ 12 h 48"/>
                  <a:gd name="T30" fmla="*/ 0 w 24"/>
                  <a:gd name="T31" fmla="*/ 24 h 48"/>
                  <a:gd name="T32" fmla="*/ 0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24"/>
                    </a:moveTo>
                    <a:lnTo>
                      <a:pt x="0" y="36"/>
                    </a:lnTo>
                    <a:lnTo>
                      <a:pt x="0" y="42"/>
                    </a:lnTo>
                    <a:lnTo>
                      <a:pt x="0" y="48"/>
                    </a:lnTo>
                    <a:lnTo>
                      <a:pt x="12" y="48"/>
                    </a:lnTo>
                    <a:lnTo>
                      <a:pt x="18" y="42"/>
                    </a:lnTo>
                    <a:lnTo>
                      <a:pt x="24" y="30"/>
                    </a:lnTo>
                    <a:lnTo>
                      <a:pt x="24" y="18"/>
                    </a:lnTo>
                    <a:lnTo>
                      <a:pt x="24" y="6"/>
                    </a:lnTo>
                    <a:lnTo>
                      <a:pt x="24" y="0"/>
                    </a:lnTo>
                    <a:lnTo>
                      <a:pt x="18" y="6"/>
                    </a:lnTo>
                    <a:lnTo>
                      <a:pt x="6" y="12"/>
                    </a:lnTo>
                    <a:lnTo>
                      <a:pt x="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47" name="Freeform 794"/>
              <p:cNvSpPr>
                <a:spLocks/>
              </p:cNvSpPr>
              <p:nvPr/>
            </p:nvSpPr>
            <p:spPr bwMode="auto">
              <a:xfrm>
                <a:off x="4430" y="2153"/>
                <a:ext cx="18" cy="18"/>
              </a:xfrm>
              <a:custGeom>
                <a:avLst/>
                <a:gdLst>
                  <a:gd name="T0" fmla="*/ 0 w 18"/>
                  <a:gd name="T1" fmla="*/ 12 h 18"/>
                  <a:gd name="T2" fmla="*/ 18 w 18"/>
                  <a:gd name="T3" fmla="*/ 18 h 18"/>
                  <a:gd name="T4" fmla="*/ 18 w 18"/>
                  <a:gd name="T5" fmla="*/ 6 h 18"/>
                  <a:gd name="T6" fmla="*/ 0 w 18"/>
                  <a:gd name="T7" fmla="*/ 0 h 18"/>
                  <a:gd name="T8" fmla="*/ 0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12"/>
                    </a:moveTo>
                    <a:lnTo>
                      <a:pt x="18" y="18"/>
                    </a:lnTo>
                    <a:lnTo>
                      <a:pt x="18" y="6"/>
                    </a:lnTo>
                    <a:lnTo>
                      <a:pt x="0" y="0"/>
                    </a:lnTo>
                    <a:lnTo>
                      <a:pt x="0"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48" name="Line 795"/>
              <p:cNvSpPr>
                <a:spLocks noChangeShapeType="1"/>
              </p:cNvSpPr>
              <p:nvPr/>
            </p:nvSpPr>
            <p:spPr bwMode="auto">
              <a:xfrm flipH="1" flipV="1">
                <a:off x="4448" y="2165"/>
                <a:ext cx="12"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549" name="Freeform 796"/>
              <p:cNvSpPr>
                <a:spLocks/>
              </p:cNvSpPr>
              <p:nvPr/>
            </p:nvSpPr>
            <p:spPr bwMode="auto">
              <a:xfrm>
                <a:off x="4472" y="2075"/>
                <a:ext cx="24" cy="48"/>
              </a:xfrm>
              <a:custGeom>
                <a:avLst/>
                <a:gdLst>
                  <a:gd name="T0" fmla="*/ 0 w 24"/>
                  <a:gd name="T1" fmla="*/ 24 h 48"/>
                  <a:gd name="T2" fmla="*/ 0 w 24"/>
                  <a:gd name="T3" fmla="*/ 36 h 48"/>
                  <a:gd name="T4" fmla="*/ 6 w 24"/>
                  <a:gd name="T5" fmla="*/ 42 h 48"/>
                  <a:gd name="T6" fmla="*/ 12 w 24"/>
                  <a:gd name="T7" fmla="*/ 48 h 48"/>
                  <a:gd name="T8" fmla="*/ 12 w 24"/>
                  <a:gd name="T9" fmla="*/ 48 h 48"/>
                  <a:gd name="T10" fmla="*/ 18 w 24"/>
                  <a:gd name="T11" fmla="*/ 42 h 48"/>
                  <a:gd name="T12" fmla="*/ 18 w 24"/>
                  <a:gd name="T13" fmla="*/ 36 h 48"/>
                  <a:gd name="T14" fmla="*/ 24 w 24"/>
                  <a:gd name="T15" fmla="*/ 24 h 48"/>
                  <a:gd name="T16" fmla="*/ 24 w 24"/>
                  <a:gd name="T17" fmla="*/ 24 h 48"/>
                  <a:gd name="T18" fmla="*/ 18 w 24"/>
                  <a:gd name="T19" fmla="*/ 12 h 48"/>
                  <a:gd name="T20" fmla="*/ 18 w 24"/>
                  <a:gd name="T21" fmla="*/ 0 h 48"/>
                  <a:gd name="T22" fmla="*/ 12 w 24"/>
                  <a:gd name="T23" fmla="*/ 0 h 48"/>
                  <a:gd name="T24" fmla="*/ 12 w 24"/>
                  <a:gd name="T25" fmla="*/ 0 h 48"/>
                  <a:gd name="T26" fmla="*/ 6 w 24"/>
                  <a:gd name="T27" fmla="*/ 0 h 48"/>
                  <a:gd name="T28" fmla="*/ 0 w 24"/>
                  <a:gd name="T29" fmla="*/ 12 h 48"/>
                  <a:gd name="T30" fmla="*/ 0 w 24"/>
                  <a:gd name="T31" fmla="*/ 24 h 48"/>
                  <a:gd name="T32" fmla="*/ 0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24"/>
                    </a:moveTo>
                    <a:lnTo>
                      <a:pt x="0" y="36"/>
                    </a:lnTo>
                    <a:lnTo>
                      <a:pt x="6" y="42"/>
                    </a:lnTo>
                    <a:lnTo>
                      <a:pt x="12" y="48"/>
                    </a:lnTo>
                    <a:lnTo>
                      <a:pt x="18" y="42"/>
                    </a:lnTo>
                    <a:lnTo>
                      <a:pt x="18" y="36"/>
                    </a:lnTo>
                    <a:lnTo>
                      <a:pt x="24" y="24"/>
                    </a:lnTo>
                    <a:lnTo>
                      <a:pt x="18" y="12"/>
                    </a:lnTo>
                    <a:lnTo>
                      <a:pt x="18" y="0"/>
                    </a:lnTo>
                    <a:lnTo>
                      <a:pt x="12" y="0"/>
                    </a:lnTo>
                    <a:lnTo>
                      <a:pt x="6" y="0"/>
                    </a:lnTo>
                    <a:lnTo>
                      <a:pt x="0" y="12"/>
                    </a:lnTo>
                    <a:lnTo>
                      <a:pt x="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50" name="Rectangle 797"/>
              <p:cNvSpPr>
                <a:spLocks noChangeArrowheads="1"/>
              </p:cNvSpPr>
              <p:nvPr/>
            </p:nvSpPr>
            <p:spPr bwMode="auto">
              <a:xfrm>
                <a:off x="4442" y="2093"/>
                <a:ext cx="24" cy="12"/>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51" name="Line 798"/>
              <p:cNvSpPr>
                <a:spLocks noChangeShapeType="1"/>
              </p:cNvSpPr>
              <p:nvPr/>
            </p:nvSpPr>
            <p:spPr bwMode="auto">
              <a:xfrm flipH="1">
                <a:off x="4466" y="2099"/>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552" name="Freeform 799"/>
              <p:cNvSpPr>
                <a:spLocks/>
              </p:cNvSpPr>
              <p:nvPr/>
            </p:nvSpPr>
            <p:spPr bwMode="auto">
              <a:xfrm>
                <a:off x="4454" y="2003"/>
                <a:ext cx="24" cy="42"/>
              </a:xfrm>
              <a:custGeom>
                <a:avLst/>
                <a:gdLst>
                  <a:gd name="T0" fmla="*/ 0 w 24"/>
                  <a:gd name="T1" fmla="*/ 24 h 42"/>
                  <a:gd name="T2" fmla="*/ 12 w 24"/>
                  <a:gd name="T3" fmla="*/ 36 h 42"/>
                  <a:gd name="T4" fmla="*/ 18 w 24"/>
                  <a:gd name="T5" fmla="*/ 42 h 42"/>
                  <a:gd name="T6" fmla="*/ 24 w 24"/>
                  <a:gd name="T7" fmla="*/ 42 h 42"/>
                  <a:gd name="T8" fmla="*/ 24 w 24"/>
                  <a:gd name="T9" fmla="*/ 42 h 42"/>
                  <a:gd name="T10" fmla="*/ 24 w 24"/>
                  <a:gd name="T11" fmla="*/ 36 h 42"/>
                  <a:gd name="T12" fmla="*/ 24 w 24"/>
                  <a:gd name="T13" fmla="*/ 30 h 42"/>
                  <a:gd name="T14" fmla="*/ 24 w 24"/>
                  <a:gd name="T15" fmla="*/ 18 h 42"/>
                  <a:gd name="T16" fmla="*/ 24 w 24"/>
                  <a:gd name="T17" fmla="*/ 18 h 42"/>
                  <a:gd name="T18" fmla="*/ 18 w 24"/>
                  <a:gd name="T19" fmla="*/ 6 h 42"/>
                  <a:gd name="T20" fmla="*/ 12 w 24"/>
                  <a:gd name="T21" fmla="*/ 0 h 42"/>
                  <a:gd name="T22" fmla="*/ 6 w 24"/>
                  <a:gd name="T23" fmla="*/ 0 h 42"/>
                  <a:gd name="T24" fmla="*/ 6 w 24"/>
                  <a:gd name="T25" fmla="*/ 0 h 42"/>
                  <a:gd name="T26" fmla="*/ 0 w 24"/>
                  <a:gd name="T27" fmla="*/ 0 h 42"/>
                  <a:gd name="T28" fmla="*/ 0 w 24"/>
                  <a:gd name="T29" fmla="*/ 12 h 42"/>
                  <a:gd name="T30" fmla="*/ 0 w 24"/>
                  <a:gd name="T31" fmla="*/ 24 h 42"/>
                  <a:gd name="T32" fmla="*/ 0 w 24"/>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0" y="24"/>
                    </a:moveTo>
                    <a:lnTo>
                      <a:pt x="12" y="36"/>
                    </a:lnTo>
                    <a:lnTo>
                      <a:pt x="18" y="42"/>
                    </a:lnTo>
                    <a:lnTo>
                      <a:pt x="24" y="42"/>
                    </a:lnTo>
                    <a:lnTo>
                      <a:pt x="24" y="36"/>
                    </a:lnTo>
                    <a:lnTo>
                      <a:pt x="24" y="30"/>
                    </a:lnTo>
                    <a:lnTo>
                      <a:pt x="24" y="18"/>
                    </a:lnTo>
                    <a:lnTo>
                      <a:pt x="18" y="6"/>
                    </a:lnTo>
                    <a:lnTo>
                      <a:pt x="12" y="0"/>
                    </a:lnTo>
                    <a:lnTo>
                      <a:pt x="6" y="0"/>
                    </a:lnTo>
                    <a:lnTo>
                      <a:pt x="0" y="0"/>
                    </a:lnTo>
                    <a:lnTo>
                      <a:pt x="0" y="12"/>
                    </a:lnTo>
                    <a:lnTo>
                      <a:pt x="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53" name="Freeform 800"/>
              <p:cNvSpPr>
                <a:spLocks/>
              </p:cNvSpPr>
              <p:nvPr/>
            </p:nvSpPr>
            <p:spPr bwMode="auto">
              <a:xfrm>
                <a:off x="4430" y="2027"/>
                <a:ext cx="24" cy="12"/>
              </a:xfrm>
              <a:custGeom>
                <a:avLst/>
                <a:gdLst>
                  <a:gd name="T0" fmla="*/ 0 w 24"/>
                  <a:gd name="T1" fmla="*/ 12 h 12"/>
                  <a:gd name="T2" fmla="*/ 24 w 24"/>
                  <a:gd name="T3" fmla="*/ 6 h 12"/>
                  <a:gd name="T4" fmla="*/ 18 w 24"/>
                  <a:gd name="T5" fmla="*/ 0 h 12"/>
                  <a:gd name="T6" fmla="*/ 0 w 24"/>
                  <a:gd name="T7" fmla="*/ 6 h 12"/>
                  <a:gd name="T8" fmla="*/ 0 w 24"/>
                  <a:gd name="T9" fmla="*/ 12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12"/>
                    </a:moveTo>
                    <a:lnTo>
                      <a:pt x="24" y="6"/>
                    </a:lnTo>
                    <a:lnTo>
                      <a:pt x="18" y="0"/>
                    </a:lnTo>
                    <a:lnTo>
                      <a:pt x="0" y="6"/>
                    </a:lnTo>
                    <a:lnTo>
                      <a:pt x="0"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54" name="Line 801"/>
              <p:cNvSpPr>
                <a:spLocks noChangeShapeType="1"/>
              </p:cNvSpPr>
              <p:nvPr/>
            </p:nvSpPr>
            <p:spPr bwMode="auto">
              <a:xfrm flipH="1">
                <a:off x="4448" y="2027"/>
                <a:ext cx="12"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555" name="Freeform 802"/>
              <p:cNvSpPr>
                <a:spLocks/>
              </p:cNvSpPr>
              <p:nvPr/>
            </p:nvSpPr>
            <p:spPr bwMode="auto">
              <a:xfrm>
                <a:off x="4406" y="1943"/>
                <a:ext cx="36" cy="36"/>
              </a:xfrm>
              <a:custGeom>
                <a:avLst/>
                <a:gdLst>
                  <a:gd name="T0" fmla="*/ 12 w 36"/>
                  <a:gd name="T1" fmla="*/ 24 h 36"/>
                  <a:gd name="T2" fmla="*/ 18 w 36"/>
                  <a:gd name="T3" fmla="*/ 30 h 36"/>
                  <a:gd name="T4" fmla="*/ 30 w 36"/>
                  <a:gd name="T5" fmla="*/ 36 h 36"/>
                  <a:gd name="T6" fmla="*/ 36 w 36"/>
                  <a:gd name="T7" fmla="*/ 36 h 36"/>
                  <a:gd name="T8" fmla="*/ 36 w 36"/>
                  <a:gd name="T9" fmla="*/ 36 h 36"/>
                  <a:gd name="T10" fmla="*/ 36 w 36"/>
                  <a:gd name="T11" fmla="*/ 30 h 36"/>
                  <a:gd name="T12" fmla="*/ 30 w 36"/>
                  <a:gd name="T13" fmla="*/ 18 h 36"/>
                  <a:gd name="T14" fmla="*/ 24 w 36"/>
                  <a:gd name="T15" fmla="*/ 12 h 36"/>
                  <a:gd name="T16" fmla="*/ 24 w 36"/>
                  <a:gd name="T17" fmla="*/ 12 h 36"/>
                  <a:gd name="T18" fmla="*/ 12 w 36"/>
                  <a:gd name="T19" fmla="*/ 0 h 36"/>
                  <a:gd name="T20" fmla="*/ 6 w 36"/>
                  <a:gd name="T21" fmla="*/ 0 h 36"/>
                  <a:gd name="T22" fmla="*/ 0 w 36"/>
                  <a:gd name="T23" fmla="*/ 0 h 36"/>
                  <a:gd name="T24" fmla="*/ 0 w 36"/>
                  <a:gd name="T25" fmla="*/ 0 h 36"/>
                  <a:gd name="T26" fmla="*/ 0 w 36"/>
                  <a:gd name="T27" fmla="*/ 6 h 36"/>
                  <a:gd name="T28" fmla="*/ 0 w 36"/>
                  <a:gd name="T29" fmla="*/ 12 h 36"/>
                  <a:gd name="T30" fmla="*/ 12 w 36"/>
                  <a:gd name="T31" fmla="*/ 24 h 36"/>
                  <a:gd name="T32" fmla="*/ 12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2" y="24"/>
                    </a:moveTo>
                    <a:lnTo>
                      <a:pt x="18" y="30"/>
                    </a:lnTo>
                    <a:lnTo>
                      <a:pt x="30" y="36"/>
                    </a:lnTo>
                    <a:lnTo>
                      <a:pt x="36" y="36"/>
                    </a:lnTo>
                    <a:lnTo>
                      <a:pt x="36" y="30"/>
                    </a:lnTo>
                    <a:lnTo>
                      <a:pt x="30" y="18"/>
                    </a:lnTo>
                    <a:lnTo>
                      <a:pt x="24" y="12"/>
                    </a:lnTo>
                    <a:lnTo>
                      <a:pt x="12" y="0"/>
                    </a:lnTo>
                    <a:lnTo>
                      <a:pt x="6" y="0"/>
                    </a:lnTo>
                    <a:lnTo>
                      <a:pt x="0" y="0"/>
                    </a:lnTo>
                    <a:lnTo>
                      <a:pt x="0" y="6"/>
                    </a:lnTo>
                    <a:lnTo>
                      <a:pt x="0" y="12"/>
                    </a:lnTo>
                    <a:lnTo>
                      <a:pt x="12"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56" name="Freeform 803"/>
              <p:cNvSpPr>
                <a:spLocks/>
              </p:cNvSpPr>
              <p:nvPr/>
            </p:nvSpPr>
            <p:spPr bwMode="auto">
              <a:xfrm>
                <a:off x="4394" y="1967"/>
                <a:ext cx="18" cy="24"/>
              </a:xfrm>
              <a:custGeom>
                <a:avLst/>
                <a:gdLst>
                  <a:gd name="T0" fmla="*/ 6 w 18"/>
                  <a:gd name="T1" fmla="*/ 24 h 24"/>
                  <a:gd name="T2" fmla="*/ 18 w 18"/>
                  <a:gd name="T3" fmla="*/ 6 h 24"/>
                  <a:gd name="T4" fmla="*/ 12 w 18"/>
                  <a:gd name="T5" fmla="*/ 0 h 24"/>
                  <a:gd name="T6" fmla="*/ 0 w 18"/>
                  <a:gd name="T7" fmla="*/ 18 h 24"/>
                  <a:gd name="T8" fmla="*/ 6 w 18"/>
                  <a:gd name="T9" fmla="*/ 24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6" y="24"/>
                    </a:moveTo>
                    <a:lnTo>
                      <a:pt x="18" y="6"/>
                    </a:lnTo>
                    <a:lnTo>
                      <a:pt x="12" y="0"/>
                    </a:lnTo>
                    <a:lnTo>
                      <a:pt x="0" y="18"/>
                    </a:lnTo>
                    <a:lnTo>
                      <a:pt x="6"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57" name="Line 804"/>
              <p:cNvSpPr>
                <a:spLocks noChangeShapeType="1"/>
              </p:cNvSpPr>
              <p:nvPr/>
            </p:nvSpPr>
            <p:spPr bwMode="auto">
              <a:xfrm flipH="1">
                <a:off x="4412" y="1967"/>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558" name="Freeform 805"/>
              <p:cNvSpPr>
                <a:spLocks/>
              </p:cNvSpPr>
              <p:nvPr/>
            </p:nvSpPr>
            <p:spPr bwMode="auto">
              <a:xfrm>
                <a:off x="4334" y="1907"/>
                <a:ext cx="48" cy="24"/>
              </a:xfrm>
              <a:custGeom>
                <a:avLst/>
                <a:gdLst>
                  <a:gd name="T0" fmla="*/ 18 w 48"/>
                  <a:gd name="T1" fmla="*/ 18 h 24"/>
                  <a:gd name="T2" fmla="*/ 30 w 48"/>
                  <a:gd name="T3" fmla="*/ 24 h 24"/>
                  <a:gd name="T4" fmla="*/ 42 w 48"/>
                  <a:gd name="T5" fmla="*/ 24 h 24"/>
                  <a:gd name="T6" fmla="*/ 48 w 48"/>
                  <a:gd name="T7" fmla="*/ 18 h 24"/>
                  <a:gd name="T8" fmla="*/ 48 w 48"/>
                  <a:gd name="T9" fmla="*/ 18 h 24"/>
                  <a:gd name="T10" fmla="*/ 48 w 48"/>
                  <a:gd name="T11" fmla="*/ 12 h 24"/>
                  <a:gd name="T12" fmla="*/ 36 w 48"/>
                  <a:gd name="T13" fmla="*/ 6 h 24"/>
                  <a:gd name="T14" fmla="*/ 24 w 48"/>
                  <a:gd name="T15" fmla="*/ 0 h 24"/>
                  <a:gd name="T16" fmla="*/ 24 w 48"/>
                  <a:gd name="T17" fmla="*/ 0 h 24"/>
                  <a:gd name="T18" fmla="*/ 12 w 48"/>
                  <a:gd name="T19" fmla="*/ 0 h 24"/>
                  <a:gd name="T20" fmla="*/ 6 w 48"/>
                  <a:gd name="T21" fmla="*/ 0 h 24"/>
                  <a:gd name="T22" fmla="*/ 0 w 48"/>
                  <a:gd name="T23" fmla="*/ 0 h 24"/>
                  <a:gd name="T24" fmla="*/ 0 w 48"/>
                  <a:gd name="T25" fmla="*/ 0 h 24"/>
                  <a:gd name="T26" fmla="*/ 0 w 48"/>
                  <a:gd name="T27" fmla="*/ 6 h 24"/>
                  <a:gd name="T28" fmla="*/ 6 w 48"/>
                  <a:gd name="T29" fmla="*/ 12 h 24"/>
                  <a:gd name="T30" fmla="*/ 18 w 48"/>
                  <a:gd name="T31" fmla="*/ 18 h 24"/>
                  <a:gd name="T32" fmla="*/ 18 w 48"/>
                  <a:gd name="T33" fmla="*/ 18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18" y="18"/>
                    </a:moveTo>
                    <a:lnTo>
                      <a:pt x="30" y="24"/>
                    </a:lnTo>
                    <a:lnTo>
                      <a:pt x="42" y="24"/>
                    </a:lnTo>
                    <a:lnTo>
                      <a:pt x="48" y="18"/>
                    </a:lnTo>
                    <a:lnTo>
                      <a:pt x="48" y="12"/>
                    </a:lnTo>
                    <a:lnTo>
                      <a:pt x="36" y="6"/>
                    </a:lnTo>
                    <a:lnTo>
                      <a:pt x="24" y="0"/>
                    </a:lnTo>
                    <a:lnTo>
                      <a:pt x="12" y="0"/>
                    </a:lnTo>
                    <a:lnTo>
                      <a:pt x="6" y="0"/>
                    </a:lnTo>
                    <a:lnTo>
                      <a:pt x="0" y="0"/>
                    </a:lnTo>
                    <a:lnTo>
                      <a:pt x="0" y="6"/>
                    </a:lnTo>
                    <a:lnTo>
                      <a:pt x="6" y="12"/>
                    </a:lnTo>
                    <a:lnTo>
                      <a:pt x="18"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59" name="Freeform 806"/>
              <p:cNvSpPr>
                <a:spLocks/>
              </p:cNvSpPr>
              <p:nvPr/>
            </p:nvSpPr>
            <p:spPr bwMode="auto">
              <a:xfrm>
                <a:off x="4340" y="1931"/>
                <a:ext cx="12" cy="24"/>
              </a:xfrm>
              <a:custGeom>
                <a:avLst/>
                <a:gdLst>
                  <a:gd name="T0" fmla="*/ 6 w 12"/>
                  <a:gd name="T1" fmla="*/ 24 h 24"/>
                  <a:gd name="T2" fmla="*/ 12 w 12"/>
                  <a:gd name="T3" fmla="*/ 6 h 24"/>
                  <a:gd name="T4" fmla="*/ 6 w 12"/>
                  <a:gd name="T5" fmla="*/ 0 h 24"/>
                  <a:gd name="T6" fmla="*/ 0 w 12"/>
                  <a:gd name="T7" fmla="*/ 18 h 24"/>
                  <a:gd name="T8" fmla="*/ 6 w 12"/>
                  <a:gd name="T9" fmla="*/ 24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6" y="24"/>
                    </a:moveTo>
                    <a:lnTo>
                      <a:pt x="12" y="6"/>
                    </a:lnTo>
                    <a:lnTo>
                      <a:pt x="6" y="0"/>
                    </a:lnTo>
                    <a:lnTo>
                      <a:pt x="0" y="18"/>
                    </a:lnTo>
                    <a:lnTo>
                      <a:pt x="6"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560" name="Line 807"/>
              <p:cNvSpPr>
                <a:spLocks noChangeShapeType="1"/>
              </p:cNvSpPr>
              <p:nvPr/>
            </p:nvSpPr>
            <p:spPr bwMode="auto">
              <a:xfrm>
                <a:off x="4352" y="1925"/>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grpSp>
        <p:grpSp>
          <p:nvGrpSpPr>
            <p:cNvPr id="7" name="Group 808"/>
            <p:cNvGrpSpPr>
              <a:grpSpLocks/>
            </p:cNvGrpSpPr>
            <p:nvPr/>
          </p:nvGrpSpPr>
          <p:grpSpPr bwMode="auto">
            <a:xfrm>
              <a:off x="1664" y="1889"/>
              <a:ext cx="2712" cy="1200"/>
              <a:chOff x="1664" y="1889"/>
              <a:chExt cx="2712" cy="1200"/>
            </a:xfrm>
          </p:grpSpPr>
          <p:sp>
            <p:nvSpPr>
              <p:cNvPr id="64161" name="Freeform 809"/>
              <p:cNvSpPr>
                <a:spLocks/>
              </p:cNvSpPr>
              <p:nvPr/>
            </p:nvSpPr>
            <p:spPr bwMode="auto">
              <a:xfrm>
                <a:off x="4250" y="1889"/>
                <a:ext cx="54" cy="24"/>
              </a:xfrm>
              <a:custGeom>
                <a:avLst/>
                <a:gdLst>
                  <a:gd name="T0" fmla="*/ 30 w 54"/>
                  <a:gd name="T1" fmla="*/ 24 h 24"/>
                  <a:gd name="T2" fmla="*/ 42 w 54"/>
                  <a:gd name="T3" fmla="*/ 24 h 24"/>
                  <a:gd name="T4" fmla="*/ 48 w 54"/>
                  <a:gd name="T5" fmla="*/ 18 h 24"/>
                  <a:gd name="T6" fmla="*/ 54 w 54"/>
                  <a:gd name="T7" fmla="*/ 12 h 24"/>
                  <a:gd name="T8" fmla="*/ 54 w 54"/>
                  <a:gd name="T9" fmla="*/ 12 h 24"/>
                  <a:gd name="T10" fmla="*/ 48 w 54"/>
                  <a:gd name="T11" fmla="*/ 6 h 24"/>
                  <a:gd name="T12" fmla="*/ 42 w 54"/>
                  <a:gd name="T13" fmla="*/ 6 h 24"/>
                  <a:gd name="T14" fmla="*/ 30 w 54"/>
                  <a:gd name="T15" fmla="*/ 0 h 24"/>
                  <a:gd name="T16" fmla="*/ 30 w 54"/>
                  <a:gd name="T17" fmla="*/ 0 h 24"/>
                  <a:gd name="T18" fmla="*/ 18 w 54"/>
                  <a:gd name="T19" fmla="*/ 6 h 24"/>
                  <a:gd name="T20" fmla="*/ 6 w 54"/>
                  <a:gd name="T21" fmla="*/ 6 h 24"/>
                  <a:gd name="T22" fmla="*/ 0 w 54"/>
                  <a:gd name="T23" fmla="*/ 12 h 24"/>
                  <a:gd name="T24" fmla="*/ 0 w 54"/>
                  <a:gd name="T25" fmla="*/ 12 h 24"/>
                  <a:gd name="T26" fmla="*/ 6 w 54"/>
                  <a:gd name="T27" fmla="*/ 18 h 24"/>
                  <a:gd name="T28" fmla="*/ 18 w 54"/>
                  <a:gd name="T29" fmla="*/ 24 h 24"/>
                  <a:gd name="T30" fmla="*/ 30 w 54"/>
                  <a:gd name="T31" fmla="*/ 24 h 24"/>
                  <a:gd name="T32" fmla="*/ 30 w 5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30" y="24"/>
                    </a:moveTo>
                    <a:lnTo>
                      <a:pt x="42" y="24"/>
                    </a:lnTo>
                    <a:lnTo>
                      <a:pt x="48" y="18"/>
                    </a:lnTo>
                    <a:lnTo>
                      <a:pt x="54" y="12"/>
                    </a:lnTo>
                    <a:lnTo>
                      <a:pt x="48" y="6"/>
                    </a:lnTo>
                    <a:lnTo>
                      <a:pt x="42" y="6"/>
                    </a:lnTo>
                    <a:lnTo>
                      <a:pt x="30" y="0"/>
                    </a:lnTo>
                    <a:lnTo>
                      <a:pt x="18" y="6"/>
                    </a:lnTo>
                    <a:lnTo>
                      <a:pt x="6" y="6"/>
                    </a:lnTo>
                    <a:lnTo>
                      <a:pt x="0" y="12"/>
                    </a:lnTo>
                    <a:lnTo>
                      <a:pt x="6" y="18"/>
                    </a:lnTo>
                    <a:lnTo>
                      <a:pt x="18" y="24"/>
                    </a:lnTo>
                    <a:lnTo>
                      <a:pt x="3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62" name="Rectangle 810"/>
              <p:cNvSpPr>
                <a:spLocks noChangeArrowheads="1"/>
              </p:cNvSpPr>
              <p:nvPr/>
            </p:nvSpPr>
            <p:spPr bwMode="auto">
              <a:xfrm>
                <a:off x="4274" y="1919"/>
                <a:ext cx="6" cy="18"/>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63" name="Line 811"/>
              <p:cNvSpPr>
                <a:spLocks noChangeShapeType="1"/>
              </p:cNvSpPr>
              <p:nvPr/>
            </p:nvSpPr>
            <p:spPr bwMode="auto">
              <a:xfrm>
                <a:off x="4280" y="1913"/>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164" name="Freeform 812"/>
              <p:cNvSpPr>
                <a:spLocks/>
              </p:cNvSpPr>
              <p:nvPr/>
            </p:nvSpPr>
            <p:spPr bwMode="auto">
              <a:xfrm>
                <a:off x="4178" y="1901"/>
                <a:ext cx="48" cy="30"/>
              </a:xfrm>
              <a:custGeom>
                <a:avLst/>
                <a:gdLst>
                  <a:gd name="T0" fmla="*/ 24 w 48"/>
                  <a:gd name="T1" fmla="*/ 24 h 30"/>
                  <a:gd name="T2" fmla="*/ 36 w 48"/>
                  <a:gd name="T3" fmla="*/ 18 h 30"/>
                  <a:gd name="T4" fmla="*/ 42 w 48"/>
                  <a:gd name="T5" fmla="*/ 12 h 30"/>
                  <a:gd name="T6" fmla="*/ 48 w 48"/>
                  <a:gd name="T7" fmla="*/ 6 h 30"/>
                  <a:gd name="T8" fmla="*/ 48 w 48"/>
                  <a:gd name="T9" fmla="*/ 6 h 30"/>
                  <a:gd name="T10" fmla="*/ 42 w 48"/>
                  <a:gd name="T11" fmla="*/ 0 h 30"/>
                  <a:gd name="T12" fmla="*/ 30 w 48"/>
                  <a:gd name="T13" fmla="*/ 0 h 30"/>
                  <a:gd name="T14" fmla="*/ 18 w 48"/>
                  <a:gd name="T15" fmla="*/ 6 h 30"/>
                  <a:gd name="T16" fmla="*/ 18 w 48"/>
                  <a:gd name="T17" fmla="*/ 6 h 30"/>
                  <a:gd name="T18" fmla="*/ 6 w 48"/>
                  <a:gd name="T19" fmla="*/ 12 h 30"/>
                  <a:gd name="T20" fmla="*/ 0 w 48"/>
                  <a:gd name="T21" fmla="*/ 18 h 30"/>
                  <a:gd name="T22" fmla="*/ 0 w 48"/>
                  <a:gd name="T23" fmla="*/ 24 h 30"/>
                  <a:gd name="T24" fmla="*/ 0 w 48"/>
                  <a:gd name="T25" fmla="*/ 24 h 30"/>
                  <a:gd name="T26" fmla="*/ 6 w 48"/>
                  <a:gd name="T27" fmla="*/ 30 h 30"/>
                  <a:gd name="T28" fmla="*/ 12 w 48"/>
                  <a:gd name="T29" fmla="*/ 30 h 30"/>
                  <a:gd name="T30" fmla="*/ 24 w 48"/>
                  <a:gd name="T31" fmla="*/ 24 h 30"/>
                  <a:gd name="T32" fmla="*/ 24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24" y="24"/>
                    </a:moveTo>
                    <a:lnTo>
                      <a:pt x="36" y="18"/>
                    </a:lnTo>
                    <a:lnTo>
                      <a:pt x="42" y="12"/>
                    </a:lnTo>
                    <a:lnTo>
                      <a:pt x="48" y="6"/>
                    </a:lnTo>
                    <a:lnTo>
                      <a:pt x="42" y="0"/>
                    </a:lnTo>
                    <a:lnTo>
                      <a:pt x="30" y="0"/>
                    </a:lnTo>
                    <a:lnTo>
                      <a:pt x="18" y="6"/>
                    </a:lnTo>
                    <a:lnTo>
                      <a:pt x="6" y="12"/>
                    </a:lnTo>
                    <a:lnTo>
                      <a:pt x="0" y="18"/>
                    </a:lnTo>
                    <a:lnTo>
                      <a:pt x="0" y="24"/>
                    </a:lnTo>
                    <a:lnTo>
                      <a:pt x="6" y="30"/>
                    </a:lnTo>
                    <a:lnTo>
                      <a:pt x="12" y="30"/>
                    </a:lnTo>
                    <a:lnTo>
                      <a:pt x="24"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65" name="Freeform 813"/>
              <p:cNvSpPr>
                <a:spLocks/>
              </p:cNvSpPr>
              <p:nvPr/>
            </p:nvSpPr>
            <p:spPr bwMode="auto">
              <a:xfrm>
                <a:off x="4202" y="1931"/>
                <a:ext cx="18" cy="24"/>
              </a:xfrm>
              <a:custGeom>
                <a:avLst/>
                <a:gdLst>
                  <a:gd name="T0" fmla="*/ 18 w 18"/>
                  <a:gd name="T1" fmla="*/ 18 h 24"/>
                  <a:gd name="T2" fmla="*/ 6 w 18"/>
                  <a:gd name="T3" fmla="*/ 0 h 24"/>
                  <a:gd name="T4" fmla="*/ 0 w 18"/>
                  <a:gd name="T5" fmla="*/ 6 h 24"/>
                  <a:gd name="T6" fmla="*/ 6 w 18"/>
                  <a:gd name="T7" fmla="*/ 24 h 24"/>
                  <a:gd name="T8" fmla="*/ 18 w 18"/>
                  <a:gd name="T9" fmla="*/ 18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8" y="18"/>
                    </a:moveTo>
                    <a:lnTo>
                      <a:pt x="6" y="0"/>
                    </a:lnTo>
                    <a:lnTo>
                      <a:pt x="0" y="6"/>
                    </a:lnTo>
                    <a:lnTo>
                      <a:pt x="6" y="24"/>
                    </a:lnTo>
                    <a:lnTo>
                      <a:pt x="18"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66" name="Line 814"/>
              <p:cNvSpPr>
                <a:spLocks noChangeShapeType="1"/>
              </p:cNvSpPr>
              <p:nvPr/>
            </p:nvSpPr>
            <p:spPr bwMode="auto">
              <a:xfrm>
                <a:off x="4202" y="1925"/>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167" name="Freeform 815"/>
              <p:cNvSpPr>
                <a:spLocks/>
              </p:cNvSpPr>
              <p:nvPr/>
            </p:nvSpPr>
            <p:spPr bwMode="auto">
              <a:xfrm>
                <a:off x="4112" y="1937"/>
                <a:ext cx="42" cy="42"/>
              </a:xfrm>
              <a:custGeom>
                <a:avLst/>
                <a:gdLst>
                  <a:gd name="T0" fmla="*/ 30 w 42"/>
                  <a:gd name="T1" fmla="*/ 30 h 42"/>
                  <a:gd name="T2" fmla="*/ 36 w 42"/>
                  <a:gd name="T3" fmla="*/ 18 h 42"/>
                  <a:gd name="T4" fmla="*/ 42 w 42"/>
                  <a:gd name="T5" fmla="*/ 12 h 42"/>
                  <a:gd name="T6" fmla="*/ 36 w 42"/>
                  <a:gd name="T7" fmla="*/ 6 h 42"/>
                  <a:gd name="T8" fmla="*/ 36 w 42"/>
                  <a:gd name="T9" fmla="*/ 6 h 42"/>
                  <a:gd name="T10" fmla="*/ 30 w 42"/>
                  <a:gd name="T11" fmla="*/ 0 h 42"/>
                  <a:gd name="T12" fmla="*/ 24 w 42"/>
                  <a:gd name="T13" fmla="*/ 6 h 42"/>
                  <a:gd name="T14" fmla="*/ 12 w 42"/>
                  <a:gd name="T15" fmla="*/ 12 h 42"/>
                  <a:gd name="T16" fmla="*/ 12 w 42"/>
                  <a:gd name="T17" fmla="*/ 12 h 42"/>
                  <a:gd name="T18" fmla="*/ 6 w 42"/>
                  <a:gd name="T19" fmla="*/ 24 h 42"/>
                  <a:gd name="T20" fmla="*/ 0 w 42"/>
                  <a:gd name="T21" fmla="*/ 30 h 42"/>
                  <a:gd name="T22" fmla="*/ 0 w 42"/>
                  <a:gd name="T23" fmla="*/ 36 h 42"/>
                  <a:gd name="T24" fmla="*/ 0 w 42"/>
                  <a:gd name="T25" fmla="*/ 36 h 42"/>
                  <a:gd name="T26" fmla="*/ 12 w 42"/>
                  <a:gd name="T27" fmla="*/ 42 h 42"/>
                  <a:gd name="T28" fmla="*/ 18 w 42"/>
                  <a:gd name="T29" fmla="*/ 36 h 42"/>
                  <a:gd name="T30" fmla="*/ 30 w 42"/>
                  <a:gd name="T31" fmla="*/ 30 h 42"/>
                  <a:gd name="T32" fmla="*/ 30 w 42"/>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30" y="30"/>
                    </a:moveTo>
                    <a:lnTo>
                      <a:pt x="36" y="18"/>
                    </a:lnTo>
                    <a:lnTo>
                      <a:pt x="42" y="12"/>
                    </a:lnTo>
                    <a:lnTo>
                      <a:pt x="36" y="6"/>
                    </a:lnTo>
                    <a:lnTo>
                      <a:pt x="30" y="0"/>
                    </a:lnTo>
                    <a:lnTo>
                      <a:pt x="24" y="6"/>
                    </a:lnTo>
                    <a:lnTo>
                      <a:pt x="12" y="12"/>
                    </a:lnTo>
                    <a:lnTo>
                      <a:pt x="6" y="24"/>
                    </a:lnTo>
                    <a:lnTo>
                      <a:pt x="0" y="30"/>
                    </a:lnTo>
                    <a:lnTo>
                      <a:pt x="0" y="36"/>
                    </a:lnTo>
                    <a:lnTo>
                      <a:pt x="12" y="42"/>
                    </a:lnTo>
                    <a:lnTo>
                      <a:pt x="18" y="36"/>
                    </a:lnTo>
                    <a:lnTo>
                      <a:pt x="30"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68" name="Freeform 816"/>
              <p:cNvSpPr>
                <a:spLocks/>
              </p:cNvSpPr>
              <p:nvPr/>
            </p:nvSpPr>
            <p:spPr bwMode="auto">
              <a:xfrm>
                <a:off x="4142" y="1967"/>
                <a:ext cx="24" cy="18"/>
              </a:xfrm>
              <a:custGeom>
                <a:avLst/>
                <a:gdLst>
                  <a:gd name="T0" fmla="*/ 24 w 24"/>
                  <a:gd name="T1" fmla="*/ 12 h 18"/>
                  <a:gd name="T2" fmla="*/ 6 w 24"/>
                  <a:gd name="T3" fmla="*/ 0 h 18"/>
                  <a:gd name="T4" fmla="*/ 0 w 24"/>
                  <a:gd name="T5" fmla="*/ 6 h 18"/>
                  <a:gd name="T6" fmla="*/ 18 w 24"/>
                  <a:gd name="T7" fmla="*/ 18 h 18"/>
                  <a:gd name="T8" fmla="*/ 24 w 24"/>
                  <a:gd name="T9" fmla="*/ 12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4" y="12"/>
                    </a:moveTo>
                    <a:lnTo>
                      <a:pt x="6" y="0"/>
                    </a:lnTo>
                    <a:lnTo>
                      <a:pt x="0" y="6"/>
                    </a:lnTo>
                    <a:lnTo>
                      <a:pt x="18" y="18"/>
                    </a:lnTo>
                    <a:lnTo>
                      <a:pt x="24"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69" name="Line 817"/>
              <p:cNvSpPr>
                <a:spLocks noChangeShapeType="1"/>
              </p:cNvSpPr>
              <p:nvPr/>
            </p:nvSpPr>
            <p:spPr bwMode="auto">
              <a:xfrm>
                <a:off x="4142" y="1967"/>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170" name="Freeform 818"/>
              <p:cNvSpPr>
                <a:spLocks/>
              </p:cNvSpPr>
              <p:nvPr/>
            </p:nvSpPr>
            <p:spPr bwMode="auto">
              <a:xfrm>
                <a:off x="4076" y="1997"/>
                <a:ext cx="24" cy="48"/>
              </a:xfrm>
              <a:custGeom>
                <a:avLst/>
                <a:gdLst>
                  <a:gd name="T0" fmla="*/ 24 w 24"/>
                  <a:gd name="T1" fmla="*/ 30 h 48"/>
                  <a:gd name="T2" fmla="*/ 24 w 24"/>
                  <a:gd name="T3" fmla="*/ 18 h 48"/>
                  <a:gd name="T4" fmla="*/ 24 w 24"/>
                  <a:gd name="T5" fmla="*/ 6 h 48"/>
                  <a:gd name="T6" fmla="*/ 24 w 24"/>
                  <a:gd name="T7" fmla="*/ 0 h 48"/>
                  <a:gd name="T8" fmla="*/ 24 w 24"/>
                  <a:gd name="T9" fmla="*/ 0 h 48"/>
                  <a:gd name="T10" fmla="*/ 18 w 24"/>
                  <a:gd name="T11" fmla="*/ 6 h 48"/>
                  <a:gd name="T12" fmla="*/ 6 w 24"/>
                  <a:gd name="T13" fmla="*/ 12 h 48"/>
                  <a:gd name="T14" fmla="*/ 0 w 24"/>
                  <a:gd name="T15" fmla="*/ 18 h 48"/>
                  <a:gd name="T16" fmla="*/ 0 w 24"/>
                  <a:gd name="T17" fmla="*/ 18 h 48"/>
                  <a:gd name="T18" fmla="*/ 0 w 24"/>
                  <a:gd name="T19" fmla="*/ 30 h 48"/>
                  <a:gd name="T20" fmla="*/ 0 w 24"/>
                  <a:gd name="T21" fmla="*/ 42 h 48"/>
                  <a:gd name="T22" fmla="*/ 0 w 24"/>
                  <a:gd name="T23" fmla="*/ 48 h 48"/>
                  <a:gd name="T24" fmla="*/ 0 w 24"/>
                  <a:gd name="T25" fmla="*/ 48 h 48"/>
                  <a:gd name="T26" fmla="*/ 6 w 24"/>
                  <a:gd name="T27" fmla="*/ 48 h 48"/>
                  <a:gd name="T28" fmla="*/ 18 w 24"/>
                  <a:gd name="T29" fmla="*/ 42 h 48"/>
                  <a:gd name="T30" fmla="*/ 24 w 24"/>
                  <a:gd name="T31" fmla="*/ 30 h 48"/>
                  <a:gd name="T32" fmla="*/ 24 w 24"/>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30"/>
                    </a:moveTo>
                    <a:lnTo>
                      <a:pt x="24" y="18"/>
                    </a:lnTo>
                    <a:lnTo>
                      <a:pt x="24" y="6"/>
                    </a:lnTo>
                    <a:lnTo>
                      <a:pt x="24" y="0"/>
                    </a:lnTo>
                    <a:lnTo>
                      <a:pt x="18" y="6"/>
                    </a:lnTo>
                    <a:lnTo>
                      <a:pt x="6" y="12"/>
                    </a:lnTo>
                    <a:lnTo>
                      <a:pt x="0" y="18"/>
                    </a:lnTo>
                    <a:lnTo>
                      <a:pt x="0" y="30"/>
                    </a:lnTo>
                    <a:lnTo>
                      <a:pt x="0" y="42"/>
                    </a:lnTo>
                    <a:lnTo>
                      <a:pt x="0" y="48"/>
                    </a:lnTo>
                    <a:lnTo>
                      <a:pt x="6" y="48"/>
                    </a:lnTo>
                    <a:lnTo>
                      <a:pt x="18" y="42"/>
                    </a:lnTo>
                    <a:lnTo>
                      <a:pt x="24"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71" name="Freeform 819"/>
              <p:cNvSpPr>
                <a:spLocks/>
              </p:cNvSpPr>
              <p:nvPr/>
            </p:nvSpPr>
            <p:spPr bwMode="auto">
              <a:xfrm>
                <a:off x="4106" y="2027"/>
                <a:ext cx="18" cy="12"/>
              </a:xfrm>
              <a:custGeom>
                <a:avLst/>
                <a:gdLst>
                  <a:gd name="T0" fmla="*/ 18 w 18"/>
                  <a:gd name="T1" fmla="*/ 6 h 12"/>
                  <a:gd name="T2" fmla="*/ 0 w 18"/>
                  <a:gd name="T3" fmla="*/ 0 h 12"/>
                  <a:gd name="T4" fmla="*/ 0 w 18"/>
                  <a:gd name="T5" fmla="*/ 6 h 12"/>
                  <a:gd name="T6" fmla="*/ 18 w 18"/>
                  <a:gd name="T7" fmla="*/ 12 h 12"/>
                  <a:gd name="T8" fmla="*/ 18 w 18"/>
                  <a:gd name="T9" fmla="*/ 6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18" y="6"/>
                    </a:moveTo>
                    <a:lnTo>
                      <a:pt x="0" y="0"/>
                    </a:lnTo>
                    <a:lnTo>
                      <a:pt x="0" y="6"/>
                    </a:lnTo>
                    <a:lnTo>
                      <a:pt x="18" y="12"/>
                    </a:lnTo>
                    <a:lnTo>
                      <a:pt x="18"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72" name="Line 820"/>
              <p:cNvSpPr>
                <a:spLocks noChangeShapeType="1"/>
              </p:cNvSpPr>
              <p:nvPr/>
            </p:nvSpPr>
            <p:spPr bwMode="auto">
              <a:xfrm>
                <a:off x="4100" y="2027"/>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173" name="Freeform 821"/>
              <p:cNvSpPr>
                <a:spLocks/>
              </p:cNvSpPr>
              <p:nvPr/>
            </p:nvSpPr>
            <p:spPr bwMode="auto">
              <a:xfrm>
                <a:off x="4172" y="3071"/>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74" name="Freeform 822"/>
              <p:cNvSpPr>
                <a:spLocks/>
              </p:cNvSpPr>
              <p:nvPr/>
            </p:nvSpPr>
            <p:spPr bwMode="auto">
              <a:xfrm>
                <a:off x="4172" y="3071"/>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75" name="Freeform 823"/>
              <p:cNvSpPr>
                <a:spLocks/>
              </p:cNvSpPr>
              <p:nvPr/>
            </p:nvSpPr>
            <p:spPr bwMode="auto">
              <a:xfrm>
                <a:off x="4160" y="3059"/>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6"/>
                    </a:lnTo>
                    <a:lnTo>
                      <a:pt x="6" y="12"/>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76" name="Freeform 824"/>
              <p:cNvSpPr>
                <a:spLocks/>
              </p:cNvSpPr>
              <p:nvPr/>
            </p:nvSpPr>
            <p:spPr bwMode="auto">
              <a:xfrm>
                <a:off x="4160" y="3059"/>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6"/>
                    </a:lnTo>
                    <a:lnTo>
                      <a:pt x="6" y="12"/>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77" name="Freeform 825"/>
              <p:cNvSpPr>
                <a:spLocks/>
              </p:cNvSpPr>
              <p:nvPr/>
            </p:nvSpPr>
            <p:spPr bwMode="auto">
              <a:xfrm>
                <a:off x="4154" y="3041"/>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2" y="6"/>
                    </a:lnTo>
                    <a:lnTo>
                      <a:pt x="6" y="0"/>
                    </a:lnTo>
                    <a:lnTo>
                      <a:pt x="0" y="6"/>
                    </a:lnTo>
                    <a:lnTo>
                      <a:pt x="0" y="12"/>
                    </a:lnTo>
                    <a:lnTo>
                      <a:pt x="0" y="18"/>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78" name="Freeform 826"/>
              <p:cNvSpPr>
                <a:spLocks/>
              </p:cNvSpPr>
              <p:nvPr/>
            </p:nvSpPr>
            <p:spPr bwMode="auto">
              <a:xfrm>
                <a:off x="4154" y="3041"/>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2" y="6"/>
                    </a:lnTo>
                    <a:lnTo>
                      <a:pt x="6" y="0"/>
                    </a:lnTo>
                    <a:lnTo>
                      <a:pt x="0" y="6"/>
                    </a:lnTo>
                    <a:lnTo>
                      <a:pt x="0" y="12"/>
                    </a:lnTo>
                    <a:lnTo>
                      <a:pt x="0" y="18"/>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79" name="Freeform 827"/>
              <p:cNvSpPr>
                <a:spLocks/>
              </p:cNvSpPr>
              <p:nvPr/>
            </p:nvSpPr>
            <p:spPr bwMode="auto">
              <a:xfrm>
                <a:off x="4142" y="302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0" y="18"/>
                    </a:lnTo>
                    <a:lnTo>
                      <a:pt x="6" y="18"/>
                    </a:lnTo>
                    <a:lnTo>
                      <a:pt x="12" y="18"/>
                    </a:lnTo>
                    <a:lnTo>
                      <a:pt x="12" y="12"/>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80" name="Freeform 828"/>
              <p:cNvSpPr>
                <a:spLocks/>
              </p:cNvSpPr>
              <p:nvPr/>
            </p:nvSpPr>
            <p:spPr bwMode="auto">
              <a:xfrm>
                <a:off x="4142" y="302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0" y="18"/>
                    </a:lnTo>
                    <a:lnTo>
                      <a:pt x="6" y="18"/>
                    </a:lnTo>
                    <a:lnTo>
                      <a:pt x="12" y="18"/>
                    </a:lnTo>
                    <a:lnTo>
                      <a:pt x="12" y="12"/>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81" name="Freeform 829"/>
              <p:cNvSpPr>
                <a:spLocks/>
              </p:cNvSpPr>
              <p:nvPr/>
            </p:nvSpPr>
            <p:spPr bwMode="auto">
              <a:xfrm>
                <a:off x="4130" y="3017"/>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0" y="18"/>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82" name="Freeform 830"/>
              <p:cNvSpPr>
                <a:spLocks/>
              </p:cNvSpPr>
              <p:nvPr/>
            </p:nvSpPr>
            <p:spPr bwMode="auto">
              <a:xfrm>
                <a:off x="4130" y="3017"/>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0" y="18"/>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83" name="Freeform 831"/>
              <p:cNvSpPr>
                <a:spLocks/>
              </p:cNvSpPr>
              <p:nvPr/>
            </p:nvSpPr>
            <p:spPr bwMode="auto">
              <a:xfrm>
                <a:off x="4202" y="3053"/>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6"/>
                    </a:lnTo>
                    <a:lnTo>
                      <a:pt x="12" y="0"/>
                    </a:lnTo>
                    <a:lnTo>
                      <a:pt x="6" y="0"/>
                    </a:lnTo>
                    <a:lnTo>
                      <a:pt x="0" y="0"/>
                    </a:lnTo>
                    <a:lnTo>
                      <a:pt x="0" y="6"/>
                    </a:lnTo>
                    <a:lnTo>
                      <a:pt x="0" y="12"/>
                    </a:lnTo>
                    <a:lnTo>
                      <a:pt x="0" y="18"/>
                    </a:lnTo>
                    <a:lnTo>
                      <a:pt x="6" y="18"/>
                    </a:lnTo>
                    <a:lnTo>
                      <a:pt x="12" y="18"/>
                    </a:lnTo>
                    <a:lnTo>
                      <a:pt x="12"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84" name="Freeform 832"/>
              <p:cNvSpPr>
                <a:spLocks/>
              </p:cNvSpPr>
              <p:nvPr/>
            </p:nvSpPr>
            <p:spPr bwMode="auto">
              <a:xfrm>
                <a:off x="4202" y="3053"/>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6"/>
                    </a:lnTo>
                    <a:lnTo>
                      <a:pt x="12" y="0"/>
                    </a:lnTo>
                    <a:lnTo>
                      <a:pt x="6" y="0"/>
                    </a:lnTo>
                    <a:lnTo>
                      <a:pt x="0" y="0"/>
                    </a:lnTo>
                    <a:lnTo>
                      <a:pt x="0" y="6"/>
                    </a:lnTo>
                    <a:lnTo>
                      <a:pt x="0" y="12"/>
                    </a:lnTo>
                    <a:lnTo>
                      <a:pt x="0" y="18"/>
                    </a:lnTo>
                    <a:lnTo>
                      <a:pt x="6" y="18"/>
                    </a:lnTo>
                    <a:lnTo>
                      <a:pt x="12" y="18"/>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85" name="Freeform 833"/>
              <p:cNvSpPr>
                <a:spLocks/>
              </p:cNvSpPr>
              <p:nvPr/>
            </p:nvSpPr>
            <p:spPr bwMode="auto">
              <a:xfrm>
                <a:off x="4214" y="304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86" name="Freeform 834"/>
              <p:cNvSpPr>
                <a:spLocks/>
              </p:cNvSpPr>
              <p:nvPr/>
            </p:nvSpPr>
            <p:spPr bwMode="auto">
              <a:xfrm>
                <a:off x="4214" y="304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87" name="Freeform 835"/>
              <p:cNvSpPr>
                <a:spLocks/>
              </p:cNvSpPr>
              <p:nvPr/>
            </p:nvSpPr>
            <p:spPr bwMode="auto">
              <a:xfrm>
                <a:off x="4232" y="3029"/>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6" y="0"/>
                    </a:lnTo>
                    <a:lnTo>
                      <a:pt x="0" y="6"/>
                    </a:lnTo>
                    <a:lnTo>
                      <a:pt x="0" y="12"/>
                    </a:lnTo>
                    <a:lnTo>
                      <a:pt x="0" y="18"/>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88" name="Freeform 836"/>
              <p:cNvSpPr>
                <a:spLocks/>
              </p:cNvSpPr>
              <p:nvPr/>
            </p:nvSpPr>
            <p:spPr bwMode="auto">
              <a:xfrm>
                <a:off x="4232" y="3029"/>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6" y="0"/>
                    </a:lnTo>
                    <a:lnTo>
                      <a:pt x="0" y="6"/>
                    </a:lnTo>
                    <a:lnTo>
                      <a:pt x="0" y="12"/>
                    </a:lnTo>
                    <a:lnTo>
                      <a:pt x="0" y="18"/>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89" name="Freeform 837"/>
              <p:cNvSpPr>
                <a:spLocks/>
              </p:cNvSpPr>
              <p:nvPr/>
            </p:nvSpPr>
            <p:spPr bwMode="auto">
              <a:xfrm>
                <a:off x="4244" y="3023"/>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90" name="Freeform 838"/>
              <p:cNvSpPr>
                <a:spLocks/>
              </p:cNvSpPr>
              <p:nvPr/>
            </p:nvSpPr>
            <p:spPr bwMode="auto">
              <a:xfrm>
                <a:off x="4244" y="3023"/>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91" name="Freeform 839"/>
              <p:cNvSpPr>
                <a:spLocks/>
              </p:cNvSpPr>
              <p:nvPr/>
            </p:nvSpPr>
            <p:spPr bwMode="auto">
              <a:xfrm>
                <a:off x="4262" y="3011"/>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92" name="Freeform 840"/>
              <p:cNvSpPr>
                <a:spLocks/>
              </p:cNvSpPr>
              <p:nvPr/>
            </p:nvSpPr>
            <p:spPr bwMode="auto">
              <a:xfrm>
                <a:off x="4262" y="3011"/>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93" name="Freeform 841"/>
              <p:cNvSpPr>
                <a:spLocks/>
              </p:cNvSpPr>
              <p:nvPr/>
            </p:nvSpPr>
            <p:spPr bwMode="auto">
              <a:xfrm>
                <a:off x="4274" y="2999"/>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94" name="Freeform 842"/>
              <p:cNvSpPr>
                <a:spLocks/>
              </p:cNvSpPr>
              <p:nvPr/>
            </p:nvSpPr>
            <p:spPr bwMode="auto">
              <a:xfrm>
                <a:off x="4274" y="2999"/>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95" name="Freeform 843"/>
              <p:cNvSpPr>
                <a:spLocks/>
              </p:cNvSpPr>
              <p:nvPr/>
            </p:nvSpPr>
            <p:spPr bwMode="auto">
              <a:xfrm>
                <a:off x="4292" y="2987"/>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96" name="Freeform 844"/>
              <p:cNvSpPr>
                <a:spLocks/>
              </p:cNvSpPr>
              <p:nvPr/>
            </p:nvSpPr>
            <p:spPr bwMode="auto">
              <a:xfrm>
                <a:off x="4292" y="2987"/>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97" name="Freeform 845"/>
              <p:cNvSpPr>
                <a:spLocks/>
              </p:cNvSpPr>
              <p:nvPr/>
            </p:nvSpPr>
            <p:spPr bwMode="auto">
              <a:xfrm>
                <a:off x="4304" y="297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6 h 18"/>
                  <a:gd name="T12" fmla="*/ 6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6"/>
                    </a:lnTo>
                    <a:lnTo>
                      <a:pt x="0"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98" name="Freeform 846"/>
              <p:cNvSpPr>
                <a:spLocks/>
              </p:cNvSpPr>
              <p:nvPr/>
            </p:nvSpPr>
            <p:spPr bwMode="auto">
              <a:xfrm>
                <a:off x="4304" y="297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6 h 18"/>
                  <a:gd name="T12" fmla="*/ 6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6"/>
                    </a:lnTo>
                    <a:lnTo>
                      <a:pt x="0"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99" name="Freeform 847"/>
              <p:cNvSpPr>
                <a:spLocks/>
              </p:cNvSpPr>
              <p:nvPr/>
            </p:nvSpPr>
            <p:spPr bwMode="auto">
              <a:xfrm>
                <a:off x="4322" y="2969"/>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00" name="Freeform 848"/>
              <p:cNvSpPr>
                <a:spLocks/>
              </p:cNvSpPr>
              <p:nvPr/>
            </p:nvSpPr>
            <p:spPr bwMode="auto">
              <a:xfrm>
                <a:off x="4322" y="2969"/>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01" name="Freeform 849"/>
              <p:cNvSpPr>
                <a:spLocks/>
              </p:cNvSpPr>
              <p:nvPr/>
            </p:nvSpPr>
            <p:spPr bwMode="auto">
              <a:xfrm>
                <a:off x="4340" y="29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2"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02" name="Freeform 850"/>
              <p:cNvSpPr>
                <a:spLocks/>
              </p:cNvSpPr>
              <p:nvPr/>
            </p:nvSpPr>
            <p:spPr bwMode="auto">
              <a:xfrm>
                <a:off x="4340" y="29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03" name="Freeform 851"/>
              <p:cNvSpPr>
                <a:spLocks/>
              </p:cNvSpPr>
              <p:nvPr/>
            </p:nvSpPr>
            <p:spPr bwMode="auto">
              <a:xfrm>
                <a:off x="4328" y="2939"/>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12" y="0"/>
                    </a:lnTo>
                    <a:lnTo>
                      <a:pt x="6" y="0"/>
                    </a:lnTo>
                    <a:lnTo>
                      <a:pt x="0" y="6"/>
                    </a:lnTo>
                    <a:lnTo>
                      <a:pt x="0"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04" name="Freeform 852"/>
              <p:cNvSpPr>
                <a:spLocks/>
              </p:cNvSpPr>
              <p:nvPr/>
            </p:nvSpPr>
            <p:spPr bwMode="auto">
              <a:xfrm>
                <a:off x="4328" y="2939"/>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12" y="0"/>
                    </a:lnTo>
                    <a:lnTo>
                      <a:pt x="6" y="0"/>
                    </a:lnTo>
                    <a:lnTo>
                      <a:pt x="0" y="6"/>
                    </a:lnTo>
                    <a:lnTo>
                      <a:pt x="0"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05" name="Freeform 853"/>
              <p:cNvSpPr>
                <a:spLocks/>
              </p:cNvSpPr>
              <p:nvPr/>
            </p:nvSpPr>
            <p:spPr bwMode="auto">
              <a:xfrm>
                <a:off x="4316" y="2927"/>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06" name="Freeform 854"/>
              <p:cNvSpPr>
                <a:spLocks/>
              </p:cNvSpPr>
              <p:nvPr/>
            </p:nvSpPr>
            <p:spPr bwMode="auto">
              <a:xfrm>
                <a:off x="4316" y="2927"/>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07" name="Freeform 855"/>
              <p:cNvSpPr>
                <a:spLocks/>
              </p:cNvSpPr>
              <p:nvPr/>
            </p:nvSpPr>
            <p:spPr bwMode="auto">
              <a:xfrm>
                <a:off x="4304" y="2915"/>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0"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08" name="Freeform 856"/>
              <p:cNvSpPr>
                <a:spLocks/>
              </p:cNvSpPr>
              <p:nvPr/>
            </p:nvSpPr>
            <p:spPr bwMode="auto">
              <a:xfrm>
                <a:off x="4304" y="2915"/>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09" name="Freeform 857"/>
              <p:cNvSpPr>
                <a:spLocks/>
              </p:cNvSpPr>
              <p:nvPr/>
            </p:nvSpPr>
            <p:spPr bwMode="auto">
              <a:xfrm>
                <a:off x="4292" y="2903"/>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10" name="Freeform 858"/>
              <p:cNvSpPr>
                <a:spLocks/>
              </p:cNvSpPr>
              <p:nvPr/>
            </p:nvSpPr>
            <p:spPr bwMode="auto">
              <a:xfrm>
                <a:off x="4292" y="2903"/>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11" name="Freeform 859"/>
              <p:cNvSpPr>
                <a:spLocks/>
              </p:cNvSpPr>
              <p:nvPr/>
            </p:nvSpPr>
            <p:spPr bwMode="auto">
              <a:xfrm>
                <a:off x="4280" y="288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6" y="6"/>
                    </a:lnTo>
                    <a:lnTo>
                      <a:pt x="0"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12" name="Freeform 860"/>
              <p:cNvSpPr>
                <a:spLocks/>
              </p:cNvSpPr>
              <p:nvPr/>
            </p:nvSpPr>
            <p:spPr bwMode="auto">
              <a:xfrm>
                <a:off x="4280" y="288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6" y="6"/>
                    </a:lnTo>
                    <a:lnTo>
                      <a:pt x="0"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13" name="Freeform 861"/>
              <p:cNvSpPr>
                <a:spLocks/>
              </p:cNvSpPr>
              <p:nvPr/>
            </p:nvSpPr>
            <p:spPr bwMode="auto">
              <a:xfrm>
                <a:off x="4118" y="3005"/>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0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14" name="Freeform 862"/>
              <p:cNvSpPr>
                <a:spLocks/>
              </p:cNvSpPr>
              <p:nvPr/>
            </p:nvSpPr>
            <p:spPr bwMode="auto">
              <a:xfrm>
                <a:off x="4118" y="3005"/>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0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15" name="Freeform 863"/>
              <p:cNvSpPr>
                <a:spLocks/>
              </p:cNvSpPr>
              <p:nvPr/>
            </p:nvSpPr>
            <p:spPr bwMode="auto">
              <a:xfrm>
                <a:off x="4142" y="2981"/>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6" y="0"/>
                    </a:lnTo>
                    <a:lnTo>
                      <a:pt x="0" y="6"/>
                    </a:lnTo>
                    <a:lnTo>
                      <a:pt x="0" y="12"/>
                    </a:lnTo>
                    <a:lnTo>
                      <a:pt x="0" y="18"/>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16" name="Freeform 864"/>
              <p:cNvSpPr>
                <a:spLocks/>
              </p:cNvSpPr>
              <p:nvPr/>
            </p:nvSpPr>
            <p:spPr bwMode="auto">
              <a:xfrm>
                <a:off x="4142" y="2981"/>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6" y="0"/>
                    </a:lnTo>
                    <a:lnTo>
                      <a:pt x="0" y="6"/>
                    </a:lnTo>
                    <a:lnTo>
                      <a:pt x="0" y="12"/>
                    </a:lnTo>
                    <a:lnTo>
                      <a:pt x="0" y="18"/>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17" name="Freeform 865"/>
              <p:cNvSpPr>
                <a:spLocks/>
              </p:cNvSpPr>
              <p:nvPr/>
            </p:nvSpPr>
            <p:spPr bwMode="auto">
              <a:xfrm>
                <a:off x="4184" y="3065"/>
                <a:ext cx="24" cy="18"/>
              </a:xfrm>
              <a:custGeom>
                <a:avLst/>
                <a:gdLst>
                  <a:gd name="T0" fmla="*/ 24 w 24"/>
                  <a:gd name="T1" fmla="*/ 6 h 18"/>
                  <a:gd name="T2" fmla="*/ 18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18" y="6"/>
                    </a:lnTo>
                    <a:lnTo>
                      <a:pt x="18" y="0"/>
                    </a:lnTo>
                    <a:lnTo>
                      <a:pt x="12" y="0"/>
                    </a:lnTo>
                    <a:lnTo>
                      <a:pt x="6" y="0"/>
                    </a:lnTo>
                    <a:lnTo>
                      <a:pt x="6" y="6"/>
                    </a:lnTo>
                    <a:lnTo>
                      <a:pt x="0" y="6"/>
                    </a:lnTo>
                    <a:lnTo>
                      <a:pt x="6" y="12"/>
                    </a:lnTo>
                    <a:lnTo>
                      <a:pt x="6" y="18"/>
                    </a:lnTo>
                    <a:lnTo>
                      <a:pt x="12" y="18"/>
                    </a:lnTo>
                    <a:lnTo>
                      <a:pt x="18" y="18"/>
                    </a:lnTo>
                    <a:lnTo>
                      <a:pt x="18" y="12"/>
                    </a:lnTo>
                    <a:lnTo>
                      <a:pt x="24"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18" name="Freeform 866"/>
              <p:cNvSpPr>
                <a:spLocks/>
              </p:cNvSpPr>
              <p:nvPr/>
            </p:nvSpPr>
            <p:spPr bwMode="auto">
              <a:xfrm>
                <a:off x="4184" y="3065"/>
                <a:ext cx="24" cy="18"/>
              </a:xfrm>
              <a:custGeom>
                <a:avLst/>
                <a:gdLst>
                  <a:gd name="T0" fmla="*/ 24 w 24"/>
                  <a:gd name="T1" fmla="*/ 6 h 18"/>
                  <a:gd name="T2" fmla="*/ 18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18" y="6"/>
                    </a:lnTo>
                    <a:lnTo>
                      <a:pt x="18" y="0"/>
                    </a:lnTo>
                    <a:lnTo>
                      <a:pt x="12" y="0"/>
                    </a:lnTo>
                    <a:lnTo>
                      <a:pt x="6" y="0"/>
                    </a:lnTo>
                    <a:lnTo>
                      <a:pt x="6" y="6"/>
                    </a:lnTo>
                    <a:lnTo>
                      <a:pt x="0" y="6"/>
                    </a:lnTo>
                    <a:lnTo>
                      <a:pt x="6" y="12"/>
                    </a:lnTo>
                    <a:lnTo>
                      <a:pt x="6" y="18"/>
                    </a:lnTo>
                    <a:lnTo>
                      <a:pt x="12" y="18"/>
                    </a:lnTo>
                    <a:lnTo>
                      <a:pt x="18" y="18"/>
                    </a:lnTo>
                    <a:lnTo>
                      <a:pt x="18" y="12"/>
                    </a:lnTo>
                    <a:lnTo>
                      <a:pt x="24"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19" name="Freeform 867"/>
              <p:cNvSpPr>
                <a:spLocks/>
              </p:cNvSpPr>
              <p:nvPr/>
            </p:nvSpPr>
            <p:spPr bwMode="auto">
              <a:xfrm>
                <a:off x="4130" y="2993"/>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2" y="6"/>
                    </a:lnTo>
                    <a:lnTo>
                      <a:pt x="6" y="0"/>
                    </a:lnTo>
                    <a:lnTo>
                      <a:pt x="0" y="6"/>
                    </a:lnTo>
                    <a:lnTo>
                      <a:pt x="0" y="12"/>
                    </a:lnTo>
                    <a:lnTo>
                      <a:pt x="0" y="18"/>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20" name="Freeform 868"/>
              <p:cNvSpPr>
                <a:spLocks/>
              </p:cNvSpPr>
              <p:nvPr/>
            </p:nvSpPr>
            <p:spPr bwMode="auto">
              <a:xfrm>
                <a:off x="4130" y="2993"/>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2" y="6"/>
                    </a:lnTo>
                    <a:lnTo>
                      <a:pt x="6" y="0"/>
                    </a:lnTo>
                    <a:lnTo>
                      <a:pt x="0" y="6"/>
                    </a:lnTo>
                    <a:lnTo>
                      <a:pt x="0" y="12"/>
                    </a:lnTo>
                    <a:lnTo>
                      <a:pt x="0" y="18"/>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21" name="Freeform 869"/>
              <p:cNvSpPr>
                <a:spLocks/>
              </p:cNvSpPr>
              <p:nvPr/>
            </p:nvSpPr>
            <p:spPr bwMode="auto">
              <a:xfrm>
                <a:off x="4154" y="2969"/>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12" y="0"/>
                    </a:lnTo>
                    <a:lnTo>
                      <a:pt x="6" y="6"/>
                    </a:lnTo>
                    <a:lnTo>
                      <a:pt x="0" y="6"/>
                    </a:lnTo>
                    <a:lnTo>
                      <a:pt x="0" y="12"/>
                    </a:lnTo>
                    <a:lnTo>
                      <a:pt x="0" y="18"/>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22" name="Freeform 870"/>
              <p:cNvSpPr>
                <a:spLocks/>
              </p:cNvSpPr>
              <p:nvPr/>
            </p:nvSpPr>
            <p:spPr bwMode="auto">
              <a:xfrm>
                <a:off x="4154" y="2969"/>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12" y="0"/>
                    </a:lnTo>
                    <a:lnTo>
                      <a:pt x="6" y="6"/>
                    </a:lnTo>
                    <a:lnTo>
                      <a:pt x="0" y="6"/>
                    </a:lnTo>
                    <a:lnTo>
                      <a:pt x="0" y="12"/>
                    </a:lnTo>
                    <a:lnTo>
                      <a:pt x="0" y="18"/>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23" name="Freeform 871"/>
              <p:cNvSpPr>
                <a:spLocks/>
              </p:cNvSpPr>
              <p:nvPr/>
            </p:nvSpPr>
            <p:spPr bwMode="auto">
              <a:xfrm>
                <a:off x="4166" y="2957"/>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6 h 18"/>
                  <a:gd name="T12" fmla="*/ 6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6"/>
                    </a:lnTo>
                    <a:lnTo>
                      <a:pt x="0"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24" name="Freeform 872"/>
              <p:cNvSpPr>
                <a:spLocks/>
              </p:cNvSpPr>
              <p:nvPr/>
            </p:nvSpPr>
            <p:spPr bwMode="auto">
              <a:xfrm>
                <a:off x="4166" y="2957"/>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6 h 18"/>
                  <a:gd name="T12" fmla="*/ 6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6"/>
                    </a:lnTo>
                    <a:lnTo>
                      <a:pt x="0"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25" name="Freeform 873"/>
              <p:cNvSpPr>
                <a:spLocks/>
              </p:cNvSpPr>
              <p:nvPr/>
            </p:nvSpPr>
            <p:spPr bwMode="auto">
              <a:xfrm>
                <a:off x="4184" y="2945"/>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0" y="18"/>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26" name="Freeform 874"/>
              <p:cNvSpPr>
                <a:spLocks/>
              </p:cNvSpPr>
              <p:nvPr/>
            </p:nvSpPr>
            <p:spPr bwMode="auto">
              <a:xfrm>
                <a:off x="4184" y="2945"/>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0" y="18"/>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27" name="Freeform 875"/>
              <p:cNvSpPr>
                <a:spLocks/>
              </p:cNvSpPr>
              <p:nvPr/>
            </p:nvSpPr>
            <p:spPr bwMode="auto">
              <a:xfrm>
                <a:off x="4196" y="2933"/>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6"/>
                    </a:lnTo>
                    <a:lnTo>
                      <a:pt x="0" y="6"/>
                    </a:lnTo>
                    <a:lnTo>
                      <a:pt x="0" y="12"/>
                    </a:lnTo>
                    <a:lnTo>
                      <a:pt x="0" y="18"/>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28" name="Freeform 876"/>
              <p:cNvSpPr>
                <a:spLocks/>
              </p:cNvSpPr>
              <p:nvPr/>
            </p:nvSpPr>
            <p:spPr bwMode="auto">
              <a:xfrm>
                <a:off x="4196" y="2933"/>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6"/>
                    </a:lnTo>
                    <a:lnTo>
                      <a:pt x="0" y="6"/>
                    </a:lnTo>
                    <a:lnTo>
                      <a:pt x="0" y="12"/>
                    </a:lnTo>
                    <a:lnTo>
                      <a:pt x="0" y="18"/>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29" name="Freeform 877"/>
              <p:cNvSpPr>
                <a:spLocks/>
              </p:cNvSpPr>
              <p:nvPr/>
            </p:nvSpPr>
            <p:spPr bwMode="auto">
              <a:xfrm>
                <a:off x="4208" y="2921"/>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12"/>
                    </a:lnTo>
                    <a:lnTo>
                      <a:pt x="6" y="12"/>
                    </a:lnTo>
                    <a:lnTo>
                      <a:pt x="6" y="18"/>
                    </a:lnTo>
                    <a:lnTo>
                      <a:pt x="12" y="18"/>
                    </a:lnTo>
                    <a:lnTo>
                      <a:pt x="18"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30" name="Freeform 878"/>
              <p:cNvSpPr>
                <a:spLocks/>
              </p:cNvSpPr>
              <p:nvPr/>
            </p:nvSpPr>
            <p:spPr bwMode="auto">
              <a:xfrm>
                <a:off x="4208" y="2921"/>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12"/>
                    </a:lnTo>
                    <a:lnTo>
                      <a:pt x="6" y="12"/>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31" name="Freeform 879"/>
              <p:cNvSpPr>
                <a:spLocks/>
              </p:cNvSpPr>
              <p:nvPr/>
            </p:nvSpPr>
            <p:spPr bwMode="auto">
              <a:xfrm>
                <a:off x="4226" y="290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32" name="Freeform 880"/>
              <p:cNvSpPr>
                <a:spLocks/>
              </p:cNvSpPr>
              <p:nvPr/>
            </p:nvSpPr>
            <p:spPr bwMode="auto">
              <a:xfrm>
                <a:off x="4226" y="290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33" name="Freeform 881"/>
              <p:cNvSpPr>
                <a:spLocks/>
              </p:cNvSpPr>
              <p:nvPr/>
            </p:nvSpPr>
            <p:spPr bwMode="auto">
              <a:xfrm>
                <a:off x="4238" y="2897"/>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34" name="Freeform 882"/>
              <p:cNvSpPr>
                <a:spLocks/>
              </p:cNvSpPr>
              <p:nvPr/>
            </p:nvSpPr>
            <p:spPr bwMode="auto">
              <a:xfrm>
                <a:off x="4238" y="2897"/>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35" name="Freeform 883"/>
              <p:cNvSpPr>
                <a:spLocks/>
              </p:cNvSpPr>
              <p:nvPr/>
            </p:nvSpPr>
            <p:spPr bwMode="auto">
              <a:xfrm>
                <a:off x="4250" y="288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6" y="6"/>
                    </a:lnTo>
                    <a:lnTo>
                      <a:pt x="0" y="12"/>
                    </a:lnTo>
                    <a:lnTo>
                      <a:pt x="6" y="12"/>
                    </a:lnTo>
                    <a:lnTo>
                      <a:pt x="6" y="18"/>
                    </a:lnTo>
                    <a:lnTo>
                      <a:pt x="12" y="18"/>
                    </a:lnTo>
                    <a:lnTo>
                      <a:pt x="18"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36" name="Freeform 884"/>
              <p:cNvSpPr>
                <a:spLocks/>
              </p:cNvSpPr>
              <p:nvPr/>
            </p:nvSpPr>
            <p:spPr bwMode="auto">
              <a:xfrm>
                <a:off x="4250" y="288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6" y="6"/>
                    </a:lnTo>
                    <a:lnTo>
                      <a:pt x="0" y="12"/>
                    </a:lnTo>
                    <a:lnTo>
                      <a:pt x="6" y="12"/>
                    </a:lnTo>
                    <a:lnTo>
                      <a:pt x="6" y="18"/>
                    </a:lnTo>
                    <a:lnTo>
                      <a:pt x="12" y="18"/>
                    </a:lnTo>
                    <a:lnTo>
                      <a:pt x="18"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37" name="Freeform 885"/>
              <p:cNvSpPr>
                <a:spLocks/>
              </p:cNvSpPr>
              <p:nvPr/>
            </p:nvSpPr>
            <p:spPr bwMode="auto">
              <a:xfrm>
                <a:off x="4268" y="2873"/>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38" name="Freeform 886"/>
              <p:cNvSpPr>
                <a:spLocks/>
              </p:cNvSpPr>
              <p:nvPr/>
            </p:nvSpPr>
            <p:spPr bwMode="auto">
              <a:xfrm>
                <a:off x="4268" y="2873"/>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39" name="Freeform 887"/>
              <p:cNvSpPr>
                <a:spLocks/>
              </p:cNvSpPr>
              <p:nvPr/>
            </p:nvSpPr>
            <p:spPr bwMode="auto">
              <a:xfrm>
                <a:off x="4166" y="2975"/>
                <a:ext cx="72" cy="72"/>
              </a:xfrm>
              <a:custGeom>
                <a:avLst/>
                <a:gdLst>
                  <a:gd name="T0" fmla="*/ 60 w 72"/>
                  <a:gd name="T1" fmla="*/ 12 h 72"/>
                  <a:gd name="T2" fmla="*/ 66 w 72"/>
                  <a:gd name="T3" fmla="*/ 18 h 72"/>
                  <a:gd name="T4" fmla="*/ 72 w 72"/>
                  <a:gd name="T5" fmla="*/ 30 h 72"/>
                  <a:gd name="T6" fmla="*/ 66 w 72"/>
                  <a:gd name="T7" fmla="*/ 48 h 72"/>
                  <a:gd name="T8" fmla="*/ 66 w 72"/>
                  <a:gd name="T9" fmla="*/ 48 h 72"/>
                  <a:gd name="T10" fmla="*/ 48 w 72"/>
                  <a:gd name="T11" fmla="*/ 54 h 72"/>
                  <a:gd name="T12" fmla="*/ 30 w 72"/>
                  <a:gd name="T13" fmla="*/ 48 h 72"/>
                  <a:gd name="T14" fmla="*/ 18 w 72"/>
                  <a:gd name="T15" fmla="*/ 48 h 72"/>
                  <a:gd name="T16" fmla="*/ 18 w 72"/>
                  <a:gd name="T17" fmla="*/ 48 h 72"/>
                  <a:gd name="T18" fmla="*/ 12 w 72"/>
                  <a:gd name="T19" fmla="*/ 60 h 72"/>
                  <a:gd name="T20" fmla="*/ 12 w 72"/>
                  <a:gd name="T21" fmla="*/ 66 h 72"/>
                  <a:gd name="T22" fmla="*/ 18 w 72"/>
                  <a:gd name="T23" fmla="*/ 72 h 72"/>
                  <a:gd name="T24" fmla="*/ 18 w 72"/>
                  <a:gd name="T25" fmla="*/ 72 h 72"/>
                  <a:gd name="T26" fmla="*/ 18 w 72"/>
                  <a:gd name="T27" fmla="*/ 72 h 72"/>
                  <a:gd name="T28" fmla="*/ 18 w 72"/>
                  <a:gd name="T29" fmla="*/ 72 h 72"/>
                  <a:gd name="T30" fmla="*/ 18 w 72"/>
                  <a:gd name="T31" fmla="*/ 72 h 72"/>
                  <a:gd name="T32" fmla="*/ 18 w 72"/>
                  <a:gd name="T33" fmla="*/ 72 h 72"/>
                  <a:gd name="T34" fmla="*/ 18 w 72"/>
                  <a:gd name="T35" fmla="*/ 72 h 72"/>
                  <a:gd name="T36" fmla="*/ 12 w 72"/>
                  <a:gd name="T37" fmla="*/ 66 h 72"/>
                  <a:gd name="T38" fmla="*/ 0 w 72"/>
                  <a:gd name="T39" fmla="*/ 54 h 72"/>
                  <a:gd name="T40" fmla="*/ 0 w 72"/>
                  <a:gd name="T41" fmla="*/ 36 h 72"/>
                  <a:gd name="T42" fmla="*/ 0 w 72"/>
                  <a:gd name="T43" fmla="*/ 36 h 72"/>
                  <a:gd name="T44" fmla="*/ 18 w 72"/>
                  <a:gd name="T45" fmla="*/ 36 h 72"/>
                  <a:gd name="T46" fmla="*/ 36 w 72"/>
                  <a:gd name="T47" fmla="*/ 42 h 72"/>
                  <a:gd name="T48" fmla="*/ 54 w 72"/>
                  <a:gd name="T49" fmla="*/ 36 h 72"/>
                  <a:gd name="T50" fmla="*/ 54 w 72"/>
                  <a:gd name="T51" fmla="*/ 36 h 72"/>
                  <a:gd name="T52" fmla="*/ 60 w 72"/>
                  <a:gd name="T53" fmla="*/ 18 h 72"/>
                  <a:gd name="T54" fmla="*/ 54 w 72"/>
                  <a:gd name="T55" fmla="*/ 6 h 72"/>
                  <a:gd name="T56" fmla="*/ 48 w 72"/>
                  <a:gd name="T57" fmla="*/ 0 h 72"/>
                  <a:gd name="T58" fmla="*/ 48 w 72"/>
                  <a:gd name="T59" fmla="*/ 0 h 72"/>
                  <a:gd name="T60" fmla="*/ 60 w 72"/>
                  <a:gd name="T61" fmla="*/ 12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2"/>
                  <a:gd name="T95" fmla="*/ 72 w 72"/>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2">
                    <a:moveTo>
                      <a:pt x="60" y="12"/>
                    </a:moveTo>
                    <a:lnTo>
                      <a:pt x="66" y="18"/>
                    </a:lnTo>
                    <a:lnTo>
                      <a:pt x="72" y="30"/>
                    </a:lnTo>
                    <a:lnTo>
                      <a:pt x="66" y="48"/>
                    </a:lnTo>
                    <a:lnTo>
                      <a:pt x="48" y="54"/>
                    </a:lnTo>
                    <a:lnTo>
                      <a:pt x="30" y="48"/>
                    </a:lnTo>
                    <a:lnTo>
                      <a:pt x="18" y="48"/>
                    </a:lnTo>
                    <a:lnTo>
                      <a:pt x="12" y="60"/>
                    </a:lnTo>
                    <a:lnTo>
                      <a:pt x="12" y="66"/>
                    </a:lnTo>
                    <a:lnTo>
                      <a:pt x="18" y="72"/>
                    </a:lnTo>
                    <a:lnTo>
                      <a:pt x="12" y="66"/>
                    </a:lnTo>
                    <a:lnTo>
                      <a:pt x="0" y="54"/>
                    </a:lnTo>
                    <a:lnTo>
                      <a:pt x="0" y="36"/>
                    </a:lnTo>
                    <a:lnTo>
                      <a:pt x="18" y="36"/>
                    </a:lnTo>
                    <a:lnTo>
                      <a:pt x="36" y="42"/>
                    </a:lnTo>
                    <a:lnTo>
                      <a:pt x="54" y="36"/>
                    </a:lnTo>
                    <a:lnTo>
                      <a:pt x="60" y="18"/>
                    </a:lnTo>
                    <a:lnTo>
                      <a:pt x="54" y="6"/>
                    </a:lnTo>
                    <a:lnTo>
                      <a:pt x="48" y="0"/>
                    </a:lnTo>
                    <a:lnTo>
                      <a:pt x="60" y="12"/>
                    </a:lnTo>
                    <a:close/>
                  </a:path>
                </a:pathLst>
              </a:custGeom>
              <a:solidFill>
                <a:srgbClr val="F98199"/>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40" name="Freeform 888"/>
              <p:cNvSpPr>
                <a:spLocks/>
              </p:cNvSpPr>
              <p:nvPr/>
            </p:nvSpPr>
            <p:spPr bwMode="auto">
              <a:xfrm>
                <a:off x="4166" y="2975"/>
                <a:ext cx="72" cy="72"/>
              </a:xfrm>
              <a:custGeom>
                <a:avLst/>
                <a:gdLst>
                  <a:gd name="T0" fmla="*/ 60 w 72"/>
                  <a:gd name="T1" fmla="*/ 12 h 72"/>
                  <a:gd name="T2" fmla="*/ 66 w 72"/>
                  <a:gd name="T3" fmla="*/ 18 h 72"/>
                  <a:gd name="T4" fmla="*/ 72 w 72"/>
                  <a:gd name="T5" fmla="*/ 30 h 72"/>
                  <a:gd name="T6" fmla="*/ 66 w 72"/>
                  <a:gd name="T7" fmla="*/ 48 h 72"/>
                  <a:gd name="T8" fmla="*/ 66 w 72"/>
                  <a:gd name="T9" fmla="*/ 48 h 72"/>
                  <a:gd name="T10" fmla="*/ 48 w 72"/>
                  <a:gd name="T11" fmla="*/ 54 h 72"/>
                  <a:gd name="T12" fmla="*/ 30 w 72"/>
                  <a:gd name="T13" fmla="*/ 48 h 72"/>
                  <a:gd name="T14" fmla="*/ 18 w 72"/>
                  <a:gd name="T15" fmla="*/ 48 h 72"/>
                  <a:gd name="T16" fmla="*/ 18 w 72"/>
                  <a:gd name="T17" fmla="*/ 48 h 72"/>
                  <a:gd name="T18" fmla="*/ 12 w 72"/>
                  <a:gd name="T19" fmla="*/ 60 h 72"/>
                  <a:gd name="T20" fmla="*/ 12 w 72"/>
                  <a:gd name="T21" fmla="*/ 66 h 72"/>
                  <a:gd name="T22" fmla="*/ 18 w 72"/>
                  <a:gd name="T23" fmla="*/ 72 h 72"/>
                  <a:gd name="T24" fmla="*/ 18 w 72"/>
                  <a:gd name="T25" fmla="*/ 72 h 72"/>
                  <a:gd name="T26" fmla="*/ 18 w 72"/>
                  <a:gd name="T27" fmla="*/ 72 h 72"/>
                  <a:gd name="T28" fmla="*/ 18 w 72"/>
                  <a:gd name="T29" fmla="*/ 72 h 72"/>
                  <a:gd name="T30" fmla="*/ 18 w 72"/>
                  <a:gd name="T31" fmla="*/ 72 h 72"/>
                  <a:gd name="T32" fmla="*/ 18 w 72"/>
                  <a:gd name="T33" fmla="*/ 72 h 72"/>
                  <a:gd name="T34" fmla="*/ 18 w 72"/>
                  <a:gd name="T35" fmla="*/ 72 h 72"/>
                  <a:gd name="T36" fmla="*/ 12 w 72"/>
                  <a:gd name="T37" fmla="*/ 66 h 72"/>
                  <a:gd name="T38" fmla="*/ 0 w 72"/>
                  <a:gd name="T39" fmla="*/ 54 h 72"/>
                  <a:gd name="T40" fmla="*/ 0 w 72"/>
                  <a:gd name="T41" fmla="*/ 36 h 72"/>
                  <a:gd name="T42" fmla="*/ 0 w 72"/>
                  <a:gd name="T43" fmla="*/ 36 h 72"/>
                  <a:gd name="T44" fmla="*/ 18 w 72"/>
                  <a:gd name="T45" fmla="*/ 36 h 72"/>
                  <a:gd name="T46" fmla="*/ 36 w 72"/>
                  <a:gd name="T47" fmla="*/ 42 h 72"/>
                  <a:gd name="T48" fmla="*/ 54 w 72"/>
                  <a:gd name="T49" fmla="*/ 36 h 72"/>
                  <a:gd name="T50" fmla="*/ 54 w 72"/>
                  <a:gd name="T51" fmla="*/ 36 h 72"/>
                  <a:gd name="T52" fmla="*/ 60 w 72"/>
                  <a:gd name="T53" fmla="*/ 18 h 72"/>
                  <a:gd name="T54" fmla="*/ 54 w 72"/>
                  <a:gd name="T55" fmla="*/ 6 h 72"/>
                  <a:gd name="T56" fmla="*/ 48 w 72"/>
                  <a:gd name="T57" fmla="*/ 0 h 72"/>
                  <a:gd name="T58" fmla="*/ 48 w 72"/>
                  <a:gd name="T59" fmla="*/ 0 h 72"/>
                  <a:gd name="T60" fmla="*/ 60 w 72"/>
                  <a:gd name="T61" fmla="*/ 12 h 72"/>
                  <a:gd name="T62" fmla="*/ 60 w 72"/>
                  <a:gd name="T63" fmla="*/ 12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60" y="12"/>
                    </a:moveTo>
                    <a:lnTo>
                      <a:pt x="66" y="18"/>
                    </a:lnTo>
                    <a:lnTo>
                      <a:pt x="72" y="30"/>
                    </a:lnTo>
                    <a:lnTo>
                      <a:pt x="66" y="48"/>
                    </a:lnTo>
                    <a:lnTo>
                      <a:pt x="48" y="54"/>
                    </a:lnTo>
                    <a:lnTo>
                      <a:pt x="30" y="48"/>
                    </a:lnTo>
                    <a:lnTo>
                      <a:pt x="18" y="48"/>
                    </a:lnTo>
                    <a:lnTo>
                      <a:pt x="12" y="60"/>
                    </a:lnTo>
                    <a:lnTo>
                      <a:pt x="12" y="66"/>
                    </a:lnTo>
                    <a:lnTo>
                      <a:pt x="18" y="72"/>
                    </a:lnTo>
                    <a:lnTo>
                      <a:pt x="12" y="66"/>
                    </a:lnTo>
                    <a:lnTo>
                      <a:pt x="0" y="54"/>
                    </a:lnTo>
                    <a:lnTo>
                      <a:pt x="0" y="36"/>
                    </a:lnTo>
                    <a:lnTo>
                      <a:pt x="18" y="36"/>
                    </a:lnTo>
                    <a:lnTo>
                      <a:pt x="36" y="42"/>
                    </a:lnTo>
                    <a:lnTo>
                      <a:pt x="54" y="36"/>
                    </a:lnTo>
                    <a:lnTo>
                      <a:pt x="60" y="18"/>
                    </a:lnTo>
                    <a:lnTo>
                      <a:pt x="54" y="6"/>
                    </a:lnTo>
                    <a:lnTo>
                      <a:pt x="48" y="0"/>
                    </a:lnTo>
                    <a:lnTo>
                      <a:pt x="6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41" name="Freeform 889"/>
              <p:cNvSpPr>
                <a:spLocks/>
              </p:cNvSpPr>
              <p:nvPr/>
            </p:nvSpPr>
            <p:spPr bwMode="auto">
              <a:xfrm>
                <a:off x="4208" y="2975"/>
                <a:ext cx="18" cy="18"/>
              </a:xfrm>
              <a:custGeom>
                <a:avLst/>
                <a:gdLst>
                  <a:gd name="T0" fmla="*/ 12 w 18"/>
                  <a:gd name="T1" fmla="*/ 6 h 18"/>
                  <a:gd name="T2" fmla="*/ 12 w 18"/>
                  <a:gd name="T3" fmla="*/ 6 h 18"/>
                  <a:gd name="T4" fmla="*/ 6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2 h 18"/>
                  <a:gd name="T30" fmla="*/ 12 w 18"/>
                  <a:gd name="T31" fmla="*/ 6 h 18"/>
                  <a:gd name="T32" fmla="*/ 12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6"/>
                    </a:moveTo>
                    <a:lnTo>
                      <a:pt x="12" y="6"/>
                    </a:lnTo>
                    <a:lnTo>
                      <a:pt x="6" y="0"/>
                    </a:lnTo>
                    <a:lnTo>
                      <a:pt x="0" y="6"/>
                    </a:lnTo>
                    <a:lnTo>
                      <a:pt x="0" y="12"/>
                    </a:lnTo>
                    <a:lnTo>
                      <a:pt x="6" y="18"/>
                    </a:lnTo>
                    <a:lnTo>
                      <a:pt x="12" y="18"/>
                    </a:lnTo>
                    <a:lnTo>
                      <a:pt x="18" y="18"/>
                    </a:lnTo>
                    <a:lnTo>
                      <a:pt x="18" y="12"/>
                    </a:lnTo>
                    <a:lnTo>
                      <a:pt x="12" y="6"/>
                    </a:lnTo>
                    <a:close/>
                  </a:path>
                </a:pathLst>
              </a:custGeom>
              <a:solidFill>
                <a:srgbClr val="FB805E"/>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42" name="Freeform 890"/>
              <p:cNvSpPr>
                <a:spLocks/>
              </p:cNvSpPr>
              <p:nvPr/>
            </p:nvSpPr>
            <p:spPr bwMode="auto">
              <a:xfrm>
                <a:off x="4232" y="2921"/>
                <a:ext cx="72" cy="72"/>
              </a:xfrm>
              <a:custGeom>
                <a:avLst/>
                <a:gdLst>
                  <a:gd name="T0" fmla="*/ 12 w 72"/>
                  <a:gd name="T1" fmla="*/ 60 h 72"/>
                  <a:gd name="T2" fmla="*/ 6 w 72"/>
                  <a:gd name="T3" fmla="*/ 54 h 72"/>
                  <a:gd name="T4" fmla="*/ 0 w 72"/>
                  <a:gd name="T5" fmla="*/ 42 h 72"/>
                  <a:gd name="T6" fmla="*/ 6 w 72"/>
                  <a:gd name="T7" fmla="*/ 24 h 72"/>
                  <a:gd name="T8" fmla="*/ 6 w 72"/>
                  <a:gd name="T9" fmla="*/ 24 h 72"/>
                  <a:gd name="T10" fmla="*/ 24 w 72"/>
                  <a:gd name="T11" fmla="*/ 18 h 72"/>
                  <a:gd name="T12" fmla="*/ 42 w 72"/>
                  <a:gd name="T13" fmla="*/ 24 h 72"/>
                  <a:gd name="T14" fmla="*/ 60 w 72"/>
                  <a:gd name="T15" fmla="*/ 24 h 72"/>
                  <a:gd name="T16" fmla="*/ 60 w 72"/>
                  <a:gd name="T17" fmla="*/ 24 h 72"/>
                  <a:gd name="T18" fmla="*/ 66 w 72"/>
                  <a:gd name="T19" fmla="*/ 18 h 72"/>
                  <a:gd name="T20" fmla="*/ 60 w 72"/>
                  <a:gd name="T21" fmla="*/ 6 h 72"/>
                  <a:gd name="T22" fmla="*/ 54 w 72"/>
                  <a:gd name="T23" fmla="*/ 0 h 72"/>
                  <a:gd name="T24" fmla="*/ 54 w 72"/>
                  <a:gd name="T25" fmla="*/ 0 h 72"/>
                  <a:gd name="T26" fmla="*/ 54 w 72"/>
                  <a:gd name="T27" fmla="*/ 0 h 72"/>
                  <a:gd name="T28" fmla="*/ 54 w 72"/>
                  <a:gd name="T29" fmla="*/ 0 h 72"/>
                  <a:gd name="T30" fmla="*/ 54 w 72"/>
                  <a:gd name="T31" fmla="*/ 0 h 72"/>
                  <a:gd name="T32" fmla="*/ 54 w 72"/>
                  <a:gd name="T33" fmla="*/ 0 h 72"/>
                  <a:gd name="T34" fmla="*/ 54 w 72"/>
                  <a:gd name="T35" fmla="*/ 0 h 72"/>
                  <a:gd name="T36" fmla="*/ 66 w 72"/>
                  <a:gd name="T37" fmla="*/ 6 h 72"/>
                  <a:gd name="T38" fmla="*/ 72 w 72"/>
                  <a:gd name="T39" fmla="*/ 18 h 72"/>
                  <a:gd name="T40" fmla="*/ 72 w 72"/>
                  <a:gd name="T41" fmla="*/ 36 h 72"/>
                  <a:gd name="T42" fmla="*/ 72 w 72"/>
                  <a:gd name="T43" fmla="*/ 36 h 72"/>
                  <a:gd name="T44" fmla="*/ 60 w 72"/>
                  <a:gd name="T45" fmla="*/ 36 h 72"/>
                  <a:gd name="T46" fmla="*/ 36 w 72"/>
                  <a:gd name="T47" fmla="*/ 30 h 72"/>
                  <a:gd name="T48" fmla="*/ 18 w 72"/>
                  <a:gd name="T49" fmla="*/ 36 h 72"/>
                  <a:gd name="T50" fmla="*/ 18 w 72"/>
                  <a:gd name="T51" fmla="*/ 36 h 72"/>
                  <a:gd name="T52" fmla="*/ 18 w 72"/>
                  <a:gd name="T53" fmla="*/ 54 h 72"/>
                  <a:gd name="T54" fmla="*/ 18 w 72"/>
                  <a:gd name="T55" fmla="*/ 66 h 72"/>
                  <a:gd name="T56" fmla="*/ 24 w 72"/>
                  <a:gd name="T57" fmla="*/ 72 h 72"/>
                  <a:gd name="T58" fmla="*/ 24 w 72"/>
                  <a:gd name="T59" fmla="*/ 72 h 72"/>
                  <a:gd name="T60" fmla="*/ 12 w 72"/>
                  <a:gd name="T61" fmla="*/ 60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2"/>
                  <a:gd name="T95" fmla="*/ 72 w 72"/>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2">
                    <a:moveTo>
                      <a:pt x="12" y="60"/>
                    </a:moveTo>
                    <a:lnTo>
                      <a:pt x="6" y="54"/>
                    </a:lnTo>
                    <a:lnTo>
                      <a:pt x="0" y="42"/>
                    </a:lnTo>
                    <a:lnTo>
                      <a:pt x="6" y="24"/>
                    </a:lnTo>
                    <a:lnTo>
                      <a:pt x="24" y="18"/>
                    </a:lnTo>
                    <a:lnTo>
                      <a:pt x="42" y="24"/>
                    </a:lnTo>
                    <a:lnTo>
                      <a:pt x="60" y="24"/>
                    </a:lnTo>
                    <a:lnTo>
                      <a:pt x="66" y="18"/>
                    </a:lnTo>
                    <a:lnTo>
                      <a:pt x="60" y="6"/>
                    </a:lnTo>
                    <a:lnTo>
                      <a:pt x="54" y="0"/>
                    </a:lnTo>
                    <a:lnTo>
                      <a:pt x="66" y="6"/>
                    </a:lnTo>
                    <a:lnTo>
                      <a:pt x="72" y="18"/>
                    </a:lnTo>
                    <a:lnTo>
                      <a:pt x="72" y="36"/>
                    </a:lnTo>
                    <a:lnTo>
                      <a:pt x="60" y="36"/>
                    </a:lnTo>
                    <a:lnTo>
                      <a:pt x="36" y="30"/>
                    </a:lnTo>
                    <a:lnTo>
                      <a:pt x="18" y="36"/>
                    </a:lnTo>
                    <a:lnTo>
                      <a:pt x="18" y="54"/>
                    </a:lnTo>
                    <a:lnTo>
                      <a:pt x="18" y="66"/>
                    </a:lnTo>
                    <a:lnTo>
                      <a:pt x="24" y="72"/>
                    </a:lnTo>
                    <a:lnTo>
                      <a:pt x="12" y="60"/>
                    </a:lnTo>
                    <a:close/>
                  </a:path>
                </a:pathLst>
              </a:custGeom>
              <a:solidFill>
                <a:srgbClr val="F98199"/>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43" name="Freeform 891"/>
              <p:cNvSpPr>
                <a:spLocks/>
              </p:cNvSpPr>
              <p:nvPr/>
            </p:nvSpPr>
            <p:spPr bwMode="auto">
              <a:xfrm>
                <a:off x="4232" y="2921"/>
                <a:ext cx="72" cy="72"/>
              </a:xfrm>
              <a:custGeom>
                <a:avLst/>
                <a:gdLst>
                  <a:gd name="T0" fmla="*/ 12 w 72"/>
                  <a:gd name="T1" fmla="*/ 60 h 72"/>
                  <a:gd name="T2" fmla="*/ 6 w 72"/>
                  <a:gd name="T3" fmla="*/ 54 h 72"/>
                  <a:gd name="T4" fmla="*/ 0 w 72"/>
                  <a:gd name="T5" fmla="*/ 42 h 72"/>
                  <a:gd name="T6" fmla="*/ 6 w 72"/>
                  <a:gd name="T7" fmla="*/ 24 h 72"/>
                  <a:gd name="T8" fmla="*/ 6 w 72"/>
                  <a:gd name="T9" fmla="*/ 24 h 72"/>
                  <a:gd name="T10" fmla="*/ 24 w 72"/>
                  <a:gd name="T11" fmla="*/ 18 h 72"/>
                  <a:gd name="T12" fmla="*/ 42 w 72"/>
                  <a:gd name="T13" fmla="*/ 24 h 72"/>
                  <a:gd name="T14" fmla="*/ 60 w 72"/>
                  <a:gd name="T15" fmla="*/ 24 h 72"/>
                  <a:gd name="T16" fmla="*/ 60 w 72"/>
                  <a:gd name="T17" fmla="*/ 24 h 72"/>
                  <a:gd name="T18" fmla="*/ 66 w 72"/>
                  <a:gd name="T19" fmla="*/ 18 h 72"/>
                  <a:gd name="T20" fmla="*/ 60 w 72"/>
                  <a:gd name="T21" fmla="*/ 6 h 72"/>
                  <a:gd name="T22" fmla="*/ 54 w 72"/>
                  <a:gd name="T23" fmla="*/ 0 h 72"/>
                  <a:gd name="T24" fmla="*/ 54 w 72"/>
                  <a:gd name="T25" fmla="*/ 0 h 72"/>
                  <a:gd name="T26" fmla="*/ 54 w 72"/>
                  <a:gd name="T27" fmla="*/ 0 h 72"/>
                  <a:gd name="T28" fmla="*/ 54 w 72"/>
                  <a:gd name="T29" fmla="*/ 0 h 72"/>
                  <a:gd name="T30" fmla="*/ 54 w 72"/>
                  <a:gd name="T31" fmla="*/ 0 h 72"/>
                  <a:gd name="T32" fmla="*/ 54 w 72"/>
                  <a:gd name="T33" fmla="*/ 0 h 72"/>
                  <a:gd name="T34" fmla="*/ 54 w 72"/>
                  <a:gd name="T35" fmla="*/ 0 h 72"/>
                  <a:gd name="T36" fmla="*/ 66 w 72"/>
                  <a:gd name="T37" fmla="*/ 6 h 72"/>
                  <a:gd name="T38" fmla="*/ 72 w 72"/>
                  <a:gd name="T39" fmla="*/ 18 h 72"/>
                  <a:gd name="T40" fmla="*/ 72 w 72"/>
                  <a:gd name="T41" fmla="*/ 36 h 72"/>
                  <a:gd name="T42" fmla="*/ 72 w 72"/>
                  <a:gd name="T43" fmla="*/ 36 h 72"/>
                  <a:gd name="T44" fmla="*/ 60 w 72"/>
                  <a:gd name="T45" fmla="*/ 36 h 72"/>
                  <a:gd name="T46" fmla="*/ 36 w 72"/>
                  <a:gd name="T47" fmla="*/ 30 h 72"/>
                  <a:gd name="T48" fmla="*/ 18 w 72"/>
                  <a:gd name="T49" fmla="*/ 36 h 72"/>
                  <a:gd name="T50" fmla="*/ 18 w 72"/>
                  <a:gd name="T51" fmla="*/ 36 h 72"/>
                  <a:gd name="T52" fmla="*/ 18 w 72"/>
                  <a:gd name="T53" fmla="*/ 54 h 72"/>
                  <a:gd name="T54" fmla="*/ 18 w 72"/>
                  <a:gd name="T55" fmla="*/ 66 h 72"/>
                  <a:gd name="T56" fmla="*/ 24 w 72"/>
                  <a:gd name="T57" fmla="*/ 72 h 72"/>
                  <a:gd name="T58" fmla="*/ 24 w 72"/>
                  <a:gd name="T59" fmla="*/ 72 h 72"/>
                  <a:gd name="T60" fmla="*/ 12 w 72"/>
                  <a:gd name="T61" fmla="*/ 60 h 72"/>
                  <a:gd name="T62" fmla="*/ 12 w 72"/>
                  <a:gd name="T63" fmla="*/ 60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12" y="60"/>
                    </a:moveTo>
                    <a:lnTo>
                      <a:pt x="6" y="54"/>
                    </a:lnTo>
                    <a:lnTo>
                      <a:pt x="0" y="42"/>
                    </a:lnTo>
                    <a:lnTo>
                      <a:pt x="6" y="24"/>
                    </a:lnTo>
                    <a:lnTo>
                      <a:pt x="24" y="18"/>
                    </a:lnTo>
                    <a:lnTo>
                      <a:pt x="42" y="24"/>
                    </a:lnTo>
                    <a:lnTo>
                      <a:pt x="60" y="24"/>
                    </a:lnTo>
                    <a:lnTo>
                      <a:pt x="66" y="18"/>
                    </a:lnTo>
                    <a:lnTo>
                      <a:pt x="60" y="6"/>
                    </a:lnTo>
                    <a:lnTo>
                      <a:pt x="54" y="0"/>
                    </a:lnTo>
                    <a:lnTo>
                      <a:pt x="66" y="6"/>
                    </a:lnTo>
                    <a:lnTo>
                      <a:pt x="72" y="18"/>
                    </a:lnTo>
                    <a:lnTo>
                      <a:pt x="72" y="36"/>
                    </a:lnTo>
                    <a:lnTo>
                      <a:pt x="60" y="36"/>
                    </a:lnTo>
                    <a:lnTo>
                      <a:pt x="36" y="30"/>
                    </a:lnTo>
                    <a:lnTo>
                      <a:pt x="18" y="36"/>
                    </a:lnTo>
                    <a:lnTo>
                      <a:pt x="18" y="54"/>
                    </a:lnTo>
                    <a:lnTo>
                      <a:pt x="18" y="66"/>
                    </a:lnTo>
                    <a:lnTo>
                      <a:pt x="24" y="72"/>
                    </a:lnTo>
                    <a:lnTo>
                      <a:pt x="12" y="6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44" name="Freeform 892"/>
              <p:cNvSpPr>
                <a:spLocks/>
              </p:cNvSpPr>
              <p:nvPr/>
            </p:nvSpPr>
            <p:spPr bwMode="auto">
              <a:xfrm>
                <a:off x="4250" y="2975"/>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2 w 18"/>
                  <a:gd name="T11" fmla="*/ 12 h 18"/>
                  <a:gd name="T12" fmla="*/ 18 w 18"/>
                  <a:gd name="T13" fmla="*/ 12 h 18"/>
                  <a:gd name="T14" fmla="*/ 12 w 18"/>
                  <a:gd name="T15" fmla="*/ 6 h 18"/>
                  <a:gd name="T16" fmla="*/ 12 w 18"/>
                  <a:gd name="T17" fmla="*/ 6 h 18"/>
                  <a:gd name="T18" fmla="*/ 12 w 18"/>
                  <a:gd name="T19" fmla="*/ 0 h 18"/>
                  <a:gd name="T20" fmla="*/ 6 w 18"/>
                  <a:gd name="T21" fmla="*/ 0 h 18"/>
                  <a:gd name="T22" fmla="*/ 0 w 18"/>
                  <a:gd name="T23" fmla="*/ 0 h 18"/>
                  <a:gd name="T24" fmla="*/ 0 w 18"/>
                  <a:gd name="T25" fmla="*/ 0 h 18"/>
                  <a:gd name="T26" fmla="*/ 0 w 18"/>
                  <a:gd name="T27" fmla="*/ 0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2"/>
                    </a:lnTo>
                    <a:lnTo>
                      <a:pt x="6" y="18"/>
                    </a:lnTo>
                    <a:lnTo>
                      <a:pt x="12" y="18"/>
                    </a:lnTo>
                    <a:lnTo>
                      <a:pt x="12" y="12"/>
                    </a:lnTo>
                    <a:lnTo>
                      <a:pt x="18" y="12"/>
                    </a:lnTo>
                    <a:lnTo>
                      <a:pt x="12" y="6"/>
                    </a:lnTo>
                    <a:lnTo>
                      <a:pt x="12" y="0"/>
                    </a:lnTo>
                    <a:lnTo>
                      <a:pt x="6" y="0"/>
                    </a:lnTo>
                    <a:lnTo>
                      <a:pt x="0" y="0"/>
                    </a:lnTo>
                    <a:lnTo>
                      <a:pt x="0" y="6"/>
                    </a:lnTo>
                    <a:lnTo>
                      <a:pt x="0" y="12"/>
                    </a:lnTo>
                    <a:close/>
                  </a:path>
                </a:pathLst>
              </a:custGeom>
              <a:solidFill>
                <a:srgbClr val="FB805E"/>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45" name="Freeform 893"/>
              <p:cNvSpPr>
                <a:spLocks/>
              </p:cNvSpPr>
              <p:nvPr/>
            </p:nvSpPr>
            <p:spPr bwMode="auto">
              <a:xfrm>
                <a:off x="4190" y="2087"/>
                <a:ext cx="84" cy="54"/>
              </a:xfrm>
              <a:custGeom>
                <a:avLst/>
                <a:gdLst>
                  <a:gd name="T0" fmla="*/ 78 w 84"/>
                  <a:gd name="T1" fmla="*/ 24 h 54"/>
                  <a:gd name="T2" fmla="*/ 78 w 84"/>
                  <a:gd name="T3" fmla="*/ 18 h 54"/>
                  <a:gd name="T4" fmla="*/ 66 w 84"/>
                  <a:gd name="T5" fmla="*/ 6 h 54"/>
                  <a:gd name="T6" fmla="*/ 54 w 84"/>
                  <a:gd name="T7" fmla="*/ 0 h 54"/>
                  <a:gd name="T8" fmla="*/ 54 w 84"/>
                  <a:gd name="T9" fmla="*/ 0 h 54"/>
                  <a:gd name="T10" fmla="*/ 36 w 84"/>
                  <a:gd name="T11" fmla="*/ 12 h 54"/>
                  <a:gd name="T12" fmla="*/ 30 w 84"/>
                  <a:gd name="T13" fmla="*/ 30 h 54"/>
                  <a:gd name="T14" fmla="*/ 18 w 84"/>
                  <a:gd name="T15" fmla="*/ 36 h 54"/>
                  <a:gd name="T16" fmla="*/ 18 w 84"/>
                  <a:gd name="T17" fmla="*/ 36 h 54"/>
                  <a:gd name="T18" fmla="*/ 12 w 84"/>
                  <a:gd name="T19" fmla="*/ 36 h 54"/>
                  <a:gd name="T20" fmla="*/ 6 w 84"/>
                  <a:gd name="T21" fmla="*/ 30 h 54"/>
                  <a:gd name="T22" fmla="*/ 0 w 84"/>
                  <a:gd name="T23" fmla="*/ 24 h 54"/>
                  <a:gd name="T24" fmla="*/ 0 w 84"/>
                  <a:gd name="T25" fmla="*/ 24 h 54"/>
                  <a:gd name="T26" fmla="*/ 0 w 84"/>
                  <a:gd name="T27" fmla="*/ 24 h 54"/>
                  <a:gd name="T28" fmla="*/ 0 w 84"/>
                  <a:gd name="T29" fmla="*/ 24 h 54"/>
                  <a:gd name="T30" fmla="*/ 0 w 84"/>
                  <a:gd name="T31" fmla="*/ 24 h 54"/>
                  <a:gd name="T32" fmla="*/ 0 w 84"/>
                  <a:gd name="T33" fmla="*/ 24 h 54"/>
                  <a:gd name="T34" fmla="*/ 0 w 84"/>
                  <a:gd name="T35" fmla="*/ 24 h 54"/>
                  <a:gd name="T36" fmla="*/ 0 w 84"/>
                  <a:gd name="T37" fmla="*/ 30 h 54"/>
                  <a:gd name="T38" fmla="*/ 6 w 84"/>
                  <a:gd name="T39" fmla="*/ 48 h 54"/>
                  <a:gd name="T40" fmla="*/ 18 w 84"/>
                  <a:gd name="T41" fmla="*/ 54 h 54"/>
                  <a:gd name="T42" fmla="*/ 18 w 84"/>
                  <a:gd name="T43" fmla="*/ 54 h 54"/>
                  <a:gd name="T44" fmla="*/ 30 w 84"/>
                  <a:gd name="T45" fmla="*/ 48 h 54"/>
                  <a:gd name="T46" fmla="*/ 36 w 84"/>
                  <a:gd name="T47" fmla="*/ 30 h 54"/>
                  <a:gd name="T48" fmla="*/ 54 w 84"/>
                  <a:gd name="T49" fmla="*/ 18 h 54"/>
                  <a:gd name="T50" fmla="*/ 54 w 84"/>
                  <a:gd name="T51" fmla="*/ 18 h 54"/>
                  <a:gd name="T52" fmla="*/ 72 w 84"/>
                  <a:gd name="T53" fmla="*/ 24 h 54"/>
                  <a:gd name="T54" fmla="*/ 78 w 84"/>
                  <a:gd name="T55" fmla="*/ 36 h 54"/>
                  <a:gd name="T56" fmla="*/ 84 w 84"/>
                  <a:gd name="T57" fmla="*/ 42 h 54"/>
                  <a:gd name="T58" fmla="*/ 84 w 84"/>
                  <a:gd name="T59" fmla="*/ 42 h 54"/>
                  <a:gd name="T60" fmla="*/ 78 w 84"/>
                  <a:gd name="T61" fmla="*/ 24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
                  <a:gd name="T94" fmla="*/ 0 h 54"/>
                  <a:gd name="T95" fmla="*/ 84 w 84"/>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 h="54">
                    <a:moveTo>
                      <a:pt x="78" y="24"/>
                    </a:moveTo>
                    <a:lnTo>
                      <a:pt x="78" y="18"/>
                    </a:lnTo>
                    <a:lnTo>
                      <a:pt x="66" y="6"/>
                    </a:lnTo>
                    <a:lnTo>
                      <a:pt x="54" y="0"/>
                    </a:lnTo>
                    <a:lnTo>
                      <a:pt x="36" y="12"/>
                    </a:lnTo>
                    <a:lnTo>
                      <a:pt x="30" y="30"/>
                    </a:lnTo>
                    <a:lnTo>
                      <a:pt x="18" y="36"/>
                    </a:lnTo>
                    <a:lnTo>
                      <a:pt x="12" y="36"/>
                    </a:lnTo>
                    <a:lnTo>
                      <a:pt x="6" y="30"/>
                    </a:lnTo>
                    <a:lnTo>
                      <a:pt x="0" y="24"/>
                    </a:lnTo>
                    <a:lnTo>
                      <a:pt x="0" y="30"/>
                    </a:lnTo>
                    <a:lnTo>
                      <a:pt x="6" y="48"/>
                    </a:lnTo>
                    <a:lnTo>
                      <a:pt x="18" y="54"/>
                    </a:lnTo>
                    <a:lnTo>
                      <a:pt x="30" y="48"/>
                    </a:lnTo>
                    <a:lnTo>
                      <a:pt x="36" y="30"/>
                    </a:lnTo>
                    <a:lnTo>
                      <a:pt x="54" y="18"/>
                    </a:lnTo>
                    <a:lnTo>
                      <a:pt x="72" y="24"/>
                    </a:lnTo>
                    <a:lnTo>
                      <a:pt x="78" y="36"/>
                    </a:lnTo>
                    <a:lnTo>
                      <a:pt x="84" y="42"/>
                    </a:lnTo>
                    <a:lnTo>
                      <a:pt x="78" y="24"/>
                    </a:lnTo>
                    <a:close/>
                  </a:path>
                </a:pathLst>
              </a:custGeom>
              <a:solidFill>
                <a:srgbClr val="F98199"/>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46" name="Freeform 894"/>
              <p:cNvSpPr>
                <a:spLocks/>
              </p:cNvSpPr>
              <p:nvPr/>
            </p:nvSpPr>
            <p:spPr bwMode="auto">
              <a:xfrm>
                <a:off x="4190" y="2087"/>
                <a:ext cx="84" cy="54"/>
              </a:xfrm>
              <a:custGeom>
                <a:avLst/>
                <a:gdLst>
                  <a:gd name="T0" fmla="*/ 78 w 84"/>
                  <a:gd name="T1" fmla="*/ 24 h 54"/>
                  <a:gd name="T2" fmla="*/ 78 w 84"/>
                  <a:gd name="T3" fmla="*/ 18 h 54"/>
                  <a:gd name="T4" fmla="*/ 66 w 84"/>
                  <a:gd name="T5" fmla="*/ 6 h 54"/>
                  <a:gd name="T6" fmla="*/ 54 w 84"/>
                  <a:gd name="T7" fmla="*/ 0 h 54"/>
                  <a:gd name="T8" fmla="*/ 54 w 84"/>
                  <a:gd name="T9" fmla="*/ 0 h 54"/>
                  <a:gd name="T10" fmla="*/ 36 w 84"/>
                  <a:gd name="T11" fmla="*/ 12 h 54"/>
                  <a:gd name="T12" fmla="*/ 30 w 84"/>
                  <a:gd name="T13" fmla="*/ 30 h 54"/>
                  <a:gd name="T14" fmla="*/ 18 w 84"/>
                  <a:gd name="T15" fmla="*/ 36 h 54"/>
                  <a:gd name="T16" fmla="*/ 18 w 84"/>
                  <a:gd name="T17" fmla="*/ 36 h 54"/>
                  <a:gd name="T18" fmla="*/ 12 w 84"/>
                  <a:gd name="T19" fmla="*/ 36 h 54"/>
                  <a:gd name="T20" fmla="*/ 6 w 84"/>
                  <a:gd name="T21" fmla="*/ 30 h 54"/>
                  <a:gd name="T22" fmla="*/ 0 w 84"/>
                  <a:gd name="T23" fmla="*/ 24 h 54"/>
                  <a:gd name="T24" fmla="*/ 0 w 84"/>
                  <a:gd name="T25" fmla="*/ 24 h 54"/>
                  <a:gd name="T26" fmla="*/ 0 w 84"/>
                  <a:gd name="T27" fmla="*/ 24 h 54"/>
                  <a:gd name="T28" fmla="*/ 0 w 84"/>
                  <a:gd name="T29" fmla="*/ 24 h 54"/>
                  <a:gd name="T30" fmla="*/ 0 w 84"/>
                  <a:gd name="T31" fmla="*/ 24 h 54"/>
                  <a:gd name="T32" fmla="*/ 0 w 84"/>
                  <a:gd name="T33" fmla="*/ 24 h 54"/>
                  <a:gd name="T34" fmla="*/ 0 w 84"/>
                  <a:gd name="T35" fmla="*/ 24 h 54"/>
                  <a:gd name="T36" fmla="*/ 0 w 84"/>
                  <a:gd name="T37" fmla="*/ 30 h 54"/>
                  <a:gd name="T38" fmla="*/ 6 w 84"/>
                  <a:gd name="T39" fmla="*/ 48 h 54"/>
                  <a:gd name="T40" fmla="*/ 18 w 84"/>
                  <a:gd name="T41" fmla="*/ 54 h 54"/>
                  <a:gd name="T42" fmla="*/ 18 w 84"/>
                  <a:gd name="T43" fmla="*/ 54 h 54"/>
                  <a:gd name="T44" fmla="*/ 30 w 84"/>
                  <a:gd name="T45" fmla="*/ 48 h 54"/>
                  <a:gd name="T46" fmla="*/ 36 w 84"/>
                  <a:gd name="T47" fmla="*/ 30 h 54"/>
                  <a:gd name="T48" fmla="*/ 54 w 84"/>
                  <a:gd name="T49" fmla="*/ 18 h 54"/>
                  <a:gd name="T50" fmla="*/ 54 w 84"/>
                  <a:gd name="T51" fmla="*/ 18 h 54"/>
                  <a:gd name="T52" fmla="*/ 72 w 84"/>
                  <a:gd name="T53" fmla="*/ 24 h 54"/>
                  <a:gd name="T54" fmla="*/ 78 w 84"/>
                  <a:gd name="T55" fmla="*/ 36 h 54"/>
                  <a:gd name="T56" fmla="*/ 84 w 84"/>
                  <a:gd name="T57" fmla="*/ 42 h 54"/>
                  <a:gd name="T58" fmla="*/ 84 w 84"/>
                  <a:gd name="T59" fmla="*/ 42 h 54"/>
                  <a:gd name="T60" fmla="*/ 78 w 84"/>
                  <a:gd name="T61" fmla="*/ 24 h 54"/>
                  <a:gd name="T62" fmla="*/ 78 w 84"/>
                  <a:gd name="T63" fmla="*/ 2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54"/>
                  <a:gd name="T98" fmla="*/ 84 w 84"/>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54">
                    <a:moveTo>
                      <a:pt x="78" y="24"/>
                    </a:moveTo>
                    <a:lnTo>
                      <a:pt x="78" y="18"/>
                    </a:lnTo>
                    <a:lnTo>
                      <a:pt x="66" y="6"/>
                    </a:lnTo>
                    <a:lnTo>
                      <a:pt x="54" y="0"/>
                    </a:lnTo>
                    <a:lnTo>
                      <a:pt x="36" y="12"/>
                    </a:lnTo>
                    <a:lnTo>
                      <a:pt x="30" y="30"/>
                    </a:lnTo>
                    <a:lnTo>
                      <a:pt x="18" y="36"/>
                    </a:lnTo>
                    <a:lnTo>
                      <a:pt x="12" y="36"/>
                    </a:lnTo>
                    <a:lnTo>
                      <a:pt x="6" y="30"/>
                    </a:lnTo>
                    <a:lnTo>
                      <a:pt x="0" y="24"/>
                    </a:lnTo>
                    <a:lnTo>
                      <a:pt x="0" y="30"/>
                    </a:lnTo>
                    <a:lnTo>
                      <a:pt x="6" y="48"/>
                    </a:lnTo>
                    <a:lnTo>
                      <a:pt x="18" y="54"/>
                    </a:lnTo>
                    <a:lnTo>
                      <a:pt x="30" y="48"/>
                    </a:lnTo>
                    <a:lnTo>
                      <a:pt x="36" y="30"/>
                    </a:lnTo>
                    <a:lnTo>
                      <a:pt x="54" y="18"/>
                    </a:lnTo>
                    <a:lnTo>
                      <a:pt x="72" y="24"/>
                    </a:lnTo>
                    <a:lnTo>
                      <a:pt x="78" y="36"/>
                    </a:lnTo>
                    <a:lnTo>
                      <a:pt x="84" y="42"/>
                    </a:lnTo>
                    <a:lnTo>
                      <a:pt x="78" y="2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47" name="Freeform 895"/>
              <p:cNvSpPr>
                <a:spLocks/>
              </p:cNvSpPr>
              <p:nvPr/>
            </p:nvSpPr>
            <p:spPr bwMode="auto">
              <a:xfrm>
                <a:off x="4298" y="2057"/>
                <a:ext cx="78" cy="54"/>
              </a:xfrm>
              <a:custGeom>
                <a:avLst/>
                <a:gdLst>
                  <a:gd name="T0" fmla="*/ 0 w 78"/>
                  <a:gd name="T1" fmla="*/ 30 h 54"/>
                  <a:gd name="T2" fmla="*/ 6 w 78"/>
                  <a:gd name="T3" fmla="*/ 36 h 54"/>
                  <a:gd name="T4" fmla="*/ 12 w 78"/>
                  <a:gd name="T5" fmla="*/ 48 h 54"/>
                  <a:gd name="T6" fmla="*/ 30 w 78"/>
                  <a:gd name="T7" fmla="*/ 54 h 54"/>
                  <a:gd name="T8" fmla="*/ 30 w 78"/>
                  <a:gd name="T9" fmla="*/ 54 h 54"/>
                  <a:gd name="T10" fmla="*/ 42 w 78"/>
                  <a:gd name="T11" fmla="*/ 42 h 54"/>
                  <a:gd name="T12" fmla="*/ 54 w 78"/>
                  <a:gd name="T13" fmla="*/ 30 h 54"/>
                  <a:gd name="T14" fmla="*/ 60 w 78"/>
                  <a:gd name="T15" fmla="*/ 18 h 54"/>
                  <a:gd name="T16" fmla="*/ 60 w 78"/>
                  <a:gd name="T17" fmla="*/ 18 h 54"/>
                  <a:gd name="T18" fmla="*/ 72 w 78"/>
                  <a:gd name="T19" fmla="*/ 18 h 54"/>
                  <a:gd name="T20" fmla="*/ 78 w 78"/>
                  <a:gd name="T21" fmla="*/ 24 h 54"/>
                  <a:gd name="T22" fmla="*/ 78 w 78"/>
                  <a:gd name="T23" fmla="*/ 36 h 54"/>
                  <a:gd name="T24" fmla="*/ 78 w 78"/>
                  <a:gd name="T25" fmla="*/ 36 h 54"/>
                  <a:gd name="T26" fmla="*/ 78 w 78"/>
                  <a:gd name="T27" fmla="*/ 36 h 54"/>
                  <a:gd name="T28" fmla="*/ 78 w 78"/>
                  <a:gd name="T29" fmla="*/ 36 h 54"/>
                  <a:gd name="T30" fmla="*/ 78 w 78"/>
                  <a:gd name="T31" fmla="*/ 36 h 54"/>
                  <a:gd name="T32" fmla="*/ 78 w 78"/>
                  <a:gd name="T33" fmla="*/ 36 h 54"/>
                  <a:gd name="T34" fmla="*/ 78 w 78"/>
                  <a:gd name="T35" fmla="*/ 36 h 54"/>
                  <a:gd name="T36" fmla="*/ 78 w 78"/>
                  <a:gd name="T37" fmla="*/ 24 h 54"/>
                  <a:gd name="T38" fmla="*/ 72 w 78"/>
                  <a:gd name="T39" fmla="*/ 12 h 54"/>
                  <a:gd name="T40" fmla="*/ 60 w 78"/>
                  <a:gd name="T41" fmla="*/ 0 h 54"/>
                  <a:gd name="T42" fmla="*/ 60 w 78"/>
                  <a:gd name="T43" fmla="*/ 0 h 54"/>
                  <a:gd name="T44" fmla="*/ 48 w 78"/>
                  <a:gd name="T45" fmla="*/ 12 h 54"/>
                  <a:gd name="T46" fmla="*/ 42 w 78"/>
                  <a:gd name="T47" fmla="*/ 30 h 54"/>
                  <a:gd name="T48" fmla="*/ 24 w 78"/>
                  <a:gd name="T49" fmla="*/ 42 h 54"/>
                  <a:gd name="T50" fmla="*/ 24 w 78"/>
                  <a:gd name="T51" fmla="*/ 42 h 54"/>
                  <a:gd name="T52" fmla="*/ 12 w 78"/>
                  <a:gd name="T53" fmla="*/ 36 h 54"/>
                  <a:gd name="T54" fmla="*/ 0 w 78"/>
                  <a:gd name="T55" fmla="*/ 18 h 54"/>
                  <a:gd name="T56" fmla="*/ 0 w 78"/>
                  <a:gd name="T57" fmla="*/ 12 h 54"/>
                  <a:gd name="T58" fmla="*/ 0 w 78"/>
                  <a:gd name="T59" fmla="*/ 12 h 54"/>
                  <a:gd name="T60" fmla="*/ 0 w 78"/>
                  <a:gd name="T61" fmla="*/ 30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54"/>
                  <a:gd name="T95" fmla="*/ 78 w 78"/>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54">
                    <a:moveTo>
                      <a:pt x="0" y="30"/>
                    </a:moveTo>
                    <a:lnTo>
                      <a:pt x="6" y="36"/>
                    </a:lnTo>
                    <a:lnTo>
                      <a:pt x="12" y="48"/>
                    </a:lnTo>
                    <a:lnTo>
                      <a:pt x="30" y="54"/>
                    </a:lnTo>
                    <a:lnTo>
                      <a:pt x="42" y="42"/>
                    </a:lnTo>
                    <a:lnTo>
                      <a:pt x="54" y="30"/>
                    </a:lnTo>
                    <a:lnTo>
                      <a:pt x="60" y="18"/>
                    </a:lnTo>
                    <a:lnTo>
                      <a:pt x="72" y="18"/>
                    </a:lnTo>
                    <a:lnTo>
                      <a:pt x="78" y="24"/>
                    </a:lnTo>
                    <a:lnTo>
                      <a:pt x="78" y="36"/>
                    </a:lnTo>
                    <a:lnTo>
                      <a:pt x="78" y="24"/>
                    </a:lnTo>
                    <a:lnTo>
                      <a:pt x="72" y="12"/>
                    </a:lnTo>
                    <a:lnTo>
                      <a:pt x="60" y="0"/>
                    </a:lnTo>
                    <a:lnTo>
                      <a:pt x="48" y="12"/>
                    </a:lnTo>
                    <a:lnTo>
                      <a:pt x="42" y="30"/>
                    </a:lnTo>
                    <a:lnTo>
                      <a:pt x="24" y="42"/>
                    </a:lnTo>
                    <a:lnTo>
                      <a:pt x="12" y="36"/>
                    </a:lnTo>
                    <a:lnTo>
                      <a:pt x="0" y="18"/>
                    </a:lnTo>
                    <a:lnTo>
                      <a:pt x="0" y="12"/>
                    </a:lnTo>
                    <a:lnTo>
                      <a:pt x="0" y="30"/>
                    </a:lnTo>
                    <a:close/>
                  </a:path>
                </a:pathLst>
              </a:custGeom>
              <a:solidFill>
                <a:srgbClr val="F98199"/>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48" name="Freeform 896"/>
              <p:cNvSpPr>
                <a:spLocks/>
              </p:cNvSpPr>
              <p:nvPr/>
            </p:nvSpPr>
            <p:spPr bwMode="auto">
              <a:xfrm>
                <a:off x="4298" y="2057"/>
                <a:ext cx="78" cy="54"/>
              </a:xfrm>
              <a:custGeom>
                <a:avLst/>
                <a:gdLst>
                  <a:gd name="T0" fmla="*/ 0 w 78"/>
                  <a:gd name="T1" fmla="*/ 30 h 54"/>
                  <a:gd name="T2" fmla="*/ 6 w 78"/>
                  <a:gd name="T3" fmla="*/ 36 h 54"/>
                  <a:gd name="T4" fmla="*/ 12 w 78"/>
                  <a:gd name="T5" fmla="*/ 48 h 54"/>
                  <a:gd name="T6" fmla="*/ 30 w 78"/>
                  <a:gd name="T7" fmla="*/ 54 h 54"/>
                  <a:gd name="T8" fmla="*/ 30 w 78"/>
                  <a:gd name="T9" fmla="*/ 54 h 54"/>
                  <a:gd name="T10" fmla="*/ 42 w 78"/>
                  <a:gd name="T11" fmla="*/ 42 h 54"/>
                  <a:gd name="T12" fmla="*/ 54 w 78"/>
                  <a:gd name="T13" fmla="*/ 30 h 54"/>
                  <a:gd name="T14" fmla="*/ 60 w 78"/>
                  <a:gd name="T15" fmla="*/ 18 h 54"/>
                  <a:gd name="T16" fmla="*/ 60 w 78"/>
                  <a:gd name="T17" fmla="*/ 18 h 54"/>
                  <a:gd name="T18" fmla="*/ 72 w 78"/>
                  <a:gd name="T19" fmla="*/ 18 h 54"/>
                  <a:gd name="T20" fmla="*/ 78 w 78"/>
                  <a:gd name="T21" fmla="*/ 24 h 54"/>
                  <a:gd name="T22" fmla="*/ 78 w 78"/>
                  <a:gd name="T23" fmla="*/ 36 h 54"/>
                  <a:gd name="T24" fmla="*/ 78 w 78"/>
                  <a:gd name="T25" fmla="*/ 36 h 54"/>
                  <a:gd name="T26" fmla="*/ 78 w 78"/>
                  <a:gd name="T27" fmla="*/ 36 h 54"/>
                  <a:gd name="T28" fmla="*/ 78 w 78"/>
                  <a:gd name="T29" fmla="*/ 36 h 54"/>
                  <a:gd name="T30" fmla="*/ 78 w 78"/>
                  <a:gd name="T31" fmla="*/ 36 h 54"/>
                  <a:gd name="T32" fmla="*/ 78 w 78"/>
                  <a:gd name="T33" fmla="*/ 36 h 54"/>
                  <a:gd name="T34" fmla="*/ 78 w 78"/>
                  <a:gd name="T35" fmla="*/ 36 h 54"/>
                  <a:gd name="T36" fmla="*/ 78 w 78"/>
                  <a:gd name="T37" fmla="*/ 24 h 54"/>
                  <a:gd name="T38" fmla="*/ 72 w 78"/>
                  <a:gd name="T39" fmla="*/ 12 h 54"/>
                  <a:gd name="T40" fmla="*/ 60 w 78"/>
                  <a:gd name="T41" fmla="*/ 0 h 54"/>
                  <a:gd name="T42" fmla="*/ 60 w 78"/>
                  <a:gd name="T43" fmla="*/ 0 h 54"/>
                  <a:gd name="T44" fmla="*/ 48 w 78"/>
                  <a:gd name="T45" fmla="*/ 12 h 54"/>
                  <a:gd name="T46" fmla="*/ 42 w 78"/>
                  <a:gd name="T47" fmla="*/ 30 h 54"/>
                  <a:gd name="T48" fmla="*/ 24 w 78"/>
                  <a:gd name="T49" fmla="*/ 42 h 54"/>
                  <a:gd name="T50" fmla="*/ 24 w 78"/>
                  <a:gd name="T51" fmla="*/ 42 h 54"/>
                  <a:gd name="T52" fmla="*/ 12 w 78"/>
                  <a:gd name="T53" fmla="*/ 36 h 54"/>
                  <a:gd name="T54" fmla="*/ 0 w 78"/>
                  <a:gd name="T55" fmla="*/ 18 h 54"/>
                  <a:gd name="T56" fmla="*/ 0 w 78"/>
                  <a:gd name="T57" fmla="*/ 12 h 54"/>
                  <a:gd name="T58" fmla="*/ 0 w 78"/>
                  <a:gd name="T59" fmla="*/ 12 h 54"/>
                  <a:gd name="T60" fmla="*/ 0 w 78"/>
                  <a:gd name="T61" fmla="*/ 30 h 54"/>
                  <a:gd name="T62" fmla="*/ 0 w 78"/>
                  <a:gd name="T63" fmla="*/ 3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54"/>
                  <a:gd name="T98" fmla="*/ 78 w 7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54">
                    <a:moveTo>
                      <a:pt x="0" y="30"/>
                    </a:moveTo>
                    <a:lnTo>
                      <a:pt x="6" y="36"/>
                    </a:lnTo>
                    <a:lnTo>
                      <a:pt x="12" y="48"/>
                    </a:lnTo>
                    <a:lnTo>
                      <a:pt x="30" y="54"/>
                    </a:lnTo>
                    <a:lnTo>
                      <a:pt x="42" y="42"/>
                    </a:lnTo>
                    <a:lnTo>
                      <a:pt x="54" y="30"/>
                    </a:lnTo>
                    <a:lnTo>
                      <a:pt x="60" y="18"/>
                    </a:lnTo>
                    <a:lnTo>
                      <a:pt x="72" y="18"/>
                    </a:lnTo>
                    <a:lnTo>
                      <a:pt x="78" y="24"/>
                    </a:lnTo>
                    <a:lnTo>
                      <a:pt x="78" y="36"/>
                    </a:lnTo>
                    <a:lnTo>
                      <a:pt x="78" y="24"/>
                    </a:lnTo>
                    <a:lnTo>
                      <a:pt x="72" y="12"/>
                    </a:lnTo>
                    <a:lnTo>
                      <a:pt x="60" y="0"/>
                    </a:lnTo>
                    <a:lnTo>
                      <a:pt x="48" y="12"/>
                    </a:lnTo>
                    <a:lnTo>
                      <a:pt x="42" y="30"/>
                    </a:lnTo>
                    <a:lnTo>
                      <a:pt x="24" y="42"/>
                    </a:lnTo>
                    <a:lnTo>
                      <a:pt x="12" y="36"/>
                    </a:lnTo>
                    <a:lnTo>
                      <a:pt x="0" y="18"/>
                    </a:lnTo>
                    <a:lnTo>
                      <a:pt x="0" y="12"/>
                    </a:lnTo>
                    <a:lnTo>
                      <a:pt x="0" y="3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49" name="Freeform 897"/>
              <p:cNvSpPr>
                <a:spLocks/>
              </p:cNvSpPr>
              <p:nvPr/>
            </p:nvSpPr>
            <p:spPr bwMode="auto">
              <a:xfrm>
                <a:off x="4298" y="2069"/>
                <a:ext cx="18" cy="18"/>
              </a:xfrm>
              <a:custGeom>
                <a:avLst/>
                <a:gdLst>
                  <a:gd name="T0" fmla="*/ 0 w 18"/>
                  <a:gd name="T1" fmla="*/ 12 h 18"/>
                  <a:gd name="T2" fmla="*/ 0 w 18"/>
                  <a:gd name="T3" fmla="*/ 6 h 18"/>
                  <a:gd name="T4" fmla="*/ 0 w 18"/>
                  <a:gd name="T5" fmla="*/ 0 h 18"/>
                  <a:gd name="T6" fmla="*/ 6 w 18"/>
                  <a:gd name="T7" fmla="*/ 0 h 18"/>
                  <a:gd name="T8" fmla="*/ 6 w 18"/>
                  <a:gd name="T9" fmla="*/ 0 h 18"/>
                  <a:gd name="T10" fmla="*/ 6 w 18"/>
                  <a:gd name="T11" fmla="*/ 0 h 18"/>
                  <a:gd name="T12" fmla="*/ 12 w 18"/>
                  <a:gd name="T13" fmla="*/ 0 h 18"/>
                  <a:gd name="T14" fmla="*/ 18 w 18"/>
                  <a:gd name="T15" fmla="*/ 6 h 18"/>
                  <a:gd name="T16" fmla="*/ 18 w 18"/>
                  <a:gd name="T17" fmla="*/ 6 h 18"/>
                  <a:gd name="T18" fmla="*/ 18 w 18"/>
                  <a:gd name="T19" fmla="*/ 12 h 18"/>
                  <a:gd name="T20" fmla="*/ 18 w 18"/>
                  <a:gd name="T21" fmla="*/ 18 h 18"/>
                  <a:gd name="T22" fmla="*/ 12 w 18"/>
                  <a:gd name="T23" fmla="*/ 18 h 18"/>
                  <a:gd name="T24" fmla="*/ 12 w 18"/>
                  <a:gd name="T25" fmla="*/ 18 h 18"/>
                  <a:gd name="T26" fmla="*/ 12 w 18"/>
                  <a:gd name="T27" fmla="*/ 18 h 18"/>
                  <a:gd name="T28" fmla="*/ 6 w 18"/>
                  <a:gd name="T29" fmla="*/ 18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0" y="6"/>
                    </a:lnTo>
                    <a:lnTo>
                      <a:pt x="0" y="0"/>
                    </a:lnTo>
                    <a:lnTo>
                      <a:pt x="6" y="0"/>
                    </a:lnTo>
                    <a:lnTo>
                      <a:pt x="12" y="0"/>
                    </a:lnTo>
                    <a:lnTo>
                      <a:pt x="18" y="6"/>
                    </a:lnTo>
                    <a:lnTo>
                      <a:pt x="18" y="12"/>
                    </a:lnTo>
                    <a:lnTo>
                      <a:pt x="18" y="18"/>
                    </a:lnTo>
                    <a:lnTo>
                      <a:pt x="12" y="18"/>
                    </a:lnTo>
                    <a:lnTo>
                      <a:pt x="6" y="18"/>
                    </a:lnTo>
                    <a:lnTo>
                      <a:pt x="0" y="12"/>
                    </a:lnTo>
                    <a:close/>
                  </a:path>
                </a:pathLst>
              </a:custGeom>
              <a:solidFill>
                <a:srgbClr val="FB805E"/>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50" name="Freeform 898"/>
              <p:cNvSpPr>
                <a:spLocks/>
              </p:cNvSpPr>
              <p:nvPr/>
            </p:nvSpPr>
            <p:spPr bwMode="auto">
              <a:xfrm>
                <a:off x="4256" y="2111"/>
                <a:ext cx="12" cy="24"/>
              </a:xfrm>
              <a:custGeom>
                <a:avLst/>
                <a:gdLst>
                  <a:gd name="T0" fmla="*/ 12 w 12"/>
                  <a:gd name="T1" fmla="*/ 24 h 24"/>
                  <a:gd name="T2" fmla="*/ 6 w 12"/>
                  <a:gd name="T3" fmla="*/ 18 h 24"/>
                  <a:gd name="T4" fmla="*/ 0 w 12"/>
                  <a:gd name="T5" fmla="*/ 18 h 24"/>
                  <a:gd name="T6" fmla="*/ 0 w 12"/>
                  <a:gd name="T7" fmla="*/ 18 h 24"/>
                  <a:gd name="T8" fmla="*/ 0 w 12"/>
                  <a:gd name="T9" fmla="*/ 18 h 24"/>
                  <a:gd name="T10" fmla="*/ 0 w 12"/>
                  <a:gd name="T11" fmla="*/ 12 h 24"/>
                  <a:gd name="T12" fmla="*/ 0 w 12"/>
                  <a:gd name="T13" fmla="*/ 6 h 24"/>
                  <a:gd name="T14" fmla="*/ 0 w 12"/>
                  <a:gd name="T15" fmla="*/ 0 h 24"/>
                  <a:gd name="T16" fmla="*/ 12 w 12"/>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12" y="24"/>
                    </a:moveTo>
                    <a:lnTo>
                      <a:pt x="6" y="18"/>
                    </a:lnTo>
                    <a:lnTo>
                      <a:pt x="0" y="18"/>
                    </a:lnTo>
                    <a:lnTo>
                      <a:pt x="0" y="12"/>
                    </a:lnTo>
                    <a:lnTo>
                      <a:pt x="0" y="6"/>
                    </a:lnTo>
                    <a:lnTo>
                      <a:pt x="0" y="0"/>
                    </a:lnTo>
                    <a:lnTo>
                      <a:pt x="12" y="24"/>
                    </a:lnTo>
                    <a:close/>
                  </a:path>
                </a:pathLst>
              </a:custGeom>
              <a:solidFill>
                <a:srgbClr val="FB805E"/>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51" name="Freeform 899"/>
              <p:cNvSpPr>
                <a:spLocks/>
              </p:cNvSpPr>
              <p:nvPr/>
            </p:nvSpPr>
            <p:spPr bwMode="auto">
              <a:xfrm>
                <a:off x="1868" y="2555"/>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0"/>
                    </a:lnTo>
                    <a:lnTo>
                      <a:pt x="0" y="6"/>
                    </a:lnTo>
                    <a:lnTo>
                      <a:pt x="0" y="12"/>
                    </a:lnTo>
                    <a:lnTo>
                      <a:pt x="6" y="12"/>
                    </a:lnTo>
                    <a:lnTo>
                      <a:pt x="12"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52" name="Freeform 900"/>
              <p:cNvSpPr>
                <a:spLocks/>
              </p:cNvSpPr>
              <p:nvPr/>
            </p:nvSpPr>
            <p:spPr bwMode="auto">
              <a:xfrm>
                <a:off x="1868" y="2555"/>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0"/>
                    </a:lnTo>
                    <a:lnTo>
                      <a:pt x="0" y="6"/>
                    </a:lnTo>
                    <a:lnTo>
                      <a:pt x="0" y="12"/>
                    </a:lnTo>
                    <a:lnTo>
                      <a:pt x="6" y="12"/>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53" name="Freeform 901"/>
              <p:cNvSpPr>
                <a:spLocks/>
              </p:cNvSpPr>
              <p:nvPr/>
            </p:nvSpPr>
            <p:spPr bwMode="auto">
              <a:xfrm>
                <a:off x="1886" y="255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54" name="Freeform 902"/>
              <p:cNvSpPr>
                <a:spLocks/>
              </p:cNvSpPr>
              <p:nvPr/>
            </p:nvSpPr>
            <p:spPr bwMode="auto">
              <a:xfrm>
                <a:off x="1886" y="255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55" name="Freeform 903"/>
              <p:cNvSpPr>
                <a:spLocks/>
              </p:cNvSpPr>
              <p:nvPr/>
            </p:nvSpPr>
            <p:spPr bwMode="auto">
              <a:xfrm>
                <a:off x="1904" y="2555"/>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56" name="Freeform 904"/>
              <p:cNvSpPr>
                <a:spLocks/>
              </p:cNvSpPr>
              <p:nvPr/>
            </p:nvSpPr>
            <p:spPr bwMode="auto">
              <a:xfrm>
                <a:off x="1904" y="2555"/>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57" name="Freeform 905"/>
              <p:cNvSpPr>
                <a:spLocks/>
              </p:cNvSpPr>
              <p:nvPr/>
            </p:nvSpPr>
            <p:spPr bwMode="auto">
              <a:xfrm>
                <a:off x="1916" y="2549"/>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6 w 18"/>
                  <a:gd name="T15" fmla="*/ 6 h 12"/>
                  <a:gd name="T16" fmla="*/ 6 w 18"/>
                  <a:gd name="T17" fmla="*/ 6 h 12"/>
                  <a:gd name="T18" fmla="*/ 6 w 18"/>
                  <a:gd name="T19" fmla="*/ 12 h 12"/>
                  <a:gd name="T20" fmla="*/ 6 w 18"/>
                  <a:gd name="T21" fmla="*/ 12 h 12"/>
                  <a:gd name="T22" fmla="*/ 12 w 18"/>
                  <a:gd name="T23" fmla="*/ 12 h 12"/>
                  <a:gd name="T24" fmla="*/ 12 w 18"/>
                  <a:gd name="T25" fmla="*/ 12 h 12"/>
                  <a:gd name="T26" fmla="*/ 18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6"/>
                    </a:lnTo>
                    <a:lnTo>
                      <a:pt x="6" y="6"/>
                    </a:lnTo>
                    <a:lnTo>
                      <a:pt x="6" y="12"/>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58" name="Freeform 906"/>
              <p:cNvSpPr>
                <a:spLocks/>
              </p:cNvSpPr>
              <p:nvPr/>
            </p:nvSpPr>
            <p:spPr bwMode="auto">
              <a:xfrm>
                <a:off x="1916" y="2549"/>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6 w 18"/>
                  <a:gd name="T15" fmla="*/ 6 h 12"/>
                  <a:gd name="T16" fmla="*/ 6 w 18"/>
                  <a:gd name="T17" fmla="*/ 6 h 12"/>
                  <a:gd name="T18" fmla="*/ 6 w 18"/>
                  <a:gd name="T19" fmla="*/ 12 h 12"/>
                  <a:gd name="T20" fmla="*/ 6 w 18"/>
                  <a:gd name="T21" fmla="*/ 12 h 12"/>
                  <a:gd name="T22" fmla="*/ 12 w 18"/>
                  <a:gd name="T23" fmla="*/ 12 h 12"/>
                  <a:gd name="T24" fmla="*/ 12 w 18"/>
                  <a:gd name="T25" fmla="*/ 12 h 12"/>
                  <a:gd name="T26" fmla="*/ 18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6"/>
                    </a:lnTo>
                    <a:lnTo>
                      <a:pt x="6" y="6"/>
                    </a:lnTo>
                    <a:lnTo>
                      <a:pt x="6" y="12"/>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59" name="Freeform 907"/>
              <p:cNvSpPr>
                <a:spLocks/>
              </p:cNvSpPr>
              <p:nvPr/>
            </p:nvSpPr>
            <p:spPr bwMode="auto">
              <a:xfrm>
                <a:off x="1934" y="2543"/>
                <a:ext cx="18" cy="12"/>
              </a:xfrm>
              <a:custGeom>
                <a:avLst/>
                <a:gdLst>
                  <a:gd name="T0" fmla="*/ 12 w 18"/>
                  <a:gd name="T1" fmla="*/ 6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2 w 18"/>
                  <a:gd name="T31" fmla="*/ 6 h 12"/>
                  <a:gd name="T32" fmla="*/ 12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6"/>
                    </a:moveTo>
                    <a:lnTo>
                      <a:pt x="12" y="0"/>
                    </a:lnTo>
                    <a:lnTo>
                      <a:pt x="6" y="0"/>
                    </a:lnTo>
                    <a:lnTo>
                      <a:pt x="0" y="6"/>
                    </a:lnTo>
                    <a:lnTo>
                      <a:pt x="0" y="12"/>
                    </a:lnTo>
                    <a:lnTo>
                      <a:pt x="6" y="12"/>
                    </a:lnTo>
                    <a:lnTo>
                      <a:pt x="12" y="12"/>
                    </a:lnTo>
                    <a:lnTo>
                      <a:pt x="18" y="6"/>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60" name="Freeform 908"/>
              <p:cNvSpPr>
                <a:spLocks/>
              </p:cNvSpPr>
              <p:nvPr/>
            </p:nvSpPr>
            <p:spPr bwMode="auto">
              <a:xfrm>
                <a:off x="1934" y="2543"/>
                <a:ext cx="18" cy="12"/>
              </a:xfrm>
              <a:custGeom>
                <a:avLst/>
                <a:gdLst>
                  <a:gd name="T0" fmla="*/ 12 w 18"/>
                  <a:gd name="T1" fmla="*/ 6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2 w 18"/>
                  <a:gd name="T31" fmla="*/ 6 h 12"/>
                  <a:gd name="T32" fmla="*/ 12 w 18"/>
                  <a:gd name="T33" fmla="*/ 6 h 12"/>
                  <a:gd name="T34" fmla="*/ 12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6"/>
                    </a:moveTo>
                    <a:lnTo>
                      <a:pt x="12" y="0"/>
                    </a:lnTo>
                    <a:lnTo>
                      <a:pt x="6" y="0"/>
                    </a:lnTo>
                    <a:lnTo>
                      <a:pt x="0" y="6"/>
                    </a:lnTo>
                    <a:lnTo>
                      <a:pt x="0" y="12"/>
                    </a:lnTo>
                    <a:lnTo>
                      <a:pt x="6" y="12"/>
                    </a:lnTo>
                    <a:lnTo>
                      <a:pt x="12" y="12"/>
                    </a:lnTo>
                    <a:lnTo>
                      <a:pt x="18" y="6"/>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61" name="Freeform 909"/>
              <p:cNvSpPr>
                <a:spLocks/>
              </p:cNvSpPr>
              <p:nvPr/>
            </p:nvSpPr>
            <p:spPr bwMode="auto">
              <a:xfrm>
                <a:off x="1952" y="2537"/>
                <a:ext cx="12" cy="12"/>
              </a:xfrm>
              <a:custGeom>
                <a:avLst/>
                <a:gdLst>
                  <a:gd name="T0" fmla="*/ 12 w 12"/>
                  <a:gd name="T1" fmla="*/ 0 h 12"/>
                  <a:gd name="T2" fmla="*/ 6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62" name="Freeform 910"/>
              <p:cNvSpPr>
                <a:spLocks/>
              </p:cNvSpPr>
              <p:nvPr/>
            </p:nvSpPr>
            <p:spPr bwMode="auto">
              <a:xfrm>
                <a:off x="1952" y="2537"/>
                <a:ext cx="12" cy="12"/>
              </a:xfrm>
              <a:custGeom>
                <a:avLst/>
                <a:gdLst>
                  <a:gd name="T0" fmla="*/ 12 w 12"/>
                  <a:gd name="T1" fmla="*/ 0 h 12"/>
                  <a:gd name="T2" fmla="*/ 6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63" name="Freeform 911"/>
              <p:cNvSpPr>
                <a:spLocks/>
              </p:cNvSpPr>
              <p:nvPr/>
            </p:nvSpPr>
            <p:spPr bwMode="auto">
              <a:xfrm>
                <a:off x="1964" y="2525"/>
                <a:ext cx="12" cy="18"/>
              </a:xfrm>
              <a:custGeom>
                <a:avLst/>
                <a:gdLst>
                  <a:gd name="T0" fmla="*/ 12 w 12"/>
                  <a:gd name="T1" fmla="*/ 6 h 18"/>
                  <a:gd name="T2" fmla="*/ 12 w 12"/>
                  <a:gd name="T3" fmla="*/ 0 h 18"/>
                  <a:gd name="T4" fmla="*/ 6 w 12"/>
                  <a:gd name="T5" fmla="*/ 0 h 18"/>
                  <a:gd name="T6" fmla="*/ 0 w 12"/>
                  <a:gd name="T7" fmla="*/ 6 h 18"/>
                  <a:gd name="T8" fmla="*/ 0 w 12"/>
                  <a:gd name="T9" fmla="*/ 6 h 18"/>
                  <a:gd name="T10" fmla="*/ 0 w 12"/>
                  <a:gd name="T11" fmla="*/ 6 h 18"/>
                  <a:gd name="T12" fmla="*/ 0 w 12"/>
                  <a:gd name="T13" fmla="*/ 12 h 18"/>
                  <a:gd name="T14" fmla="*/ 0 w 12"/>
                  <a:gd name="T15" fmla="*/ 12 h 18"/>
                  <a:gd name="T16" fmla="*/ 0 w 12"/>
                  <a:gd name="T17" fmla="*/ 12 h 18"/>
                  <a:gd name="T18" fmla="*/ 6 w 12"/>
                  <a:gd name="T19" fmla="*/ 18 h 18"/>
                  <a:gd name="T20" fmla="*/ 6 w 12"/>
                  <a:gd name="T21" fmla="*/ 18 h 18"/>
                  <a:gd name="T22" fmla="*/ 12 w 12"/>
                  <a:gd name="T23" fmla="*/ 12 h 18"/>
                  <a:gd name="T24" fmla="*/ 12 w 12"/>
                  <a:gd name="T25" fmla="*/ 12 h 18"/>
                  <a:gd name="T26" fmla="*/ 12 w 12"/>
                  <a:gd name="T27" fmla="*/ 12 h 18"/>
                  <a:gd name="T28" fmla="*/ 12 w 12"/>
                  <a:gd name="T29" fmla="*/ 6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0"/>
                    </a:lnTo>
                    <a:lnTo>
                      <a:pt x="6" y="0"/>
                    </a:lnTo>
                    <a:lnTo>
                      <a:pt x="0" y="6"/>
                    </a:lnTo>
                    <a:lnTo>
                      <a:pt x="0" y="12"/>
                    </a:lnTo>
                    <a:lnTo>
                      <a:pt x="6" y="18"/>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64" name="Freeform 912"/>
              <p:cNvSpPr>
                <a:spLocks/>
              </p:cNvSpPr>
              <p:nvPr/>
            </p:nvSpPr>
            <p:spPr bwMode="auto">
              <a:xfrm>
                <a:off x="1964" y="2525"/>
                <a:ext cx="12" cy="18"/>
              </a:xfrm>
              <a:custGeom>
                <a:avLst/>
                <a:gdLst>
                  <a:gd name="T0" fmla="*/ 12 w 12"/>
                  <a:gd name="T1" fmla="*/ 6 h 18"/>
                  <a:gd name="T2" fmla="*/ 12 w 12"/>
                  <a:gd name="T3" fmla="*/ 0 h 18"/>
                  <a:gd name="T4" fmla="*/ 6 w 12"/>
                  <a:gd name="T5" fmla="*/ 0 h 18"/>
                  <a:gd name="T6" fmla="*/ 0 w 12"/>
                  <a:gd name="T7" fmla="*/ 6 h 18"/>
                  <a:gd name="T8" fmla="*/ 0 w 12"/>
                  <a:gd name="T9" fmla="*/ 6 h 18"/>
                  <a:gd name="T10" fmla="*/ 0 w 12"/>
                  <a:gd name="T11" fmla="*/ 6 h 18"/>
                  <a:gd name="T12" fmla="*/ 0 w 12"/>
                  <a:gd name="T13" fmla="*/ 12 h 18"/>
                  <a:gd name="T14" fmla="*/ 0 w 12"/>
                  <a:gd name="T15" fmla="*/ 12 h 18"/>
                  <a:gd name="T16" fmla="*/ 0 w 12"/>
                  <a:gd name="T17" fmla="*/ 12 h 18"/>
                  <a:gd name="T18" fmla="*/ 6 w 12"/>
                  <a:gd name="T19" fmla="*/ 18 h 18"/>
                  <a:gd name="T20" fmla="*/ 6 w 12"/>
                  <a:gd name="T21" fmla="*/ 18 h 18"/>
                  <a:gd name="T22" fmla="*/ 12 w 12"/>
                  <a:gd name="T23" fmla="*/ 12 h 18"/>
                  <a:gd name="T24" fmla="*/ 12 w 12"/>
                  <a:gd name="T25" fmla="*/ 12 h 18"/>
                  <a:gd name="T26" fmla="*/ 12 w 12"/>
                  <a:gd name="T27" fmla="*/ 12 h 18"/>
                  <a:gd name="T28" fmla="*/ 12 w 12"/>
                  <a:gd name="T29" fmla="*/ 6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0"/>
                    </a:lnTo>
                    <a:lnTo>
                      <a:pt x="6" y="0"/>
                    </a:lnTo>
                    <a:lnTo>
                      <a:pt x="0" y="6"/>
                    </a:lnTo>
                    <a:lnTo>
                      <a:pt x="0" y="12"/>
                    </a:lnTo>
                    <a:lnTo>
                      <a:pt x="6" y="18"/>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65" name="Freeform 913"/>
              <p:cNvSpPr>
                <a:spLocks/>
              </p:cNvSpPr>
              <p:nvPr/>
            </p:nvSpPr>
            <p:spPr bwMode="auto">
              <a:xfrm>
                <a:off x="1976" y="2519"/>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0"/>
                    </a:lnTo>
                    <a:lnTo>
                      <a:pt x="0" y="6"/>
                    </a:lnTo>
                    <a:lnTo>
                      <a:pt x="0" y="12"/>
                    </a:lnTo>
                    <a:lnTo>
                      <a:pt x="6" y="12"/>
                    </a:lnTo>
                    <a:lnTo>
                      <a:pt x="12" y="12"/>
                    </a:lnTo>
                    <a:lnTo>
                      <a:pt x="18"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66" name="Freeform 914"/>
              <p:cNvSpPr>
                <a:spLocks/>
              </p:cNvSpPr>
              <p:nvPr/>
            </p:nvSpPr>
            <p:spPr bwMode="auto">
              <a:xfrm>
                <a:off x="1976" y="2519"/>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0"/>
                    </a:lnTo>
                    <a:lnTo>
                      <a:pt x="0" y="6"/>
                    </a:lnTo>
                    <a:lnTo>
                      <a:pt x="0" y="12"/>
                    </a:lnTo>
                    <a:lnTo>
                      <a:pt x="6" y="12"/>
                    </a:lnTo>
                    <a:lnTo>
                      <a:pt x="12" y="12"/>
                    </a:lnTo>
                    <a:lnTo>
                      <a:pt x="18"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67" name="Freeform 915"/>
              <p:cNvSpPr>
                <a:spLocks/>
              </p:cNvSpPr>
              <p:nvPr/>
            </p:nvSpPr>
            <p:spPr bwMode="auto">
              <a:xfrm>
                <a:off x="1988" y="2507"/>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2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0"/>
                    </a:lnTo>
                    <a:lnTo>
                      <a:pt x="0" y="6"/>
                    </a:lnTo>
                    <a:lnTo>
                      <a:pt x="6" y="12"/>
                    </a:lnTo>
                    <a:lnTo>
                      <a:pt x="12" y="12"/>
                    </a:lnTo>
                    <a:lnTo>
                      <a:pt x="18" y="6"/>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68" name="Freeform 916"/>
              <p:cNvSpPr>
                <a:spLocks/>
              </p:cNvSpPr>
              <p:nvPr/>
            </p:nvSpPr>
            <p:spPr bwMode="auto">
              <a:xfrm>
                <a:off x="1988" y="2507"/>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2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0"/>
                    </a:lnTo>
                    <a:lnTo>
                      <a:pt x="0" y="6"/>
                    </a:lnTo>
                    <a:lnTo>
                      <a:pt x="6" y="12"/>
                    </a:lnTo>
                    <a:lnTo>
                      <a:pt x="12" y="12"/>
                    </a:lnTo>
                    <a:lnTo>
                      <a:pt x="18" y="6"/>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69" name="Freeform 917"/>
              <p:cNvSpPr>
                <a:spLocks/>
              </p:cNvSpPr>
              <p:nvPr/>
            </p:nvSpPr>
            <p:spPr bwMode="auto">
              <a:xfrm>
                <a:off x="2000" y="2495"/>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70" name="Freeform 918"/>
              <p:cNvSpPr>
                <a:spLocks/>
              </p:cNvSpPr>
              <p:nvPr/>
            </p:nvSpPr>
            <p:spPr bwMode="auto">
              <a:xfrm>
                <a:off x="2000" y="2495"/>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71" name="Freeform 919"/>
              <p:cNvSpPr>
                <a:spLocks/>
              </p:cNvSpPr>
              <p:nvPr/>
            </p:nvSpPr>
            <p:spPr bwMode="auto">
              <a:xfrm>
                <a:off x="1946" y="2291"/>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2 w 18"/>
                  <a:gd name="T21" fmla="*/ 6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0" y="12"/>
                    </a:lnTo>
                    <a:lnTo>
                      <a:pt x="6" y="12"/>
                    </a:lnTo>
                    <a:lnTo>
                      <a:pt x="12" y="12"/>
                    </a:lnTo>
                    <a:lnTo>
                      <a:pt x="18" y="12"/>
                    </a:lnTo>
                    <a:lnTo>
                      <a:pt x="18" y="6"/>
                    </a:lnTo>
                    <a:lnTo>
                      <a:pt x="12"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72" name="Freeform 920"/>
              <p:cNvSpPr>
                <a:spLocks/>
              </p:cNvSpPr>
              <p:nvPr/>
            </p:nvSpPr>
            <p:spPr bwMode="auto">
              <a:xfrm>
                <a:off x="1946" y="2291"/>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2 w 18"/>
                  <a:gd name="T21" fmla="*/ 6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0" y="12"/>
                    </a:lnTo>
                    <a:lnTo>
                      <a:pt x="6" y="12"/>
                    </a:lnTo>
                    <a:lnTo>
                      <a:pt x="12" y="12"/>
                    </a:lnTo>
                    <a:lnTo>
                      <a:pt x="18" y="12"/>
                    </a:lnTo>
                    <a:lnTo>
                      <a:pt x="18" y="6"/>
                    </a:lnTo>
                    <a:lnTo>
                      <a:pt x="12"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73" name="Freeform 921"/>
              <p:cNvSpPr>
                <a:spLocks/>
              </p:cNvSpPr>
              <p:nvPr/>
            </p:nvSpPr>
            <p:spPr bwMode="auto">
              <a:xfrm>
                <a:off x="1934" y="2285"/>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0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12"/>
                    </a:lnTo>
                    <a:lnTo>
                      <a:pt x="12"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74" name="Freeform 922"/>
              <p:cNvSpPr>
                <a:spLocks/>
              </p:cNvSpPr>
              <p:nvPr/>
            </p:nvSpPr>
            <p:spPr bwMode="auto">
              <a:xfrm>
                <a:off x="1934" y="2285"/>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0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12"/>
                    </a:lnTo>
                    <a:lnTo>
                      <a:pt x="12"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75" name="Freeform 923"/>
              <p:cNvSpPr>
                <a:spLocks/>
              </p:cNvSpPr>
              <p:nvPr/>
            </p:nvSpPr>
            <p:spPr bwMode="auto">
              <a:xfrm>
                <a:off x="1916" y="2279"/>
                <a:ext cx="12" cy="12"/>
              </a:xfrm>
              <a:custGeom>
                <a:avLst/>
                <a:gdLst>
                  <a:gd name="T0" fmla="*/ 0 w 12"/>
                  <a:gd name="T1" fmla="*/ 6 h 12"/>
                  <a:gd name="T2" fmla="*/ 0 w 12"/>
                  <a:gd name="T3" fmla="*/ 12 h 12"/>
                  <a:gd name="T4" fmla="*/ 0 w 12"/>
                  <a:gd name="T5" fmla="*/ 12 h 12"/>
                  <a:gd name="T6" fmla="*/ 6 w 12"/>
                  <a:gd name="T7" fmla="*/ 12 h 12"/>
                  <a:gd name="T8" fmla="*/ 6 w 12"/>
                  <a:gd name="T9" fmla="*/ 12 h 12"/>
                  <a:gd name="T10" fmla="*/ 12 w 12"/>
                  <a:gd name="T11" fmla="*/ 12 h 12"/>
                  <a:gd name="T12" fmla="*/ 12 w 12"/>
                  <a:gd name="T13" fmla="*/ 12 h 12"/>
                  <a:gd name="T14" fmla="*/ 12 w 12"/>
                  <a:gd name="T15" fmla="*/ 12 h 12"/>
                  <a:gd name="T16" fmla="*/ 12 w 12"/>
                  <a:gd name="T17" fmla="*/ 12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12"/>
                    </a:lnTo>
                    <a:lnTo>
                      <a:pt x="6" y="12"/>
                    </a:lnTo>
                    <a:lnTo>
                      <a:pt x="12" y="12"/>
                    </a:lnTo>
                    <a:lnTo>
                      <a:pt x="12"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76" name="Freeform 924"/>
              <p:cNvSpPr>
                <a:spLocks/>
              </p:cNvSpPr>
              <p:nvPr/>
            </p:nvSpPr>
            <p:spPr bwMode="auto">
              <a:xfrm>
                <a:off x="1916" y="2279"/>
                <a:ext cx="12" cy="12"/>
              </a:xfrm>
              <a:custGeom>
                <a:avLst/>
                <a:gdLst>
                  <a:gd name="T0" fmla="*/ 0 w 12"/>
                  <a:gd name="T1" fmla="*/ 6 h 12"/>
                  <a:gd name="T2" fmla="*/ 0 w 12"/>
                  <a:gd name="T3" fmla="*/ 12 h 12"/>
                  <a:gd name="T4" fmla="*/ 0 w 12"/>
                  <a:gd name="T5" fmla="*/ 12 h 12"/>
                  <a:gd name="T6" fmla="*/ 6 w 12"/>
                  <a:gd name="T7" fmla="*/ 12 h 12"/>
                  <a:gd name="T8" fmla="*/ 6 w 12"/>
                  <a:gd name="T9" fmla="*/ 12 h 12"/>
                  <a:gd name="T10" fmla="*/ 12 w 12"/>
                  <a:gd name="T11" fmla="*/ 12 h 12"/>
                  <a:gd name="T12" fmla="*/ 12 w 12"/>
                  <a:gd name="T13" fmla="*/ 12 h 12"/>
                  <a:gd name="T14" fmla="*/ 12 w 12"/>
                  <a:gd name="T15" fmla="*/ 12 h 12"/>
                  <a:gd name="T16" fmla="*/ 12 w 12"/>
                  <a:gd name="T17" fmla="*/ 12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6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12"/>
                    </a:lnTo>
                    <a:lnTo>
                      <a:pt x="6" y="12"/>
                    </a:lnTo>
                    <a:lnTo>
                      <a:pt x="12" y="12"/>
                    </a:lnTo>
                    <a:lnTo>
                      <a:pt x="12"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77" name="Freeform 925"/>
              <p:cNvSpPr>
                <a:spLocks/>
              </p:cNvSpPr>
              <p:nvPr/>
            </p:nvSpPr>
            <p:spPr bwMode="auto">
              <a:xfrm>
                <a:off x="1898" y="227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2 w 18"/>
                  <a:gd name="T13" fmla="*/ 6 h 12"/>
                  <a:gd name="T14" fmla="*/ 18 w 18"/>
                  <a:gd name="T15" fmla="*/ 6 h 12"/>
                  <a:gd name="T16" fmla="*/ 18 w 18"/>
                  <a:gd name="T17" fmla="*/ 6 h 12"/>
                  <a:gd name="T18" fmla="*/ 18 w 18"/>
                  <a:gd name="T19" fmla="*/ 0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6" y="12"/>
                    </a:lnTo>
                    <a:lnTo>
                      <a:pt x="12" y="12"/>
                    </a:lnTo>
                    <a:lnTo>
                      <a:pt x="12" y="6"/>
                    </a:lnTo>
                    <a:lnTo>
                      <a:pt x="18" y="6"/>
                    </a:lnTo>
                    <a:lnTo>
                      <a:pt x="18" y="0"/>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78" name="Freeform 926"/>
              <p:cNvSpPr>
                <a:spLocks/>
              </p:cNvSpPr>
              <p:nvPr/>
            </p:nvSpPr>
            <p:spPr bwMode="auto">
              <a:xfrm>
                <a:off x="1898" y="227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2 w 18"/>
                  <a:gd name="T13" fmla="*/ 6 h 12"/>
                  <a:gd name="T14" fmla="*/ 18 w 18"/>
                  <a:gd name="T15" fmla="*/ 6 h 12"/>
                  <a:gd name="T16" fmla="*/ 18 w 18"/>
                  <a:gd name="T17" fmla="*/ 6 h 12"/>
                  <a:gd name="T18" fmla="*/ 18 w 18"/>
                  <a:gd name="T19" fmla="*/ 0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6" y="12"/>
                    </a:lnTo>
                    <a:lnTo>
                      <a:pt x="12" y="12"/>
                    </a:lnTo>
                    <a:lnTo>
                      <a:pt x="12" y="6"/>
                    </a:lnTo>
                    <a:lnTo>
                      <a:pt x="18" y="6"/>
                    </a:lnTo>
                    <a:lnTo>
                      <a:pt x="18" y="0"/>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79" name="Freeform 927"/>
              <p:cNvSpPr>
                <a:spLocks/>
              </p:cNvSpPr>
              <p:nvPr/>
            </p:nvSpPr>
            <p:spPr bwMode="auto">
              <a:xfrm>
                <a:off x="1880" y="2273"/>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2 w 18"/>
                  <a:gd name="T11" fmla="*/ 12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6" y="12"/>
                    </a:lnTo>
                    <a:lnTo>
                      <a:pt x="12" y="18"/>
                    </a:lnTo>
                    <a:lnTo>
                      <a:pt x="12" y="12"/>
                    </a:lnTo>
                    <a:lnTo>
                      <a:pt x="18" y="12"/>
                    </a:lnTo>
                    <a:lnTo>
                      <a:pt x="18" y="6"/>
                    </a:lnTo>
                    <a:lnTo>
                      <a:pt x="12" y="0"/>
                    </a:lnTo>
                    <a:lnTo>
                      <a:pt x="6" y="0"/>
                    </a:lnTo>
                    <a:lnTo>
                      <a:pt x="6" y="6"/>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80" name="Freeform 928"/>
              <p:cNvSpPr>
                <a:spLocks/>
              </p:cNvSpPr>
              <p:nvPr/>
            </p:nvSpPr>
            <p:spPr bwMode="auto">
              <a:xfrm>
                <a:off x="1880" y="2273"/>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2 w 18"/>
                  <a:gd name="T11" fmla="*/ 12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6" y="12"/>
                    </a:lnTo>
                    <a:lnTo>
                      <a:pt x="12" y="18"/>
                    </a:lnTo>
                    <a:lnTo>
                      <a:pt x="12" y="12"/>
                    </a:lnTo>
                    <a:lnTo>
                      <a:pt x="18" y="12"/>
                    </a:lnTo>
                    <a:lnTo>
                      <a:pt x="18" y="6"/>
                    </a:lnTo>
                    <a:lnTo>
                      <a:pt x="12" y="0"/>
                    </a:lnTo>
                    <a:lnTo>
                      <a:pt x="6" y="0"/>
                    </a:lnTo>
                    <a:lnTo>
                      <a:pt x="6" y="6"/>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81" name="Freeform 929"/>
              <p:cNvSpPr>
                <a:spLocks/>
              </p:cNvSpPr>
              <p:nvPr/>
            </p:nvSpPr>
            <p:spPr bwMode="auto">
              <a:xfrm>
                <a:off x="1868" y="2273"/>
                <a:ext cx="12" cy="18"/>
              </a:xfrm>
              <a:custGeom>
                <a:avLst/>
                <a:gdLst>
                  <a:gd name="T0" fmla="*/ 0 w 12"/>
                  <a:gd name="T1" fmla="*/ 12 h 18"/>
                  <a:gd name="T2" fmla="*/ 0 w 12"/>
                  <a:gd name="T3" fmla="*/ 12 h 18"/>
                  <a:gd name="T4" fmla="*/ 0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0" y="18"/>
                    </a:lnTo>
                    <a:lnTo>
                      <a:pt x="6" y="18"/>
                    </a:lnTo>
                    <a:lnTo>
                      <a:pt x="12" y="12"/>
                    </a:lnTo>
                    <a:lnTo>
                      <a:pt x="12" y="6"/>
                    </a:lnTo>
                    <a:lnTo>
                      <a:pt x="6"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82" name="Freeform 930"/>
              <p:cNvSpPr>
                <a:spLocks/>
              </p:cNvSpPr>
              <p:nvPr/>
            </p:nvSpPr>
            <p:spPr bwMode="auto">
              <a:xfrm>
                <a:off x="1868" y="2273"/>
                <a:ext cx="12" cy="18"/>
              </a:xfrm>
              <a:custGeom>
                <a:avLst/>
                <a:gdLst>
                  <a:gd name="T0" fmla="*/ 0 w 12"/>
                  <a:gd name="T1" fmla="*/ 12 h 18"/>
                  <a:gd name="T2" fmla="*/ 0 w 12"/>
                  <a:gd name="T3" fmla="*/ 12 h 18"/>
                  <a:gd name="T4" fmla="*/ 0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0" y="18"/>
                    </a:lnTo>
                    <a:lnTo>
                      <a:pt x="6" y="18"/>
                    </a:lnTo>
                    <a:lnTo>
                      <a:pt x="12" y="12"/>
                    </a:lnTo>
                    <a:lnTo>
                      <a:pt x="12" y="6"/>
                    </a:lnTo>
                    <a:lnTo>
                      <a:pt x="6"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83" name="Freeform 931"/>
              <p:cNvSpPr>
                <a:spLocks/>
              </p:cNvSpPr>
              <p:nvPr/>
            </p:nvSpPr>
            <p:spPr bwMode="auto">
              <a:xfrm>
                <a:off x="1850" y="2279"/>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12"/>
                    </a:lnTo>
                    <a:lnTo>
                      <a:pt x="6" y="12"/>
                    </a:lnTo>
                    <a:lnTo>
                      <a:pt x="12" y="12"/>
                    </a:lnTo>
                    <a:lnTo>
                      <a:pt x="12"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84" name="Freeform 932"/>
              <p:cNvSpPr>
                <a:spLocks/>
              </p:cNvSpPr>
              <p:nvPr/>
            </p:nvSpPr>
            <p:spPr bwMode="auto">
              <a:xfrm>
                <a:off x="1850" y="2279"/>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12"/>
                    </a:lnTo>
                    <a:lnTo>
                      <a:pt x="6" y="12"/>
                    </a:lnTo>
                    <a:lnTo>
                      <a:pt x="12" y="12"/>
                    </a:lnTo>
                    <a:lnTo>
                      <a:pt x="12"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85" name="Freeform 933"/>
              <p:cNvSpPr>
                <a:spLocks/>
              </p:cNvSpPr>
              <p:nvPr/>
            </p:nvSpPr>
            <p:spPr bwMode="auto">
              <a:xfrm>
                <a:off x="1832" y="2279"/>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2 w 18"/>
                  <a:gd name="T11" fmla="*/ 12 h 18"/>
                  <a:gd name="T12" fmla="*/ 18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0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2"/>
                    </a:lnTo>
                    <a:lnTo>
                      <a:pt x="6" y="18"/>
                    </a:lnTo>
                    <a:lnTo>
                      <a:pt x="12" y="18"/>
                    </a:lnTo>
                    <a:lnTo>
                      <a:pt x="12" y="12"/>
                    </a:lnTo>
                    <a:lnTo>
                      <a:pt x="18" y="12"/>
                    </a:lnTo>
                    <a:lnTo>
                      <a:pt x="18" y="6"/>
                    </a:lnTo>
                    <a:lnTo>
                      <a:pt x="12" y="6"/>
                    </a:lnTo>
                    <a:lnTo>
                      <a:pt x="12" y="0"/>
                    </a:lnTo>
                    <a:lnTo>
                      <a:pt x="6"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86" name="Freeform 934"/>
              <p:cNvSpPr>
                <a:spLocks/>
              </p:cNvSpPr>
              <p:nvPr/>
            </p:nvSpPr>
            <p:spPr bwMode="auto">
              <a:xfrm>
                <a:off x="1832" y="2279"/>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2 w 18"/>
                  <a:gd name="T11" fmla="*/ 12 h 18"/>
                  <a:gd name="T12" fmla="*/ 18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0 w 18"/>
                  <a:gd name="T27" fmla="*/ 6 h 18"/>
                  <a:gd name="T28" fmla="*/ 0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2"/>
                    </a:lnTo>
                    <a:lnTo>
                      <a:pt x="6" y="18"/>
                    </a:lnTo>
                    <a:lnTo>
                      <a:pt x="12" y="18"/>
                    </a:lnTo>
                    <a:lnTo>
                      <a:pt x="12" y="12"/>
                    </a:lnTo>
                    <a:lnTo>
                      <a:pt x="18" y="12"/>
                    </a:lnTo>
                    <a:lnTo>
                      <a:pt x="18" y="6"/>
                    </a:lnTo>
                    <a:lnTo>
                      <a:pt x="12" y="6"/>
                    </a:lnTo>
                    <a:lnTo>
                      <a:pt x="12" y="0"/>
                    </a:lnTo>
                    <a:lnTo>
                      <a:pt x="6"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87" name="Freeform 935"/>
              <p:cNvSpPr>
                <a:spLocks/>
              </p:cNvSpPr>
              <p:nvPr/>
            </p:nvSpPr>
            <p:spPr bwMode="auto">
              <a:xfrm>
                <a:off x="1820" y="2285"/>
                <a:ext cx="12" cy="12"/>
              </a:xfrm>
              <a:custGeom>
                <a:avLst/>
                <a:gdLst>
                  <a:gd name="T0" fmla="*/ 0 w 12"/>
                  <a:gd name="T1" fmla="*/ 12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88" name="Freeform 936"/>
              <p:cNvSpPr>
                <a:spLocks/>
              </p:cNvSpPr>
              <p:nvPr/>
            </p:nvSpPr>
            <p:spPr bwMode="auto">
              <a:xfrm>
                <a:off x="1820" y="2285"/>
                <a:ext cx="12" cy="12"/>
              </a:xfrm>
              <a:custGeom>
                <a:avLst/>
                <a:gdLst>
                  <a:gd name="T0" fmla="*/ 0 w 12"/>
                  <a:gd name="T1" fmla="*/ 12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89" name="Freeform 937"/>
              <p:cNvSpPr>
                <a:spLocks/>
              </p:cNvSpPr>
              <p:nvPr/>
            </p:nvSpPr>
            <p:spPr bwMode="auto">
              <a:xfrm>
                <a:off x="1802" y="2291"/>
                <a:ext cx="12" cy="18"/>
              </a:xfrm>
              <a:custGeom>
                <a:avLst/>
                <a:gdLst>
                  <a:gd name="T0" fmla="*/ 0 w 12"/>
                  <a:gd name="T1" fmla="*/ 12 h 18"/>
                  <a:gd name="T2" fmla="*/ 6 w 12"/>
                  <a:gd name="T3" fmla="*/ 18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12 w 12"/>
                  <a:gd name="T19" fmla="*/ 0 h 18"/>
                  <a:gd name="T20" fmla="*/ 6 w 12"/>
                  <a:gd name="T21" fmla="*/ 0 h 18"/>
                  <a:gd name="T22" fmla="*/ 6 w 12"/>
                  <a:gd name="T23" fmla="*/ 0 h 18"/>
                  <a:gd name="T24" fmla="*/ 6 w 12"/>
                  <a:gd name="T25" fmla="*/ 0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8"/>
                    </a:lnTo>
                    <a:lnTo>
                      <a:pt x="12" y="12"/>
                    </a:lnTo>
                    <a:lnTo>
                      <a:pt x="12" y="6"/>
                    </a:lnTo>
                    <a:lnTo>
                      <a:pt x="12" y="0"/>
                    </a:lnTo>
                    <a:lnTo>
                      <a:pt x="6"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90" name="Freeform 938"/>
              <p:cNvSpPr>
                <a:spLocks/>
              </p:cNvSpPr>
              <p:nvPr/>
            </p:nvSpPr>
            <p:spPr bwMode="auto">
              <a:xfrm>
                <a:off x="1802" y="2291"/>
                <a:ext cx="12" cy="18"/>
              </a:xfrm>
              <a:custGeom>
                <a:avLst/>
                <a:gdLst>
                  <a:gd name="T0" fmla="*/ 0 w 12"/>
                  <a:gd name="T1" fmla="*/ 12 h 18"/>
                  <a:gd name="T2" fmla="*/ 6 w 12"/>
                  <a:gd name="T3" fmla="*/ 18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12 w 12"/>
                  <a:gd name="T19" fmla="*/ 0 h 18"/>
                  <a:gd name="T20" fmla="*/ 6 w 12"/>
                  <a:gd name="T21" fmla="*/ 0 h 18"/>
                  <a:gd name="T22" fmla="*/ 6 w 12"/>
                  <a:gd name="T23" fmla="*/ 0 h 18"/>
                  <a:gd name="T24" fmla="*/ 6 w 12"/>
                  <a:gd name="T25" fmla="*/ 0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8"/>
                    </a:lnTo>
                    <a:lnTo>
                      <a:pt x="12" y="12"/>
                    </a:lnTo>
                    <a:lnTo>
                      <a:pt x="12" y="6"/>
                    </a:lnTo>
                    <a:lnTo>
                      <a:pt x="12" y="0"/>
                    </a:lnTo>
                    <a:lnTo>
                      <a:pt x="6"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91" name="Freeform 939"/>
              <p:cNvSpPr>
                <a:spLocks/>
              </p:cNvSpPr>
              <p:nvPr/>
            </p:nvSpPr>
            <p:spPr bwMode="auto">
              <a:xfrm>
                <a:off x="1790" y="230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0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92" name="Freeform 940"/>
              <p:cNvSpPr>
                <a:spLocks/>
              </p:cNvSpPr>
              <p:nvPr/>
            </p:nvSpPr>
            <p:spPr bwMode="auto">
              <a:xfrm>
                <a:off x="1790" y="230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0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93" name="Freeform 941"/>
              <p:cNvSpPr>
                <a:spLocks/>
              </p:cNvSpPr>
              <p:nvPr/>
            </p:nvSpPr>
            <p:spPr bwMode="auto">
              <a:xfrm>
                <a:off x="1772" y="2309"/>
                <a:ext cx="18" cy="18"/>
              </a:xfrm>
              <a:custGeom>
                <a:avLst/>
                <a:gdLst>
                  <a:gd name="T0" fmla="*/ 6 w 18"/>
                  <a:gd name="T1" fmla="*/ 12 h 18"/>
                  <a:gd name="T2" fmla="*/ 6 w 18"/>
                  <a:gd name="T3" fmla="*/ 18 h 18"/>
                  <a:gd name="T4" fmla="*/ 12 w 18"/>
                  <a:gd name="T5" fmla="*/ 18 h 18"/>
                  <a:gd name="T6" fmla="*/ 18 w 18"/>
                  <a:gd name="T7" fmla="*/ 12 h 18"/>
                  <a:gd name="T8" fmla="*/ 18 w 18"/>
                  <a:gd name="T9" fmla="*/ 12 h 18"/>
                  <a:gd name="T10" fmla="*/ 18 w 18"/>
                  <a:gd name="T11" fmla="*/ 12 h 18"/>
                  <a:gd name="T12" fmla="*/ 18 w 18"/>
                  <a:gd name="T13" fmla="*/ 6 h 18"/>
                  <a:gd name="T14" fmla="*/ 18 w 18"/>
                  <a:gd name="T15" fmla="*/ 6 h 18"/>
                  <a:gd name="T16" fmla="*/ 18 w 18"/>
                  <a:gd name="T17" fmla="*/ 6 h 18"/>
                  <a:gd name="T18" fmla="*/ 12 w 18"/>
                  <a:gd name="T19" fmla="*/ 0 h 18"/>
                  <a:gd name="T20" fmla="*/ 6 w 18"/>
                  <a:gd name="T21" fmla="*/ 0 h 18"/>
                  <a:gd name="T22" fmla="*/ 6 w 18"/>
                  <a:gd name="T23" fmla="*/ 6 h 18"/>
                  <a:gd name="T24" fmla="*/ 6 w 18"/>
                  <a:gd name="T25" fmla="*/ 6 h 18"/>
                  <a:gd name="T26" fmla="*/ 0 w 18"/>
                  <a:gd name="T27" fmla="*/ 6 h 18"/>
                  <a:gd name="T28" fmla="*/ 0 w 18"/>
                  <a:gd name="T29" fmla="*/ 12 h 18"/>
                  <a:gd name="T30" fmla="*/ 6 w 18"/>
                  <a:gd name="T31" fmla="*/ 12 h 18"/>
                  <a:gd name="T32" fmla="*/ 6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2"/>
                    </a:moveTo>
                    <a:lnTo>
                      <a:pt x="6" y="18"/>
                    </a:lnTo>
                    <a:lnTo>
                      <a:pt x="12" y="18"/>
                    </a:lnTo>
                    <a:lnTo>
                      <a:pt x="18" y="12"/>
                    </a:lnTo>
                    <a:lnTo>
                      <a:pt x="18" y="6"/>
                    </a:lnTo>
                    <a:lnTo>
                      <a:pt x="12" y="0"/>
                    </a:lnTo>
                    <a:lnTo>
                      <a:pt x="6" y="0"/>
                    </a:lnTo>
                    <a:lnTo>
                      <a:pt x="6" y="6"/>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94" name="Freeform 942"/>
              <p:cNvSpPr>
                <a:spLocks/>
              </p:cNvSpPr>
              <p:nvPr/>
            </p:nvSpPr>
            <p:spPr bwMode="auto">
              <a:xfrm>
                <a:off x="1772" y="2309"/>
                <a:ext cx="18" cy="18"/>
              </a:xfrm>
              <a:custGeom>
                <a:avLst/>
                <a:gdLst>
                  <a:gd name="T0" fmla="*/ 6 w 18"/>
                  <a:gd name="T1" fmla="*/ 12 h 18"/>
                  <a:gd name="T2" fmla="*/ 6 w 18"/>
                  <a:gd name="T3" fmla="*/ 18 h 18"/>
                  <a:gd name="T4" fmla="*/ 12 w 18"/>
                  <a:gd name="T5" fmla="*/ 18 h 18"/>
                  <a:gd name="T6" fmla="*/ 18 w 18"/>
                  <a:gd name="T7" fmla="*/ 12 h 18"/>
                  <a:gd name="T8" fmla="*/ 18 w 18"/>
                  <a:gd name="T9" fmla="*/ 12 h 18"/>
                  <a:gd name="T10" fmla="*/ 18 w 18"/>
                  <a:gd name="T11" fmla="*/ 12 h 18"/>
                  <a:gd name="T12" fmla="*/ 18 w 18"/>
                  <a:gd name="T13" fmla="*/ 6 h 18"/>
                  <a:gd name="T14" fmla="*/ 18 w 18"/>
                  <a:gd name="T15" fmla="*/ 6 h 18"/>
                  <a:gd name="T16" fmla="*/ 18 w 18"/>
                  <a:gd name="T17" fmla="*/ 6 h 18"/>
                  <a:gd name="T18" fmla="*/ 12 w 18"/>
                  <a:gd name="T19" fmla="*/ 0 h 18"/>
                  <a:gd name="T20" fmla="*/ 6 w 18"/>
                  <a:gd name="T21" fmla="*/ 0 h 18"/>
                  <a:gd name="T22" fmla="*/ 6 w 18"/>
                  <a:gd name="T23" fmla="*/ 6 h 18"/>
                  <a:gd name="T24" fmla="*/ 6 w 18"/>
                  <a:gd name="T25" fmla="*/ 6 h 18"/>
                  <a:gd name="T26" fmla="*/ 0 w 18"/>
                  <a:gd name="T27" fmla="*/ 6 h 18"/>
                  <a:gd name="T28" fmla="*/ 0 w 18"/>
                  <a:gd name="T29" fmla="*/ 12 h 18"/>
                  <a:gd name="T30" fmla="*/ 6 w 18"/>
                  <a:gd name="T31" fmla="*/ 12 h 18"/>
                  <a:gd name="T32" fmla="*/ 6 w 18"/>
                  <a:gd name="T33" fmla="*/ 12 h 18"/>
                  <a:gd name="T34" fmla="*/ 6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2"/>
                    </a:moveTo>
                    <a:lnTo>
                      <a:pt x="6" y="18"/>
                    </a:lnTo>
                    <a:lnTo>
                      <a:pt x="12" y="18"/>
                    </a:lnTo>
                    <a:lnTo>
                      <a:pt x="18" y="12"/>
                    </a:lnTo>
                    <a:lnTo>
                      <a:pt x="18" y="6"/>
                    </a:lnTo>
                    <a:lnTo>
                      <a:pt x="12" y="0"/>
                    </a:lnTo>
                    <a:lnTo>
                      <a:pt x="6" y="0"/>
                    </a:lnTo>
                    <a:lnTo>
                      <a:pt x="6" y="6"/>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95" name="Freeform 943"/>
              <p:cNvSpPr>
                <a:spLocks/>
              </p:cNvSpPr>
              <p:nvPr/>
            </p:nvSpPr>
            <p:spPr bwMode="auto">
              <a:xfrm>
                <a:off x="1760" y="2321"/>
                <a:ext cx="18" cy="12"/>
              </a:xfrm>
              <a:custGeom>
                <a:avLst/>
                <a:gdLst>
                  <a:gd name="T0" fmla="*/ 6 w 18"/>
                  <a:gd name="T1" fmla="*/ 12 h 12"/>
                  <a:gd name="T2" fmla="*/ 12 w 18"/>
                  <a:gd name="T3" fmla="*/ 12 h 12"/>
                  <a:gd name="T4" fmla="*/ 12 w 18"/>
                  <a:gd name="T5" fmla="*/ 12 h 12"/>
                  <a:gd name="T6" fmla="*/ 18 w 18"/>
                  <a:gd name="T7" fmla="*/ 12 h 12"/>
                  <a:gd name="T8" fmla="*/ 18 w 18"/>
                  <a:gd name="T9" fmla="*/ 12 h 12"/>
                  <a:gd name="T10" fmla="*/ 18 w 18"/>
                  <a:gd name="T11" fmla="*/ 12 h 12"/>
                  <a:gd name="T12" fmla="*/ 18 w 18"/>
                  <a:gd name="T13" fmla="*/ 6 h 12"/>
                  <a:gd name="T14" fmla="*/ 12 w 18"/>
                  <a:gd name="T15" fmla="*/ 6 h 12"/>
                  <a:gd name="T16" fmla="*/ 12 w 18"/>
                  <a:gd name="T17" fmla="*/ 6 h 12"/>
                  <a:gd name="T18" fmla="*/ 12 w 18"/>
                  <a:gd name="T19" fmla="*/ 0 h 12"/>
                  <a:gd name="T20" fmla="*/ 6 w 18"/>
                  <a:gd name="T21" fmla="*/ 0 h 12"/>
                  <a:gd name="T22" fmla="*/ 6 w 18"/>
                  <a:gd name="T23" fmla="*/ 6 h 12"/>
                  <a:gd name="T24" fmla="*/ 6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12"/>
                    </a:lnTo>
                    <a:lnTo>
                      <a:pt x="18" y="6"/>
                    </a:lnTo>
                    <a:lnTo>
                      <a:pt x="12" y="6"/>
                    </a:lnTo>
                    <a:lnTo>
                      <a:pt x="12" y="0"/>
                    </a:lnTo>
                    <a:lnTo>
                      <a:pt x="6" y="0"/>
                    </a:lnTo>
                    <a:lnTo>
                      <a:pt x="6" y="6"/>
                    </a:lnTo>
                    <a:lnTo>
                      <a:pt x="0" y="6"/>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96" name="Freeform 944"/>
              <p:cNvSpPr>
                <a:spLocks/>
              </p:cNvSpPr>
              <p:nvPr/>
            </p:nvSpPr>
            <p:spPr bwMode="auto">
              <a:xfrm>
                <a:off x="1760" y="2321"/>
                <a:ext cx="18" cy="12"/>
              </a:xfrm>
              <a:custGeom>
                <a:avLst/>
                <a:gdLst>
                  <a:gd name="T0" fmla="*/ 6 w 18"/>
                  <a:gd name="T1" fmla="*/ 12 h 12"/>
                  <a:gd name="T2" fmla="*/ 12 w 18"/>
                  <a:gd name="T3" fmla="*/ 12 h 12"/>
                  <a:gd name="T4" fmla="*/ 12 w 18"/>
                  <a:gd name="T5" fmla="*/ 12 h 12"/>
                  <a:gd name="T6" fmla="*/ 18 w 18"/>
                  <a:gd name="T7" fmla="*/ 12 h 12"/>
                  <a:gd name="T8" fmla="*/ 18 w 18"/>
                  <a:gd name="T9" fmla="*/ 12 h 12"/>
                  <a:gd name="T10" fmla="*/ 18 w 18"/>
                  <a:gd name="T11" fmla="*/ 12 h 12"/>
                  <a:gd name="T12" fmla="*/ 18 w 18"/>
                  <a:gd name="T13" fmla="*/ 6 h 12"/>
                  <a:gd name="T14" fmla="*/ 12 w 18"/>
                  <a:gd name="T15" fmla="*/ 6 h 12"/>
                  <a:gd name="T16" fmla="*/ 12 w 18"/>
                  <a:gd name="T17" fmla="*/ 6 h 12"/>
                  <a:gd name="T18" fmla="*/ 12 w 18"/>
                  <a:gd name="T19" fmla="*/ 0 h 12"/>
                  <a:gd name="T20" fmla="*/ 6 w 18"/>
                  <a:gd name="T21" fmla="*/ 0 h 12"/>
                  <a:gd name="T22" fmla="*/ 6 w 18"/>
                  <a:gd name="T23" fmla="*/ 6 h 12"/>
                  <a:gd name="T24" fmla="*/ 6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12"/>
                    </a:lnTo>
                    <a:lnTo>
                      <a:pt x="18" y="6"/>
                    </a:lnTo>
                    <a:lnTo>
                      <a:pt x="12" y="6"/>
                    </a:lnTo>
                    <a:lnTo>
                      <a:pt x="12" y="0"/>
                    </a:lnTo>
                    <a:lnTo>
                      <a:pt x="6" y="0"/>
                    </a:lnTo>
                    <a:lnTo>
                      <a:pt x="6" y="6"/>
                    </a:lnTo>
                    <a:lnTo>
                      <a:pt x="0" y="6"/>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97" name="Freeform 945"/>
              <p:cNvSpPr>
                <a:spLocks/>
              </p:cNvSpPr>
              <p:nvPr/>
            </p:nvSpPr>
            <p:spPr bwMode="auto">
              <a:xfrm>
                <a:off x="1754" y="2333"/>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98" name="Freeform 946"/>
              <p:cNvSpPr>
                <a:spLocks/>
              </p:cNvSpPr>
              <p:nvPr/>
            </p:nvSpPr>
            <p:spPr bwMode="auto">
              <a:xfrm>
                <a:off x="1754" y="2333"/>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299" name="Freeform 947"/>
              <p:cNvSpPr>
                <a:spLocks/>
              </p:cNvSpPr>
              <p:nvPr/>
            </p:nvSpPr>
            <p:spPr bwMode="auto">
              <a:xfrm>
                <a:off x="1742" y="234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0 h 12"/>
                  <a:gd name="T24" fmla="*/ 0 w 18"/>
                  <a:gd name="T25" fmla="*/ 0 h 12"/>
                  <a:gd name="T26" fmla="*/ 0 w 18"/>
                  <a:gd name="T27" fmla="*/ 6 h 12"/>
                  <a:gd name="T28" fmla="*/ 0 w 18"/>
                  <a:gd name="T29" fmla="*/ 6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2" y="0"/>
                    </a:lnTo>
                    <a:lnTo>
                      <a:pt x="6" y="0"/>
                    </a:lnTo>
                    <a:lnTo>
                      <a:pt x="0" y="0"/>
                    </a:lnTo>
                    <a:lnTo>
                      <a:pt x="0" y="6"/>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00" name="Freeform 948"/>
              <p:cNvSpPr>
                <a:spLocks/>
              </p:cNvSpPr>
              <p:nvPr/>
            </p:nvSpPr>
            <p:spPr bwMode="auto">
              <a:xfrm>
                <a:off x="1742" y="234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0 h 12"/>
                  <a:gd name="T24" fmla="*/ 0 w 18"/>
                  <a:gd name="T25" fmla="*/ 0 h 12"/>
                  <a:gd name="T26" fmla="*/ 0 w 18"/>
                  <a:gd name="T27" fmla="*/ 6 h 12"/>
                  <a:gd name="T28" fmla="*/ 0 w 18"/>
                  <a:gd name="T29" fmla="*/ 6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2" y="0"/>
                    </a:lnTo>
                    <a:lnTo>
                      <a:pt x="6" y="0"/>
                    </a:lnTo>
                    <a:lnTo>
                      <a:pt x="0" y="0"/>
                    </a:lnTo>
                    <a:lnTo>
                      <a:pt x="0" y="6"/>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01" name="Freeform 949"/>
              <p:cNvSpPr>
                <a:spLocks/>
              </p:cNvSpPr>
              <p:nvPr/>
            </p:nvSpPr>
            <p:spPr bwMode="auto">
              <a:xfrm>
                <a:off x="1736" y="2357"/>
                <a:ext cx="12" cy="12"/>
              </a:xfrm>
              <a:custGeom>
                <a:avLst/>
                <a:gdLst>
                  <a:gd name="T0" fmla="*/ 6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12"/>
                    </a:lnTo>
                    <a:lnTo>
                      <a:pt x="12" y="6"/>
                    </a:lnTo>
                    <a:lnTo>
                      <a:pt x="12" y="0"/>
                    </a:lnTo>
                    <a:lnTo>
                      <a:pt x="6" y="0"/>
                    </a:lnTo>
                    <a:lnTo>
                      <a:pt x="0"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02" name="Freeform 950"/>
              <p:cNvSpPr>
                <a:spLocks/>
              </p:cNvSpPr>
              <p:nvPr/>
            </p:nvSpPr>
            <p:spPr bwMode="auto">
              <a:xfrm>
                <a:off x="1736" y="2357"/>
                <a:ext cx="12" cy="12"/>
              </a:xfrm>
              <a:custGeom>
                <a:avLst/>
                <a:gdLst>
                  <a:gd name="T0" fmla="*/ 6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03" name="Freeform 951"/>
              <p:cNvSpPr>
                <a:spLocks/>
              </p:cNvSpPr>
              <p:nvPr/>
            </p:nvSpPr>
            <p:spPr bwMode="auto">
              <a:xfrm>
                <a:off x="1730" y="237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12 w 18"/>
                  <a:gd name="T15" fmla="*/ 0 h 12"/>
                  <a:gd name="T16" fmla="*/ 12 w 18"/>
                  <a:gd name="T17" fmla="*/ 0 h 12"/>
                  <a:gd name="T18" fmla="*/ 6 w 18"/>
                  <a:gd name="T19" fmla="*/ 0 h 12"/>
                  <a:gd name="T20" fmla="*/ 0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8" y="0"/>
                    </a:lnTo>
                    <a:lnTo>
                      <a:pt x="12" y="0"/>
                    </a:lnTo>
                    <a:lnTo>
                      <a:pt x="6" y="0"/>
                    </a:lnTo>
                    <a:lnTo>
                      <a:pt x="0" y="0"/>
                    </a:lnTo>
                    <a:lnTo>
                      <a:pt x="0" y="6"/>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04" name="Freeform 952"/>
              <p:cNvSpPr>
                <a:spLocks/>
              </p:cNvSpPr>
              <p:nvPr/>
            </p:nvSpPr>
            <p:spPr bwMode="auto">
              <a:xfrm>
                <a:off x="1730" y="237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12 w 18"/>
                  <a:gd name="T15" fmla="*/ 0 h 12"/>
                  <a:gd name="T16" fmla="*/ 12 w 18"/>
                  <a:gd name="T17" fmla="*/ 0 h 12"/>
                  <a:gd name="T18" fmla="*/ 6 w 18"/>
                  <a:gd name="T19" fmla="*/ 0 h 12"/>
                  <a:gd name="T20" fmla="*/ 0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8" y="0"/>
                    </a:lnTo>
                    <a:lnTo>
                      <a:pt x="12" y="0"/>
                    </a:lnTo>
                    <a:lnTo>
                      <a:pt x="6" y="0"/>
                    </a:lnTo>
                    <a:lnTo>
                      <a:pt x="0" y="0"/>
                    </a:lnTo>
                    <a:lnTo>
                      <a:pt x="0" y="6"/>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05" name="Freeform 953"/>
              <p:cNvSpPr>
                <a:spLocks/>
              </p:cNvSpPr>
              <p:nvPr/>
            </p:nvSpPr>
            <p:spPr bwMode="auto">
              <a:xfrm>
                <a:off x="1730" y="2387"/>
                <a:ext cx="12" cy="18"/>
              </a:xfrm>
              <a:custGeom>
                <a:avLst/>
                <a:gdLst>
                  <a:gd name="T0" fmla="*/ 6 w 12"/>
                  <a:gd name="T1" fmla="*/ 18 h 18"/>
                  <a:gd name="T2" fmla="*/ 6 w 12"/>
                  <a:gd name="T3" fmla="*/ 12 h 18"/>
                  <a:gd name="T4" fmla="*/ 12 w 12"/>
                  <a:gd name="T5" fmla="*/ 12 h 18"/>
                  <a:gd name="T6" fmla="*/ 12 w 12"/>
                  <a:gd name="T7" fmla="*/ 12 h 18"/>
                  <a:gd name="T8" fmla="*/ 12 w 12"/>
                  <a:gd name="T9" fmla="*/ 12 h 18"/>
                  <a:gd name="T10" fmla="*/ 12 w 12"/>
                  <a:gd name="T11" fmla="*/ 6 h 18"/>
                  <a:gd name="T12" fmla="*/ 6 w 12"/>
                  <a:gd name="T13" fmla="*/ 0 h 18"/>
                  <a:gd name="T14" fmla="*/ 6 w 12"/>
                  <a:gd name="T15" fmla="*/ 0 h 18"/>
                  <a:gd name="T16" fmla="*/ 6 w 12"/>
                  <a:gd name="T17" fmla="*/ 0 h 18"/>
                  <a:gd name="T18" fmla="*/ 0 w 12"/>
                  <a:gd name="T19" fmla="*/ 0 h 18"/>
                  <a:gd name="T20" fmla="*/ 0 w 12"/>
                  <a:gd name="T21" fmla="*/ 6 h 18"/>
                  <a:gd name="T22" fmla="*/ 0 w 12"/>
                  <a:gd name="T23" fmla="*/ 6 h 18"/>
                  <a:gd name="T24" fmla="*/ 0 w 12"/>
                  <a:gd name="T25" fmla="*/ 6 h 18"/>
                  <a:gd name="T26" fmla="*/ 0 w 12"/>
                  <a:gd name="T27" fmla="*/ 12 h 18"/>
                  <a:gd name="T28" fmla="*/ 0 w 12"/>
                  <a:gd name="T29" fmla="*/ 12 h 18"/>
                  <a:gd name="T30" fmla="*/ 6 w 12"/>
                  <a:gd name="T31" fmla="*/ 18 h 18"/>
                  <a:gd name="T32" fmla="*/ 6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18"/>
                    </a:moveTo>
                    <a:lnTo>
                      <a:pt x="6" y="12"/>
                    </a:lnTo>
                    <a:lnTo>
                      <a:pt x="12" y="12"/>
                    </a:lnTo>
                    <a:lnTo>
                      <a:pt x="12" y="6"/>
                    </a:lnTo>
                    <a:lnTo>
                      <a:pt x="6" y="0"/>
                    </a:lnTo>
                    <a:lnTo>
                      <a:pt x="0" y="0"/>
                    </a:lnTo>
                    <a:lnTo>
                      <a:pt x="0" y="6"/>
                    </a:lnTo>
                    <a:lnTo>
                      <a:pt x="0" y="12"/>
                    </a:lnTo>
                    <a:lnTo>
                      <a:pt x="6" y="18"/>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06" name="Freeform 954"/>
              <p:cNvSpPr>
                <a:spLocks/>
              </p:cNvSpPr>
              <p:nvPr/>
            </p:nvSpPr>
            <p:spPr bwMode="auto">
              <a:xfrm>
                <a:off x="1730" y="2387"/>
                <a:ext cx="12" cy="18"/>
              </a:xfrm>
              <a:custGeom>
                <a:avLst/>
                <a:gdLst>
                  <a:gd name="T0" fmla="*/ 6 w 12"/>
                  <a:gd name="T1" fmla="*/ 18 h 18"/>
                  <a:gd name="T2" fmla="*/ 6 w 12"/>
                  <a:gd name="T3" fmla="*/ 12 h 18"/>
                  <a:gd name="T4" fmla="*/ 12 w 12"/>
                  <a:gd name="T5" fmla="*/ 12 h 18"/>
                  <a:gd name="T6" fmla="*/ 12 w 12"/>
                  <a:gd name="T7" fmla="*/ 12 h 18"/>
                  <a:gd name="T8" fmla="*/ 12 w 12"/>
                  <a:gd name="T9" fmla="*/ 12 h 18"/>
                  <a:gd name="T10" fmla="*/ 12 w 12"/>
                  <a:gd name="T11" fmla="*/ 6 h 18"/>
                  <a:gd name="T12" fmla="*/ 6 w 12"/>
                  <a:gd name="T13" fmla="*/ 0 h 18"/>
                  <a:gd name="T14" fmla="*/ 6 w 12"/>
                  <a:gd name="T15" fmla="*/ 0 h 18"/>
                  <a:gd name="T16" fmla="*/ 6 w 12"/>
                  <a:gd name="T17" fmla="*/ 0 h 18"/>
                  <a:gd name="T18" fmla="*/ 0 w 12"/>
                  <a:gd name="T19" fmla="*/ 0 h 18"/>
                  <a:gd name="T20" fmla="*/ 0 w 12"/>
                  <a:gd name="T21" fmla="*/ 6 h 18"/>
                  <a:gd name="T22" fmla="*/ 0 w 12"/>
                  <a:gd name="T23" fmla="*/ 6 h 18"/>
                  <a:gd name="T24" fmla="*/ 0 w 12"/>
                  <a:gd name="T25" fmla="*/ 6 h 18"/>
                  <a:gd name="T26" fmla="*/ 0 w 12"/>
                  <a:gd name="T27" fmla="*/ 12 h 18"/>
                  <a:gd name="T28" fmla="*/ 0 w 12"/>
                  <a:gd name="T29" fmla="*/ 12 h 18"/>
                  <a:gd name="T30" fmla="*/ 6 w 12"/>
                  <a:gd name="T31" fmla="*/ 18 h 18"/>
                  <a:gd name="T32" fmla="*/ 6 w 12"/>
                  <a:gd name="T33" fmla="*/ 18 h 18"/>
                  <a:gd name="T34" fmla="*/ 6 w 12"/>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18"/>
                    </a:moveTo>
                    <a:lnTo>
                      <a:pt x="6" y="12"/>
                    </a:lnTo>
                    <a:lnTo>
                      <a:pt x="12" y="12"/>
                    </a:lnTo>
                    <a:lnTo>
                      <a:pt x="12" y="6"/>
                    </a:lnTo>
                    <a:lnTo>
                      <a:pt x="6" y="0"/>
                    </a:lnTo>
                    <a:lnTo>
                      <a:pt x="0" y="0"/>
                    </a:lnTo>
                    <a:lnTo>
                      <a:pt x="0" y="6"/>
                    </a:lnTo>
                    <a:lnTo>
                      <a:pt x="0" y="12"/>
                    </a:lnTo>
                    <a:lnTo>
                      <a:pt x="6"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07" name="Freeform 955"/>
              <p:cNvSpPr>
                <a:spLocks/>
              </p:cNvSpPr>
              <p:nvPr/>
            </p:nvSpPr>
            <p:spPr bwMode="auto">
              <a:xfrm>
                <a:off x="1724" y="240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6 w 18"/>
                  <a:gd name="T15" fmla="*/ 0 h 12"/>
                  <a:gd name="T16" fmla="*/ 6 w 18"/>
                  <a:gd name="T17" fmla="*/ 0 h 12"/>
                  <a:gd name="T18" fmla="*/ 6 w 18"/>
                  <a:gd name="T19" fmla="*/ 0 h 12"/>
                  <a:gd name="T20" fmla="*/ 0 w 18"/>
                  <a:gd name="T21" fmla="*/ 0 h 12"/>
                  <a:gd name="T22" fmla="*/ 0 w 18"/>
                  <a:gd name="T23" fmla="*/ 6 h 12"/>
                  <a:gd name="T24" fmla="*/ 0 w 18"/>
                  <a:gd name="T25" fmla="*/ 6 h 12"/>
                  <a:gd name="T26" fmla="*/ 0 w 18"/>
                  <a:gd name="T27" fmla="*/ 12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8" y="0"/>
                    </a:lnTo>
                    <a:lnTo>
                      <a:pt x="12" y="0"/>
                    </a:lnTo>
                    <a:lnTo>
                      <a:pt x="6" y="0"/>
                    </a:lnTo>
                    <a:lnTo>
                      <a:pt x="0"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08" name="Freeform 956"/>
              <p:cNvSpPr>
                <a:spLocks/>
              </p:cNvSpPr>
              <p:nvPr/>
            </p:nvSpPr>
            <p:spPr bwMode="auto">
              <a:xfrm>
                <a:off x="1724" y="240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6 w 18"/>
                  <a:gd name="T15" fmla="*/ 0 h 12"/>
                  <a:gd name="T16" fmla="*/ 6 w 18"/>
                  <a:gd name="T17" fmla="*/ 0 h 12"/>
                  <a:gd name="T18" fmla="*/ 6 w 18"/>
                  <a:gd name="T19" fmla="*/ 0 h 12"/>
                  <a:gd name="T20" fmla="*/ 0 w 18"/>
                  <a:gd name="T21" fmla="*/ 0 h 12"/>
                  <a:gd name="T22" fmla="*/ 0 w 18"/>
                  <a:gd name="T23" fmla="*/ 6 h 12"/>
                  <a:gd name="T24" fmla="*/ 0 w 18"/>
                  <a:gd name="T25" fmla="*/ 6 h 12"/>
                  <a:gd name="T26" fmla="*/ 0 w 18"/>
                  <a:gd name="T27" fmla="*/ 12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8" y="0"/>
                    </a:lnTo>
                    <a:lnTo>
                      <a:pt x="12" y="0"/>
                    </a:lnTo>
                    <a:lnTo>
                      <a:pt x="6" y="0"/>
                    </a:lnTo>
                    <a:lnTo>
                      <a:pt x="0"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09" name="Freeform 957"/>
              <p:cNvSpPr>
                <a:spLocks/>
              </p:cNvSpPr>
              <p:nvPr/>
            </p:nvSpPr>
            <p:spPr bwMode="auto">
              <a:xfrm>
                <a:off x="1724" y="2423"/>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0 h 12"/>
                  <a:gd name="T22" fmla="*/ 0 w 18"/>
                  <a:gd name="T23" fmla="*/ 6 h 12"/>
                  <a:gd name="T24" fmla="*/ 0 w 18"/>
                  <a:gd name="T25" fmla="*/ 6 h 12"/>
                  <a:gd name="T26" fmla="*/ 0 w 18"/>
                  <a:gd name="T27" fmla="*/ 6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6"/>
                    </a:lnTo>
                    <a:lnTo>
                      <a:pt x="12" y="0"/>
                    </a:lnTo>
                    <a:lnTo>
                      <a:pt x="6" y="0"/>
                    </a:lnTo>
                    <a:lnTo>
                      <a:pt x="0" y="0"/>
                    </a:lnTo>
                    <a:lnTo>
                      <a:pt x="0" y="6"/>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10" name="Freeform 958"/>
              <p:cNvSpPr>
                <a:spLocks/>
              </p:cNvSpPr>
              <p:nvPr/>
            </p:nvSpPr>
            <p:spPr bwMode="auto">
              <a:xfrm>
                <a:off x="1724" y="2423"/>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0 h 12"/>
                  <a:gd name="T22" fmla="*/ 0 w 18"/>
                  <a:gd name="T23" fmla="*/ 6 h 12"/>
                  <a:gd name="T24" fmla="*/ 0 w 18"/>
                  <a:gd name="T25" fmla="*/ 6 h 12"/>
                  <a:gd name="T26" fmla="*/ 0 w 18"/>
                  <a:gd name="T27" fmla="*/ 6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6"/>
                    </a:lnTo>
                    <a:lnTo>
                      <a:pt x="12" y="0"/>
                    </a:lnTo>
                    <a:lnTo>
                      <a:pt x="6" y="0"/>
                    </a:lnTo>
                    <a:lnTo>
                      <a:pt x="0" y="0"/>
                    </a:lnTo>
                    <a:lnTo>
                      <a:pt x="0" y="6"/>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11" name="Freeform 959"/>
              <p:cNvSpPr>
                <a:spLocks/>
              </p:cNvSpPr>
              <p:nvPr/>
            </p:nvSpPr>
            <p:spPr bwMode="auto">
              <a:xfrm>
                <a:off x="1730" y="2435"/>
                <a:ext cx="12" cy="18"/>
              </a:xfrm>
              <a:custGeom>
                <a:avLst/>
                <a:gdLst>
                  <a:gd name="T0" fmla="*/ 6 w 12"/>
                  <a:gd name="T1" fmla="*/ 18 h 18"/>
                  <a:gd name="T2" fmla="*/ 12 w 12"/>
                  <a:gd name="T3" fmla="*/ 12 h 18"/>
                  <a:gd name="T4" fmla="*/ 12 w 12"/>
                  <a:gd name="T5" fmla="*/ 12 h 18"/>
                  <a:gd name="T6" fmla="*/ 12 w 12"/>
                  <a:gd name="T7" fmla="*/ 6 h 18"/>
                  <a:gd name="T8" fmla="*/ 12 w 12"/>
                  <a:gd name="T9" fmla="*/ 6 h 18"/>
                  <a:gd name="T10" fmla="*/ 12 w 12"/>
                  <a:gd name="T11" fmla="*/ 6 h 18"/>
                  <a:gd name="T12" fmla="*/ 6 w 12"/>
                  <a:gd name="T13" fmla="*/ 0 h 18"/>
                  <a:gd name="T14" fmla="*/ 6 w 12"/>
                  <a:gd name="T15" fmla="*/ 0 h 18"/>
                  <a:gd name="T16" fmla="*/ 6 w 12"/>
                  <a:gd name="T17" fmla="*/ 0 h 18"/>
                  <a:gd name="T18" fmla="*/ 0 w 12"/>
                  <a:gd name="T19" fmla="*/ 6 h 18"/>
                  <a:gd name="T20" fmla="*/ 0 w 12"/>
                  <a:gd name="T21" fmla="*/ 6 h 18"/>
                  <a:gd name="T22" fmla="*/ 0 w 12"/>
                  <a:gd name="T23" fmla="*/ 12 h 18"/>
                  <a:gd name="T24" fmla="*/ 0 w 12"/>
                  <a:gd name="T25" fmla="*/ 12 h 18"/>
                  <a:gd name="T26" fmla="*/ 0 w 12"/>
                  <a:gd name="T27" fmla="*/ 12 h 18"/>
                  <a:gd name="T28" fmla="*/ 0 w 12"/>
                  <a:gd name="T29" fmla="*/ 12 h 18"/>
                  <a:gd name="T30" fmla="*/ 6 w 12"/>
                  <a:gd name="T31" fmla="*/ 18 h 18"/>
                  <a:gd name="T32" fmla="*/ 6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18"/>
                    </a:moveTo>
                    <a:lnTo>
                      <a:pt x="12" y="12"/>
                    </a:lnTo>
                    <a:lnTo>
                      <a:pt x="12" y="6"/>
                    </a:lnTo>
                    <a:lnTo>
                      <a:pt x="6" y="0"/>
                    </a:lnTo>
                    <a:lnTo>
                      <a:pt x="0" y="6"/>
                    </a:lnTo>
                    <a:lnTo>
                      <a:pt x="0" y="12"/>
                    </a:lnTo>
                    <a:lnTo>
                      <a:pt x="6" y="18"/>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12" name="Freeform 960"/>
              <p:cNvSpPr>
                <a:spLocks/>
              </p:cNvSpPr>
              <p:nvPr/>
            </p:nvSpPr>
            <p:spPr bwMode="auto">
              <a:xfrm>
                <a:off x="1730" y="2435"/>
                <a:ext cx="12" cy="18"/>
              </a:xfrm>
              <a:custGeom>
                <a:avLst/>
                <a:gdLst>
                  <a:gd name="T0" fmla="*/ 6 w 12"/>
                  <a:gd name="T1" fmla="*/ 18 h 18"/>
                  <a:gd name="T2" fmla="*/ 12 w 12"/>
                  <a:gd name="T3" fmla="*/ 12 h 18"/>
                  <a:gd name="T4" fmla="*/ 12 w 12"/>
                  <a:gd name="T5" fmla="*/ 12 h 18"/>
                  <a:gd name="T6" fmla="*/ 12 w 12"/>
                  <a:gd name="T7" fmla="*/ 6 h 18"/>
                  <a:gd name="T8" fmla="*/ 12 w 12"/>
                  <a:gd name="T9" fmla="*/ 6 h 18"/>
                  <a:gd name="T10" fmla="*/ 12 w 12"/>
                  <a:gd name="T11" fmla="*/ 6 h 18"/>
                  <a:gd name="T12" fmla="*/ 6 w 12"/>
                  <a:gd name="T13" fmla="*/ 0 h 18"/>
                  <a:gd name="T14" fmla="*/ 6 w 12"/>
                  <a:gd name="T15" fmla="*/ 0 h 18"/>
                  <a:gd name="T16" fmla="*/ 6 w 12"/>
                  <a:gd name="T17" fmla="*/ 0 h 18"/>
                  <a:gd name="T18" fmla="*/ 0 w 12"/>
                  <a:gd name="T19" fmla="*/ 6 h 18"/>
                  <a:gd name="T20" fmla="*/ 0 w 12"/>
                  <a:gd name="T21" fmla="*/ 6 h 18"/>
                  <a:gd name="T22" fmla="*/ 0 w 12"/>
                  <a:gd name="T23" fmla="*/ 12 h 18"/>
                  <a:gd name="T24" fmla="*/ 0 w 12"/>
                  <a:gd name="T25" fmla="*/ 12 h 18"/>
                  <a:gd name="T26" fmla="*/ 0 w 12"/>
                  <a:gd name="T27" fmla="*/ 12 h 18"/>
                  <a:gd name="T28" fmla="*/ 0 w 12"/>
                  <a:gd name="T29" fmla="*/ 12 h 18"/>
                  <a:gd name="T30" fmla="*/ 6 w 12"/>
                  <a:gd name="T31" fmla="*/ 18 h 18"/>
                  <a:gd name="T32" fmla="*/ 6 w 12"/>
                  <a:gd name="T33" fmla="*/ 18 h 18"/>
                  <a:gd name="T34" fmla="*/ 6 w 12"/>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18"/>
                    </a:moveTo>
                    <a:lnTo>
                      <a:pt x="12" y="12"/>
                    </a:lnTo>
                    <a:lnTo>
                      <a:pt x="12" y="6"/>
                    </a:lnTo>
                    <a:lnTo>
                      <a:pt x="6" y="0"/>
                    </a:lnTo>
                    <a:lnTo>
                      <a:pt x="0" y="6"/>
                    </a:lnTo>
                    <a:lnTo>
                      <a:pt x="0" y="12"/>
                    </a:lnTo>
                    <a:lnTo>
                      <a:pt x="6"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13" name="Freeform 961"/>
              <p:cNvSpPr>
                <a:spLocks/>
              </p:cNvSpPr>
              <p:nvPr/>
            </p:nvSpPr>
            <p:spPr bwMode="auto">
              <a:xfrm>
                <a:off x="1730" y="2453"/>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6"/>
                    </a:lnTo>
                    <a:lnTo>
                      <a:pt x="12" y="0"/>
                    </a:lnTo>
                    <a:lnTo>
                      <a:pt x="6" y="0"/>
                    </a:lnTo>
                    <a:lnTo>
                      <a:pt x="0" y="0"/>
                    </a:lnTo>
                    <a:lnTo>
                      <a:pt x="0" y="6"/>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14" name="Freeform 962"/>
              <p:cNvSpPr>
                <a:spLocks/>
              </p:cNvSpPr>
              <p:nvPr/>
            </p:nvSpPr>
            <p:spPr bwMode="auto">
              <a:xfrm>
                <a:off x="1730" y="2453"/>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6"/>
                    </a:lnTo>
                    <a:lnTo>
                      <a:pt x="12" y="0"/>
                    </a:lnTo>
                    <a:lnTo>
                      <a:pt x="6" y="0"/>
                    </a:lnTo>
                    <a:lnTo>
                      <a:pt x="0" y="0"/>
                    </a:lnTo>
                    <a:lnTo>
                      <a:pt x="0" y="6"/>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15" name="Freeform 963"/>
              <p:cNvSpPr>
                <a:spLocks/>
              </p:cNvSpPr>
              <p:nvPr/>
            </p:nvSpPr>
            <p:spPr bwMode="auto">
              <a:xfrm>
                <a:off x="1736" y="2465"/>
                <a:ext cx="18" cy="18"/>
              </a:xfrm>
              <a:custGeom>
                <a:avLst/>
                <a:gdLst>
                  <a:gd name="T0" fmla="*/ 12 w 18"/>
                  <a:gd name="T1" fmla="*/ 18 h 18"/>
                  <a:gd name="T2" fmla="*/ 12 w 18"/>
                  <a:gd name="T3" fmla="*/ 12 h 18"/>
                  <a:gd name="T4" fmla="*/ 18 w 18"/>
                  <a:gd name="T5" fmla="*/ 12 h 18"/>
                  <a:gd name="T6" fmla="*/ 12 w 18"/>
                  <a:gd name="T7" fmla="*/ 6 h 18"/>
                  <a:gd name="T8" fmla="*/ 12 w 18"/>
                  <a:gd name="T9" fmla="*/ 6 h 18"/>
                  <a:gd name="T10" fmla="*/ 12 w 18"/>
                  <a:gd name="T11" fmla="*/ 6 h 18"/>
                  <a:gd name="T12" fmla="*/ 6 w 18"/>
                  <a:gd name="T13" fmla="*/ 0 h 18"/>
                  <a:gd name="T14" fmla="*/ 6 w 18"/>
                  <a:gd name="T15" fmla="*/ 0 h 18"/>
                  <a:gd name="T16" fmla="*/ 6 w 18"/>
                  <a:gd name="T17" fmla="*/ 0 h 18"/>
                  <a:gd name="T18" fmla="*/ 0 w 18"/>
                  <a:gd name="T19" fmla="*/ 6 h 18"/>
                  <a:gd name="T20" fmla="*/ 0 w 18"/>
                  <a:gd name="T21" fmla="*/ 6 h 18"/>
                  <a:gd name="T22" fmla="*/ 0 w 18"/>
                  <a:gd name="T23" fmla="*/ 12 h 18"/>
                  <a:gd name="T24" fmla="*/ 0 w 18"/>
                  <a:gd name="T25" fmla="*/ 12 h 18"/>
                  <a:gd name="T26" fmla="*/ 6 w 18"/>
                  <a:gd name="T27" fmla="*/ 12 h 18"/>
                  <a:gd name="T28" fmla="*/ 6 w 18"/>
                  <a:gd name="T29" fmla="*/ 18 h 18"/>
                  <a:gd name="T30" fmla="*/ 12 w 18"/>
                  <a:gd name="T31" fmla="*/ 18 h 18"/>
                  <a:gd name="T32" fmla="*/ 12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8"/>
                    </a:moveTo>
                    <a:lnTo>
                      <a:pt x="12" y="12"/>
                    </a:lnTo>
                    <a:lnTo>
                      <a:pt x="18" y="12"/>
                    </a:lnTo>
                    <a:lnTo>
                      <a:pt x="12" y="6"/>
                    </a:lnTo>
                    <a:lnTo>
                      <a:pt x="6" y="0"/>
                    </a:lnTo>
                    <a:lnTo>
                      <a:pt x="0" y="6"/>
                    </a:lnTo>
                    <a:lnTo>
                      <a:pt x="0" y="12"/>
                    </a:lnTo>
                    <a:lnTo>
                      <a:pt x="6" y="12"/>
                    </a:lnTo>
                    <a:lnTo>
                      <a:pt x="6" y="18"/>
                    </a:lnTo>
                    <a:lnTo>
                      <a:pt x="12" y="18"/>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16" name="Freeform 964"/>
              <p:cNvSpPr>
                <a:spLocks/>
              </p:cNvSpPr>
              <p:nvPr/>
            </p:nvSpPr>
            <p:spPr bwMode="auto">
              <a:xfrm>
                <a:off x="1736" y="2465"/>
                <a:ext cx="18" cy="18"/>
              </a:xfrm>
              <a:custGeom>
                <a:avLst/>
                <a:gdLst>
                  <a:gd name="T0" fmla="*/ 12 w 18"/>
                  <a:gd name="T1" fmla="*/ 18 h 18"/>
                  <a:gd name="T2" fmla="*/ 12 w 18"/>
                  <a:gd name="T3" fmla="*/ 12 h 18"/>
                  <a:gd name="T4" fmla="*/ 18 w 18"/>
                  <a:gd name="T5" fmla="*/ 12 h 18"/>
                  <a:gd name="T6" fmla="*/ 12 w 18"/>
                  <a:gd name="T7" fmla="*/ 6 h 18"/>
                  <a:gd name="T8" fmla="*/ 12 w 18"/>
                  <a:gd name="T9" fmla="*/ 6 h 18"/>
                  <a:gd name="T10" fmla="*/ 12 w 18"/>
                  <a:gd name="T11" fmla="*/ 6 h 18"/>
                  <a:gd name="T12" fmla="*/ 6 w 18"/>
                  <a:gd name="T13" fmla="*/ 0 h 18"/>
                  <a:gd name="T14" fmla="*/ 6 w 18"/>
                  <a:gd name="T15" fmla="*/ 0 h 18"/>
                  <a:gd name="T16" fmla="*/ 6 w 18"/>
                  <a:gd name="T17" fmla="*/ 0 h 18"/>
                  <a:gd name="T18" fmla="*/ 0 w 18"/>
                  <a:gd name="T19" fmla="*/ 6 h 18"/>
                  <a:gd name="T20" fmla="*/ 0 w 18"/>
                  <a:gd name="T21" fmla="*/ 6 h 18"/>
                  <a:gd name="T22" fmla="*/ 0 w 18"/>
                  <a:gd name="T23" fmla="*/ 12 h 18"/>
                  <a:gd name="T24" fmla="*/ 0 w 18"/>
                  <a:gd name="T25" fmla="*/ 12 h 18"/>
                  <a:gd name="T26" fmla="*/ 6 w 18"/>
                  <a:gd name="T27" fmla="*/ 12 h 18"/>
                  <a:gd name="T28" fmla="*/ 6 w 18"/>
                  <a:gd name="T29" fmla="*/ 18 h 18"/>
                  <a:gd name="T30" fmla="*/ 12 w 18"/>
                  <a:gd name="T31" fmla="*/ 18 h 18"/>
                  <a:gd name="T32" fmla="*/ 12 w 18"/>
                  <a:gd name="T33" fmla="*/ 18 h 18"/>
                  <a:gd name="T34" fmla="*/ 12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8"/>
                    </a:moveTo>
                    <a:lnTo>
                      <a:pt x="12" y="12"/>
                    </a:lnTo>
                    <a:lnTo>
                      <a:pt x="18" y="12"/>
                    </a:lnTo>
                    <a:lnTo>
                      <a:pt x="12" y="6"/>
                    </a:lnTo>
                    <a:lnTo>
                      <a:pt x="6" y="0"/>
                    </a:lnTo>
                    <a:lnTo>
                      <a:pt x="0" y="6"/>
                    </a:lnTo>
                    <a:lnTo>
                      <a:pt x="0" y="12"/>
                    </a:lnTo>
                    <a:lnTo>
                      <a:pt x="6" y="12"/>
                    </a:lnTo>
                    <a:lnTo>
                      <a:pt x="6" y="18"/>
                    </a:lnTo>
                    <a:lnTo>
                      <a:pt x="12"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17" name="Freeform 965"/>
              <p:cNvSpPr>
                <a:spLocks/>
              </p:cNvSpPr>
              <p:nvPr/>
            </p:nvSpPr>
            <p:spPr bwMode="auto">
              <a:xfrm>
                <a:off x="1742" y="2483"/>
                <a:ext cx="18" cy="12"/>
              </a:xfrm>
              <a:custGeom>
                <a:avLst/>
                <a:gdLst>
                  <a:gd name="T0" fmla="*/ 12 w 18"/>
                  <a:gd name="T1" fmla="*/ 12 h 12"/>
                  <a:gd name="T2" fmla="*/ 18 w 18"/>
                  <a:gd name="T3" fmla="*/ 6 h 12"/>
                  <a:gd name="T4" fmla="*/ 18 w 18"/>
                  <a:gd name="T5" fmla="*/ 6 h 12"/>
                  <a:gd name="T6" fmla="*/ 18 w 18"/>
                  <a:gd name="T7" fmla="*/ 0 h 12"/>
                  <a:gd name="T8" fmla="*/ 18 w 18"/>
                  <a:gd name="T9" fmla="*/ 0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6 w 18"/>
                  <a:gd name="T23" fmla="*/ 6 h 12"/>
                  <a:gd name="T24" fmla="*/ 6 w 18"/>
                  <a:gd name="T25" fmla="*/ 6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6"/>
                    </a:lnTo>
                    <a:lnTo>
                      <a:pt x="18" y="0"/>
                    </a:lnTo>
                    <a:lnTo>
                      <a:pt x="12" y="0"/>
                    </a:lnTo>
                    <a:lnTo>
                      <a:pt x="6" y="0"/>
                    </a:lnTo>
                    <a:lnTo>
                      <a:pt x="0" y="6"/>
                    </a:lnTo>
                    <a:lnTo>
                      <a:pt x="6" y="6"/>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18" name="Freeform 966"/>
              <p:cNvSpPr>
                <a:spLocks/>
              </p:cNvSpPr>
              <p:nvPr/>
            </p:nvSpPr>
            <p:spPr bwMode="auto">
              <a:xfrm>
                <a:off x="1742" y="2483"/>
                <a:ext cx="18" cy="12"/>
              </a:xfrm>
              <a:custGeom>
                <a:avLst/>
                <a:gdLst>
                  <a:gd name="T0" fmla="*/ 12 w 18"/>
                  <a:gd name="T1" fmla="*/ 12 h 12"/>
                  <a:gd name="T2" fmla="*/ 18 w 18"/>
                  <a:gd name="T3" fmla="*/ 6 h 12"/>
                  <a:gd name="T4" fmla="*/ 18 w 18"/>
                  <a:gd name="T5" fmla="*/ 6 h 12"/>
                  <a:gd name="T6" fmla="*/ 18 w 18"/>
                  <a:gd name="T7" fmla="*/ 0 h 12"/>
                  <a:gd name="T8" fmla="*/ 18 w 18"/>
                  <a:gd name="T9" fmla="*/ 0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6 w 18"/>
                  <a:gd name="T23" fmla="*/ 6 h 12"/>
                  <a:gd name="T24" fmla="*/ 6 w 18"/>
                  <a:gd name="T25" fmla="*/ 6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6"/>
                    </a:lnTo>
                    <a:lnTo>
                      <a:pt x="18" y="0"/>
                    </a:lnTo>
                    <a:lnTo>
                      <a:pt x="12" y="0"/>
                    </a:lnTo>
                    <a:lnTo>
                      <a:pt x="6" y="0"/>
                    </a:lnTo>
                    <a:lnTo>
                      <a:pt x="0" y="6"/>
                    </a:lnTo>
                    <a:lnTo>
                      <a:pt x="6" y="6"/>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19" name="Freeform 967"/>
              <p:cNvSpPr>
                <a:spLocks/>
              </p:cNvSpPr>
              <p:nvPr/>
            </p:nvSpPr>
            <p:spPr bwMode="auto">
              <a:xfrm>
                <a:off x="1754" y="2495"/>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12"/>
                    </a:lnTo>
                    <a:lnTo>
                      <a:pt x="12" y="6"/>
                    </a:lnTo>
                    <a:lnTo>
                      <a:pt x="12" y="0"/>
                    </a:lnTo>
                    <a:lnTo>
                      <a:pt x="6" y="0"/>
                    </a:lnTo>
                    <a:lnTo>
                      <a:pt x="0"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20" name="Freeform 968"/>
              <p:cNvSpPr>
                <a:spLocks/>
              </p:cNvSpPr>
              <p:nvPr/>
            </p:nvSpPr>
            <p:spPr bwMode="auto">
              <a:xfrm>
                <a:off x="1754" y="2495"/>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12"/>
                    </a:ln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21" name="Freeform 969"/>
              <p:cNvSpPr>
                <a:spLocks/>
              </p:cNvSpPr>
              <p:nvPr/>
            </p:nvSpPr>
            <p:spPr bwMode="auto">
              <a:xfrm>
                <a:off x="1766" y="2507"/>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12"/>
                    </a:lnTo>
                    <a:lnTo>
                      <a:pt x="12" y="6"/>
                    </a:lnTo>
                    <a:lnTo>
                      <a:pt x="12" y="0"/>
                    </a:lnTo>
                    <a:lnTo>
                      <a:pt x="6" y="0"/>
                    </a:lnTo>
                    <a:lnTo>
                      <a:pt x="0"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22" name="Freeform 970"/>
              <p:cNvSpPr>
                <a:spLocks/>
              </p:cNvSpPr>
              <p:nvPr/>
            </p:nvSpPr>
            <p:spPr bwMode="auto">
              <a:xfrm>
                <a:off x="1766" y="2507"/>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12"/>
                    </a:ln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23" name="Freeform 971"/>
              <p:cNvSpPr>
                <a:spLocks/>
              </p:cNvSpPr>
              <p:nvPr/>
            </p:nvSpPr>
            <p:spPr bwMode="auto">
              <a:xfrm>
                <a:off x="1778" y="2519"/>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24" name="Freeform 972"/>
              <p:cNvSpPr>
                <a:spLocks/>
              </p:cNvSpPr>
              <p:nvPr/>
            </p:nvSpPr>
            <p:spPr bwMode="auto">
              <a:xfrm>
                <a:off x="1778" y="2519"/>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25" name="Freeform 973"/>
              <p:cNvSpPr>
                <a:spLocks/>
              </p:cNvSpPr>
              <p:nvPr/>
            </p:nvSpPr>
            <p:spPr bwMode="auto">
              <a:xfrm>
                <a:off x="1790" y="2531"/>
                <a:ext cx="12" cy="12"/>
              </a:xfrm>
              <a:custGeom>
                <a:avLst/>
                <a:gdLst>
                  <a:gd name="T0" fmla="*/ 12 w 12"/>
                  <a:gd name="T1" fmla="*/ 6 h 12"/>
                  <a:gd name="T2" fmla="*/ 12 w 12"/>
                  <a:gd name="T3" fmla="*/ 6 h 12"/>
                  <a:gd name="T4" fmla="*/ 12 w 12"/>
                  <a:gd name="T5" fmla="*/ 0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26" name="Freeform 974"/>
              <p:cNvSpPr>
                <a:spLocks/>
              </p:cNvSpPr>
              <p:nvPr/>
            </p:nvSpPr>
            <p:spPr bwMode="auto">
              <a:xfrm>
                <a:off x="1790" y="2531"/>
                <a:ext cx="12" cy="12"/>
              </a:xfrm>
              <a:custGeom>
                <a:avLst/>
                <a:gdLst>
                  <a:gd name="T0" fmla="*/ 12 w 12"/>
                  <a:gd name="T1" fmla="*/ 6 h 12"/>
                  <a:gd name="T2" fmla="*/ 12 w 12"/>
                  <a:gd name="T3" fmla="*/ 6 h 12"/>
                  <a:gd name="T4" fmla="*/ 12 w 12"/>
                  <a:gd name="T5" fmla="*/ 0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27" name="Freeform 975"/>
              <p:cNvSpPr>
                <a:spLocks/>
              </p:cNvSpPr>
              <p:nvPr/>
            </p:nvSpPr>
            <p:spPr bwMode="auto">
              <a:xfrm>
                <a:off x="1802" y="2537"/>
                <a:ext cx="18" cy="12"/>
              </a:xfrm>
              <a:custGeom>
                <a:avLst/>
                <a:gdLst>
                  <a:gd name="T0" fmla="*/ 18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2" y="6"/>
                    </a:lnTo>
                    <a:lnTo>
                      <a:pt x="12" y="0"/>
                    </a:lnTo>
                    <a:lnTo>
                      <a:pt x="6" y="0"/>
                    </a:lnTo>
                    <a:lnTo>
                      <a:pt x="0" y="6"/>
                    </a:lnTo>
                    <a:lnTo>
                      <a:pt x="0" y="12"/>
                    </a:lnTo>
                    <a:lnTo>
                      <a:pt x="6" y="12"/>
                    </a:lnTo>
                    <a:lnTo>
                      <a:pt x="12" y="12"/>
                    </a:lnTo>
                    <a:lnTo>
                      <a:pt x="18"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28" name="Freeform 976"/>
              <p:cNvSpPr>
                <a:spLocks/>
              </p:cNvSpPr>
              <p:nvPr/>
            </p:nvSpPr>
            <p:spPr bwMode="auto">
              <a:xfrm>
                <a:off x="1802" y="2537"/>
                <a:ext cx="18" cy="12"/>
              </a:xfrm>
              <a:custGeom>
                <a:avLst/>
                <a:gdLst>
                  <a:gd name="T0" fmla="*/ 18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2" y="6"/>
                    </a:lnTo>
                    <a:lnTo>
                      <a:pt x="12" y="0"/>
                    </a:lnTo>
                    <a:lnTo>
                      <a:pt x="6" y="0"/>
                    </a:lnTo>
                    <a:lnTo>
                      <a:pt x="0" y="6"/>
                    </a:lnTo>
                    <a:lnTo>
                      <a:pt x="0" y="12"/>
                    </a:lnTo>
                    <a:lnTo>
                      <a:pt x="6" y="12"/>
                    </a:lnTo>
                    <a:lnTo>
                      <a:pt x="12" y="12"/>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29" name="Freeform 977"/>
              <p:cNvSpPr>
                <a:spLocks/>
              </p:cNvSpPr>
              <p:nvPr/>
            </p:nvSpPr>
            <p:spPr bwMode="auto">
              <a:xfrm>
                <a:off x="1820" y="2543"/>
                <a:ext cx="12" cy="12"/>
              </a:xfrm>
              <a:custGeom>
                <a:avLst/>
                <a:gdLst>
                  <a:gd name="T0" fmla="*/ 12 w 12"/>
                  <a:gd name="T1" fmla="*/ 12 h 12"/>
                  <a:gd name="T2" fmla="*/ 12 w 12"/>
                  <a:gd name="T3" fmla="*/ 6 h 12"/>
                  <a:gd name="T4" fmla="*/ 12 w 12"/>
                  <a:gd name="T5" fmla="*/ 6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6" y="0"/>
                    </a:lnTo>
                    <a:lnTo>
                      <a:pt x="0" y="0"/>
                    </a:lnTo>
                    <a:lnTo>
                      <a:pt x="0" y="6"/>
                    </a:lnTo>
                    <a:lnTo>
                      <a:pt x="0" y="12"/>
                    </a:lnTo>
                    <a:lnTo>
                      <a:pt x="6" y="12"/>
                    </a:lnTo>
                    <a:lnTo>
                      <a:pt x="12"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30" name="Freeform 978"/>
              <p:cNvSpPr>
                <a:spLocks/>
              </p:cNvSpPr>
              <p:nvPr/>
            </p:nvSpPr>
            <p:spPr bwMode="auto">
              <a:xfrm>
                <a:off x="1820" y="2543"/>
                <a:ext cx="12" cy="12"/>
              </a:xfrm>
              <a:custGeom>
                <a:avLst/>
                <a:gdLst>
                  <a:gd name="T0" fmla="*/ 12 w 12"/>
                  <a:gd name="T1" fmla="*/ 12 h 12"/>
                  <a:gd name="T2" fmla="*/ 12 w 12"/>
                  <a:gd name="T3" fmla="*/ 6 h 12"/>
                  <a:gd name="T4" fmla="*/ 12 w 12"/>
                  <a:gd name="T5" fmla="*/ 6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6" y="0"/>
                    </a:lnTo>
                    <a:lnTo>
                      <a:pt x="0" y="0"/>
                    </a:lnTo>
                    <a:lnTo>
                      <a:pt x="0" y="6"/>
                    </a:lnTo>
                    <a:lnTo>
                      <a:pt x="0" y="12"/>
                    </a:lnTo>
                    <a:lnTo>
                      <a:pt x="6" y="12"/>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31" name="Freeform 979"/>
              <p:cNvSpPr>
                <a:spLocks/>
              </p:cNvSpPr>
              <p:nvPr/>
            </p:nvSpPr>
            <p:spPr bwMode="auto">
              <a:xfrm>
                <a:off x="1832" y="254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0" y="6"/>
                    </a:lnTo>
                    <a:lnTo>
                      <a:pt x="0" y="12"/>
                    </a:lnTo>
                    <a:lnTo>
                      <a:pt x="6" y="12"/>
                    </a:lnTo>
                    <a:lnTo>
                      <a:pt x="12"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32" name="Freeform 980"/>
              <p:cNvSpPr>
                <a:spLocks/>
              </p:cNvSpPr>
              <p:nvPr/>
            </p:nvSpPr>
            <p:spPr bwMode="auto">
              <a:xfrm>
                <a:off x="1832" y="254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0" y="6"/>
                    </a:lnTo>
                    <a:lnTo>
                      <a:pt x="0" y="12"/>
                    </a:lnTo>
                    <a:lnTo>
                      <a:pt x="6" y="12"/>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33" name="Freeform 981"/>
              <p:cNvSpPr>
                <a:spLocks/>
              </p:cNvSpPr>
              <p:nvPr/>
            </p:nvSpPr>
            <p:spPr bwMode="auto">
              <a:xfrm>
                <a:off x="1850" y="2555"/>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6 w 18"/>
                  <a:gd name="T23" fmla="*/ 12 h 12"/>
                  <a:gd name="T24" fmla="*/ 6 w 18"/>
                  <a:gd name="T25" fmla="*/ 12 h 12"/>
                  <a:gd name="T26" fmla="*/ 12 w 18"/>
                  <a:gd name="T27" fmla="*/ 12 h 12"/>
                  <a:gd name="T28" fmla="*/ 12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0"/>
                    </a:lnTo>
                    <a:lnTo>
                      <a:pt x="0" y="6"/>
                    </a:lnTo>
                    <a:lnTo>
                      <a:pt x="6" y="12"/>
                    </a:lnTo>
                    <a:lnTo>
                      <a:pt x="12" y="12"/>
                    </a:lnTo>
                    <a:lnTo>
                      <a:pt x="12" y="6"/>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34" name="Freeform 982"/>
              <p:cNvSpPr>
                <a:spLocks/>
              </p:cNvSpPr>
              <p:nvPr/>
            </p:nvSpPr>
            <p:spPr bwMode="auto">
              <a:xfrm>
                <a:off x="1850" y="2555"/>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6 w 18"/>
                  <a:gd name="T23" fmla="*/ 12 h 12"/>
                  <a:gd name="T24" fmla="*/ 6 w 18"/>
                  <a:gd name="T25" fmla="*/ 12 h 12"/>
                  <a:gd name="T26" fmla="*/ 12 w 18"/>
                  <a:gd name="T27" fmla="*/ 12 h 12"/>
                  <a:gd name="T28" fmla="*/ 12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0"/>
                    </a:lnTo>
                    <a:lnTo>
                      <a:pt x="0" y="6"/>
                    </a:lnTo>
                    <a:lnTo>
                      <a:pt x="6" y="12"/>
                    </a:lnTo>
                    <a:lnTo>
                      <a:pt x="12" y="12"/>
                    </a:lnTo>
                    <a:lnTo>
                      <a:pt x="12" y="6"/>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35" name="Freeform 983"/>
              <p:cNvSpPr>
                <a:spLocks/>
              </p:cNvSpPr>
              <p:nvPr/>
            </p:nvSpPr>
            <p:spPr bwMode="auto">
              <a:xfrm>
                <a:off x="1664" y="2393"/>
                <a:ext cx="24" cy="48"/>
              </a:xfrm>
              <a:custGeom>
                <a:avLst/>
                <a:gdLst>
                  <a:gd name="T0" fmla="*/ 24 w 24"/>
                  <a:gd name="T1" fmla="*/ 24 h 48"/>
                  <a:gd name="T2" fmla="*/ 24 w 24"/>
                  <a:gd name="T3" fmla="*/ 12 h 48"/>
                  <a:gd name="T4" fmla="*/ 18 w 24"/>
                  <a:gd name="T5" fmla="*/ 6 h 48"/>
                  <a:gd name="T6" fmla="*/ 12 w 24"/>
                  <a:gd name="T7" fmla="*/ 0 h 48"/>
                  <a:gd name="T8" fmla="*/ 12 w 24"/>
                  <a:gd name="T9" fmla="*/ 0 h 48"/>
                  <a:gd name="T10" fmla="*/ 6 w 24"/>
                  <a:gd name="T11" fmla="*/ 6 h 48"/>
                  <a:gd name="T12" fmla="*/ 6 w 24"/>
                  <a:gd name="T13" fmla="*/ 12 h 48"/>
                  <a:gd name="T14" fmla="*/ 0 w 24"/>
                  <a:gd name="T15" fmla="*/ 24 h 48"/>
                  <a:gd name="T16" fmla="*/ 0 w 24"/>
                  <a:gd name="T17" fmla="*/ 24 h 48"/>
                  <a:gd name="T18" fmla="*/ 6 w 24"/>
                  <a:gd name="T19" fmla="*/ 36 h 48"/>
                  <a:gd name="T20" fmla="*/ 6 w 24"/>
                  <a:gd name="T21" fmla="*/ 48 h 48"/>
                  <a:gd name="T22" fmla="*/ 12 w 24"/>
                  <a:gd name="T23" fmla="*/ 48 h 48"/>
                  <a:gd name="T24" fmla="*/ 12 w 24"/>
                  <a:gd name="T25" fmla="*/ 48 h 48"/>
                  <a:gd name="T26" fmla="*/ 18 w 24"/>
                  <a:gd name="T27" fmla="*/ 48 h 48"/>
                  <a:gd name="T28" fmla="*/ 24 w 24"/>
                  <a:gd name="T29" fmla="*/ 36 h 48"/>
                  <a:gd name="T30" fmla="*/ 24 w 24"/>
                  <a:gd name="T31" fmla="*/ 24 h 48"/>
                  <a:gd name="T32" fmla="*/ 24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24"/>
                    </a:moveTo>
                    <a:lnTo>
                      <a:pt x="24" y="12"/>
                    </a:lnTo>
                    <a:lnTo>
                      <a:pt x="18" y="6"/>
                    </a:lnTo>
                    <a:lnTo>
                      <a:pt x="12" y="0"/>
                    </a:lnTo>
                    <a:lnTo>
                      <a:pt x="6" y="6"/>
                    </a:lnTo>
                    <a:lnTo>
                      <a:pt x="6" y="12"/>
                    </a:lnTo>
                    <a:lnTo>
                      <a:pt x="0" y="24"/>
                    </a:lnTo>
                    <a:lnTo>
                      <a:pt x="6" y="36"/>
                    </a:lnTo>
                    <a:lnTo>
                      <a:pt x="6" y="48"/>
                    </a:lnTo>
                    <a:lnTo>
                      <a:pt x="12" y="48"/>
                    </a:lnTo>
                    <a:lnTo>
                      <a:pt x="18" y="48"/>
                    </a:lnTo>
                    <a:lnTo>
                      <a:pt x="24" y="36"/>
                    </a:lnTo>
                    <a:lnTo>
                      <a:pt x="24"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36" name="Rectangle 984"/>
              <p:cNvSpPr>
                <a:spLocks noChangeArrowheads="1"/>
              </p:cNvSpPr>
              <p:nvPr/>
            </p:nvSpPr>
            <p:spPr bwMode="auto">
              <a:xfrm>
                <a:off x="1694" y="2417"/>
                <a:ext cx="24" cy="6"/>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37" name="Line 985"/>
              <p:cNvSpPr>
                <a:spLocks noChangeShapeType="1"/>
              </p:cNvSpPr>
              <p:nvPr/>
            </p:nvSpPr>
            <p:spPr bwMode="auto">
              <a:xfrm>
                <a:off x="1688" y="2417"/>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38" name="Freeform 986"/>
              <p:cNvSpPr>
                <a:spLocks/>
              </p:cNvSpPr>
              <p:nvPr/>
            </p:nvSpPr>
            <p:spPr bwMode="auto">
              <a:xfrm>
                <a:off x="1682" y="2471"/>
                <a:ext cx="24" cy="42"/>
              </a:xfrm>
              <a:custGeom>
                <a:avLst/>
                <a:gdLst>
                  <a:gd name="T0" fmla="*/ 24 w 24"/>
                  <a:gd name="T1" fmla="*/ 18 h 42"/>
                  <a:gd name="T2" fmla="*/ 12 w 24"/>
                  <a:gd name="T3" fmla="*/ 6 h 42"/>
                  <a:gd name="T4" fmla="*/ 6 w 24"/>
                  <a:gd name="T5" fmla="*/ 0 h 42"/>
                  <a:gd name="T6" fmla="*/ 0 w 24"/>
                  <a:gd name="T7" fmla="*/ 0 h 42"/>
                  <a:gd name="T8" fmla="*/ 0 w 24"/>
                  <a:gd name="T9" fmla="*/ 0 h 42"/>
                  <a:gd name="T10" fmla="*/ 0 w 24"/>
                  <a:gd name="T11" fmla="*/ 6 h 42"/>
                  <a:gd name="T12" fmla="*/ 0 w 24"/>
                  <a:gd name="T13" fmla="*/ 12 h 42"/>
                  <a:gd name="T14" fmla="*/ 0 w 24"/>
                  <a:gd name="T15" fmla="*/ 24 h 42"/>
                  <a:gd name="T16" fmla="*/ 0 w 24"/>
                  <a:gd name="T17" fmla="*/ 24 h 42"/>
                  <a:gd name="T18" fmla="*/ 6 w 24"/>
                  <a:gd name="T19" fmla="*/ 36 h 42"/>
                  <a:gd name="T20" fmla="*/ 18 w 24"/>
                  <a:gd name="T21" fmla="*/ 42 h 42"/>
                  <a:gd name="T22" fmla="*/ 18 w 24"/>
                  <a:gd name="T23" fmla="*/ 42 h 42"/>
                  <a:gd name="T24" fmla="*/ 18 w 24"/>
                  <a:gd name="T25" fmla="*/ 42 h 42"/>
                  <a:gd name="T26" fmla="*/ 24 w 24"/>
                  <a:gd name="T27" fmla="*/ 42 h 42"/>
                  <a:gd name="T28" fmla="*/ 24 w 24"/>
                  <a:gd name="T29" fmla="*/ 30 h 42"/>
                  <a:gd name="T30" fmla="*/ 24 w 24"/>
                  <a:gd name="T31" fmla="*/ 18 h 42"/>
                  <a:gd name="T32" fmla="*/ 24 w 24"/>
                  <a:gd name="T33" fmla="*/ 1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18"/>
                    </a:moveTo>
                    <a:lnTo>
                      <a:pt x="12" y="6"/>
                    </a:lnTo>
                    <a:lnTo>
                      <a:pt x="6" y="0"/>
                    </a:lnTo>
                    <a:lnTo>
                      <a:pt x="0" y="0"/>
                    </a:lnTo>
                    <a:lnTo>
                      <a:pt x="0" y="6"/>
                    </a:lnTo>
                    <a:lnTo>
                      <a:pt x="0" y="12"/>
                    </a:lnTo>
                    <a:lnTo>
                      <a:pt x="0" y="24"/>
                    </a:lnTo>
                    <a:lnTo>
                      <a:pt x="6" y="36"/>
                    </a:lnTo>
                    <a:lnTo>
                      <a:pt x="18" y="42"/>
                    </a:lnTo>
                    <a:lnTo>
                      <a:pt x="24" y="42"/>
                    </a:lnTo>
                    <a:lnTo>
                      <a:pt x="24" y="30"/>
                    </a:lnTo>
                    <a:lnTo>
                      <a:pt x="24"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39" name="Freeform 987"/>
              <p:cNvSpPr>
                <a:spLocks/>
              </p:cNvSpPr>
              <p:nvPr/>
            </p:nvSpPr>
            <p:spPr bwMode="auto">
              <a:xfrm>
                <a:off x="1706" y="2477"/>
                <a:ext cx="24" cy="12"/>
              </a:xfrm>
              <a:custGeom>
                <a:avLst/>
                <a:gdLst>
                  <a:gd name="T0" fmla="*/ 24 w 24"/>
                  <a:gd name="T1" fmla="*/ 0 h 12"/>
                  <a:gd name="T2" fmla="*/ 0 w 24"/>
                  <a:gd name="T3" fmla="*/ 6 h 12"/>
                  <a:gd name="T4" fmla="*/ 6 w 24"/>
                  <a:gd name="T5" fmla="*/ 12 h 12"/>
                  <a:gd name="T6" fmla="*/ 24 w 24"/>
                  <a:gd name="T7" fmla="*/ 6 h 12"/>
                  <a:gd name="T8" fmla="*/ 24 w 24"/>
                  <a:gd name="T9" fmla="*/ 0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24" y="0"/>
                    </a:moveTo>
                    <a:lnTo>
                      <a:pt x="0" y="6"/>
                    </a:lnTo>
                    <a:lnTo>
                      <a:pt x="6" y="12"/>
                    </a:lnTo>
                    <a:lnTo>
                      <a:pt x="24" y="6"/>
                    </a:lnTo>
                    <a:lnTo>
                      <a:pt x="24"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40" name="Line 988"/>
              <p:cNvSpPr>
                <a:spLocks noChangeShapeType="1"/>
              </p:cNvSpPr>
              <p:nvPr/>
            </p:nvSpPr>
            <p:spPr bwMode="auto">
              <a:xfrm>
                <a:off x="1700" y="2489"/>
                <a:ext cx="12"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41" name="Freeform 989"/>
              <p:cNvSpPr>
                <a:spLocks/>
              </p:cNvSpPr>
              <p:nvPr/>
            </p:nvSpPr>
            <p:spPr bwMode="auto">
              <a:xfrm>
                <a:off x="1718" y="2537"/>
                <a:ext cx="42" cy="42"/>
              </a:xfrm>
              <a:custGeom>
                <a:avLst/>
                <a:gdLst>
                  <a:gd name="T0" fmla="*/ 30 w 42"/>
                  <a:gd name="T1" fmla="*/ 12 h 42"/>
                  <a:gd name="T2" fmla="*/ 18 w 42"/>
                  <a:gd name="T3" fmla="*/ 6 h 42"/>
                  <a:gd name="T4" fmla="*/ 6 w 42"/>
                  <a:gd name="T5" fmla="*/ 0 h 42"/>
                  <a:gd name="T6" fmla="*/ 0 w 42"/>
                  <a:gd name="T7" fmla="*/ 6 h 42"/>
                  <a:gd name="T8" fmla="*/ 0 w 42"/>
                  <a:gd name="T9" fmla="*/ 6 h 42"/>
                  <a:gd name="T10" fmla="*/ 0 w 42"/>
                  <a:gd name="T11" fmla="*/ 12 h 42"/>
                  <a:gd name="T12" fmla="*/ 6 w 42"/>
                  <a:gd name="T13" fmla="*/ 18 h 42"/>
                  <a:gd name="T14" fmla="*/ 12 w 42"/>
                  <a:gd name="T15" fmla="*/ 30 h 42"/>
                  <a:gd name="T16" fmla="*/ 12 w 42"/>
                  <a:gd name="T17" fmla="*/ 30 h 42"/>
                  <a:gd name="T18" fmla="*/ 24 w 42"/>
                  <a:gd name="T19" fmla="*/ 36 h 42"/>
                  <a:gd name="T20" fmla="*/ 30 w 42"/>
                  <a:gd name="T21" fmla="*/ 42 h 42"/>
                  <a:gd name="T22" fmla="*/ 36 w 42"/>
                  <a:gd name="T23" fmla="*/ 36 h 42"/>
                  <a:gd name="T24" fmla="*/ 36 w 42"/>
                  <a:gd name="T25" fmla="*/ 36 h 42"/>
                  <a:gd name="T26" fmla="*/ 42 w 42"/>
                  <a:gd name="T27" fmla="*/ 30 h 42"/>
                  <a:gd name="T28" fmla="*/ 36 w 42"/>
                  <a:gd name="T29" fmla="*/ 24 h 42"/>
                  <a:gd name="T30" fmla="*/ 30 w 42"/>
                  <a:gd name="T31" fmla="*/ 12 h 42"/>
                  <a:gd name="T32" fmla="*/ 30 w 42"/>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30" y="12"/>
                    </a:moveTo>
                    <a:lnTo>
                      <a:pt x="18" y="6"/>
                    </a:lnTo>
                    <a:lnTo>
                      <a:pt x="6" y="0"/>
                    </a:lnTo>
                    <a:lnTo>
                      <a:pt x="0" y="6"/>
                    </a:lnTo>
                    <a:lnTo>
                      <a:pt x="0" y="12"/>
                    </a:lnTo>
                    <a:lnTo>
                      <a:pt x="6" y="18"/>
                    </a:lnTo>
                    <a:lnTo>
                      <a:pt x="12" y="30"/>
                    </a:lnTo>
                    <a:lnTo>
                      <a:pt x="24" y="36"/>
                    </a:lnTo>
                    <a:lnTo>
                      <a:pt x="30" y="42"/>
                    </a:lnTo>
                    <a:lnTo>
                      <a:pt x="36" y="36"/>
                    </a:lnTo>
                    <a:lnTo>
                      <a:pt x="42" y="30"/>
                    </a:lnTo>
                    <a:lnTo>
                      <a:pt x="36" y="24"/>
                    </a:lnTo>
                    <a:lnTo>
                      <a:pt x="30"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42" name="Freeform 990"/>
              <p:cNvSpPr>
                <a:spLocks/>
              </p:cNvSpPr>
              <p:nvPr/>
            </p:nvSpPr>
            <p:spPr bwMode="auto">
              <a:xfrm>
                <a:off x="1748" y="2525"/>
                <a:ext cx="18" cy="24"/>
              </a:xfrm>
              <a:custGeom>
                <a:avLst/>
                <a:gdLst>
                  <a:gd name="T0" fmla="*/ 12 w 18"/>
                  <a:gd name="T1" fmla="*/ 0 h 24"/>
                  <a:gd name="T2" fmla="*/ 0 w 18"/>
                  <a:gd name="T3" fmla="*/ 18 h 24"/>
                  <a:gd name="T4" fmla="*/ 6 w 18"/>
                  <a:gd name="T5" fmla="*/ 24 h 24"/>
                  <a:gd name="T6" fmla="*/ 18 w 18"/>
                  <a:gd name="T7" fmla="*/ 6 h 24"/>
                  <a:gd name="T8" fmla="*/ 12 w 18"/>
                  <a:gd name="T9" fmla="*/ 0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2" y="0"/>
                    </a:moveTo>
                    <a:lnTo>
                      <a:pt x="0" y="18"/>
                    </a:lnTo>
                    <a:lnTo>
                      <a:pt x="6" y="24"/>
                    </a:lnTo>
                    <a:lnTo>
                      <a:pt x="18" y="6"/>
                    </a:lnTo>
                    <a:lnTo>
                      <a:pt x="12"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43" name="Line 991"/>
              <p:cNvSpPr>
                <a:spLocks noChangeShapeType="1"/>
              </p:cNvSpPr>
              <p:nvPr/>
            </p:nvSpPr>
            <p:spPr bwMode="auto">
              <a:xfrm flipV="1">
                <a:off x="1742" y="2543"/>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44" name="Freeform 992"/>
              <p:cNvSpPr>
                <a:spLocks/>
              </p:cNvSpPr>
              <p:nvPr/>
            </p:nvSpPr>
            <p:spPr bwMode="auto">
              <a:xfrm>
                <a:off x="1778" y="2585"/>
                <a:ext cx="48" cy="30"/>
              </a:xfrm>
              <a:custGeom>
                <a:avLst/>
                <a:gdLst>
                  <a:gd name="T0" fmla="*/ 30 w 48"/>
                  <a:gd name="T1" fmla="*/ 6 h 30"/>
                  <a:gd name="T2" fmla="*/ 18 w 48"/>
                  <a:gd name="T3" fmla="*/ 0 h 30"/>
                  <a:gd name="T4" fmla="*/ 6 w 48"/>
                  <a:gd name="T5" fmla="*/ 0 h 30"/>
                  <a:gd name="T6" fmla="*/ 0 w 48"/>
                  <a:gd name="T7" fmla="*/ 6 h 30"/>
                  <a:gd name="T8" fmla="*/ 0 w 48"/>
                  <a:gd name="T9" fmla="*/ 6 h 30"/>
                  <a:gd name="T10" fmla="*/ 6 w 48"/>
                  <a:gd name="T11" fmla="*/ 12 h 30"/>
                  <a:gd name="T12" fmla="*/ 12 w 48"/>
                  <a:gd name="T13" fmla="*/ 18 h 30"/>
                  <a:gd name="T14" fmla="*/ 24 w 48"/>
                  <a:gd name="T15" fmla="*/ 24 h 30"/>
                  <a:gd name="T16" fmla="*/ 24 w 48"/>
                  <a:gd name="T17" fmla="*/ 24 h 30"/>
                  <a:gd name="T18" fmla="*/ 36 w 48"/>
                  <a:gd name="T19" fmla="*/ 30 h 30"/>
                  <a:gd name="T20" fmla="*/ 42 w 48"/>
                  <a:gd name="T21" fmla="*/ 30 h 30"/>
                  <a:gd name="T22" fmla="*/ 48 w 48"/>
                  <a:gd name="T23" fmla="*/ 24 h 30"/>
                  <a:gd name="T24" fmla="*/ 48 w 48"/>
                  <a:gd name="T25" fmla="*/ 24 h 30"/>
                  <a:gd name="T26" fmla="*/ 48 w 48"/>
                  <a:gd name="T27" fmla="*/ 18 h 30"/>
                  <a:gd name="T28" fmla="*/ 42 w 48"/>
                  <a:gd name="T29" fmla="*/ 12 h 30"/>
                  <a:gd name="T30" fmla="*/ 30 w 48"/>
                  <a:gd name="T31" fmla="*/ 6 h 30"/>
                  <a:gd name="T32" fmla="*/ 30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30" y="6"/>
                    </a:moveTo>
                    <a:lnTo>
                      <a:pt x="18" y="0"/>
                    </a:lnTo>
                    <a:lnTo>
                      <a:pt x="6" y="0"/>
                    </a:lnTo>
                    <a:lnTo>
                      <a:pt x="0" y="6"/>
                    </a:lnTo>
                    <a:lnTo>
                      <a:pt x="6" y="12"/>
                    </a:lnTo>
                    <a:lnTo>
                      <a:pt x="12" y="18"/>
                    </a:lnTo>
                    <a:lnTo>
                      <a:pt x="24" y="24"/>
                    </a:lnTo>
                    <a:lnTo>
                      <a:pt x="36" y="30"/>
                    </a:lnTo>
                    <a:lnTo>
                      <a:pt x="42" y="30"/>
                    </a:lnTo>
                    <a:lnTo>
                      <a:pt x="48" y="24"/>
                    </a:lnTo>
                    <a:lnTo>
                      <a:pt x="48" y="18"/>
                    </a:lnTo>
                    <a:lnTo>
                      <a:pt x="42" y="12"/>
                    </a:lnTo>
                    <a:lnTo>
                      <a:pt x="30"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45" name="Freeform 993"/>
              <p:cNvSpPr>
                <a:spLocks/>
              </p:cNvSpPr>
              <p:nvPr/>
            </p:nvSpPr>
            <p:spPr bwMode="auto">
              <a:xfrm>
                <a:off x="1808" y="2561"/>
                <a:ext cx="12" cy="24"/>
              </a:xfrm>
              <a:custGeom>
                <a:avLst/>
                <a:gdLst>
                  <a:gd name="T0" fmla="*/ 6 w 12"/>
                  <a:gd name="T1" fmla="*/ 0 h 24"/>
                  <a:gd name="T2" fmla="*/ 0 w 12"/>
                  <a:gd name="T3" fmla="*/ 18 h 24"/>
                  <a:gd name="T4" fmla="*/ 6 w 12"/>
                  <a:gd name="T5" fmla="*/ 24 h 24"/>
                  <a:gd name="T6" fmla="*/ 12 w 12"/>
                  <a:gd name="T7" fmla="*/ 6 h 24"/>
                  <a:gd name="T8" fmla="*/ 6 w 12"/>
                  <a:gd name="T9" fmla="*/ 0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6" y="0"/>
                    </a:moveTo>
                    <a:lnTo>
                      <a:pt x="0" y="18"/>
                    </a:lnTo>
                    <a:lnTo>
                      <a:pt x="6" y="24"/>
                    </a:lnTo>
                    <a:lnTo>
                      <a:pt x="12" y="6"/>
                    </a:lnTo>
                    <a:lnTo>
                      <a:pt x="6"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46" name="Line 994"/>
              <p:cNvSpPr>
                <a:spLocks noChangeShapeType="1"/>
              </p:cNvSpPr>
              <p:nvPr/>
            </p:nvSpPr>
            <p:spPr bwMode="auto">
              <a:xfrm flipV="1">
                <a:off x="1808" y="2585"/>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47" name="Freeform 995"/>
              <p:cNvSpPr>
                <a:spLocks/>
              </p:cNvSpPr>
              <p:nvPr/>
            </p:nvSpPr>
            <p:spPr bwMode="auto">
              <a:xfrm>
                <a:off x="1856" y="2603"/>
                <a:ext cx="54" cy="24"/>
              </a:xfrm>
              <a:custGeom>
                <a:avLst/>
                <a:gdLst>
                  <a:gd name="T0" fmla="*/ 24 w 54"/>
                  <a:gd name="T1" fmla="*/ 0 h 24"/>
                  <a:gd name="T2" fmla="*/ 12 w 54"/>
                  <a:gd name="T3" fmla="*/ 6 h 24"/>
                  <a:gd name="T4" fmla="*/ 6 w 54"/>
                  <a:gd name="T5" fmla="*/ 6 h 24"/>
                  <a:gd name="T6" fmla="*/ 0 w 54"/>
                  <a:gd name="T7" fmla="*/ 12 h 24"/>
                  <a:gd name="T8" fmla="*/ 0 w 54"/>
                  <a:gd name="T9" fmla="*/ 12 h 24"/>
                  <a:gd name="T10" fmla="*/ 6 w 54"/>
                  <a:gd name="T11" fmla="*/ 18 h 24"/>
                  <a:gd name="T12" fmla="*/ 12 w 54"/>
                  <a:gd name="T13" fmla="*/ 24 h 24"/>
                  <a:gd name="T14" fmla="*/ 24 w 54"/>
                  <a:gd name="T15" fmla="*/ 24 h 24"/>
                  <a:gd name="T16" fmla="*/ 24 w 54"/>
                  <a:gd name="T17" fmla="*/ 24 h 24"/>
                  <a:gd name="T18" fmla="*/ 42 w 54"/>
                  <a:gd name="T19" fmla="*/ 24 h 24"/>
                  <a:gd name="T20" fmla="*/ 48 w 54"/>
                  <a:gd name="T21" fmla="*/ 18 h 24"/>
                  <a:gd name="T22" fmla="*/ 54 w 54"/>
                  <a:gd name="T23" fmla="*/ 12 h 24"/>
                  <a:gd name="T24" fmla="*/ 54 w 54"/>
                  <a:gd name="T25" fmla="*/ 12 h 24"/>
                  <a:gd name="T26" fmla="*/ 48 w 54"/>
                  <a:gd name="T27" fmla="*/ 6 h 24"/>
                  <a:gd name="T28" fmla="*/ 42 w 54"/>
                  <a:gd name="T29" fmla="*/ 6 h 24"/>
                  <a:gd name="T30" fmla="*/ 24 w 54"/>
                  <a:gd name="T31" fmla="*/ 0 h 24"/>
                  <a:gd name="T32" fmla="*/ 24 w 5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24" y="0"/>
                    </a:moveTo>
                    <a:lnTo>
                      <a:pt x="12" y="6"/>
                    </a:lnTo>
                    <a:lnTo>
                      <a:pt x="6" y="6"/>
                    </a:lnTo>
                    <a:lnTo>
                      <a:pt x="0" y="12"/>
                    </a:lnTo>
                    <a:lnTo>
                      <a:pt x="6" y="18"/>
                    </a:lnTo>
                    <a:lnTo>
                      <a:pt x="12" y="24"/>
                    </a:lnTo>
                    <a:lnTo>
                      <a:pt x="24" y="24"/>
                    </a:lnTo>
                    <a:lnTo>
                      <a:pt x="42" y="24"/>
                    </a:lnTo>
                    <a:lnTo>
                      <a:pt x="48" y="18"/>
                    </a:lnTo>
                    <a:lnTo>
                      <a:pt x="54" y="12"/>
                    </a:lnTo>
                    <a:lnTo>
                      <a:pt x="48" y="6"/>
                    </a:lnTo>
                    <a:lnTo>
                      <a:pt x="42" y="6"/>
                    </a:lnTo>
                    <a:lnTo>
                      <a:pt x="24"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48" name="Rectangle 996"/>
              <p:cNvSpPr>
                <a:spLocks noChangeArrowheads="1"/>
              </p:cNvSpPr>
              <p:nvPr/>
            </p:nvSpPr>
            <p:spPr bwMode="auto">
              <a:xfrm>
                <a:off x="1880" y="2579"/>
                <a:ext cx="6" cy="18"/>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49" name="Line 997"/>
              <p:cNvSpPr>
                <a:spLocks noChangeShapeType="1"/>
              </p:cNvSpPr>
              <p:nvPr/>
            </p:nvSpPr>
            <p:spPr bwMode="auto">
              <a:xfrm flipV="1">
                <a:off x="1880" y="2597"/>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50" name="Freeform 998"/>
              <p:cNvSpPr>
                <a:spLocks/>
              </p:cNvSpPr>
              <p:nvPr/>
            </p:nvSpPr>
            <p:spPr bwMode="auto">
              <a:xfrm>
                <a:off x="1940" y="2585"/>
                <a:ext cx="48" cy="30"/>
              </a:xfrm>
              <a:custGeom>
                <a:avLst/>
                <a:gdLst>
                  <a:gd name="T0" fmla="*/ 18 w 48"/>
                  <a:gd name="T1" fmla="*/ 6 h 30"/>
                  <a:gd name="T2" fmla="*/ 6 w 48"/>
                  <a:gd name="T3" fmla="*/ 12 h 30"/>
                  <a:gd name="T4" fmla="*/ 0 w 48"/>
                  <a:gd name="T5" fmla="*/ 18 h 30"/>
                  <a:gd name="T6" fmla="*/ 0 w 48"/>
                  <a:gd name="T7" fmla="*/ 24 h 30"/>
                  <a:gd name="T8" fmla="*/ 0 w 48"/>
                  <a:gd name="T9" fmla="*/ 24 h 30"/>
                  <a:gd name="T10" fmla="*/ 6 w 48"/>
                  <a:gd name="T11" fmla="*/ 30 h 30"/>
                  <a:gd name="T12" fmla="*/ 12 w 48"/>
                  <a:gd name="T13" fmla="*/ 30 h 30"/>
                  <a:gd name="T14" fmla="*/ 24 w 48"/>
                  <a:gd name="T15" fmla="*/ 24 h 30"/>
                  <a:gd name="T16" fmla="*/ 24 w 48"/>
                  <a:gd name="T17" fmla="*/ 24 h 30"/>
                  <a:gd name="T18" fmla="*/ 36 w 48"/>
                  <a:gd name="T19" fmla="*/ 18 h 30"/>
                  <a:gd name="T20" fmla="*/ 42 w 48"/>
                  <a:gd name="T21" fmla="*/ 12 h 30"/>
                  <a:gd name="T22" fmla="*/ 48 w 48"/>
                  <a:gd name="T23" fmla="*/ 6 h 30"/>
                  <a:gd name="T24" fmla="*/ 48 w 48"/>
                  <a:gd name="T25" fmla="*/ 6 h 30"/>
                  <a:gd name="T26" fmla="*/ 42 w 48"/>
                  <a:gd name="T27" fmla="*/ 0 h 30"/>
                  <a:gd name="T28" fmla="*/ 30 w 48"/>
                  <a:gd name="T29" fmla="*/ 0 h 30"/>
                  <a:gd name="T30" fmla="*/ 18 w 48"/>
                  <a:gd name="T31" fmla="*/ 6 h 30"/>
                  <a:gd name="T32" fmla="*/ 18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6"/>
                    </a:moveTo>
                    <a:lnTo>
                      <a:pt x="6" y="12"/>
                    </a:lnTo>
                    <a:lnTo>
                      <a:pt x="0" y="18"/>
                    </a:lnTo>
                    <a:lnTo>
                      <a:pt x="0" y="24"/>
                    </a:lnTo>
                    <a:lnTo>
                      <a:pt x="6" y="30"/>
                    </a:lnTo>
                    <a:lnTo>
                      <a:pt x="12" y="30"/>
                    </a:lnTo>
                    <a:lnTo>
                      <a:pt x="24" y="24"/>
                    </a:lnTo>
                    <a:lnTo>
                      <a:pt x="36" y="18"/>
                    </a:lnTo>
                    <a:lnTo>
                      <a:pt x="42" y="12"/>
                    </a:lnTo>
                    <a:lnTo>
                      <a:pt x="48" y="6"/>
                    </a:lnTo>
                    <a:lnTo>
                      <a:pt x="42" y="0"/>
                    </a:lnTo>
                    <a:lnTo>
                      <a:pt x="30" y="0"/>
                    </a:lnTo>
                    <a:lnTo>
                      <a:pt x="18"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51" name="Freeform 999"/>
              <p:cNvSpPr>
                <a:spLocks/>
              </p:cNvSpPr>
              <p:nvPr/>
            </p:nvSpPr>
            <p:spPr bwMode="auto">
              <a:xfrm>
                <a:off x="1940" y="2561"/>
                <a:ext cx="18" cy="24"/>
              </a:xfrm>
              <a:custGeom>
                <a:avLst/>
                <a:gdLst>
                  <a:gd name="T0" fmla="*/ 0 w 18"/>
                  <a:gd name="T1" fmla="*/ 6 h 24"/>
                  <a:gd name="T2" fmla="*/ 12 w 18"/>
                  <a:gd name="T3" fmla="*/ 24 h 24"/>
                  <a:gd name="T4" fmla="*/ 18 w 18"/>
                  <a:gd name="T5" fmla="*/ 18 h 24"/>
                  <a:gd name="T6" fmla="*/ 12 w 18"/>
                  <a:gd name="T7" fmla="*/ 0 h 24"/>
                  <a:gd name="T8" fmla="*/ 0 w 18"/>
                  <a:gd name="T9" fmla="*/ 6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0" y="6"/>
                    </a:moveTo>
                    <a:lnTo>
                      <a:pt x="12" y="24"/>
                    </a:lnTo>
                    <a:lnTo>
                      <a:pt x="18" y="18"/>
                    </a:lnTo>
                    <a:lnTo>
                      <a:pt x="12" y="0"/>
                    </a:lnTo>
                    <a:lnTo>
                      <a:pt x="0"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52" name="Line 1000"/>
              <p:cNvSpPr>
                <a:spLocks noChangeShapeType="1"/>
              </p:cNvSpPr>
              <p:nvPr/>
            </p:nvSpPr>
            <p:spPr bwMode="auto">
              <a:xfrm flipH="1" flipV="1">
                <a:off x="1952" y="2585"/>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53" name="Freeform 1001"/>
              <p:cNvSpPr>
                <a:spLocks/>
              </p:cNvSpPr>
              <p:nvPr/>
            </p:nvSpPr>
            <p:spPr bwMode="auto">
              <a:xfrm>
                <a:off x="1862" y="2219"/>
                <a:ext cx="48" cy="24"/>
              </a:xfrm>
              <a:custGeom>
                <a:avLst/>
                <a:gdLst>
                  <a:gd name="T0" fmla="*/ 24 w 48"/>
                  <a:gd name="T1" fmla="*/ 24 h 24"/>
                  <a:gd name="T2" fmla="*/ 36 w 48"/>
                  <a:gd name="T3" fmla="*/ 24 h 24"/>
                  <a:gd name="T4" fmla="*/ 42 w 48"/>
                  <a:gd name="T5" fmla="*/ 18 h 24"/>
                  <a:gd name="T6" fmla="*/ 48 w 48"/>
                  <a:gd name="T7" fmla="*/ 12 h 24"/>
                  <a:gd name="T8" fmla="*/ 48 w 48"/>
                  <a:gd name="T9" fmla="*/ 12 h 24"/>
                  <a:gd name="T10" fmla="*/ 42 w 48"/>
                  <a:gd name="T11" fmla="*/ 6 h 24"/>
                  <a:gd name="T12" fmla="*/ 36 w 48"/>
                  <a:gd name="T13" fmla="*/ 6 h 24"/>
                  <a:gd name="T14" fmla="*/ 24 w 48"/>
                  <a:gd name="T15" fmla="*/ 0 h 24"/>
                  <a:gd name="T16" fmla="*/ 24 w 48"/>
                  <a:gd name="T17" fmla="*/ 0 h 24"/>
                  <a:gd name="T18" fmla="*/ 12 w 48"/>
                  <a:gd name="T19" fmla="*/ 6 h 24"/>
                  <a:gd name="T20" fmla="*/ 0 w 48"/>
                  <a:gd name="T21" fmla="*/ 6 h 24"/>
                  <a:gd name="T22" fmla="*/ 0 w 48"/>
                  <a:gd name="T23" fmla="*/ 12 h 24"/>
                  <a:gd name="T24" fmla="*/ 0 w 48"/>
                  <a:gd name="T25" fmla="*/ 12 h 24"/>
                  <a:gd name="T26" fmla="*/ 0 w 48"/>
                  <a:gd name="T27" fmla="*/ 18 h 24"/>
                  <a:gd name="T28" fmla="*/ 12 w 48"/>
                  <a:gd name="T29" fmla="*/ 24 h 24"/>
                  <a:gd name="T30" fmla="*/ 24 w 48"/>
                  <a:gd name="T31" fmla="*/ 24 h 24"/>
                  <a:gd name="T32" fmla="*/ 24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24"/>
                    </a:moveTo>
                    <a:lnTo>
                      <a:pt x="36" y="24"/>
                    </a:lnTo>
                    <a:lnTo>
                      <a:pt x="42" y="18"/>
                    </a:lnTo>
                    <a:lnTo>
                      <a:pt x="48" y="12"/>
                    </a:lnTo>
                    <a:lnTo>
                      <a:pt x="42" y="6"/>
                    </a:lnTo>
                    <a:lnTo>
                      <a:pt x="36" y="6"/>
                    </a:lnTo>
                    <a:lnTo>
                      <a:pt x="24" y="0"/>
                    </a:lnTo>
                    <a:lnTo>
                      <a:pt x="12" y="6"/>
                    </a:lnTo>
                    <a:lnTo>
                      <a:pt x="0" y="6"/>
                    </a:lnTo>
                    <a:lnTo>
                      <a:pt x="0" y="12"/>
                    </a:lnTo>
                    <a:lnTo>
                      <a:pt x="0" y="18"/>
                    </a:lnTo>
                    <a:lnTo>
                      <a:pt x="12" y="24"/>
                    </a:lnTo>
                    <a:lnTo>
                      <a:pt x="24"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54" name="Rectangle 1002"/>
              <p:cNvSpPr>
                <a:spLocks noChangeArrowheads="1"/>
              </p:cNvSpPr>
              <p:nvPr/>
            </p:nvSpPr>
            <p:spPr bwMode="auto">
              <a:xfrm>
                <a:off x="1880" y="2249"/>
                <a:ext cx="6" cy="18"/>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55" name="Line 1003"/>
              <p:cNvSpPr>
                <a:spLocks noChangeShapeType="1"/>
              </p:cNvSpPr>
              <p:nvPr/>
            </p:nvSpPr>
            <p:spPr bwMode="auto">
              <a:xfrm>
                <a:off x="1886" y="2237"/>
                <a:ext cx="1" cy="12"/>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56" name="Freeform 1004"/>
              <p:cNvSpPr>
                <a:spLocks/>
              </p:cNvSpPr>
              <p:nvPr/>
            </p:nvSpPr>
            <p:spPr bwMode="auto">
              <a:xfrm>
                <a:off x="1784" y="2231"/>
                <a:ext cx="48" cy="30"/>
              </a:xfrm>
              <a:custGeom>
                <a:avLst/>
                <a:gdLst>
                  <a:gd name="T0" fmla="*/ 24 w 48"/>
                  <a:gd name="T1" fmla="*/ 24 h 30"/>
                  <a:gd name="T2" fmla="*/ 36 w 48"/>
                  <a:gd name="T3" fmla="*/ 18 h 30"/>
                  <a:gd name="T4" fmla="*/ 42 w 48"/>
                  <a:gd name="T5" fmla="*/ 12 h 30"/>
                  <a:gd name="T6" fmla="*/ 48 w 48"/>
                  <a:gd name="T7" fmla="*/ 6 h 30"/>
                  <a:gd name="T8" fmla="*/ 48 w 48"/>
                  <a:gd name="T9" fmla="*/ 6 h 30"/>
                  <a:gd name="T10" fmla="*/ 42 w 48"/>
                  <a:gd name="T11" fmla="*/ 0 h 30"/>
                  <a:gd name="T12" fmla="*/ 30 w 48"/>
                  <a:gd name="T13" fmla="*/ 0 h 30"/>
                  <a:gd name="T14" fmla="*/ 18 w 48"/>
                  <a:gd name="T15" fmla="*/ 6 h 30"/>
                  <a:gd name="T16" fmla="*/ 18 w 48"/>
                  <a:gd name="T17" fmla="*/ 6 h 30"/>
                  <a:gd name="T18" fmla="*/ 6 w 48"/>
                  <a:gd name="T19" fmla="*/ 12 h 30"/>
                  <a:gd name="T20" fmla="*/ 0 w 48"/>
                  <a:gd name="T21" fmla="*/ 18 h 30"/>
                  <a:gd name="T22" fmla="*/ 0 w 48"/>
                  <a:gd name="T23" fmla="*/ 24 h 30"/>
                  <a:gd name="T24" fmla="*/ 0 w 48"/>
                  <a:gd name="T25" fmla="*/ 24 h 30"/>
                  <a:gd name="T26" fmla="*/ 6 w 48"/>
                  <a:gd name="T27" fmla="*/ 30 h 30"/>
                  <a:gd name="T28" fmla="*/ 12 w 48"/>
                  <a:gd name="T29" fmla="*/ 30 h 30"/>
                  <a:gd name="T30" fmla="*/ 24 w 48"/>
                  <a:gd name="T31" fmla="*/ 24 h 30"/>
                  <a:gd name="T32" fmla="*/ 24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24" y="24"/>
                    </a:moveTo>
                    <a:lnTo>
                      <a:pt x="36" y="18"/>
                    </a:lnTo>
                    <a:lnTo>
                      <a:pt x="42" y="12"/>
                    </a:lnTo>
                    <a:lnTo>
                      <a:pt x="48" y="6"/>
                    </a:lnTo>
                    <a:lnTo>
                      <a:pt x="42" y="0"/>
                    </a:lnTo>
                    <a:lnTo>
                      <a:pt x="30" y="0"/>
                    </a:lnTo>
                    <a:lnTo>
                      <a:pt x="18" y="6"/>
                    </a:lnTo>
                    <a:lnTo>
                      <a:pt x="6" y="12"/>
                    </a:lnTo>
                    <a:lnTo>
                      <a:pt x="0" y="18"/>
                    </a:lnTo>
                    <a:lnTo>
                      <a:pt x="0" y="24"/>
                    </a:lnTo>
                    <a:lnTo>
                      <a:pt x="6" y="30"/>
                    </a:lnTo>
                    <a:lnTo>
                      <a:pt x="12" y="30"/>
                    </a:lnTo>
                    <a:lnTo>
                      <a:pt x="24"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57" name="Freeform 1005"/>
              <p:cNvSpPr>
                <a:spLocks/>
              </p:cNvSpPr>
              <p:nvPr/>
            </p:nvSpPr>
            <p:spPr bwMode="auto">
              <a:xfrm>
                <a:off x="1808" y="2261"/>
                <a:ext cx="18" cy="18"/>
              </a:xfrm>
              <a:custGeom>
                <a:avLst/>
                <a:gdLst>
                  <a:gd name="T0" fmla="*/ 18 w 18"/>
                  <a:gd name="T1" fmla="*/ 18 h 18"/>
                  <a:gd name="T2" fmla="*/ 6 w 18"/>
                  <a:gd name="T3" fmla="*/ 0 h 18"/>
                  <a:gd name="T4" fmla="*/ 0 w 18"/>
                  <a:gd name="T5" fmla="*/ 0 h 18"/>
                  <a:gd name="T6" fmla="*/ 6 w 18"/>
                  <a:gd name="T7" fmla="*/ 18 h 18"/>
                  <a:gd name="T8" fmla="*/ 18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8"/>
                    </a:moveTo>
                    <a:lnTo>
                      <a:pt x="6" y="0"/>
                    </a:lnTo>
                    <a:lnTo>
                      <a:pt x="0" y="0"/>
                    </a:lnTo>
                    <a:lnTo>
                      <a:pt x="6" y="18"/>
                    </a:lnTo>
                    <a:lnTo>
                      <a:pt x="18"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58" name="Line 1006"/>
              <p:cNvSpPr>
                <a:spLocks noChangeShapeType="1"/>
              </p:cNvSpPr>
              <p:nvPr/>
            </p:nvSpPr>
            <p:spPr bwMode="auto">
              <a:xfrm>
                <a:off x="1808" y="2255"/>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359" name="Freeform 1007"/>
              <p:cNvSpPr>
                <a:spLocks/>
              </p:cNvSpPr>
              <p:nvPr/>
            </p:nvSpPr>
            <p:spPr bwMode="auto">
              <a:xfrm>
                <a:off x="1718" y="2267"/>
                <a:ext cx="42" cy="42"/>
              </a:xfrm>
              <a:custGeom>
                <a:avLst/>
                <a:gdLst>
                  <a:gd name="T0" fmla="*/ 30 w 42"/>
                  <a:gd name="T1" fmla="*/ 30 h 42"/>
                  <a:gd name="T2" fmla="*/ 36 w 42"/>
                  <a:gd name="T3" fmla="*/ 18 h 42"/>
                  <a:gd name="T4" fmla="*/ 42 w 42"/>
                  <a:gd name="T5" fmla="*/ 12 h 42"/>
                  <a:gd name="T6" fmla="*/ 42 w 42"/>
                  <a:gd name="T7" fmla="*/ 6 h 42"/>
                  <a:gd name="T8" fmla="*/ 42 w 42"/>
                  <a:gd name="T9" fmla="*/ 6 h 42"/>
                  <a:gd name="T10" fmla="*/ 36 w 42"/>
                  <a:gd name="T11" fmla="*/ 0 h 42"/>
                  <a:gd name="T12" fmla="*/ 24 w 42"/>
                  <a:gd name="T13" fmla="*/ 6 h 42"/>
                  <a:gd name="T14" fmla="*/ 12 w 42"/>
                  <a:gd name="T15" fmla="*/ 12 h 42"/>
                  <a:gd name="T16" fmla="*/ 12 w 42"/>
                  <a:gd name="T17" fmla="*/ 12 h 42"/>
                  <a:gd name="T18" fmla="*/ 6 w 42"/>
                  <a:gd name="T19" fmla="*/ 24 h 42"/>
                  <a:gd name="T20" fmla="*/ 0 w 42"/>
                  <a:gd name="T21" fmla="*/ 30 h 42"/>
                  <a:gd name="T22" fmla="*/ 6 w 42"/>
                  <a:gd name="T23" fmla="*/ 36 h 42"/>
                  <a:gd name="T24" fmla="*/ 6 w 42"/>
                  <a:gd name="T25" fmla="*/ 36 h 42"/>
                  <a:gd name="T26" fmla="*/ 12 w 42"/>
                  <a:gd name="T27" fmla="*/ 42 h 42"/>
                  <a:gd name="T28" fmla="*/ 18 w 42"/>
                  <a:gd name="T29" fmla="*/ 36 h 42"/>
                  <a:gd name="T30" fmla="*/ 30 w 42"/>
                  <a:gd name="T31" fmla="*/ 30 h 42"/>
                  <a:gd name="T32" fmla="*/ 30 w 42"/>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30" y="30"/>
                    </a:moveTo>
                    <a:lnTo>
                      <a:pt x="36" y="18"/>
                    </a:lnTo>
                    <a:lnTo>
                      <a:pt x="42" y="12"/>
                    </a:lnTo>
                    <a:lnTo>
                      <a:pt x="42" y="6"/>
                    </a:lnTo>
                    <a:lnTo>
                      <a:pt x="36" y="0"/>
                    </a:lnTo>
                    <a:lnTo>
                      <a:pt x="24" y="6"/>
                    </a:lnTo>
                    <a:lnTo>
                      <a:pt x="12" y="12"/>
                    </a:lnTo>
                    <a:lnTo>
                      <a:pt x="6" y="24"/>
                    </a:lnTo>
                    <a:lnTo>
                      <a:pt x="0" y="30"/>
                    </a:lnTo>
                    <a:lnTo>
                      <a:pt x="6" y="36"/>
                    </a:lnTo>
                    <a:lnTo>
                      <a:pt x="12" y="42"/>
                    </a:lnTo>
                    <a:lnTo>
                      <a:pt x="18" y="36"/>
                    </a:lnTo>
                    <a:lnTo>
                      <a:pt x="30"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360" name="Freeform 1008"/>
              <p:cNvSpPr>
                <a:spLocks/>
              </p:cNvSpPr>
              <p:nvPr/>
            </p:nvSpPr>
            <p:spPr bwMode="auto">
              <a:xfrm>
                <a:off x="1748" y="2297"/>
                <a:ext cx="24" cy="18"/>
              </a:xfrm>
              <a:custGeom>
                <a:avLst/>
                <a:gdLst>
                  <a:gd name="T0" fmla="*/ 24 w 24"/>
                  <a:gd name="T1" fmla="*/ 12 h 18"/>
                  <a:gd name="T2" fmla="*/ 6 w 24"/>
                  <a:gd name="T3" fmla="*/ 0 h 18"/>
                  <a:gd name="T4" fmla="*/ 0 w 24"/>
                  <a:gd name="T5" fmla="*/ 6 h 18"/>
                  <a:gd name="T6" fmla="*/ 18 w 24"/>
                  <a:gd name="T7" fmla="*/ 18 h 18"/>
                  <a:gd name="T8" fmla="*/ 24 w 24"/>
                  <a:gd name="T9" fmla="*/ 12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4" y="12"/>
                    </a:moveTo>
                    <a:lnTo>
                      <a:pt x="6" y="0"/>
                    </a:lnTo>
                    <a:lnTo>
                      <a:pt x="0" y="6"/>
                    </a:lnTo>
                    <a:lnTo>
                      <a:pt x="18" y="18"/>
                    </a:lnTo>
                    <a:lnTo>
                      <a:pt x="24"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grpSp>
        <p:grpSp>
          <p:nvGrpSpPr>
            <p:cNvPr id="8" name="Group 1009"/>
            <p:cNvGrpSpPr>
              <a:grpSpLocks/>
            </p:cNvGrpSpPr>
            <p:nvPr/>
          </p:nvGrpSpPr>
          <p:grpSpPr bwMode="auto">
            <a:xfrm>
              <a:off x="1682" y="1307"/>
              <a:ext cx="2634" cy="1062"/>
              <a:chOff x="1682" y="1307"/>
              <a:chExt cx="2634" cy="1062"/>
            </a:xfrm>
          </p:grpSpPr>
          <p:sp>
            <p:nvSpPr>
              <p:cNvPr id="63961" name="Line 1010"/>
              <p:cNvSpPr>
                <a:spLocks noChangeShapeType="1"/>
              </p:cNvSpPr>
              <p:nvPr/>
            </p:nvSpPr>
            <p:spPr bwMode="auto">
              <a:xfrm>
                <a:off x="1748" y="2291"/>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962" name="Freeform 1011"/>
              <p:cNvSpPr>
                <a:spLocks/>
              </p:cNvSpPr>
              <p:nvPr/>
            </p:nvSpPr>
            <p:spPr bwMode="auto">
              <a:xfrm>
                <a:off x="1682" y="2327"/>
                <a:ext cx="24" cy="42"/>
              </a:xfrm>
              <a:custGeom>
                <a:avLst/>
                <a:gdLst>
                  <a:gd name="T0" fmla="*/ 24 w 24"/>
                  <a:gd name="T1" fmla="*/ 24 h 42"/>
                  <a:gd name="T2" fmla="*/ 24 w 24"/>
                  <a:gd name="T3" fmla="*/ 12 h 42"/>
                  <a:gd name="T4" fmla="*/ 24 w 24"/>
                  <a:gd name="T5" fmla="*/ 6 h 42"/>
                  <a:gd name="T6" fmla="*/ 24 w 24"/>
                  <a:gd name="T7" fmla="*/ 0 h 42"/>
                  <a:gd name="T8" fmla="*/ 24 w 24"/>
                  <a:gd name="T9" fmla="*/ 0 h 42"/>
                  <a:gd name="T10" fmla="*/ 18 w 24"/>
                  <a:gd name="T11" fmla="*/ 0 h 42"/>
                  <a:gd name="T12" fmla="*/ 6 w 24"/>
                  <a:gd name="T13" fmla="*/ 6 h 42"/>
                  <a:gd name="T14" fmla="*/ 0 w 24"/>
                  <a:gd name="T15" fmla="*/ 12 h 42"/>
                  <a:gd name="T16" fmla="*/ 0 w 24"/>
                  <a:gd name="T17" fmla="*/ 12 h 42"/>
                  <a:gd name="T18" fmla="*/ 0 w 24"/>
                  <a:gd name="T19" fmla="*/ 24 h 42"/>
                  <a:gd name="T20" fmla="*/ 0 w 24"/>
                  <a:gd name="T21" fmla="*/ 36 h 42"/>
                  <a:gd name="T22" fmla="*/ 0 w 24"/>
                  <a:gd name="T23" fmla="*/ 42 h 42"/>
                  <a:gd name="T24" fmla="*/ 0 w 24"/>
                  <a:gd name="T25" fmla="*/ 42 h 42"/>
                  <a:gd name="T26" fmla="*/ 12 w 24"/>
                  <a:gd name="T27" fmla="*/ 42 h 42"/>
                  <a:gd name="T28" fmla="*/ 18 w 24"/>
                  <a:gd name="T29" fmla="*/ 30 h 42"/>
                  <a:gd name="T30" fmla="*/ 24 w 24"/>
                  <a:gd name="T31" fmla="*/ 24 h 42"/>
                  <a:gd name="T32" fmla="*/ 24 w 24"/>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24"/>
                    </a:moveTo>
                    <a:lnTo>
                      <a:pt x="24" y="12"/>
                    </a:lnTo>
                    <a:lnTo>
                      <a:pt x="24" y="6"/>
                    </a:lnTo>
                    <a:lnTo>
                      <a:pt x="24" y="0"/>
                    </a:lnTo>
                    <a:lnTo>
                      <a:pt x="18" y="0"/>
                    </a:lnTo>
                    <a:lnTo>
                      <a:pt x="6" y="6"/>
                    </a:lnTo>
                    <a:lnTo>
                      <a:pt x="0" y="12"/>
                    </a:lnTo>
                    <a:lnTo>
                      <a:pt x="0" y="24"/>
                    </a:lnTo>
                    <a:lnTo>
                      <a:pt x="0" y="36"/>
                    </a:lnTo>
                    <a:lnTo>
                      <a:pt x="0" y="42"/>
                    </a:lnTo>
                    <a:lnTo>
                      <a:pt x="12" y="42"/>
                    </a:lnTo>
                    <a:lnTo>
                      <a:pt x="18" y="30"/>
                    </a:lnTo>
                    <a:lnTo>
                      <a:pt x="24"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63" name="Freeform 1012"/>
              <p:cNvSpPr>
                <a:spLocks/>
              </p:cNvSpPr>
              <p:nvPr/>
            </p:nvSpPr>
            <p:spPr bwMode="auto">
              <a:xfrm>
                <a:off x="1712" y="2345"/>
                <a:ext cx="18" cy="18"/>
              </a:xfrm>
              <a:custGeom>
                <a:avLst/>
                <a:gdLst>
                  <a:gd name="T0" fmla="*/ 18 w 18"/>
                  <a:gd name="T1" fmla="*/ 12 h 18"/>
                  <a:gd name="T2" fmla="*/ 0 w 18"/>
                  <a:gd name="T3" fmla="*/ 0 h 18"/>
                  <a:gd name="T4" fmla="*/ 0 w 18"/>
                  <a:gd name="T5" fmla="*/ 12 h 18"/>
                  <a:gd name="T6" fmla="*/ 18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0" y="0"/>
                    </a:lnTo>
                    <a:lnTo>
                      <a:pt x="0" y="12"/>
                    </a:lnTo>
                    <a:lnTo>
                      <a:pt x="18" y="18"/>
                    </a:lnTo>
                    <a:lnTo>
                      <a:pt x="18"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64" name="Line 1013"/>
              <p:cNvSpPr>
                <a:spLocks noChangeShapeType="1"/>
              </p:cNvSpPr>
              <p:nvPr/>
            </p:nvSpPr>
            <p:spPr bwMode="auto">
              <a:xfrm>
                <a:off x="1700" y="2345"/>
                <a:ext cx="12"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965" name="Freeform 1014"/>
              <p:cNvSpPr>
                <a:spLocks/>
              </p:cNvSpPr>
              <p:nvPr/>
            </p:nvSpPr>
            <p:spPr bwMode="auto">
              <a:xfrm>
                <a:off x="3842" y="1373"/>
                <a:ext cx="12" cy="18"/>
              </a:xfrm>
              <a:custGeom>
                <a:avLst/>
                <a:gdLst>
                  <a:gd name="T0" fmla="*/ 0 w 12"/>
                  <a:gd name="T1" fmla="*/ 12 h 18"/>
                  <a:gd name="T2" fmla="*/ 0 w 12"/>
                  <a:gd name="T3" fmla="*/ 18 h 18"/>
                  <a:gd name="T4" fmla="*/ 6 w 12"/>
                  <a:gd name="T5" fmla="*/ 18 h 18"/>
                  <a:gd name="T6" fmla="*/ 12 w 12"/>
                  <a:gd name="T7" fmla="*/ 18 h 18"/>
                  <a:gd name="T8" fmla="*/ 12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8"/>
                    </a:lnTo>
                    <a:lnTo>
                      <a:pt x="6" y="18"/>
                    </a:lnTo>
                    <a:lnTo>
                      <a:pt x="12" y="18"/>
                    </a:lnTo>
                    <a:lnTo>
                      <a:pt x="12" y="12"/>
                    </a:lnTo>
                    <a:lnTo>
                      <a:pt x="12" y="6"/>
                    </a:lnTo>
                    <a:lnTo>
                      <a:pt x="6"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66" name="Freeform 1015"/>
              <p:cNvSpPr>
                <a:spLocks/>
              </p:cNvSpPr>
              <p:nvPr/>
            </p:nvSpPr>
            <p:spPr bwMode="auto">
              <a:xfrm>
                <a:off x="3842" y="1373"/>
                <a:ext cx="12" cy="18"/>
              </a:xfrm>
              <a:custGeom>
                <a:avLst/>
                <a:gdLst>
                  <a:gd name="T0" fmla="*/ 0 w 12"/>
                  <a:gd name="T1" fmla="*/ 12 h 18"/>
                  <a:gd name="T2" fmla="*/ 0 w 12"/>
                  <a:gd name="T3" fmla="*/ 18 h 18"/>
                  <a:gd name="T4" fmla="*/ 6 w 12"/>
                  <a:gd name="T5" fmla="*/ 18 h 18"/>
                  <a:gd name="T6" fmla="*/ 12 w 12"/>
                  <a:gd name="T7" fmla="*/ 18 h 18"/>
                  <a:gd name="T8" fmla="*/ 12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8"/>
                    </a:lnTo>
                    <a:lnTo>
                      <a:pt x="6" y="18"/>
                    </a:lnTo>
                    <a:lnTo>
                      <a:pt x="12" y="18"/>
                    </a:lnTo>
                    <a:lnTo>
                      <a:pt x="12" y="12"/>
                    </a:lnTo>
                    <a:lnTo>
                      <a:pt x="12" y="6"/>
                    </a:lnTo>
                    <a:lnTo>
                      <a:pt x="6"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67" name="Freeform 1016"/>
              <p:cNvSpPr>
                <a:spLocks/>
              </p:cNvSpPr>
              <p:nvPr/>
            </p:nvSpPr>
            <p:spPr bwMode="auto">
              <a:xfrm>
                <a:off x="3824" y="1385"/>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8 w 18"/>
                  <a:gd name="T15" fmla="*/ 0 h 12"/>
                  <a:gd name="T16" fmla="*/ 18 w 18"/>
                  <a:gd name="T17" fmla="*/ 0 h 12"/>
                  <a:gd name="T18" fmla="*/ 12 w 18"/>
                  <a:gd name="T19" fmla="*/ 0 h 12"/>
                  <a:gd name="T20" fmla="*/ 6 w 18"/>
                  <a:gd name="T21" fmla="*/ 0 h 12"/>
                  <a:gd name="T22" fmla="*/ 6 w 18"/>
                  <a:gd name="T23" fmla="*/ 0 h 12"/>
                  <a:gd name="T24" fmla="*/ 6 w 18"/>
                  <a:gd name="T25" fmla="*/ 0 h 12"/>
                  <a:gd name="T26" fmla="*/ 0 w 18"/>
                  <a:gd name="T27" fmla="*/ 0 h 12"/>
                  <a:gd name="T28" fmla="*/ 0 w 18"/>
                  <a:gd name="T29" fmla="*/ 6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6" y="12"/>
                    </a:lnTo>
                    <a:lnTo>
                      <a:pt x="12" y="12"/>
                    </a:lnTo>
                    <a:lnTo>
                      <a:pt x="18" y="6"/>
                    </a:lnTo>
                    <a:lnTo>
                      <a:pt x="18" y="0"/>
                    </a:lnTo>
                    <a:lnTo>
                      <a:pt x="12" y="0"/>
                    </a:lnTo>
                    <a:lnTo>
                      <a:pt x="6" y="0"/>
                    </a:lnTo>
                    <a:lnTo>
                      <a:pt x="0" y="0"/>
                    </a:lnTo>
                    <a:lnTo>
                      <a:pt x="0" y="6"/>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68" name="Freeform 1017"/>
              <p:cNvSpPr>
                <a:spLocks/>
              </p:cNvSpPr>
              <p:nvPr/>
            </p:nvSpPr>
            <p:spPr bwMode="auto">
              <a:xfrm>
                <a:off x="3824" y="1385"/>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8 w 18"/>
                  <a:gd name="T15" fmla="*/ 0 h 12"/>
                  <a:gd name="T16" fmla="*/ 18 w 18"/>
                  <a:gd name="T17" fmla="*/ 0 h 12"/>
                  <a:gd name="T18" fmla="*/ 12 w 18"/>
                  <a:gd name="T19" fmla="*/ 0 h 12"/>
                  <a:gd name="T20" fmla="*/ 6 w 18"/>
                  <a:gd name="T21" fmla="*/ 0 h 12"/>
                  <a:gd name="T22" fmla="*/ 6 w 18"/>
                  <a:gd name="T23" fmla="*/ 0 h 12"/>
                  <a:gd name="T24" fmla="*/ 6 w 18"/>
                  <a:gd name="T25" fmla="*/ 0 h 12"/>
                  <a:gd name="T26" fmla="*/ 0 w 18"/>
                  <a:gd name="T27" fmla="*/ 0 h 12"/>
                  <a:gd name="T28" fmla="*/ 0 w 18"/>
                  <a:gd name="T29" fmla="*/ 6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6" y="12"/>
                    </a:lnTo>
                    <a:lnTo>
                      <a:pt x="12" y="12"/>
                    </a:lnTo>
                    <a:lnTo>
                      <a:pt x="18" y="6"/>
                    </a:lnTo>
                    <a:lnTo>
                      <a:pt x="18" y="0"/>
                    </a:lnTo>
                    <a:lnTo>
                      <a:pt x="12" y="0"/>
                    </a:lnTo>
                    <a:lnTo>
                      <a:pt x="6" y="0"/>
                    </a:lnTo>
                    <a:lnTo>
                      <a:pt x="0" y="0"/>
                    </a:lnTo>
                    <a:lnTo>
                      <a:pt x="0" y="6"/>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69" name="Freeform 1018"/>
              <p:cNvSpPr>
                <a:spLocks/>
              </p:cNvSpPr>
              <p:nvPr/>
            </p:nvSpPr>
            <p:spPr bwMode="auto">
              <a:xfrm>
                <a:off x="3812" y="1391"/>
                <a:ext cx="12" cy="18"/>
              </a:xfrm>
              <a:custGeom>
                <a:avLst/>
                <a:gdLst>
                  <a:gd name="T0" fmla="*/ 0 w 12"/>
                  <a:gd name="T1" fmla="*/ 12 h 18"/>
                  <a:gd name="T2" fmla="*/ 6 w 12"/>
                  <a:gd name="T3" fmla="*/ 12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12 w 12"/>
                  <a:gd name="T19" fmla="*/ 0 h 18"/>
                  <a:gd name="T20" fmla="*/ 6 w 12"/>
                  <a:gd name="T21" fmla="*/ 0 h 18"/>
                  <a:gd name="T22" fmla="*/ 0 w 12"/>
                  <a:gd name="T23" fmla="*/ 0 h 18"/>
                  <a:gd name="T24" fmla="*/ 0 w 12"/>
                  <a:gd name="T25" fmla="*/ 0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2"/>
                    </a:lnTo>
                    <a:lnTo>
                      <a:pt x="6" y="18"/>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70" name="Freeform 1019"/>
              <p:cNvSpPr>
                <a:spLocks/>
              </p:cNvSpPr>
              <p:nvPr/>
            </p:nvSpPr>
            <p:spPr bwMode="auto">
              <a:xfrm>
                <a:off x="3812" y="1391"/>
                <a:ext cx="12" cy="18"/>
              </a:xfrm>
              <a:custGeom>
                <a:avLst/>
                <a:gdLst>
                  <a:gd name="T0" fmla="*/ 0 w 12"/>
                  <a:gd name="T1" fmla="*/ 12 h 18"/>
                  <a:gd name="T2" fmla="*/ 6 w 12"/>
                  <a:gd name="T3" fmla="*/ 12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12 w 12"/>
                  <a:gd name="T19" fmla="*/ 0 h 18"/>
                  <a:gd name="T20" fmla="*/ 6 w 12"/>
                  <a:gd name="T21" fmla="*/ 0 h 18"/>
                  <a:gd name="T22" fmla="*/ 0 w 12"/>
                  <a:gd name="T23" fmla="*/ 0 h 18"/>
                  <a:gd name="T24" fmla="*/ 0 w 12"/>
                  <a:gd name="T25" fmla="*/ 0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2"/>
                    </a:lnTo>
                    <a:lnTo>
                      <a:pt x="6" y="18"/>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71" name="Freeform 1020"/>
              <p:cNvSpPr>
                <a:spLocks/>
              </p:cNvSpPr>
              <p:nvPr/>
            </p:nvSpPr>
            <p:spPr bwMode="auto">
              <a:xfrm>
                <a:off x="3800" y="1403"/>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72" name="Freeform 1021"/>
              <p:cNvSpPr>
                <a:spLocks/>
              </p:cNvSpPr>
              <p:nvPr/>
            </p:nvSpPr>
            <p:spPr bwMode="auto">
              <a:xfrm>
                <a:off x="3800" y="1403"/>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73" name="Freeform 1022"/>
              <p:cNvSpPr>
                <a:spLocks/>
              </p:cNvSpPr>
              <p:nvPr/>
            </p:nvSpPr>
            <p:spPr bwMode="auto">
              <a:xfrm>
                <a:off x="3788" y="1415"/>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74" name="Freeform 1023"/>
              <p:cNvSpPr>
                <a:spLocks/>
              </p:cNvSpPr>
              <p:nvPr/>
            </p:nvSpPr>
            <p:spPr bwMode="auto">
              <a:xfrm>
                <a:off x="3788" y="1415"/>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75" name="Freeform 1024"/>
              <p:cNvSpPr>
                <a:spLocks/>
              </p:cNvSpPr>
              <p:nvPr/>
            </p:nvSpPr>
            <p:spPr bwMode="auto">
              <a:xfrm>
                <a:off x="3782" y="1427"/>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76" name="Freeform 1025"/>
              <p:cNvSpPr>
                <a:spLocks/>
              </p:cNvSpPr>
              <p:nvPr/>
            </p:nvSpPr>
            <p:spPr bwMode="auto">
              <a:xfrm>
                <a:off x="3782" y="1427"/>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77" name="Freeform 1026"/>
              <p:cNvSpPr>
                <a:spLocks/>
              </p:cNvSpPr>
              <p:nvPr/>
            </p:nvSpPr>
            <p:spPr bwMode="auto">
              <a:xfrm>
                <a:off x="3770" y="1439"/>
                <a:ext cx="18" cy="18"/>
              </a:xfrm>
              <a:custGeom>
                <a:avLst/>
                <a:gdLst>
                  <a:gd name="T0" fmla="*/ 6 w 18"/>
                  <a:gd name="T1" fmla="*/ 18 h 18"/>
                  <a:gd name="T2" fmla="*/ 12 w 18"/>
                  <a:gd name="T3" fmla="*/ 18 h 18"/>
                  <a:gd name="T4" fmla="*/ 12 w 18"/>
                  <a:gd name="T5" fmla="*/ 12 h 18"/>
                  <a:gd name="T6" fmla="*/ 18 w 18"/>
                  <a:gd name="T7" fmla="*/ 12 h 18"/>
                  <a:gd name="T8" fmla="*/ 18 w 18"/>
                  <a:gd name="T9" fmla="*/ 12 h 18"/>
                  <a:gd name="T10" fmla="*/ 18 w 18"/>
                  <a:gd name="T11" fmla="*/ 6 h 18"/>
                  <a:gd name="T12" fmla="*/ 18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6 w 18"/>
                  <a:gd name="T29" fmla="*/ 12 h 18"/>
                  <a:gd name="T30" fmla="*/ 6 w 18"/>
                  <a:gd name="T31" fmla="*/ 18 h 18"/>
                  <a:gd name="T32" fmla="*/ 6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8"/>
                    </a:moveTo>
                    <a:lnTo>
                      <a:pt x="12" y="18"/>
                    </a:lnTo>
                    <a:lnTo>
                      <a:pt x="12" y="12"/>
                    </a:lnTo>
                    <a:lnTo>
                      <a:pt x="18" y="12"/>
                    </a:lnTo>
                    <a:lnTo>
                      <a:pt x="18" y="6"/>
                    </a:lnTo>
                    <a:lnTo>
                      <a:pt x="12" y="0"/>
                    </a:lnTo>
                    <a:lnTo>
                      <a:pt x="6" y="0"/>
                    </a:lnTo>
                    <a:lnTo>
                      <a:pt x="6" y="6"/>
                    </a:lnTo>
                    <a:lnTo>
                      <a:pt x="0" y="6"/>
                    </a:lnTo>
                    <a:lnTo>
                      <a:pt x="0" y="12"/>
                    </a:lnTo>
                    <a:lnTo>
                      <a:pt x="6" y="12"/>
                    </a:lnTo>
                    <a:lnTo>
                      <a:pt x="6" y="18"/>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78" name="Freeform 1027"/>
              <p:cNvSpPr>
                <a:spLocks/>
              </p:cNvSpPr>
              <p:nvPr/>
            </p:nvSpPr>
            <p:spPr bwMode="auto">
              <a:xfrm>
                <a:off x="3770" y="1439"/>
                <a:ext cx="18" cy="18"/>
              </a:xfrm>
              <a:custGeom>
                <a:avLst/>
                <a:gdLst>
                  <a:gd name="T0" fmla="*/ 6 w 18"/>
                  <a:gd name="T1" fmla="*/ 18 h 18"/>
                  <a:gd name="T2" fmla="*/ 12 w 18"/>
                  <a:gd name="T3" fmla="*/ 18 h 18"/>
                  <a:gd name="T4" fmla="*/ 12 w 18"/>
                  <a:gd name="T5" fmla="*/ 12 h 18"/>
                  <a:gd name="T6" fmla="*/ 18 w 18"/>
                  <a:gd name="T7" fmla="*/ 12 h 18"/>
                  <a:gd name="T8" fmla="*/ 18 w 18"/>
                  <a:gd name="T9" fmla="*/ 12 h 18"/>
                  <a:gd name="T10" fmla="*/ 18 w 18"/>
                  <a:gd name="T11" fmla="*/ 6 h 18"/>
                  <a:gd name="T12" fmla="*/ 18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6 w 18"/>
                  <a:gd name="T29" fmla="*/ 12 h 18"/>
                  <a:gd name="T30" fmla="*/ 6 w 18"/>
                  <a:gd name="T31" fmla="*/ 18 h 18"/>
                  <a:gd name="T32" fmla="*/ 6 w 18"/>
                  <a:gd name="T33" fmla="*/ 18 h 18"/>
                  <a:gd name="T34" fmla="*/ 6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8"/>
                    </a:moveTo>
                    <a:lnTo>
                      <a:pt x="12" y="18"/>
                    </a:lnTo>
                    <a:lnTo>
                      <a:pt x="12" y="12"/>
                    </a:lnTo>
                    <a:lnTo>
                      <a:pt x="18" y="12"/>
                    </a:lnTo>
                    <a:lnTo>
                      <a:pt x="18" y="6"/>
                    </a:lnTo>
                    <a:lnTo>
                      <a:pt x="12" y="0"/>
                    </a:lnTo>
                    <a:lnTo>
                      <a:pt x="6" y="0"/>
                    </a:lnTo>
                    <a:lnTo>
                      <a:pt x="6" y="6"/>
                    </a:lnTo>
                    <a:lnTo>
                      <a:pt x="0" y="6"/>
                    </a:lnTo>
                    <a:lnTo>
                      <a:pt x="0" y="12"/>
                    </a:lnTo>
                    <a:lnTo>
                      <a:pt x="6" y="12"/>
                    </a:lnTo>
                    <a:lnTo>
                      <a:pt x="6"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79" name="Freeform 1028"/>
              <p:cNvSpPr>
                <a:spLocks/>
              </p:cNvSpPr>
              <p:nvPr/>
            </p:nvSpPr>
            <p:spPr bwMode="auto">
              <a:xfrm>
                <a:off x="3758" y="1469"/>
                <a:ext cx="18" cy="18"/>
              </a:xfrm>
              <a:custGeom>
                <a:avLst/>
                <a:gdLst>
                  <a:gd name="T0" fmla="*/ 6 w 18"/>
                  <a:gd name="T1" fmla="*/ 18 h 18"/>
                  <a:gd name="T2" fmla="*/ 12 w 18"/>
                  <a:gd name="T3" fmla="*/ 18 h 18"/>
                  <a:gd name="T4" fmla="*/ 18 w 18"/>
                  <a:gd name="T5" fmla="*/ 12 h 18"/>
                  <a:gd name="T6" fmla="*/ 18 w 18"/>
                  <a:gd name="T7" fmla="*/ 12 h 18"/>
                  <a:gd name="T8" fmla="*/ 18 w 18"/>
                  <a:gd name="T9" fmla="*/ 12 h 18"/>
                  <a:gd name="T10" fmla="*/ 18 w 18"/>
                  <a:gd name="T11" fmla="*/ 6 h 18"/>
                  <a:gd name="T12" fmla="*/ 12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6 w 18"/>
                  <a:gd name="T29" fmla="*/ 12 h 18"/>
                  <a:gd name="T30" fmla="*/ 6 w 18"/>
                  <a:gd name="T31" fmla="*/ 18 h 18"/>
                  <a:gd name="T32" fmla="*/ 6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8"/>
                    </a:moveTo>
                    <a:lnTo>
                      <a:pt x="12" y="18"/>
                    </a:lnTo>
                    <a:lnTo>
                      <a:pt x="18" y="12"/>
                    </a:lnTo>
                    <a:lnTo>
                      <a:pt x="18" y="6"/>
                    </a:lnTo>
                    <a:lnTo>
                      <a:pt x="12" y="6"/>
                    </a:lnTo>
                    <a:lnTo>
                      <a:pt x="12" y="0"/>
                    </a:lnTo>
                    <a:lnTo>
                      <a:pt x="6" y="0"/>
                    </a:lnTo>
                    <a:lnTo>
                      <a:pt x="6" y="6"/>
                    </a:lnTo>
                    <a:lnTo>
                      <a:pt x="0" y="6"/>
                    </a:lnTo>
                    <a:lnTo>
                      <a:pt x="0" y="12"/>
                    </a:lnTo>
                    <a:lnTo>
                      <a:pt x="6" y="12"/>
                    </a:lnTo>
                    <a:lnTo>
                      <a:pt x="6" y="18"/>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80" name="Freeform 1029"/>
              <p:cNvSpPr>
                <a:spLocks/>
              </p:cNvSpPr>
              <p:nvPr/>
            </p:nvSpPr>
            <p:spPr bwMode="auto">
              <a:xfrm>
                <a:off x="3758" y="1469"/>
                <a:ext cx="18" cy="18"/>
              </a:xfrm>
              <a:custGeom>
                <a:avLst/>
                <a:gdLst>
                  <a:gd name="T0" fmla="*/ 6 w 18"/>
                  <a:gd name="T1" fmla="*/ 18 h 18"/>
                  <a:gd name="T2" fmla="*/ 12 w 18"/>
                  <a:gd name="T3" fmla="*/ 18 h 18"/>
                  <a:gd name="T4" fmla="*/ 18 w 18"/>
                  <a:gd name="T5" fmla="*/ 12 h 18"/>
                  <a:gd name="T6" fmla="*/ 18 w 18"/>
                  <a:gd name="T7" fmla="*/ 12 h 18"/>
                  <a:gd name="T8" fmla="*/ 18 w 18"/>
                  <a:gd name="T9" fmla="*/ 12 h 18"/>
                  <a:gd name="T10" fmla="*/ 18 w 18"/>
                  <a:gd name="T11" fmla="*/ 6 h 18"/>
                  <a:gd name="T12" fmla="*/ 12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6 w 18"/>
                  <a:gd name="T29" fmla="*/ 12 h 18"/>
                  <a:gd name="T30" fmla="*/ 6 w 18"/>
                  <a:gd name="T31" fmla="*/ 18 h 18"/>
                  <a:gd name="T32" fmla="*/ 6 w 18"/>
                  <a:gd name="T33" fmla="*/ 18 h 18"/>
                  <a:gd name="T34" fmla="*/ 6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8"/>
                    </a:moveTo>
                    <a:lnTo>
                      <a:pt x="12" y="18"/>
                    </a:lnTo>
                    <a:lnTo>
                      <a:pt x="18" y="12"/>
                    </a:lnTo>
                    <a:lnTo>
                      <a:pt x="18" y="6"/>
                    </a:lnTo>
                    <a:lnTo>
                      <a:pt x="12" y="6"/>
                    </a:lnTo>
                    <a:lnTo>
                      <a:pt x="12" y="0"/>
                    </a:lnTo>
                    <a:lnTo>
                      <a:pt x="6" y="0"/>
                    </a:lnTo>
                    <a:lnTo>
                      <a:pt x="6" y="6"/>
                    </a:lnTo>
                    <a:lnTo>
                      <a:pt x="0" y="6"/>
                    </a:lnTo>
                    <a:lnTo>
                      <a:pt x="0" y="12"/>
                    </a:lnTo>
                    <a:lnTo>
                      <a:pt x="6" y="12"/>
                    </a:lnTo>
                    <a:lnTo>
                      <a:pt x="6"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81" name="Freeform 1030"/>
              <p:cNvSpPr>
                <a:spLocks/>
              </p:cNvSpPr>
              <p:nvPr/>
            </p:nvSpPr>
            <p:spPr bwMode="auto">
              <a:xfrm>
                <a:off x="3758" y="1487"/>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0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82" name="Freeform 1031"/>
              <p:cNvSpPr>
                <a:spLocks/>
              </p:cNvSpPr>
              <p:nvPr/>
            </p:nvSpPr>
            <p:spPr bwMode="auto">
              <a:xfrm>
                <a:off x="3758" y="1487"/>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0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83" name="Freeform 1032"/>
              <p:cNvSpPr>
                <a:spLocks/>
              </p:cNvSpPr>
              <p:nvPr/>
            </p:nvSpPr>
            <p:spPr bwMode="auto">
              <a:xfrm>
                <a:off x="3896" y="164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6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0" y="6"/>
                    </a:lnTo>
                    <a:lnTo>
                      <a:pt x="0" y="12"/>
                    </a:lnTo>
                    <a:lnTo>
                      <a:pt x="6" y="12"/>
                    </a:lnTo>
                    <a:lnTo>
                      <a:pt x="12" y="12"/>
                    </a:lnTo>
                    <a:lnTo>
                      <a:pt x="18" y="12"/>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84" name="Freeform 1033"/>
              <p:cNvSpPr>
                <a:spLocks/>
              </p:cNvSpPr>
              <p:nvPr/>
            </p:nvSpPr>
            <p:spPr bwMode="auto">
              <a:xfrm>
                <a:off x="3896" y="164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6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0" y="6"/>
                    </a:lnTo>
                    <a:lnTo>
                      <a:pt x="0" y="12"/>
                    </a:lnTo>
                    <a:lnTo>
                      <a:pt x="6" y="12"/>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85" name="Freeform 1034"/>
              <p:cNvSpPr>
                <a:spLocks/>
              </p:cNvSpPr>
              <p:nvPr/>
            </p:nvSpPr>
            <p:spPr bwMode="auto">
              <a:xfrm>
                <a:off x="3932" y="1649"/>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86" name="Freeform 1035"/>
              <p:cNvSpPr>
                <a:spLocks/>
              </p:cNvSpPr>
              <p:nvPr/>
            </p:nvSpPr>
            <p:spPr bwMode="auto">
              <a:xfrm>
                <a:off x="3932" y="1649"/>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87" name="Freeform 1036"/>
              <p:cNvSpPr>
                <a:spLocks/>
              </p:cNvSpPr>
              <p:nvPr/>
            </p:nvSpPr>
            <p:spPr bwMode="auto">
              <a:xfrm>
                <a:off x="3950" y="1643"/>
                <a:ext cx="12" cy="12"/>
              </a:xfrm>
              <a:custGeom>
                <a:avLst/>
                <a:gdLst>
                  <a:gd name="T0" fmla="*/ 12 w 12"/>
                  <a:gd name="T1" fmla="*/ 6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88" name="Freeform 1037"/>
              <p:cNvSpPr>
                <a:spLocks/>
              </p:cNvSpPr>
              <p:nvPr/>
            </p:nvSpPr>
            <p:spPr bwMode="auto">
              <a:xfrm>
                <a:off x="3950" y="1643"/>
                <a:ext cx="12" cy="12"/>
              </a:xfrm>
              <a:custGeom>
                <a:avLst/>
                <a:gdLst>
                  <a:gd name="T0" fmla="*/ 12 w 12"/>
                  <a:gd name="T1" fmla="*/ 6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89" name="Freeform 1038"/>
              <p:cNvSpPr>
                <a:spLocks/>
              </p:cNvSpPr>
              <p:nvPr/>
            </p:nvSpPr>
            <p:spPr bwMode="auto">
              <a:xfrm>
                <a:off x="3980" y="1631"/>
                <a:ext cx="12" cy="12"/>
              </a:xfrm>
              <a:custGeom>
                <a:avLst/>
                <a:gdLst>
                  <a:gd name="T0" fmla="*/ 12 w 12"/>
                  <a:gd name="T1" fmla="*/ 0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90" name="Freeform 1039"/>
              <p:cNvSpPr>
                <a:spLocks/>
              </p:cNvSpPr>
              <p:nvPr/>
            </p:nvSpPr>
            <p:spPr bwMode="auto">
              <a:xfrm>
                <a:off x="3980" y="1631"/>
                <a:ext cx="12" cy="12"/>
              </a:xfrm>
              <a:custGeom>
                <a:avLst/>
                <a:gdLst>
                  <a:gd name="T0" fmla="*/ 12 w 12"/>
                  <a:gd name="T1" fmla="*/ 0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91" name="Freeform 1040"/>
              <p:cNvSpPr>
                <a:spLocks/>
              </p:cNvSpPr>
              <p:nvPr/>
            </p:nvSpPr>
            <p:spPr bwMode="auto">
              <a:xfrm>
                <a:off x="3992" y="1619"/>
                <a:ext cx="18" cy="18"/>
              </a:xfrm>
              <a:custGeom>
                <a:avLst/>
                <a:gdLst>
                  <a:gd name="T0" fmla="*/ 12 w 18"/>
                  <a:gd name="T1" fmla="*/ 6 h 18"/>
                  <a:gd name="T2" fmla="*/ 12 w 18"/>
                  <a:gd name="T3" fmla="*/ 0 h 18"/>
                  <a:gd name="T4" fmla="*/ 6 w 18"/>
                  <a:gd name="T5" fmla="*/ 0 h 18"/>
                  <a:gd name="T6" fmla="*/ 6 w 18"/>
                  <a:gd name="T7" fmla="*/ 6 h 18"/>
                  <a:gd name="T8" fmla="*/ 6 w 18"/>
                  <a:gd name="T9" fmla="*/ 6 h 18"/>
                  <a:gd name="T10" fmla="*/ 0 w 18"/>
                  <a:gd name="T11" fmla="*/ 6 h 18"/>
                  <a:gd name="T12" fmla="*/ 0 w 18"/>
                  <a:gd name="T13" fmla="*/ 12 h 18"/>
                  <a:gd name="T14" fmla="*/ 0 w 18"/>
                  <a:gd name="T15" fmla="*/ 12 h 18"/>
                  <a:gd name="T16" fmla="*/ 0 w 18"/>
                  <a:gd name="T17" fmla="*/ 12 h 18"/>
                  <a:gd name="T18" fmla="*/ 6 w 18"/>
                  <a:gd name="T19" fmla="*/ 18 h 18"/>
                  <a:gd name="T20" fmla="*/ 6 w 18"/>
                  <a:gd name="T21" fmla="*/ 18 h 18"/>
                  <a:gd name="T22" fmla="*/ 12 w 18"/>
                  <a:gd name="T23" fmla="*/ 12 h 18"/>
                  <a:gd name="T24" fmla="*/ 12 w 18"/>
                  <a:gd name="T25" fmla="*/ 12 h 18"/>
                  <a:gd name="T26" fmla="*/ 12 w 18"/>
                  <a:gd name="T27" fmla="*/ 12 h 18"/>
                  <a:gd name="T28" fmla="*/ 18 w 18"/>
                  <a:gd name="T29" fmla="*/ 6 h 18"/>
                  <a:gd name="T30" fmla="*/ 12 w 18"/>
                  <a:gd name="T31" fmla="*/ 6 h 18"/>
                  <a:gd name="T32" fmla="*/ 12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6"/>
                    </a:moveTo>
                    <a:lnTo>
                      <a:pt x="12" y="0"/>
                    </a:lnTo>
                    <a:lnTo>
                      <a:pt x="6" y="0"/>
                    </a:lnTo>
                    <a:lnTo>
                      <a:pt x="6" y="6"/>
                    </a:lnTo>
                    <a:lnTo>
                      <a:pt x="0" y="6"/>
                    </a:lnTo>
                    <a:lnTo>
                      <a:pt x="0" y="12"/>
                    </a:lnTo>
                    <a:lnTo>
                      <a:pt x="6" y="18"/>
                    </a:lnTo>
                    <a:lnTo>
                      <a:pt x="12" y="12"/>
                    </a:lnTo>
                    <a:lnTo>
                      <a:pt x="18" y="6"/>
                    </a:lnTo>
                    <a:lnTo>
                      <a:pt x="12"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92" name="Freeform 1041"/>
              <p:cNvSpPr>
                <a:spLocks/>
              </p:cNvSpPr>
              <p:nvPr/>
            </p:nvSpPr>
            <p:spPr bwMode="auto">
              <a:xfrm>
                <a:off x="3992" y="1619"/>
                <a:ext cx="18" cy="18"/>
              </a:xfrm>
              <a:custGeom>
                <a:avLst/>
                <a:gdLst>
                  <a:gd name="T0" fmla="*/ 12 w 18"/>
                  <a:gd name="T1" fmla="*/ 6 h 18"/>
                  <a:gd name="T2" fmla="*/ 12 w 18"/>
                  <a:gd name="T3" fmla="*/ 0 h 18"/>
                  <a:gd name="T4" fmla="*/ 6 w 18"/>
                  <a:gd name="T5" fmla="*/ 0 h 18"/>
                  <a:gd name="T6" fmla="*/ 6 w 18"/>
                  <a:gd name="T7" fmla="*/ 6 h 18"/>
                  <a:gd name="T8" fmla="*/ 6 w 18"/>
                  <a:gd name="T9" fmla="*/ 6 h 18"/>
                  <a:gd name="T10" fmla="*/ 0 w 18"/>
                  <a:gd name="T11" fmla="*/ 6 h 18"/>
                  <a:gd name="T12" fmla="*/ 0 w 18"/>
                  <a:gd name="T13" fmla="*/ 12 h 18"/>
                  <a:gd name="T14" fmla="*/ 0 w 18"/>
                  <a:gd name="T15" fmla="*/ 12 h 18"/>
                  <a:gd name="T16" fmla="*/ 0 w 18"/>
                  <a:gd name="T17" fmla="*/ 12 h 18"/>
                  <a:gd name="T18" fmla="*/ 6 w 18"/>
                  <a:gd name="T19" fmla="*/ 18 h 18"/>
                  <a:gd name="T20" fmla="*/ 6 w 18"/>
                  <a:gd name="T21" fmla="*/ 18 h 18"/>
                  <a:gd name="T22" fmla="*/ 12 w 18"/>
                  <a:gd name="T23" fmla="*/ 12 h 18"/>
                  <a:gd name="T24" fmla="*/ 12 w 18"/>
                  <a:gd name="T25" fmla="*/ 12 h 18"/>
                  <a:gd name="T26" fmla="*/ 12 w 18"/>
                  <a:gd name="T27" fmla="*/ 12 h 18"/>
                  <a:gd name="T28" fmla="*/ 18 w 18"/>
                  <a:gd name="T29" fmla="*/ 6 h 18"/>
                  <a:gd name="T30" fmla="*/ 12 w 18"/>
                  <a:gd name="T31" fmla="*/ 6 h 18"/>
                  <a:gd name="T32" fmla="*/ 12 w 18"/>
                  <a:gd name="T33" fmla="*/ 6 h 18"/>
                  <a:gd name="T34" fmla="*/ 12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6"/>
                    </a:moveTo>
                    <a:lnTo>
                      <a:pt x="12" y="0"/>
                    </a:lnTo>
                    <a:lnTo>
                      <a:pt x="6" y="0"/>
                    </a:lnTo>
                    <a:lnTo>
                      <a:pt x="6" y="6"/>
                    </a:lnTo>
                    <a:lnTo>
                      <a:pt x="0" y="6"/>
                    </a:lnTo>
                    <a:lnTo>
                      <a:pt x="0" y="12"/>
                    </a:lnTo>
                    <a:lnTo>
                      <a:pt x="6" y="18"/>
                    </a:lnTo>
                    <a:lnTo>
                      <a:pt x="12" y="12"/>
                    </a:lnTo>
                    <a:lnTo>
                      <a:pt x="18" y="6"/>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93" name="Freeform 1042"/>
              <p:cNvSpPr>
                <a:spLocks/>
              </p:cNvSpPr>
              <p:nvPr/>
            </p:nvSpPr>
            <p:spPr bwMode="auto">
              <a:xfrm>
                <a:off x="4004" y="1613"/>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0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0"/>
                    </a:lnTo>
                    <a:lnTo>
                      <a:pt x="0" y="6"/>
                    </a:lnTo>
                    <a:lnTo>
                      <a:pt x="6" y="12"/>
                    </a:lnTo>
                    <a:lnTo>
                      <a:pt x="12" y="12"/>
                    </a:lnTo>
                    <a:lnTo>
                      <a:pt x="18" y="6"/>
                    </a:lnTo>
                    <a:lnTo>
                      <a:pt x="18" y="0"/>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94" name="Freeform 1043"/>
              <p:cNvSpPr>
                <a:spLocks/>
              </p:cNvSpPr>
              <p:nvPr/>
            </p:nvSpPr>
            <p:spPr bwMode="auto">
              <a:xfrm>
                <a:off x="4004" y="1613"/>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0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0"/>
                    </a:lnTo>
                    <a:lnTo>
                      <a:pt x="0" y="6"/>
                    </a:lnTo>
                    <a:lnTo>
                      <a:pt x="6" y="12"/>
                    </a:lnTo>
                    <a:lnTo>
                      <a:pt x="12" y="12"/>
                    </a:lnTo>
                    <a:lnTo>
                      <a:pt x="18" y="6"/>
                    </a:lnTo>
                    <a:lnTo>
                      <a:pt x="18" y="0"/>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95" name="Freeform 1044"/>
              <p:cNvSpPr>
                <a:spLocks/>
              </p:cNvSpPr>
              <p:nvPr/>
            </p:nvSpPr>
            <p:spPr bwMode="auto">
              <a:xfrm>
                <a:off x="4016" y="1601"/>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0"/>
                    </a:lnTo>
                    <a:lnTo>
                      <a:pt x="0" y="6"/>
                    </a:lnTo>
                    <a:lnTo>
                      <a:pt x="6" y="12"/>
                    </a:lnTo>
                    <a:lnTo>
                      <a:pt x="12" y="12"/>
                    </a:lnTo>
                    <a:lnTo>
                      <a:pt x="18" y="6"/>
                    </a:lnTo>
                    <a:lnTo>
                      <a:pt x="18" y="0"/>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96" name="Freeform 1045"/>
              <p:cNvSpPr>
                <a:spLocks/>
              </p:cNvSpPr>
              <p:nvPr/>
            </p:nvSpPr>
            <p:spPr bwMode="auto">
              <a:xfrm>
                <a:off x="4016" y="1601"/>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0"/>
                    </a:lnTo>
                    <a:lnTo>
                      <a:pt x="0" y="6"/>
                    </a:lnTo>
                    <a:lnTo>
                      <a:pt x="6" y="12"/>
                    </a:lnTo>
                    <a:lnTo>
                      <a:pt x="12" y="12"/>
                    </a:lnTo>
                    <a:lnTo>
                      <a:pt x="18" y="6"/>
                    </a:lnTo>
                    <a:lnTo>
                      <a:pt x="18" y="0"/>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97" name="Freeform 1046"/>
              <p:cNvSpPr>
                <a:spLocks/>
              </p:cNvSpPr>
              <p:nvPr/>
            </p:nvSpPr>
            <p:spPr bwMode="auto">
              <a:xfrm>
                <a:off x="4028" y="1589"/>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98" name="Freeform 1047"/>
              <p:cNvSpPr>
                <a:spLocks/>
              </p:cNvSpPr>
              <p:nvPr/>
            </p:nvSpPr>
            <p:spPr bwMode="auto">
              <a:xfrm>
                <a:off x="4028" y="1589"/>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99" name="Freeform 1048"/>
              <p:cNvSpPr>
                <a:spLocks/>
              </p:cNvSpPr>
              <p:nvPr/>
            </p:nvSpPr>
            <p:spPr bwMode="auto">
              <a:xfrm>
                <a:off x="4034" y="1571"/>
                <a:ext cx="18" cy="18"/>
              </a:xfrm>
              <a:custGeom>
                <a:avLst/>
                <a:gdLst>
                  <a:gd name="T0" fmla="*/ 12 w 18"/>
                  <a:gd name="T1" fmla="*/ 0 h 18"/>
                  <a:gd name="T2" fmla="*/ 6 w 18"/>
                  <a:gd name="T3" fmla="*/ 0 h 18"/>
                  <a:gd name="T4" fmla="*/ 6 w 18"/>
                  <a:gd name="T5" fmla="*/ 0 h 18"/>
                  <a:gd name="T6" fmla="*/ 0 w 18"/>
                  <a:gd name="T7" fmla="*/ 6 h 18"/>
                  <a:gd name="T8" fmla="*/ 0 w 18"/>
                  <a:gd name="T9" fmla="*/ 6 h 18"/>
                  <a:gd name="T10" fmla="*/ 0 w 18"/>
                  <a:gd name="T11" fmla="*/ 12 h 18"/>
                  <a:gd name="T12" fmla="*/ 6 w 18"/>
                  <a:gd name="T13" fmla="*/ 12 h 18"/>
                  <a:gd name="T14" fmla="*/ 6 w 18"/>
                  <a:gd name="T15" fmla="*/ 12 h 18"/>
                  <a:gd name="T16" fmla="*/ 6 w 18"/>
                  <a:gd name="T17" fmla="*/ 12 h 18"/>
                  <a:gd name="T18" fmla="*/ 12 w 18"/>
                  <a:gd name="T19" fmla="*/ 18 h 18"/>
                  <a:gd name="T20" fmla="*/ 12 w 18"/>
                  <a:gd name="T21" fmla="*/ 12 h 18"/>
                  <a:gd name="T22" fmla="*/ 18 w 18"/>
                  <a:gd name="T23" fmla="*/ 12 h 18"/>
                  <a:gd name="T24" fmla="*/ 18 w 18"/>
                  <a:gd name="T25" fmla="*/ 12 h 18"/>
                  <a:gd name="T26" fmla="*/ 18 w 18"/>
                  <a:gd name="T27" fmla="*/ 6 h 18"/>
                  <a:gd name="T28" fmla="*/ 18 w 18"/>
                  <a:gd name="T29" fmla="*/ 6 h 18"/>
                  <a:gd name="T30" fmla="*/ 12 w 18"/>
                  <a:gd name="T31" fmla="*/ 0 h 18"/>
                  <a:gd name="T32" fmla="*/ 12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0"/>
                    </a:moveTo>
                    <a:lnTo>
                      <a:pt x="6" y="0"/>
                    </a:lnTo>
                    <a:lnTo>
                      <a:pt x="0" y="6"/>
                    </a:lnTo>
                    <a:lnTo>
                      <a:pt x="0" y="12"/>
                    </a:lnTo>
                    <a:lnTo>
                      <a:pt x="6" y="12"/>
                    </a:lnTo>
                    <a:lnTo>
                      <a:pt x="12" y="18"/>
                    </a:lnTo>
                    <a:lnTo>
                      <a:pt x="12" y="12"/>
                    </a:lnTo>
                    <a:lnTo>
                      <a:pt x="18" y="12"/>
                    </a:lnTo>
                    <a:lnTo>
                      <a:pt x="18"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00" name="Freeform 1049"/>
              <p:cNvSpPr>
                <a:spLocks/>
              </p:cNvSpPr>
              <p:nvPr/>
            </p:nvSpPr>
            <p:spPr bwMode="auto">
              <a:xfrm>
                <a:off x="4034" y="1571"/>
                <a:ext cx="18" cy="18"/>
              </a:xfrm>
              <a:custGeom>
                <a:avLst/>
                <a:gdLst>
                  <a:gd name="T0" fmla="*/ 12 w 18"/>
                  <a:gd name="T1" fmla="*/ 0 h 18"/>
                  <a:gd name="T2" fmla="*/ 6 w 18"/>
                  <a:gd name="T3" fmla="*/ 0 h 18"/>
                  <a:gd name="T4" fmla="*/ 6 w 18"/>
                  <a:gd name="T5" fmla="*/ 0 h 18"/>
                  <a:gd name="T6" fmla="*/ 0 w 18"/>
                  <a:gd name="T7" fmla="*/ 6 h 18"/>
                  <a:gd name="T8" fmla="*/ 0 w 18"/>
                  <a:gd name="T9" fmla="*/ 6 h 18"/>
                  <a:gd name="T10" fmla="*/ 0 w 18"/>
                  <a:gd name="T11" fmla="*/ 12 h 18"/>
                  <a:gd name="T12" fmla="*/ 6 w 18"/>
                  <a:gd name="T13" fmla="*/ 12 h 18"/>
                  <a:gd name="T14" fmla="*/ 6 w 18"/>
                  <a:gd name="T15" fmla="*/ 12 h 18"/>
                  <a:gd name="T16" fmla="*/ 6 w 18"/>
                  <a:gd name="T17" fmla="*/ 12 h 18"/>
                  <a:gd name="T18" fmla="*/ 12 w 18"/>
                  <a:gd name="T19" fmla="*/ 18 h 18"/>
                  <a:gd name="T20" fmla="*/ 12 w 18"/>
                  <a:gd name="T21" fmla="*/ 12 h 18"/>
                  <a:gd name="T22" fmla="*/ 18 w 18"/>
                  <a:gd name="T23" fmla="*/ 12 h 18"/>
                  <a:gd name="T24" fmla="*/ 18 w 18"/>
                  <a:gd name="T25" fmla="*/ 12 h 18"/>
                  <a:gd name="T26" fmla="*/ 18 w 18"/>
                  <a:gd name="T27" fmla="*/ 6 h 18"/>
                  <a:gd name="T28" fmla="*/ 18 w 18"/>
                  <a:gd name="T29" fmla="*/ 6 h 18"/>
                  <a:gd name="T30" fmla="*/ 12 w 18"/>
                  <a:gd name="T31" fmla="*/ 0 h 18"/>
                  <a:gd name="T32" fmla="*/ 12 w 18"/>
                  <a:gd name="T33" fmla="*/ 0 h 18"/>
                  <a:gd name="T34" fmla="*/ 12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0"/>
                    </a:moveTo>
                    <a:lnTo>
                      <a:pt x="6" y="0"/>
                    </a:lnTo>
                    <a:lnTo>
                      <a:pt x="0" y="6"/>
                    </a:lnTo>
                    <a:lnTo>
                      <a:pt x="0" y="12"/>
                    </a:lnTo>
                    <a:lnTo>
                      <a:pt x="6" y="12"/>
                    </a:lnTo>
                    <a:lnTo>
                      <a:pt x="12" y="18"/>
                    </a:lnTo>
                    <a:lnTo>
                      <a:pt x="12" y="12"/>
                    </a:lnTo>
                    <a:lnTo>
                      <a:pt x="18" y="12"/>
                    </a:lnTo>
                    <a:lnTo>
                      <a:pt x="18"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01" name="Freeform 1050"/>
              <p:cNvSpPr>
                <a:spLocks/>
              </p:cNvSpPr>
              <p:nvPr/>
            </p:nvSpPr>
            <p:spPr bwMode="auto">
              <a:xfrm>
                <a:off x="4040" y="1559"/>
                <a:ext cx="18" cy="12"/>
              </a:xfrm>
              <a:custGeom>
                <a:avLst/>
                <a:gdLst>
                  <a:gd name="T0" fmla="*/ 12 w 18"/>
                  <a:gd name="T1" fmla="*/ 0 h 12"/>
                  <a:gd name="T2" fmla="*/ 6 w 18"/>
                  <a:gd name="T3" fmla="*/ 0 h 12"/>
                  <a:gd name="T4" fmla="*/ 6 w 18"/>
                  <a:gd name="T5" fmla="*/ 0 h 12"/>
                  <a:gd name="T6" fmla="*/ 6 w 18"/>
                  <a:gd name="T7" fmla="*/ 6 h 12"/>
                  <a:gd name="T8" fmla="*/ 6 w 18"/>
                  <a:gd name="T9" fmla="*/ 6 h 12"/>
                  <a:gd name="T10" fmla="*/ 0 w 18"/>
                  <a:gd name="T11" fmla="*/ 6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6" y="6"/>
                    </a:lnTo>
                    <a:lnTo>
                      <a:pt x="0" y="6"/>
                    </a:lnTo>
                    <a:lnTo>
                      <a:pt x="6" y="12"/>
                    </a:lnTo>
                    <a:lnTo>
                      <a:pt x="12" y="12"/>
                    </a:lnTo>
                    <a:lnTo>
                      <a:pt x="18" y="6"/>
                    </a:lnTo>
                    <a:lnTo>
                      <a:pt x="18" y="0"/>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02" name="Freeform 1051"/>
              <p:cNvSpPr>
                <a:spLocks/>
              </p:cNvSpPr>
              <p:nvPr/>
            </p:nvSpPr>
            <p:spPr bwMode="auto">
              <a:xfrm>
                <a:off x="4040" y="1559"/>
                <a:ext cx="18" cy="12"/>
              </a:xfrm>
              <a:custGeom>
                <a:avLst/>
                <a:gdLst>
                  <a:gd name="T0" fmla="*/ 12 w 18"/>
                  <a:gd name="T1" fmla="*/ 0 h 12"/>
                  <a:gd name="T2" fmla="*/ 6 w 18"/>
                  <a:gd name="T3" fmla="*/ 0 h 12"/>
                  <a:gd name="T4" fmla="*/ 6 w 18"/>
                  <a:gd name="T5" fmla="*/ 0 h 12"/>
                  <a:gd name="T6" fmla="*/ 6 w 18"/>
                  <a:gd name="T7" fmla="*/ 6 h 12"/>
                  <a:gd name="T8" fmla="*/ 6 w 18"/>
                  <a:gd name="T9" fmla="*/ 6 h 12"/>
                  <a:gd name="T10" fmla="*/ 0 w 18"/>
                  <a:gd name="T11" fmla="*/ 6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6" y="6"/>
                    </a:lnTo>
                    <a:lnTo>
                      <a:pt x="0" y="6"/>
                    </a:lnTo>
                    <a:lnTo>
                      <a:pt x="6" y="12"/>
                    </a:lnTo>
                    <a:lnTo>
                      <a:pt x="12" y="12"/>
                    </a:lnTo>
                    <a:lnTo>
                      <a:pt x="18" y="6"/>
                    </a:lnTo>
                    <a:lnTo>
                      <a:pt x="18" y="0"/>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03" name="Freeform 1052"/>
              <p:cNvSpPr>
                <a:spLocks/>
              </p:cNvSpPr>
              <p:nvPr/>
            </p:nvSpPr>
            <p:spPr bwMode="auto">
              <a:xfrm>
                <a:off x="4046" y="1541"/>
                <a:ext cx="18" cy="18"/>
              </a:xfrm>
              <a:custGeom>
                <a:avLst/>
                <a:gdLst>
                  <a:gd name="T0" fmla="*/ 12 w 18"/>
                  <a:gd name="T1" fmla="*/ 0 h 18"/>
                  <a:gd name="T2" fmla="*/ 6 w 18"/>
                  <a:gd name="T3" fmla="*/ 0 h 18"/>
                  <a:gd name="T4" fmla="*/ 6 w 18"/>
                  <a:gd name="T5" fmla="*/ 6 h 18"/>
                  <a:gd name="T6" fmla="*/ 0 w 18"/>
                  <a:gd name="T7" fmla="*/ 6 h 18"/>
                  <a:gd name="T8" fmla="*/ 0 w 18"/>
                  <a:gd name="T9" fmla="*/ 6 h 18"/>
                  <a:gd name="T10" fmla="*/ 0 w 18"/>
                  <a:gd name="T11" fmla="*/ 12 h 18"/>
                  <a:gd name="T12" fmla="*/ 6 w 18"/>
                  <a:gd name="T13" fmla="*/ 12 h 18"/>
                  <a:gd name="T14" fmla="*/ 6 w 18"/>
                  <a:gd name="T15" fmla="*/ 18 h 18"/>
                  <a:gd name="T16" fmla="*/ 6 w 18"/>
                  <a:gd name="T17" fmla="*/ 18 h 18"/>
                  <a:gd name="T18" fmla="*/ 12 w 18"/>
                  <a:gd name="T19" fmla="*/ 18 h 18"/>
                  <a:gd name="T20" fmla="*/ 12 w 18"/>
                  <a:gd name="T21" fmla="*/ 12 h 18"/>
                  <a:gd name="T22" fmla="*/ 18 w 18"/>
                  <a:gd name="T23" fmla="*/ 12 h 18"/>
                  <a:gd name="T24" fmla="*/ 18 w 18"/>
                  <a:gd name="T25" fmla="*/ 12 h 18"/>
                  <a:gd name="T26" fmla="*/ 18 w 18"/>
                  <a:gd name="T27" fmla="*/ 6 h 18"/>
                  <a:gd name="T28" fmla="*/ 12 w 18"/>
                  <a:gd name="T29" fmla="*/ 6 h 18"/>
                  <a:gd name="T30" fmla="*/ 12 w 18"/>
                  <a:gd name="T31" fmla="*/ 0 h 18"/>
                  <a:gd name="T32" fmla="*/ 12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0"/>
                    </a:moveTo>
                    <a:lnTo>
                      <a:pt x="6" y="0"/>
                    </a:lnTo>
                    <a:lnTo>
                      <a:pt x="6" y="6"/>
                    </a:lnTo>
                    <a:lnTo>
                      <a:pt x="0" y="6"/>
                    </a:lnTo>
                    <a:lnTo>
                      <a:pt x="0" y="12"/>
                    </a:lnTo>
                    <a:lnTo>
                      <a:pt x="6" y="12"/>
                    </a:lnTo>
                    <a:lnTo>
                      <a:pt x="6" y="18"/>
                    </a:lnTo>
                    <a:lnTo>
                      <a:pt x="12" y="18"/>
                    </a:lnTo>
                    <a:lnTo>
                      <a:pt x="12" y="12"/>
                    </a:lnTo>
                    <a:lnTo>
                      <a:pt x="18" y="12"/>
                    </a:lnTo>
                    <a:lnTo>
                      <a:pt x="18" y="6"/>
                    </a:lnTo>
                    <a:lnTo>
                      <a:pt x="12" y="6"/>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04" name="Freeform 1053"/>
              <p:cNvSpPr>
                <a:spLocks/>
              </p:cNvSpPr>
              <p:nvPr/>
            </p:nvSpPr>
            <p:spPr bwMode="auto">
              <a:xfrm>
                <a:off x="4046" y="1541"/>
                <a:ext cx="18" cy="18"/>
              </a:xfrm>
              <a:custGeom>
                <a:avLst/>
                <a:gdLst>
                  <a:gd name="T0" fmla="*/ 12 w 18"/>
                  <a:gd name="T1" fmla="*/ 0 h 18"/>
                  <a:gd name="T2" fmla="*/ 6 w 18"/>
                  <a:gd name="T3" fmla="*/ 0 h 18"/>
                  <a:gd name="T4" fmla="*/ 6 w 18"/>
                  <a:gd name="T5" fmla="*/ 6 h 18"/>
                  <a:gd name="T6" fmla="*/ 0 w 18"/>
                  <a:gd name="T7" fmla="*/ 6 h 18"/>
                  <a:gd name="T8" fmla="*/ 0 w 18"/>
                  <a:gd name="T9" fmla="*/ 6 h 18"/>
                  <a:gd name="T10" fmla="*/ 0 w 18"/>
                  <a:gd name="T11" fmla="*/ 12 h 18"/>
                  <a:gd name="T12" fmla="*/ 6 w 18"/>
                  <a:gd name="T13" fmla="*/ 12 h 18"/>
                  <a:gd name="T14" fmla="*/ 6 w 18"/>
                  <a:gd name="T15" fmla="*/ 18 h 18"/>
                  <a:gd name="T16" fmla="*/ 6 w 18"/>
                  <a:gd name="T17" fmla="*/ 18 h 18"/>
                  <a:gd name="T18" fmla="*/ 12 w 18"/>
                  <a:gd name="T19" fmla="*/ 18 h 18"/>
                  <a:gd name="T20" fmla="*/ 12 w 18"/>
                  <a:gd name="T21" fmla="*/ 12 h 18"/>
                  <a:gd name="T22" fmla="*/ 18 w 18"/>
                  <a:gd name="T23" fmla="*/ 12 h 18"/>
                  <a:gd name="T24" fmla="*/ 18 w 18"/>
                  <a:gd name="T25" fmla="*/ 12 h 18"/>
                  <a:gd name="T26" fmla="*/ 18 w 18"/>
                  <a:gd name="T27" fmla="*/ 6 h 18"/>
                  <a:gd name="T28" fmla="*/ 12 w 18"/>
                  <a:gd name="T29" fmla="*/ 6 h 18"/>
                  <a:gd name="T30" fmla="*/ 12 w 18"/>
                  <a:gd name="T31" fmla="*/ 0 h 18"/>
                  <a:gd name="T32" fmla="*/ 12 w 18"/>
                  <a:gd name="T33" fmla="*/ 0 h 18"/>
                  <a:gd name="T34" fmla="*/ 12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0"/>
                    </a:moveTo>
                    <a:lnTo>
                      <a:pt x="6" y="0"/>
                    </a:lnTo>
                    <a:lnTo>
                      <a:pt x="6" y="6"/>
                    </a:lnTo>
                    <a:lnTo>
                      <a:pt x="0" y="6"/>
                    </a:lnTo>
                    <a:lnTo>
                      <a:pt x="0" y="12"/>
                    </a:lnTo>
                    <a:lnTo>
                      <a:pt x="6" y="12"/>
                    </a:lnTo>
                    <a:lnTo>
                      <a:pt x="6" y="18"/>
                    </a:lnTo>
                    <a:lnTo>
                      <a:pt x="12" y="18"/>
                    </a:lnTo>
                    <a:lnTo>
                      <a:pt x="12" y="12"/>
                    </a:lnTo>
                    <a:lnTo>
                      <a:pt x="18" y="12"/>
                    </a:lnTo>
                    <a:lnTo>
                      <a:pt x="18" y="6"/>
                    </a:lnTo>
                    <a:lnTo>
                      <a:pt x="12" y="6"/>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05" name="Freeform 1054"/>
              <p:cNvSpPr>
                <a:spLocks/>
              </p:cNvSpPr>
              <p:nvPr/>
            </p:nvSpPr>
            <p:spPr bwMode="auto">
              <a:xfrm>
                <a:off x="4052" y="1529"/>
                <a:ext cx="12" cy="12"/>
              </a:xfrm>
              <a:custGeom>
                <a:avLst/>
                <a:gdLst>
                  <a:gd name="T0" fmla="*/ 6 w 12"/>
                  <a:gd name="T1" fmla="*/ 0 h 12"/>
                  <a:gd name="T2" fmla="*/ 6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0" y="0"/>
                    </a:lnTo>
                    <a:lnTo>
                      <a:pt x="0" y="6"/>
                    </a:lnTo>
                    <a:lnTo>
                      <a:pt x="0" y="12"/>
                    </a:lnTo>
                    <a:lnTo>
                      <a:pt x="6" y="12"/>
                    </a:lnTo>
                    <a:lnTo>
                      <a:pt x="12" y="12"/>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06" name="Freeform 1055"/>
              <p:cNvSpPr>
                <a:spLocks/>
              </p:cNvSpPr>
              <p:nvPr/>
            </p:nvSpPr>
            <p:spPr bwMode="auto">
              <a:xfrm>
                <a:off x="4052" y="1529"/>
                <a:ext cx="12" cy="12"/>
              </a:xfrm>
              <a:custGeom>
                <a:avLst/>
                <a:gdLst>
                  <a:gd name="T0" fmla="*/ 6 w 12"/>
                  <a:gd name="T1" fmla="*/ 0 h 12"/>
                  <a:gd name="T2" fmla="*/ 6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6" y="0"/>
                    </a:ln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07" name="Freeform 1056"/>
              <p:cNvSpPr>
                <a:spLocks/>
              </p:cNvSpPr>
              <p:nvPr/>
            </p:nvSpPr>
            <p:spPr bwMode="auto">
              <a:xfrm>
                <a:off x="4052" y="151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0 w 18"/>
                  <a:gd name="T11" fmla="*/ 12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2 w 18"/>
                  <a:gd name="T27" fmla="*/ 6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0"/>
                    </a:lnTo>
                    <a:lnTo>
                      <a:pt x="0" y="6"/>
                    </a:lnTo>
                    <a:lnTo>
                      <a:pt x="0" y="12"/>
                    </a:lnTo>
                    <a:lnTo>
                      <a:pt x="6" y="12"/>
                    </a:lnTo>
                    <a:lnTo>
                      <a:pt x="12" y="12"/>
                    </a:lnTo>
                    <a:lnTo>
                      <a:pt x="18" y="6"/>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08" name="Freeform 1057"/>
              <p:cNvSpPr>
                <a:spLocks/>
              </p:cNvSpPr>
              <p:nvPr/>
            </p:nvSpPr>
            <p:spPr bwMode="auto">
              <a:xfrm>
                <a:off x="4052" y="151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0 w 18"/>
                  <a:gd name="T11" fmla="*/ 12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2 w 18"/>
                  <a:gd name="T27" fmla="*/ 6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0"/>
                    </a:lnTo>
                    <a:lnTo>
                      <a:pt x="0" y="6"/>
                    </a:lnTo>
                    <a:lnTo>
                      <a:pt x="0" y="12"/>
                    </a:lnTo>
                    <a:lnTo>
                      <a:pt x="6" y="12"/>
                    </a:lnTo>
                    <a:lnTo>
                      <a:pt x="12" y="12"/>
                    </a:lnTo>
                    <a:lnTo>
                      <a:pt x="18" y="6"/>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09" name="Freeform 1058"/>
              <p:cNvSpPr>
                <a:spLocks/>
              </p:cNvSpPr>
              <p:nvPr/>
            </p:nvSpPr>
            <p:spPr bwMode="auto">
              <a:xfrm>
                <a:off x="4052" y="1493"/>
                <a:ext cx="12" cy="18"/>
              </a:xfrm>
              <a:custGeom>
                <a:avLst/>
                <a:gdLst>
                  <a:gd name="T0" fmla="*/ 6 w 12"/>
                  <a:gd name="T1" fmla="*/ 0 h 18"/>
                  <a:gd name="T2" fmla="*/ 6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6" y="6"/>
                    </a:lnTo>
                    <a:lnTo>
                      <a:pt x="0" y="6"/>
                    </a:lnTo>
                    <a:lnTo>
                      <a:pt x="0" y="12"/>
                    </a:lnTo>
                    <a:lnTo>
                      <a:pt x="6" y="18"/>
                    </a:lnTo>
                    <a:lnTo>
                      <a:pt x="12" y="12"/>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10" name="Freeform 1059"/>
              <p:cNvSpPr>
                <a:spLocks/>
              </p:cNvSpPr>
              <p:nvPr/>
            </p:nvSpPr>
            <p:spPr bwMode="auto">
              <a:xfrm>
                <a:off x="4052" y="1493"/>
                <a:ext cx="12" cy="18"/>
              </a:xfrm>
              <a:custGeom>
                <a:avLst/>
                <a:gdLst>
                  <a:gd name="T0" fmla="*/ 6 w 12"/>
                  <a:gd name="T1" fmla="*/ 0 h 18"/>
                  <a:gd name="T2" fmla="*/ 6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6" y="6"/>
                    </a:lnTo>
                    <a:lnTo>
                      <a:pt x="0" y="6"/>
                    </a:lnTo>
                    <a:lnTo>
                      <a:pt x="0" y="12"/>
                    </a:lnTo>
                    <a:lnTo>
                      <a:pt x="6" y="18"/>
                    </a:lnTo>
                    <a:lnTo>
                      <a:pt x="12" y="12"/>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11" name="Freeform 1060"/>
              <p:cNvSpPr>
                <a:spLocks/>
              </p:cNvSpPr>
              <p:nvPr/>
            </p:nvSpPr>
            <p:spPr bwMode="auto">
              <a:xfrm>
                <a:off x="4052" y="1481"/>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12 h 12"/>
                  <a:gd name="T12" fmla="*/ 6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12" name="Freeform 1061"/>
              <p:cNvSpPr>
                <a:spLocks/>
              </p:cNvSpPr>
              <p:nvPr/>
            </p:nvSpPr>
            <p:spPr bwMode="auto">
              <a:xfrm>
                <a:off x="4052" y="1481"/>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12 h 12"/>
                  <a:gd name="T12" fmla="*/ 6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13" name="Freeform 1062"/>
              <p:cNvSpPr>
                <a:spLocks/>
              </p:cNvSpPr>
              <p:nvPr/>
            </p:nvSpPr>
            <p:spPr bwMode="auto">
              <a:xfrm>
                <a:off x="4046" y="1463"/>
                <a:ext cx="12" cy="12"/>
              </a:xfrm>
              <a:custGeom>
                <a:avLst/>
                <a:gdLst>
                  <a:gd name="T0" fmla="*/ 6 w 12"/>
                  <a:gd name="T1" fmla="*/ 0 h 12"/>
                  <a:gd name="T2" fmla="*/ 0 w 12"/>
                  <a:gd name="T3" fmla="*/ 0 h 12"/>
                  <a:gd name="T4" fmla="*/ 0 w 12"/>
                  <a:gd name="T5" fmla="*/ 6 h 12"/>
                  <a:gd name="T6" fmla="*/ 0 w 12"/>
                  <a:gd name="T7" fmla="*/ 12 h 12"/>
                  <a:gd name="T8" fmla="*/ 0 w 12"/>
                  <a:gd name="T9" fmla="*/ 12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14" name="Freeform 1063"/>
              <p:cNvSpPr>
                <a:spLocks/>
              </p:cNvSpPr>
              <p:nvPr/>
            </p:nvSpPr>
            <p:spPr bwMode="auto">
              <a:xfrm>
                <a:off x="4046" y="1463"/>
                <a:ext cx="12" cy="12"/>
              </a:xfrm>
              <a:custGeom>
                <a:avLst/>
                <a:gdLst>
                  <a:gd name="T0" fmla="*/ 6 w 12"/>
                  <a:gd name="T1" fmla="*/ 0 h 12"/>
                  <a:gd name="T2" fmla="*/ 0 w 12"/>
                  <a:gd name="T3" fmla="*/ 0 h 12"/>
                  <a:gd name="T4" fmla="*/ 0 w 12"/>
                  <a:gd name="T5" fmla="*/ 6 h 12"/>
                  <a:gd name="T6" fmla="*/ 0 w 12"/>
                  <a:gd name="T7" fmla="*/ 12 h 12"/>
                  <a:gd name="T8" fmla="*/ 0 w 12"/>
                  <a:gd name="T9" fmla="*/ 12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15" name="Freeform 1064"/>
              <p:cNvSpPr>
                <a:spLocks/>
              </p:cNvSpPr>
              <p:nvPr/>
            </p:nvSpPr>
            <p:spPr bwMode="auto">
              <a:xfrm>
                <a:off x="4040" y="1451"/>
                <a:ext cx="12" cy="12"/>
              </a:xfrm>
              <a:custGeom>
                <a:avLst/>
                <a:gdLst>
                  <a:gd name="T0" fmla="*/ 6 w 12"/>
                  <a:gd name="T1" fmla="*/ 0 h 12"/>
                  <a:gd name="T2" fmla="*/ 0 w 12"/>
                  <a:gd name="T3" fmla="*/ 0 h 12"/>
                  <a:gd name="T4" fmla="*/ 0 w 12"/>
                  <a:gd name="T5" fmla="*/ 6 h 12"/>
                  <a:gd name="T6" fmla="*/ 0 w 12"/>
                  <a:gd name="T7" fmla="*/ 6 h 12"/>
                  <a:gd name="T8" fmla="*/ 0 w 12"/>
                  <a:gd name="T9" fmla="*/ 6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6 h 12"/>
                  <a:gd name="T22" fmla="*/ 12 w 12"/>
                  <a:gd name="T23" fmla="*/ 0 h 12"/>
                  <a:gd name="T24" fmla="*/ 12 w 12"/>
                  <a:gd name="T25" fmla="*/ 0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6" y="12"/>
                    </a:lnTo>
                    <a:lnTo>
                      <a:pt x="12" y="12"/>
                    </a:lnTo>
                    <a:lnTo>
                      <a:pt x="12"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16" name="Freeform 1065"/>
              <p:cNvSpPr>
                <a:spLocks/>
              </p:cNvSpPr>
              <p:nvPr/>
            </p:nvSpPr>
            <p:spPr bwMode="auto">
              <a:xfrm>
                <a:off x="4040" y="1451"/>
                <a:ext cx="12" cy="12"/>
              </a:xfrm>
              <a:custGeom>
                <a:avLst/>
                <a:gdLst>
                  <a:gd name="T0" fmla="*/ 6 w 12"/>
                  <a:gd name="T1" fmla="*/ 0 h 12"/>
                  <a:gd name="T2" fmla="*/ 0 w 12"/>
                  <a:gd name="T3" fmla="*/ 0 h 12"/>
                  <a:gd name="T4" fmla="*/ 0 w 12"/>
                  <a:gd name="T5" fmla="*/ 6 h 12"/>
                  <a:gd name="T6" fmla="*/ 0 w 12"/>
                  <a:gd name="T7" fmla="*/ 6 h 12"/>
                  <a:gd name="T8" fmla="*/ 0 w 12"/>
                  <a:gd name="T9" fmla="*/ 6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6 h 12"/>
                  <a:gd name="T22" fmla="*/ 12 w 12"/>
                  <a:gd name="T23" fmla="*/ 0 h 12"/>
                  <a:gd name="T24" fmla="*/ 12 w 12"/>
                  <a:gd name="T25" fmla="*/ 0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6" y="12"/>
                    </a:lnTo>
                    <a:lnTo>
                      <a:pt x="12" y="12"/>
                    </a:lnTo>
                    <a:lnTo>
                      <a:pt x="12"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17" name="Freeform 1066"/>
              <p:cNvSpPr>
                <a:spLocks/>
              </p:cNvSpPr>
              <p:nvPr/>
            </p:nvSpPr>
            <p:spPr bwMode="auto">
              <a:xfrm>
                <a:off x="4034" y="1433"/>
                <a:ext cx="12" cy="18"/>
              </a:xfrm>
              <a:custGeom>
                <a:avLst/>
                <a:gdLst>
                  <a:gd name="T0" fmla="*/ 0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12 w 12"/>
                  <a:gd name="T15" fmla="*/ 12 h 18"/>
                  <a:gd name="T16" fmla="*/ 12 w 12"/>
                  <a:gd name="T17" fmla="*/ 12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0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6"/>
                    </a:lnTo>
                    <a:lnTo>
                      <a:pt x="0" y="12"/>
                    </a:lnTo>
                    <a:lnTo>
                      <a:pt x="6" y="18"/>
                    </a:lnTo>
                    <a:lnTo>
                      <a:pt x="12" y="12"/>
                    </a:lnTo>
                    <a:lnTo>
                      <a:pt x="12" y="6"/>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18" name="Freeform 1067"/>
              <p:cNvSpPr>
                <a:spLocks/>
              </p:cNvSpPr>
              <p:nvPr/>
            </p:nvSpPr>
            <p:spPr bwMode="auto">
              <a:xfrm>
                <a:off x="4034" y="1433"/>
                <a:ext cx="12" cy="18"/>
              </a:xfrm>
              <a:custGeom>
                <a:avLst/>
                <a:gdLst>
                  <a:gd name="T0" fmla="*/ 0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12 w 12"/>
                  <a:gd name="T15" fmla="*/ 12 h 18"/>
                  <a:gd name="T16" fmla="*/ 12 w 12"/>
                  <a:gd name="T17" fmla="*/ 12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0 h 18"/>
                  <a:gd name="T32" fmla="*/ 0 w 12"/>
                  <a:gd name="T33" fmla="*/ 0 h 18"/>
                  <a:gd name="T34" fmla="*/ 0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0"/>
                    </a:moveTo>
                    <a:lnTo>
                      <a:pt x="0" y="6"/>
                    </a:lnTo>
                    <a:lnTo>
                      <a:pt x="0" y="12"/>
                    </a:lnTo>
                    <a:lnTo>
                      <a:pt x="6" y="18"/>
                    </a:lnTo>
                    <a:lnTo>
                      <a:pt x="12" y="12"/>
                    </a:lnTo>
                    <a:lnTo>
                      <a:pt x="12" y="6"/>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19" name="Freeform 1068"/>
              <p:cNvSpPr>
                <a:spLocks/>
              </p:cNvSpPr>
              <p:nvPr/>
            </p:nvSpPr>
            <p:spPr bwMode="auto">
              <a:xfrm>
                <a:off x="4022" y="1421"/>
                <a:ext cx="18" cy="12"/>
              </a:xfrm>
              <a:custGeom>
                <a:avLst/>
                <a:gdLst>
                  <a:gd name="T0" fmla="*/ 6 w 18"/>
                  <a:gd name="T1" fmla="*/ 0 h 12"/>
                  <a:gd name="T2" fmla="*/ 0 w 18"/>
                  <a:gd name="T3" fmla="*/ 6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0" y="12"/>
                    </a:lnTo>
                    <a:lnTo>
                      <a:pt x="6" y="12"/>
                    </a:lnTo>
                    <a:lnTo>
                      <a:pt x="12" y="12"/>
                    </a:lnTo>
                    <a:lnTo>
                      <a:pt x="18" y="12"/>
                    </a:lnTo>
                    <a:lnTo>
                      <a:pt x="18"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20" name="Freeform 1069"/>
              <p:cNvSpPr>
                <a:spLocks/>
              </p:cNvSpPr>
              <p:nvPr/>
            </p:nvSpPr>
            <p:spPr bwMode="auto">
              <a:xfrm>
                <a:off x="4022" y="1421"/>
                <a:ext cx="18" cy="12"/>
              </a:xfrm>
              <a:custGeom>
                <a:avLst/>
                <a:gdLst>
                  <a:gd name="T0" fmla="*/ 6 w 18"/>
                  <a:gd name="T1" fmla="*/ 0 h 12"/>
                  <a:gd name="T2" fmla="*/ 0 w 18"/>
                  <a:gd name="T3" fmla="*/ 6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0" y="12"/>
                    </a:lnTo>
                    <a:lnTo>
                      <a:pt x="6" y="12"/>
                    </a:lnTo>
                    <a:lnTo>
                      <a:pt x="12" y="12"/>
                    </a:lnTo>
                    <a:lnTo>
                      <a:pt x="18" y="12"/>
                    </a:lnTo>
                    <a:lnTo>
                      <a:pt x="18"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21" name="Freeform 1070"/>
              <p:cNvSpPr>
                <a:spLocks/>
              </p:cNvSpPr>
              <p:nvPr/>
            </p:nvSpPr>
            <p:spPr bwMode="auto">
              <a:xfrm>
                <a:off x="4010" y="140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22" name="Freeform 1071"/>
              <p:cNvSpPr>
                <a:spLocks/>
              </p:cNvSpPr>
              <p:nvPr/>
            </p:nvSpPr>
            <p:spPr bwMode="auto">
              <a:xfrm>
                <a:off x="4010" y="140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23" name="Freeform 1072"/>
              <p:cNvSpPr>
                <a:spLocks/>
              </p:cNvSpPr>
              <p:nvPr/>
            </p:nvSpPr>
            <p:spPr bwMode="auto">
              <a:xfrm>
                <a:off x="3998" y="1397"/>
                <a:ext cx="18" cy="12"/>
              </a:xfrm>
              <a:custGeom>
                <a:avLst/>
                <a:gdLst>
                  <a:gd name="T0" fmla="*/ 6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8 w 18"/>
                  <a:gd name="T15" fmla="*/ 12 h 12"/>
                  <a:gd name="T16" fmla="*/ 18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6 h 12"/>
                  <a:gd name="T32" fmla="*/ 6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6"/>
                    </a:moveTo>
                    <a:lnTo>
                      <a:pt x="0" y="6"/>
                    </a:lnTo>
                    <a:lnTo>
                      <a:pt x="0" y="12"/>
                    </a:lnTo>
                    <a:lnTo>
                      <a:pt x="6" y="12"/>
                    </a:lnTo>
                    <a:lnTo>
                      <a:pt x="12" y="12"/>
                    </a:lnTo>
                    <a:lnTo>
                      <a:pt x="18" y="12"/>
                    </a:lnTo>
                    <a:lnTo>
                      <a:pt x="18" y="6"/>
                    </a:lnTo>
                    <a:lnTo>
                      <a:pt x="12" y="0"/>
                    </a:lnTo>
                    <a:lnTo>
                      <a:pt x="6" y="0"/>
                    </a:lnTo>
                    <a:lnTo>
                      <a:pt x="6"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24" name="Freeform 1073"/>
              <p:cNvSpPr>
                <a:spLocks/>
              </p:cNvSpPr>
              <p:nvPr/>
            </p:nvSpPr>
            <p:spPr bwMode="auto">
              <a:xfrm>
                <a:off x="3998" y="1397"/>
                <a:ext cx="18" cy="12"/>
              </a:xfrm>
              <a:custGeom>
                <a:avLst/>
                <a:gdLst>
                  <a:gd name="T0" fmla="*/ 6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8 w 18"/>
                  <a:gd name="T15" fmla="*/ 12 h 12"/>
                  <a:gd name="T16" fmla="*/ 18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6 h 12"/>
                  <a:gd name="T32" fmla="*/ 6 w 18"/>
                  <a:gd name="T33" fmla="*/ 6 h 12"/>
                  <a:gd name="T34" fmla="*/ 6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6"/>
                    </a:moveTo>
                    <a:lnTo>
                      <a:pt x="0" y="6"/>
                    </a:lnTo>
                    <a:lnTo>
                      <a:pt x="0" y="12"/>
                    </a:lnTo>
                    <a:lnTo>
                      <a:pt x="6" y="12"/>
                    </a:lnTo>
                    <a:lnTo>
                      <a:pt x="12" y="12"/>
                    </a:lnTo>
                    <a:lnTo>
                      <a:pt x="18" y="12"/>
                    </a:lnTo>
                    <a:lnTo>
                      <a:pt x="18" y="6"/>
                    </a:lnTo>
                    <a:lnTo>
                      <a:pt x="12" y="0"/>
                    </a:lnTo>
                    <a:lnTo>
                      <a:pt x="6" y="0"/>
                    </a:lnTo>
                    <a:lnTo>
                      <a:pt x="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25" name="Freeform 1074"/>
              <p:cNvSpPr>
                <a:spLocks/>
              </p:cNvSpPr>
              <p:nvPr/>
            </p:nvSpPr>
            <p:spPr bwMode="auto">
              <a:xfrm>
                <a:off x="3986" y="1385"/>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2 w 18"/>
                  <a:gd name="T15" fmla="*/ 12 h 18"/>
                  <a:gd name="T16" fmla="*/ 12 w 18"/>
                  <a:gd name="T17" fmla="*/ 12 h 18"/>
                  <a:gd name="T18" fmla="*/ 18 w 18"/>
                  <a:gd name="T19" fmla="*/ 12 h 18"/>
                  <a:gd name="T20" fmla="*/ 12 w 18"/>
                  <a:gd name="T21" fmla="*/ 6 h 18"/>
                  <a:gd name="T22" fmla="*/ 12 w 18"/>
                  <a:gd name="T23" fmla="*/ 6 h 18"/>
                  <a:gd name="T24" fmla="*/ 12 w 18"/>
                  <a:gd name="T25" fmla="*/ 6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12"/>
                    </a:lnTo>
                    <a:lnTo>
                      <a:pt x="12" y="6"/>
                    </a:lnTo>
                    <a:lnTo>
                      <a:pt x="6" y="0"/>
                    </a:lnTo>
                    <a:lnTo>
                      <a:pt x="6" y="6"/>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26" name="Freeform 1075"/>
              <p:cNvSpPr>
                <a:spLocks/>
              </p:cNvSpPr>
              <p:nvPr/>
            </p:nvSpPr>
            <p:spPr bwMode="auto">
              <a:xfrm>
                <a:off x="3986" y="1385"/>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2 w 18"/>
                  <a:gd name="T15" fmla="*/ 12 h 18"/>
                  <a:gd name="T16" fmla="*/ 12 w 18"/>
                  <a:gd name="T17" fmla="*/ 12 h 18"/>
                  <a:gd name="T18" fmla="*/ 18 w 18"/>
                  <a:gd name="T19" fmla="*/ 12 h 18"/>
                  <a:gd name="T20" fmla="*/ 12 w 18"/>
                  <a:gd name="T21" fmla="*/ 6 h 18"/>
                  <a:gd name="T22" fmla="*/ 12 w 18"/>
                  <a:gd name="T23" fmla="*/ 6 h 18"/>
                  <a:gd name="T24" fmla="*/ 12 w 18"/>
                  <a:gd name="T25" fmla="*/ 6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2" y="12"/>
                    </a:lnTo>
                    <a:lnTo>
                      <a:pt x="18" y="12"/>
                    </a:lnTo>
                    <a:lnTo>
                      <a:pt x="12" y="6"/>
                    </a:lnTo>
                    <a:lnTo>
                      <a:pt x="6" y="0"/>
                    </a:lnTo>
                    <a:lnTo>
                      <a:pt x="6" y="6"/>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27" name="Freeform 1076"/>
              <p:cNvSpPr>
                <a:spLocks/>
              </p:cNvSpPr>
              <p:nvPr/>
            </p:nvSpPr>
            <p:spPr bwMode="auto">
              <a:xfrm>
                <a:off x="3974" y="1379"/>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6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12"/>
                    </a:lnTo>
                    <a:lnTo>
                      <a:pt x="12" y="6"/>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28" name="Freeform 1077"/>
              <p:cNvSpPr>
                <a:spLocks/>
              </p:cNvSpPr>
              <p:nvPr/>
            </p:nvSpPr>
            <p:spPr bwMode="auto">
              <a:xfrm>
                <a:off x="3974" y="1379"/>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6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12"/>
                    </a:lnTo>
                    <a:lnTo>
                      <a:pt x="12" y="6"/>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29" name="Freeform 1078"/>
              <p:cNvSpPr>
                <a:spLocks/>
              </p:cNvSpPr>
              <p:nvPr/>
            </p:nvSpPr>
            <p:spPr bwMode="auto">
              <a:xfrm>
                <a:off x="3956" y="1373"/>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0" y="12"/>
                    </a:lnTo>
                    <a:lnTo>
                      <a:pt x="6" y="12"/>
                    </a:lnTo>
                    <a:lnTo>
                      <a:pt x="12" y="12"/>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30" name="Freeform 1079"/>
              <p:cNvSpPr>
                <a:spLocks/>
              </p:cNvSpPr>
              <p:nvPr/>
            </p:nvSpPr>
            <p:spPr bwMode="auto">
              <a:xfrm>
                <a:off x="3956" y="1373"/>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0" y="12"/>
                    </a:lnTo>
                    <a:lnTo>
                      <a:pt x="6" y="12"/>
                    </a:lnTo>
                    <a:lnTo>
                      <a:pt x="12" y="12"/>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31" name="Freeform 1080"/>
              <p:cNvSpPr>
                <a:spLocks/>
              </p:cNvSpPr>
              <p:nvPr/>
            </p:nvSpPr>
            <p:spPr bwMode="auto">
              <a:xfrm>
                <a:off x="3938" y="1367"/>
                <a:ext cx="18" cy="12"/>
              </a:xfrm>
              <a:custGeom>
                <a:avLst/>
                <a:gdLst>
                  <a:gd name="T0" fmla="*/ 0 w 18"/>
                  <a:gd name="T1" fmla="*/ 6 h 12"/>
                  <a:gd name="T2" fmla="*/ 6 w 18"/>
                  <a:gd name="T3" fmla="*/ 12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6 w 18"/>
                  <a:gd name="T27" fmla="*/ 0 h 12"/>
                  <a:gd name="T28" fmla="*/ 6 w 18"/>
                  <a:gd name="T29" fmla="*/ 6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12"/>
                    </a:lnTo>
                    <a:lnTo>
                      <a:pt x="18" y="6"/>
                    </a:lnTo>
                    <a:lnTo>
                      <a:pt x="18" y="0"/>
                    </a:lnTo>
                    <a:lnTo>
                      <a:pt x="12" y="0"/>
                    </a:lnTo>
                    <a:lnTo>
                      <a:pt x="6" y="0"/>
                    </a:lnTo>
                    <a:lnTo>
                      <a:pt x="6" y="6"/>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32" name="Freeform 1081"/>
              <p:cNvSpPr>
                <a:spLocks/>
              </p:cNvSpPr>
              <p:nvPr/>
            </p:nvSpPr>
            <p:spPr bwMode="auto">
              <a:xfrm>
                <a:off x="3938" y="1367"/>
                <a:ext cx="18" cy="12"/>
              </a:xfrm>
              <a:custGeom>
                <a:avLst/>
                <a:gdLst>
                  <a:gd name="T0" fmla="*/ 0 w 18"/>
                  <a:gd name="T1" fmla="*/ 6 h 12"/>
                  <a:gd name="T2" fmla="*/ 6 w 18"/>
                  <a:gd name="T3" fmla="*/ 12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6 w 18"/>
                  <a:gd name="T27" fmla="*/ 0 h 12"/>
                  <a:gd name="T28" fmla="*/ 6 w 18"/>
                  <a:gd name="T29" fmla="*/ 6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12"/>
                    </a:lnTo>
                    <a:lnTo>
                      <a:pt x="18" y="6"/>
                    </a:lnTo>
                    <a:lnTo>
                      <a:pt x="18" y="0"/>
                    </a:lnTo>
                    <a:lnTo>
                      <a:pt x="12" y="0"/>
                    </a:lnTo>
                    <a:lnTo>
                      <a:pt x="6" y="0"/>
                    </a:lnTo>
                    <a:lnTo>
                      <a:pt x="6" y="6"/>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33" name="Freeform 1082"/>
              <p:cNvSpPr>
                <a:spLocks/>
              </p:cNvSpPr>
              <p:nvPr/>
            </p:nvSpPr>
            <p:spPr bwMode="auto">
              <a:xfrm>
                <a:off x="3926" y="1367"/>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34" name="Freeform 1083"/>
              <p:cNvSpPr>
                <a:spLocks/>
              </p:cNvSpPr>
              <p:nvPr/>
            </p:nvSpPr>
            <p:spPr bwMode="auto">
              <a:xfrm>
                <a:off x="3926" y="1367"/>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35" name="Freeform 1084"/>
              <p:cNvSpPr>
                <a:spLocks/>
              </p:cNvSpPr>
              <p:nvPr/>
            </p:nvSpPr>
            <p:spPr bwMode="auto">
              <a:xfrm>
                <a:off x="3908" y="1361"/>
                <a:ext cx="12" cy="18"/>
              </a:xfrm>
              <a:custGeom>
                <a:avLst/>
                <a:gdLst>
                  <a:gd name="T0" fmla="*/ 0 w 12"/>
                  <a:gd name="T1" fmla="*/ 12 h 18"/>
                  <a:gd name="T2" fmla="*/ 0 w 12"/>
                  <a:gd name="T3" fmla="*/ 12 h 18"/>
                  <a:gd name="T4" fmla="*/ 6 w 12"/>
                  <a:gd name="T5" fmla="*/ 18 h 18"/>
                  <a:gd name="T6" fmla="*/ 6 w 12"/>
                  <a:gd name="T7" fmla="*/ 18 h 18"/>
                  <a:gd name="T8" fmla="*/ 6 w 12"/>
                  <a:gd name="T9" fmla="*/ 18 h 18"/>
                  <a:gd name="T10" fmla="*/ 12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6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6" y="18"/>
                    </a:lnTo>
                    <a:lnTo>
                      <a:pt x="12" y="18"/>
                    </a:lnTo>
                    <a:lnTo>
                      <a:pt x="12" y="12"/>
                    </a:lnTo>
                    <a:lnTo>
                      <a:pt x="12" y="6"/>
                    </a:lnTo>
                    <a:lnTo>
                      <a:pt x="6" y="0"/>
                    </a:lnTo>
                    <a:lnTo>
                      <a:pt x="6" y="6"/>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36" name="Freeform 1085"/>
              <p:cNvSpPr>
                <a:spLocks/>
              </p:cNvSpPr>
              <p:nvPr/>
            </p:nvSpPr>
            <p:spPr bwMode="auto">
              <a:xfrm>
                <a:off x="3908" y="1361"/>
                <a:ext cx="12" cy="18"/>
              </a:xfrm>
              <a:custGeom>
                <a:avLst/>
                <a:gdLst>
                  <a:gd name="T0" fmla="*/ 0 w 12"/>
                  <a:gd name="T1" fmla="*/ 12 h 18"/>
                  <a:gd name="T2" fmla="*/ 0 w 12"/>
                  <a:gd name="T3" fmla="*/ 12 h 18"/>
                  <a:gd name="T4" fmla="*/ 6 w 12"/>
                  <a:gd name="T5" fmla="*/ 18 h 18"/>
                  <a:gd name="T6" fmla="*/ 6 w 12"/>
                  <a:gd name="T7" fmla="*/ 18 h 18"/>
                  <a:gd name="T8" fmla="*/ 6 w 12"/>
                  <a:gd name="T9" fmla="*/ 18 h 18"/>
                  <a:gd name="T10" fmla="*/ 12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6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6" y="18"/>
                    </a:lnTo>
                    <a:lnTo>
                      <a:pt x="12" y="18"/>
                    </a:lnTo>
                    <a:lnTo>
                      <a:pt x="12" y="12"/>
                    </a:lnTo>
                    <a:lnTo>
                      <a:pt x="12" y="6"/>
                    </a:lnTo>
                    <a:lnTo>
                      <a:pt x="6" y="0"/>
                    </a:lnTo>
                    <a:lnTo>
                      <a:pt x="6" y="6"/>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37" name="Freeform 1086"/>
              <p:cNvSpPr>
                <a:spLocks/>
              </p:cNvSpPr>
              <p:nvPr/>
            </p:nvSpPr>
            <p:spPr bwMode="auto">
              <a:xfrm>
                <a:off x="3890" y="1361"/>
                <a:ext cx="18" cy="18"/>
              </a:xfrm>
              <a:custGeom>
                <a:avLst/>
                <a:gdLst>
                  <a:gd name="T0" fmla="*/ 0 w 18"/>
                  <a:gd name="T1" fmla="*/ 12 h 18"/>
                  <a:gd name="T2" fmla="*/ 0 w 18"/>
                  <a:gd name="T3" fmla="*/ 12 h 18"/>
                  <a:gd name="T4" fmla="*/ 6 w 18"/>
                  <a:gd name="T5" fmla="*/ 18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2 w 18"/>
                  <a:gd name="T19" fmla="*/ 6 h 18"/>
                  <a:gd name="T20" fmla="*/ 12 w 18"/>
                  <a:gd name="T21" fmla="*/ 6 h 18"/>
                  <a:gd name="T22" fmla="*/ 6 w 18"/>
                  <a:gd name="T23" fmla="*/ 0 h 18"/>
                  <a:gd name="T24" fmla="*/ 6 w 18"/>
                  <a:gd name="T25" fmla="*/ 0 h 18"/>
                  <a:gd name="T26" fmla="*/ 6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0" y="12"/>
                    </a:lnTo>
                    <a:lnTo>
                      <a:pt x="6" y="18"/>
                    </a:lnTo>
                    <a:lnTo>
                      <a:pt x="12" y="18"/>
                    </a:lnTo>
                    <a:lnTo>
                      <a:pt x="12" y="12"/>
                    </a:lnTo>
                    <a:lnTo>
                      <a:pt x="18" y="6"/>
                    </a:lnTo>
                    <a:lnTo>
                      <a:pt x="12" y="6"/>
                    </a:lnTo>
                    <a:lnTo>
                      <a:pt x="6" y="0"/>
                    </a:lnTo>
                    <a:lnTo>
                      <a:pt x="6" y="6"/>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38" name="Freeform 1087"/>
              <p:cNvSpPr>
                <a:spLocks/>
              </p:cNvSpPr>
              <p:nvPr/>
            </p:nvSpPr>
            <p:spPr bwMode="auto">
              <a:xfrm>
                <a:off x="3890" y="1361"/>
                <a:ext cx="18" cy="18"/>
              </a:xfrm>
              <a:custGeom>
                <a:avLst/>
                <a:gdLst>
                  <a:gd name="T0" fmla="*/ 0 w 18"/>
                  <a:gd name="T1" fmla="*/ 12 h 18"/>
                  <a:gd name="T2" fmla="*/ 0 w 18"/>
                  <a:gd name="T3" fmla="*/ 12 h 18"/>
                  <a:gd name="T4" fmla="*/ 6 w 18"/>
                  <a:gd name="T5" fmla="*/ 18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2 w 18"/>
                  <a:gd name="T19" fmla="*/ 6 h 18"/>
                  <a:gd name="T20" fmla="*/ 12 w 18"/>
                  <a:gd name="T21" fmla="*/ 6 h 18"/>
                  <a:gd name="T22" fmla="*/ 6 w 18"/>
                  <a:gd name="T23" fmla="*/ 0 h 18"/>
                  <a:gd name="T24" fmla="*/ 6 w 18"/>
                  <a:gd name="T25" fmla="*/ 0 h 18"/>
                  <a:gd name="T26" fmla="*/ 6 w 18"/>
                  <a:gd name="T27" fmla="*/ 6 h 18"/>
                  <a:gd name="T28" fmla="*/ 0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0" y="12"/>
                    </a:lnTo>
                    <a:lnTo>
                      <a:pt x="6" y="18"/>
                    </a:lnTo>
                    <a:lnTo>
                      <a:pt x="12" y="18"/>
                    </a:lnTo>
                    <a:lnTo>
                      <a:pt x="12" y="12"/>
                    </a:lnTo>
                    <a:lnTo>
                      <a:pt x="18" y="6"/>
                    </a:lnTo>
                    <a:lnTo>
                      <a:pt x="12" y="6"/>
                    </a:lnTo>
                    <a:lnTo>
                      <a:pt x="6" y="0"/>
                    </a:lnTo>
                    <a:lnTo>
                      <a:pt x="6" y="6"/>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39" name="Freeform 1088"/>
              <p:cNvSpPr>
                <a:spLocks/>
              </p:cNvSpPr>
              <p:nvPr/>
            </p:nvSpPr>
            <p:spPr bwMode="auto">
              <a:xfrm>
                <a:off x="3872" y="136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6 h 12"/>
                  <a:gd name="T16" fmla="*/ 18 w 18"/>
                  <a:gd name="T17" fmla="*/ 6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6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40" name="Freeform 1089"/>
              <p:cNvSpPr>
                <a:spLocks/>
              </p:cNvSpPr>
              <p:nvPr/>
            </p:nvSpPr>
            <p:spPr bwMode="auto">
              <a:xfrm>
                <a:off x="3872" y="136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6 h 12"/>
                  <a:gd name="T16" fmla="*/ 18 w 18"/>
                  <a:gd name="T17" fmla="*/ 6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6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41" name="Freeform 1090"/>
              <p:cNvSpPr>
                <a:spLocks/>
              </p:cNvSpPr>
              <p:nvPr/>
            </p:nvSpPr>
            <p:spPr bwMode="auto">
              <a:xfrm>
                <a:off x="3860" y="1367"/>
                <a:ext cx="12" cy="18"/>
              </a:xfrm>
              <a:custGeom>
                <a:avLst/>
                <a:gdLst>
                  <a:gd name="T0" fmla="*/ 0 w 12"/>
                  <a:gd name="T1" fmla="*/ 12 h 18"/>
                  <a:gd name="T2" fmla="*/ 0 w 12"/>
                  <a:gd name="T3" fmla="*/ 18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0 w 12"/>
                  <a:gd name="T23" fmla="*/ 6 h 18"/>
                  <a:gd name="T24" fmla="*/ 0 w 12"/>
                  <a:gd name="T25" fmla="*/ 6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8"/>
                    </a:lnTo>
                    <a:lnTo>
                      <a:pt x="6" y="18"/>
                    </a:lnTo>
                    <a:lnTo>
                      <a:pt x="12" y="12"/>
                    </a:lnTo>
                    <a:lnTo>
                      <a:pt x="12" y="6"/>
                    </a:lnTo>
                    <a:lnTo>
                      <a:pt x="6"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42" name="Freeform 1091"/>
              <p:cNvSpPr>
                <a:spLocks/>
              </p:cNvSpPr>
              <p:nvPr/>
            </p:nvSpPr>
            <p:spPr bwMode="auto">
              <a:xfrm>
                <a:off x="3860" y="1367"/>
                <a:ext cx="12" cy="18"/>
              </a:xfrm>
              <a:custGeom>
                <a:avLst/>
                <a:gdLst>
                  <a:gd name="T0" fmla="*/ 0 w 12"/>
                  <a:gd name="T1" fmla="*/ 12 h 18"/>
                  <a:gd name="T2" fmla="*/ 0 w 12"/>
                  <a:gd name="T3" fmla="*/ 18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0 w 12"/>
                  <a:gd name="T23" fmla="*/ 6 h 18"/>
                  <a:gd name="T24" fmla="*/ 0 w 12"/>
                  <a:gd name="T25" fmla="*/ 6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8"/>
                    </a:lnTo>
                    <a:lnTo>
                      <a:pt x="6" y="18"/>
                    </a:lnTo>
                    <a:lnTo>
                      <a:pt x="12" y="12"/>
                    </a:lnTo>
                    <a:lnTo>
                      <a:pt x="12" y="6"/>
                    </a:lnTo>
                    <a:lnTo>
                      <a:pt x="6"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43" name="Freeform 1092"/>
              <p:cNvSpPr>
                <a:spLocks/>
              </p:cNvSpPr>
              <p:nvPr/>
            </p:nvSpPr>
            <p:spPr bwMode="auto">
              <a:xfrm>
                <a:off x="4076" y="1403"/>
                <a:ext cx="30" cy="42"/>
              </a:xfrm>
              <a:custGeom>
                <a:avLst/>
                <a:gdLst>
                  <a:gd name="T0" fmla="*/ 6 w 30"/>
                  <a:gd name="T1" fmla="*/ 30 h 42"/>
                  <a:gd name="T2" fmla="*/ 12 w 30"/>
                  <a:gd name="T3" fmla="*/ 36 h 42"/>
                  <a:gd name="T4" fmla="*/ 24 w 30"/>
                  <a:gd name="T5" fmla="*/ 42 h 42"/>
                  <a:gd name="T6" fmla="*/ 30 w 30"/>
                  <a:gd name="T7" fmla="*/ 42 h 42"/>
                  <a:gd name="T8" fmla="*/ 30 w 30"/>
                  <a:gd name="T9" fmla="*/ 42 h 42"/>
                  <a:gd name="T10" fmla="*/ 30 w 30"/>
                  <a:gd name="T11" fmla="*/ 36 h 42"/>
                  <a:gd name="T12" fmla="*/ 30 w 30"/>
                  <a:gd name="T13" fmla="*/ 30 h 42"/>
                  <a:gd name="T14" fmla="*/ 24 w 30"/>
                  <a:gd name="T15" fmla="*/ 18 h 42"/>
                  <a:gd name="T16" fmla="*/ 24 w 30"/>
                  <a:gd name="T17" fmla="*/ 18 h 42"/>
                  <a:gd name="T18" fmla="*/ 18 w 30"/>
                  <a:gd name="T19" fmla="*/ 6 h 42"/>
                  <a:gd name="T20" fmla="*/ 12 w 30"/>
                  <a:gd name="T21" fmla="*/ 0 h 42"/>
                  <a:gd name="T22" fmla="*/ 6 w 30"/>
                  <a:gd name="T23" fmla="*/ 0 h 42"/>
                  <a:gd name="T24" fmla="*/ 6 w 30"/>
                  <a:gd name="T25" fmla="*/ 0 h 42"/>
                  <a:gd name="T26" fmla="*/ 0 w 30"/>
                  <a:gd name="T27" fmla="*/ 6 h 42"/>
                  <a:gd name="T28" fmla="*/ 0 w 30"/>
                  <a:gd name="T29" fmla="*/ 18 h 42"/>
                  <a:gd name="T30" fmla="*/ 6 w 30"/>
                  <a:gd name="T31" fmla="*/ 30 h 42"/>
                  <a:gd name="T32" fmla="*/ 6 w 30"/>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6" y="30"/>
                    </a:moveTo>
                    <a:lnTo>
                      <a:pt x="12" y="36"/>
                    </a:lnTo>
                    <a:lnTo>
                      <a:pt x="24" y="42"/>
                    </a:lnTo>
                    <a:lnTo>
                      <a:pt x="30" y="42"/>
                    </a:lnTo>
                    <a:lnTo>
                      <a:pt x="30" y="36"/>
                    </a:lnTo>
                    <a:lnTo>
                      <a:pt x="30" y="30"/>
                    </a:lnTo>
                    <a:lnTo>
                      <a:pt x="24" y="18"/>
                    </a:lnTo>
                    <a:lnTo>
                      <a:pt x="18" y="6"/>
                    </a:lnTo>
                    <a:lnTo>
                      <a:pt x="12" y="0"/>
                    </a:lnTo>
                    <a:lnTo>
                      <a:pt x="6" y="0"/>
                    </a:lnTo>
                    <a:lnTo>
                      <a:pt x="0" y="6"/>
                    </a:lnTo>
                    <a:lnTo>
                      <a:pt x="0" y="18"/>
                    </a:lnTo>
                    <a:lnTo>
                      <a:pt x="6"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44" name="Freeform 1093"/>
              <p:cNvSpPr>
                <a:spLocks/>
              </p:cNvSpPr>
              <p:nvPr/>
            </p:nvSpPr>
            <p:spPr bwMode="auto">
              <a:xfrm>
                <a:off x="4058" y="1433"/>
                <a:ext cx="18" cy="12"/>
              </a:xfrm>
              <a:custGeom>
                <a:avLst/>
                <a:gdLst>
                  <a:gd name="T0" fmla="*/ 0 w 18"/>
                  <a:gd name="T1" fmla="*/ 12 h 12"/>
                  <a:gd name="T2" fmla="*/ 18 w 18"/>
                  <a:gd name="T3" fmla="*/ 6 h 12"/>
                  <a:gd name="T4" fmla="*/ 18 w 18"/>
                  <a:gd name="T5" fmla="*/ 0 h 12"/>
                  <a:gd name="T6" fmla="*/ 0 w 18"/>
                  <a:gd name="T7" fmla="*/ 6 h 12"/>
                  <a:gd name="T8" fmla="*/ 0 w 18"/>
                  <a:gd name="T9" fmla="*/ 12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12"/>
                    </a:moveTo>
                    <a:lnTo>
                      <a:pt x="18" y="6"/>
                    </a:lnTo>
                    <a:lnTo>
                      <a:pt x="18" y="0"/>
                    </a:lnTo>
                    <a:lnTo>
                      <a:pt x="0" y="6"/>
                    </a:lnTo>
                    <a:lnTo>
                      <a:pt x="0"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45" name="Freeform 1094"/>
              <p:cNvSpPr>
                <a:spLocks/>
              </p:cNvSpPr>
              <p:nvPr/>
            </p:nvSpPr>
            <p:spPr bwMode="auto">
              <a:xfrm>
                <a:off x="3656" y="1535"/>
                <a:ext cx="36" cy="36"/>
              </a:xfrm>
              <a:custGeom>
                <a:avLst/>
                <a:gdLst>
                  <a:gd name="T0" fmla="*/ 6 w 36"/>
                  <a:gd name="T1" fmla="*/ 36 h 36"/>
                  <a:gd name="T2" fmla="*/ 36 w 36"/>
                  <a:gd name="T3" fmla="*/ 6 h 36"/>
                  <a:gd name="T4" fmla="*/ 30 w 36"/>
                  <a:gd name="T5" fmla="*/ 0 h 36"/>
                  <a:gd name="T6" fmla="*/ 0 w 36"/>
                  <a:gd name="T7" fmla="*/ 30 h 36"/>
                  <a:gd name="T8" fmla="*/ 6 w 36"/>
                  <a:gd name="T9" fmla="*/ 3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6" y="36"/>
                    </a:moveTo>
                    <a:lnTo>
                      <a:pt x="36" y="6"/>
                    </a:lnTo>
                    <a:lnTo>
                      <a:pt x="30" y="0"/>
                    </a:lnTo>
                    <a:lnTo>
                      <a:pt x="0" y="30"/>
                    </a:lnTo>
                    <a:lnTo>
                      <a:pt x="6" y="3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46" name="Line 1095"/>
              <p:cNvSpPr>
                <a:spLocks noChangeShapeType="1"/>
              </p:cNvSpPr>
              <p:nvPr/>
            </p:nvSpPr>
            <p:spPr bwMode="auto">
              <a:xfrm flipH="1">
                <a:off x="4076" y="1427"/>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047" name="Freeform 1096"/>
              <p:cNvSpPr>
                <a:spLocks/>
              </p:cNvSpPr>
              <p:nvPr/>
            </p:nvSpPr>
            <p:spPr bwMode="auto">
              <a:xfrm>
                <a:off x="4022" y="1349"/>
                <a:ext cx="42" cy="36"/>
              </a:xfrm>
              <a:custGeom>
                <a:avLst/>
                <a:gdLst>
                  <a:gd name="T0" fmla="*/ 12 w 42"/>
                  <a:gd name="T1" fmla="*/ 24 h 36"/>
                  <a:gd name="T2" fmla="*/ 24 w 42"/>
                  <a:gd name="T3" fmla="*/ 30 h 36"/>
                  <a:gd name="T4" fmla="*/ 36 w 42"/>
                  <a:gd name="T5" fmla="*/ 36 h 36"/>
                  <a:gd name="T6" fmla="*/ 42 w 42"/>
                  <a:gd name="T7" fmla="*/ 30 h 36"/>
                  <a:gd name="T8" fmla="*/ 42 w 42"/>
                  <a:gd name="T9" fmla="*/ 30 h 36"/>
                  <a:gd name="T10" fmla="*/ 42 w 42"/>
                  <a:gd name="T11" fmla="*/ 24 h 36"/>
                  <a:gd name="T12" fmla="*/ 36 w 42"/>
                  <a:gd name="T13" fmla="*/ 18 h 36"/>
                  <a:gd name="T14" fmla="*/ 30 w 42"/>
                  <a:gd name="T15" fmla="*/ 6 h 36"/>
                  <a:gd name="T16" fmla="*/ 30 w 42"/>
                  <a:gd name="T17" fmla="*/ 6 h 36"/>
                  <a:gd name="T18" fmla="*/ 18 w 42"/>
                  <a:gd name="T19" fmla="*/ 0 h 36"/>
                  <a:gd name="T20" fmla="*/ 6 w 42"/>
                  <a:gd name="T21" fmla="*/ 0 h 36"/>
                  <a:gd name="T22" fmla="*/ 0 w 42"/>
                  <a:gd name="T23" fmla="*/ 0 h 36"/>
                  <a:gd name="T24" fmla="*/ 0 w 42"/>
                  <a:gd name="T25" fmla="*/ 0 h 36"/>
                  <a:gd name="T26" fmla="*/ 0 w 42"/>
                  <a:gd name="T27" fmla="*/ 6 h 36"/>
                  <a:gd name="T28" fmla="*/ 6 w 42"/>
                  <a:gd name="T29" fmla="*/ 18 h 36"/>
                  <a:gd name="T30" fmla="*/ 12 w 42"/>
                  <a:gd name="T31" fmla="*/ 24 h 36"/>
                  <a:gd name="T32" fmla="*/ 12 w 42"/>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12" y="24"/>
                    </a:moveTo>
                    <a:lnTo>
                      <a:pt x="24" y="30"/>
                    </a:lnTo>
                    <a:lnTo>
                      <a:pt x="36" y="36"/>
                    </a:lnTo>
                    <a:lnTo>
                      <a:pt x="42" y="30"/>
                    </a:lnTo>
                    <a:lnTo>
                      <a:pt x="42" y="24"/>
                    </a:lnTo>
                    <a:lnTo>
                      <a:pt x="36" y="18"/>
                    </a:lnTo>
                    <a:lnTo>
                      <a:pt x="30" y="6"/>
                    </a:lnTo>
                    <a:lnTo>
                      <a:pt x="18" y="0"/>
                    </a:lnTo>
                    <a:lnTo>
                      <a:pt x="6" y="0"/>
                    </a:lnTo>
                    <a:lnTo>
                      <a:pt x="0" y="0"/>
                    </a:lnTo>
                    <a:lnTo>
                      <a:pt x="0" y="6"/>
                    </a:lnTo>
                    <a:lnTo>
                      <a:pt x="6" y="18"/>
                    </a:lnTo>
                    <a:lnTo>
                      <a:pt x="12"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48" name="Freeform 1097"/>
              <p:cNvSpPr>
                <a:spLocks/>
              </p:cNvSpPr>
              <p:nvPr/>
            </p:nvSpPr>
            <p:spPr bwMode="auto">
              <a:xfrm>
                <a:off x="4016" y="1379"/>
                <a:ext cx="18" cy="18"/>
              </a:xfrm>
              <a:custGeom>
                <a:avLst/>
                <a:gdLst>
                  <a:gd name="T0" fmla="*/ 6 w 18"/>
                  <a:gd name="T1" fmla="*/ 18 h 18"/>
                  <a:gd name="T2" fmla="*/ 18 w 18"/>
                  <a:gd name="T3" fmla="*/ 0 h 18"/>
                  <a:gd name="T4" fmla="*/ 12 w 18"/>
                  <a:gd name="T5" fmla="*/ 0 h 18"/>
                  <a:gd name="T6" fmla="*/ 0 w 18"/>
                  <a:gd name="T7" fmla="*/ 12 h 18"/>
                  <a:gd name="T8" fmla="*/ 6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6" y="18"/>
                    </a:moveTo>
                    <a:lnTo>
                      <a:pt x="18" y="0"/>
                    </a:lnTo>
                    <a:lnTo>
                      <a:pt x="12" y="0"/>
                    </a:lnTo>
                    <a:lnTo>
                      <a:pt x="0" y="12"/>
                    </a:lnTo>
                    <a:lnTo>
                      <a:pt x="6"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49" name="Line 1098"/>
              <p:cNvSpPr>
                <a:spLocks noChangeShapeType="1"/>
              </p:cNvSpPr>
              <p:nvPr/>
            </p:nvSpPr>
            <p:spPr bwMode="auto">
              <a:xfrm flipH="1">
                <a:off x="4034" y="1373"/>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050" name="Freeform 1099"/>
              <p:cNvSpPr>
                <a:spLocks/>
              </p:cNvSpPr>
              <p:nvPr/>
            </p:nvSpPr>
            <p:spPr bwMode="auto">
              <a:xfrm>
                <a:off x="3950" y="1313"/>
                <a:ext cx="48" cy="30"/>
              </a:xfrm>
              <a:custGeom>
                <a:avLst/>
                <a:gdLst>
                  <a:gd name="T0" fmla="*/ 18 w 48"/>
                  <a:gd name="T1" fmla="*/ 24 h 30"/>
                  <a:gd name="T2" fmla="*/ 36 w 48"/>
                  <a:gd name="T3" fmla="*/ 30 h 30"/>
                  <a:gd name="T4" fmla="*/ 42 w 48"/>
                  <a:gd name="T5" fmla="*/ 24 h 30"/>
                  <a:gd name="T6" fmla="*/ 48 w 48"/>
                  <a:gd name="T7" fmla="*/ 24 h 30"/>
                  <a:gd name="T8" fmla="*/ 48 w 48"/>
                  <a:gd name="T9" fmla="*/ 24 h 30"/>
                  <a:gd name="T10" fmla="*/ 48 w 48"/>
                  <a:gd name="T11" fmla="*/ 18 h 30"/>
                  <a:gd name="T12" fmla="*/ 42 w 48"/>
                  <a:gd name="T13" fmla="*/ 12 h 30"/>
                  <a:gd name="T14" fmla="*/ 30 w 48"/>
                  <a:gd name="T15" fmla="*/ 6 h 30"/>
                  <a:gd name="T16" fmla="*/ 30 w 48"/>
                  <a:gd name="T17" fmla="*/ 6 h 30"/>
                  <a:gd name="T18" fmla="*/ 18 w 48"/>
                  <a:gd name="T19" fmla="*/ 0 h 30"/>
                  <a:gd name="T20" fmla="*/ 6 w 48"/>
                  <a:gd name="T21" fmla="*/ 6 h 30"/>
                  <a:gd name="T22" fmla="*/ 0 w 48"/>
                  <a:gd name="T23" fmla="*/ 6 h 30"/>
                  <a:gd name="T24" fmla="*/ 0 w 48"/>
                  <a:gd name="T25" fmla="*/ 6 h 30"/>
                  <a:gd name="T26" fmla="*/ 0 w 48"/>
                  <a:gd name="T27" fmla="*/ 12 h 30"/>
                  <a:gd name="T28" fmla="*/ 12 w 48"/>
                  <a:gd name="T29" fmla="*/ 18 h 30"/>
                  <a:gd name="T30" fmla="*/ 18 w 48"/>
                  <a:gd name="T31" fmla="*/ 24 h 30"/>
                  <a:gd name="T32" fmla="*/ 18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24"/>
                    </a:moveTo>
                    <a:lnTo>
                      <a:pt x="36" y="30"/>
                    </a:lnTo>
                    <a:lnTo>
                      <a:pt x="42" y="24"/>
                    </a:lnTo>
                    <a:lnTo>
                      <a:pt x="48" y="24"/>
                    </a:lnTo>
                    <a:lnTo>
                      <a:pt x="48" y="18"/>
                    </a:lnTo>
                    <a:lnTo>
                      <a:pt x="42" y="12"/>
                    </a:lnTo>
                    <a:lnTo>
                      <a:pt x="30" y="6"/>
                    </a:lnTo>
                    <a:lnTo>
                      <a:pt x="18" y="0"/>
                    </a:lnTo>
                    <a:lnTo>
                      <a:pt x="6" y="6"/>
                    </a:lnTo>
                    <a:lnTo>
                      <a:pt x="0" y="6"/>
                    </a:lnTo>
                    <a:lnTo>
                      <a:pt x="0" y="12"/>
                    </a:lnTo>
                    <a:lnTo>
                      <a:pt x="12" y="18"/>
                    </a:lnTo>
                    <a:lnTo>
                      <a:pt x="18"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51" name="Freeform 1100"/>
              <p:cNvSpPr>
                <a:spLocks/>
              </p:cNvSpPr>
              <p:nvPr/>
            </p:nvSpPr>
            <p:spPr bwMode="auto">
              <a:xfrm>
                <a:off x="3956" y="1343"/>
                <a:ext cx="18" cy="24"/>
              </a:xfrm>
              <a:custGeom>
                <a:avLst/>
                <a:gdLst>
                  <a:gd name="T0" fmla="*/ 12 w 18"/>
                  <a:gd name="T1" fmla="*/ 24 h 24"/>
                  <a:gd name="T2" fmla="*/ 18 w 18"/>
                  <a:gd name="T3" fmla="*/ 6 h 24"/>
                  <a:gd name="T4" fmla="*/ 6 w 18"/>
                  <a:gd name="T5" fmla="*/ 0 h 24"/>
                  <a:gd name="T6" fmla="*/ 0 w 18"/>
                  <a:gd name="T7" fmla="*/ 18 h 24"/>
                  <a:gd name="T8" fmla="*/ 12 w 18"/>
                  <a:gd name="T9" fmla="*/ 24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2" y="24"/>
                    </a:moveTo>
                    <a:lnTo>
                      <a:pt x="18" y="6"/>
                    </a:lnTo>
                    <a:lnTo>
                      <a:pt x="6" y="0"/>
                    </a:lnTo>
                    <a:lnTo>
                      <a:pt x="0" y="18"/>
                    </a:lnTo>
                    <a:lnTo>
                      <a:pt x="12"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52" name="Line 1101"/>
              <p:cNvSpPr>
                <a:spLocks noChangeShapeType="1"/>
              </p:cNvSpPr>
              <p:nvPr/>
            </p:nvSpPr>
            <p:spPr bwMode="auto">
              <a:xfrm flipH="1">
                <a:off x="3968" y="1337"/>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053" name="Freeform 1102"/>
              <p:cNvSpPr>
                <a:spLocks/>
              </p:cNvSpPr>
              <p:nvPr/>
            </p:nvSpPr>
            <p:spPr bwMode="auto">
              <a:xfrm>
                <a:off x="3872" y="1307"/>
                <a:ext cx="48" cy="24"/>
              </a:xfrm>
              <a:custGeom>
                <a:avLst/>
                <a:gdLst>
                  <a:gd name="T0" fmla="*/ 24 w 48"/>
                  <a:gd name="T1" fmla="*/ 24 h 24"/>
                  <a:gd name="T2" fmla="*/ 36 w 48"/>
                  <a:gd name="T3" fmla="*/ 18 h 24"/>
                  <a:gd name="T4" fmla="*/ 48 w 48"/>
                  <a:gd name="T5" fmla="*/ 12 h 24"/>
                  <a:gd name="T6" fmla="*/ 48 w 48"/>
                  <a:gd name="T7" fmla="*/ 12 h 24"/>
                  <a:gd name="T8" fmla="*/ 48 w 48"/>
                  <a:gd name="T9" fmla="*/ 12 h 24"/>
                  <a:gd name="T10" fmla="*/ 42 w 48"/>
                  <a:gd name="T11" fmla="*/ 6 h 24"/>
                  <a:gd name="T12" fmla="*/ 36 w 48"/>
                  <a:gd name="T13" fmla="*/ 0 h 24"/>
                  <a:gd name="T14" fmla="*/ 24 w 48"/>
                  <a:gd name="T15" fmla="*/ 0 h 24"/>
                  <a:gd name="T16" fmla="*/ 24 w 48"/>
                  <a:gd name="T17" fmla="*/ 0 h 24"/>
                  <a:gd name="T18" fmla="*/ 12 w 48"/>
                  <a:gd name="T19" fmla="*/ 6 h 24"/>
                  <a:gd name="T20" fmla="*/ 0 w 48"/>
                  <a:gd name="T21" fmla="*/ 6 h 24"/>
                  <a:gd name="T22" fmla="*/ 0 w 48"/>
                  <a:gd name="T23" fmla="*/ 12 h 24"/>
                  <a:gd name="T24" fmla="*/ 0 w 48"/>
                  <a:gd name="T25" fmla="*/ 12 h 24"/>
                  <a:gd name="T26" fmla="*/ 0 w 48"/>
                  <a:gd name="T27" fmla="*/ 18 h 24"/>
                  <a:gd name="T28" fmla="*/ 12 w 48"/>
                  <a:gd name="T29" fmla="*/ 24 h 24"/>
                  <a:gd name="T30" fmla="*/ 24 w 48"/>
                  <a:gd name="T31" fmla="*/ 24 h 24"/>
                  <a:gd name="T32" fmla="*/ 24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24"/>
                    </a:moveTo>
                    <a:lnTo>
                      <a:pt x="36" y="18"/>
                    </a:lnTo>
                    <a:lnTo>
                      <a:pt x="48" y="12"/>
                    </a:lnTo>
                    <a:lnTo>
                      <a:pt x="42" y="6"/>
                    </a:lnTo>
                    <a:lnTo>
                      <a:pt x="36" y="0"/>
                    </a:lnTo>
                    <a:lnTo>
                      <a:pt x="24" y="0"/>
                    </a:lnTo>
                    <a:lnTo>
                      <a:pt x="12" y="6"/>
                    </a:lnTo>
                    <a:lnTo>
                      <a:pt x="0" y="6"/>
                    </a:lnTo>
                    <a:lnTo>
                      <a:pt x="0" y="12"/>
                    </a:lnTo>
                    <a:lnTo>
                      <a:pt x="0" y="18"/>
                    </a:lnTo>
                    <a:lnTo>
                      <a:pt x="12" y="24"/>
                    </a:lnTo>
                    <a:lnTo>
                      <a:pt x="24"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54" name="Freeform 1103"/>
              <p:cNvSpPr>
                <a:spLocks/>
              </p:cNvSpPr>
              <p:nvPr/>
            </p:nvSpPr>
            <p:spPr bwMode="auto">
              <a:xfrm>
                <a:off x="3890" y="1337"/>
                <a:ext cx="12" cy="18"/>
              </a:xfrm>
              <a:custGeom>
                <a:avLst/>
                <a:gdLst>
                  <a:gd name="T0" fmla="*/ 12 w 12"/>
                  <a:gd name="T1" fmla="*/ 18 h 18"/>
                  <a:gd name="T2" fmla="*/ 12 w 12"/>
                  <a:gd name="T3" fmla="*/ 0 h 18"/>
                  <a:gd name="T4" fmla="*/ 0 w 12"/>
                  <a:gd name="T5" fmla="*/ 0 h 18"/>
                  <a:gd name="T6" fmla="*/ 6 w 12"/>
                  <a:gd name="T7" fmla="*/ 18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8"/>
                    </a:moveTo>
                    <a:lnTo>
                      <a:pt x="12" y="0"/>
                    </a:lnTo>
                    <a:lnTo>
                      <a:pt x="0" y="0"/>
                    </a:lnTo>
                    <a:lnTo>
                      <a:pt x="6" y="18"/>
                    </a:lnTo>
                    <a:lnTo>
                      <a:pt x="12"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55" name="Line 1104"/>
              <p:cNvSpPr>
                <a:spLocks noChangeShapeType="1"/>
              </p:cNvSpPr>
              <p:nvPr/>
            </p:nvSpPr>
            <p:spPr bwMode="auto">
              <a:xfrm>
                <a:off x="3896" y="1325"/>
                <a:ext cx="1" cy="12"/>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056" name="Freeform 1105"/>
              <p:cNvSpPr>
                <a:spLocks/>
              </p:cNvSpPr>
              <p:nvPr/>
            </p:nvSpPr>
            <p:spPr bwMode="auto">
              <a:xfrm>
                <a:off x="3794" y="1325"/>
                <a:ext cx="48" cy="30"/>
              </a:xfrm>
              <a:custGeom>
                <a:avLst/>
                <a:gdLst>
                  <a:gd name="T0" fmla="*/ 30 w 48"/>
                  <a:gd name="T1" fmla="*/ 24 h 30"/>
                  <a:gd name="T2" fmla="*/ 42 w 48"/>
                  <a:gd name="T3" fmla="*/ 18 h 30"/>
                  <a:gd name="T4" fmla="*/ 48 w 48"/>
                  <a:gd name="T5" fmla="*/ 6 h 30"/>
                  <a:gd name="T6" fmla="*/ 48 w 48"/>
                  <a:gd name="T7" fmla="*/ 0 h 30"/>
                  <a:gd name="T8" fmla="*/ 48 w 48"/>
                  <a:gd name="T9" fmla="*/ 0 h 30"/>
                  <a:gd name="T10" fmla="*/ 42 w 48"/>
                  <a:gd name="T11" fmla="*/ 0 h 30"/>
                  <a:gd name="T12" fmla="*/ 30 w 48"/>
                  <a:gd name="T13" fmla="*/ 0 h 30"/>
                  <a:gd name="T14" fmla="*/ 18 w 48"/>
                  <a:gd name="T15" fmla="*/ 6 h 30"/>
                  <a:gd name="T16" fmla="*/ 18 w 48"/>
                  <a:gd name="T17" fmla="*/ 6 h 30"/>
                  <a:gd name="T18" fmla="*/ 6 w 48"/>
                  <a:gd name="T19" fmla="*/ 12 h 30"/>
                  <a:gd name="T20" fmla="*/ 0 w 48"/>
                  <a:gd name="T21" fmla="*/ 18 h 30"/>
                  <a:gd name="T22" fmla="*/ 0 w 48"/>
                  <a:gd name="T23" fmla="*/ 24 h 30"/>
                  <a:gd name="T24" fmla="*/ 0 w 48"/>
                  <a:gd name="T25" fmla="*/ 24 h 30"/>
                  <a:gd name="T26" fmla="*/ 6 w 48"/>
                  <a:gd name="T27" fmla="*/ 30 h 30"/>
                  <a:gd name="T28" fmla="*/ 18 w 48"/>
                  <a:gd name="T29" fmla="*/ 24 h 30"/>
                  <a:gd name="T30" fmla="*/ 30 w 48"/>
                  <a:gd name="T31" fmla="*/ 24 h 30"/>
                  <a:gd name="T32" fmla="*/ 30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30" y="24"/>
                    </a:moveTo>
                    <a:lnTo>
                      <a:pt x="42" y="18"/>
                    </a:lnTo>
                    <a:lnTo>
                      <a:pt x="48" y="6"/>
                    </a:lnTo>
                    <a:lnTo>
                      <a:pt x="48" y="0"/>
                    </a:lnTo>
                    <a:lnTo>
                      <a:pt x="42" y="0"/>
                    </a:lnTo>
                    <a:lnTo>
                      <a:pt x="30" y="0"/>
                    </a:lnTo>
                    <a:lnTo>
                      <a:pt x="18" y="6"/>
                    </a:lnTo>
                    <a:lnTo>
                      <a:pt x="6" y="12"/>
                    </a:lnTo>
                    <a:lnTo>
                      <a:pt x="0" y="18"/>
                    </a:lnTo>
                    <a:lnTo>
                      <a:pt x="0" y="24"/>
                    </a:lnTo>
                    <a:lnTo>
                      <a:pt x="6" y="30"/>
                    </a:lnTo>
                    <a:lnTo>
                      <a:pt x="18" y="24"/>
                    </a:lnTo>
                    <a:lnTo>
                      <a:pt x="3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57" name="Freeform 1106"/>
              <p:cNvSpPr>
                <a:spLocks/>
              </p:cNvSpPr>
              <p:nvPr/>
            </p:nvSpPr>
            <p:spPr bwMode="auto">
              <a:xfrm>
                <a:off x="3824" y="1355"/>
                <a:ext cx="18" cy="18"/>
              </a:xfrm>
              <a:custGeom>
                <a:avLst/>
                <a:gdLst>
                  <a:gd name="T0" fmla="*/ 18 w 18"/>
                  <a:gd name="T1" fmla="*/ 12 h 18"/>
                  <a:gd name="T2" fmla="*/ 6 w 18"/>
                  <a:gd name="T3" fmla="*/ 0 h 18"/>
                  <a:gd name="T4" fmla="*/ 0 w 18"/>
                  <a:gd name="T5" fmla="*/ 0 h 18"/>
                  <a:gd name="T6" fmla="*/ 6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6" y="0"/>
                    </a:lnTo>
                    <a:lnTo>
                      <a:pt x="0" y="0"/>
                    </a:lnTo>
                    <a:lnTo>
                      <a:pt x="6" y="18"/>
                    </a:lnTo>
                    <a:lnTo>
                      <a:pt x="18"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58" name="Line 1107"/>
              <p:cNvSpPr>
                <a:spLocks noChangeShapeType="1"/>
              </p:cNvSpPr>
              <p:nvPr/>
            </p:nvSpPr>
            <p:spPr bwMode="auto">
              <a:xfrm>
                <a:off x="3824" y="1349"/>
                <a:ext cx="1"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059" name="Freeform 1108"/>
              <p:cNvSpPr>
                <a:spLocks/>
              </p:cNvSpPr>
              <p:nvPr/>
            </p:nvSpPr>
            <p:spPr bwMode="auto">
              <a:xfrm>
                <a:off x="3734" y="1367"/>
                <a:ext cx="42" cy="36"/>
              </a:xfrm>
              <a:custGeom>
                <a:avLst/>
                <a:gdLst>
                  <a:gd name="T0" fmla="*/ 30 w 42"/>
                  <a:gd name="T1" fmla="*/ 24 h 36"/>
                  <a:gd name="T2" fmla="*/ 36 w 42"/>
                  <a:gd name="T3" fmla="*/ 12 h 36"/>
                  <a:gd name="T4" fmla="*/ 42 w 42"/>
                  <a:gd name="T5" fmla="*/ 6 h 36"/>
                  <a:gd name="T6" fmla="*/ 36 w 42"/>
                  <a:gd name="T7" fmla="*/ 0 h 36"/>
                  <a:gd name="T8" fmla="*/ 36 w 42"/>
                  <a:gd name="T9" fmla="*/ 0 h 36"/>
                  <a:gd name="T10" fmla="*/ 30 w 42"/>
                  <a:gd name="T11" fmla="*/ 0 h 36"/>
                  <a:gd name="T12" fmla="*/ 24 w 42"/>
                  <a:gd name="T13" fmla="*/ 0 h 36"/>
                  <a:gd name="T14" fmla="*/ 12 w 42"/>
                  <a:gd name="T15" fmla="*/ 12 h 36"/>
                  <a:gd name="T16" fmla="*/ 12 w 42"/>
                  <a:gd name="T17" fmla="*/ 12 h 36"/>
                  <a:gd name="T18" fmla="*/ 6 w 42"/>
                  <a:gd name="T19" fmla="*/ 24 h 36"/>
                  <a:gd name="T20" fmla="*/ 0 w 42"/>
                  <a:gd name="T21" fmla="*/ 30 h 36"/>
                  <a:gd name="T22" fmla="*/ 6 w 42"/>
                  <a:gd name="T23" fmla="*/ 36 h 36"/>
                  <a:gd name="T24" fmla="*/ 6 w 42"/>
                  <a:gd name="T25" fmla="*/ 36 h 36"/>
                  <a:gd name="T26" fmla="*/ 12 w 42"/>
                  <a:gd name="T27" fmla="*/ 36 h 36"/>
                  <a:gd name="T28" fmla="*/ 18 w 42"/>
                  <a:gd name="T29" fmla="*/ 36 h 36"/>
                  <a:gd name="T30" fmla="*/ 30 w 42"/>
                  <a:gd name="T31" fmla="*/ 24 h 36"/>
                  <a:gd name="T32" fmla="*/ 30 w 42"/>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30" y="24"/>
                    </a:moveTo>
                    <a:lnTo>
                      <a:pt x="36" y="12"/>
                    </a:lnTo>
                    <a:lnTo>
                      <a:pt x="42" y="6"/>
                    </a:lnTo>
                    <a:lnTo>
                      <a:pt x="36" y="0"/>
                    </a:lnTo>
                    <a:lnTo>
                      <a:pt x="30" y="0"/>
                    </a:lnTo>
                    <a:lnTo>
                      <a:pt x="24" y="0"/>
                    </a:lnTo>
                    <a:lnTo>
                      <a:pt x="12" y="12"/>
                    </a:lnTo>
                    <a:lnTo>
                      <a:pt x="6" y="24"/>
                    </a:lnTo>
                    <a:lnTo>
                      <a:pt x="0" y="30"/>
                    </a:lnTo>
                    <a:lnTo>
                      <a:pt x="6" y="36"/>
                    </a:lnTo>
                    <a:lnTo>
                      <a:pt x="12" y="36"/>
                    </a:lnTo>
                    <a:lnTo>
                      <a:pt x="18" y="36"/>
                    </a:lnTo>
                    <a:lnTo>
                      <a:pt x="3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60" name="Freeform 1109"/>
              <p:cNvSpPr>
                <a:spLocks/>
              </p:cNvSpPr>
              <p:nvPr/>
            </p:nvSpPr>
            <p:spPr bwMode="auto">
              <a:xfrm>
                <a:off x="3764" y="1391"/>
                <a:ext cx="24" cy="24"/>
              </a:xfrm>
              <a:custGeom>
                <a:avLst/>
                <a:gdLst>
                  <a:gd name="T0" fmla="*/ 24 w 24"/>
                  <a:gd name="T1" fmla="*/ 18 h 24"/>
                  <a:gd name="T2" fmla="*/ 6 w 24"/>
                  <a:gd name="T3" fmla="*/ 0 h 24"/>
                  <a:gd name="T4" fmla="*/ 0 w 24"/>
                  <a:gd name="T5" fmla="*/ 6 h 24"/>
                  <a:gd name="T6" fmla="*/ 18 w 24"/>
                  <a:gd name="T7" fmla="*/ 24 h 24"/>
                  <a:gd name="T8" fmla="*/ 24 w 24"/>
                  <a:gd name="T9" fmla="*/ 18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4" y="18"/>
                    </a:moveTo>
                    <a:lnTo>
                      <a:pt x="6" y="0"/>
                    </a:lnTo>
                    <a:lnTo>
                      <a:pt x="0" y="6"/>
                    </a:lnTo>
                    <a:lnTo>
                      <a:pt x="18" y="24"/>
                    </a:lnTo>
                    <a:lnTo>
                      <a:pt x="24"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61" name="Line 1110"/>
              <p:cNvSpPr>
                <a:spLocks noChangeShapeType="1"/>
              </p:cNvSpPr>
              <p:nvPr/>
            </p:nvSpPr>
            <p:spPr bwMode="auto">
              <a:xfrm>
                <a:off x="3764" y="1391"/>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062" name="Freeform 1111"/>
              <p:cNvSpPr>
                <a:spLocks/>
              </p:cNvSpPr>
              <p:nvPr/>
            </p:nvSpPr>
            <p:spPr bwMode="auto">
              <a:xfrm>
                <a:off x="3980" y="1673"/>
                <a:ext cx="42" cy="30"/>
              </a:xfrm>
              <a:custGeom>
                <a:avLst/>
                <a:gdLst>
                  <a:gd name="T0" fmla="*/ 18 w 42"/>
                  <a:gd name="T1" fmla="*/ 6 h 30"/>
                  <a:gd name="T2" fmla="*/ 6 w 42"/>
                  <a:gd name="T3" fmla="*/ 12 h 30"/>
                  <a:gd name="T4" fmla="*/ 0 w 42"/>
                  <a:gd name="T5" fmla="*/ 18 h 30"/>
                  <a:gd name="T6" fmla="*/ 0 w 42"/>
                  <a:gd name="T7" fmla="*/ 24 h 30"/>
                  <a:gd name="T8" fmla="*/ 0 w 42"/>
                  <a:gd name="T9" fmla="*/ 24 h 30"/>
                  <a:gd name="T10" fmla="*/ 6 w 42"/>
                  <a:gd name="T11" fmla="*/ 30 h 30"/>
                  <a:gd name="T12" fmla="*/ 12 w 42"/>
                  <a:gd name="T13" fmla="*/ 30 h 30"/>
                  <a:gd name="T14" fmla="*/ 24 w 42"/>
                  <a:gd name="T15" fmla="*/ 24 h 30"/>
                  <a:gd name="T16" fmla="*/ 24 w 42"/>
                  <a:gd name="T17" fmla="*/ 24 h 30"/>
                  <a:gd name="T18" fmla="*/ 36 w 42"/>
                  <a:gd name="T19" fmla="*/ 18 h 30"/>
                  <a:gd name="T20" fmla="*/ 42 w 42"/>
                  <a:gd name="T21" fmla="*/ 12 h 30"/>
                  <a:gd name="T22" fmla="*/ 42 w 42"/>
                  <a:gd name="T23" fmla="*/ 6 h 30"/>
                  <a:gd name="T24" fmla="*/ 42 w 42"/>
                  <a:gd name="T25" fmla="*/ 6 h 30"/>
                  <a:gd name="T26" fmla="*/ 36 w 42"/>
                  <a:gd name="T27" fmla="*/ 0 h 30"/>
                  <a:gd name="T28" fmla="*/ 30 w 42"/>
                  <a:gd name="T29" fmla="*/ 0 h 30"/>
                  <a:gd name="T30" fmla="*/ 18 w 42"/>
                  <a:gd name="T31" fmla="*/ 6 h 30"/>
                  <a:gd name="T32" fmla="*/ 18 w 42"/>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18" y="6"/>
                    </a:moveTo>
                    <a:lnTo>
                      <a:pt x="6" y="12"/>
                    </a:lnTo>
                    <a:lnTo>
                      <a:pt x="0" y="18"/>
                    </a:lnTo>
                    <a:lnTo>
                      <a:pt x="0" y="24"/>
                    </a:lnTo>
                    <a:lnTo>
                      <a:pt x="6" y="30"/>
                    </a:lnTo>
                    <a:lnTo>
                      <a:pt x="12" y="30"/>
                    </a:lnTo>
                    <a:lnTo>
                      <a:pt x="24" y="24"/>
                    </a:lnTo>
                    <a:lnTo>
                      <a:pt x="36" y="18"/>
                    </a:lnTo>
                    <a:lnTo>
                      <a:pt x="42" y="12"/>
                    </a:lnTo>
                    <a:lnTo>
                      <a:pt x="42" y="6"/>
                    </a:lnTo>
                    <a:lnTo>
                      <a:pt x="36" y="0"/>
                    </a:lnTo>
                    <a:lnTo>
                      <a:pt x="30" y="0"/>
                    </a:lnTo>
                    <a:lnTo>
                      <a:pt x="18"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63" name="Freeform 1112"/>
              <p:cNvSpPr>
                <a:spLocks/>
              </p:cNvSpPr>
              <p:nvPr/>
            </p:nvSpPr>
            <p:spPr bwMode="auto">
              <a:xfrm>
                <a:off x="4010" y="2033"/>
                <a:ext cx="36" cy="36"/>
              </a:xfrm>
              <a:custGeom>
                <a:avLst/>
                <a:gdLst>
                  <a:gd name="T0" fmla="*/ 12 w 36"/>
                  <a:gd name="T1" fmla="*/ 24 h 36"/>
                  <a:gd name="T2" fmla="*/ 18 w 36"/>
                  <a:gd name="T3" fmla="*/ 36 h 36"/>
                  <a:gd name="T4" fmla="*/ 30 w 36"/>
                  <a:gd name="T5" fmla="*/ 36 h 36"/>
                  <a:gd name="T6" fmla="*/ 36 w 36"/>
                  <a:gd name="T7" fmla="*/ 36 h 36"/>
                  <a:gd name="T8" fmla="*/ 36 w 36"/>
                  <a:gd name="T9" fmla="*/ 36 h 36"/>
                  <a:gd name="T10" fmla="*/ 36 w 36"/>
                  <a:gd name="T11" fmla="*/ 30 h 36"/>
                  <a:gd name="T12" fmla="*/ 36 w 36"/>
                  <a:gd name="T13" fmla="*/ 24 h 36"/>
                  <a:gd name="T14" fmla="*/ 30 w 36"/>
                  <a:gd name="T15" fmla="*/ 12 h 36"/>
                  <a:gd name="T16" fmla="*/ 30 w 36"/>
                  <a:gd name="T17" fmla="*/ 12 h 36"/>
                  <a:gd name="T18" fmla="*/ 18 w 36"/>
                  <a:gd name="T19" fmla="*/ 6 h 36"/>
                  <a:gd name="T20" fmla="*/ 12 w 36"/>
                  <a:gd name="T21" fmla="*/ 0 h 36"/>
                  <a:gd name="T22" fmla="*/ 6 w 36"/>
                  <a:gd name="T23" fmla="*/ 0 h 36"/>
                  <a:gd name="T24" fmla="*/ 6 w 36"/>
                  <a:gd name="T25" fmla="*/ 0 h 36"/>
                  <a:gd name="T26" fmla="*/ 0 w 36"/>
                  <a:gd name="T27" fmla="*/ 6 h 36"/>
                  <a:gd name="T28" fmla="*/ 6 w 36"/>
                  <a:gd name="T29" fmla="*/ 12 h 36"/>
                  <a:gd name="T30" fmla="*/ 12 w 36"/>
                  <a:gd name="T31" fmla="*/ 24 h 36"/>
                  <a:gd name="T32" fmla="*/ 12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2" y="24"/>
                    </a:moveTo>
                    <a:lnTo>
                      <a:pt x="18" y="36"/>
                    </a:lnTo>
                    <a:lnTo>
                      <a:pt x="30" y="36"/>
                    </a:lnTo>
                    <a:lnTo>
                      <a:pt x="36" y="36"/>
                    </a:lnTo>
                    <a:lnTo>
                      <a:pt x="36" y="30"/>
                    </a:lnTo>
                    <a:lnTo>
                      <a:pt x="36" y="24"/>
                    </a:lnTo>
                    <a:lnTo>
                      <a:pt x="30" y="12"/>
                    </a:lnTo>
                    <a:lnTo>
                      <a:pt x="18" y="6"/>
                    </a:lnTo>
                    <a:lnTo>
                      <a:pt x="12" y="0"/>
                    </a:lnTo>
                    <a:lnTo>
                      <a:pt x="6" y="0"/>
                    </a:lnTo>
                    <a:lnTo>
                      <a:pt x="0" y="6"/>
                    </a:lnTo>
                    <a:lnTo>
                      <a:pt x="6" y="12"/>
                    </a:lnTo>
                    <a:lnTo>
                      <a:pt x="12"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64" name="Freeform 1113"/>
              <p:cNvSpPr>
                <a:spLocks/>
              </p:cNvSpPr>
              <p:nvPr/>
            </p:nvSpPr>
            <p:spPr bwMode="auto">
              <a:xfrm>
                <a:off x="3920" y="1811"/>
                <a:ext cx="30" cy="42"/>
              </a:xfrm>
              <a:custGeom>
                <a:avLst/>
                <a:gdLst>
                  <a:gd name="T0" fmla="*/ 6 w 30"/>
                  <a:gd name="T1" fmla="*/ 30 h 42"/>
                  <a:gd name="T2" fmla="*/ 12 w 30"/>
                  <a:gd name="T3" fmla="*/ 36 h 42"/>
                  <a:gd name="T4" fmla="*/ 24 w 30"/>
                  <a:gd name="T5" fmla="*/ 42 h 42"/>
                  <a:gd name="T6" fmla="*/ 30 w 30"/>
                  <a:gd name="T7" fmla="*/ 42 h 42"/>
                  <a:gd name="T8" fmla="*/ 30 w 30"/>
                  <a:gd name="T9" fmla="*/ 42 h 42"/>
                  <a:gd name="T10" fmla="*/ 30 w 30"/>
                  <a:gd name="T11" fmla="*/ 42 h 42"/>
                  <a:gd name="T12" fmla="*/ 30 w 30"/>
                  <a:gd name="T13" fmla="*/ 30 h 42"/>
                  <a:gd name="T14" fmla="*/ 24 w 30"/>
                  <a:gd name="T15" fmla="*/ 18 h 42"/>
                  <a:gd name="T16" fmla="*/ 24 w 30"/>
                  <a:gd name="T17" fmla="*/ 18 h 42"/>
                  <a:gd name="T18" fmla="*/ 18 w 30"/>
                  <a:gd name="T19" fmla="*/ 6 h 42"/>
                  <a:gd name="T20" fmla="*/ 12 w 30"/>
                  <a:gd name="T21" fmla="*/ 0 h 42"/>
                  <a:gd name="T22" fmla="*/ 6 w 30"/>
                  <a:gd name="T23" fmla="*/ 0 h 42"/>
                  <a:gd name="T24" fmla="*/ 6 w 30"/>
                  <a:gd name="T25" fmla="*/ 0 h 42"/>
                  <a:gd name="T26" fmla="*/ 0 w 30"/>
                  <a:gd name="T27" fmla="*/ 6 h 42"/>
                  <a:gd name="T28" fmla="*/ 0 w 30"/>
                  <a:gd name="T29" fmla="*/ 18 h 42"/>
                  <a:gd name="T30" fmla="*/ 6 w 30"/>
                  <a:gd name="T31" fmla="*/ 30 h 42"/>
                  <a:gd name="T32" fmla="*/ 6 w 30"/>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6" y="30"/>
                    </a:moveTo>
                    <a:lnTo>
                      <a:pt x="12" y="36"/>
                    </a:lnTo>
                    <a:lnTo>
                      <a:pt x="24" y="42"/>
                    </a:lnTo>
                    <a:lnTo>
                      <a:pt x="30" y="42"/>
                    </a:lnTo>
                    <a:lnTo>
                      <a:pt x="30" y="30"/>
                    </a:lnTo>
                    <a:lnTo>
                      <a:pt x="24" y="18"/>
                    </a:lnTo>
                    <a:lnTo>
                      <a:pt x="18" y="6"/>
                    </a:lnTo>
                    <a:lnTo>
                      <a:pt x="12" y="0"/>
                    </a:lnTo>
                    <a:lnTo>
                      <a:pt x="6" y="0"/>
                    </a:lnTo>
                    <a:lnTo>
                      <a:pt x="0" y="6"/>
                    </a:lnTo>
                    <a:lnTo>
                      <a:pt x="0" y="18"/>
                    </a:lnTo>
                    <a:lnTo>
                      <a:pt x="6"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65" name="Freeform 1114"/>
              <p:cNvSpPr>
                <a:spLocks/>
              </p:cNvSpPr>
              <p:nvPr/>
            </p:nvSpPr>
            <p:spPr bwMode="auto">
              <a:xfrm>
                <a:off x="4040" y="2291"/>
                <a:ext cx="24" cy="42"/>
              </a:xfrm>
              <a:custGeom>
                <a:avLst/>
                <a:gdLst>
                  <a:gd name="T0" fmla="*/ 0 w 24"/>
                  <a:gd name="T1" fmla="*/ 24 h 42"/>
                  <a:gd name="T2" fmla="*/ 6 w 24"/>
                  <a:gd name="T3" fmla="*/ 36 h 42"/>
                  <a:gd name="T4" fmla="*/ 6 w 24"/>
                  <a:gd name="T5" fmla="*/ 42 h 42"/>
                  <a:gd name="T6" fmla="*/ 12 w 24"/>
                  <a:gd name="T7" fmla="*/ 42 h 42"/>
                  <a:gd name="T8" fmla="*/ 12 w 24"/>
                  <a:gd name="T9" fmla="*/ 42 h 42"/>
                  <a:gd name="T10" fmla="*/ 18 w 24"/>
                  <a:gd name="T11" fmla="*/ 42 h 42"/>
                  <a:gd name="T12" fmla="*/ 24 w 24"/>
                  <a:gd name="T13" fmla="*/ 36 h 42"/>
                  <a:gd name="T14" fmla="*/ 24 w 24"/>
                  <a:gd name="T15" fmla="*/ 24 h 42"/>
                  <a:gd name="T16" fmla="*/ 24 w 24"/>
                  <a:gd name="T17" fmla="*/ 24 h 42"/>
                  <a:gd name="T18" fmla="*/ 24 w 24"/>
                  <a:gd name="T19" fmla="*/ 12 h 42"/>
                  <a:gd name="T20" fmla="*/ 18 w 24"/>
                  <a:gd name="T21" fmla="*/ 0 h 42"/>
                  <a:gd name="T22" fmla="*/ 12 w 24"/>
                  <a:gd name="T23" fmla="*/ 0 h 42"/>
                  <a:gd name="T24" fmla="*/ 12 w 24"/>
                  <a:gd name="T25" fmla="*/ 0 h 42"/>
                  <a:gd name="T26" fmla="*/ 6 w 24"/>
                  <a:gd name="T27" fmla="*/ 0 h 42"/>
                  <a:gd name="T28" fmla="*/ 6 w 24"/>
                  <a:gd name="T29" fmla="*/ 12 h 42"/>
                  <a:gd name="T30" fmla="*/ 0 w 24"/>
                  <a:gd name="T31" fmla="*/ 24 h 42"/>
                  <a:gd name="T32" fmla="*/ 0 w 24"/>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0" y="24"/>
                    </a:moveTo>
                    <a:lnTo>
                      <a:pt x="6" y="36"/>
                    </a:lnTo>
                    <a:lnTo>
                      <a:pt x="6" y="42"/>
                    </a:lnTo>
                    <a:lnTo>
                      <a:pt x="12" y="42"/>
                    </a:lnTo>
                    <a:lnTo>
                      <a:pt x="18" y="42"/>
                    </a:lnTo>
                    <a:lnTo>
                      <a:pt x="24" y="36"/>
                    </a:lnTo>
                    <a:lnTo>
                      <a:pt x="24" y="24"/>
                    </a:lnTo>
                    <a:lnTo>
                      <a:pt x="24" y="12"/>
                    </a:lnTo>
                    <a:lnTo>
                      <a:pt x="18" y="0"/>
                    </a:lnTo>
                    <a:lnTo>
                      <a:pt x="12" y="0"/>
                    </a:lnTo>
                    <a:lnTo>
                      <a:pt x="6" y="0"/>
                    </a:lnTo>
                    <a:lnTo>
                      <a:pt x="6" y="12"/>
                    </a:lnTo>
                    <a:lnTo>
                      <a:pt x="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66" name="Freeform 1115"/>
              <p:cNvSpPr>
                <a:spLocks/>
              </p:cNvSpPr>
              <p:nvPr/>
            </p:nvSpPr>
            <p:spPr bwMode="auto">
              <a:xfrm>
                <a:off x="3896" y="1745"/>
                <a:ext cx="30" cy="42"/>
              </a:xfrm>
              <a:custGeom>
                <a:avLst/>
                <a:gdLst>
                  <a:gd name="T0" fmla="*/ 6 w 30"/>
                  <a:gd name="T1" fmla="*/ 24 h 42"/>
                  <a:gd name="T2" fmla="*/ 12 w 30"/>
                  <a:gd name="T3" fmla="*/ 36 h 42"/>
                  <a:gd name="T4" fmla="*/ 18 w 30"/>
                  <a:gd name="T5" fmla="*/ 42 h 42"/>
                  <a:gd name="T6" fmla="*/ 30 w 30"/>
                  <a:gd name="T7" fmla="*/ 42 h 42"/>
                  <a:gd name="T8" fmla="*/ 30 w 30"/>
                  <a:gd name="T9" fmla="*/ 42 h 42"/>
                  <a:gd name="T10" fmla="*/ 30 w 30"/>
                  <a:gd name="T11" fmla="*/ 36 h 42"/>
                  <a:gd name="T12" fmla="*/ 30 w 30"/>
                  <a:gd name="T13" fmla="*/ 24 h 42"/>
                  <a:gd name="T14" fmla="*/ 24 w 30"/>
                  <a:gd name="T15" fmla="*/ 18 h 42"/>
                  <a:gd name="T16" fmla="*/ 24 w 30"/>
                  <a:gd name="T17" fmla="*/ 18 h 42"/>
                  <a:gd name="T18" fmla="*/ 18 w 30"/>
                  <a:gd name="T19" fmla="*/ 6 h 42"/>
                  <a:gd name="T20" fmla="*/ 6 w 30"/>
                  <a:gd name="T21" fmla="*/ 0 h 42"/>
                  <a:gd name="T22" fmla="*/ 0 w 30"/>
                  <a:gd name="T23" fmla="*/ 0 h 42"/>
                  <a:gd name="T24" fmla="*/ 0 w 30"/>
                  <a:gd name="T25" fmla="*/ 0 h 42"/>
                  <a:gd name="T26" fmla="*/ 0 w 30"/>
                  <a:gd name="T27" fmla="*/ 6 h 42"/>
                  <a:gd name="T28" fmla="*/ 0 w 30"/>
                  <a:gd name="T29" fmla="*/ 12 h 42"/>
                  <a:gd name="T30" fmla="*/ 6 w 30"/>
                  <a:gd name="T31" fmla="*/ 24 h 42"/>
                  <a:gd name="T32" fmla="*/ 6 w 30"/>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6" y="24"/>
                    </a:moveTo>
                    <a:lnTo>
                      <a:pt x="12" y="36"/>
                    </a:lnTo>
                    <a:lnTo>
                      <a:pt x="18" y="42"/>
                    </a:lnTo>
                    <a:lnTo>
                      <a:pt x="30" y="42"/>
                    </a:lnTo>
                    <a:lnTo>
                      <a:pt x="30" y="36"/>
                    </a:lnTo>
                    <a:lnTo>
                      <a:pt x="30" y="24"/>
                    </a:lnTo>
                    <a:lnTo>
                      <a:pt x="24" y="18"/>
                    </a:lnTo>
                    <a:lnTo>
                      <a:pt x="18" y="6"/>
                    </a:lnTo>
                    <a:lnTo>
                      <a:pt x="6" y="0"/>
                    </a:lnTo>
                    <a:lnTo>
                      <a:pt x="0" y="0"/>
                    </a:lnTo>
                    <a:lnTo>
                      <a:pt x="0" y="6"/>
                    </a:lnTo>
                    <a:lnTo>
                      <a:pt x="0" y="12"/>
                    </a:lnTo>
                    <a:lnTo>
                      <a:pt x="6"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67" name="Freeform 1116"/>
              <p:cNvSpPr>
                <a:spLocks/>
              </p:cNvSpPr>
              <p:nvPr/>
            </p:nvSpPr>
            <p:spPr bwMode="auto">
              <a:xfrm>
                <a:off x="3674" y="1517"/>
                <a:ext cx="36" cy="36"/>
              </a:xfrm>
              <a:custGeom>
                <a:avLst/>
                <a:gdLst>
                  <a:gd name="T0" fmla="*/ 12 w 36"/>
                  <a:gd name="T1" fmla="*/ 24 h 36"/>
                  <a:gd name="T2" fmla="*/ 24 w 36"/>
                  <a:gd name="T3" fmla="*/ 36 h 36"/>
                  <a:gd name="T4" fmla="*/ 30 w 36"/>
                  <a:gd name="T5" fmla="*/ 36 h 36"/>
                  <a:gd name="T6" fmla="*/ 36 w 36"/>
                  <a:gd name="T7" fmla="*/ 36 h 36"/>
                  <a:gd name="T8" fmla="*/ 36 w 36"/>
                  <a:gd name="T9" fmla="*/ 36 h 36"/>
                  <a:gd name="T10" fmla="*/ 36 w 36"/>
                  <a:gd name="T11" fmla="*/ 30 h 36"/>
                  <a:gd name="T12" fmla="*/ 36 w 36"/>
                  <a:gd name="T13" fmla="*/ 24 h 36"/>
                  <a:gd name="T14" fmla="*/ 30 w 36"/>
                  <a:gd name="T15" fmla="*/ 12 h 36"/>
                  <a:gd name="T16" fmla="*/ 30 w 36"/>
                  <a:gd name="T17" fmla="*/ 12 h 36"/>
                  <a:gd name="T18" fmla="*/ 18 w 36"/>
                  <a:gd name="T19" fmla="*/ 0 h 36"/>
                  <a:gd name="T20" fmla="*/ 12 w 36"/>
                  <a:gd name="T21" fmla="*/ 0 h 36"/>
                  <a:gd name="T22" fmla="*/ 6 w 36"/>
                  <a:gd name="T23" fmla="*/ 0 h 36"/>
                  <a:gd name="T24" fmla="*/ 6 w 36"/>
                  <a:gd name="T25" fmla="*/ 0 h 36"/>
                  <a:gd name="T26" fmla="*/ 0 w 36"/>
                  <a:gd name="T27" fmla="*/ 6 h 36"/>
                  <a:gd name="T28" fmla="*/ 6 w 36"/>
                  <a:gd name="T29" fmla="*/ 12 h 36"/>
                  <a:gd name="T30" fmla="*/ 12 w 36"/>
                  <a:gd name="T31" fmla="*/ 24 h 36"/>
                  <a:gd name="T32" fmla="*/ 12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2" y="24"/>
                    </a:moveTo>
                    <a:lnTo>
                      <a:pt x="24" y="36"/>
                    </a:lnTo>
                    <a:lnTo>
                      <a:pt x="30" y="36"/>
                    </a:lnTo>
                    <a:lnTo>
                      <a:pt x="36" y="36"/>
                    </a:lnTo>
                    <a:lnTo>
                      <a:pt x="36" y="30"/>
                    </a:lnTo>
                    <a:lnTo>
                      <a:pt x="36" y="24"/>
                    </a:lnTo>
                    <a:lnTo>
                      <a:pt x="30" y="12"/>
                    </a:lnTo>
                    <a:lnTo>
                      <a:pt x="18" y="0"/>
                    </a:lnTo>
                    <a:lnTo>
                      <a:pt x="12" y="0"/>
                    </a:lnTo>
                    <a:lnTo>
                      <a:pt x="6" y="0"/>
                    </a:lnTo>
                    <a:lnTo>
                      <a:pt x="0" y="6"/>
                    </a:lnTo>
                    <a:lnTo>
                      <a:pt x="6" y="12"/>
                    </a:lnTo>
                    <a:lnTo>
                      <a:pt x="12"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68" name="Freeform 1117"/>
              <p:cNvSpPr>
                <a:spLocks/>
              </p:cNvSpPr>
              <p:nvPr/>
            </p:nvSpPr>
            <p:spPr bwMode="auto">
              <a:xfrm>
                <a:off x="3632" y="1469"/>
                <a:ext cx="36" cy="36"/>
              </a:xfrm>
              <a:custGeom>
                <a:avLst/>
                <a:gdLst>
                  <a:gd name="T0" fmla="*/ 12 w 36"/>
                  <a:gd name="T1" fmla="*/ 24 h 36"/>
                  <a:gd name="T2" fmla="*/ 18 w 36"/>
                  <a:gd name="T3" fmla="*/ 36 h 36"/>
                  <a:gd name="T4" fmla="*/ 30 w 36"/>
                  <a:gd name="T5" fmla="*/ 36 h 36"/>
                  <a:gd name="T6" fmla="*/ 36 w 36"/>
                  <a:gd name="T7" fmla="*/ 36 h 36"/>
                  <a:gd name="T8" fmla="*/ 36 w 36"/>
                  <a:gd name="T9" fmla="*/ 36 h 36"/>
                  <a:gd name="T10" fmla="*/ 36 w 36"/>
                  <a:gd name="T11" fmla="*/ 30 h 36"/>
                  <a:gd name="T12" fmla="*/ 36 w 36"/>
                  <a:gd name="T13" fmla="*/ 24 h 36"/>
                  <a:gd name="T14" fmla="*/ 24 w 36"/>
                  <a:gd name="T15" fmla="*/ 12 h 36"/>
                  <a:gd name="T16" fmla="*/ 24 w 36"/>
                  <a:gd name="T17" fmla="*/ 12 h 36"/>
                  <a:gd name="T18" fmla="*/ 18 w 36"/>
                  <a:gd name="T19" fmla="*/ 0 h 36"/>
                  <a:gd name="T20" fmla="*/ 6 w 36"/>
                  <a:gd name="T21" fmla="*/ 0 h 36"/>
                  <a:gd name="T22" fmla="*/ 0 w 36"/>
                  <a:gd name="T23" fmla="*/ 0 h 36"/>
                  <a:gd name="T24" fmla="*/ 0 w 36"/>
                  <a:gd name="T25" fmla="*/ 0 h 36"/>
                  <a:gd name="T26" fmla="*/ 0 w 36"/>
                  <a:gd name="T27" fmla="*/ 6 h 36"/>
                  <a:gd name="T28" fmla="*/ 0 w 36"/>
                  <a:gd name="T29" fmla="*/ 12 h 36"/>
                  <a:gd name="T30" fmla="*/ 12 w 36"/>
                  <a:gd name="T31" fmla="*/ 24 h 36"/>
                  <a:gd name="T32" fmla="*/ 12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2" y="24"/>
                    </a:moveTo>
                    <a:lnTo>
                      <a:pt x="18" y="36"/>
                    </a:lnTo>
                    <a:lnTo>
                      <a:pt x="30" y="36"/>
                    </a:lnTo>
                    <a:lnTo>
                      <a:pt x="36" y="36"/>
                    </a:lnTo>
                    <a:lnTo>
                      <a:pt x="36" y="30"/>
                    </a:lnTo>
                    <a:lnTo>
                      <a:pt x="36" y="24"/>
                    </a:lnTo>
                    <a:lnTo>
                      <a:pt x="24" y="12"/>
                    </a:lnTo>
                    <a:lnTo>
                      <a:pt x="18" y="0"/>
                    </a:lnTo>
                    <a:lnTo>
                      <a:pt x="6" y="0"/>
                    </a:lnTo>
                    <a:lnTo>
                      <a:pt x="0" y="0"/>
                    </a:lnTo>
                    <a:lnTo>
                      <a:pt x="0" y="6"/>
                    </a:lnTo>
                    <a:lnTo>
                      <a:pt x="0" y="12"/>
                    </a:lnTo>
                    <a:lnTo>
                      <a:pt x="12"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69" name="Freeform 1118"/>
              <p:cNvSpPr>
                <a:spLocks/>
              </p:cNvSpPr>
              <p:nvPr/>
            </p:nvSpPr>
            <p:spPr bwMode="auto">
              <a:xfrm>
                <a:off x="3872" y="1703"/>
                <a:ext cx="48" cy="24"/>
              </a:xfrm>
              <a:custGeom>
                <a:avLst/>
                <a:gdLst>
                  <a:gd name="T0" fmla="*/ 24 w 48"/>
                  <a:gd name="T1" fmla="*/ 24 h 24"/>
                  <a:gd name="T2" fmla="*/ 36 w 48"/>
                  <a:gd name="T3" fmla="*/ 18 h 24"/>
                  <a:gd name="T4" fmla="*/ 48 w 48"/>
                  <a:gd name="T5" fmla="*/ 18 h 24"/>
                  <a:gd name="T6" fmla="*/ 48 w 48"/>
                  <a:gd name="T7" fmla="*/ 12 h 24"/>
                  <a:gd name="T8" fmla="*/ 48 w 48"/>
                  <a:gd name="T9" fmla="*/ 12 h 24"/>
                  <a:gd name="T10" fmla="*/ 48 w 48"/>
                  <a:gd name="T11" fmla="*/ 6 h 24"/>
                  <a:gd name="T12" fmla="*/ 36 w 48"/>
                  <a:gd name="T13" fmla="*/ 0 h 24"/>
                  <a:gd name="T14" fmla="*/ 24 w 48"/>
                  <a:gd name="T15" fmla="*/ 0 h 24"/>
                  <a:gd name="T16" fmla="*/ 24 w 48"/>
                  <a:gd name="T17" fmla="*/ 0 h 24"/>
                  <a:gd name="T18" fmla="*/ 12 w 48"/>
                  <a:gd name="T19" fmla="*/ 0 h 24"/>
                  <a:gd name="T20" fmla="*/ 0 w 48"/>
                  <a:gd name="T21" fmla="*/ 6 h 24"/>
                  <a:gd name="T22" fmla="*/ 0 w 48"/>
                  <a:gd name="T23" fmla="*/ 12 h 24"/>
                  <a:gd name="T24" fmla="*/ 0 w 48"/>
                  <a:gd name="T25" fmla="*/ 12 h 24"/>
                  <a:gd name="T26" fmla="*/ 0 w 48"/>
                  <a:gd name="T27" fmla="*/ 18 h 24"/>
                  <a:gd name="T28" fmla="*/ 12 w 48"/>
                  <a:gd name="T29" fmla="*/ 18 h 24"/>
                  <a:gd name="T30" fmla="*/ 24 w 48"/>
                  <a:gd name="T31" fmla="*/ 24 h 24"/>
                  <a:gd name="T32" fmla="*/ 24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24"/>
                    </a:moveTo>
                    <a:lnTo>
                      <a:pt x="36" y="18"/>
                    </a:lnTo>
                    <a:lnTo>
                      <a:pt x="48" y="18"/>
                    </a:lnTo>
                    <a:lnTo>
                      <a:pt x="48" y="12"/>
                    </a:lnTo>
                    <a:lnTo>
                      <a:pt x="48" y="6"/>
                    </a:lnTo>
                    <a:lnTo>
                      <a:pt x="36" y="0"/>
                    </a:lnTo>
                    <a:lnTo>
                      <a:pt x="24" y="0"/>
                    </a:lnTo>
                    <a:lnTo>
                      <a:pt x="12" y="0"/>
                    </a:lnTo>
                    <a:lnTo>
                      <a:pt x="0" y="6"/>
                    </a:lnTo>
                    <a:lnTo>
                      <a:pt x="0" y="12"/>
                    </a:lnTo>
                    <a:lnTo>
                      <a:pt x="0" y="18"/>
                    </a:lnTo>
                    <a:lnTo>
                      <a:pt x="12" y="18"/>
                    </a:lnTo>
                    <a:lnTo>
                      <a:pt x="24"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70" name="Freeform 1119"/>
              <p:cNvSpPr>
                <a:spLocks/>
              </p:cNvSpPr>
              <p:nvPr/>
            </p:nvSpPr>
            <p:spPr bwMode="auto">
              <a:xfrm>
                <a:off x="3998" y="1961"/>
                <a:ext cx="18" cy="48"/>
              </a:xfrm>
              <a:custGeom>
                <a:avLst/>
                <a:gdLst>
                  <a:gd name="T0" fmla="*/ 0 w 18"/>
                  <a:gd name="T1" fmla="*/ 30 h 48"/>
                  <a:gd name="T2" fmla="*/ 0 w 18"/>
                  <a:gd name="T3" fmla="*/ 42 h 48"/>
                  <a:gd name="T4" fmla="*/ 6 w 18"/>
                  <a:gd name="T5" fmla="*/ 48 h 48"/>
                  <a:gd name="T6" fmla="*/ 12 w 18"/>
                  <a:gd name="T7" fmla="*/ 48 h 48"/>
                  <a:gd name="T8" fmla="*/ 12 w 18"/>
                  <a:gd name="T9" fmla="*/ 48 h 48"/>
                  <a:gd name="T10" fmla="*/ 18 w 18"/>
                  <a:gd name="T11" fmla="*/ 48 h 48"/>
                  <a:gd name="T12" fmla="*/ 18 w 18"/>
                  <a:gd name="T13" fmla="*/ 36 h 48"/>
                  <a:gd name="T14" fmla="*/ 18 w 18"/>
                  <a:gd name="T15" fmla="*/ 24 h 48"/>
                  <a:gd name="T16" fmla="*/ 18 w 18"/>
                  <a:gd name="T17" fmla="*/ 24 h 48"/>
                  <a:gd name="T18" fmla="*/ 18 w 18"/>
                  <a:gd name="T19" fmla="*/ 12 h 48"/>
                  <a:gd name="T20" fmla="*/ 12 w 18"/>
                  <a:gd name="T21" fmla="*/ 6 h 48"/>
                  <a:gd name="T22" fmla="*/ 6 w 18"/>
                  <a:gd name="T23" fmla="*/ 0 h 48"/>
                  <a:gd name="T24" fmla="*/ 6 w 18"/>
                  <a:gd name="T25" fmla="*/ 0 h 48"/>
                  <a:gd name="T26" fmla="*/ 0 w 18"/>
                  <a:gd name="T27" fmla="*/ 6 h 48"/>
                  <a:gd name="T28" fmla="*/ 0 w 18"/>
                  <a:gd name="T29" fmla="*/ 18 h 48"/>
                  <a:gd name="T30" fmla="*/ 0 w 18"/>
                  <a:gd name="T31" fmla="*/ 30 h 48"/>
                  <a:gd name="T32" fmla="*/ 0 w 18"/>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8"/>
                  <a:gd name="T53" fmla="*/ 18 w 1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8">
                    <a:moveTo>
                      <a:pt x="0" y="30"/>
                    </a:moveTo>
                    <a:lnTo>
                      <a:pt x="0" y="42"/>
                    </a:lnTo>
                    <a:lnTo>
                      <a:pt x="6" y="48"/>
                    </a:lnTo>
                    <a:lnTo>
                      <a:pt x="12" y="48"/>
                    </a:lnTo>
                    <a:lnTo>
                      <a:pt x="18" y="48"/>
                    </a:lnTo>
                    <a:lnTo>
                      <a:pt x="18" y="36"/>
                    </a:lnTo>
                    <a:lnTo>
                      <a:pt x="18" y="24"/>
                    </a:lnTo>
                    <a:lnTo>
                      <a:pt x="18" y="12"/>
                    </a:lnTo>
                    <a:lnTo>
                      <a:pt x="12" y="6"/>
                    </a:lnTo>
                    <a:lnTo>
                      <a:pt x="6" y="0"/>
                    </a:lnTo>
                    <a:lnTo>
                      <a:pt x="0" y="6"/>
                    </a:lnTo>
                    <a:lnTo>
                      <a:pt x="0" y="18"/>
                    </a:lnTo>
                    <a:lnTo>
                      <a:pt x="0"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71" name="Freeform 1120"/>
              <p:cNvSpPr>
                <a:spLocks/>
              </p:cNvSpPr>
              <p:nvPr/>
            </p:nvSpPr>
            <p:spPr bwMode="auto">
              <a:xfrm>
                <a:off x="4046" y="2231"/>
                <a:ext cx="24" cy="48"/>
              </a:xfrm>
              <a:custGeom>
                <a:avLst/>
                <a:gdLst>
                  <a:gd name="T0" fmla="*/ 0 w 24"/>
                  <a:gd name="T1" fmla="*/ 18 h 48"/>
                  <a:gd name="T2" fmla="*/ 0 w 24"/>
                  <a:gd name="T3" fmla="*/ 30 h 48"/>
                  <a:gd name="T4" fmla="*/ 0 w 24"/>
                  <a:gd name="T5" fmla="*/ 42 h 48"/>
                  <a:gd name="T6" fmla="*/ 6 w 24"/>
                  <a:gd name="T7" fmla="*/ 48 h 48"/>
                  <a:gd name="T8" fmla="*/ 6 w 24"/>
                  <a:gd name="T9" fmla="*/ 48 h 48"/>
                  <a:gd name="T10" fmla="*/ 12 w 24"/>
                  <a:gd name="T11" fmla="*/ 42 h 48"/>
                  <a:gd name="T12" fmla="*/ 18 w 24"/>
                  <a:gd name="T13" fmla="*/ 36 h 48"/>
                  <a:gd name="T14" fmla="*/ 24 w 24"/>
                  <a:gd name="T15" fmla="*/ 24 h 48"/>
                  <a:gd name="T16" fmla="*/ 24 w 24"/>
                  <a:gd name="T17" fmla="*/ 24 h 48"/>
                  <a:gd name="T18" fmla="*/ 24 w 24"/>
                  <a:gd name="T19" fmla="*/ 12 h 48"/>
                  <a:gd name="T20" fmla="*/ 18 w 24"/>
                  <a:gd name="T21" fmla="*/ 0 h 48"/>
                  <a:gd name="T22" fmla="*/ 18 w 24"/>
                  <a:gd name="T23" fmla="*/ 0 h 48"/>
                  <a:gd name="T24" fmla="*/ 18 w 24"/>
                  <a:gd name="T25" fmla="*/ 0 h 48"/>
                  <a:gd name="T26" fmla="*/ 6 w 24"/>
                  <a:gd name="T27" fmla="*/ 0 h 48"/>
                  <a:gd name="T28" fmla="*/ 6 w 24"/>
                  <a:gd name="T29" fmla="*/ 6 h 48"/>
                  <a:gd name="T30" fmla="*/ 0 w 24"/>
                  <a:gd name="T31" fmla="*/ 18 h 48"/>
                  <a:gd name="T32" fmla="*/ 0 w 24"/>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18"/>
                    </a:moveTo>
                    <a:lnTo>
                      <a:pt x="0" y="30"/>
                    </a:lnTo>
                    <a:lnTo>
                      <a:pt x="0" y="42"/>
                    </a:lnTo>
                    <a:lnTo>
                      <a:pt x="6" y="48"/>
                    </a:lnTo>
                    <a:lnTo>
                      <a:pt x="12" y="42"/>
                    </a:lnTo>
                    <a:lnTo>
                      <a:pt x="18" y="36"/>
                    </a:lnTo>
                    <a:lnTo>
                      <a:pt x="24" y="24"/>
                    </a:lnTo>
                    <a:lnTo>
                      <a:pt x="24" y="12"/>
                    </a:lnTo>
                    <a:lnTo>
                      <a:pt x="18" y="0"/>
                    </a:lnTo>
                    <a:lnTo>
                      <a:pt x="6" y="0"/>
                    </a:lnTo>
                    <a:lnTo>
                      <a:pt x="6" y="6"/>
                    </a:lnTo>
                    <a:lnTo>
                      <a:pt x="0"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72" name="Freeform 1121"/>
              <p:cNvSpPr>
                <a:spLocks/>
              </p:cNvSpPr>
              <p:nvPr/>
            </p:nvSpPr>
            <p:spPr bwMode="auto">
              <a:xfrm>
                <a:off x="3980" y="1655"/>
                <a:ext cx="18" cy="18"/>
              </a:xfrm>
              <a:custGeom>
                <a:avLst/>
                <a:gdLst>
                  <a:gd name="T0" fmla="*/ 0 w 18"/>
                  <a:gd name="T1" fmla="*/ 0 h 18"/>
                  <a:gd name="T2" fmla="*/ 6 w 18"/>
                  <a:gd name="T3" fmla="*/ 18 h 18"/>
                  <a:gd name="T4" fmla="*/ 18 w 18"/>
                  <a:gd name="T5" fmla="*/ 12 h 18"/>
                  <a:gd name="T6" fmla="*/ 6 w 18"/>
                  <a:gd name="T7" fmla="*/ 0 h 18"/>
                  <a:gd name="T8" fmla="*/ 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0"/>
                    </a:moveTo>
                    <a:lnTo>
                      <a:pt x="6" y="18"/>
                    </a:lnTo>
                    <a:lnTo>
                      <a:pt x="18" y="12"/>
                    </a:lnTo>
                    <a:lnTo>
                      <a:pt x="6" y="0"/>
                    </a:lnTo>
                    <a:lnTo>
                      <a:pt x="0" y="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73" name="Line 1122"/>
              <p:cNvSpPr>
                <a:spLocks noChangeShapeType="1"/>
              </p:cNvSpPr>
              <p:nvPr/>
            </p:nvSpPr>
            <p:spPr bwMode="auto">
              <a:xfrm flipH="1" flipV="1">
                <a:off x="3992" y="1673"/>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074" name="Freeform 1123"/>
              <p:cNvSpPr>
                <a:spLocks/>
              </p:cNvSpPr>
              <p:nvPr/>
            </p:nvSpPr>
            <p:spPr bwMode="auto">
              <a:xfrm>
                <a:off x="4046" y="1619"/>
                <a:ext cx="36" cy="42"/>
              </a:xfrm>
              <a:custGeom>
                <a:avLst/>
                <a:gdLst>
                  <a:gd name="T0" fmla="*/ 12 w 36"/>
                  <a:gd name="T1" fmla="*/ 12 h 42"/>
                  <a:gd name="T2" fmla="*/ 0 w 36"/>
                  <a:gd name="T3" fmla="*/ 24 h 42"/>
                  <a:gd name="T4" fmla="*/ 0 w 36"/>
                  <a:gd name="T5" fmla="*/ 36 h 42"/>
                  <a:gd name="T6" fmla="*/ 0 w 36"/>
                  <a:gd name="T7" fmla="*/ 42 h 42"/>
                  <a:gd name="T8" fmla="*/ 0 w 36"/>
                  <a:gd name="T9" fmla="*/ 42 h 42"/>
                  <a:gd name="T10" fmla="*/ 6 w 36"/>
                  <a:gd name="T11" fmla="*/ 42 h 42"/>
                  <a:gd name="T12" fmla="*/ 18 w 36"/>
                  <a:gd name="T13" fmla="*/ 36 h 42"/>
                  <a:gd name="T14" fmla="*/ 24 w 36"/>
                  <a:gd name="T15" fmla="*/ 30 h 42"/>
                  <a:gd name="T16" fmla="*/ 24 w 36"/>
                  <a:gd name="T17" fmla="*/ 30 h 42"/>
                  <a:gd name="T18" fmla="*/ 36 w 36"/>
                  <a:gd name="T19" fmla="*/ 18 h 42"/>
                  <a:gd name="T20" fmla="*/ 36 w 36"/>
                  <a:gd name="T21" fmla="*/ 12 h 42"/>
                  <a:gd name="T22" fmla="*/ 36 w 36"/>
                  <a:gd name="T23" fmla="*/ 6 h 42"/>
                  <a:gd name="T24" fmla="*/ 36 w 36"/>
                  <a:gd name="T25" fmla="*/ 6 h 42"/>
                  <a:gd name="T26" fmla="*/ 30 w 36"/>
                  <a:gd name="T27" fmla="*/ 0 h 42"/>
                  <a:gd name="T28" fmla="*/ 18 w 36"/>
                  <a:gd name="T29" fmla="*/ 6 h 42"/>
                  <a:gd name="T30" fmla="*/ 12 w 36"/>
                  <a:gd name="T31" fmla="*/ 12 h 42"/>
                  <a:gd name="T32" fmla="*/ 12 w 36"/>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12" y="12"/>
                    </a:moveTo>
                    <a:lnTo>
                      <a:pt x="0" y="24"/>
                    </a:lnTo>
                    <a:lnTo>
                      <a:pt x="0" y="36"/>
                    </a:lnTo>
                    <a:lnTo>
                      <a:pt x="0" y="42"/>
                    </a:lnTo>
                    <a:lnTo>
                      <a:pt x="6" y="42"/>
                    </a:lnTo>
                    <a:lnTo>
                      <a:pt x="18" y="36"/>
                    </a:lnTo>
                    <a:lnTo>
                      <a:pt x="24" y="30"/>
                    </a:lnTo>
                    <a:lnTo>
                      <a:pt x="36" y="18"/>
                    </a:lnTo>
                    <a:lnTo>
                      <a:pt x="36" y="12"/>
                    </a:lnTo>
                    <a:lnTo>
                      <a:pt x="36" y="6"/>
                    </a:lnTo>
                    <a:lnTo>
                      <a:pt x="30" y="0"/>
                    </a:lnTo>
                    <a:lnTo>
                      <a:pt x="18" y="6"/>
                    </a:lnTo>
                    <a:lnTo>
                      <a:pt x="12" y="12"/>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75" name="Freeform 1124"/>
              <p:cNvSpPr>
                <a:spLocks/>
              </p:cNvSpPr>
              <p:nvPr/>
            </p:nvSpPr>
            <p:spPr bwMode="auto">
              <a:xfrm>
                <a:off x="4034" y="1613"/>
                <a:ext cx="18" cy="18"/>
              </a:xfrm>
              <a:custGeom>
                <a:avLst/>
                <a:gdLst>
                  <a:gd name="T0" fmla="*/ 0 w 18"/>
                  <a:gd name="T1" fmla="*/ 6 h 18"/>
                  <a:gd name="T2" fmla="*/ 12 w 18"/>
                  <a:gd name="T3" fmla="*/ 18 h 18"/>
                  <a:gd name="T4" fmla="*/ 18 w 18"/>
                  <a:gd name="T5" fmla="*/ 12 h 18"/>
                  <a:gd name="T6" fmla="*/ 6 w 18"/>
                  <a:gd name="T7" fmla="*/ 0 h 18"/>
                  <a:gd name="T8" fmla="*/ 0 w 18"/>
                  <a:gd name="T9" fmla="*/ 6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6"/>
                    </a:moveTo>
                    <a:lnTo>
                      <a:pt x="12" y="18"/>
                    </a:lnTo>
                    <a:lnTo>
                      <a:pt x="18" y="12"/>
                    </a:lnTo>
                    <a:lnTo>
                      <a:pt x="6" y="0"/>
                    </a:lnTo>
                    <a:lnTo>
                      <a:pt x="0"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76" name="Line 1125"/>
              <p:cNvSpPr>
                <a:spLocks noChangeShapeType="1"/>
              </p:cNvSpPr>
              <p:nvPr/>
            </p:nvSpPr>
            <p:spPr bwMode="auto">
              <a:xfrm flipH="1" flipV="1">
                <a:off x="4052" y="1631"/>
                <a:ext cx="6" cy="6"/>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077" name="Freeform 1126"/>
              <p:cNvSpPr>
                <a:spLocks/>
              </p:cNvSpPr>
              <p:nvPr/>
            </p:nvSpPr>
            <p:spPr bwMode="auto">
              <a:xfrm>
                <a:off x="4088" y="1553"/>
                <a:ext cx="30" cy="42"/>
              </a:xfrm>
              <a:custGeom>
                <a:avLst/>
                <a:gdLst>
                  <a:gd name="T0" fmla="*/ 6 w 30"/>
                  <a:gd name="T1" fmla="*/ 18 h 42"/>
                  <a:gd name="T2" fmla="*/ 0 w 30"/>
                  <a:gd name="T3" fmla="*/ 30 h 42"/>
                  <a:gd name="T4" fmla="*/ 6 w 30"/>
                  <a:gd name="T5" fmla="*/ 42 h 42"/>
                  <a:gd name="T6" fmla="*/ 6 w 30"/>
                  <a:gd name="T7" fmla="*/ 42 h 42"/>
                  <a:gd name="T8" fmla="*/ 6 w 30"/>
                  <a:gd name="T9" fmla="*/ 42 h 42"/>
                  <a:gd name="T10" fmla="*/ 12 w 30"/>
                  <a:gd name="T11" fmla="*/ 42 h 42"/>
                  <a:gd name="T12" fmla="*/ 18 w 30"/>
                  <a:gd name="T13" fmla="*/ 36 h 42"/>
                  <a:gd name="T14" fmla="*/ 24 w 30"/>
                  <a:gd name="T15" fmla="*/ 24 h 42"/>
                  <a:gd name="T16" fmla="*/ 24 w 30"/>
                  <a:gd name="T17" fmla="*/ 24 h 42"/>
                  <a:gd name="T18" fmla="*/ 30 w 30"/>
                  <a:gd name="T19" fmla="*/ 12 h 42"/>
                  <a:gd name="T20" fmla="*/ 30 w 30"/>
                  <a:gd name="T21" fmla="*/ 6 h 42"/>
                  <a:gd name="T22" fmla="*/ 24 w 30"/>
                  <a:gd name="T23" fmla="*/ 0 h 42"/>
                  <a:gd name="T24" fmla="*/ 24 w 30"/>
                  <a:gd name="T25" fmla="*/ 0 h 42"/>
                  <a:gd name="T26" fmla="*/ 18 w 30"/>
                  <a:gd name="T27" fmla="*/ 0 h 42"/>
                  <a:gd name="T28" fmla="*/ 12 w 30"/>
                  <a:gd name="T29" fmla="*/ 6 h 42"/>
                  <a:gd name="T30" fmla="*/ 6 w 30"/>
                  <a:gd name="T31" fmla="*/ 18 h 42"/>
                  <a:gd name="T32" fmla="*/ 6 w 30"/>
                  <a:gd name="T33" fmla="*/ 1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6" y="18"/>
                    </a:moveTo>
                    <a:lnTo>
                      <a:pt x="0" y="30"/>
                    </a:lnTo>
                    <a:lnTo>
                      <a:pt x="6" y="42"/>
                    </a:lnTo>
                    <a:lnTo>
                      <a:pt x="12" y="42"/>
                    </a:lnTo>
                    <a:lnTo>
                      <a:pt x="18" y="36"/>
                    </a:lnTo>
                    <a:lnTo>
                      <a:pt x="24" y="24"/>
                    </a:lnTo>
                    <a:lnTo>
                      <a:pt x="30" y="12"/>
                    </a:lnTo>
                    <a:lnTo>
                      <a:pt x="30" y="6"/>
                    </a:lnTo>
                    <a:lnTo>
                      <a:pt x="24" y="0"/>
                    </a:lnTo>
                    <a:lnTo>
                      <a:pt x="18" y="0"/>
                    </a:lnTo>
                    <a:lnTo>
                      <a:pt x="12" y="6"/>
                    </a:lnTo>
                    <a:lnTo>
                      <a:pt x="6"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78" name="Freeform 1127"/>
              <p:cNvSpPr>
                <a:spLocks/>
              </p:cNvSpPr>
              <p:nvPr/>
            </p:nvSpPr>
            <p:spPr bwMode="auto">
              <a:xfrm>
                <a:off x="4064" y="1559"/>
                <a:ext cx="24" cy="12"/>
              </a:xfrm>
              <a:custGeom>
                <a:avLst/>
                <a:gdLst>
                  <a:gd name="T0" fmla="*/ 0 w 24"/>
                  <a:gd name="T1" fmla="*/ 6 h 12"/>
                  <a:gd name="T2" fmla="*/ 18 w 24"/>
                  <a:gd name="T3" fmla="*/ 12 h 12"/>
                  <a:gd name="T4" fmla="*/ 24 w 24"/>
                  <a:gd name="T5" fmla="*/ 6 h 12"/>
                  <a:gd name="T6" fmla="*/ 6 w 24"/>
                  <a:gd name="T7" fmla="*/ 0 h 12"/>
                  <a:gd name="T8" fmla="*/ 0 w 24"/>
                  <a:gd name="T9" fmla="*/ 6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6"/>
                    </a:moveTo>
                    <a:lnTo>
                      <a:pt x="18" y="12"/>
                    </a:lnTo>
                    <a:lnTo>
                      <a:pt x="24" y="6"/>
                    </a:lnTo>
                    <a:lnTo>
                      <a:pt x="6" y="0"/>
                    </a:lnTo>
                    <a:lnTo>
                      <a:pt x="0" y="6"/>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79" name="Line 1128"/>
              <p:cNvSpPr>
                <a:spLocks noChangeShapeType="1"/>
              </p:cNvSpPr>
              <p:nvPr/>
            </p:nvSpPr>
            <p:spPr bwMode="auto">
              <a:xfrm flipH="1">
                <a:off x="4088" y="1571"/>
                <a:ext cx="6"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080" name="Freeform 1129"/>
              <p:cNvSpPr>
                <a:spLocks/>
              </p:cNvSpPr>
              <p:nvPr/>
            </p:nvSpPr>
            <p:spPr bwMode="auto">
              <a:xfrm>
                <a:off x="4106" y="1475"/>
                <a:ext cx="18" cy="48"/>
              </a:xfrm>
              <a:custGeom>
                <a:avLst/>
                <a:gdLst>
                  <a:gd name="T0" fmla="*/ 0 w 18"/>
                  <a:gd name="T1" fmla="*/ 24 h 48"/>
                  <a:gd name="T2" fmla="*/ 0 w 18"/>
                  <a:gd name="T3" fmla="*/ 36 h 48"/>
                  <a:gd name="T4" fmla="*/ 6 w 18"/>
                  <a:gd name="T5" fmla="*/ 48 h 48"/>
                  <a:gd name="T6" fmla="*/ 12 w 18"/>
                  <a:gd name="T7" fmla="*/ 48 h 48"/>
                  <a:gd name="T8" fmla="*/ 12 w 18"/>
                  <a:gd name="T9" fmla="*/ 48 h 48"/>
                  <a:gd name="T10" fmla="*/ 18 w 18"/>
                  <a:gd name="T11" fmla="*/ 42 h 48"/>
                  <a:gd name="T12" fmla="*/ 18 w 18"/>
                  <a:gd name="T13" fmla="*/ 36 h 48"/>
                  <a:gd name="T14" fmla="*/ 18 w 18"/>
                  <a:gd name="T15" fmla="*/ 24 h 48"/>
                  <a:gd name="T16" fmla="*/ 18 w 18"/>
                  <a:gd name="T17" fmla="*/ 24 h 48"/>
                  <a:gd name="T18" fmla="*/ 18 w 18"/>
                  <a:gd name="T19" fmla="*/ 12 h 48"/>
                  <a:gd name="T20" fmla="*/ 12 w 18"/>
                  <a:gd name="T21" fmla="*/ 0 h 48"/>
                  <a:gd name="T22" fmla="*/ 6 w 18"/>
                  <a:gd name="T23" fmla="*/ 0 h 48"/>
                  <a:gd name="T24" fmla="*/ 6 w 18"/>
                  <a:gd name="T25" fmla="*/ 0 h 48"/>
                  <a:gd name="T26" fmla="*/ 0 w 18"/>
                  <a:gd name="T27" fmla="*/ 6 h 48"/>
                  <a:gd name="T28" fmla="*/ 0 w 18"/>
                  <a:gd name="T29" fmla="*/ 12 h 48"/>
                  <a:gd name="T30" fmla="*/ 0 w 18"/>
                  <a:gd name="T31" fmla="*/ 24 h 48"/>
                  <a:gd name="T32" fmla="*/ 0 w 18"/>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8"/>
                  <a:gd name="T53" fmla="*/ 18 w 1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8">
                    <a:moveTo>
                      <a:pt x="0" y="24"/>
                    </a:moveTo>
                    <a:lnTo>
                      <a:pt x="0" y="36"/>
                    </a:lnTo>
                    <a:lnTo>
                      <a:pt x="6" y="48"/>
                    </a:lnTo>
                    <a:lnTo>
                      <a:pt x="12" y="48"/>
                    </a:lnTo>
                    <a:lnTo>
                      <a:pt x="18" y="42"/>
                    </a:lnTo>
                    <a:lnTo>
                      <a:pt x="18" y="36"/>
                    </a:lnTo>
                    <a:lnTo>
                      <a:pt x="18" y="24"/>
                    </a:lnTo>
                    <a:lnTo>
                      <a:pt x="18" y="12"/>
                    </a:lnTo>
                    <a:lnTo>
                      <a:pt x="12" y="0"/>
                    </a:lnTo>
                    <a:lnTo>
                      <a:pt x="6" y="0"/>
                    </a:lnTo>
                    <a:lnTo>
                      <a:pt x="0" y="6"/>
                    </a:lnTo>
                    <a:lnTo>
                      <a:pt x="0" y="12"/>
                    </a:lnTo>
                    <a:lnTo>
                      <a:pt x="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81" name="Rectangle 1130"/>
              <p:cNvSpPr>
                <a:spLocks noChangeArrowheads="1"/>
              </p:cNvSpPr>
              <p:nvPr/>
            </p:nvSpPr>
            <p:spPr bwMode="auto">
              <a:xfrm>
                <a:off x="4076" y="1499"/>
                <a:ext cx="18" cy="6"/>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82" name="Line 1131"/>
              <p:cNvSpPr>
                <a:spLocks noChangeShapeType="1"/>
              </p:cNvSpPr>
              <p:nvPr/>
            </p:nvSpPr>
            <p:spPr bwMode="auto">
              <a:xfrm flipH="1">
                <a:off x="4094" y="1499"/>
                <a:ext cx="12" cy="1"/>
              </a:xfrm>
              <a:prstGeom prst="line">
                <a:avLst/>
              </a:prstGeom>
              <a:noFill/>
              <a:ln w="19050">
                <a:solidFill>
                  <a:srgbClr val="FA8086"/>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4083" name="Freeform 1132"/>
              <p:cNvSpPr>
                <a:spLocks/>
              </p:cNvSpPr>
              <p:nvPr/>
            </p:nvSpPr>
            <p:spPr bwMode="auto">
              <a:xfrm>
                <a:off x="3980" y="1427"/>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2"/>
                    </a:lnTo>
                    <a:lnTo>
                      <a:pt x="6" y="18"/>
                    </a:lnTo>
                    <a:lnTo>
                      <a:pt x="12" y="18"/>
                    </a:lnTo>
                    <a:lnTo>
                      <a:pt x="18" y="18"/>
                    </a:lnTo>
                    <a:lnTo>
                      <a:pt x="18" y="12"/>
                    </a:lnTo>
                    <a:lnTo>
                      <a:pt x="18" y="6"/>
                    </a:lnTo>
                    <a:lnTo>
                      <a:pt x="12" y="0"/>
                    </a:lnTo>
                    <a:lnTo>
                      <a:pt x="6" y="0"/>
                    </a:lnTo>
                    <a:lnTo>
                      <a:pt x="6"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84" name="Freeform 1133"/>
              <p:cNvSpPr>
                <a:spLocks/>
              </p:cNvSpPr>
              <p:nvPr/>
            </p:nvSpPr>
            <p:spPr bwMode="auto">
              <a:xfrm>
                <a:off x="3980" y="1427"/>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2"/>
                    </a:lnTo>
                    <a:lnTo>
                      <a:pt x="6" y="18"/>
                    </a:lnTo>
                    <a:lnTo>
                      <a:pt x="12" y="18"/>
                    </a:lnTo>
                    <a:lnTo>
                      <a:pt x="18" y="18"/>
                    </a:lnTo>
                    <a:lnTo>
                      <a:pt x="18" y="12"/>
                    </a:lnTo>
                    <a:lnTo>
                      <a:pt x="18" y="6"/>
                    </a:lnTo>
                    <a:lnTo>
                      <a:pt x="12" y="0"/>
                    </a:lnTo>
                    <a:lnTo>
                      <a:pt x="6" y="0"/>
                    </a:lnTo>
                    <a:lnTo>
                      <a:pt x="6"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85" name="Freeform 1134"/>
              <p:cNvSpPr>
                <a:spLocks/>
              </p:cNvSpPr>
              <p:nvPr/>
            </p:nvSpPr>
            <p:spPr bwMode="auto">
              <a:xfrm>
                <a:off x="3992" y="1445"/>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86" name="Freeform 1135"/>
              <p:cNvSpPr>
                <a:spLocks/>
              </p:cNvSpPr>
              <p:nvPr/>
            </p:nvSpPr>
            <p:spPr bwMode="auto">
              <a:xfrm>
                <a:off x="3992" y="1445"/>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87" name="Freeform 1136"/>
              <p:cNvSpPr>
                <a:spLocks/>
              </p:cNvSpPr>
              <p:nvPr/>
            </p:nvSpPr>
            <p:spPr bwMode="auto">
              <a:xfrm>
                <a:off x="4004" y="1463"/>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2 w 18"/>
                  <a:gd name="T19" fmla="*/ 6 h 18"/>
                  <a:gd name="T20" fmla="*/ 12 w 18"/>
                  <a:gd name="T21" fmla="*/ 0 h 18"/>
                  <a:gd name="T22" fmla="*/ 6 w 18"/>
                  <a:gd name="T23" fmla="*/ 0 h 18"/>
                  <a:gd name="T24" fmla="*/ 6 w 18"/>
                  <a:gd name="T25" fmla="*/ 0 h 18"/>
                  <a:gd name="T26" fmla="*/ 0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2"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88" name="Freeform 1137"/>
              <p:cNvSpPr>
                <a:spLocks/>
              </p:cNvSpPr>
              <p:nvPr/>
            </p:nvSpPr>
            <p:spPr bwMode="auto">
              <a:xfrm>
                <a:off x="4004" y="1463"/>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2 w 18"/>
                  <a:gd name="T19" fmla="*/ 6 h 18"/>
                  <a:gd name="T20" fmla="*/ 12 w 18"/>
                  <a:gd name="T21" fmla="*/ 0 h 18"/>
                  <a:gd name="T22" fmla="*/ 6 w 18"/>
                  <a:gd name="T23" fmla="*/ 0 h 18"/>
                  <a:gd name="T24" fmla="*/ 6 w 18"/>
                  <a:gd name="T25" fmla="*/ 0 h 18"/>
                  <a:gd name="T26" fmla="*/ 0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2"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89" name="Freeform 1138"/>
              <p:cNvSpPr>
                <a:spLocks/>
              </p:cNvSpPr>
              <p:nvPr/>
            </p:nvSpPr>
            <p:spPr bwMode="auto">
              <a:xfrm>
                <a:off x="4010" y="1487"/>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90" name="Freeform 1139"/>
              <p:cNvSpPr>
                <a:spLocks/>
              </p:cNvSpPr>
              <p:nvPr/>
            </p:nvSpPr>
            <p:spPr bwMode="auto">
              <a:xfrm>
                <a:off x="4010" y="1487"/>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91" name="Freeform 1140"/>
              <p:cNvSpPr>
                <a:spLocks/>
              </p:cNvSpPr>
              <p:nvPr/>
            </p:nvSpPr>
            <p:spPr bwMode="auto">
              <a:xfrm>
                <a:off x="3992" y="1499"/>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8" y="0"/>
                    </a:lnTo>
                    <a:lnTo>
                      <a:pt x="12" y="0"/>
                    </a:lnTo>
                    <a:lnTo>
                      <a:pt x="6" y="0"/>
                    </a:lnTo>
                    <a:lnTo>
                      <a:pt x="6" y="6"/>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92" name="Freeform 1141"/>
              <p:cNvSpPr>
                <a:spLocks/>
              </p:cNvSpPr>
              <p:nvPr/>
            </p:nvSpPr>
            <p:spPr bwMode="auto">
              <a:xfrm>
                <a:off x="3992" y="1499"/>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8" y="0"/>
                    </a:lnTo>
                    <a:lnTo>
                      <a:pt x="12" y="0"/>
                    </a:lnTo>
                    <a:lnTo>
                      <a:pt x="6" y="0"/>
                    </a:lnTo>
                    <a:lnTo>
                      <a:pt x="6" y="6"/>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93" name="Freeform 1142"/>
              <p:cNvSpPr>
                <a:spLocks/>
              </p:cNvSpPr>
              <p:nvPr/>
            </p:nvSpPr>
            <p:spPr bwMode="auto">
              <a:xfrm>
                <a:off x="3950" y="1421"/>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8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6" y="12"/>
                    </a:lnTo>
                    <a:lnTo>
                      <a:pt x="12" y="18"/>
                    </a:lnTo>
                    <a:lnTo>
                      <a:pt x="18" y="18"/>
                    </a:lnTo>
                    <a:lnTo>
                      <a:pt x="18" y="12"/>
                    </a:lnTo>
                    <a:lnTo>
                      <a:pt x="18" y="6"/>
                    </a:lnTo>
                    <a:lnTo>
                      <a:pt x="18" y="0"/>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94" name="Freeform 1143"/>
              <p:cNvSpPr>
                <a:spLocks/>
              </p:cNvSpPr>
              <p:nvPr/>
            </p:nvSpPr>
            <p:spPr bwMode="auto">
              <a:xfrm>
                <a:off x="3950" y="1421"/>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8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6" y="12"/>
                    </a:lnTo>
                    <a:lnTo>
                      <a:pt x="12" y="18"/>
                    </a:lnTo>
                    <a:lnTo>
                      <a:pt x="18" y="18"/>
                    </a:lnTo>
                    <a:lnTo>
                      <a:pt x="18" y="12"/>
                    </a:lnTo>
                    <a:lnTo>
                      <a:pt x="18" y="6"/>
                    </a:lnTo>
                    <a:lnTo>
                      <a:pt x="18" y="0"/>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95" name="Freeform 1144"/>
              <p:cNvSpPr>
                <a:spLocks/>
              </p:cNvSpPr>
              <p:nvPr/>
            </p:nvSpPr>
            <p:spPr bwMode="auto">
              <a:xfrm>
                <a:off x="3920" y="1409"/>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2"/>
                    </a:lnTo>
                    <a:lnTo>
                      <a:pt x="6" y="18"/>
                    </a:lnTo>
                    <a:lnTo>
                      <a:pt x="12" y="18"/>
                    </a:lnTo>
                    <a:lnTo>
                      <a:pt x="18" y="18"/>
                    </a:lnTo>
                    <a:lnTo>
                      <a:pt x="18" y="12"/>
                    </a:lnTo>
                    <a:lnTo>
                      <a:pt x="18" y="6"/>
                    </a:lnTo>
                    <a:lnTo>
                      <a:pt x="12" y="0"/>
                    </a:lnTo>
                    <a:lnTo>
                      <a:pt x="6" y="0"/>
                    </a:lnTo>
                    <a:lnTo>
                      <a:pt x="6"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96" name="Freeform 1145"/>
              <p:cNvSpPr>
                <a:spLocks/>
              </p:cNvSpPr>
              <p:nvPr/>
            </p:nvSpPr>
            <p:spPr bwMode="auto">
              <a:xfrm>
                <a:off x="3920" y="1409"/>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2"/>
                    </a:lnTo>
                    <a:lnTo>
                      <a:pt x="6" y="18"/>
                    </a:lnTo>
                    <a:lnTo>
                      <a:pt x="12" y="18"/>
                    </a:lnTo>
                    <a:lnTo>
                      <a:pt x="18" y="18"/>
                    </a:lnTo>
                    <a:lnTo>
                      <a:pt x="18" y="12"/>
                    </a:lnTo>
                    <a:lnTo>
                      <a:pt x="18" y="6"/>
                    </a:lnTo>
                    <a:lnTo>
                      <a:pt x="12" y="0"/>
                    </a:lnTo>
                    <a:lnTo>
                      <a:pt x="6" y="0"/>
                    </a:lnTo>
                    <a:lnTo>
                      <a:pt x="6"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97" name="Freeform 1146"/>
              <p:cNvSpPr>
                <a:spLocks/>
              </p:cNvSpPr>
              <p:nvPr/>
            </p:nvSpPr>
            <p:spPr bwMode="auto">
              <a:xfrm>
                <a:off x="3908" y="1421"/>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6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8" y="6"/>
                    </a:lnTo>
                    <a:lnTo>
                      <a:pt x="12" y="6"/>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98" name="Freeform 1147"/>
              <p:cNvSpPr>
                <a:spLocks/>
              </p:cNvSpPr>
              <p:nvPr/>
            </p:nvSpPr>
            <p:spPr bwMode="auto">
              <a:xfrm>
                <a:off x="3908" y="1421"/>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6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8" y="6"/>
                    </a:lnTo>
                    <a:lnTo>
                      <a:pt x="12" y="6"/>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099" name="Freeform 1148"/>
              <p:cNvSpPr>
                <a:spLocks/>
              </p:cNvSpPr>
              <p:nvPr/>
            </p:nvSpPr>
            <p:spPr bwMode="auto">
              <a:xfrm>
                <a:off x="3896" y="143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00" name="Freeform 1149"/>
              <p:cNvSpPr>
                <a:spLocks/>
              </p:cNvSpPr>
              <p:nvPr/>
            </p:nvSpPr>
            <p:spPr bwMode="auto">
              <a:xfrm>
                <a:off x="3896" y="143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01" name="Freeform 1150"/>
              <p:cNvSpPr>
                <a:spLocks/>
              </p:cNvSpPr>
              <p:nvPr/>
            </p:nvSpPr>
            <p:spPr bwMode="auto">
              <a:xfrm>
                <a:off x="3878" y="1445"/>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8" y="0"/>
                    </a:lnTo>
                    <a:lnTo>
                      <a:pt x="12" y="0"/>
                    </a:lnTo>
                    <a:lnTo>
                      <a:pt x="6" y="0"/>
                    </a:lnTo>
                    <a:lnTo>
                      <a:pt x="6" y="6"/>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02" name="Freeform 1151"/>
              <p:cNvSpPr>
                <a:spLocks/>
              </p:cNvSpPr>
              <p:nvPr/>
            </p:nvSpPr>
            <p:spPr bwMode="auto">
              <a:xfrm>
                <a:off x="3878" y="1445"/>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8" y="0"/>
                    </a:lnTo>
                    <a:lnTo>
                      <a:pt x="12" y="0"/>
                    </a:lnTo>
                    <a:lnTo>
                      <a:pt x="6" y="0"/>
                    </a:lnTo>
                    <a:lnTo>
                      <a:pt x="6" y="6"/>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03" name="Freeform 1152"/>
              <p:cNvSpPr>
                <a:spLocks/>
              </p:cNvSpPr>
              <p:nvPr/>
            </p:nvSpPr>
            <p:spPr bwMode="auto">
              <a:xfrm>
                <a:off x="3860" y="1451"/>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8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6" y="12"/>
                    </a:lnTo>
                    <a:lnTo>
                      <a:pt x="12" y="18"/>
                    </a:lnTo>
                    <a:lnTo>
                      <a:pt x="18" y="18"/>
                    </a:lnTo>
                    <a:lnTo>
                      <a:pt x="18" y="12"/>
                    </a:lnTo>
                    <a:lnTo>
                      <a:pt x="18" y="6"/>
                    </a:lnTo>
                    <a:lnTo>
                      <a:pt x="18" y="0"/>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04" name="Freeform 1153"/>
              <p:cNvSpPr>
                <a:spLocks/>
              </p:cNvSpPr>
              <p:nvPr/>
            </p:nvSpPr>
            <p:spPr bwMode="auto">
              <a:xfrm>
                <a:off x="3860" y="1451"/>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8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6" y="12"/>
                    </a:lnTo>
                    <a:lnTo>
                      <a:pt x="12" y="18"/>
                    </a:lnTo>
                    <a:lnTo>
                      <a:pt x="18" y="18"/>
                    </a:lnTo>
                    <a:lnTo>
                      <a:pt x="18" y="12"/>
                    </a:lnTo>
                    <a:lnTo>
                      <a:pt x="18" y="6"/>
                    </a:lnTo>
                    <a:lnTo>
                      <a:pt x="18" y="0"/>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05" name="Freeform 1154"/>
              <p:cNvSpPr>
                <a:spLocks/>
              </p:cNvSpPr>
              <p:nvPr/>
            </p:nvSpPr>
            <p:spPr bwMode="auto">
              <a:xfrm>
                <a:off x="3842" y="1457"/>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2" y="0"/>
                    </a:lnTo>
                    <a:lnTo>
                      <a:pt x="6" y="0"/>
                    </a:lnTo>
                    <a:lnTo>
                      <a:pt x="6" y="6"/>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06" name="Freeform 1155"/>
              <p:cNvSpPr>
                <a:spLocks/>
              </p:cNvSpPr>
              <p:nvPr/>
            </p:nvSpPr>
            <p:spPr bwMode="auto">
              <a:xfrm>
                <a:off x="3842" y="1457"/>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2" y="0"/>
                    </a:lnTo>
                    <a:lnTo>
                      <a:pt x="6" y="0"/>
                    </a:lnTo>
                    <a:lnTo>
                      <a:pt x="6" y="6"/>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07" name="Freeform 1156"/>
              <p:cNvSpPr>
                <a:spLocks/>
              </p:cNvSpPr>
              <p:nvPr/>
            </p:nvSpPr>
            <p:spPr bwMode="auto">
              <a:xfrm>
                <a:off x="3830" y="1475"/>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2"/>
                    </a:lnTo>
                    <a:lnTo>
                      <a:pt x="6" y="18"/>
                    </a:lnTo>
                    <a:lnTo>
                      <a:pt x="12" y="18"/>
                    </a:lnTo>
                    <a:lnTo>
                      <a:pt x="18" y="12"/>
                    </a:lnTo>
                    <a:lnTo>
                      <a:pt x="18" y="6"/>
                    </a:lnTo>
                    <a:lnTo>
                      <a:pt x="18" y="0"/>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08" name="Freeform 1157"/>
              <p:cNvSpPr>
                <a:spLocks/>
              </p:cNvSpPr>
              <p:nvPr/>
            </p:nvSpPr>
            <p:spPr bwMode="auto">
              <a:xfrm>
                <a:off x="3830" y="1475"/>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2"/>
                    </a:lnTo>
                    <a:lnTo>
                      <a:pt x="6" y="18"/>
                    </a:lnTo>
                    <a:lnTo>
                      <a:pt x="12" y="18"/>
                    </a:lnTo>
                    <a:lnTo>
                      <a:pt x="18" y="12"/>
                    </a:lnTo>
                    <a:lnTo>
                      <a:pt x="18" y="6"/>
                    </a:lnTo>
                    <a:lnTo>
                      <a:pt x="18" y="0"/>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09" name="Freeform 1158"/>
              <p:cNvSpPr>
                <a:spLocks/>
              </p:cNvSpPr>
              <p:nvPr/>
            </p:nvSpPr>
            <p:spPr bwMode="auto">
              <a:xfrm>
                <a:off x="3818" y="14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10" name="Freeform 1159"/>
              <p:cNvSpPr>
                <a:spLocks/>
              </p:cNvSpPr>
              <p:nvPr/>
            </p:nvSpPr>
            <p:spPr bwMode="auto">
              <a:xfrm>
                <a:off x="3818" y="14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2" y="12"/>
                    </a:lnTo>
                    <a:lnTo>
                      <a:pt x="18"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11" name="Freeform 1160"/>
              <p:cNvSpPr>
                <a:spLocks/>
              </p:cNvSpPr>
              <p:nvPr/>
            </p:nvSpPr>
            <p:spPr bwMode="auto">
              <a:xfrm>
                <a:off x="3800" y="1499"/>
                <a:ext cx="18" cy="18"/>
              </a:xfrm>
              <a:custGeom>
                <a:avLst/>
                <a:gdLst>
                  <a:gd name="T0" fmla="*/ 0 w 18"/>
                  <a:gd name="T1" fmla="*/ 6 h 18"/>
                  <a:gd name="T2" fmla="*/ 0 w 18"/>
                  <a:gd name="T3" fmla="*/ 12 h 18"/>
                  <a:gd name="T4" fmla="*/ 6 w 18"/>
                  <a:gd name="T5" fmla="*/ 12 h 18"/>
                  <a:gd name="T6" fmla="*/ 12 w 18"/>
                  <a:gd name="T7" fmla="*/ 18 h 18"/>
                  <a:gd name="T8" fmla="*/ 12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2"/>
                    </a:lnTo>
                    <a:lnTo>
                      <a:pt x="12" y="18"/>
                    </a:lnTo>
                    <a:lnTo>
                      <a:pt x="18" y="12"/>
                    </a:lnTo>
                    <a:lnTo>
                      <a:pt x="18" y="6"/>
                    </a:lnTo>
                    <a:lnTo>
                      <a:pt x="18" y="0"/>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12" name="Freeform 1161"/>
              <p:cNvSpPr>
                <a:spLocks/>
              </p:cNvSpPr>
              <p:nvPr/>
            </p:nvSpPr>
            <p:spPr bwMode="auto">
              <a:xfrm>
                <a:off x="3800" y="1499"/>
                <a:ext cx="18" cy="18"/>
              </a:xfrm>
              <a:custGeom>
                <a:avLst/>
                <a:gdLst>
                  <a:gd name="T0" fmla="*/ 0 w 18"/>
                  <a:gd name="T1" fmla="*/ 6 h 18"/>
                  <a:gd name="T2" fmla="*/ 0 w 18"/>
                  <a:gd name="T3" fmla="*/ 12 h 18"/>
                  <a:gd name="T4" fmla="*/ 6 w 18"/>
                  <a:gd name="T5" fmla="*/ 12 h 18"/>
                  <a:gd name="T6" fmla="*/ 12 w 18"/>
                  <a:gd name="T7" fmla="*/ 18 h 18"/>
                  <a:gd name="T8" fmla="*/ 12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2"/>
                    </a:lnTo>
                    <a:lnTo>
                      <a:pt x="12" y="18"/>
                    </a:lnTo>
                    <a:lnTo>
                      <a:pt x="18" y="12"/>
                    </a:lnTo>
                    <a:lnTo>
                      <a:pt x="18" y="6"/>
                    </a:lnTo>
                    <a:lnTo>
                      <a:pt x="18" y="0"/>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13" name="Freeform 1162"/>
              <p:cNvSpPr>
                <a:spLocks/>
              </p:cNvSpPr>
              <p:nvPr/>
            </p:nvSpPr>
            <p:spPr bwMode="auto">
              <a:xfrm>
                <a:off x="3518" y="1745"/>
                <a:ext cx="18" cy="18"/>
              </a:xfrm>
              <a:custGeom>
                <a:avLst/>
                <a:gdLst>
                  <a:gd name="T0" fmla="*/ 6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8 h 18"/>
                  <a:gd name="T16" fmla="*/ 12 w 18"/>
                  <a:gd name="T17" fmla="*/ 18 h 18"/>
                  <a:gd name="T18" fmla="*/ 18 w 18"/>
                  <a:gd name="T19" fmla="*/ 18 h 18"/>
                  <a:gd name="T20" fmla="*/ 18 w 18"/>
                  <a:gd name="T21" fmla="*/ 12 h 18"/>
                  <a:gd name="T22" fmla="*/ 18 w 18"/>
                  <a:gd name="T23" fmla="*/ 6 h 18"/>
                  <a:gd name="T24" fmla="*/ 18 w 18"/>
                  <a:gd name="T25" fmla="*/ 6 h 18"/>
                  <a:gd name="T26" fmla="*/ 18 w 18"/>
                  <a:gd name="T27" fmla="*/ 6 h 18"/>
                  <a:gd name="T28" fmla="*/ 12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0" y="12"/>
                    </a:lnTo>
                    <a:lnTo>
                      <a:pt x="0" y="18"/>
                    </a:lnTo>
                    <a:lnTo>
                      <a:pt x="6" y="18"/>
                    </a:lnTo>
                    <a:lnTo>
                      <a:pt x="12" y="18"/>
                    </a:lnTo>
                    <a:lnTo>
                      <a:pt x="18" y="18"/>
                    </a:lnTo>
                    <a:lnTo>
                      <a:pt x="18" y="12"/>
                    </a:lnTo>
                    <a:lnTo>
                      <a:pt x="18" y="6"/>
                    </a:lnTo>
                    <a:lnTo>
                      <a:pt x="12" y="0"/>
                    </a:lnTo>
                    <a:lnTo>
                      <a:pt x="6"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14" name="Freeform 1163"/>
              <p:cNvSpPr>
                <a:spLocks/>
              </p:cNvSpPr>
              <p:nvPr/>
            </p:nvSpPr>
            <p:spPr bwMode="auto">
              <a:xfrm>
                <a:off x="3518" y="1745"/>
                <a:ext cx="18" cy="18"/>
              </a:xfrm>
              <a:custGeom>
                <a:avLst/>
                <a:gdLst>
                  <a:gd name="T0" fmla="*/ 6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8 h 18"/>
                  <a:gd name="T16" fmla="*/ 12 w 18"/>
                  <a:gd name="T17" fmla="*/ 18 h 18"/>
                  <a:gd name="T18" fmla="*/ 18 w 18"/>
                  <a:gd name="T19" fmla="*/ 18 h 18"/>
                  <a:gd name="T20" fmla="*/ 18 w 18"/>
                  <a:gd name="T21" fmla="*/ 12 h 18"/>
                  <a:gd name="T22" fmla="*/ 18 w 18"/>
                  <a:gd name="T23" fmla="*/ 6 h 18"/>
                  <a:gd name="T24" fmla="*/ 18 w 18"/>
                  <a:gd name="T25" fmla="*/ 6 h 18"/>
                  <a:gd name="T26" fmla="*/ 18 w 18"/>
                  <a:gd name="T27" fmla="*/ 6 h 18"/>
                  <a:gd name="T28" fmla="*/ 12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0" y="12"/>
                    </a:lnTo>
                    <a:lnTo>
                      <a:pt x="0" y="18"/>
                    </a:lnTo>
                    <a:lnTo>
                      <a:pt x="6" y="18"/>
                    </a:lnTo>
                    <a:lnTo>
                      <a:pt x="12" y="18"/>
                    </a:lnTo>
                    <a:lnTo>
                      <a:pt x="18" y="18"/>
                    </a:lnTo>
                    <a:lnTo>
                      <a:pt x="18" y="12"/>
                    </a:lnTo>
                    <a:lnTo>
                      <a:pt x="18" y="6"/>
                    </a:lnTo>
                    <a:lnTo>
                      <a:pt x="12" y="0"/>
                    </a:lnTo>
                    <a:lnTo>
                      <a:pt x="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15" name="Freeform 1164"/>
              <p:cNvSpPr>
                <a:spLocks/>
              </p:cNvSpPr>
              <p:nvPr/>
            </p:nvSpPr>
            <p:spPr bwMode="auto">
              <a:xfrm>
                <a:off x="3500" y="1739"/>
                <a:ext cx="18" cy="18"/>
              </a:xfrm>
              <a:custGeom>
                <a:avLst/>
                <a:gdLst>
                  <a:gd name="T0" fmla="*/ 6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6 w 18"/>
                  <a:gd name="T13" fmla="*/ 18 h 18"/>
                  <a:gd name="T14" fmla="*/ 12 w 18"/>
                  <a:gd name="T15" fmla="*/ 18 h 18"/>
                  <a:gd name="T16" fmla="*/ 12 w 18"/>
                  <a:gd name="T17" fmla="*/ 18 h 18"/>
                  <a:gd name="T18" fmla="*/ 18 w 18"/>
                  <a:gd name="T19" fmla="*/ 18 h 18"/>
                  <a:gd name="T20" fmla="*/ 18 w 18"/>
                  <a:gd name="T21" fmla="*/ 12 h 18"/>
                  <a:gd name="T22" fmla="*/ 18 w 18"/>
                  <a:gd name="T23" fmla="*/ 6 h 18"/>
                  <a:gd name="T24" fmla="*/ 18 w 18"/>
                  <a:gd name="T25" fmla="*/ 6 h 18"/>
                  <a:gd name="T26" fmla="*/ 12 w 18"/>
                  <a:gd name="T27" fmla="*/ 6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0" y="12"/>
                    </a:lnTo>
                    <a:lnTo>
                      <a:pt x="0" y="18"/>
                    </a:lnTo>
                    <a:lnTo>
                      <a:pt x="6" y="18"/>
                    </a:lnTo>
                    <a:lnTo>
                      <a:pt x="12" y="18"/>
                    </a:lnTo>
                    <a:lnTo>
                      <a:pt x="18" y="18"/>
                    </a:lnTo>
                    <a:lnTo>
                      <a:pt x="18" y="12"/>
                    </a:lnTo>
                    <a:lnTo>
                      <a:pt x="18" y="6"/>
                    </a:lnTo>
                    <a:lnTo>
                      <a:pt x="12" y="6"/>
                    </a:lnTo>
                    <a:lnTo>
                      <a:pt x="6" y="0"/>
                    </a:lnTo>
                    <a:lnTo>
                      <a:pt x="6"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16" name="Freeform 1165"/>
              <p:cNvSpPr>
                <a:spLocks/>
              </p:cNvSpPr>
              <p:nvPr/>
            </p:nvSpPr>
            <p:spPr bwMode="auto">
              <a:xfrm>
                <a:off x="3500" y="1739"/>
                <a:ext cx="18" cy="18"/>
              </a:xfrm>
              <a:custGeom>
                <a:avLst/>
                <a:gdLst>
                  <a:gd name="T0" fmla="*/ 6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6 w 18"/>
                  <a:gd name="T13" fmla="*/ 18 h 18"/>
                  <a:gd name="T14" fmla="*/ 12 w 18"/>
                  <a:gd name="T15" fmla="*/ 18 h 18"/>
                  <a:gd name="T16" fmla="*/ 12 w 18"/>
                  <a:gd name="T17" fmla="*/ 18 h 18"/>
                  <a:gd name="T18" fmla="*/ 18 w 18"/>
                  <a:gd name="T19" fmla="*/ 18 h 18"/>
                  <a:gd name="T20" fmla="*/ 18 w 18"/>
                  <a:gd name="T21" fmla="*/ 12 h 18"/>
                  <a:gd name="T22" fmla="*/ 18 w 18"/>
                  <a:gd name="T23" fmla="*/ 6 h 18"/>
                  <a:gd name="T24" fmla="*/ 18 w 18"/>
                  <a:gd name="T25" fmla="*/ 6 h 18"/>
                  <a:gd name="T26" fmla="*/ 12 w 18"/>
                  <a:gd name="T27" fmla="*/ 6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0" y="12"/>
                    </a:lnTo>
                    <a:lnTo>
                      <a:pt x="0" y="18"/>
                    </a:lnTo>
                    <a:lnTo>
                      <a:pt x="6" y="18"/>
                    </a:lnTo>
                    <a:lnTo>
                      <a:pt x="12" y="18"/>
                    </a:lnTo>
                    <a:lnTo>
                      <a:pt x="18" y="18"/>
                    </a:lnTo>
                    <a:lnTo>
                      <a:pt x="18" y="12"/>
                    </a:lnTo>
                    <a:lnTo>
                      <a:pt x="18" y="6"/>
                    </a:lnTo>
                    <a:lnTo>
                      <a:pt x="12" y="6"/>
                    </a:lnTo>
                    <a:lnTo>
                      <a:pt x="6" y="0"/>
                    </a:lnTo>
                    <a:lnTo>
                      <a:pt x="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17" name="Freeform 1166"/>
              <p:cNvSpPr>
                <a:spLocks/>
              </p:cNvSpPr>
              <p:nvPr/>
            </p:nvSpPr>
            <p:spPr bwMode="auto">
              <a:xfrm>
                <a:off x="3482" y="1745"/>
                <a:ext cx="18" cy="18"/>
              </a:xfrm>
              <a:custGeom>
                <a:avLst/>
                <a:gdLst>
                  <a:gd name="T0" fmla="*/ 6 w 18"/>
                  <a:gd name="T1" fmla="*/ 0 h 18"/>
                  <a:gd name="T2" fmla="*/ 0 w 18"/>
                  <a:gd name="T3" fmla="*/ 0 h 18"/>
                  <a:gd name="T4" fmla="*/ 0 w 18"/>
                  <a:gd name="T5" fmla="*/ 6 h 18"/>
                  <a:gd name="T6" fmla="*/ 0 w 18"/>
                  <a:gd name="T7" fmla="*/ 12 h 18"/>
                  <a:gd name="T8" fmla="*/ 0 w 18"/>
                  <a:gd name="T9" fmla="*/ 12 h 18"/>
                  <a:gd name="T10" fmla="*/ 0 w 18"/>
                  <a:gd name="T11" fmla="*/ 12 h 18"/>
                  <a:gd name="T12" fmla="*/ 6 w 18"/>
                  <a:gd name="T13" fmla="*/ 18 h 18"/>
                  <a:gd name="T14" fmla="*/ 12 w 18"/>
                  <a:gd name="T15" fmla="*/ 12 h 18"/>
                  <a:gd name="T16" fmla="*/ 12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0"/>
                    </a:lnTo>
                    <a:lnTo>
                      <a:pt x="0" y="6"/>
                    </a:lnTo>
                    <a:lnTo>
                      <a:pt x="0" y="12"/>
                    </a:lnTo>
                    <a:lnTo>
                      <a:pt x="6" y="18"/>
                    </a:lnTo>
                    <a:lnTo>
                      <a:pt x="12" y="12"/>
                    </a:lnTo>
                    <a:lnTo>
                      <a:pt x="18" y="12"/>
                    </a:lnTo>
                    <a:lnTo>
                      <a:pt x="18" y="6"/>
                    </a:lnTo>
                    <a:lnTo>
                      <a:pt x="18" y="0"/>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18" name="Freeform 1167"/>
              <p:cNvSpPr>
                <a:spLocks/>
              </p:cNvSpPr>
              <p:nvPr/>
            </p:nvSpPr>
            <p:spPr bwMode="auto">
              <a:xfrm>
                <a:off x="3482" y="1745"/>
                <a:ext cx="18" cy="18"/>
              </a:xfrm>
              <a:custGeom>
                <a:avLst/>
                <a:gdLst>
                  <a:gd name="T0" fmla="*/ 6 w 18"/>
                  <a:gd name="T1" fmla="*/ 0 h 18"/>
                  <a:gd name="T2" fmla="*/ 0 w 18"/>
                  <a:gd name="T3" fmla="*/ 0 h 18"/>
                  <a:gd name="T4" fmla="*/ 0 w 18"/>
                  <a:gd name="T5" fmla="*/ 6 h 18"/>
                  <a:gd name="T6" fmla="*/ 0 w 18"/>
                  <a:gd name="T7" fmla="*/ 12 h 18"/>
                  <a:gd name="T8" fmla="*/ 0 w 18"/>
                  <a:gd name="T9" fmla="*/ 12 h 18"/>
                  <a:gd name="T10" fmla="*/ 0 w 18"/>
                  <a:gd name="T11" fmla="*/ 12 h 18"/>
                  <a:gd name="T12" fmla="*/ 6 w 18"/>
                  <a:gd name="T13" fmla="*/ 18 h 18"/>
                  <a:gd name="T14" fmla="*/ 12 w 18"/>
                  <a:gd name="T15" fmla="*/ 12 h 18"/>
                  <a:gd name="T16" fmla="*/ 12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0"/>
                    </a:lnTo>
                    <a:lnTo>
                      <a:pt x="0" y="6"/>
                    </a:lnTo>
                    <a:lnTo>
                      <a:pt x="0" y="12"/>
                    </a:lnTo>
                    <a:lnTo>
                      <a:pt x="6" y="18"/>
                    </a:lnTo>
                    <a:lnTo>
                      <a:pt x="12" y="12"/>
                    </a:lnTo>
                    <a:lnTo>
                      <a:pt x="18" y="12"/>
                    </a:lnTo>
                    <a:lnTo>
                      <a:pt x="18" y="6"/>
                    </a:lnTo>
                    <a:lnTo>
                      <a:pt x="18" y="0"/>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19" name="Freeform 1168"/>
              <p:cNvSpPr>
                <a:spLocks/>
              </p:cNvSpPr>
              <p:nvPr/>
            </p:nvSpPr>
            <p:spPr bwMode="auto">
              <a:xfrm>
                <a:off x="3464" y="1739"/>
                <a:ext cx="18" cy="12"/>
              </a:xfrm>
              <a:custGeom>
                <a:avLst/>
                <a:gdLst>
                  <a:gd name="T0" fmla="*/ 6 w 18"/>
                  <a:gd name="T1" fmla="*/ 0 h 12"/>
                  <a:gd name="T2" fmla="*/ 0 w 18"/>
                  <a:gd name="T3" fmla="*/ 0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8 w 18"/>
                  <a:gd name="T23" fmla="*/ 0 h 12"/>
                  <a:gd name="T24" fmla="*/ 18 w 18"/>
                  <a:gd name="T25" fmla="*/ 0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0"/>
                    </a:lnTo>
                    <a:lnTo>
                      <a:pt x="0" y="6"/>
                    </a:lnTo>
                    <a:lnTo>
                      <a:pt x="0" y="12"/>
                    </a:lnTo>
                    <a:lnTo>
                      <a:pt x="6" y="12"/>
                    </a:lnTo>
                    <a:lnTo>
                      <a:pt x="12" y="12"/>
                    </a:lnTo>
                    <a:lnTo>
                      <a:pt x="18" y="12"/>
                    </a:lnTo>
                    <a:lnTo>
                      <a:pt x="18" y="6"/>
                    </a:lnTo>
                    <a:lnTo>
                      <a:pt x="18" y="0"/>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20" name="Freeform 1169"/>
              <p:cNvSpPr>
                <a:spLocks/>
              </p:cNvSpPr>
              <p:nvPr/>
            </p:nvSpPr>
            <p:spPr bwMode="auto">
              <a:xfrm>
                <a:off x="3464" y="1739"/>
                <a:ext cx="18" cy="12"/>
              </a:xfrm>
              <a:custGeom>
                <a:avLst/>
                <a:gdLst>
                  <a:gd name="T0" fmla="*/ 6 w 18"/>
                  <a:gd name="T1" fmla="*/ 0 h 12"/>
                  <a:gd name="T2" fmla="*/ 0 w 18"/>
                  <a:gd name="T3" fmla="*/ 0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8 w 18"/>
                  <a:gd name="T23" fmla="*/ 0 h 12"/>
                  <a:gd name="T24" fmla="*/ 18 w 18"/>
                  <a:gd name="T25" fmla="*/ 0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0"/>
                    </a:lnTo>
                    <a:lnTo>
                      <a:pt x="0" y="6"/>
                    </a:lnTo>
                    <a:lnTo>
                      <a:pt x="0" y="12"/>
                    </a:lnTo>
                    <a:lnTo>
                      <a:pt x="6" y="12"/>
                    </a:lnTo>
                    <a:lnTo>
                      <a:pt x="12" y="12"/>
                    </a:lnTo>
                    <a:lnTo>
                      <a:pt x="18" y="12"/>
                    </a:lnTo>
                    <a:lnTo>
                      <a:pt x="18" y="6"/>
                    </a:lnTo>
                    <a:lnTo>
                      <a:pt x="18" y="0"/>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21" name="Freeform 1170"/>
              <p:cNvSpPr>
                <a:spLocks/>
              </p:cNvSpPr>
              <p:nvPr/>
            </p:nvSpPr>
            <p:spPr bwMode="auto">
              <a:xfrm>
                <a:off x="3452" y="1727"/>
                <a:ext cx="18" cy="18"/>
              </a:xfrm>
              <a:custGeom>
                <a:avLst/>
                <a:gdLst>
                  <a:gd name="T0" fmla="*/ 6 w 18"/>
                  <a:gd name="T1" fmla="*/ 0 h 18"/>
                  <a:gd name="T2" fmla="*/ 0 w 18"/>
                  <a:gd name="T3" fmla="*/ 6 h 18"/>
                  <a:gd name="T4" fmla="*/ 0 w 18"/>
                  <a:gd name="T5" fmla="*/ 6 h 18"/>
                  <a:gd name="T6" fmla="*/ 0 w 18"/>
                  <a:gd name="T7" fmla="*/ 12 h 18"/>
                  <a:gd name="T8" fmla="*/ 0 w 18"/>
                  <a:gd name="T9" fmla="*/ 12 h 18"/>
                  <a:gd name="T10" fmla="*/ 6 w 18"/>
                  <a:gd name="T11" fmla="*/ 18 h 18"/>
                  <a:gd name="T12" fmla="*/ 6 w 18"/>
                  <a:gd name="T13" fmla="*/ 18 h 18"/>
                  <a:gd name="T14" fmla="*/ 12 w 18"/>
                  <a:gd name="T15" fmla="*/ 18 h 18"/>
                  <a:gd name="T16" fmla="*/ 12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8"/>
                    </a:lnTo>
                    <a:lnTo>
                      <a:pt x="12" y="18"/>
                    </a:lnTo>
                    <a:lnTo>
                      <a:pt x="18" y="12"/>
                    </a:lnTo>
                    <a:lnTo>
                      <a:pt x="18"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22" name="Freeform 1171"/>
              <p:cNvSpPr>
                <a:spLocks/>
              </p:cNvSpPr>
              <p:nvPr/>
            </p:nvSpPr>
            <p:spPr bwMode="auto">
              <a:xfrm>
                <a:off x="3452" y="1727"/>
                <a:ext cx="18" cy="18"/>
              </a:xfrm>
              <a:custGeom>
                <a:avLst/>
                <a:gdLst>
                  <a:gd name="T0" fmla="*/ 6 w 18"/>
                  <a:gd name="T1" fmla="*/ 0 h 18"/>
                  <a:gd name="T2" fmla="*/ 0 w 18"/>
                  <a:gd name="T3" fmla="*/ 6 h 18"/>
                  <a:gd name="T4" fmla="*/ 0 w 18"/>
                  <a:gd name="T5" fmla="*/ 6 h 18"/>
                  <a:gd name="T6" fmla="*/ 0 w 18"/>
                  <a:gd name="T7" fmla="*/ 12 h 18"/>
                  <a:gd name="T8" fmla="*/ 0 w 18"/>
                  <a:gd name="T9" fmla="*/ 12 h 18"/>
                  <a:gd name="T10" fmla="*/ 6 w 18"/>
                  <a:gd name="T11" fmla="*/ 18 h 18"/>
                  <a:gd name="T12" fmla="*/ 6 w 18"/>
                  <a:gd name="T13" fmla="*/ 18 h 18"/>
                  <a:gd name="T14" fmla="*/ 12 w 18"/>
                  <a:gd name="T15" fmla="*/ 18 h 18"/>
                  <a:gd name="T16" fmla="*/ 12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8"/>
                    </a:lnTo>
                    <a:lnTo>
                      <a:pt x="12" y="18"/>
                    </a:lnTo>
                    <a:lnTo>
                      <a:pt x="18" y="12"/>
                    </a:lnTo>
                    <a:lnTo>
                      <a:pt x="18"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23" name="Freeform 1172"/>
              <p:cNvSpPr>
                <a:spLocks/>
              </p:cNvSpPr>
              <p:nvPr/>
            </p:nvSpPr>
            <p:spPr bwMode="auto">
              <a:xfrm>
                <a:off x="3440" y="1715"/>
                <a:ext cx="12" cy="18"/>
              </a:xfrm>
              <a:custGeom>
                <a:avLst/>
                <a:gdLst>
                  <a:gd name="T0" fmla="*/ 0 w 12"/>
                  <a:gd name="T1" fmla="*/ 0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12 w 12"/>
                  <a:gd name="T15" fmla="*/ 18 h 18"/>
                  <a:gd name="T16" fmla="*/ 12 w 12"/>
                  <a:gd name="T17" fmla="*/ 18 h 18"/>
                  <a:gd name="T18" fmla="*/ 12 w 12"/>
                  <a:gd name="T19" fmla="*/ 12 h 18"/>
                  <a:gd name="T20" fmla="*/ 12 w 12"/>
                  <a:gd name="T21" fmla="*/ 12 h 18"/>
                  <a:gd name="T22" fmla="*/ 12 w 12"/>
                  <a:gd name="T23" fmla="*/ 6 h 18"/>
                  <a:gd name="T24" fmla="*/ 12 w 12"/>
                  <a:gd name="T25" fmla="*/ 6 h 18"/>
                  <a:gd name="T26" fmla="*/ 12 w 12"/>
                  <a:gd name="T27" fmla="*/ 0 h 18"/>
                  <a:gd name="T28" fmla="*/ 6 w 12"/>
                  <a:gd name="T29" fmla="*/ 0 h 18"/>
                  <a:gd name="T30" fmla="*/ 0 w 12"/>
                  <a:gd name="T31" fmla="*/ 0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6"/>
                    </a:lnTo>
                    <a:lnTo>
                      <a:pt x="0" y="12"/>
                    </a:lnTo>
                    <a:lnTo>
                      <a:pt x="0" y="18"/>
                    </a:lnTo>
                    <a:lnTo>
                      <a:pt x="6" y="18"/>
                    </a:lnTo>
                    <a:lnTo>
                      <a:pt x="12" y="18"/>
                    </a:lnTo>
                    <a:lnTo>
                      <a:pt x="12" y="12"/>
                    </a:lnTo>
                    <a:lnTo>
                      <a:pt x="12"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24" name="Freeform 1173"/>
              <p:cNvSpPr>
                <a:spLocks/>
              </p:cNvSpPr>
              <p:nvPr/>
            </p:nvSpPr>
            <p:spPr bwMode="auto">
              <a:xfrm>
                <a:off x="3440" y="1715"/>
                <a:ext cx="12" cy="18"/>
              </a:xfrm>
              <a:custGeom>
                <a:avLst/>
                <a:gdLst>
                  <a:gd name="T0" fmla="*/ 0 w 12"/>
                  <a:gd name="T1" fmla="*/ 0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12 w 12"/>
                  <a:gd name="T15" fmla="*/ 18 h 18"/>
                  <a:gd name="T16" fmla="*/ 12 w 12"/>
                  <a:gd name="T17" fmla="*/ 18 h 18"/>
                  <a:gd name="T18" fmla="*/ 12 w 12"/>
                  <a:gd name="T19" fmla="*/ 12 h 18"/>
                  <a:gd name="T20" fmla="*/ 12 w 12"/>
                  <a:gd name="T21" fmla="*/ 12 h 18"/>
                  <a:gd name="T22" fmla="*/ 12 w 12"/>
                  <a:gd name="T23" fmla="*/ 6 h 18"/>
                  <a:gd name="T24" fmla="*/ 12 w 12"/>
                  <a:gd name="T25" fmla="*/ 6 h 18"/>
                  <a:gd name="T26" fmla="*/ 12 w 12"/>
                  <a:gd name="T27" fmla="*/ 0 h 18"/>
                  <a:gd name="T28" fmla="*/ 6 w 12"/>
                  <a:gd name="T29" fmla="*/ 0 h 18"/>
                  <a:gd name="T30" fmla="*/ 0 w 12"/>
                  <a:gd name="T31" fmla="*/ 0 h 18"/>
                  <a:gd name="T32" fmla="*/ 0 w 12"/>
                  <a:gd name="T33" fmla="*/ 0 h 18"/>
                  <a:gd name="T34" fmla="*/ 0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0"/>
                    </a:moveTo>
                    <a:lnTo>
                      <a:pt x="0" y="6"/>
                    </a:lnTo>
                    <a:lnTo>
                      <a:pt x="0" y="12"/>
                    </a:lnTo>
                    <a:lnTo>
                      <a:pt x="0" y="18"/>
                    </a:lnTo>
                    <a:lnTo>
                      <a:pt x="6" y="18"/>
                    </a:lnTo>
                    <a:lnTo>
                      <a:pt x="12" y="18"/>
                    </a:lnTo>
                    <a:lnTo>
                      <a:pt x="12" y="12"/>
                    </a:lnTo>
                    <a:lnTo>
                      <a:pt x="12"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25" name="Freeform 1174"/>
              <p:cNvSpPr>
                <a:spLocks/>
              </p:cNvSpPr>
              <p:nvPr/>
            </p:nvSpPr>
            <p:spPr bwMode="auto">
              <a:xfrm>
                <a:off x="3416" y="1715"/>
                <a:ext cx="18" cy="18"/>
              </a:xfrm>
              <a:custGeom>
                <a:avLst/>
                <a:gdLst>
                  <a:gd name="T0" fmla="*/ 6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8 h 18"/>
                  <a:gd name="T16" fmla="*/ 12 w 18"/>
                  <a:gd name="T17" fmla="*/ 18 h 18"/>
                  <a:gd name="T18" fmla="*/ 18 w 18"/>
                  <a:gd name="T19" fmla="*/ 12 h 18"/>
                  <a:gd name="T20" fmla="*/ 18 w 18"/>
                  <a:gd name="T21" fmla="*/ 12 h 18"/>
                  <a:gd name="T22" fmla="*/ 18 w 18"/>
                  <a:gd name="T23" fmla="*/ 6 h 18"/>
                  <a:gd name="T24" fmla="*/ 18 w 18"/>
                  <a:gd name="T25" fmla="*/ 6 h 18"/>
                  <a:gd name="T26" fmla="*/ 12 w 18"/>
                  <a:gd name="T27" fmla="*/ 0 h 18"/>
                  <a:gd name="T28" fmla="*/ 12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8"/>
                    </a:lnTo>
                    <a:lnTo>
                      <a:pt x="12" y="18"/>
                    </a:lnTo>
                    <a:lnTo>
                      <a:pt x="18" y="12"/>
                    </a:lnTo>
                    <a:lnTo>
                      <a:pt x="18"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26" name="Freeform 1175"/>
              <p:cNvSpPr>
                <a:spLocks/>
              </p:cNvSpPr>
              <p:nvPr/>
            </p:nvSpPr>
            <p:spPr bwMode="auto">
              <a:xfrm>
                <a:off x="3416" y="1715"/>
                <a:ext cx="18" cy="18"/>
              </a:xfrm>
              <a:custGeom>
                <a:avLst/>
                <a:gdLst>
                  <a:gd name="T0" fmla="*/ 6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8 h 18"/>
                  <a:gd name="T16" fmla="*/ 12 w 18"/>
                  <a:gd name="T17" fmla="*/ 18 h 18"/>
                  <a:gd name="T18" fmla="*/ 18 w 18"/>
                  <a:gd name="T19" fmla="*/ 12 h 18"/>
                  <a:gd name="T20" fmla="*/ 18 w 18"/>
                  <a:gd name="T21" fmla="*/ 12 h 18"/>
                  <a:gd name="T22" fmla="*/ 18 w 18"/>
                  <a:gd name="T23" fmla="*/ 6 h 18"/>
                  <a:gd name="T24" fmla="*/ 18 w 18"/>
                  <a:gd name="T25" fmla="*/ 6 h 18"/>
                  <a:gd name="T26" fmla="*/ 12 w 18"/>
                  <a:gd name="T27" fmla="*/ 0 h 18"/>
                  <a:gd name="T28" fmla="*/ 12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8"/>
                    </a:lnTo>
                    <a:lnTo>
                      <a:pt x="12" y="18"/>
                    </a:lnTo>
                    <a:lnTo>
                      <a:pt x="18" y="12"/>
                    </a:lnTo>
                    <a:lnTo>
                      <a:pt x="18"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27" name="Freeform 1176"/>
              <p:cNvSpPr>
                <a:spLocks/>
              </p:cNvSpPr>
              <p:nvPr/>
            </p:nvSpPr>
            <p:spPr bwMode="auto">
              <a:xfrm>
                <a:off x="3398" y="1715"/>
                <a:ext cx="18" cy="18"/>
              </a:xfrm>
              <a:custGeom>
                <a:avLst/>
                <a:gdLst>
                  <a:gd name="T0" fmla="*/ 6 w 18"/>
                  <a:gd name="T1" fmla="*/ 0 h 18"/>
                  <a:gd name="T2" fmla="*/ 0 w 18"/>
                  <a:gd name="T3" fmla="*/ 0 h 18"/>
                  <a:gd name="T4" fmla="*/ 0 w 18"/>
                  <a:gd name="T5" fmla="*/ 6 h 18"/>
                  <a:gd name="T6" fmla="*/ 0 w 18"/>
                  <a:gd name="T7" fmla="*/ 12 h 18"/>
                  <a:gd name="T8" fmla="*/ 0 w 18"/>
                  <a:gd name="T9" fmla="*/ 12 h 18"/>
                  <a:gd name="T10" fmla="*/ 6 w 18"/>
                  <a:gd name="T11" fmla="*/ 12 h 18"/>
                  <a:gd name="T12" fmla="*/ 12 w 18"/>
                  <a:gd name="T13" fmla="*/ 18 h 18"/>
                  <a:gd name="T14" fmla="*/ 12 w 18"/>
                  <a:gd name="T15" fmla="*/ 12 h 18"/>
                  <a:gd name="T16" fmla="*/ 12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12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0"/>
                    </a:lnTo>
                    <a:lnTo>
                      <a:pt x="0" y="6"/>
                    </a:lnTo>
                    <a:lnTo>
                      <a:pt x="0" y="12"/>
                    </a:lnTo>
                    <a:lnTo>
                      <a:pt x="6" y="12"/>
                    </a:lnTo>
                    <a:lnTo>
                      <a:pt x="12" y="18"/>
                    </a:lnTo>
                    <a:lnTo>
                      <a:pt x="12" y="12"/>
                    </a:lnTo>
                    <a:lnTo>
                      <a:pt x="18" y="12"/>
                    </a:lnTo>
                    <a:lnTo>
                      <a:pt x="18" y="6"/>
                    </a:lnTo>
                    <a:lnTo>
                      <a:pt x="18" y="0"/>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28" name="Freeform 1177"/>
              <p:cNvSpPr>
                <a:spLocks/>
              </p:cNvSpPr>
              <p:nvPr/>
            </p:nvSpPr>
            <p:spPr bwMode="auto">
              <a:xfrm>
                <a:off x="3398" y="1715"/>
                <a:ext cx="18" cy="18"/>
              </a:xfrm>
              <a:custGeom>
                <a:avLst/>
                <a:gdLst>
                  <a:gd name="T0" fmla="*/ 6 w 18"/>
                  <a:gd name="T1" fmla="*/ 0 h 18"/>
                  <a:gd name="T2" fmla="*/ 0 w 18"/>
                  <a:gd name="T3" fmla="*/ 0 h 18"/>
                  <a:gd name="T4" fmla="*/ 0 w 18"/>
                  <a:gd name="T5" fmla="*/ 6 h 18"/>
                  <a:gd name="T6" fmla="*/ 0 w 18"/>
                  <a:gd name="T7" fmla="*/ 12 h 18"/>
                  <a:gd name="T8" fmla="*/ 0 w 18"/>
                  <a:gd name="T9" fmla="*/ 12 h 18"/>
                  <a:gd name="T10" fmla="*/ 6 w 18"/>
                  <a:gd name="T11" fmla="*/ 12 h 18"/>
                  <a:gd name="T12" fmla="*/ 12 w 18"/>
                  <a:gd name="T13" fmla="*/ 18 h 18"/>
                  <a:gd name="T14" fmla="*/ 12 w 18"/>
                  <a:gd name="T15" fmla="*/ 12 h 18"/>
                  <a:gd name="T16" fmla="*/ 12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12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0"/>
                    </a:lnTo>
                    <a:lnTo>
                      <a:pt x="0" y="6"/>
                    </a:lnTo>
                    <a:lnTo>
                      <a:pt x="0" y="12"/>
                    </a:lnTo>
                    <a:lnTo>
                      <a:pt x="6" y="12"/>
                    </a:lnTo>
                    <a:lnTo>
                      <a:pt x="12" y="18"/>
                    </a:lnTo>
                    <a:lnTo>
                      <a:pt x="12" y="12"/>
                    </a:lnTo>
                    <a:lnTo>
                      <a:pt x="18" y="12"/>
                    </a:lnTo>
                    <a:lnTo>
                      <a:pt x="18" y="6"/>
                    </a:lnTo>
                    <a:lnTo>
                      <a:pt x="18" y="0"/>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29" name="Freeform 1178"/>
              <p:cNvSpPr>
                <a:spLocks/>
              </p:cNvSpPr>
              <p:nvPr/>
            </p:nvSpPr>
            <p:spPr bwMode="auto">
              <a:xfrm>
                <a:off x="3380" y="1709"/>
                <a:ext cx="18" cy="18"/>
              </a:xfrm>
              <a:custGeom>
                <a:avLst/>
                <a:gdLst>
                  <a:gd name="T0" fmla="*/ 6 w 18"/>
                  <a:gd name="T1" fmla="*/ 0 h 18"/>
                  <a:gd name="T2" fmla="*/ 0 w 18"/>
                  <a:gd name="T3" fmla="*/ 6 h 18"/>
                  <a:gd name="T4" fmla="*/ 0 w 18"/>
                  <a:gd name="T5" fmla="*/ 6 h 18"/>
                  <a:gd name="T6" fmla="*/ 0 w 18"/>
                  <a:gd name="T7" fmla="*/ 12 h 18"/>
                  <a:gd name="T8" fmla="*/ 0 w 18"/>
                  <a:gd name="T9" fmla="*/ 12 h 18"/>
                  <a:gd name="T10" fmla="*/ 6 w 18"/>
                  <a:gd name="T11" fmla="*/ 18 h 18"/>
                  <a:gd name="T12" fmla="*/ 6 w 18"/>
                  <a:gd name="T13" fmla="*/ 18 h 18"/>
                  <a:gd name="T14" fmla="*/ 12 w 18"/>
                  <a:gd name="T15" fmla="*/ 18 h 18"/>
                  <a:gd name="T16" fmla="*/ 12 w 18"/>
                  <a:gd name="T17" fmla="*/ 18 h 18"/>
                  <a:gd name="T18" fmla="*/ 18 w 18"/>
                  <a:gd name="T19" fmla="*/ 12 h 18"/>
                  <a:gd name="T20" fmla="*/ 18 w 18"/>
                  <a:gd name="T21" fmla="*/ 12 h 18"/>
                  <a:gd name="T22" fmla="*/ 18 w 18"/>
                  <a:gd name="T23" fmla="*/ 6 h 18"/>
                  <a:gd name="T24" fmla="*/ 18 w 18"/>
                  <a:gd name="T25" fmla="*/ 6 h 18"/>
                  <a:gd name="T26" fmla="*/ 12 w 18"/>
                  <a:gd name="T27" fmla="*/ 0 h 18"/>
                  <a:gd name="T28" fmla="*/ 12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8"/>
                    </a:lnTo>
                    <a:lnTo>
                      <a:pt x="12" y="18"/>
                    </a:lnTo>
                    <a:lnTo>
                      <a:pt x="18" y="12"/>
                    </a:lnTo>
                    <a:lnTo>
                      <a:pt x="18" y="6"/>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30" name="Freeform 1179"/>
              <p:cNvSpPr>
                <a:spLocks/>
              </p:cNvSpPr>
              <p:nvPr/>
            </p:nvSpPr>
            <p:spPr bwMode="auto">
              <a:xfrm>
                <a:off x="3380" y="1709"/>
                <a:ext cx="18" cy="18"/>
              </a:xfrm>
              <a:custGeom>
                <a:avLst/>
                <a:gdLst>
                  <a:gd name="T0" fmla="*/ 6 w 18"/>
                  <a:gd name="T1" fmla="*/ 0 h 18"/>
                  <a:gd name="T2" fmla="*/ 0 w 18"/>
                  <a:gd name="T3" fmla="*/ 6 h 18"/>
                  <a:gd name="T4" fmla="*/ 0 w 18"/>
                  <a:gd name="T5" fmla="*/ 6 h 18"/>
                  <a:gd name="T6" fmla="*/ 0 w 18"/>
                  <a:gd name="T7" fmla="*/ 12 h 18"/>
                  <a:gd name="T8" fmla="*/ 0 w 18"/>
                  <a:gd name="T9" fmla="*/ 12 h 18"/>
                  <a:gd name="T10" fmla="*/ 6 w 18"/>
                  <a:gd name="T11" fmla="*/ 18 h 18"/>
                  <a:gd name="T12" fmla="*/ 6 w 18"/>
                  <a:gd name="T13" fmla="*/ 18 h 18"/>
                  <a:gd name="T14" fmla="*/ 12 w 18"/>
                  <a:gd name="T15" fmla="*/ 18 h 18"/>
                  <a:gd name="T16" fmla="*/ 12 w 18"/>
                  <a:gd name="T17" fmla="*/ 18 h 18"/>
                  <a:gd name="T18" fmla="*/ 18 w 18"/>
                  <a:gd name="T19" fmla="*/ 12 h 18"/>
                  <a:gd name="T20" fmla="*/ 18 w 18"/>
                  <a:gd name="T21" fmla="*/ 12 h 18"/>
                  <a:gd name="T22" fmla="*/ 18 w 18"/>
                  <a:gd name="T23" fmla="*/ 6 h 18"/>
                  <a:gd name="T24" fmla="*/ 18 w 18"/>
                  <a:gd name="T25" fmla="*/ 6 h 18"/>
                  <a:gd name="T26" fmla="*/ 12 w 18"/>
                  <a:gd name="T27" fmla="*/ 0 h 18"/>
                  <a:gd name="T28" fmla="*/ 12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8"/>
                    </a:lnTo>
                    <a:lnTo>
                      <a:pt x="12" y="18"/>
                    </a:lnTo>
                    <a:lnTo>
                      <a:pt x="18" y="12"/>
                    </a:lnTo>
                    <a:lnTo>
                      <a:pt x="18" y="6"/>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31" name="Freeform 1180"/>
              <p:cNvSpPr>
                <a:spLocks/>
              </p:cNvSpPr>
              <p:nvPr/>
            </p:nvSpPr>
            <p:spPr bwMode="auto">
              <a:xfrm>
                <a:off x="3644" y="1715"/>
                <a:ext cx="18" cy="18"/>
              </a:xfrm>
              <a:custGeom>
                <a:avLst/>
                <a:gdLst>
                  <a:gd name="T0" fmla="*/ 0 w 18"/>
                  <a:gd name="T1" fmla="*/ 6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2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6" y="12"/>
                    </a:lnTo>
                    <a:lnTo>
                      <a:pt x="12" y="18"/>
                    </a:lnTo>
                    <a:lnTo>
                      <a:pt x="12" y="12"/>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32" name="Freeform 1181"/>
              <p:cNvSpPr>
                <a:spLocks/>
              </p:cNvSpPr>
              <p:nvPr/>
            </p:nvSpPr>
            <p:spPr bwMode="auto">
              <a:xfrm>
                <a:off x="3644" y="1715"/>
                <a:ext cx="18" cy="18"/>
              </a:xfrm>
              <a:custGeom>
                <a:avLst/>
                <a:gdLst>
                  <a:gd name="T0" fmla="*/ 0 w 18"/>
                  <a:gd name="T1" fmla="*/ 6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2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6" y="12"/>
                    </a:lnTo>
                    <a:lnTo>
                      <a:pt x="12" y="18"/>
                    </a:lnTo>
                    <a:lnTo>
                      <a:pt x="12" y="12"/>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33" name="Freeform 1182"/>
              <p:cNvSpPr>
                <a:spLocks/>
              </p:cNvSpPr>
              <p:nvPr/>
            </p:nvSpPr>
            <p:spPr bwMode="auto">
              <a:xfrm>
                <a:off x="3626" y="1721"/>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8"/>
                    </a:lnTo>
                    <a:lnTo>
                      <a:pt x="18" y="12"/>
                    </a:lnTo>
                    <a:lnTo>
                      <a:pt x="18" y="6"/>
                    </a:lnTo>
                    <a:lnTo>
                      <a:pt x="12" y="6"/>
                    </a:lnTo>
                    <a:lnTo>
                      <a:pt x="12" y="0"/>
                    </a:lnTo>
                    <a:lnTo>
                      <a:pt x="6" y="6"/>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34" name="Freeform 1183"/>
              <p:cNvSpPr>
                <a:spLocks/>
              </p:cNvSpPr>
              <p:nvPr/>
            </p:nvSpPr>
            <p:spPr bwMode="auto">
              <a:xfrm>
                <a:off x="3626" y="1721"/>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8"/>
                    </a:lnTo>
                    <a:lnTo>
                      <a:pt x="18" y="12"/>
                    </a:lnTo>
                    <a:lnTo>
                      <a:pt x="18" y="6"/>
                    </a:lnTo>
                    <a:lnTo>
                      <a:pt x="12" y="6"/>
                    </a:lnTo>
                    <a:lnTo>
                      <a:pt x="12" y="0"/>
                    </a:lnTo>
                    <a:lnTo>
                      <a:pt x="6" y="6"/>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35" name="Freeform 1184"/>
              <p:cNvSpPr>
                <a:spLocks/>
              </p:cNvSpPr>
              <p:nvPr/>
            </p:nvSpPr>
            <p:spPr bwMode="auto">
              <a:xfrm>
                <a:off x="3608" y="1733"/>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36" name="Freeform 1185"/>
              <p:cNvSpPr>
                <a:spLocks/>
              </p:cNvSpPr>
              <p:nvPr/>
            </p:nvSpPr>
            <p:spPr bwMode="auto">
              <a:xfrm>
                <a:off x="3608" y="1733"/>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37" name="Freeform 1186"/>
              <p:cNvSpPr>
                <a:spLocks/>
              </p:cNvSpPr>
              <p:nvPr/>
            </p:nvSpPr>
            <p:spPr bwMode="auto">
              <a:xfrm>
                <a:off x="3590" y="1739"/>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38" name="Freeform 1187"/>
              <p:cNvSpPr>
                <a:spLocks/>
              </p:cNvSpPr>
              <p:nvPr/>
            </p:nvSpPr>
            <p:spPr bwMode="auto">
              <a:xfrm>
                <a:off x="3590" y="1739"/>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39" name="Freeform 1188"/>
              <p:cNvSpPr>
                <a:spLocks/>
              </p:cNvSpPr>
              <p:nvPr/>
            </p:nvSpPr>
            <p:spPr bwMode="auto">
              <a:xfrm>
                <a:off x="3644" y="1781"/>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40" name="Freeform 1189"/>
              <p:cNvSpPr>
                <a:spLocks/>
              </p:cNvSpPr>
              <p:nvPr/>
            </p:nvSpPr>
            <p:spPr bwMode="auto">
              <a:xfrm>
                <a:off x="3644" y="1781"/>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41" name="Freeform 1190"/>
              <p:cNvSpPr>
                <a:spLocks/>
              </p:cNvSpPr>
              <p:nvPr/>
            </p:nvSpPr>
            <p:spPr bwMode="auto">
              <a:xfrm>
                <a:off x="3626" y="17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42" name="Freeform 1191"/>
              <p:cNvSpPr>
                <a:spLocks/>
              </p:cNvSpPr>
              <p:nvPr/>
            </p:nvSpPr>
            <p:spPr bwMode="auto">
              <a:xfrm>
                <a:off x="3626" y="17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43" name="Freeform 1192"/>
              <p:cNvSpPr>
                <a:spLocks/>
              </p:cNvSpPr>
              <p:nvPr/>
            </p:nvSpPr>
            <p:spPr bwMode="auto">
              <a:xfrm>
                <a:off x="3608" y="17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44" name="Freeform 1193"/>
              <p:cNvSpPr>
                <a:spLocks/>
              </p:cNvSpPr>
              <p:nvPr/>
            </p:nvSpPr>
            <p:spPr bwMode="auto">
              <a:xfrm>
                <a:off x="3608" y="17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45" name="Freeform 1194"/>
              <p:cNvSpPr>
                <a:spLocks/>
              </p:cNvSpPr>
              <p:nvPr/>
            </p:nvSpPr>
            <p:spPr bwMode="auto">
              <a:xfrm>
                <a:off x="3590" y="1787"/>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46" name="Freeform 1195"/>
              <p:cNvSpPr>
                <a:spLocks/>
              </p:cNvSpPr>
              <p:nvPr/>
            </p:nvSpPr>
            <p:spPr bwMode="auto">
              <a:xfrm>
                <a:off x="3590" y="1787"/>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47" name="Freeform 1196"/>
              <p:cNvSpPr>
                <a:spLocks/>
              </p:cNvSpPr>
              <p:nvPr/>
            </p:nvSpPr>
            <p:spPr bwMode="auto">
              <a:xfrm>
                <a:off x="4298" y="1997"/>
                <a:ext cx="18" cy="12"/>
              </a:xfrm>
              <a:custGeom>
                <a:avLst/>
                <a:gdLst>
                  <a:gd name="T0" fmla="*/ 0 w 18"/>
                  <a:gd name="T1" fmla="*/ 0 h 12"/>
                  <a:gd name="T2" fmla="*/ 0 w 18"/>
                  <a:gd name="T3" fmla="*/ 6 h 12"/>
                  <a:gd name="T4" fmla="*/ 0 w 18"/>
                  <a:gd name="T5" fmla="*/ 12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48" name="Freeform 1197"/>
              <p:cNvSpPr>
                <a:spLocks/>
              </p:cNvSpPr>
              <p:nvPr/>
            </p:nvSpPr>
            <p:spPr bwMode="auto">
              <a:xfrm>
                <a:off x="4298" y="1997"/>
                <a:ext cx="18" cy="12"/>
              </a:xfrm>
              <a:custGeom>
                <a:avLst/>
                <a:gdLst>
                  <a:gd name="T0" fmla="*/ 0 w 18"/>
                  <a:gd name="T1" fmla="*/ 0 h 12"/>
                  <a:gd name="T2" fmla="*/ 0 w 18"/>
                  <a:gd name="T3" fmla="*/ 6 h 12"/>
                  <a:gd name="T4" fmla="*/ 0 w 18"/>
                  <a:gd name="T5" fmla="*/ 12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49" name="Freeform 1198"/>
              <p:cNvSpPr>
                <a:spLocks/>
              </p:cNvSpPr>
              <p:nvPr/>
            </p:nvSpPr>
            <p:spPr bwMode="auto">
              <a:xfrm>
                <a:off x="4286" y="1997"/>
                <a:ext cx="18" cy="18"/>
              </a:xfrm>
              <a:custGeom>
                <a:avLst/>
                <a:gdLst>
                  <a:gd name="T0" fmla="*/ 0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2 h 18"/>
                  <a:gd name="T16" fmla="*/ 12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0 h 18"/>
                  <a:gd name="T32" fmla="*/ 0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0"/>
                    </a:moveTo>
                    <a:lnTo>
                      <a:pt x="0" y="6"/>
                    </a:lnTo>
                    <a:lnTo>
                      <a:pt x="0" y="12"/>
                    </a:lnTo>
                    <a:lnTo>
                      <a:pt x="6" y="18"/>
                    </a:lnTo>
                    <a:lnTo>
                      <a:pt x="12" y="18"/>
                    </a:lnTo>
                    <a:lnTo>
                      <a:pt x="12" y="12"/>
                    </a:lnTo>
                    <a:lnTo>
                      <a:pt x="18"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50" name="Freeform 1199"/>
              <p:cNvSpPr>
                <a:spLocks/>
              </p:cNvSpPr>
              <p:nvPr/>
            </p:nvSpPr>
            <p:spPr bwMode="auto">
              <a:xfrm>
                <a:off x="4286" y="1997"/>
                <a:ext cx="18" cy="18"/>
              </a:xfrm>
              <a:custGeom>
                <a:avLst/>
                <a:gdLst>
                  <a:gd name="T0" fmla="*/ 0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2 h 18"/>
                  <a:gd name="T16" fmla="*/ 12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0 h 18"/>
                  <a:gd name="T32" fmla="*/ 0 w 18"/>
                  <a:gd name="T33" fmla="*/ 0 h 18"/>
                  <a:gd name="T34" fmla="*/ 0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0"/>
                    </a:moveTo>
                    <a:lnTo>
                      <a:pt x="0" y="6"/>
                    </a:lnTo>
                    <a:lnTo>
                      <a:pt x="0" y="12"/>
                    </a:lnTo>
                    <a:lnTo>
                      <a:pt x="6" y="18"/>
                    </a:lnTo>
                    <a:lnTo>
                      <a:pt x="12" y="18"/>
                    </a:lnTo>
                    <a:lnTo>
                      <a:pt x="12" y="12"/>
                    </a:lnTo>
                    <a:lnTo>
                      <a:pt x="18"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51" name="Freeform 1200"/>
              <p:cNvSpPr>
                <a:spLocks/>
              </p:cNvSpPr>
              <p:nvPr/>
            </p:nvSpPr>
            <p:spPr bwMode="auto">
              <a:xfrm>
                <a:off x="4268" y="2003"/>
                <a:ext cx="18" cy="18"/>
              </a:xfrm>
              <a:custGeom>
                <a:avLst/>
                <a:gdLst>
                  <a:gd name="T0" fmla="*/ 0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2 h 18"/>
                  <a:gd name="T16" fmla="*/ 12 w 18"/>
                  <a:gd name="T17" fmla="*/ 12 h 18"/>
                  <a:gd name="T18" fmla="*/ 18 w 18"/>
                  <a:gd name="T19" fmla="*/ 12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0" y="18"/>
                    </a:lnTo>
                    <a:lnTo>
                      <a:pt x="6" y="18"/>
                    </a:lnTo>
                    <a:lnTo>
                      <a:pt x="12" y="18"/>
                    </a:lnTo>
                    <a:lnTo>
                      <a:pt x="12" y="12"/>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52" name="Freeform 1201"/>
              <p:cNvSpPr>
                <a:spLocks/>
              </p:cNvSpPr>
              <p:nvPr/>
            </p:nvSpPr>
            <p:spPr bwMode="auto">
              <a:xfrm>
                <a:off x="4268" y="2003"/>
                <a:ext cx="18" cy="18"/>
              </a:xfrm>
              <a:custGeom>
                <a:avLst/>
                <a:gdLst>
                  <a:gd name="T0" fmla="*/ 0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2 h 18"/>
                  <a:gd name="T16" fmla="*/ 12 w 18"/>
                  <a:gd name="T17" fmla="*/ 12 h 18"/>
                  <a:gd name="T18" fmla="*/ 18 w 18"/>
                  <a:gd name="T19" fmla="*/ 12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0" y="18"/>
                    </a:lnTo>
                    <a:lnTo>
                      <a:pt x="6" y="18"/>
                    </a:lnTo>
                    <a:lnTo>
                      <a:pt x="12" y="18"/>
                    </a:lnTo>
                    <a:lnTo>
                      <a:pt x="12" y="12"/>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53" name="Freeform 1202"/>
              <p:cNvSpPr>
                <a:spLocks/>
              </p:cNvSpPr>
              <p:nvPr/>
            </p:nvSpPr>
            <p:spPr bwMode="auto">
              <a:xfrm>
                <a:off x="4250" y="2009"/>
                <a:ext cx="18" cy="18"/>
              </a:xfrm>
              <a:custGeom>
                <a:avLst/>
                <a:gdLst>
                  <a:gd name="T0" fmla="*/ 0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2 h 18"/>
                  <a:gd name="T16" fmla="*/ 12 w 18"/>
                  <a:gd name="T17" fmla="*/ 12 h 18"/>
                  <a:gd name="T18" fmla="*/ 18 w 18"/>
                  <a:gd name="T19" fmla="*/ 6 h 18"/>
                  <a:gd name="T20" fmla="*/ 12 w 18"/>
                  <a:gd name="T21" fmla="*/ 6 h 18"/>
                  <a:gd name="T22" fmla="*/ 12 w 18"/>
                  <a:gd name="T23" fmla="*/ 0 h 18"/>
                  <a:gd name="T24" fmla="*/ 12 w 18"/>
                  <a:gd name="T25" fmla="*/ 0 h 18"/>
                  <a:gd name="T26" fmla="*/ 6 w 18"/>
                  <a:gd name="T27" fmla="*/ 0 h 18"/>
                  <a:gd name="T28" fmla="*/ 0 w 18"/>
                  <a:gd name="T29" fmla="*/ 0 h 18"/>
                  <a:gd name="T30" fmla="*/ 0 w 18"/>
                  <a:gd name="T31" fmla="*/ 0 h 18"/>
                  <a:gd name="T32" fmla="*/ 0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0"/>
                    </a:moveTo>
                    <a:lnTo>
                      <a:pt x="0" y="6"/>
                    </a:lnTo>
                    <a:lnTo>
                      <a:pt x="0" y="12"/>
                    </a:lnTo>
                    <a:lnTo>
                      <a:pt x="6" y="18"/>
                    </a:lnTo>
                    <a:lnTo>
                      <a:pt x="12" y="18"/>
                    </a:lnTo>
                    <a:lnTo>
                      <a:pt x="12" y="12"/>
                    </a:lnTo>
                    <a:lnTo>
                      <a:pt x="18" y="6"/>
                    </a:lnTo>
                    <a:lnTo>
                      <a:pt x="12"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54" name="Freeform 1203"/>
              <p:cNvSpPr>
                <a:spLocks/>
              </p:cNvSpPr>
              <p:nvPr/>
            </p:nvSpPr>
            <p:spPr bwMode="auto">
              <a:xfrm>
                <a:off x="4250" y="2009"/>
                <a:ext cx="18" cy="18"/>
              </a:xfrm>
              <a:custGeom>
                <a:avLst/>
                <a:gdLst>
                  <a:gd name="T0" fmla="*/ 0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2 h 18"/>
                  <a:gd name="T16" fmla="*/ 12 w 18"/>
                  <a:gd name="T17" fmla="*/ 12 h 18"/>
                  <a:gd name="T18" fmla="*/ 18 w 18"/>
                  <a:gd name="T19" fmla="*/ 6 h 18"/>
                  <a:gd name="T20" fmla="*/ 12 w 18"/>
                  <a:gd name="T21" fmla="*/ 6 h 18"/>
                  <a:gd name="T22" fmla="*/ 12 w 18"/>
                  <a:gd name="T23" fmla="*/ 0 h 18"/>
                  <a:gd name="T24" fmla="*/ 12 w 18"/>
                  <a:gd name="T25" fmla="*/ 0 h 18"/>
                  <a:gd name="T26" fmla="*/ 6 w 18"/>
                  <a:gd name="T27" fmla="*/ 0 h 18"/>
                  <a:gd name="T28" fmla="*/ 0 w 18"/>
                  <a:gd name="T29" fmla="*/ 0 h 18"/>
                  <a:gd name="T30" fmla="*/ 0 w 18"/>
                  <a:gd name="T31" fmla="*/ 0 h 18"/>
                  <a:gd name="T32" fmla="*/ 0 w 18"/>
                  <a:gd name="T33" fmla="*/ 0 h 18"/>
                  <a:gd name="T34" fmla="*/ 0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0"/>
                    </a:moveTo>
                    <a:lnTo>
                      <a:pt x="0" y="6"/>
                    </a:lnTo>
                    <a:lnTo>
                      <a:pt x="0" y="12"/>
                    </a:lnTo>
                    <a:lnTo>
                      <a:pt x="6" y="18"/>
                    </a:lnTo>
                    <a:lnTo>
                      <a:pt x="12" y="18"/>
                    </a:lnTo>
                    <a:lnTo>
                      <a:pt x="12" y="12"/>
                    </a:lnTo>
                    <a:lnTo>
                      <a:pt x="18" y="6"/>
                    </a:lnTo>
                    <a:lnTo>
                      <a:pt x="12"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55" name="Freeform 1204"/>
              <p:cNvSpPr>
                <a:spLocks/>
              </p:cNvSpPr>
              <p:nvPr/>
            </p:nvSpPr>
            <p:spPr bwMode="auto">
              <a:xfrm>
                <a:off x="4226" y="2009"/>
                <a:ext cx="18" cy="18"/>
              </a:xfrm>
              <a:custGeom>
                <a:avLst/>
                <a:gdLst>
                  <a:gd name="T0" fmla="*/ 6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12"/>
                    </a:lnTo>
                    <a:lnTo>
                      <a:pt x="6" y="18"/>
                    </a:lnTo>
                    <a:lnTo>
                      <a:pt x="12" y="18"/>
                    </a:lnTo>
                    <a:lnTo>
                      <a:pt x="18" y="18"/>
                    </a:lnTo>
                    <a:lnTo>
                      <a:pt x="18" y="12"/>
                    </a:lnTo>
                    <a:lnTo>
                      <a:pt x="18" y="6"/>
                    </a:lnTo>
                    <a:lnTo>
                      <a:pt x="12" y="0"/>
                    </a:lnTo>
                    <a:lnTo>
                      <a:pt x="6" y="0"/>
                    </a:lnTo>
                    <a:lnTo>
                      <a:pt x="6"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56" name="Freeform 1205"/>
              <p:cNvSpPr>
                <a:spLocks/>
              </p:cNvSpPr>
              <p:nvPr/>
            </p:nvSpPr>
            <p:spPr bwMode="auto">
              <a:xfrm>
                <a:off x="4226" y="2009"/>
                <a:ext cx="18" cy="18"/>
              </a:xfrm>
              <a:custGeom>
                <a:avLst/>
                <a:gdLst>
                  <a:gd name="T0" fmla="*/ 6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12"/>
                    </a:lnTo>
                    <a:lnTo>
                      <a:pt x="6" y="18"/>
                    </a:lnTo>
                    <a:lnTo>
                      <a:pt x="12" y="18"/>
                    </a:lnTo>
                    <a:lnTo>
                      <a:pt x="18" y="18"/>
                    </a:lnTo>
                    <a:lnTo>
                      <a:pt x="18" y="12"/>
                    </a:lnTo>
                    <a:lnTo>
                      <a:pt x="18" y="6"/>
                    </a:lnTo>
                    <a:lnTo>
                      <a:pt x="12" y="0"/>
                    </a:lnTo>
                    <a:lnTo>
                      <a:pt x="6" y="0"/>
                    </a:lnTo>
                    <a:lnTo>
                      <a:pt x="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57" name="Freeform 1206"/>
              <p:cNvSpPr>
                <a:spLocks/>
              </p:cNvSpPr>
              <p:nvPr/>
            </p:nvSpPr>
            <p:spPr bwMode="auto">
              <a:xfrm>
                <a:off x="4250" y="2141"/>
                <a:ext cx="18" cy="18"/>
              </a:xfrm>
              <a:custGeom>
                <a:avLst/>
                <a:gdLst>
                  <a:gd name="T0" fmla="*/ 0 w 18"/>
                  <a:gd name="T1" fmla="*/ 6 h 18"/>
                  <a:gd name="T2" fmla="*/ 0 w 18"/>
                  <a:gd name="T3" fmla="*/ 12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8 h 18"/>
                  <a:gd name="T16" fmla="*/ 12 w 18"/>
                  <a:gd name="T17" fmla="*/ 18 h 18"/>
                  <a:gd name="T18" fmla="*/ 18 w 18"/>
                  <a:gd name="T19" fmla="*/ 12 h 18"/>
                  <a:gd name="T20" fmla="*/ 12 w 18"/>
                  <a:gd name="T21" fmla="*/ 6 h 18"/>
                  <a:gd name="T22" fmla="*/ 12 w 18"/>
                  <a:gd name="T23" fmla="*/ 6 h 18"/>
                  <a:gd name="T24" fmla="*/ 12 w 18"/>
                  <a:gd name="T25" fmla="*/ 6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2" y="6"/>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58" name="Freeform 1207"/>
              <p:cNvSpPr>
                <a:spLocks/>
              </p:cNvSpPr>
              <p:nvPr/>
            </p:nvSpPr>
            <p:spPr bwMode="auto">
              <a:xfrm>
                <a:off x="4250" y="2141"/>
                <a:ext cx="18" cy="18"/>
              </a:xfrm>
              <a:custGeom>
                <a:avLst/>
                <a:gdLst>
                  <a:gd name="T0" fmla="*/ 0 w 18"/>
                  <a:gd name="T1" fmla="*/ 6 h 18"/>
                  <a:gd name="T2" fmla="*/ 0 w 18"/>
                  <a:gd name="T3" fmla="*/ 12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8 h 18"/>
                  <a:gd name="T16" fmla="*/ 12 w 18"/>
                  <a:gd name="T17" fmla="*/ 18 h 18"/>
                  <a:gd name="T18" fmla="*/ 18 w 18"/>
                  <a:gd name="T19" fmla="*/ 12 h 18"/>
                  <a:gd name="T20" fmla="*/ 12 w 18"/>
                  <a:gd name="T21" fmla="*/ 6 h 18"/>
                  <a:gd name="T22" fmla="*/ 12 w 18"/>
                  <a:gd name="T23" fmla="*/ 6 h 18"/>
                  <a:gd name="T24" fmla="*/ 12 w 18"/>
                  <a:gd name="T25" fmla="*/ 6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2" y="6"/>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59" name="Freeform 1208"/>
              <p:cNvSpPr>
                <a:spLocks/>
              </p:cNvSpPr>
              <p:nvPr/>
            </p:nvSpPr>
            <p:spPr bwMode="auto">
              <a:xfrm>
                <a:off x="4232" y="2147"/>
                <a:ext cx="18" cy="12"/>
              </a:xfrm>
              <a:custGeom>
                <a:avLst/>
                <a:gdLst>
                  <a:gd name="T0" fmla="*/ 6 w 18"/>
                  <a:gd name="T1" fmla="*/ 0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12"/>
                    </a:lnTo>
                    <a:lnTo>
                      <a:pt x="18" y="6"/>
                    </a:lnTo>
                    <a:lnTo>
                      <a:pt x="18" y="0"/>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4160" name="Freeform 1209"/>
              <p:cNvSpPr>
                <a:spLocks/>
              </p:cNvSpPr>
              <p:nvPr/>
            </p:nvSpPr>
            <p:spPr bwMode="auto">
              <a:xfrm>
                <a:off x="4232" y="2147"/>
                <a:ext cx="18" cy="12"/>
              </a:xfrm>
              <a:custGeom>
                <a:avLst/>
                <a:gdLst>
                  <a:gd name="T0" fmla="*/ 6 w 18"/>
                  <a:gd name="T1" fmla="*/ 0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12"/>
                    </a:lnTo>
                    <a:lnTo>
                      <a:pt x="18" y="6"/>
                    </a:lnTo>
                    <a:lnTo>
                      <a:pt x="18" y="0"/>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grpSp>
        <p:grpSp>
          <p:nvGrpSpPr>
            <p:cNvPr id="9" name="Group 1210"/>
            <p:cNvGrpSpPr>
              <a:grpSpLocks/>
            </p:cNvGrpSpPr>
            <p:nvPr/>
          </p:nvGrpSpPr>
          <p:grpSpPr bwMode="auto">
            <a:xfrm>
              <a:off x="1994" y="1427"/>
              <a:ext cx="2412" cy="1668"/>
              <a:chOff x="1994" y="1427"/>
              <a:chExt cx="2412" cy="1668"/>
            </a:xfrm>
          </p:grpSpPr>
          <p:sp>
            <p:nvSpPr>
              <p:cNvPr id="63761" name="Freeform 1211"/>
              <p:cNvSpPr>
                <a:spLocks/>
              </p:cNvSpPr>
              <p:nvPr/>
            </p:nvSpPr>
            <p:spPr bwMode="auto">
              <a:xfrm>
                <a:off x="4214" y="2153"/>
                <a:ext cx="18" cy="18"/>
              </a:xfrm>
              <a:custGeom>
                <a:avLst/>
                <a:gdLst>
                  <a:gd name="T0" fmla="*/ 6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2"/>
                    </a:lnTo>
                    <a:lnTo>
                      <a:pt x="12" y="18"/>
                    </a:lnTo>
                    <a:lnTo>
                      <a:pt x="18" y="12"/>
                    </a:lnTo>
                    <a:lnTo>
                      <a:pt x="18" y="6"/>
                    </a:lnTo>
                    <a:lnTo>
                      <a:pt x="18" y="0"/>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62" name="Freeform 1212"/>
              <p:cNvSpPr>
                <a:spLocks/>
              </p:cNvSpPr>
              <p:nvPr/>
            </p:nvSpPr>
            <p:spPr bwMode="auto">
              <a:xfrm>
                <a:off x="4214" y="2153"/>
                <a:ext cx="18" cy="18"/>
              </a:xfrm>
              <a:custGeom>
                <a:avLst/>
                <a:gdLst>
                  <a:gd name="T0" fmla="*/ 6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2"/>
                    </a:lnTo>
                    <a:lnTo>
                      <a:pt x="12" y="18"/>
                    </a:lnTo>
                    <a:lnTo>
                      <a:pt x="18" y="12"/>
                    </a:lnTo>
                    <a:lnTo>
                      <a:pt x="18" y="6"/>
                    </a:lnTo>
                    <a:lnTo>
                      <a:pt x="18" y="0"/>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63" name="Freeform 1213"/>
              <p:cNvSpPr>
                <a:spLocks/>
              </p:cNvSpPr>
              <p:nvPr/>
            </p:nvSpPr>
            <p:spPr bwMode="auto">
              <a:xfrm>
                <a:off x="4196" y="2159"/>
                <a:ext cx="18" cy="12"/>
              </a:xfrm>
              <a:custGeom>
                <a:avLst/>
                <a:gdLst>
                  <a:gd name="T0" fmla="*/ 6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0" y="12"/>
                    </a:lnTo>
                    <a:lnTo>
                      <a:pt x="6" y="12"/>
                    </a:lnTo>
                    <a:lnTo>
                      <a:pt x="12" y="12"/>
                    </a:lnTo>
                    <a:lnTo>
                      <a:pt x="18" y="12"/>
                    </a:lnTo>
                    <a:lnTo>
                      <a:pt x="18" y="6"/>
                    </a:lnTo>
                    <a:lnTo>
                      <a:pt x="18" y="0"/>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64" name="Freeform 1214"/>
              <p:cNvSpPr>
                <a:spLocks/>
              </p:cNvSpPr>
              <p:nvPr/>
            </p:nvSpPr>
            <p:spPr bwMode="auto">
              <a:xfrm>
                <a:off x="4196" y="2159"/>
                <a:ext cx="18" cy="12"/>
              </a:xfrm>
              <a:custGeom>
                <a:avLst/>
                <a:gdLst>
                  <a:gd name="T0" fmla="*/ 6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0" y="12"/>
                    </a:lnTo>
                    <a:lnTo>
                      <a:pt x="6" y="12"/>
                    </a:lnTo>
                    <a:lnTo>
                      <a:pt x="12" y="12"/>
                    </a:lnTo>
                    <a:lnTo>
                      <a:pt x="18" y="12"/>
                    </a:lnTo>
                    <a:lnTo>
                      <a:pt x="18" y="6"/>
                    </a:lnTo>
                    <a:lnTo>
                      <a:pt x="18" y="0"/>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65" name="Freeform 1215"/>
              <p:cNvSpPr>
                <a:spLocks/>
              </p:cNvSpPr>
              <p:nvPr/>
            </p:nvSpPr>
            <p:spPr bwMode="auto">
              <a:xfrm>
                <a:off x="4178" y="2159"/>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6" y="18"/>
                    </a:lnTo>
                    <a:lnTo>
                      <a:pt x="12" y="18"/>
                    </a:lnTo>
                    <a:lnTo>
                      <a:pt x="18"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66" name="Freeform 1216"/>
              <p:cNvSpPr>
                <a:spLocks/>
              </p:cNvSpPr>
              <p:nvPr/>
            </p:nvSpPr>
            <p:spPr bwMode="auto">
              <a:xfrm>
                <a:off x="4178" y="2159"/>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6" y="18"/>
                    </a:lnTo>
                    <a:lnTo>
                      <a:pt x="12" y="18"/>
                    </a:lnTo>
                    <a:lnTo>
                      <a:pt x="18"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67" name="Freeform 1217"/>
              <p:cNvSpPr>
                <a:spLocks/>
              </p:cNvSpPr>
              <p:nvPr/>
            </p:nvSpPr>
            <p:spPr bwMode="auto">
              <a:xfrm>
                <a:off x="4364" y="215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2"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68" name="Freeform 1218"/>
              <p:cNvSpPr>
                <a:spLocks/>
              </p:cNvSpPr>
              <p:nvPr/>
            </p:nvSpPr>
            <p:spPr bwMode="auto">
              <a:xfrm>
                <a:off x="4364" y="215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2"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69" name="Freeform 1219"/>
              <p:cNvSpPr>
                <a:spLocks/>
              </p:cNvSpPr>
              <p:nvPr/>
            </p:nvSpPr>
            <p:spPr bwMode="auto">
              <a:xfrm>
                <a:off x="4346" y="2165"/>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6" y="18"/>
                    </a:lnTo>
                    <a:lnTo>
                      <a:pt x="12"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70" name="Freeform 1220"/>
              <p:cNvSpPr>
                <a:spLocks/>
              </p:cNvSpPr>
              <p:nvPr/>
            </p:nvSpPr>
            <p:spPr bwMode="auto">
              <a:xfrm>
                <a:off x="4346" y="2165"/>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71" name="Freeform 1221"/>
              <p:cNvSpPr>
                <a:spLocks/>
              </p:cNvSpPr>
              <p:nvPr/>
            </p:nvSpPr>
            <p:spPr bwMode="auto">
              <a:xfrm>
                <a:off x="4328" y="2171"/>
                <a:ext cx="18" cy="12"/>
              </a:xfrm>
              <a:custGeom>
                <a:avLst/>
                <a:gdLst>
                  <a:gd name="T0" fmla="*/ 0 w 18"/>
                  <a:gd name="T1" fmla="*/ 0 h 12"/>
                  <a:gd name="T2" fmla="*/ 0 w 18"/>
                  <a:gd name="T3" fmla="*/ 6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72" name="Freeform 1222"/>
              <p:cNvSpPr>
                <a:spLocks/>
              </p:cNvSpPr>
              <p:nvPr/>
            </p:nvSpPr>
            <p:spPr bwMode="auto">
              <a:xfrm>
                <a:off x="4328" y="2171"/>
                <a:ext cx="18" cy="12"/>
              </a:xfrm>
              <a:custGeom>
                <a:avLst/>
                <a:gdLst>
                  <a:gd name="T0" fmla="*/ 0 w 18"/>
                  <a:gd name="T1" fmla="*/ 0 h 12"/>
                  <a:gd name="T2" fmla="*/ 0 w 18"/>
                  <a:gd name="T3" fmla="*/ 6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73" name="Freeform 1223"/>
              <p:cNvSpPr>
                <a:spLocks/>
              </p:cNvSpPr>
              <p:nvPr/>
            </p:nvSpPr>
            <p:spPr bwMode="auto">
              <a:xfrm>
                <a:off x="4334" y="2123"/>
                <a:ext cx="18" cy="18"/>
              </a:xfrm>
              <a:custGeom>
                <a:avLst/>
                <a:gdLst>
                  <a:gd name="T0" fmla="*/ 6 w 18"/>
                  <a:gd name="T1" fmla="*/ 6 h 18"/>
                  <a:gd name="T2" fmla="*/ 0 w 18"/>
                  <a:gd name="T3" fmla="*/ 6 h 18"/>
                  <a:gd name="T4" fmla="*/ 6 w 18"/>
                  <a:gd name="T5" fmla="*/ 12 h 18"/>
                  <a:gd name="T6" fmla="*/ 6 w 18"/>
                  <a:gd name="T7" fmla="*/ 18 h 18"/>
                  <a:gd name="T8" fmla="*/ 6 w 18"/>
                  <a:gd name="T9" fmla="*/ 18 h 18"/>
                  <a:gd name="T10" fmla="*/ 12 w 18"/>
                  <a:gd name="T11" fmla="*/ 18 h 18"/>
                  <a:gd name="T12" fmla="*/ 18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6" y="12"/>
                    </a:lnTo>
                    <a:lnTo>
                      <a:pt x="6" y="18"/>
                    </a:lnTo>
                    <a:lnTo>
                      <a:pt x="12" y="18"/>
                    </a:lnTo>
                    <a:lnTo>
                      <a:pt x="18" y="18"/>
                    </a:lnTo>
                    <a:lnTo>
                      <a:pt x="18" y="12"/>
                    </a:lnTo>
                    <a:lnTo>
                      <a:pt x="18" y="6"/>
                    </a:lnTo>
                    <a:lnTo>
                      <a:pt x="12" y="0"/>
                    </a:lnTo>
                    <a:lnTo>
                      <a:pt x="6" y="0"/>
                    </a:lnTo>
                    <a:lnTo>
                      <a:pt x="6"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74" name="Freeform 1224"/>
              <p:cNvSpPr>
                <a:spLocks/>
              </p:cNvSpPr>
              <p:nvPr/>
            </p:nvSpPr>
            <p:spPr bwMode="auto">
              <a:xfrm>
                <a:off x="4334" y="2123"/>
                <a:ext cx="18" cy="18"/>
              </a:xfrm>
              <a:custGeom>
                <a:avLst/>
                <a:gdLst>
                  <a:gd name="T0" fmla="*/ 6 w 18"/>
                  <a:gd name="T1" fmla="*/ 6 h 18"/>
                  <a:gd name="T2" fmla="*/ 0 w 18"/>
                  <a:gd name="T3" fmla="*/ 6 h 18"/>
                  <a:gd name="T4" fmla="*/ 6 w 18"/>
                  <a:gd name="T5" fmla="*/ 12 h 18"/>
                  <a:gd name="T6" fmla="*/ 6 w 18"/>
                  <a:gd name="T7" fmla="*/ 18 h 18"/>
                  <a:gd name="T8" fmla="*/ 6 w 18"/>
                  <a:gd name="T9" fmla="*/ 18 h 18"/>
                  <a:gd name="T10" fmla="*/ 12 w 18"/>
                  <a:gd name="T11" fmla="*/ 18 h 18"/>
                  <a:gd name="T12" fmla="*/ 18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6" y="12"/>
                    </a:lnTo>
                    <a:lnTo>
                      <a:pt x="6" y="18"/>
                    </a:lnTo>
                    <a:lnTo>
                      <a:pt x="12" y="18"/>
                    </a:lnTo>
                    <a:lnTo>
                      <a:pt x="18" y="18"/>
                    </a:lnTo>
                    <a:lnTo>
                      <a:pt x="18" y="12"/>
                    </a:lnTo>
                    <a:lnTo>
                      <a:pt x="18" y="6"/>
                    </a:lnTo>
                    <a:lnTo>
                      <a:pt x="12" y="0"/>
                    </a:lnTo>
                    <a:lnTo>
                      <a:pt x="6" y="0"/>
                    </a:lnTo>
                    <a:lnTo>
                      <a:pt x="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75" name="Freeform 1225"/>
              <p:cNvSpPr>
                <a:spLocks/>
              </p:cNvSpPr>
              <p:nvPr/>
            </p:nvSpPr>
            <p:spPr bwMode="auto">
              <a:xfrm>
                <a:off x="4316" y="2129"/>
                <a:ext cx="18" cy="18"/>
              </a:xfrm>
              <a:custGeom>
                <a:avLst/>
                <a:gdLst>
                  <a:gd name="T0" fmla="*/ 6 w 18"/>
                  <a:gd name="T1" fmla="*/ 0 h 18"/>
                  <a:gd name="T2" fmla="*/ 0 w 18"/>
                  <a:gd name="T3" fmla="*/ 6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8"/>
                    </a:lnTo>
                    <a:lnTo>
                      <a:pt x="12" y="18"/>
                    </a:lnTo>
                    <a:lnTo>
                      <a:pt x="18" y="12"/>
                    </a:lnTo>
                    <a:lnTo>
                      <a:pt x="18" y="6"/>
                    </a:lnTo>
                    <a:lnTo>
                      <a:pt x="18" y="0"/>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76" name="Freeform 1226"/>
              <p:cNvSpPr>
                <a:spLocks/>
              </p:cNvSpPr>
              <p:nvPr/>
            </p:nvSpPr>
            <p:spPr bwMode="auto">
              <a:xfrm>
                <a:off x="4316" y="2129"/>
                <a:ext cx="18" cy="18"/>
              </a:xfrm>
              <a:custGeom>
                <a:avLst/>
                <a:gdLst>
                  <a:gd name="T0" fmla="*/ 6 w 18"/>
                  <a:gd name="T1" fmla="*/ 0 h 18"/>
                  <a:gd name="T2" fmla="*/ 0 w 18"/>
                  <a:gd name="T3" fmla="*/ 6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8"/>
                    </a:lnTo>
                    <a:lnTo>
                      <a:pt x="12" y="18"/>
                    </a:lnTo>
                    <a:lnTo>
                      <a:pt x="18" y="12"/>
                    </a:lnTo>
                    <a:lnTo>
                      <a:pt x="18" y="6"/>
                    </a:lnTo>
                    <a:lnTo>
                      <a:pt x="18" y="0"/>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77" name="Freeform 1227"/>
              <p:cNvSpPr>
                <a:spLocks/>
              </p:cNvSpPr>
              <p:nvPr/>
            </p:nvSpPr>
            <p:spPr bwMode="auto">
              <a:xfrm>
                <a:off x="4298" y="2135"/>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8 w 18"/>
                  <a:gd name="T15" fmla="*/ 12 h 12"/>
                  <a:gd name="T16" fmla="*/ 18 w 18"/>
                  <a:gd name="T17" fmla="*/ 12 h 12"/>
                  <a:gd name="T18" fmla="*/ 18 w 18"/>
                  <a:gd name="T19" fmla="*/ 6 h 12"/>
                  <a:gd name="T20" fmla="*/ 18 w 18"/>
                  <a:gd name="T21" fmla="*/ 6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12"/>
                    </a:lnTo>
                    <a:lnTo>
                      <a:pt x="18" y="6"/>
                    </a:lnTo>
                    <a:lnTo>
                      <a:pt x="18" y="0"/>
                    </a:lnTo>
                    <a:lnTo>
                      <a:pt x="12" y="0"/>
                    </a:lnTo>
                    <a:lnTo>
                      <a:pt x="6"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78" name="Freeform 1228"/>
              <p:cNvSpPr>
                <a:spLocks/>
              </p:cNvSpPr>
              <p:nvPr/>
            </p:nvSpPr>
            <p:spPr bwMode="auto">
              <a:xfrm>
                <a:off x="4298" y="2135"/>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8 w 18"/>
                  <a:gd name="T15" fmla="*/ 12 h 12"/>
                  <a:gd name="T16" fmla="*/ 18 w 18"/>
                  <a:gd name="T17" fmla="*/ 12 h 12"/>
                  <a:gd name="T18" fmla="*/ 18 w 18"/>
                  <a:gd name="T19" fmla="*/ 6 h 12"/>
                  <a:gd name="T20" fmla="*/ 18 w 18"/>
                  <a:gd name="T21" fmla="*/ 6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12"/>
                    </a:lnTo>
                    <a:lnTo>
                      <a:pt x="18" y="6"/>
                    </a:lnTo>
                    <a:lnTo>
                      <a:pt x="18" y="0"/>
                    </a:lnTo>
                    <a:lnTo>
                      <a:pt x="12" y="0"/>
                    </a:lnTo>
                    <a:lnTo>
                      <a:pt x="6"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79" name="Freeform 1229"/>
              <p:cNvSpPr>
                <a:spLocks/>
              </p:cNvSpPr>
              <p:nvPr/>
            </p:nvSpPr>
            <p:spPr bwMode="auto">
              <a:xfrm>
                <a:off x="3932" y="1427"/>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2" y="0"/>
                    </a:lnTo>
                    <a:lnTo>
                      <a:pt x="6" y="0"/>
                    </a:lnTo>
                    <a:lnTo>
                      <a:pt x="6" y="6"/>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80" name="Freeform 1230"/>
              <p:cNvSpPr>
                <a:spLocks/>
              </p:cNvSpPr>
              <p:nvPr/>
            </p:nvSpPr>
            <p:spPr bwMode="auto">
              <a:xfrm>
                <a:off x="3932" y="1427"/>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2" y="0"/>
                    </a:lnTo>
                    <a:lnTo>
                      <a:pt x="6" y="0"/>
                    </a:lnTo>
                    <a:lnTo>
                      <a:pt x="6" y="6"/>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81" name="Freeform 1231"/>
              <p:cNvSpPr>
                <a:spLocks/>
              </p:cNvSpPr>
              <p:nvPr/>
            </p:nvSpPr>
            <p:spPr bwMode="auto">
              <a:xfrm>
                <a:off x="4352" y="200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82" name="Freeform 1232"/>
              <p:cNvSpPr>
                <a:spLocks/>
              </p:cNvSpPr>
              <p:nvPr/>
            </p:nvSpPr>
            <p:spPr bwMode="auto">
              <a:xfrm>
                <a:off x="4352" y="200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83" name="Freeform 1233"/>
              <p:cNvSpPr>
                <a:spLocks/>
              </p:cNvSpPr>
              <p:nvPr/>
            </p:nvSpPr>
            <p:spPr bwMode="auto">
              <a:xfrm>
                <a:off x="4334" y="2015"/>
                <a:ext cx="18" cy="18"/>
              </a:xfrm>
              <a:custGeom>
                <a:avLst/>
                <a:gdLst>
                  <a:gd name="T0" fmla="*/ 0 w 18"/>
                  <a:gd name="T1" fmla="*/ 6 h 18"/>
                  <a:gd name="T2" fmla="*/ 0 w 18"/>
                  <a:gd name="T3" fmla="*/ 12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2 h 18"/>
                  <a:gd name="T16" fmla="*/ 12 w 18"/>
                  <a:gd name="T17" fmla="*/ 12 h 18"/>
                  <a:gd name="T18" fmla="*/ 18 w 18"/>
                  <a:gd name="T19" fmla="*/ 6 h 18"/>
                  <a:gd name="T20" fmla="*/ 12 w 18"/>
                  <a:gd name="T21" fmla="*/ 6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2" y="12"/>
                    </a:lnTo>
                    <a:lnTo>
                      <a:pt x="18" y="6"/>
                    </a:lnTo>
                    <a:lnTo>
                      <a:pt x="12"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84" name="Freeform 1234"/>
              <p:cNvSpPr>
                <a:spLocks/>
              </p:cNvSpPr>
              <p:nvPr/>
            </p:nvSpPr>
            <p:spPr bwMode="auto">
              <a:xfrm>
                <a:off x="4334" y="2015"/>
                <a:ext cx="18" cy="18"/>
              </a:xfrm>
              <a:custGeom>
                <a:avLst/>
                <a:gdLst>
                  <a:gd name="T0" fmla="*/ 0 w 18"/>
                  <a:gd name="T1" fmla="*/ 6 h 18"/>
                  <a:gd name="T2" fmla="*/ 0 w 18"/>
                  <a:gd name="T3" fmla="*/ 12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2 h 18"/>
                  <a:gd name="T16" fmla="*/ 12 w 18"/>
                  <a:gd name="T17" fmla="*/ 12 h 18"/>
                  <a:gd name="T18" fmla="*/ 18 w 18"/>
                  <a:gd name="T19" fmla="*/ 6 h 18"/>
                  <a:gd name="T20" fmla="*/ 12 w 18"/>
                  <a:gd name="T21" fmla="*/ 6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2" y="12"/>
                    </a:lnTo>
                    <a:lnTo>
                      <a:pt x="18" y="6"/>
                    </a:lnTo>
                    <a:lnTo>
                      <a:pt x="12"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85" name="Freeform 1235"/>
              <p:cNvSpPr>
                <a:spLocks/>
              </p:cNvSpPr>
              <p:nvPr/>
            </p:nvSpPr>
            <p:spPr bwMode="auto">
              <a:xfrm>
                <a:off x="4316" y="202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86" name="Freeform 1236"/>
              <p:cNvSpPr>
                <a:spLocks/>
              </p:cNvSpPr>
              <p:nvPr/>
            </p:nvSpPr>
            <p:spPr bwMode="auto">
              <a:xfrm>
                <a:off x="4316" y="202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87" name="Freeform 1237"/>
              <p:cNvSpPr>
                <a:spLocks/>
              </p:cNvSpPr>
              <p:nvPr/>
            </p:nvSpPr>
            <p:spPr bwMode="auto">
              <a:xfrm>
                <a:off x="4358" y="202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88" name="Freeform 1238"/>
              <p:cNvSpPr>
                <a:spLocks/>
              </p:cNvSpPr>
              <p:nvPr/>
            </p:nvSpPr>
            <p:spPr bwMode="auto">
              <a:xfrm>
                <a:off x="4358" y="202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89" name="Freeform 1239"/>
              <p:cNvSpPr>
                <a:spLocks/>
              </p:cNvSpPr>
              <p:nvPr/>
            </p:nvSpPr>
            <p:spPr bwMode="auto">
              <a:xfrm>
                <a:off x="4160" y="2027"/>
                <a:ext cx="18" cy="18"/>
              </a:xfrm>
              <a:custGeom>
                <a:avLst/>
                <a:gdLst>
                  <a:gd name="T0" fmla="*/ 18 w 18"/>
                  <a:gd name="T1" fmla="*/ 6 h 18"/>
                  <a:gd name="T2" fmla="*/ 18 w 18"/>
                  <a:gd name="T3" fmla="*/ 6 h 18"/>
                  <a:gd name="T4" fmla="*/ 18 w 18"/>
                  <a:gd name="T5" fmla="*/ 12 h 18"/>
                  <a:gd name="T6" fmla="*/ 18 w 18"/>
                  <a:gd name="T7" fmla="*/ 18 h 18"/>
                  <a:gd name="T8" fmla="*/ 18 w 18"/>
                  <a:gd name="T9" fmla="*/ 18 h 18"/>
                  <a:gd name="T10" fmla="*/ 12 w 18"/>
                  <a:gd name="T11" fmla="*/ 18 h 18"/>
                  <a:gd name="T12" fmla="*/ 6 w 18"/>
                  <a:gd name="T13" fmla="*/ 18 h 18"/>
                  <a:gd name="T14" fmla="*/ 0 w 18"/>
                  <a:gd name="T15" fmla="*/ 18 h 18"/>
                  <a:gd name="T16" fmla="*/ 0 w 18"/>
                  <a:gd name="T17" fmla="*/ 18 h 18"/>
                  <a:gd name="T18" fmla="*/ 0 w 18"/>
                  <a:gd name="T19" fmla="*/ 12 h 18"/>
                  <a:gd name="T20" fmla="*/ 0 w 18"/>
                  <a:gd name="T21" fmla="*/ 6 h 18"/>
                  <a:gd name="T22" fmla="*/ 0 w 18"/>
                  <a:gd name="T23" fmla="*/ 6 h 18"/>
                  <a:gd name="T24" fmla="*/ 0 w 18"/>
                  <a:gd name="T25" fmla="*/ 6 h 18"/>
                  <a:gd name="T26" fmla="*/ 6 w 18"/>
                  <a:gd name="T27" fmla="*/ 0 h 18"/>
                  <a:gd name="T28" fmla="*/ 12 w 18"/>
                  <a:gd name="T29" fmla="*/ 0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12"/>
                    </a:lnTo>
                    <a:lnTo>
                      <a:pt x="18" y="18"/>
                    </a:lnTo>
                    <a:lnTo>
                      <a:pt x="12" y="18"/>
                    </a:lnTo>
                    <a:lnTo>
                      <a:pt x="6" y="18"/>
                    </a:lnTo>
                    <a:lnTo>
                      <a:pt x="0" y="18"/>
                    </a:lnTo>
                    <a:lnTo>
                      <a:pt x="0" y="12"/>
                    </a:lnTo>
                    <a:lnTo>
                      <a:pt x="0" y="6"/>
                    </a:lnTo>
                    <a:lnTo>
                      <a:pt x="6" y="0"/>
                    </a:lnTo>
                    <a:lnTo>
                      <a:pt x="12" y="0"/>
                    </a:lnTo>
                    <a:lnTo>
                      <a:pt x="18"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90" name="Freeform 1240"/>
              <p:cNvSpPr>
                <a:spLocks/>
              </p:cNvSpPr>
              <p:nvPr/>
            </p:nvSpPr>
            <p:spPr bwMode="auto">
              <a:xfrm>
                <a:off x="4160" y="2027"/>
                <a:ext cx="18" cy="18"/>
              </a:xfrm>
              <a:custGeom>
                <a:avLst/>
                <a:gdLst>
                  <a:gd name="T0" fmla="*/ 18 w 18"/>
                  <a:gd name="T1" fmla="*/ 6 h 18"/>
                  <a:gd name="T2" fmla="*/ 18 w 18"/>
                  <a:gd name="T3" fmla="*/ 6 h 18"/>
                  <a:gd name="T4" fmla="*/ 18 w 18"/>
                  <a:gd name="T5" fmla="*/ 12 h 18"/>
                  <a:gd name="T6" fmla="*/ 18 w 18"/>
                  <a:gd name="T7" fmla="*/ 18 h 18"/>
                  <a:gd name="T8" fmla="*/ 18 w 18"/>
                  <a:gd name="T9" fmla="*/ 18 h 18"/>
                  <a:gd name="T10" fmla="*/ 12 w 18"/>
                  <a:gd name="T11" fmla="*/ 18 h 18"/>
                  <a:gd name="T12" fmla="*/ 6 w 18"/>
                  <a:gd name="T13" fmla="*/ 18 h 18"/>
                  <a:gd name="T14" fmla="*/ 0 w 18"/>
                  <a:gd name="T15" fmla="*/ 18 h 18"/>
                  <a:gd name="T16" fmla="*/ 0 w 18"/>
                  <a:gd name="T17" fmla="*/ 18 h 18"/>
                  <a:gd name="T18" fmla="*/ 0 w 18"/>
                  <a:gd name="T19" fmla="*/ 12 h 18"/>
                  <a:gd name="T20" fmla="*/ 0 w 18"/>
                  <a:gd name="T21" fmla="*/ 6 h 18"/>
                  <a:gd name="T22" fmla="*/ 0 w 18"/>
                  <a:gd name="T23" fmla="*/ 6 h 18"/>
                  <a:gd name="T24" fmla="*/ 0 w 18"/>
                  <a:gd name="T25" fmla="*/ 6 h 18"/>
                  <a:gd name="T26" fmla="*/ 6 w 18"/>
                  <a:gd name="T27" fmla="*/ 0 h 18"/>
                  <a:gd name="T28" fmla="*/ 12 w 18"/>
                  <a:gd name="T29" fmla="*/ 0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12"/>
                    </a:lnTo>
                    <a:lnTo>
                      <a:pt x="18" y="18"/>
                    </a:lnTo>
                    <a:lnTo>
                      <a:pt x="12" y="18"/>
                    </a:lnTo>
                    <a:lnTo>
                      <a:pt x="6" y="18"/>
                    </a:lnTo>
                    <a:lnTo>
                      <a:pt x="0" y="18"/>
                    </a:lnTo>
                    <a:lnTo>
                      <a:pt x="0" y="12"/>
                    </a:lnTo>
                    <a:lnTo>
                      <a:pt x="0" y="6"/>
                    </a:lnTo>
                    <a:lnTo>
                      <a:pt x="6" y="0"/>
                    </a:lnTo>
                    <a:lnTo>
                      <a:pt x="12" y="0"/>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91" name="Freeform 1241"/>
              <p:cNvSpPr>
                <a:spLocks/>
              </p:cNvSpPr>
              <p:nvPr/>
            </p:nvSpPr>
            <p:spPr bwMode="auto">
              <a:xfrm>
                <a:off x="4178" y="2027"/>
                <a:ext cx="18" cy="18"/>
              </a:xfrm>
              <a:custGeom>
                <a:avLst/>
                <a:gdLst>
                  <a:gd name="T0" fmla="*/ 18 w 18"/>
                  <a:gd name="T1" fmla="*/ 0 h 18"/>
                  <a:gd name="T2" fmla="*/ 18 w 18"/>
                  <a:gd name="T3" fmla="*/ 6 h 18"/>
                  <a:gd name="T4" fmla="*/ 18 w 18"/>
                  <a:gd name="T5" fmla="*/ 12 h 18"/>
                  <a:gd name="T6" fmla="*/ 18 w 18"/>
                  <a:gd name="T7" fmla="*/ 12 h 18"/>
                  <a:gd name="T8" fmla="*/ 18 w 18"/>
                  <a:gd name="T9" fmla="*/ 12 h 18"/>
                  <a:gd name="T10" fmla="*/ 12 w 18"/>
                  <a:gd name="T11" fmla="*/ 18 h 18"/>
                  <a:gd name="T12" fmla="*/ 12 w 18"/>
                  <a:gd name="T13" fmla="*/ 18 h 18"/>
                  <a:gd name="T14" fmla="*/ 6 w 18"/>
                  <a:gd name="T15" fmla="*/ 12 h 18"/>
                  <a:gd name="T16" fmla="*/ 6 w 18"/>
                  <a:gd name="T17" fmla="*/ 12 h 18"/>
                  <a:gd name="T18" fmla="*/ 6 w 18"/>
                  <a:gd name="T19" fmla="*/ 12 h 18"/>
                  <a:gd name="T20" fmla="*/ 0 w 18"/>
                  <a:gd name="T21" fmla="*/ 6 h 18"/>
                  <a:gd name="T22" fmla="*/ 6 w 18"/>
                  <a:gd name="T23" fmla="*/ 0 h 18"/>
                  <a:gd name="T24" fmla="*/ 6 w 18"/>
                  <a:gd name="T25" fmla="*/ 0 h 18"/>
                  <a:gd name="T26" fmla="*/ 12 w 18"/>
                  <a:gd name="T27" fmla="*/ 0 h 18"/>
                  <a:gd name="T28" fmla="*/ 12 w 18"/>
                  <a:gd name="T29" fmla="*/ 0 h 18"/>
                  <a:gd name="T30" fmla="*/ 18 w 18"/>
                  <a:gd name="T31" fmla="*/ 0 h 18"/>
                  <a:gd name="T32" fmla="*/ 18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0"/>
                    </a:moveTo>
                    <a:lnTo>
                      <a:pt x="18" y="6"/>
                    </a:lnTo>
                    <a:lnTo>
                      <a:pt x="18" y="12"/>
                    </a:lnTo>
                    <a:lnTo>
                      <a:pt x="12" y="18"/>
                    </a:lnTo>
                    <a:lnTo>
                      <a:pt x="6" y="12"/>
                    </a:lnTo>
                    <a:lnTo>
                      <a:pt x="0" y="6"/>
                    </a:lnTo>
                    <a:lnTo>
                      <a:pt x="6" y="0"/>
                    </a:lnTo>
                    <a:lnTo>
                      <a:pt x="12" y="0"/>
                    </a:lnTo>
                    <a:lnTo>
                      <a:pt x="18"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92" name="Freeform 1242"/>
              <p:cNvSpPr>
                <a:spLocks/>
              </p:cNvSpPr>
              <p:nvPr/>
            </p:nvSpPr>
            <p:spPr bwMode="auto">
              <a:xfrm>
                <a:off x="4178" y="2027"/>
                <a:ext cx="18" cy="18"/>
              </a:xfrm>
              <a:custGeom>
                <a:avLst/>
                <a:gdLst>
                  <a:gd name="T0" fmla="*/ 18 w 18"/>
                  <a:gd name="T1" fmla="*/ 0 h 18"/>
                  <a:gd name="T2" fmla="*/ 18 w 18"/>
                  <a:gd name="T3" fmla="*/ 6 h 18"/>
                  <a:gd name="T4" fmla="*/ 18 w 18"/>
                  <a:gd name="T5" fmla="*/ 12 h 18"/>
                  <a:gd name="T6" fmla="*/ 18 w 18"/>
                  <a:gd name="T7" fmla="*/ 12 h 18"/>
                  <a:gd name="T8" fmla="*/ 18 w 18"/>
                  <a:gd name="T9" fmla="*/ 12 h 18"/>
                  <a:gd name="T10" fmla="*/ 12 w 18"/>
                  <a:gd name="T11" fmla="*/ 18 h 18"/>
                  <a:gd name="T12" fmla="*/ 12 w 18"/>
                  <a:gd name="T13" fmla="*/ 18 h 18"/>
                  <a:gd name="T14" fmla="*/ 6 w 18"/>
                  <a:gd name="T15" fmla="*/ 12 h 18"/>
                  <a:gd name="T16" fmla="*/ 6 w 18"/>
                  <a:gd name="T17" fmla="*/ 12 h 18"/>
                  <a:gd name="T18" fmla="*/ 6 w 18"/>
                  <a:gd name="T19" fmla="*/ 12 h 18"/>
                  <a:gd name="T20" fmla="*/ 0 w 18"/>
                  <a:gd name="T21" fmla="*/ 6 h 18"/>
                  <a:gd name="T22" fmla="*/ 6 w 18"/>
                  <a:gd name="T23" fmla="*/ 0 h 18"/>
                  <a:gd name="T24" fmla="*/ 6 w 18"/>
                  <a:gd name="T25" fmla="*/ 0 h 18"/>
                  <a:gd name="T26" fmla="*/ 12 w 18"/>
                  <a:gd name="T27" fmla="*/ 0 h 18"/>
                  <a:gd name="T28" fmla="*/ 12 w 18"/>
                  <a:gd name="T29" fmla="*/ 0 h 18"/>
                  <a:gd name="T30" fmla="*/ 18 w 18"/>
                  <a:gd name="T31" fmla="*/ 0 h 18"/>
                  <a:gd name="T32" fmla="*/ 18 w 18"/>
                  <a:gd name="T33" fmla="*/ 0 h 18"/>
                  <a:gd name="T34" fmla="*/ 18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0"/>
                    </a:moveTo>
                    <a:lnTo>
                      <a:pt x="18" y="6"/>
                    </a:lnTo>
                    <a:lnTo>
                      <a:pt x="18" y="12"/>
                    </a:lnTo>
                    <a:lnTo>
                      <a:pt x="12" y="18"/>
                    </a:lnTo>
                    <a:lnTo>
                      <a:pt x="6" y="12"/>
                    </a:lnTo>
                    <a:lnTo>
                      <a:pt x="0" y="6"/>
                    </a:lnTo>
                    <a:lnTo>
                      <a:pt x="6" y="0"/>
                    </a:lnTo>
                    <a:lnTo>
                      <a:pt x="12" y="0"/>
                    </a:lnTo>
                    <a:lnTo>
                      <a:pt x="18"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93" name="Freeform 1243"/>
              <p:cNvSpPr>
                <a:spLocks/>
              </p:cNvSpPr>
              <p:nvPr/>
            </p:nvSpPr>
            <p:spPr bwMode="auto">
              <a:xfrm>
                <a:off x="4202" y="2033"/>
                <a:ext cx="18" cy="18"/>
              </a:xfrm>
              <a:custGeom>
                <a:avLst/>
                <a:gdLst>
                  <a:gd name="T0" fmla="*/ 12 w 18"/>
                  <a:gd name="T1" fmla="*/ 0 h 18"/>
                  <a:gd name="T2" fmla="*/ 12 w 18"/>
                  <a:gd name="T3" fmla="*/ 6 h 18"/>
                  <a:gd name="T4" fmla="*/ 18 w 18"/>
                  <a:gd name="T5" fmla="*/ 12 h 18"/>
                  <a:gd name="T6" fmla="*/ 12 w 18"/>
                  <a:gd name="T7" fmla="*/ 12 h 18"/>
                  <a:gd name="T8" fmla="*/ 12 w 18"/>
                  <a:gd name="T9" fmla="*/ 12 h 18"/>
                  <a:gd name="T10" fmla="*/ 6 w 18"/>
                  <a:gd name="T11" fmla="*/ 18 h 18"/>
                  <a:gd name="T12" fmla="*/ 6 w 18"/>
                  <a:gd name="T13" fmla="*/ 18 h 18"/>
                  <a:gd name="T14" fmla="*/ 0 w 18"/>
                  <a:gd name="T15" fmla="*/ 12 h 18"/>
                  <a:gd name="T16" fmla="*/ 0 w 18"/>
                  <a:gd name="T17" fmla="*/ 12 h 18"/>
                  <a:gd name="T18" fmla="*/ 0 w 18"/>
                  <a:gd name="T19" fmla="*/ 12 h 18"/>
                  <a:gd name="T20" fmla="*/ 0 w 18"/>
                  <a:gd name="T21" fmla="*/ 6 h 18"/>
                  <a:gd name="T22" fmla="*/ 0 w 18"/>
                  <a:gd name="T23" fmla="*/ 0 h 18"/>
                  <a:gd name="T24" fmla="*/ 0 w 18"/>
                  <a:gd name="T25" fmla="*/ 0 h 18"/>
                  <a:gd name="T26" fmla="*/ 6 w 18"/>
                  <a:gd name="T27" fmla="*/ 0 h 18"/>
                  <a:gd name="T28" fmla="*/ 6 w 18"/>
                  <a:gd name="T29" fmla="*/ 0 h 18"/>
                  <a:gd name="T30" fmla="*/ 12 w 18"/>
                  <a:gd name="T31" fmla="*/ 0 h 18"/>
                  <a:gd name="T32" fmla="*/ 12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0"/>
                    </a:moveTo>
                    <a:lnTo>
                      <a:pt x="12" y="6"/>
                    </a:lnTo>
                    <a:lnTo>
                      <a:pt x="18" y="12"/>
                    </a:lnTo>
                    <a:lnTo>
                      <a:pt x="12" y="12"/>
                    </a:lnTo>
                    <a:lnTo>
                      <a:pt x="6" y="18"/>
                    </a:lnTo>
                    <a:lnTo>
                      <a:pt x="0" y="12"/>
                    </a:lnTo>
                    <a:lnTo>
                      <a:pt x="0" y="6"/>
                    </a:lnTo>
                    <a:lnTo>
                      <a:pt x="0" y="0"/>
                    </a:lnTo>
                    <a:lnTo>
                      <a:pt x="6" y="0"/>
                    </a:lnTo>
                    <a:lnTo>
                      <a:pt x="12"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94" name="Freeform 1244"/>
              <p:cNvSpPr>
                <a:spLocks/>
              </p:cNvSpPr>
              <p:nvPr/>
            </p:nvSpPr>
            <p:spPr bwMode="auto">
              <a:xfrm>
                <a:off x="4202" y="2033"/>
                <a:ext cx="18" cy="18"/>
              </a:xfrm>
              <a:custGeom>
                <a:avLst/>
                <a:gdLst>
                  <a:gd name="T0" fmla="*/ 12 w 18"/>
                  <a:gd name="T1" fmla="*/ 0 h 18"/>
                  <a:gd name="T2" fmla="*/ 12 w 18"/>
                  <a:gd name="T3" fmla="*/ 6 h 18"/>
                  <a:gd name="T4" fmla="*/ 18 w 18"/>
                  <a:gd name="T5" fmla="*/ 12 h 18"/>
                  <a:gd name="T6" fmla="*/ 12 w 18"/>
                  <a:gd name="T7" fmla="*/ 12 h 18"/>
                  <a:gd name="T8" fmla="*/ 12 w 18"/>
                  <a:gd name="T9" fmla="*/ 12 h 18"/>
                  <a:gd name="T10" fmla="*/ 6 w 18"/>
                  <a:gd name="T11" fmla="*/ 18 h 18"/>
                  <a:gd name="T12" fmla="*/ 6 w 18"/>
                  <a:gd name="T13" fmla="*/ 18 h 18"/>
                  <a:gd name="T14" fmla="*/ 0 w 18"/>
                  <a:gd name="T15" fmla="*/ 12 h 18"/>
                  <a:gd name="T16" fmla="*/ 0 w 18"/>
                  <a:gd name="T17" fmla="*/ 12 h 18"/>
                  <a:gd name="T18" fmla="*/ 0 w 18"/>
                  <a:gd name="T19" fmla="*/ 12 h 18"/>
                  <a:gd name="T20" fmla="*/ 0 w 18"/>
                  <a:gd name="T21" fmla="*/ 6 h 18"/>
                  <a:gd name="T22" fmla="*/ 0 w 18"/>
                  <a:gd name="T23" fmla="*/ 0 h 18"/>
                  <a:gd name="T24" fmla="*/ 0 w 18"/>
                  <a:gd name="T25" fmla="*/ 0 h 18"/>
                  <a:gd name="T26" fmla="*/ 6 w 18"/>
                  <a:gd name="T27" fmla="*/ 0 h 18"/>
                  <a:gd name="T28" fmla="*/ 6 w 18"/>
                  <a:gd name="T29" fmla="*/ 0 h 18"/>
                  <a:gd name="T30" fmla="*/ 12 w 18"/>
                  <a:gd name="T31" fmla="*/ 0 h 18"/>
                  <a:gd name="T32" fmla="*/ 12 w 18"/>
                  <a:gd name="T33" fmla="*/ 0 h 18"/>
                  <a:gd name="T34" fmla="*/ 12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0"/>
                    </a:moveTo>
                    <a:lnTo>
                      <a:pt x="12" y="6"/>
                    </a:lnTo>
                    <a:lnTo>
                      <a:pt x="18" y="12"/>
                    </a:lnTo>
                    <a:lnTo>
                      <a:pt x="12" y="12"/>
                    </a:lnTo>
                    <a:lnTo>
                      <a:pt x="6" y="18"/>
                    </a:lnTo>
                    <a:lnTo>
                      <a:pt x="0" y="12"/>
                    </a:lnTo>
                    <a:lnTo>
                      <a:pt x="0" y="6"/>
                    </a:lnTo>
                    <a:lnTo>
                      <a:pt x="0" y="0"/>
                    </a:lnTo>
                    <a:lnTo>
                      <a:pt x="6" y="0"/>
                    </a:lnTo>
                    <a:lnTo>
                      <a:pt x="12"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95" name="Freeform 1245"/>
              <p:cNvSpPr>
                <a:spLocks/>
              </p:cNvSpPr>
              <p:nvPr/>
            </p:nvSpPr>
            <p:spPr bwMode="auto">
              <a:xfrm>
                <a:off x="4160" y="2051"/>
                <a:ext cx="18" cy="12"/>
              </a:xfrm>
              <a:custGeom>
                <a:avLst/>
                <a:gdLst>
                  <a:gd name="T0" fmla="*/ 18 w 18"/>
                  <a:gd name="T1" fmla="*/ 0 h 12"/>
                  <a:gd name="T2" fmla="*/ 18 w 18"/>
                  <a:gd name="T3" fmla="*/ 0 h 12"/>
                  <a:gd name="T4" fmla="*/ 18 w 18"/>
                  <a:gd name="T5" fmla="*/ 6 h 12"/>
                  <a:gd name="T6" fmla="*/ 18 w 18"/>
                  <a:gd name="T7" fmla="*/ 12 h 12"/>
                  <a:gd name="T8" fmla="*/ 18 w 18"/>
                  <a:gd name="T9" fmla="*/ 12 h 12"/>
                  <a:gd name="T10" fmla="*/ 12 w 18"/>
                  <a:gd name="T11" fmla="*/ 12 h 12"/>
                  <a:gd name="T12" fmla="*/ 12 w 18"/>
                  <a:gd name="T13" fmla="*/ 12 h 12"/>
                  <a:gd name="T14" fmla="*/ 6 w 18"/>
                  <a:gd name="T15" fmla="*/ 12 h 12"/>
                  <a:gd name="T16" fmla="*/ 6 w 18"/>
                  <a:gd name="T17" fmla="*/ 12 h 12"/>
                  <a:gd name="T18" fmla="*/ 0 w 18"/>
                  <a:gd name="T19" fmla="*/ 6 h 12"/>
                  <a:gd name="T20" fmla="*/ 0 w 18"/>
                  <a:gd name="T21" fmla="*/ 6 h 12"/>
                  <a:gd name="T22" fmla="*/ 6 w 18"/>
                  <a:gd name="T23" fmla="*/ 0 h 12"/>
                  <a:gd name="T24" fmla="*/ 6 w 18"/>
                  <a:gd name="T25" fmla="*/ 0 h 12"/>
                  <a:gd name="T26" fmla="*/ 6 w 18"/>
                  <a:gd name="T27" fmla="*/ 0 h 12"/>
                  <a:gd name="T28" fmla="*/ 12 w 18"/>
                  <a:gd name="T29" fmla="*/ 0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8" y="0"/>
                    </a:lnTo>
                    <a:lnTo>
                      <a:pt x="18" y="6"/>
                    </a:lnTo>
                    <a:lnTo>
                      <a:pt x="18" y="12"/>
                    </a:lnTo>
                    <a:lnTo>
                      <a:pt x="12" y="12"/>
                    </a:lnTo>
                    <a:lnTo>
                      <a:pt x="6" y="12"/>
                    </a:lnTo>
                    <a:lnTo>
                      <a:pt x="0" y="6"/>
                    </a:lnTo>
                    <a:lnTo>
                      <a:pt x="6" y="0"/>
                    </a:lnTo>
                    <a:lnTo>
                      <a:pt x="12" y="0"/>
                    </a:lnTo>
                    <a:lnTo>
                      <a:pt x="18"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96" name="Freeform 1246"/>
              <p:cNvSpPr>
                <a:spLocks/>
              </p:cNvSpPr>
              <p:nvPr/>
            </p:nvSpPr>
            <p:spPr bwMode="auto">
              <a:xfrm>
                <a:off x="4160" y="2051"/>
                <a:ext cx="18" cy="12"/>
              </a:xfrm>
              <a:custGeom>
                <a:avLst/>
                <a:gdLst>
                  <a:gd name="T0" fmla="*/ 18 w 18"/>
                  <a:gd name="T1" fmla="*/ 0 h 12"/>
                  <a:gd name="T2" fmla="*/ 18 w 18"/>
                  <a:gd name="T3" fmla="*/ 0 h 12"/>
                  <a:gd name="T4" fmla="*/ 18 w 18"/>
                  <a:gd name="T5" fmla="*/ 6 h 12"/>
                  <a:gd name="T6" fmla="*/ 18 w 18"/>
                  <a:gd name="T7" fmla="*/ 12 h 12"/>
                  <a:gd name="T8" fmla="*/ 18 w 18"/>
                  <a:gd name="T9" fmla="*/ 12 h 12"/>
                  <a:gd name="T10" fmla="*/ 12 w 18"/>
                  <a:gd name="T11" fmla="*/ 12 h 12"/>
                  <a:gd name="T12" fmla="*/ 12 w 18"/>
                  <a:gd name="T13" fmla="*/ 12 h 12"/>
                  <a:gd name="T14" fmla="*/ 6 w 18"/>
                  <a:gd name="T15" fmla="*/ 12 h 12"/>
                  <a:gd name="T16" fmla="*/ 6 w 18"/>
                  <a:gd name="T17" fmla="*/ 12 h 12"/>
                  <a:gd name="T18" fmla="*/ 0 w 18"/>
                  <a:gd name="T19" fmla="*/ 6 h 12"/>
                  <a:gd name="T20" fmla="*/ 0 w 18"/>
                  <a:gd name="T21" fmla="*/ 6 h 12"/>
                  <a:gd name="T22" fmla="*/ 6 w 18"/>
                  <a:gd name="T23" fmla="*/ 0 h 12"/>
                  <a:gd name="T24" fmla="*/ 6 w 18"/>
                  <a:gd name="T25" fmla="*/ 0 h 12"/>
                  <a:gd name="T26" fmla="*/ 6 w 18"/>
                  <a:gd name="T27" fmla="*/ 0 h 12"/>
                  <a:gd name="T28" fmla="*/ 12 w 18"/>
                  <a:gd name="T29" fmla="*/ 0 h 12"/>
                  <a:gd name="T30" fmla="*/ 18 w 18"/>
                  <a:gd name="T31" fmla="*/ 0 h 12"/>
                  <a:gd name="T32" fmla="*/ 18 w 18"/>
                  <a:gd name="T33" fmla="*/ 0 h 12"/>
                  <a:gd name="T34" fmla="*/ 18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0"/>
                    </a:moveTo>
                    <a:lnTo>
                      <a:pt x="18" y="0"/>
                    </a:lnTo>
                    <a:lnTo>
                      <a:pt x="18" y="6"/>
                    </a:lnTo>
                    <a:lnTo>
                      <a:pt x="18" y="12"/>
                    </a:lnTo>
                    <a:lnTo>
                      <a:pt x="12" y="12"/>
                    </a:lnTo>
                    <a:lnTo>
                      <a:pt x="6" y="12"/>
                    </a:lnTo>
                    <a:lnTo>
                      <a:pt x="0" y="6"/>
                    </a:lnTo>
                    <a:lnTo>
                      <a:pt x="6" y="0"/>
                    </a:lnTo>
                    <a:lnTo>
                      <a:pt x="12" y="0"/>
                    </a:lnTo>
                    <a:lnTo>
                      <a:pt x="18"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97" name="Freeform 1247"/>
              <p:cNvSpPr>
                <a:spLocks/>
              </p:cNvSpPr>
              <p:nvPr/>
            </p:nvSpPr>
            <p:spPr bwMode="auto">
              <a:xfrm>
                <a:off x="4376" y="2123"/>
                <a:ext cx="18" cy="12"/>
              </a:xfrm>
              <a:custGeom>
                <a:avLst/>
                <a:gdLst>
                  <a:gd name="T0" fmla="*/ 0 w 18"/>
                  <a:gd name="T1" fmla="*/ 0 h 12"/>
                  <a:gd name="T2" fmla="*/ 0 w 18"/>
                  <a:gd name="T3" fmla="*/ 6 h 12"/>
                  <a:gd name="T4" fmla="*/ 0 w 18"/>
                  <a:gd name="T5" fmla="*/ 12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0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6"/>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98" name="Freeform 1248"/>
              <p:cNvSpPr>
                <a:spLocks/>
              </p:cNvSpPr>
              <p:nvPr/>
            </p:nvSpPr>
            <p:spPr bwMode="auto">
              <a:xfrm>
                <a:off x="4376" y="2123"/>
                <a:ext cx="18" cy="12"/>
              </a:xfrm>
              <a:custGeom>
                <a:avLst/>
                <a:gdLst>
                  <a:gd name="T0" fmla="*/ 0 w 18"/>
                  <a:gd name="T1" fmla="*/ 0 h 12"/>
                  <a:gd name="T2" fmla="*/ 0 w 18"/>
                  <a:gd name="T3" fmla="*/ 6 h 12"/>
                  <a:gd name="T4" fmla="*/ 0 w 18"/>
                  <a:gd name="T5" fmla="*/ 12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0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6"/>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99" name="Freeform 1249"/>
              <p:cNvSpPr>
                <a:spLocks/>
              </p:cNvSpPr>
              <p:nvPr/>
            </p:nvSpPr>
            <p:spPr bwMode="auto">
              <a:xfrm>
                <a:off x="4256" y="2183"/>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8"/>
                    </a:lnTo>
                    <a:lnTo>
                      <a:pt x="18" y="12"/>
                    </a:lnTo>
                    <a:lnTo>
                      <a:pt x="18" y="6"/>
                    </a:lnTo>
                    <a:lnTo>
                      <a:pt x="18" y="0"/>
                    </a:lnTo>
                    <a:lnTo>
                      <a:pt x="12" y="0"/>
                    </a:lnTo>
                    <a:lnTo>
                      <a:pt x="6" y="6"/>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00" name="Freeform 1250"/>
              <p:cNvSpPr>
                <a:spLocks/>
              </p:cNvSpPr>
              <p:nvPr/>
            </p:nvSpPr>
            <p:spPr bwMode="auto">
              <a:xfrm>
                <a:off x="4256" y="2183"/>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8"/>
                    </a:lnTo>
                    <a:lnTo>
                      <a:pt x="18" y="12"/>
                    </a:lnTo>
                    <a:lnTo>
                      <a:pt x="18" y="6"/>
                    </a:lnTo>
                    <a:lnTo>
                      <a:pt x="18" y="0"/>
                    </a:lnTo>
                    <a:lnTo>
                      <a:pt x="12" y="0"/>
                    </a:lnTo>
                    <a:lnTo>
                      <a:pt x="6" y="6"/>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01" name="Freeform 1251"/>
              <p:cNvSpPr>
                <a:spLocks/>
              </p:cNvSpPr>
              <p:nvPr/>
            </p:nvSpPr>
            <p:spPr bwMode="auto">
              <a:xfrm>
                <a:off x="4154" y="2075"/>
                <a:ext cx="18" cy="18"/>
              </a:xfrm>
              <a:custGeom>
                <a:avLst/>
                <a:gdLst>
                  <a:gd name="T0" fmla="*/ 0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12 w 18"/>
                  <a:gd name="T27" fmla="*/ 0 h 18"/>
                  <a:gd name="T28" fmla="*/ 6 w 18"/>
                  <a:gd name="T29" fmla="*/ 0 h 18"/>
                  <a:gd name="T30" fmla="*/ 0 w 18"/>
                  <a:gd name="T31" fmla="*/ 0 h 18"/>
                  <a:gd name="T32" fmla="*/ 0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0"/>
                    </a:moveTo>
                    <a:lnTo>
                      <a:pt x="0" y="6"/>
                    </a:lnTo>
                    <a:lnTo>
                      <a:pt x="0" y="12"/>
                    </a:lnTo>
                    <a:lnTo>
                      <a:pt x="6" y="12"/>
                    </a:lnTo>
                    <a:lnTo>
                      <a:pt x="12" y="18"/>
                    </a:lnTo>
                    <a:lnTo>
                      <a:pt x="18" y="12"/>
                    </a:lnTo>
                    <a:lnTo>
                      <a:pt x="18" y="6"/>
                    </a:lnTo>
                    <a:lnTo>
                      <a:pt x="18" y="0"/>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02" name="Freeform 1252"/>
              <p:cNvSpPr>
                <a:spLocks/>
              </p:cNvSpPr>
              <p:nvPr/>
            </p:nvSpPr>
            <p:spPr bwMode="auto">
              <a:xfrm>
                <a:off x="4154" y="2075"/>
                <a:ext cx="18" cy="18"/>
              </a:xfrm>
              <a:custGeom>
                <a:avLst/>
                <a:gdLst>
                  <a:gd name="T0" fmla="*/ 0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12 w 18"/>
                  <a:gd name="T27" fmla="*/ 0 h 18"/>
                  <a:gd name="T28" fmla="*/ 6 w 18"/>
                  <a:gd name="T29" fmla="*/ 0 h 18"/>
                  <a:gd name="T30" fmla="*/ 0 w 18"/>
                  <a:gd name="T31" fmla="*/ 0 h 18"/>
                  <a:gd name="T32" fmla="*/ 0 w 18"/>
                  <a:gd name="T33" fmla="*/ 0 h 18"/>
                  <a:gd name="T34" fmla="*/ 0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0"/>
                    </a:moveTo>
                    <a:lnTo>
                      <a:pt x="0" y="6"/>
                    </a:lnTo>
                    <a:lnTo>
                      <a:pt x="0" y="12"/>
                    </a:lnTo>
                    <a:lnTo>
                      <a:pt x="6" y="12"/>
                    </a:lnTo>
                    <a:lnTo>
                      <a:pt x="12" y="18"/>
                    </a:lnTo>
                    <a:lnTo>
                      <a:pt x="18" y="12"/>
                    </a:lnTo>
                    <a:lnTo>
                      <a:pt x="18" y="6"/>
                    </a:lnTo>
                    <a:lnTo>
                      <a:pt x="18" y="0"/>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03" name="Freeform 1253"/>
              <p:cNvSpPr>
                <a:spLocks/>
              </p:cNvSpPr>
              <p:nvPr/>
            </p:nvSpPr>
            <p:spPr bwMode="auto">
              <a:xfrm>
                <a:off x="4274" y="2141"/>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6" y="18"/>
                    </a:lnTo>
                    <a:lnTo>
                      <a:pt x="12"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04" name="Freeform 1254"/>
              <p:cNvSpPr>
                <a:spLocks/>
              </p:cNvSpPr>
              <p:nvPr/>
            </p:nvSpPr>
            <p:spPr bwMode="auto">
              <a:xfrm>
                <a:off x="4274" y="2141"/>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05" name="Freeform 1255"/>
              <p:cNvSpPr>
                <a:spLocks/>
              </p:cNvSpPr>
              <p:nvPr/>
            </p:nvSpPr>
            <p:spPr bwMode="auto">
              <a:xfrm>
                <a:off x="4226" y="2195"/>
                <a:ext cx="18" cy="18"/>
              </a:xfrm>
              <a:custGeom>
                <a:avLst/>
                <a:gdLst>
                  <a:gd name="T0" fmla="*/ 0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12 w 18"/>
                  <a:gd name="T27" fmla="*/ 0 h 18"/>
                  <a:gd name="T28" fmla="*/ 6 w 18"/>
                  <a:gd name="T29" fmla="*/ 0 h 18"/>
                  <a:gd name="T30" fmla="*/ 0 w 18"/>
                  <a:gd name="T31" fmla="*/ 0 h 18"/>
                  <a:gd name="T32" fmla="*/ 0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0"/>
                    </a:moveTo>
                    <a:lnTo>
                      <a:pt x="0" y="6"/>
                    </a:lnTo>
                    <a:lnTo>
                      <a:pt x="0" y="12"/>
                    </a:lnTo>
                    <a:lnTo>
                      <a:pt x="6" y="12"/>
                    </a:lnTo>
                    <a:lnTo>
                      <a:pt x="12" y="18"/>
                    </a:lnTo>
                    <a:lnTo>
                      <a:pt x="12" y="12"/>
                    </a:lnTo>
                    <a:lnTo>
                      <a:pt x="18" y="12"/>
                    </a:lnTo>
                    <a:lnTo>
                      <a:pt x="18" y="6"/>
                    </a:lnTo>
                    <a:lnTo>
                      <a:pt x="18" y="0"/>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06" name="Freeform 1256"/>
              <p:cNvSpPr>
                <a:spLocks/>
              </p:cNvSpPr>
              <p:nvPr/>
            </p:nvSpPr>
            <p:spPr bwMode="auto">
              <a:xfrm>
                <a:off x="4226" y="2195"/>
                <a:ext cx="18" cy="18"/>
              </a:xfrm>
              <a:custGeom>
                <a:avLst/>
                <a:gdLst>
                  <a:gd name="T0" fmla="*/ 0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12 w 18"/>
                  <a:gd name="T27" fmla="*/ 0 h 18"/>
                  <a:gd name="T28" fmla="*/ 6 w 18"/>
                  <a:gd name="T29" fmla="*/ 0 h 18"/>
                  <a:gd name="T30" fmla="*/ 0 w 18"/>
                  <a:gd name="T31" fmla="*/ 0 h 18"/>
                  <a:gd name="T32" fmla="*/ 0 w 18"/>
                  <a:gd name="T33" fmla="*/ 0 h 18"/>
                  <a:gd name="T34" fmla="*/ 0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0"/>
                    </a:moveTo>
                    <a:lnTo>
                      <a:pt x="0" y="6"/>
                    </a:lnTo>
                    <a:lnTo>
                      <a:pt x="0" y="12"/>
                    </a:lnTo>
                    <a:lnTo>
                      <a:pt x="6" y="12"/>
                    </a:lnTo>
                    <a:lnTo>
                      <a:pt x="12" y="18"/>
                    </a:lnTo>
                    <a:lnTo>
                      <a:pt x="12" y="12"/>
                    </a:lnTo>
                    <a:lnTo>
                      <a:pt x="18" y="12"/>
                    </a:lnTo>
                    <a:lnTo>
                      <a:pt x="18" y="6"/>
                    </a:lnTo>
                    <a:lnTo>
                      <a:pt x="18" y="0"/>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07" name="Freeform 1257"/>
              <p:cNvSpPr>
                <a:spLocks/>
              </p:cNvSpPr>
              <p:nvPr/>
            </p:nvSpPr>
            <p:spPr bwMode="auto">
              <a:xfrm>
                <a:off x="4154" y="2099"/>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08" name="Freeform 1258"/>
              <p:cNvSpPr>
                <a:spLocks/>
              </p:cNvSpPr>
              <p:nvPr/>
            </p:nvSpPr>
            <p:spPr bwMode="auto">
              <a:xfrm>
                <a:off x="4154" y="2099"/>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09" name="Freeform 1259"/>
              <p:cNvSpPr>
                <a:spLocks/>
              </p:cNvSpPr>
              <p:nvPr/>
            </p:nvSpPr>
            <p:spPr bwMode="auto">
              <a:xfrm>
                <a:off x="4382" y="2093"/>
                <a:ext cx="24" cy="18"/>
              </a:xfrm>
              <a:custGeom>
                <a:avLst/>
                <a:gdLst>
                  <a:gd name="T0" fmla="*/ 6 w 24"/>
                  <a:gd name="T1" fmla="*/ 6 h 18"/>
                  <a:gd name="T2" fmla="*/ 0 w 24"/>
                  <a:gd name="T3" fmla="*/ 12 h 18"/>
                  <a:gd name="T4" fmla="*/ 6 w 24"/>
                  <a:gd name="T5" fmla="*/ 12 h 18"/>
                  <a:gd name="T6" fmla="*/ 6 w 24"/>
                  <a:gd name="T7" fmla="*/ 18 h 18"/>
                  <a:gd name="T8" fmla="*/ 6 w 24"/>
                  <a:gd name="T9" fmla="*/ 18 h 18"/>
                  <a:gd name="T10" fmla="*/ 12 w 24"/>
                  <a:gd name="T11" fmla="*/ 18 h 18"/>
                  <a:gd name="T12" fmla="*/ 18 w 24"/>
                  <a:gd name="T13" fmla="*/ 18 h 18"/>
                  <a:gd name="T14" fmla="*/ 18 w 24"/>
                  <a:gd name="T15" fmla="*/ 12 h 18"/>
                  <a:gd name="T16" fmla="*/ 18 w 24"/>
                  <a:gd name="T17" fmla="*/ 12 h 18"/>
                  <a:gd name="T18" fmla="*/ 24 w 24"/>
                  <a:gd name="T19" fmla="*/ 12 h 18"/>
                  <a:gd name="T20" fmla="*/ 18 w 24"/>
                  <a:gd name="T21" fmla="*/ 6 h 18"/>
                  <a:gd name="T22" fmla="*/ 18 w 24"/>
                  <a:gd name="T23" fmla="*/ 0 h 18"/>
                  <a:gd name="T24" fmla="*/ 18 w 24"/>
                  <a:gd name="T25" fmla="*/ 0 h 18"/>
                  <a:gd name="T26" fmla="*/ 12 w 24"/>
                  <a:gd name="T27" fmla="*/ 0 h 18"/>
                  <a:gd name="T28" fmla="*/ 6 w 24"/>
                  <a:gd name="T29" fmla="*/ 0 h 18"/>
                  <a:gd name="T30" fmla="*/ 6 w 24"/>
                  <a:gd name="T31" fmla="*/ 6 h 18"/>
                  <a:gd name="T32" fmla="*/ 6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6" y="6"/>
                    </a:moveTo>
                    <a:lnTo>
                      <a:pt x="0" y="12"/>
                    </a:lnTo>
                    <a:lnTo>
                      <a:pt x="6" y="12"/>
                    </a:lnTo>
                    <a:lnTo>
                      <a:pt x="6" y="18"/>
                    </a:lnTo>
                    <a:lnTo>
                      <a:pt x="12" y="18"/>
                    </a:lnTo>
                    <a:lnTo>
                      <a:pt x="18" y="18"/>
                    </a:lnTo>
                    <a:lnTo>
                      <a:pt x="18" y="12"/>
                    </a:lnTo>
                    <a:lnTo>
                      <a:pt x="24" y="12"/>
                    </a:lnTo>
                    <a:lnTo>
                      <a:pt x="18" y="6"/>
                    </a:lnTo>
                    <a:lnTo>
                      <a:pt x="18" y="0"/>
                    </a:lnTo>
                    <a:lnTo>
                      <a:pt x="12" y="0"/>
                    </a:lnTo>
                    <a:lnTo>
                      <a:pt x="6" y="0"/>
                    </a:lnTo>
                    <a:lnTo>
                      <a:pt x="6"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10" name="Freeform 1260"/>
              <p:cNvSpPr>
                <a:spLocks/>
              </p:cNvSpPr>
              <p:nvPr/>
            </p:nvSpPr>
            <p:spPr bwMode="auto">
              <a:xfrm>
                <a:off x="4382" y="2093"/>
                <a:ext cx="24" cy="18"/>
              </a:xfrm>
              <a:custGeom>
                <a:avLst/>
                <a:gdLst>
                  <a:gd name="T0" fmla="*/ 6 w 24"/>
                  <a:gd name="T1" fmla="*/ 6 h 18"/>
                  <a:gd name="T2" fmla="*/ 0 w 24"/>
                  <a:gd name="T3" fmla="*/ 12 h 18"/>
                  <a:gd name="T4" fmla="*/ 6 w 24"/>
                  <a:gd name="T5" fmla="*/ 12 h 18"/>
                  <a:gd name="T6" fmla="*/ 6 w 24"/>
                  <a:gd name="T7" fmla="*/ 18 h 18"/>
                  <a:gd name="T8" fmla="*/ 6 w 24"/>
                  <a:gd name="T9" fmla="*/ 18 h 18"/>
                  <a:gd name="T10" fmla="*/ 12 w 24"/>
                  <a:gd name="T11" fmla="*/ 18 h 18"/>
                  <a:gd name="T12" fmla="*/ 18 w 24"/>
                  <a:gd name="T13" fmla="*/ 18 h 18"/>
                  <a:gd name="T14" fmla="*/ 18 w 24"/>
                  <a:gd name="T15" fmla="*/ 12 h 18"/>
                  <a:gd name="T16" fmla="*/ 18 w 24"/>
                  <a:gd name="T17" fmla="*/ 12 h 18"/>
                  <a:gd name="T18" fmla="*/ 24 w 24"/>
                  <a:gd name="T19" fmla="*/ 12 h 18"/>
                  <a:gd name="T20" fmla="*/ 18 w 24"/>
                  <a:gd name="T21" fmla="*/ 6 h 18"/>
                  <a:gd name="T22" fmla="*/ 18 w 24"/>
                  <a:gd name="T23" fmla="*/ 0 h 18"/>
                  <a:gd name="T24" fmla="*/ 18 w 24"/>
                  <a:gd name="T25" fmla="*/ 0 h 18"/>
                  <a:gd name="T26" fmla="*/ 12 w 24"/>
                  <a:gd name="T27" fmla="*/ 0 h 18"/>
                  <a:gd name="T28" fmla="*/ 6 w 24"/>
                  <a:gd name="T29" fmla="*/ 0 h 18"/>
                  <a:gd name="T30" fmla="*/ 6 w 24"/>
                  <a:gd name="T31" fmla="*/ 6 h 18"/>
                  <a:gd name="T32" fmla="*/ 6 w 24"/>
                  <a:gd name="T33" fmla="*/ 6 h 18"/>
                  <a:gd name="T34" fmla="*/ 6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6" y="6"/>
                    </a:moveTo>
                    <a:lnTo>
                      <a:pt x="0" y="12"/>
                    </a:lnTo>
                    <a:lnTo>
                      <a:pt x="6" y="12"/>
                    </a:lnTo>
                    <a:lnTo>
                      <a:pt x="6" y="18"/>
                    </a:lnTo>
                    <a:lnTo>
                      <a:pt x="12" y="18"/>
                    </a:lnTo>
                    <a:lnTo>
                      <a:pt x="18" y="18"/>
                    </a:lnTo>
                    <a:lnTo>
                      <a:pt x="18" y="12"/>
                    </a:lnTo>
                    <a:lnTo>
                      <a:pt x="24" y="12"/>
                    </a:lnTo>
                    <a:lnTo>
                      <a:pt x="18" y="6"/>
                    </a:lnTo>
                    <a:lnTo>
                      <a:pt x="18" y="0"/>
                    </a:lnTo>
                    <a:lnTo>
                      <a:pt x="12" y="0"/>
                    </a:lnTo>
                    <a:lnTo>
                      <a:pt x="6" y="0"/>
                    </a:lnTo>
                    <a:lnTo>
                      <a:pt x="6"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11" name="Freeform 1261"/>
              <p:cNvSpPr>
                <a:spLocks/>
              </p:cNvSpPr>
              <p:nvPr/>
            </p:nvSpPr>
            <p:spPr bwMode="auto">
              <a:xfrm>
                <a:off x="3830" y="1595"/>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12" name="Freeform 1262"/>
              <p:cNvSpPr>
                <a:spLocks/>
              </p:cNvSpPr>
              <p:nvPr/>
            </p:nvSpPr>
            <p:spPr bwMode="auto">
              <a:xfrm>
                <a:off x="3830" y="1595"/>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13" name="Freeform 1263"/>
              <p:cNvSpPr>
                <a:spLocks/>
              </p:cNvSpPr>
              <p:nvPr/>
            </p:nvSpPr>
            <p:spPr bwMode="auto">
              <a:xfrm>
                <a:off x="3818" y="160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12 h 18"/>
                  <a:gd name="T16" fmla="*/ 18 w 18"/>
                  <a:gd name="T17" fmla="*/ 12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12"/>
                    </a:lnTo>
                    <a:lnTo>
                      <a:pt x="18"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14" name="Freeform 1264"/>
              <p:cNvSpPr>
                <a:spLocks/>
              </p:cNvSpPr>
              <p:nvPr/>
            </p:nvSpPr>
            <p:spPr bwMode="auto">
              <a:xfrm>
                <a:off x="3818" y="160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12 h 18"/>
                  <a:gd name="T16" fmla="*/ 18 w 18"/>
                  <a:gd name="T17" fmla="*/ 12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2" y="12"/>
                    </a:lnTo>
                    <a:lnTo>
                      <a:pt x="18" y="12"/>
                    </a:lnTo>
                    <a:lnTo>
                      <a:pt x="18"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15" name="Freeform 1265"/>
              <p:cNvSpPr>
                <a:spLocks/>
              </p:cNvSpPr>
              <p:nvPr/>
            </p:nvSpPr>
            <p:spPr bwMode="auto">
              <a:xfrm>
                <a:off x="3692" y="1739"/>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6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8" y="6"/>
                    </a:lnTo>
                    <a:lnTo>
                      <a:pt x="12" y="6"/>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16" name="Freeform 1266"/>
              <p:cNvSpPr>
                <a:spLocks/>
              </p:cNvSpPr>
              <p:nvPr/>
            </p:nvSpPr>
            <p:spPr bwMode="auto">
              <a:xfrm>
                <a:off x="3692" y="1739"/>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6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8" y="6"/>
                    </a:lnTo>
                    <a:lnTo>
                      <a:pt x="12" y="6"/>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17" name="Freeform 1267"/>
              <p:cNvSpPr>
                <a:spLocks/>
              </p:cNvSpPr>
              <p:nvPr/>
            </p:nvSpPr>
            <p:spPr bwMode="auto">
              <a:xfrm>
                <a:off x="3674" y="1751"/>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8" y="0"/>
                    </a:lnTo>
                    <a:lnTo>
                      <a:pt x="12" y="0"/>
                    </a:lnTo>
                    <a:lnTo>
                      <a:pt x="6" y="0"/>
                    </a:lnTo>
                    <a:lnTo>
                      <a:pt x="6" y="6"/>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18" name="Freeform 1268"/>
              <p:cNvSpPr>
                <a:spLocks/>
              </p:cNvSpPr>
              <p:nvPr/>
            </p:nvSpPr>
            <p:spPr bwMode="auto">
              <a:xfrm>
                <a:off x="3674" y="1751"/>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8" y="0"/>
                    </a:lnTo>
                    <a:lnTo>
                      <a:pt x="12" y="0"/>
                    </a:lnTo>
                    <a:lnTo>
                      <a:pt x="6" y="0"/>
                    </a:lnTo>
                    <a:lnTo>
                      <a:pt x="6" y="6"/>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19" name="Freeform 1269"/>
              <p:cNvSpPr>
                <a:spLocks/>
              </p:cNvSpPr>
              <p:nvPr/>
            </p:nvSpPr>
            <p:spPr bwMode="auto">
              <a:xfrm>
                <a:off x="3848" y="1589"/>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20" name="Freeform 1270"/>
              <p:cNvSpPr>
                <a:spLocks/>
              </p:cNvSpPr>
              <p:nvPr/>
            </p:nvSpPr>
            <p:spPr bwMode="auto">
              <a:xfrm>
                <a:off x="3848" y="1589"/>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21" name="Freeform 1271"/>
              <p:cNvSpPr>
                <a:spLocks/>
              </p:cNvSpPr>
              <p:nvPr/>
            </p:nvSpPr>
            <p:spPr bwMode="auto">
              <a:xfrm>
                <a:off x="3986" y="1517"/>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22" name="Freeform 1272"/>
              <p:cNvSpPr>
                <a:spLocks/>
              </p:cNvSpPr>
              <p:nvPr/>
            </p:nvSpPr>
            <p:spPr bwMode="auto">
              <a:xfrm>
                <a:off x="3986" y="1517"/>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23" name="Freeform 1273"/>
              <p:cNvSpPr>
                <a:spLocks/>
              </p:cNvSpPr>
              <p:nvPr/>
            </p:nvSpPr>
            <p:spPr bwMode="auto">
              <a:xfrm>
                <a:off x="3956" y="1511"/>
                <a:ext cx="18" cy="18"/>
              </a:xfrm>
              <a:custGeom>
                <a:avLst/>
                <a:gdLst>
                  <a:gd name="T0" fmla="*/ 0 w 18"/>
                  <a:gd name="T1" fmla="*/ 12 h 18"/>
                  <a:gd name="T2" fmla="*/ 6 w 18"/>
                  <a:gd name="T3" fmla="*/ 18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6 h 18"/>
                  <a:gd name="T28" fmla="*/ 6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8"/>
                    </a:lnTo>
                    <a:lnTo>
                      <a:pt x="12" y="18"/>
                    </a:lnTo>
                    <a:lnTo>
                      <a:pt x="18" y="18"/>
                    </a:lnTo>
                    <a:lnTo>
                      <a:pt x="18" y="12"/>
                    </a:lnTo>
                    <a:lnTo>
                      <a:pt x="18" y="6"/>
                    </a:lnTo>
                    <a:lnTo>
                      <a:pt x="12" y="0"/>
                    </a:lnTo>
                    <a:lnTo>
                      <a:pt x="6"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24" name="Freeform 1274"/>
              <p:cNvSpPr>
                <a:spLocks/>
              </p:cNvSpPr>
              <p:nvPr/>
            </p:nvSpPr>
            <p:spPr bwMode="auto">
              <a:xfrm>
                <a:off x="3956" y="1511"/>
                <a:ext cx="18" cy="18"/>
              </a:xfrm>
              <a:custGeom>
                <a:avLst/>
                <a:gdLst>
                  <a:gd name="T0" fmla="*/ 0 w 18"/>
                  <a:gd name="T1" fmla="*/ 12 h 18"/>
                  <a:gd name="T2" fmla="*/ 6 w 18"/>
                  <a:gd name="T3" fmla="*/ 18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6 h 18"/>
                  <a:gd name="T28" fmla="*/ 6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8"/>
                    </a:lnTo>
                    <a:lnTo>
                      <a:pt x="12" y="18"/>
                    </a:lnTo>
                    <a:lnTo>
                      <a:pt x="18" y="18"/>
                    </a:lnTo>
                    <a:lnTo>
                      <a:pt x="18" y="12"/>
                    </a:lnTo>
                    <a:lnTo>
                      <a:pt x="18" y="6"/>
                    </a:lnTo>
                    <a:lnTo>
                      <a:pt x="12" y="0"/>
                    </a:lnTo>
                    <a:lnTo>
                      <a:pt x="6"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25" name="Freeform 1275"/>
              <p:cNvSpPr>
                <a:spLocks/>
              </p:cNvSpPr>
              <p:nvPr/>
            </p:nvSpPr>
            <p:spPr bwMode="auto">
              <a:xfrm>
                <a:off x="3950" y="152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0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2"/>
                    </a:lnTo>
                    <a:lnTo>
                      <a:pt x="18" y="6"/>
                    </a:lnTo>
                    <a:lnTo>
                      <a:pt x="18" y="0"/>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26" name="Freeform 1276"/>
              <p:cNvSpPr>
                <a:spLocks/>
              </p:cNvSpPr>
              <p:nvPr/>
            </p:nvSpPr>
            <p:spPr bwMode="auto">
              <a:xfrm>
                <a:off x="3950" y="152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0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2"/>
                    </a:lnTo>
                    <a:lnTo>
                      <a:pt x="18" y="6"/>
                    </a:lnTo>
                    <a:lnTo>
                      <a:pt x="18" y="0"/>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27" name="Freeform 1277"/>
              <p:cNvSpPr>
                <a:spLocks/>
              </p:cNvSpPr>
              <p:nvPr/>
            </p:nvSpPr>
            <p:spPr bwMode="auto">
              <a:xfrm>
                <a:off x="3944" y="1565"/>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0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2"/>
                    </a:lnTo>
                    <a:lnTo>
                      <a:pt x="18" y="6"/>
                    </a:lnTo>
                    <a:lnTo>
                      <a:pt x="12" y="6"/>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28" name="Freeform 1278"/>
              <p:cNvSpPr>
                <a:spLocks/>
              </p:cNvSpPr>
              <p:nvPr/>
            </p:nvSpPr>
            <p:spPr bwMode="auto">
              <a:xfrm>
                <a:off x="3944" y="1565"/>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0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2"/>
                    </a:lnTo>
                    <a:lnTo>
                      <a:pt x="18" y="6"/>
                    </a:lnTo>
                    <a:lnTo>
                      <a:pt x="12" y="6"/>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29" name="Freeform 1279"/>
              <p:cNvSpPr>
                <a:spLocks/>
              </p:cNvSpPr>
              <p:nvPr/>
            </p:nvSpPr>
            <p:spPr bwMode="auto">
              <a:xfrm>
                <a:off x="3944" y="1547"/>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2 h 18"/>
                  <a:gd name="T12" fmla="*/ 18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2"/>
                    </a:lnTo>
                    <a:lnTo>
                      <a:pt x="6" y="18"/>
                    </a:lnTo>
                    <a:lnTo>
                      <a:pt x="12" y="12"/>
                    </a:lnTo>
                    <a:lnTo>
                      <a:pt x="18" y="12"/>
                    </a:lnTo>
                    <a:lnTo>
                      <a:pt x="18" y="6"/>
                    </a:lnTo>
                    <a:lnTo>
                      <a:pt x="18" y="0"/>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30" name="Freeform 1280"/>
              <p:cNvSpPr>
                <a:spLocks/>
              </p:cNvSpPr>
              <p:nvPr/>
            </p:nvSpPr>
            <p:spPr bwMode="auto">
              <a:xfrm>
                <a:off x="3944" y="1547"/>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2 h 18"/>
                  <a:gd name="T12" fmla="*/ 18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2"/>
                    </a:lnTo>
                    <a:lnTo>
                      <a:pt x="6" y="18"/>
                    </a:lnTo>
                    <a:lnTo>
                      <a:pt x="12" y="12"/>
                    </a:lnTo>
                    <a:lnTo>
                      <a:pt x="18" y="12"/>
                    </a:lnTo>
                    <a:lnTo>
                      <a:pt x="18" y="6"/>
                    </a:lnTo>
                    <a:lnTo>
                      <a:pt x="18" y="0"/>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31" name="Freeform 1281"/>
              <p:cNvSpPr>
                <a:spLocks/>
              </p:cNvSpPr>
              <p:nvPr/>
            </p:nvSpPr>
            <p:spPr bwMode="auto">
              <a:xfrm>
                <a:off x="3932" y="1583"/>
                <a:ext cx="18" cy="18"/>
              </a:xfrm>
              <a:custGeom>
                <a:avLst/>
                <a:gdLst>
                  <a:gd name="T0" fmla="*/ 0 w 18"/>
                  <a:gd name="T1" fmla="*/ 12 h 18"/>
                  <a:gd name="T2" fmla="*/ 0 w 18"/>
                  <a:gd name="T3" fmla="*/ 18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2 w 18"/>
                  <a:gd name="T19" fmla="*/ 6 h 18"/>
                  <a:gd name="T20" fmla="*/ 12 w 18"/>
                  <a:gd name="T21" fmla="*/ 6 h 18"/>
                  <a:gd name="T22" fmla="*/ 6 w 18"/>
                  <a:gd name="T23" fmla="*/ 0 h 18"/>
                  <a:gd name="T24" fmla="*/ 6 w 18"/>
                  <a:gd name="T25" fmla="*/ 0 h 18"/>
                  <a:gd name="T26" fmla="*/ 0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0" y="18"/>
                    </a:lnTo>
                    <a:lnTo>
                      <a:pt x="6" y="18"/>
                    </a:lnTo>
                    <a:lnTo>
                      <a:pt x="12" y="18"/>
                    </a:lnTo>
                    <a:lnTo>
                      <a:pt x="18" y="12"/>
                    </a:lnTo>
                    <a:lnTo>
                      <a:pt x="12" y="6"/>
                    </a:lnTo>
                    <a:lnTo>
                      <a:pt x="6" y="0"/>
                    </a:lnTo>
                    <a:lnTo>
                      <a:pt x="0" y="6"/>
                    </a:lnTo>
                    <a:lnTo>
                      <a:pt x="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32" name="Freeform 1282"/>
              <p:cNvSpPr>
                <a:spLocks/>
              </p:cNvSpPr>
              <p:nvPr/>
            </p:nvSpPr>
            <p:spPr bwMode="auto">
              <a:xfrm>
                <a:off x="3932" y="1583"/>
                <a:ext cx="18" cy="18"/>
              </a:xfrm>
              <a:custGeom>
                <a:avLst/>
                <a:gdLst>
                  <a:gd name="T0" fmla="*/ 0 w 18"/>
                  <a:gd name="T1" fmla="*/ 12 h 18"/>
                  <a:gd name="T2" fmla="*/ 0 w 18"/>
                  <a:gd name="T3" fmla="*/ 18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2 w 18"/>
                  <a:gd name="T19" fmla="*/ 6 h 18"/>
                  <a:gd name="T20" fmla="*/ 12 w 18"/>
                  <a:gd name="T21" fmla="*/ 6 h 18"/>
                  <a:gd name="T22" fmla="*/ 6 w 18"/>
                  <a:gd name="T23" fmla="*/ 0 h 18"/>
                  <a:gd name="T24" fmla="*/ 6 w 18"/>
                  <a:gd name="T25" fmla="*/ 0 h 18"/>
                  <a:gd name="T26" fmla="*/ 0 w 18"/>
                  <a:gd name="T27" fmla="*/ 6 h 18"/>
                  <a:gd name="T28" fmla="*/ 0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0" y="18"/>
                    </a:lnTo>
                    <a:lnTo>
                      <a:pt x="6" y="18"/>
                    </a:lnTo>
                    <a:lnTo>
                      <a:pt x="12" y="18"/>
                    </a:lnTo>
                    <a:lnTo>
                      <a:pt x="18" y="12"/>
                    </a:lnTo>
                    <a:lnTo>
                      <a:pt x="12" y="6"/>
                    </a:lnTo>
                    <a:lnTo>
                      <a:pt x="6" y="0"/>
                    </a:lnTo>
                    <a:lnTo>
                      <a:pt x="0" y="6"/>
                    </a:lnTo>
                    <a:lnTo>
                      <a:pt x="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33" name="Freeform 1283"/>
              <p:cNvSpPr>
                <a:spLocks/>
              </p:cNvSpPr>
              <p:nvPr/>
            </p:nvSpPr>
            <p:spPr bwMode="auto">
              <a:xfrm>
                <a:off x="3914" y="1595"/>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34" name="Freeform 1284"/>
              <p:cNvSpPr>
                <a:spLocks/>
              </p:cNvSpPr>
              <p:nvPr/>
            </p:nvSpPr>
            <p:spPr bwMode="auto">
              <a:xfrm>
                <a:off x="3914" y="1595"/>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35" name="Freeform 1285"/>
              <p:cNvSpPr>
                <a:spLocks/>
              </p:cNvSpPr>
              <p:nvPr/>
            </p:nvSpPr>
            <p:spPr bwMode="auto">
              <a:xfrm>
                <a:off x="3896" y="1595"/>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36" name="Freeform 1286"/>
              <p:cNvSpPr>
                <a:spLocks/>
              </p:cNvSpPr>
              <p:nvPr/>
            </p:nvSpPr>
            <p:spPr bwMode="auto">
              <a:xfrm>
                <a:off x="3896" y="1595"/>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37" name="Freeform 1287"/>
              <p:cNvSpPr>
                <a:spLocks/>
              </p:cNvSpPr>
              <p:nvPr/>
            </p:nvSpPr>
            <p:spPr bwMode="auto">
              <a:xfrm>
                <a:off x="3878" y="1595"/>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2 h 18"/>
                  <a:gd name="T12" fmla="*/ 18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2"/>
                    </a:lnTo>
                    <a:lnTo>
                      <a:pt x="6" y="18"/>
                    </a:lnTo>
                    <a:lnTo>
                      <a:pt x="12" y="12"/>
                    </a:lnTo>
                    <a:lnTo>
                      <a:pt x="18" y="12"/>
                    </a:lnTo>
                    <a:lnTo>
                      <a:pt x="18" y="6"/>
                    </a:lnTo>
                    <a:lnTo>
                      <a:pt x="18" y="0"/>
                    </a:lnTo>
                    <a:lnTo>
                      <a:pt x="12" y="0"/>
                    </a:lnTo>
                    <a:lnTo>
                      <a:pt x="6" y="0"/>
                    </a:lnTo>
                    <a:lnTo>
                      <a:pt x="0" y="0"/>
                    </a:lnTo>
                    <a:lnTo>
                      <a:pt x="0" y="6"/>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38" name="Freeform 1288"/>
              <p:cNvSpPr>
                <a:spLocks/>
              </p:cNvSpPr>
              <p:nvPr/>
            </p:nvSpPr>
            <p:spPr bwMode="auto">
              <a:xfrm>
                <a:off x="3878" y="1595"/>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2 h 18"/>
                  <a:gd name="T12" fmla="*/ 18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2"/>
                    </a:lnTo>
                    <a:lnTo>
                      <a:pt x="6" y="18"/>
                    </a:lnTo>
                    <a:lnTo>
                      <a:pt x="12" y="12"/>
                    </a:lnTo>
                    <a:lnTo>
                      <a:pt x="18" y="12"/>
                    </a:lnTo>
                    <a:lnTo>
                      <a:pt x="18" y="6"/>
                    </a:lnTo>
                    <a:lnTo>
                      <a:pt x="18" y="0"/>
                    </a:lnTo>
                    <a:lnTo>
                      <a:pt x="12" y="0"/>
                    </a:lnTo>
                    <a:lnTo>
                      <a:pt x="6" y="0"/>
                    </a:lnTo>
                    <a:lnTo>
                      <a:pt x="0" y="0"/>
                    </a:lnTo>
                    <a:lnTo>
                      <a:pt x="0"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39" name="Freeform 1289"/>
              <p:cNvSpPr>
                <a:spLocks/>
              </p:cNvSpPr>
              <p:nvPr/>
            </p:nvSpPr>
            <p:spPr bwMode="auto">
              <a:xfrm>
                <a:off x="3716" y="1619"/>
                <a:ext cx="72" cy="72"/>
              </a:xfrm>
              <a:custGeom>
                <a:avLst/>
                <a:gdLst>
                  <a:gd name="T0" fmla="*/ 12 w 72"/>
                  <a:gd name="T1" fmla="*/ 66 h 72"/>
                  <a:gd name="T2" fmla="*/ 18 w 72"/>
                  <a:gd name="T3" fmla="*/ 66 h 72"/>
                  <a:gd name="T4" fmla="*/ 36 w 72"/>
                  <a:gd name="T5" fmla="*/ 72 h 72"/>
                  <a:gd name="T6" fmla="*/ 48 w 72"/>
                  <a:gd name="T7" fmla="*/ 66 h 72"/>
                  <a:gd name="T8" fmla="*/ 48 w 72"/>
                  <a:gd name="T9" fmla="*/ 66 h 72"/>
                  <a:gd name="T10" fmla="*/ 54 w 72"/>
                  <a:gd name="T11" fmla="*/ 48 h 72"/>
                  <a:gd name="T12" fmla="*/ 48 w 72"/>
                  <a:gd name="T13" fmla="*/ 30 h 72"/>
                  <a:gd name="T14" fmla="*/ 48 w 72"/>
                  <a:gd name="T15" fmla="*/ 18 h 72"/>
                  <a:gd name="T16" fmla="*/ 48 w 72"/>
                  <a:gd name="T17" fmla="*/ 18 h 72"/>
                  <a:gd name="T18" fmla="*/ 54 w 72"/>
                  <a:gd name="T19" fmla="*/ 12 h 72"/>
                  <a:gd name="T20" fmla="*/ 66 w 72"/>
                  <a:gd name="T21" fmla="*/ 12 h 72"/>
                  <a:gd name="T22" fmla="*/ 72 w 72"/>
                  <a:gd name="T23" fmla="*/ 18 h 72"/>
                  <a:gd name="T24" fmla="*/ 72 w 72"/>
                  <a:gd name="T25" fmla="*/ 18 h 72"/>
                  <a:gd name="T26" fmla="*/ 72 w 72"/>
                  <a:gd name="T27" fmla="*/ 18 h 72"/>
                  <a:gd name="T28" fmla="*/ 72 w 72"/>
                  <a:gd name="T29" fmla="*/ 18 h 72"/>
                  <a:gd name="T30" fmla="*/ 72 w 72"/>
                  <a:gd name="T31" fmla="*/ 18 h 72"/>
                  <a:gd name="T32" fmla="*/ 72 w 72"/>
                  <a:gd name="T33" fmla="*/ 18 h 72"/>
                  <a:gd name="T34" fmla="*/ 72 w 72"/>
                  <a:gd name="T35" fmla="*/ 18 h 72"/>
                  <a:gd name="T36" fmla="*/ 66 w 72"/>
                  <a:gd name="T37" fmla="*/ 12 h 72"/>
                  <a:gd name="T38" fmla="*/ 48 w 72"/>
                  <a:gd name="T39" fmla="*/ 0 h 72"/>
                  <a:gd name="T40" fmla="*/ 36 w 72"/>
                  <a:gd name="T41" fmla="*/ 6 h 72"/>
                  <a:gd name="T42" fmla="*/ 36 w 72"/>
                  <a:gd name="T43" fmla="*/ 6 h 72"/>
                  <a:gd name="T44" fmla="*/ 30 w 72"/>
                  <a:gd name="T45" fmla="*/ 18 h 72"/>
                  <a:gd name="T46" fmla="*/ 42 w 72"/>
                  <a:gd name="T47" fmla="*/ 36 h 72"/>
                  <a:gd name="T48" fmla="*/ 36 w 72"/>
                  <a:gd name="T49" fmla="*/ 54 h 72"/>
                  <a:gd name="T50" fmla="*/ 36 w 72"/>
                  <a:gd name="T51" fmla="*/ 54 h 72"/>
                  <a:gd name="T52" fmla="*/ 24 w 72"/>
                  <a:gd name="T53" fmla="*/ 60 h 72"/>
                  <a:gd name="T54" fmla="*/ 6 w 72"/>
                  <a:gd name="T55" fmla="*/ 60 h 72"/>
                  <a:gd name="T56" fmla="*/ 0 w 72"/>
                  <a:gd name="T57" fmla="*/ 54 h 72"/>
                  <a:gd name="T58" fmla="*/ 0 w 72"/>
                  <a:gd name="T59" fmla="*/ 54 h 72"/>
                  <a:gd name="T60" fmla="*/ 12 w 72"/>
                  <a:gd name="T61" fmla="*/ 66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2"/>
                  <a:gd name="T95" fmla="*/ 72 w 72"/>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2">
                    <a:moveTo>
                      <a:pt x="12" y="66"/>
                    </a:moveTo>
                    <a:lnTo>
                      <a:pt x="18" y="66"/>
                    </a:lnTo>
                    <a:lnTo>
                      <a:pt x="36" y="72"/>
                    </a:lnTo>
                    <a:lnTo>
                      <a:pt x="48" y="66"/>
                    </a:lnTo>
                    <a:lnTo>
                      <a:pt x="54" y="48"/>
                    </a:lnTo>
                    <a:lnTo>
                      <a:pt x="48" y="30"/>
                    </a:lnTo>
                    <a:lnTo>
                      <a:pt x="48" y="18"/>
                    </a:lnTo>
                    <a:lnTo>
                      <a:pt x="54" y="12"/>
                    </a:lnTo>
                    <a:lnTo>
                      <a:pt x="66" y="12"/>
                    </a:lnTo>
                    <a:lnTo>
                      <a:pt x="72" y="18"/>
                    </a:lnTo>
                    <a:lnTo>
                      <a:pt x="66" y="12"/>
                    </a:lnTo>
                    <a:lnTo>
                      <a:pt x="48" y="0"/>
                    </a:lnTo>
                    <a:lnTo>
                      <a:pt x="36" y="6"/>
                    </a:lnTo>
                    <a:lnTo>
                      <a:pt x="30" y="18"/>
                    </a:lnTo>
                    <a:lnTo>
                      <a:pt x="42" y="36"/>
                    </a:lnTo>
                    <a:lnTo>
                      <a:pt x="36" y="54"/>
                    </a:lnTo>
                    <a:lnTo>
                      <a:pt x="24" y="60"/>
                    </a:lnTo>
                    <a:lnTo>
                      <a:pt x="6" y="60"/>
                    </a:lnTo>
                    <a:lnTo>
                      <a:pt x="0" y="54"/>
                    </a:lnTo>
                    <a:lnTo>
                      <a:pt x="12" y="66"/>
                    </a:lnTo>
                    <a:close/>
                  </a:path>
                </a:pathLst>
              </a:custGeom>
              <a:solidFill>
                <a:srgbClr val="F98199"/>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40" name="Freeform 1290"/>
              <p:cNvSpPr>
                <a:spLocks/>
              </p:cNvSpPr>
              <p:nvPr/>
            </p:nvSpPr>
            <p:spPr bwMode="auto">
              <a:xfrm>
                <a:off x="3716" y="1619"/>
                <a:ext cx="72" cy="72"/>
              </a:xfrm>
              <a:custGeom>
                <a:avLst/>
                <a:gdLst>
                  <a:gd name="T0" fmla="*/ 12 w 72"/>
                  <a:gd name="T1" fmla="*/ 66 h 72"/>
                  <a:gd name="T2" fmla="*/ 18 w 72"/>
                  <a:gd name="T3" fmla="*/ 66 h 72"/>
                  <a:gd name="T4" fmla="*/ 36 w 72"/>
                  <a:gd name="T5" fmla="*/ 72 h 72"/>
                  <a:gd name="T6" fmla="*/ 48 w 72"/>
                  <a:gd name="T7" fmla="*/ 66 h 72"/>
                  <a:gd name="T8" fmla="*/ 48 w 72"/>
                  <a:gd name="T9" fmla="*/ 66 h 72"/>
                  <a:gd name="T10" fmla="*/ 54 w 72"/>
                  <a:gd name="T11" fmla="*/ 48 h 72"/>
                  <a:gd name="T12" fmla="*/ 48 w 72"/>
                  <a:gd name="T13" fmla="*/ 30 h 72"/>
                  <a:gd name="T14" fmla="*/ 48 w 72"/>
                  <a:gd name="T15" fmla="*/ 18 h 72"/>
                  <a:gd name="T16" fmla="*/ 48 w 72"/>
                  <a:gd name="T17" fmla="*/ 18 h 72"/>
                  <a:gd name="T18" fmla="*/ 54 w 72"/>
                  <a:gd name="T19" fmla="*/ 12 h 72"/>
                  <a:gd name="T20" fmla="*/ 66 w 72"/>
                  <a:gd name="T21" fmla="*/ 12 h 72"/>
                  <a:gd name="T22" fmla="*/ 72 w 72"/>
                  <a:gd name="T23" fmla="*/ 18 h 72"/>
                  <a:gd name="T24" fmla="*/ 72 w 72"/>
                  <a:gd name="T25" fmla="*/ 18 h 72"/>
                  <a:gd name="T26" fmla="*/ 72 w 72"/>
                  <a:gd name="T27" fmla="*/ 18 h 72"/>
                  <a:gd name="T28" fmla="*/ 72 w 72"/>
                  <a:gd name="T29" fmla="*/ 18 h 72"/>
                  <a:gd name="T30" fmla="*/ 72 w 72"/>
                  <a:gd name="T31" fmla="*/ 18 h 72"/>
                  <a:gd name="T32" fmla="*/ 72 w 72"/>
                  <a:gd name="T33" fmla="*/ 18 h 72"/>
                  <a:gd name="T34" fmla="*/ 72 w 72"/>
                  <a:gd name="T35" fmla="*/ 18 h 72"/>
                  <a:gd name="T36" fmla="*/ 66 w 72"/>
                  <a:gd name="T37" fmla="*/ 12 h 72"/>
                  <a:gd name="T38" fmla="*/ 48 w 72"/>
                  <a:gd name="T39" fmla="*/ 0 h 72"/>
                  <a:gd name="T40" fmla="*/ 36 w 72"/>
                  <a:gd name="T41" fmla="*/ 6 h 72"/>
                  <a:gd name="T42" fmla="*/ 36 w 72"/>
                  <a:gd name="T43" fmla="*/ 6 h 72"/>
                  <a:gd name="T44" fmla="*/ 30 w 72"/>
                  <a:gd name="T45" fmla="*/ 18 h 72"/>
                  <a:gd name="T46" fmla="*/ 42 w 72"/>
                  <a:gd name="T47" fmla="*/ 36 h 72"/>
                  <a:gd name="T48" fmla="*/ 36 w 72"/>
                  <a:gd name="T49" fmla="*/ 54 h 72"/>
                  <a:gd name="T50" fmla="*/ 36 w 72"/>
                  <a:gd name="T51" fmla="*/ 54 h 72"/>
                  <a:gd name="T52" fmla="*/ 24 w 72"/>
                  <a:gd name="T53" fmla="*/ 60 h 72"/>
                  <a:gd name="T54" fmla="*/ 6 w 72"/>
                  <a:gd name="T55" fmla="*/ 60 h 72"/>
                  <a:gd name="T56" fmla="*/ 0 w 72"/>
                  <a:gd name="T57" fmla="*/ 54 h 72"/>
                  <a:gd name="T58" fmla="*/ 0 w 72"/>
                  <a:gd name="T59" fmla="*/ 54 h 72"/>
                  <a:gd name="T60" fmla="*/ 12 w 72"/>
                  <a:gd name="T61" fmla="*/ 66 h 72"/>
                  <a:gd name="T62" fmla="*/ 12 w 72"/>
                  <a:gd name="T63" fmla="*/ 66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12" y="66"/>
                    </a:moveTo>
                    <a:lnTo>
                      <a:pt x="18" y="66"/>
                    </a:lnTo>
                    <a:lnTo>
                      <a:pt x="36" y="72"/>
                    </a:lnTo>
                    <a:lnTo>
                      <a:pt x="48" y="66"/>
                    </a:lnTo>
                    <a:lnTo>
                      <a:pt x="54" y="48"/>
                    </a:lnTo>
                    <a:lnTo>
                      <a:pt x="48" y="30"/>
                    </a:lnTo>
                    <a:lnTo>
                      <a:pt x="48" y="18"/>
                    </a:lnTo>
                    <a:lnTo>
                      <a:pt x="54" y="12"/>
                    </a:lnTo>
                    <a:lnTo>
                      <a:pt x="66" y="12"/>
                    </a:lnTo>
                    <a:lnTo>
                      <a:pt x="72" y="18"/>
                    </a:lnTo>
                    <a:lnTo>
                      <a:pt x="66" y="12"/>
                    </a:lnTo>
                    <a:lnTo>
                      <a:pt x="48" y="0"/>
                    </a:lnTo>
                    <a:lnTo>
                      <a:pt x="36" y="6"/>
                    </a:lnTo>
                    <a:lnTo>
                      <a:pt x="30" y="18"/>
                    </a:lnTo>
                    <a:lnTo>
                      <a:pt x="42" y="36"/>
                    </a:lnTo>
                    <a:lnTo>
                      <a:pt x="36" y="54"/>
                    </a:lnTo>
                    <a:lnTo>
                      <a:pt x="24" y="60"/>
                    </a:lnTo>
                    <a:lnTo>
                      <a:pt x="6" y="60"/>
                    </a:lnTo>
                    <a:lnTo>
                      <a:pt x="0" y="54"/>
                    </a:lnTo>
                    <a:lnTo>
                      <a:pt x="12" y="6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41" name="Freeform 1291"/>
              <p:cNvSpPr>
                <a:spLocks/>
              </p:cNvSpPr>
              <p:nvPr/>
            </p:nvSpPr>
            <p:spPr bwMode="auto">
              <a:xfrm>
                <a:off x="3686" y="1691"/>
                <a:ext cx="30" cy="30"/>
              </a:xfrm>
              <a:custGeom>
                <a:avLst/>
                <a:gdLst>
                  <a:gd name="T0" fmla="*/ 6 w 30"/>
                  <a:gd name="T1" fmla="*/ 30 h 30"/>
                  <a:gd name="T2" fmla="*/ 6 w 30"/>
                  <a:gd name="T3" fmla="*/ 30 h 30"/>
                  <a:gd name="T4" fmla="*/ 18 w 30"/>
                  <a:gd name="T5" fmla="*/ 30 h 30"/>
                  <a:gd name="T6" fmla="*/ 24 w 30"/>
                  <a:gd name="T7" fmla="*/ 30 h 30"/>
                  <a:gd name="T8" fmla="*/ 24 w 30"/>
                  <a:gd name="T9" fmla="*/ 30 h 30"/>
                  <a:gd name="T10" fmla="*/ 24 w 30"/>
                  <a:gd name="T11" fmla="*/ 18 h 30"/>
                  <a:gd name="T12" fmla="*/ 24 w 30"/>
                  <a:gd name="T13" fmla="*/ 12 h 30"/>
                  <a:gd name="T14" fmla="*/ 18 w 30"/>
                  <a:gd name="T15" fmla="*/ 6 h 30"/>
                  <a:gd name="T16" fmla="*/ 18 w 30"/>
                  <a:gd name="T17" fmla="*/ 6 h 30"/>
                  <a:gd name="T18" fmla="*/ 24 w 30"/>
                  <a:gd name="T19" fmla="*/ 0 h 30"/>
                  <a:gd name="T20" fmla="*/ 30 w 30"/>
                  <a:gd name="T21" fmla="*/ 0 h 30"/>
                  <a:gd name="T22" fmla="*/ 30 w 30"/>
                  <a:gd name="T23" fmla="*/ 6 h 30"/>
                  <a:gd name="T24" fmla="*/ 30 w 30"/>
                  <a:gd name="T25" fmla="*/ 6 h 30"/>
                  <a:gd name="T26" fmla="*/ 30 w 30"/>
                  <a:gd name="T27" fmla="*/ 6 h 30"/>
                  <a:gd name="T28" fmla="*/ 30 w 30"/>
                  <a:gd name="T29" fmla="*/ 6 h 30"/>
                  <a:gd name="T30" fmla="*/ 30 w 30"/>
                  <a:gd name="T31" fmla="*/ 6 h 30"/>
                  <a:gd name="T32" fmla="*/ 30 w 30"/>
                  <a:gd name="T33" fmla="*/ 6 h 30"/>
                  <a:gd name="T34" fmla="*/ 30 w 30"/>
                  <a:gd name="T35" fmla="*/ 6 h 30"/>
                  <a:gd name="T36" fmla="*/ 30 w 30"/>
                  <a:gd name="T37" fmla="*/ 6 h 30"/>
                  <a:gd name="T38" fmla="*/ 24 w 30"/>
                  <a:gd name="T39" fmla="*/ 0 h 30"/>
                  <a:gd name="T40" fmla="*/ 12 w 30"/>
                  <a:gd name="T41" fmla="*/ 0 h 30"/>
                  <a:gd name="T42" fmla="*/ 12 w 30"/>
                  <a:gd name="T43" fmla="*/ 0 h 30"/>
                  <a:gd name="T44" fmla="*/ 12 w 30"/>
                  <a:gd name="T45" fmla="*/ 6 h 30"/>
                  <a:gd name="T46" fmla="*/ 18 w 30"/>
                  <a:gd name="T47" fmla="*/ 12 h 30"/>
                  <a:gd name="T48" fmla="*/ 18 w 30"/>
                  <a:gd name="T49" fmla="*/ 24 h 30"/>
                  <a:gd name="T50" fmla="*/ 18 w 30"/>
                  <a:gd name="T51" fmla="*/ 24 h 30"/>
                  <a:gd name="T52" fmla="*/ 12 w 30"/>
                  <a:gd name="T53" fmla="*/ 24 h 30"/>
                  <a:gd name="T54" fmla="*/ 0 w 30"/>
                  <a:gd name="T55" fmla="*/ 24 h 30"/>
                  <a:gd name="T56" fmla="*/ 0 w 30"/>
                  <a:gd name="T57" fmla="*/ 24 h 30"/>
                  <a:gd name="T58" fmla="*/ 0 w 30"/>
                  <a:gd name="T59" fmla="*/ 24 h 30"/>
                  <a:gd name="T60" fmla="*/ 6 w 30"/>
                  <a:gd name="T61" fmla="*/ 30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30"/>
                  <a:gd name="T95" fmla="*/ 30 w 30"/>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30">
                    <a:moveTo>
                      <a:pt x="6" y="30"/>
                    </a:moveTo>
                    <a:lnTo>
                      <a:pt x="6" y="30"/>
                    </a:lnTo>
                    <a:lnTo>
                      <a:pt x="18" y="30"/>
                    </a:lnTo>
                    <a:lnTo>
                      <a:pt x="24" y="30"/>
                    </a:lnTo>
                    <a:lnTo>
                      <a:pt x="24" y="18"/>
                    </a:lnTo>
                    <a:lnTo>
                      <a:pt x="24" y="12"/>
                    </a:lnTo>
                    <a:lnTo>
                      <a:pt x="18" y="6"/>
                    </a:lnTo>
                    <a:lnTo>
                      <a:pt x="24" y="0"/>
                    </a:lnTo>
                    <a:lnTo>
                      <a:pt x="30" y="0"/>
                    </a:lnTo>
                    <a:lnTo>
                      <a:pt x="30" y="6"/>
                    </a:lnTo>
                    <a:lnTo>
                      <a:pt x="24" y="0"/>
                    </a:lnTo>
                    <a:lnTo>
                      <a:pt x="12" y="0"/>
                    </a:lnTo>
                    <a:lnTo>
                      <a:pt x="12" y="6"/>
                    </a:lnTo>
                    <a:lnTo>
                      <a:pt x="18" y="12"/>
                    </a:lnTo>
                    <a:lnTo>
                      <a:pt x="18" y="24"/>
                    </a:lnTo>
                    <a:lnTo>
                      <a:pt x="12" y="24"/>
                    </a:lnTo>
                    <a:lnTo>
                      <a:pt x="0" y="24"/>
                    </a:lnTo>
                    <a:lnTo>
                      <a:pt x="6" y="30"/>
                    </a:lnTo>
                    <a:close/>
                  </a:path>
                </a:pathLst>
              </a:custGeom>
              <a:solidFill>
                <a:srgbClr val="F98199"/>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42" name="Freeform 1292"/>
              <p:cNvSpPr>
                <a:spLocks/>
              </p:cNvSpPr>
              <p:nvPr/>
            </p:nvSpPr>
            <p:spPr bwMode="auto">
              <a:xfrm>
                <a:off x="3686" y="1691"/>
                <a:ext cx="30" cy="30"/>
              </a:xfrm>
              <a:custGeom>
                <a:avLst/>
                <a:gdLst>
                  <a:gd name="T0" fmla="*/ 6 w 30"/>
                  <a:gd name="T1" fmla="*/ 30 h 30"/>
                  <a:gd name="T2" fmla="*/ 6 w 30"/>
                  <a:gd name="T3" fmla="*/ 30 h 30"/>
                  <a:gd name="T4" fmla="*/ 18 w 30"/>
                  <a:gd name="T5" fmla="*/ 30 h 30"/>
                  <a:gd name="T6" fmla="*/ 24 w 30"/>
                  <a:gd name="T7" fmla="*/ 30 h 30"/>
                  <a:gd name="T8" fmla="*/ 24 w 30"/>
                  <a:gd name="T9" fmla="*/ 30 h 30"/>
                  <a:gd name="T10" fmla="*/ 24 w 30"/>
                  <a:gd name="T11" fmla="*/ 18 h 30"/>
                  <a:gd name="T12" fmla="*/ 24 w 30"/>
                  <a:gd name="T13" fmla="*/ 12 h 30"/>
                  <a:gd name="T14" fmla="*/ 18 w 30"/>
                  <a:gd name="T15" fmla="*/ 6 h 30"/>
                  <a:gd name="T16" fmla="*/ 18 w 30"/>
                  <a:gd name="T17" fmla="*/ 6 h 30"/>
                  <a:gd name="T18" fmla="*/ 24 w 30"/>
                  <a:gd name="T19" fmla="*/ 0 h 30"/>
                  <a:gd name="T20" fmla="*/ 30 w 30"/>
                  <a:gd name="T21" fmla="*/ 0 h 30"/>
                  <a:gd name="T22" fmla="*/ 30 w 30"/>
                  <a:gd name="T23" fmla="*/ 6 h 30"/>
                  <a:gd name="T24" fmla="*/ 30 w 30"/>
                  <a:gd name="T25" fmla="*/ 6 h 30"/>
                  <a:gd name="T26" fmla="*/ 30 w 30"/>
                  <a:gd name="T27" fmla="*/ 6 h 30"/>
                  <a:gd name="T28" fmla="*/ 30 w 30"/>
                  <a:gd name="T29" fmla="*/ 6 h 30"/>
                  <a:gd name="T30" fmla="*/ 30 w 30"/>
                  <a:gd name="T31" fmla="*/ 6 h 30"/>
                  <a:gd name="T32" fmla="*/ 30 w 30"/>
                  <a:gd name="T33" fmla="*/ 6 h 30"/>
                  <a:gd name="T34" fmla="*/ 30 w 30"/>
                  <a:gd name="T35" fmla="*/ 6 h 30"/>
                  <a:gd name="T36" fmla="*/ 30 w 30"/>
                  <a:gd name="T37" fmla="*/ 6 h 30"/>
                  <a:gd name="T38" fmla="*/ 24 w 30"/>
                  <a:gd name="T39" fmla="*/ 0 h 30"/>
                  <a:gd name="T40" fmla="*/ 12 w 30"/>
                  <a:gd name="T41" fmla="*/ 0 h 30"/>
                  <a:gd name="T42" fmla="*/ 12 w 30"/>
                  <a:gd name="T43" fmla="*/ 0 h 30"/>
                  <a:gd name="T44" fmla="*/ 12 w 30"/>
                  <a:gd name="T45" fmla="*/ 6 h 30"/>
                  <a:gd name="T46" fmla="*/ 18 w 30"/>
                  <a:gd name="T47" fmla="*/ 12 h 30"/>
                  <a:gd name="T48" fmla="*/ 18 w 30"/>
                  <a:gd name="T49" fmla="*/ 24 h 30"/>
                  <a:gd name="T50" fmla="*/ 18 w 30"/>
                  <a:gd name="T51" fmla="*/ 24 h 30"/>
                  <a:gd name="T52" fmla="*/ 12 w 30"/>
                  <a:gd name="T53" fmla="*/ 24 h 30"/>
                  <a:gd name="T54" fmla="*/ 0 w 30"/>
                  <a:gd name="T55" fmla="*/ 24 h 30"/>
                  <a:gd name="T56" fmla="*/ 0 w 30"/>
                  <a:gd name="T57" fmla="*/ 24 h 30"/>
                  <a:gd name="T58" fmla="*/ 0 w 30"/>
                  <a:gd name="T59" fmla="*/ 24 h 30"/>
                  <a:gd name="T60" fmla="*/ 6 w 30"/>
                  <a:gd name="T61" fmla="*/ 30 h 30"/>
                  <a:gd name="T62" fmla="*/ 6 w 30"/>
                  <a:gd name="T63" fmla="*/ 3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30"/>
                  <a:gd name="T98" fmla="*/ 30 w 30"/>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30">
                    <a:moveTo>
                      <a:pt x="6" y="30"/>
                    </a:moveTo>
                    <a:lnTo>
                      <a:pt x="6" y="30"/>
                    </a:lnTo>
                    <a:lnTo>
                      <a:pt x="18" y="30"/>
                    </a:lnTo>
                    <a:lnTo>
                      <a:pt x="24" y="30"/>
                    </a:lnTo>
                    <a:lnTo>
                      <a:pt x="24" y="18"/>
                    </a:lnTo>
                    <a:lnTo>
                      <a:pt x="24" y="12"/>
                    </a:lnTo>
                    <a:lnTo>
                      <a:pt x="18" y="6"/>
                    </a:lnTo>
                    <a:lnTo>
                      <a:pt x="24" y="0"/>
                    </a:lnTo>
                    <a:lnTo>
                      <a:pt x="30" y="0"/>
                    </a:lnTo>
                    <a:lnTo>
                      <a:pt x="30" y="6"/>
                    </a:lnTo>
                    <a:lnTo>
                      <a:pt x="24" y="0"/>
                    </a:lnTo>
                    <a:lnTo>
                      <a:pt x="12" y="0"/>
                    </a:lnTo>
                    <a:lnTo>
                      <a:pt x="12" y="6"/>
                    </a:lnTo>
                    <a:lnTo>
                      <a:pt x="18" y="12"/>
                    </a:lnTo>
                    <a:lnTo>
                      <a:pt x="18" y="24"/>
                    </a:lnTo>
                    <a:lnTo>
                      <a:pt x="12" y="24"/>
                    </a:lnTo>
                    <a:lnTo>
                      <a:pt x="0" y="24"/>
                    </a:lnTo>
                    <a:lnTo>
                      <a:pt x="6" y="3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43" name="Freeform 1293"/>
              <p:cNvSpPr>
                <a:spLocks/>
              </p:cNvSpPr>
              <p:nvPr/>
            </p:nvSpPr>
            <p:spPr bwMode="auto">
              <a:xfrm>
                <a:off x="3722" y="1649"/>
                <a:ext cx="18" cy="12"/>
              </a:xfrm>
              <a:custGeom>
                <a:avLst/>
                <a:gdLst>
                  <a:gd name="T0" fmla="*/ 6 w 18"/>
                  <a:gd name="T1" fmla="*/ 12 h 12"/>
                  <a:gd name="T2" fmla="*/ 0 w 18"/>
                  <a:gd name="T3" fmla="*/ 12 h 12"/>
                  <a:gd name="T4" fmla="*/ 0 w 18"/>
                  <a:gd name="T5" fmla="*/ 6 h 12"/>
                  <a:gd name="T6" fmla="*/ 0 w 18"/>
                  <a:gd name="T7" fmla="*/ 0 h 12"/>
                  <a:gd name="T8" fmla="*/ 0 w 18"/>
                  <a:gd name="T9" fmla="*/ 0 h 12"/>
                  <a:gd name="T10" fmla="*/ 0 w 18"/>
                  <a:gd name="T11" fmla="*/ 0 h 12"/>
                  <a:gd name="T12" fmla="*/ 6 w 18"/>
                  <a:gd name="T13" fmla="*/ 0 h 12"/>
                  <a:gd name="T14" fmla="*/ 12 w 18"/>
                  <a:gd name="T15" fmla="*/ 0 h 12"/>
                  <a:gd name="T16" fmla="*/ 12 w 18"/>
                  <a:gd name="T17" fmla="*/ 0 h 12"/>
                  <a:gd name="T18" fmla="*/ 12 w 18"/>
                  <a:gd name="T19" fmla="*/ 0 h 12"/>
                  <a:gd name="T20" fmla="*/ 18 w 18"/>
                  <a:gd name="T21" fmla="*/ 6 h 12"/>
                  <a:gd name="T22" fmla="*/ 18 w 18"/>
                  <a:gd name="T23" fmla="*/ 12 h 12"/>
                  <a:gd name="T24" fmla="*/ 18 w 18"/>
                  <a:gd name="T25" fmla="*/ 12 h 12"/>
                  <a:gd name="T26" fmla="*/ 18 w 18"/>
                  <a:gd name="T27" fmla="*/ 12 h 12"/>
                  <a:gd name="T28" fmla="*/ 12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0" y="12"/>
                    </a:lnTo>
                    <a:lnTo>
                      <a:pt x="0" y="6"/>
                    </a:lnTo>
                    <a:lnTo>
                      <a:pt x="0" y="0"/>
                    </a:lnTo>
                    <a:lnTo>
                      <a:pt x="6" y="0"/>
                    </a:lnTo>
                    <a:lnTo>
                      <a:pt x="12" y="0"/>
                    </a:lnTo>
                    <a:lnTo>
                      <a:pt x="18" y="6"/>
                    </a:lnTo>
                    <a:lnTo>
                      <a:pt x="18" y="12"/>
                    </a:lnTo>
                    <a:lnTo>
                      <a:pt x="12" y="12"/>
                    </a:lnTo>
                    <a:lnTo>
                      <a:pt x="6" y="12"/>
                    </a:lnTo>
                    <a:close/>
                  </a:path>
                </a:pathLst>
              </a:custGeom>
              <a:solidFill>
                <a:srgbClr val="FB805E"/>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44" name="Freeform 1294"/>
              <p:cNvSpPr>
                <a:spLocks/>
              </p:cNvSpPr>
              <p:nvPr/>
            </p:nvSpPr>
            <p:spPr bwMode="auto">
              <a:xfrm>
                <a:off x="3848" y="1505"/>
                <a:ext cx="90" cy="60"/>
              </a:xfrm>
              <a:custGeom>
                <a:avLst/>
                <a:gdLst>
                  <a:gd name="T0" fmla="*/ 84 w 90"/>
                  <a:gd name="T1" fmla="*/ 18 h 60"/>
                  <a:gd name="T2" fmla="*/ 78 w 90"/>
                  <a:gd name="T3" fmla="*/ 12 h 60"/>
                  <a:gd name="T4" fmla="*/ 66 w 90"/>
                  <a:gd name="T5" fmla="*/ 0 h 60"/>
                  <a:gd name="T6" fmla="*/ 48 w 90"/>
                  <a:gd name="T7" fmla="*/ 0 h 60"/>
                  <a:gd name="T8" fmla="*/ 48 w 90"/>
                  <a:gd name="T9" fmla="*/ 0 h 60"/>
                  <a:gd name="T10" fmla="*/ 36 w 90"/>
                  <a:gd name="T11" fmla="*/ 12 h 60"/>
                  <a:gd name="T12" fmla="*/ 36 w 90"/>
                  <a:gd name="T13" fmla="*/ 30 h 60"/>
                  <a:gd name="T14" fmla="*/ 24 w 90"/>
                  <a:gd name="T15" fmla="*/ 42 h 60"/>
                  <a:gd name="T16" fmla="*/ 24 w 90"/>
                  <a:gd name="T17" fmla="*/ 42 h 60"/>
                  <a:gd name="T18" fmla="*/ 18 w 90"/>
                  <a:gd name="T19" fmla="*/ 42 h 60"/>
                  <a:gd name="T20" fmla="*/ 12 w 90"/>
                  <a:gd name="T21" fmla="*/ 42 h 60"/>
                  <a:gd name="T22" fmla="*/ 6 w 90"/>
                  <a:gd name="T23" fmla="*/ 30 h 60"/>
                  <a:gd name="T24" fmla="*/ 6 w 90"/>
                  <a:gd name="T25" fmla="*/ 30 h 60"/>
                  <a:gd name="T26" fmla="*/ 6 w 90"/>
                  <a:gd name="T27" fmla="*/ 30 h 60"/>
                  <a:gd name="T28" fmla="*/ 6 w 90"/>
                  <a:gd name="T29" fmla="*/ 30 h 60"/>
                  <a:gd name="T30" fmla="*/ 0 w 90"/>
                  <a:gd name="T31" fmla="*/ 30 h 60"/>
                  <a:gd name="T32" fmla="*/ 0 w 90"/>
                  <a:gd name="T33" fmla="*/ 30 h 60"/>
                  <a:gd name="T34" fmla="*/ 0 w 90"/>
                  <a:gd name="T35" fmla="*/ 30 h 60"/>
                  <a:gd name="T36" fmla="*/ 6 w 90"/>
                  <a:gd name="T37" fmla="*/ 42 h 60"/>
                  <a:gd name="T38" fmla="*/ 18 w 90"/>
                  <a:gd name="T39" fmla="*/ 54 h 60"/>
                  <a:gd name="T40" fmla="*/ 30 w 90"/>
                  <a:gd name="T41" fmla="*/ 60 h 60"/>
                  <a:gd name="T42" fmla="*/ 30 w 90"/>
                  <a:gd name="T43" fmla="*/ 60 h 60"/>
                  <a:gd name="T44" fmla="*/ 42 w 90"/>
                  <a:gd name="T45" fmla="*/ 48 h 60"/>
                  <a:gd name="T46" fmla="*/ 42 w 90"/>
                  <a:gd name="T47" fmla="*/ 30 h 60"/>
                  <a:gd name="T48" fmla="*/ 54 w 90"/>
                  <a:gd name="T49" fmla="*/ 12 h 60"/>
                  <a:gd name="T50" fmla="*/ 54 w 90"/>
                  <a:gd name="T51" fmla="*/ 12 h 60"/>
                  <a:gd name="T52" fmla="*/ 72 w 90"/>
                  <a:gd name="T53" fmla="*/ 12 h 60"/>
                  <a:gd name="T54" fmla="*/ 84 w 90"/>
                  <a:gd name="T55" fmla="*/ 24 h 60"/>
                  <a:gd name="T56" fmla="*/ 90 w 90"/>
                  <a:gd name="T57" fmla="*/ 30 h 60"/>
                  <a:gd name="T58" fmla="*/ 90 w 90"/>
                  <a:gd name="T59" fmla="*/ 30 h 60"/>
                  <a:gd name="T60" fmla="*/ 84 w 90"/>
                  <a:gd name="T61" fmla="*/ 18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0"/>
                  <a:gd name="T94" fmla="*/ 0 h 60"/>
                  <a:gd name="T95" fmla="*/ 90 w 90"/>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0" h="60">
                    <a:moveTo>
                      <a:pt x="84" y="18"/>
                    </a:moveTo>
                    <a:lnTo>
                      <a:pt x="78" y="12"/>
                    </a:lnTo>
                    <a:lnTo>
                      <a:pt x="66" y="0"/>
                    </a:lnTo>
                    <a:lnTo>
                      <a:pt x="48" y="0"/>
                    </a:lnTo>
                    <a:lnTo>
                      <a:pt x="36" y="12"/>
                    </a:lnTo>
                    <a:lnTo>
                      <a:pt x="36" y="30"/>
                    </a:lnTo>
                    <a:lnTo>
                      <a:pt x="24" y="42"/>
                    </a:lnTo>
                    <a:lnTo>
                      <a:pt x="18" y="42"/>
                    </a:lnTo>
                    <a:lnTo>
                      <a:pt x="12" y="42"/>
                    </a:lnTo>
                    <a:lnTo>
                      <a:pt x="6" y="30"/>
                    </a:lnTo>
                    <a:lnTo>
                      <a:pt x="0" y="30"/>
                    </a:lnTo>
                    <a:lnTo>
                      <a:pt x="6" y="42"/>
                    </a:lnTo>
                    <a:lnTo>
                      <a:pt x="18" y="54"/>
                    </a:lnTo>
                    <a:lnTo>
                      <a:pt x="30" y="60"/>
                    </a:lnTo>
                    <a:lnTo>
                      <a:pt x="42" y="48"/>
                    </a:lnTo>
                    <a:lnTo>
                      <a:pt x="42" y="30"/>
                    </a:lnTo>
                    <a:lnTo>
                      <a:pt x="54" y="12"/>
                    </a:lnTo>
                    <a:lnTo>
                      <a:pt x="72" y="12"/>
                    </a:lnTo>
                    <a:lnTo>
                      <a:pt x="84" y="24"/>
                    </a:lnTo>
                    <a:lnTo>
                      <a:pt x="90" y="30"/>
                    </a:lnTo>
                    <a:lnTo>
                      <a:pt x="84" y="18"/>
                    </a:lnTo>
                    <a:close/>
                  </a:path>
                </a:pathLst>
              </a:custGeom>
              <a:solidFill>
                <a:srgbClr val="F98199"/>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45" name="Freeform 1295"/>
              <p:cNvSpPr>
                <a:spLocks/>
              </p:cNvSpPr>
              <p:nvPr/>
            </p:nvSpPr>
            <p:spPr bwMode="auto">
              <a:xfrm>
                <a:off x="3848" y="1505"/>
                <a:ext cx="90" cy="60"/>
              </a:xfrm>
              <a:custGeom>
                <a:avLst/>
                <a:gdLst>
                  <a:gd name="T0" fmla="*/ 84 w 90"/>
                  <a:gd name="T1" fmla="*/ 18 h 60"/>
                  <a:gd name="T2" fmla="*/ 78 w 90"/>
                  <a:gd name="T3" fmla="*/ 12 h 60"/>
                  <a:gd name="T4" fmla="*/ 66 w 90"/>
                  <a:gd name="T5" fmla="*/ 0 h 60"/>
                  <a:gd name="T6" fmla="*/ 48 w 90"/>
                  <a:gd name="T7" fmla="*/ 0 h 60"/>
                  <a:gd name="T8" fmla="*/ 48 w 90"/>
                  <a:gd name="T9" fmla="*/ 0 h 60"/>
                  <a:gd name="T10" fmla="*/ 36 w 90"/>
                  <a:gd name="T11" fmla="*/ 12 h 60"/>
                  <a:gd name="T12" fmla="*/ 36 w 90"/>
                  <a:gd name="T13" fmla="*/ 30 h 60"/>
                  <a:gd name="T14" fmla="*/ 24 w 90"/>
                  <a:gd name="T15" fmla="*/ 42 h 60"/>
                  <a:gd name="T16" fmla="*/ 24 w 90"/>
                  <a:gd name="T17" fmla="*/ 42 h 60"/>
                  <a:gd name="T18" fmla="*/ 18 w 90"/>
                  <a:gd name="T19" fmla="*/ 42 h 60"/>
                  <a:gd name="T20" fmla="*/ 12 w 90"/>
                  <a:gd name="T21" fmla="*/ 42 h 60"/>
                  <a:gd name="T22" fmla="*/ 6 w 90"/>
                  <a:gd name="T23" fmla="*/ 30 h 60"/>
                  <a:gd name="T24" fmla="*/ 6 w 90"/>
                  <a:gd name="T25" fmla="*/ 30 h 60"/>
                  <a:gd name="T26" fmla="*/ 6 w 90"/>
                  <a:gd name="T27" fmla="*/ 30 h 60"/>
                  <a:gd name="T28" fmla="*/ 6 w 90"/>
                  <a:gd name="T29" fmla="*/ 30 h 60"/>
                  <a:gd name="T30" fmla="*/ 0 w 90"/>
                  <a:gd name="T31" fmla="*/ 30 h 60"/>
                  <a:gd name="T32" fmla="*/ 0 w 90"/>
                  <a:gd name="T33" fmla="*/ 30 h 60"/>
                  <a:gd name="T34" fmla="*/ 0 w 90"/>
                  <a:gd name="T35" fmla="*/ 30 h 60"/>
                  <a:gd name="T36" fmla="*/ 6 w 90"/>
                  <a:gd name="T37" fmla="*/ 42 h 60"/>
                  <a:gd name="T38" fmla="*/ 18 w 90"/>
                  <a:gd name="T39" fmla="*/ 54 h 60"/>
                  <a:gd name="T40" fmla="*/ 30 w 90"/>
                  <a:gd name="T41" fmla="*/ 60 h 60"/>
                  <a:gd name="T42" fmla="*/ 30 w 90"/>
                  <a:gd name="T43" fmla="*/ 60 h 60"/>
                  <a:gd name="T44" fmla="*/ 42 w 90"/>
                  <a:gd name="T45" fmla="*/ 48 h 60"/>
                  <a:gd name="T46" fmla="*/ 42 w 90"/>
                  <a:gd name="T47" fmla="*/ 30 h 60"/>
                  <a:gd name="T48" fmla="*/ 54 w 90"/>
                  <a:gd name="T49" fmla="*/ 12 h 60"/>
                  <a:gd name="T50" fmla="*/ 54 w 90"/>
                  <a:gd name="T51" fmla="*/ 12 h 60"/>
                  <a:gd name="T52" fmla="*/ 72 w 90"/>
                  <a:gd name="T53" fmla="*/ 12 h 60"/>
                  <a:gd name="T54" fmla="*/ 84 w 90"/>
                  <a:gd name="T55" fmla="*/ 24 h 60"/>
                  <a:gd name="T56" fmla="*/ 90 w 90"/>
                  <a:gd name="T57" fmla="*/ 30 h 60"/>
                  <a:gd name="T58" fmla="*/ 90 w 90"/>
                  <a:gd name="T59" fmla="*/ 30 h 60"/>
                  <a:gd name="T60" fmla="*/ 84 w 90"/>
                  <a:gd name="T61" fmla="*/ 18 h 60"/>
                  <a:gd name="T62" fmla="*/ 84 w 90"/>
                  <a:gd name="T63" fmla="*/ 18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60"/>
                  <a:gd name="T98" fmla="*/ 90 w 90"/>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60">
                    <a:moveTo>
                      <a:pt x="84" y="18"/>
                    </a:moveTo>
                    <a:lnTo>
                      <a:pt x="78" y="12"/>
                    </a:lnTo>
                    <a:lnTo>
                      <a:pt x="66" y="0"/>
                    </a:lnTo>
                    <a:lnTo>
                      <a:pt x="48" y="0"/>
                    </a:lnTo>
                    <a:lnTo>
                      <a:pt x="36" y="12"/>
                    </a:lnTo>
                    <a:lnTo>
                      <a:pt x="36" y="30"/>
                    </a:lnTo>
                    <a:lnTo>
                      <a:pt x="24" y="42"/>
                    </a:lnTo>
                    <a:lnTo>
                      <a:pt x="18" y="42"/>
                    </a:lnTo>
                    <a:lnTo>
                      <a:pt x="12" y="42"/>
                    </a:lnTo>
                    <a:lnTo>
                      <a:pt x="6" y="30"/>
                    </a:lnTo>
                    <a:lnTo>
                      <a:pt x="0" y="30"/>
                    </a:lnTo>
                    <a:lnTo>
                      <a:pt x="6" y="42"/>
                    </a:lnTo>
                    <a:lnTo>
                      <a:pt x="18" y="54"/>
                    </a:lnTo>
                    <a:lnTo>
                      <a:pt x="30" y="60"/>
                    </a:lnTo>
                    <a:lnTo>
                      <a:pt x="42" y="48"/>
                    </a:lnTo>
                    <a:lnTo>
                      <a:pt x="42" y="30"/>
                    </a:lnTo>
                    <a:lnTo>
                      <a:pt x="54" y="12"/>
                    </a:lnTo>
                    <a:lnTo>
                      <a:pt x="72" y="12"/>
                    </a:lnTo>
                    <a:lnTo>
                      <a:pt x="84" y="24"/>
                    </a:lnTo>
                    <a:lnTo>
                      <a:pt x="90" y="30"/>
                    </a:lnTo>
                    <a:lnTo>
                      <a:pt x="84"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46" name="Freeform 1296"/>
              <p:cNvSpPr>
                <a:spLocks/>
              </p:cNvSpPr>
              <p:nvPr/>
            </p:nvSpPr>
            <p:spPr bwMode="auto">
              <a:xfrm>
                <a:off x="3908" y="1529"/>
                <a:ext cx="12" cy="18"/>
              </a:xfrm>
              <a:custGeom>
                <a:avLst/>
                <a:gdLst>
                  <a:gd name="T0" fmla="*/ 12 w 12"/>
                  <a:gd name="T1" fmla="*/ 6 h 18"/>
                  <a:gd name="T2" fmla="*/ 12 w 12"/>
                  <a:gd name="T3" fmla="*/ 0 h 18"/>
                  <a:gd name="T4" fmla="*/ 6 w 12"/>
                  <a:gd name="T5" fmla="*/ 0 h 18"/>
                  <a:gd name="T6" fmla="*/ 0 w 12"/>
                  <a:gd name="T7" fmla="*/ 0 h 18"/>
                  <a:gd name="T8" fmla="*/ 0 w 12"/>
                  <a:gd name="T9" fmla="*/ 0 h 18"/>
                  <a:gd name="T10" fmla="*/ 0 w 12"/>
                  <a:gd name="T11" fmla="*/ 0 h 18"/>
                  <a:gd name="T12" fmla="*/ 0 w 12"/>
                  <a:gd name="T13" fmla="*/ 6 h 18"/>
                  <a:gd name="T14" fmla="*/ 0 w 12"/>
                  <a:gd name="T15" fmla="*/ 12 h 18"/>
                  <a:gd name="T16" fmla="*/ 0 w 12"/>
                  <a:gd name="T17" fmla="*/ 12 h 18"/>
                  <a:gd name="T18" fmla="*/ 0 w 12"/>
                  <a:gd name="T19" fmla="*/ 18 h 18"/>
                  <a:gd name="T20" fmla="*/ 6 w 12"/>
                  <a:gd name="T21" fmla="*/ 18 h 18"/>
                  <a:gd name="T22" fmla="*/ 12 w 12"/>
                  <a:gd name="T23" fmla="*/ 18 h 18"/>
                  <a:gd name="T24" fmla="*/ 12 w 12"/>
                  <a:gd name="T25" fmla="*/ 18 h 18"/>
                  <a:gd name="T26" fmla="*/ 12 w 12"/>
                  <a:gd name="T27" fmla="*/ 18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0"/>
                    </a:lnTo>
                    <a:lnTo>
                      <a:pt x="6" y="0"/>
                    </a:lnTo>
                    <a:lnTo>
                      <a:pt x="0" y="0"/>
                    </a:lnTo>
                    <a:lnTo>
                      <a:pt x="0" y="6"/>
                    </a:lnTo>
                    <a:lnTo>
                      <a:pt x="0" y="12"/>
                    </a:lnTo>
                    <a:lnTo>
                      <a:pt x="0" y="18"/>
                    </a:lnTo>
                    <a:lnTo>
                      <a:pt x="6" y="18"/>
                    </a:lnTo>
                    <a:lnTo>
                      <a:pt x="12" y="18"/>
                    </a:lnTo>
                    <a:lnTo>
                      <a:pt x="12" y="12"/>
                    </a:lnTo>
                    <a:lnTo>
                      <a:pt x="12" y="6"/>
                    </a:lnTo>
                    <a:close/>
                  </a:path>
                </a:pathLst>
              </a:custGeom>
              <a:solidFill>
                <a:srgbClr val="FB805E"/>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47" name="Freeform 1297"/>
              <p:cNvSpPr>
                <a:spLocks/>
              </p:cNvSpPr>
              <p:nvPr/>
            </p:nvSpPr>
            <p:spPr bwMode="auto">
              <a:xfrm>
                <a:off x="2366" y="2897"/>
                <a:ext cx="114" cy="102"/>
              </a:xfrm>
              <a:custGeom>
                <a:avLst/>
                <a:gdLst>
                  <a:gd name="T0" fmla="*/ 0 w 114"/>
                  <a:gd name="T1" fmla="*/ 54 h 102"/>
                  <a:gd name="T2" fmla="*/ 24 w 114"/>
                  <a:gd name="T3" fmla="*/ 78 h 102"/>
                  <a:gd name="T4" fmla="*/ 24 w 114"/>
                  <a:gd name="T5" fmla="*/ 78 h 102"/>
                  <a:gd name="T6" fmla="*/ 30 w 114"/>
                  <a:gd name="T7" fmla="*/ 72 h 102"/>
                  <a:gd name="T8" fmla="*/ 30 w 114"/>
                  <a:gd name="T9" fmla="*/ 72 h 102"/>
                  <a:gd name="T10" fmla="*/ 30 w 114"/>
                  <a:gd name="T11" fmla="*/ 72 h 102"/>
                  <a:gd name="T12" fmla="*/ 30 w 114"/>
                  <a:gd name="T13" fmla="*/ 72 h 102"/>
                  <a:gd name="T14" fmla="*/ 18 w 114"/>
                  <a:gd name="T15" fmla="*/ 60 h 102"/>
                  <a:gd name="T16" fmla="*/ 18 w 114"/>
                  <a:gd name="T17" fmla="*/ 54 h 102"/>
                  <a:gd name="T18" fmla="*/ 18 w 114"/>
                  <a:gd name="T19" fmla="*/ 42 h 102"/>
                  <a:gd name="T20" fmla="*/ 18 w 114"/>
                  <a:gd name="T21" fmla="*/ 42 h 102"/>
                  <a:gd name="T22" fmla="*/ 30 w 114"/>
                  <a:gd name="T23" fmla="*/ 42 h 102"/>
                  <a:gd name="T24" fmla="*/ 42 w 114"/>
                  <a:gd name="T25" fmla="*/ 42 h 102"/>
                  <a:gd name="T26" fmla="*/ 54 w 114"/>
                  <a:gd name="T27" fmla="*/ 54 h 102"/>
                  <a:gd name="T28" fmla="*/ 54 w 114"/>
                  <a:gd name="T29" fmla="*/ 54 h 102"/>
                  <a:gd name="T30" fmla="*/ 66 w 114"/>
                  <a:gd name="T31" fmla="*/ 66 h 102"/>
                  <a:gd name="T32" fmla="*/ 66 w 114"/>
                  <a:gd name="T33" fmla="*/ 78 h 102"/>
                  <a:gd name="T34" fmla="*/ 66 w 114"/>
                  <a:gd name="T35" fmla="*/ 84 h 102"/>
                  <a:gd name="T36" fmla="*/ 66 w 114"/>
                  <a:gd name="T37" fmla="*/ 84 h 102"/>
                  <a:gd name="T38" fmla="*/ 60 w 114"/>
                  <a:gd name="T39" fmla="*/ 90 h 102"/>
                  <a:gd name="T40" fmla="*/ 48 w 114"/>
                  <a:gd name="T41" fmla="*/ 84 h 102"/>
                  <a:gd name="T42" fmla="*/ 36 w 114"/>
                  <a:gd name="T43" fmla="*/ 78 h 102"/>
                  <a:gd name="T44" fmla="*/ 36 w 114"/>
                  <a:gd name="T45" fmla="*/ 78 h 102"/>
                  <a:gd name="T46" fmla="*/ 36 w 114"/>
                  <a:gd name="T47" fmla="*/ 78 h 102"/>
                  <a:gd name="T48" fmla="*/ 36 w 114"/>
                  <a:gd name="T49" fmla="*/ 78 h 102"/>
                  <a:gd name="T50" fmla="*/ 36 w 114"/>
                  <a:gd name="T51" fmla="*/ 78 h 102"/>
                  <a:gd name="T52" fmla="*/ 36 w 114"/>
                  <a:gd name="T53" fmla="*/ 78 h 102"/>
                  <a:gd name="T54" fmla="*/ 60 w 114"/>
                  <a:gd name="T55" fmla="*/ 102 h 102"/>
                  <a:gd name="T56" fmla="*/ 114 w 114"/>
                  <a:gd name="T57" fmla="*/ 54 h 102"/>
                  <a:gd name="T58" fmla="*/ 48 w 114"/>
                  <a:gd name="T59" fmla="*/ 0 h 102"/>
                  <a:gd name="T60" fmla="*/ 0 w 114"/>
                  <a:gd name="T61" fmla="*/ 54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102"/>
                  <a:gd name="T95" fmla="*/ 114 w 114"/>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102">
                    <a:moveTo>
                      <a:pt x="0" y="54"/>
                    </a:moveTo>
                    <a:lnTo>
                      <a:pt x="24" y="78"/>
                    </a:lnTo>
                    <a:lnTo>
                      <a:pt x="30" y="72"/>
                    </a:lnTo>
                    <a:lnTo>
                      <a:pt x="18" y="60"/>
                    </a:lnTo>
                    <a:lnTo>
                      <a:pt x="18" y="54"/>
                    </a:lnTo>
                    <a:lnTo>
                      <a:pt x="18" y="42"/>
                    </a:lnTo>
                    <a:lnTo>
                      <a:pt x="30" y="42"/>
                    </a:lnTo>
                    <a:lnTo>
                      <a:pt x="42" y="42"/>
                    </a:lnTo>
                    <a:lnTo>
                      <a:pt x="54" y="54"/>
                    </a:lnTo>
                    <a:lnTo>
                      <a:pt x="66" y="66"/>
                    </a:lnTo>
                    <a:lnTo>
                      <a:pt x="66" y="78"/>
                    </a:lnTo>
                    <a:lnTo>
                      <a:pt x="66" y="84"/>
                    </a:lnTo>
                    <a:lnTo>
                      <a:pt x="60" y="90"/>
                    </a:lnTo>
                    <a:lnTo>
                      <a:pt x="48" y="84"/>
                    </a:lnTo>
                    <a:lnTo>
                      <a:pt x="36" y="78"/>
                    </a:lnTo>
                    <a:lnTo>
                      <a:pt x="60" y="102"/>
                    </a:lnTo>
                    <a:lnTo>
                      <a:pt x="114" y="54"/>
                    </a:lnTo>
                    <a:lnTo>
                      <a:pt x="48" y="0"/>
                    </a:lnTo>
                    <a:lnTo>
                      <a:pt x="0" y="54"/>
                    </a:lnTo>
                    <a:close/>
                  </a:path>
                </a:pathLst>
              </a:custGeom>
              <a:solidFill>
                <a:srgbClr val="A5A5A5"/>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48" name="Freeform 1298"/>
              <p:cNvSpPr>
                <a:spLocks/>
              </p:cNvSpPr>
              <p:nvPr/>
            </p:nvSpPr>
            <p:spPr bwMode="auto">
              <a:xfrm>
                <a:off x="2504" y="2993"/>
                <a:ext cx="108" cy="102"/>
              </a:xfrm>
              <a:custGeom>
                <a:avLst/>
                <a:gdLst>
                  <a:gd name="T0" fmla="*/ 0 w 108"/>
                  <a:gd name="T1" fmla="*/ 54 h 102"/>
                  <a:gd name="T2" fmla="*/ 24 w 108"/>
                  <a:gd name="T3" fmla="*/ 72 h 102"/>
                  <a:gd name="T4" fmla="*/ 24 w 108"/>
                  <a:gd name="T5" fmla="*/ 72 h 102"/>
                  <a:gd name="T6" fmla="*/ 24 w 108"/>
                  <a:gd name="T7" fmla="*/ 72 h 102"/>
                  <a:gd name="T8" fmla="*/ 30 w 108"/>
                  <a:gd name="T9" fmla="*/ 72 h 102"/>
                  <a:gd name="T10" fmla="*/ 30 w 108"/>
                  <a:gd name="T11" fmla="*/ 72 h 102"/>
                  <a:gd name="T12" fmla="*/ 30 w 108"/>
                  <a:gd name="T13" fmla="*/ 72 h 102"/>
                  <a:gd name="T14" fmla="*/ 18 w 108"/>
                  <a:gd name="T15" fmla="*/ 60 h 102"/>
                  <a:gd name="T16" fmla="*/ 12 w 108"/>
                  <a:gd name="T17" fmla="*/ 54 h 102"/>
                  <a:gd name="T18" fmla="*/ 18 w 108"/>
                  <a:gd name="T19" fmla="*/ 42 h 102"/>
                  <a:gd name="T20" fmla="*/ 18 w 108"/>
                  <a:gd name="T21" fmla="*/ 42 h 102"/>
                  <a:gd name="T22" fmla="*/ 24 w 108"/>
                  <a:gd name="T23" fmla="*/ 42 h 102"/>
                  <a:gd name="T24" fmla="*/ 36 w 108"/>
                  <a:gd name="T25" fmla="*/ 42 h 102"/>
                  <a:gd name="T26" fmla="*/ 54 w 108"/>
                  <a:gd name="T27" fmla="*/ 48 h 102"/>
                  <a:gd name="T28" fmla="*/ 54 w 108"/>
                  <a:gd name="T29" fmla="*/ 48 h 102"/>
                  <a:gd name="T30" fmla="*/ 60 w 108"/>
                  <a:gd name="T31" fmla="*/ 60 h 102"/>
                  <a:gd name="T32" fmla="*/ 66 w 108"/>
                  <a:gd name="T33" fmla="*/ 72 h 102"/>
                  <a:gd name="T34" fmla="*/ 66 w 108"/>
                  <a:gd name="T35" fmla="*/ 78 h 102"/>
                  <a:gd name="T36" fmla="*/ 66 w 108"/>
                  <a:gd name="T37" fmla="*/ 78 h 102"/>
                  <a:gd name="T38" fmla="*/ 60 w 108"/>
                  <a:gd name="T39" fmla="*/ 84 h 102"/>
                  <a:gd name="T40" fmla="*/ 48 w 108"/>
                  <a:gd name="T41" fmla="*/ 84 h 102"/>
                  <a:gd name="T42" fmla="*/ 36 w 108"/>
                  <a:gd name="T43" fmla="*/ 78 h 102"/>
                  <a:gd name="T44" fmla="*/ 36 w 108"/>
                  <a:gd name="T45" fmla="*/ 78 h 102"/>
                  <a:gd name="T46" fmla="*/ 36 w 108"/>
                  <a:gd name="T47" fmla="*/ 78 h 102"/>
                  <a:gd name="T48" fmla="*/ 36 w 108"/>
                  <a:gd name="T49" fmla="*/ 78 h 102"/>
                  <a:gd name="T50" fmla="*/ 30 w 108"/>
                  <a:gd name="T51" fmla="*/ 78 h 102"/>
                  <a:gd name="T52" fmla="*/ 30 w 108"/>
                  <a:gd name="T53" fmla="*/ 78 h 102"/>
                  <a:gd name="T54" fmla="*/ 66 w 108"/>
                  <a:gd name="T55" fmla="*/ 102 h 102"/>
                  <a:gd name="T56" fmla="*/ 108 w 108"/>
                  <a:gd name="T57" fmla="*/ 42 h 102"/>
                  <a:gd name="T58" fmla="*/ 42 w 108"/>
                  <a:gd name="T59" fmla="*/ 0 h 102"/>
                  <a:gd name="T60" fmla="*/ 0 w 108"/>
                  <a:gd name="T61" fmla="*/ 54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02"/>
                  <a:gd name="T95" fmla="*/ 108 w 108"/>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02">
                    <a:moveTo>
                      <a:pt x="0" y="54"/>
                    </a:moveTo>
                    <a:lnTo>
                      <a:pt x="24" y="72"/>
                    </a:lnTo>
                    <a:lnTo>
                      <a:pt x="30" y="72"/>
                    </a:lnTo>
                    <a:lnTo>
                      <a:pt x="18" y="60"/>
                    </a:lnTo>
                    <a:lnTo>
                      <a:pt x="12" y="54"/>
                    </a:lnTo>
                    <a:lnTo>
                      <a:pt x="18" y="42"/>
                    </a:lnTo>
                    <a:lnTo>
                      <a:pt x="24" y="42"/>
                    </a:lnTo>
                    <a:lnTo>
                      <a:pt x="36" y="42"/>
                    </a:lnTo>
                    <a:lnTo>
                      <a:pt x="54" y="48"/>
                    </a:lnTo>
                    <a:lnTo>
                      <a:pt x="60" y="60"/>
                    </a:lnTo>
                    <a:lnTo>
                      <a:pt x="66" y="72"/>
                    </a:lnTo>
                    <a:lnTo>
                      <a:pt x="66" y="78"/>
                    </a:lnTo>
                    <a:lnTo>
                      <a:pt x="60" y="84"/>
                    </a:lnTo>
                    <a:lnTo>
                      <a:pt x="48" y="84"/>
                    </a:lnTo>
                    <a:lnTo>
                      <a:pt x="36" y="78"/>
                    </a:lnTo>
                    <a:lnTo>
                      <a:pt x="30" y="78"/>
                    </a:lnTo>
                    <a:lnTo>
                      <a:pt x="66" y="102"/>
                    </a:lnTo>
                    <a:lnTo>
                      <a:pt x="108" y="42"/>
                    </a:lnTo>
                    <a:lnTo>
                      <a:pt x="42" y="0"/>
                    </a:lnTo>
                    <a:lnTo>
                      <a:pt x="0" y="54"/>
                    </a:lnTo>
                    <a:close/>
                  </a:path>
                </a:pathLst>
              </a:custGeom>
              <a:solidFill>
                <a:srgbClr val="A5A5A5"/>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49" name="Freeform 1299"/>
              <p:cNvSpPr>
                <a:spLocks/>
              </p:cNvSpPr>
              <p:nvPr/>
            </p:nvSpPr>
            <p:spPr bwMode="auto">
              <a:xfrm>
                <a:off x="2012" y="2279"/>
                <a:ext cx="18" cy="18"/>
              </a:xfrm>
              <a:custGeom>
                <a:avLst/>
                <a:gdLst>
                  <a:gd name="T0" fmla="*/ 18 w 18"/>
                  <a:gd name="T1" fmla="*/ 0 h 18"/>
                  <a:gd name="T2" fmla="*/ 12 w 18"/>
                  <a:gd name="T3" fmla="*/ 12 h 18"/>
                  <a:gd name="T4" fmla="*/ 6 w 18"/>
                  <a:gd name="T5" fmla="*/ 18 h 18"/>
                  <a:gd name="T6" fmla="*/ 0 w 18"/>
                  <a:gd name="T7" fmla="*/ 18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8" y="0"/>
                    </a:moveTo>
                    <a:lnTo>
                      <a:pt x="12" y="12"/>
                    </a:lnTo>
                    <a:lnTo>
                      <a:pt x="6" y="18"/>
                    </a:lnTo>
                    <a:lnTo>
                      <a:pt x="0" y="18"/>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50" name="Freeform 1300"/>
              <p:cNvSpPr>
                <a:spLocks/>
              </p:cNvSpPr>
              <p:nvPr/>
            </p:nvSpPr>
            <p:spPr bwMode="auto">
              <a:xfrm>
                <a:off x="1994" y="2285"/>
                <a:ext cx="18" cy="12"/>
              </a:xfrm>
              <a:custGeom>
                <a:avLst/>
                <a:gdLst>
                  <a:gd name="T0" fmla="*/ 18 w 18"/>
                  <a:gd name="T1" fmla="*/ 12 h 12"/>
                  <a:gd name="T2" fmla="*/ 12 w 18"/>
                  <a:gd name="T3" fmla="*/ 6 h 12"/>
                  <a:gd name="T4" fmla="*/ 6 w 18"/>
                  <a:gd name="T5" fmla="*/ 0 h 12"/>
                  <a:gd name="T6" fmla="*/ 0 w 18"/>
                  <a:gd name="T7" fmla="*/ 0 h 12"/>
                  <a:gd name="T8" fmla="*/ 0 60000 65536"/>
                  <a:gd name="T9" fmla="*/ 0 60000 65536"/>
                  <a:gd name="T10" fmla="*/ 0 60000 65536"/>
                  <a:gd name="T11" fmla="*/ 0 60000 65536"/>
                  <a:gd name="T12" fmla="*/ 0 w 18"/>
                  <a:gd name="T13" fmla="*/ 0 h 12"/>
                  <a:gd name="T14" fmla="*/ 18 w 18"/>
                  <a:gd name="T15" fmla="*/ 12 h 12"/>
                </a:gdLst>
                <a:ahLst/>
                <a:cxnLst>
                  <a:cxn ang="T8">
                    <a:pos x="T0" y="T1"/>
                  </a:cxn>
                  <a:cxn ang="T9">
                    <a:pos x="T2" y="T3"/>
                  </a:cxn>
                  <a:cxn ang="T10">
                    <a:pos x="T4" y="T5"/>
                  </a:cxn>
                  <a:cxn ang="T11">
                    <a:pos x="T6" y="T7"/>
                  </a:cxn>
                </a:cxnLst>
                <a:rect l="T12" t="T13" r="T14" b="T15"/>
                <a:pathLst>
                  <a:path w="18" h="12">
                    <a:moveTo>
                      <a:pt x="18" y="12"/>
                    </a:moveTo>
                    <a:lnTo>
                      <a:pt x="12" y="6"/>
                    </a:lnTo>
                    <a:lnTo>
                      <a:pt x="6" y="0"/>
                    </a:lnTo>
                    <a:lnTo>
                      <a:pt x="0" y="0"/>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51" name="Freeform 1301"/>
              <p:cNvSpPr>
                <a:spLocks/>
              </p:cNvSpPr>
              <p:nvPr/>
            </p:nvSpPr>
            <p:spPr bwMode="auto">
              <a:xfrm>
                <a:off x="2570" y="2393"/>
                <a:ext cx="36" cy="42"/>
              </a:xfrm>
              <a:custGeom>
                <a:avLst/>
                <a:gdLst>
                  <a:gd name="T0" fmla="*/ 0 w 36"/>
                  <a:gd name="T1" fmla="*/ 12 h 42"/>
                  <a:gd name="T2" fmla="*/ 30 w 36"/>
                  <a:gd name="T3" fmla="*/ 42 h 42"/>
                  <a:gd name="T4" fmla="*/ 36 w 36"/>
                  <a:gd name="T5" fmla="*/ 0 h 42"/>
                  <a:gd name="T6" fmla="*/ 24 w 36"/>
                  <a:gd name="T7" fmla="*/ 18 h 42"/>
                  <a:gd name="T8" fmla="*/ 0 w 36"/>
                  <a:gd name="T9" fmla="*/ 12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12"/>
                    </a:moveTo>
                    <a:lnTo>
                      <a:pt x="30" y="42"/>
                    </a:lnTo>
                    <a:lnTo>
                      <a:pt x="36" y="0"/>
                    </a:lnTo>
                    <a:lnTo>
                      <a:pt x="24" y="18"/>
                    </a:lnTo>
                    <a:lnTo>
                      <a:pt x="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52" name="Freeform 1302"/>
              <p:cNvSpPr>
                <a:spLocks/>
              </p:cNvSpPr>
              <p:nvPr/>
            </p:nvSpPr>
            <p:spPr bwMode="auto">
              <a:xfrm>
                <a:off x="3068" y="2675"/>
                <a:ext cx="30" cy="36"/>
              </a:xfrm>
              <a:custGeom>
                <a:avLst/>
                <a:gdLst>
                  <a:gd name="T0" fmla="*/ 30 w 30"/>
                  <a:gd name="T1" fmla="*/ 36 h 36"/>
                  <a:gd name="T2" fmla="*/ 24 w 30"/>
                  <a:gd name="T3" fmla="*/ 0 h 36"/>
                  <a:gd name="T4" fmla="*/ 0 w 30"/>
                  <a:gd name="T5" fmla="*/ 30 h 36"/>
                  <a:gd name="T6" fmla="*/ 18 w 30"/>
                  <a:gd name="T7" fmla="*/ 24 h 36"/>
                  <a:gd name="T8" fmla="*/ 30 w 30"/>
                  <a:gd name="T9" fmla="*/ 36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30" y="36"/>
                    </a:moveTo>
                    <a:lnTo>
                      <a:pt x="24" y="0"/>
                    </a:lnTo>
                    <a:lnTo>
                      <a:pt x="0" y="30"/>
                    </a:lnTo>
                    <a:lnTo>
                      <a:pt x="18" y="24"/>
                    </a:lnTo>
                    <a:lnTo>
                      <a:pt x="30" y="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53" name="Freeform 1303"/>
              <p:cNvSpPr>
                <a:spLocks/>
              </p:cNvSpPr>
              <p:nvPr/>
            </p:nvSpPr>
            <p:spPr bwMode="auto">
              <a:xfrm>
                <a:off x="3026" y="1733"/>
                <a:ext cx="42" cy="36"/>
              </a:xfrm>
              <a:custGeom>
                <a:avLst/>
                <a:gdLst>
                  <a:gd name="T0" fmla="*/ 12 w 42"/>
                  <a:gd name="T1" fmla="*/ 36 h 36"/>
                  <a:gd name="T2" fmla="*/ 42 w 42"/>
                  <a:gd name="T3" fmla="*/ 6 h 36"/>
                  <a:gd name="T4" fmla="*/ 0 w 42"/>
                  <a:gd name="T5" fmla="*/ 0 h 36"/>
                  <a:gd name="T6" fmla="*/ 18 w 42"/>
                  <a:gd name="T7" fmla="*/ 12 h 36"/>
                  <a:gd name="T8" fmla="*/ 12 w 42"/>
                  <a:gd name="T9" fmla="*/ 36 h 36"/>
                  <a:gd name="T10" fmla="*/ 0 60000 65536"/>
                  <a:gd name="T11" fmla="*/ 0 60000 65536"/>
                  <a:gd name="T12" fmla="*/ 0 60000 65536"/>
                  <a:gd name="T13" fmla="*/ 0 60000 65536"/>
                  <a:gd name="T14" fmla="*/ 0 60000 65536"/>
                  <a:gd name="T15" fmla="*/ 0 w 42"/>
                  <a:gd name="T16" fmla="*/ 0 h 36"/>
                  <a:gd name="T17" fmla="*/ 42 w 42"/>
                  <a:gd name="T18" fmla="*/ 36 h 36"/>
                </a:gdLst>
                <a:ahLst/>
                <a:cxnLst>
                  <a:cxn ang="T10">
                    <a:pos x="T0" y="T1"/>
                  </a:cxn>
                  <a:cxn ang="T11">
                    <a:pos x="T2" y="T3"/>
                  </a:cxn>
                  <a:cxn ang="T12">
                    <a:pos x="T4" y="T5"/>
                  </a:cxn>
                  <a:cxn ang="T13">
                    <a:pos x="T6" y="T7"/>
                  </a:cxn>
                  <a:cxn ang="T14">
                    <a:pos x="T8" y="T9"/>
                  </a:cxn>
                </a:cxnLst>
                <a:rect l="T15" t="T16" r="T17" b="T18"/>
                <a:pathLst>
                  <a:path w="42" h="36">
                    <a:moveTo>
                      <a:pt x="12" y="36"/>
                    </a:moveTo>
                    <a:lnTo>
                      <a:pt x="42" y="6"/>
                    </a:lnTo>
                    <a:lnTo>
                      <a:pt x="0" y="0"/>
                    </a:lnTo>
                    <a:lnTo>
                      <a:pt x="18" y="12"/>
                    </a:lnTo>
                    <a:lnTo>
                      <a:pt x="12" y="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54" name="Freeform 1304"/>
              <p:cNvSpPr>
                <a:spLocks/>
              </p:cNvSpPr>
              <p:nvPr/>
            </p:nvSpPr>
            <p:spPr bwMode="auto">
              <a:xfrm>
                <a:off x="2420" y="2249"/>
                <a:ext cx="174" cy="162"/>
              </a:xfrm>
              <a:custGeom>
                <a:avLst/>
                <a:gdLst>
                  <a:gd name="T0" fmla="*/ 0 w 174"/>
                  <a:gd name="T1" fmla="*/ 0 h 162"/>
                  <a:gd name="T2" fmla="*/ 36 w 174"/>
                  <a:gd name="T3" fmla="*/ 12 h 162"/>
                  <a:gd name="T4" fmla="*/ 108 w 174"/>
                  <a:gd name="T5" fmla="*/ 66 h 162"/>
                  <a:gd name="T6" fmla="*/ 174 w 174"/>
                  <a:gd name="T7" fmla="*/ 162 h 162"/>
                  <a:gd name="T8" fmla="*/ 0 60000 65536"/>
                  <a:gd name="T9" fmla="*/ 0 60000 65536"/>
                  <a:gd name="T10" fmla="*/ 0 60000 65536"/>
                  <a:gd name="T11" fmla="*/ 0 60000 65536"/>
                  <a:gd name="T12" fmla="*/ 0 w 174"/>
                  <a:gd name="T13" fmla="*/ 0 h 162"/>
                  <a:gd name="T14" fmla="*/ 174 w 174"/>
                  <a:gd name="T15" fmla="*/ 162 h 162"/>
                </a:gdLst>
                <a:ahLst/>
                <a:cxnLst>
                  <a:cxn ang="T8">
                    <a:pos x="T0" y="T1"/>
                  </a:cxn>
                  <a:cxn ang="T9">
                    <a:pos x="T2" y="T3"/>
                  </a:cxn>
                  <a:cxn ang="T10">
                    <a:pos x="T4" y="T5"/>
                  </a:cxn>
                  <a:cxn ang="T11">
                    <a:pos x="T6" y="T7"/>
                  </a:cxn>
                </a:cxnLst>
                <a:rect l="T12" t="T13" r="T14" b="T15"/>
                <a:pathLst>
                  <a:path w="174" h="162">
                    <a:moveTo>
                      <a:pt x="0" y="0"/>
                    </a:moveTo>
                    <a:lnTo>
                      <a:pt x="36" y="12"/>
                    </a:lnTo>
                    <a:lnTo>
                      <a:pt x="108" y="66"/>
                    </a:lnTo>
                    <a:lnTo>
                      <a:pt x="174" y="162"/>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55" name="Freeform 1305"/>
              <p:cNvSpPr>
                <a:spLocks/>
              </p:cNvSpPr>
              <p:nvPr/>
            </p:nvSpPr>
            <p:spPr bwMode="auto">
              <a:xfrm>
                <a:off x="2876" y="2777"/>
                <a:ext cx="126" cy="30"/>
              </a:xfrm>
              <a:custGeom>
                <a:avLst/>
                <a:gdLst>
                  <a:gd name="T0" fmla="*/ 0 w 126"/>
                  <a:gd name="T1" fmla="*/ 0 h 30"/>
                  <a:gd name="T2" fmla="*/ 18 w 126"/>
                  <a:gd name="T3" fmla="*/ 12 h 30"/>
                  <a:gd name="T4" fmla="*/ 60 w 126"/>
                  <a:gd name="T5" fmla="*/ 30 h 30"/>
                  <a:gd name="T6" fmla="*/ 126 w 126"/>
                  <a:gd name="T7" fmla="*/ 30 h 30"/>
                  <a:gd name="T8" fmla="*/ 0 60000 65536"/>
                  <a:gd name="T9" fmla="*/ 0 60000 65536"/>
                  <a:gd name="T10" fmla="*/ 0 60000 65536"/>
                  <a:gd name="T11" fmla="*/ 0 60000 65536"/>
                  <a:gd name="T12" fmla="*/ 0 w 126"/>
                  <a:gd name="T13" fmla="*/ 0 h 30"/>
                  <a:gd name="T14" fmla="*/ 126 w 126"/>
                  <a:gd name="T15" fmla="*/ 30 h 30"/>
                </a:gdLst>
                <a:ahLst/>
                <a:cxnLst>
                  <a:cxn ang="T8">
                    <a:pos x="T0" y="T1"/>
                  </a:cxn>
                  <a:cxn ang="T9">
                    <a:pos x="T2" y="T3"/>
                  </a:cxn>
                  <a:cxn ang="T10">
                    <a:pos x="T4" y="T5"/>
                  </a:cxn>
                  <a:cxn ang="T11">
                    <a:pos x="T6" y="T7"/>
                  </a:cxn>
                </a:cxnLst>
                <a:rect l="T12" t="T13" r="T14" b="T15"/>
                <a:pathLst>
                  <a:path w="126" h="30">
                    <a:moveTo>
                      <a:pt x="0" y="0"/>
                    </a:moveTo>
                    <a:lnTo>
                      <a:pt x="18" y="12"/>
                    </a:lnTo>
                    <a:lnTo>
                      <a:pt x="60" y="30"/>
                    </a:lnTo>
                    <a:lnTo>
                      <a:pt x="126" y="3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56" name="Freeform 1306"/>
              <p:cNvSpPr>
                <a:spLocks/>
              </p:cNvSpPr>
              <p:nvPr/>
            </p:nvSpPr>
            <p:spPr bwMode="auto">
              <a:xfrm>
                <a:off x="3002" y="2741"/>
                <a:ext cx="60" cy="66"/>
              </a:xfrm>
              <a:custGeom>
                <a:avLst/>
                <a:gdLst>
                  <a:gd name="T0" fmla="*/ 0 w 60"/>
                  <a:gd name="T1" fmla="*/ 66 h 66"/>
                  <a:gd name="T2" fmla="*/ 30 w 60"/>
                  <a:gd name="T3" fmla="*/ 48 h 66"/>
                  <a:gd name="T4" fmla="*/ 48 w 60"/>
                  <a:gd name="T5" fmla="*/ 24 h 66"/>
                  <a:gd name="T6" fmla="*/ 60 w 60"/>
                  <a:gd name="T7" fmla="*/ 0 h 66"/>
                  <a:gd name="T8" fmla="*/ 0 60000 65536"/>
                  <a:gd name="T9" fmla="*/ 0 60000 65536"/>
                  <a:gd name="T10" fmla="*/ 0 60000 65536"/>
                  <a:gd name="T11" fmla="*/ 0 60000 65536"/>
                  <a:gd name="T12" fmla="*/ 0 w 60"/>
                  <a:gd name="T13" fmla="*/ 0 h 66"/>
                  <a:gd name="T14" fmla="*/ 60 w 60"/>
                  <a:gd name="T15" fmla="*/ 66 h 66"/>
                </a:gdLst>
                <a:ahLst/>
                <a:cxnLst>
                  <a:cxn ang="T8">
                    <a:pos x="T0" y="T1"/>
                  </a:cxn>
                  <a:cxn ang="T9">
                    <a:pos x="T2" y="T3"/>
                  </a:cxn>
                  <a:cxn ang="T10">
                    <a:pos x="T4" y="T5"/>
                  </a:cxn>
                  <a:cxn ang="T11">
                    <a:pos x="T6" y="T7"/>
                  </a:cxn>
                </a:cxnLst>
                <a:rect l="T12" t="T13" r="T14" b="T15"/>
                <a:pathLst>
                  <a:path w="60" h="66">
                    <a:moveTo>
                      <a:pt x="0" y="66"/>
                    </a:moveTo>
                    <a:lnTo>
                      <a:pt x="30" y="48"/>
                    </a:lnTo>
                    <a:lnTo>
                      <a:pt x="48" y="24"/>
                    </a:lnTo>
                    <a:lnTo>
                      <a:pt x="6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57" name="Freeform 1307"/>
              <p:cNvSpPr>
                <a:spLocks/>
              </p:cNvSpPr>
              <p:nvPr/>
            </p:nvSpPr>
            <p:spPr bwMode="auto">
              <a:xfrm>
                <a:off x="3062" y="2687"/>
                <a:ext cx="24" cy="54"/>
              </a:xfrm>
              <a:custGeom>
                <a:avLst/>
                <a:gdLst>
                  <a:gd name="T0" fmla="*/ 0 w 24"/>
                  <a:gd name="T1" fmla="*/ 54 h 54"/>
                  <a:gd name="T2" fmla="*/ 12 w 24"/>
                  <a:gd name="T3" fmla="*/ 30 h 54"/>
                  <a:gd name="T4" fmla="*/ 24 w 24"/>
                  <a:gd name="T5" fmla="*/ 12 h 54"/>
                  <a:gd name="T6" fmla="*/ 24 w 24"/>
                  <a:gd name="T7" fmla="*/ 0 h 54"/>
                  <a:gd name="T8" fmla="*/ 0 60000 65536"/>
                  <a:gd name="T9" fmla="*/ 0 60000 65536"/>
                  <a:gd name="T10" fmla="*/ 0 60000 65536"/>
                  <a:gd name="T11" fmla="*/ 0 60000 65536"/>
                  <a:gd name="T12" fmla="*/ 0 w 24"/>
                  <a:gd name="T13" fmla="*/ 0 h 54"/>
                  <a:gd name="T14" fmla="*/ 24 w 24"/>
                  <a:gd name="T15" fmla="*/ 54 h 54"/>
                </a:gdLst>
                <a:ahLst/>
                <a:cxnLst>
                  <a:cxn ang="T8">
                    <a:pos x="T0" y="T1"/>
                  </a:cxn>
                  <a:cxn ang="T9">
                    <a:pos x="T2" y="T3"/>
                  </a:cxn>
                  <a:cxn ang="T10">
                    <a:pos x="T4" y="T5"/>
                  </a:cxn>
                  <a:cxn ang="T11">
                    <a:pos x="T6" y="T7"/>
                  </a:cxn>
                </a:cxnLst>
                <a:rect l="T12" t="T13" r="T14" b="T15"/>
                <a:pathLst>
                  <a:path w="24" h="54">
                    <a:moveTo>
                      <a:pt x="0" y="54"/>
                    </a:moveTo>
                    <a:lnTo>
                      <a:pt x="12" y="30"/>
                    </a:lnTo>
                    <a:lnTo>
                      <a:pt x="24" y="12"/>
                    </a:lnTo>
                    <a:lnTo>
                      <a:pt x="24"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58" name="Freeform 1308"/>
              <p:cNvSpPr>
                <a:spLocks/>
              </p:cNvSpPr>
              <p:nvPr/>
            </p:nvSpPr>
            <p:spPr bwMode="auto">
              <a:xfrm>
                <a:off x="3074" y="2333"/>
                <a:ext cx="24" cy="66"/>
              </a:xfrm>
              <a:custGeom>
                <a:avLst/>
                <a:gdLst>
                  <a:gd name="T0" fmla="*/ 24 w 24"/>
                  <a:gd name="T1" fmla="*/ 66 h 66"/>
                  <a:gd name="T2" fmla="*/ 18 w 24"/>
                  <a:gd name="T3" fmla="*/ 54 h 66"/>
                  <a:gd name="T4" fmla="*/ 12 w 24"/>
                  <a:gd name="T5" fmla="*/ 30 h 66"/>
                  <a:gd name="T6" fmla="*/ 0 w 24"/>
                  <a:gd name="T7" fmla="*/ 0 h 66"/>
                  <a:gd name="T8" fmla="*/ 0 60000 65536"/>
                  <a:gd name="T9" fmla="*/ 0 60000 65536"/>
                  <a:gd name="T10" fmla="*/ 0 60000 65536"/>
                  <a:gd name="T11" fmla="*/ 0 60000 65536"/>
                  <a:gd name="T12" fmla="*/ 0 w 24"/>
                  <a:gd name="T13" fmla="*/ 0 h 66"/>
                  <a:gd name="T14" fmla="*/ 24 w 24"/>
                  <a:gd name="T15" fmla="*/ 66 h 66"/>
                </a:gdLst>
                <a:ahLst/>
                <a:cxnLst>
                  <a:cxn ang="T8">
                    <a:pos x="T0" y="T1"/>
                  </a:cxn>
                  <a:cxn ang="T9">
                    <a:pos x="T2" y="T3"/>
                  </a:cxn>
                  <a:cxn ang="T10">
                    <a:pos x="T4" y="T5"/>
                  </a:cxn>
                  <a:cxn ang="T11">
                    <a:pos x="T6" y="T7"/>
                  </a:cxn>
                </a:cxnLst>
                <a:rect l="T12" t="T13" r="T14" b="T15"/>
                <a:pathLst>
                  <a:path w="24" h="66">
                    <a:moveTo>
                      <a:pt x="24" y="66"/>
                    </a:moveTo>
                    <a:lnTo>
                      <a:pt x="18" y="54"/>
                    </a:lnTo>
                    <a:lnTo>
                      <a:pt x="12" y="30"/>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59" name="Freeform 1309"/>
              <p:cNvSpPr>
                <a:spLocks/>
              </p:cNvSpPr>
              <p:nvPr/>
            </p:nvSpPr>
            <p:spPr bwMode="auto">
              <a:xfrm>
                <a:off x="2990" y="2237"/>
                <a:ext cx="84" cy="96"/>
              </a:xfrm>
              <a:custGeom>
                <a:avLst/>
                <a:gdLst>
                  <a:gd name="T0" fmla="*/ 84 w 84"/>
                  <a:gd name="T1" fmla="*/ 96 h 96"/>
                  <a:gd name="T2" fmla="*/ 54 w 84"/>
                  <a:gd name="T3" fmla="*/ 60 h 96"/>
                  <a:gd name="T4" fmla="*/ 18 w 84"/>
                  <a:gd name="T5" fmla="*/ 18 h 96"/>
                  <a:gd name="T6" fmla="*/ 0 w 84"/>
                  <a:gd name="T7" fmla="*/ 0 h 96"/>
                  <a:gd name="T8" fmla="*/ 0 60000 65536"/>
                  <a:gd name="T9" fmla="*/ 0 60000 65536"/>
                  <a:gd name="T10" fmla="*/ 0 60000 65536"/>
                  <a:gd name="T11" fmla="*/ 0 60000 65536"/>
                  <a:gd name="T12" fmla="*/ 0 w 84"/>
                  <a:gd name="T13" fmla="*/ 0 h 96"/>
                  <a:gd name="T14" fmla="*/ 84 w 84"/>
                  <a:gd name="T15" fmla="*/ 96 h 96"/>
                </a:gdLst>
                <a:ahLst/>
                <a:cxnLst>
                  <a:cxn ang="T8">
                    <a:pos x="T0" y="T1"/>
                  </a:cxn>
                  <a:cxn ang="T9">
                    <a:pos x="T2" y="T3"/>
                  </a:cxn>
                  <a:cxn ang="T10">
                    <a:pos x="T4" y="T5"/>
                  </a:cxn>
                  <a:cxn ang="T11">
                    <a:pos x="T6" y="T7"/>
                  </a:cxn>
                </a:cxnLst>
                <a:rect l="T12" t="T13" r="T14" b="T15"/>
                <a:pathLst>
                  <a:path w="84" h="96">
                    <a:moveTo>
                      <a:pt x="84" y="96"/>
                    </a:moveTo>
                    <a:lnTo>
                      <a:pt x="54" y="60"/>
                    </a:lnTo>
                    <a:lnTo>
                      <a:pt x="18" y="18"/>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60" name="Freeform 1310"/>
              <p:cNvSpPr>
                <a:spLocks/>
              </p:cNvSpPr>
              <p:nvPr/>
            </p:nvSpPr>
            <p:spPr bwMode="auto">
              <a:xfrm>
                <a:off x="2876" y="1835"/>
                <a:ext cx="30" cy="138"/>
              </a:xfrm>
              <a:custGeom>
                <a:avLst/>
                <a:gdLst>
                  <a:gd name="T0" fmla="*/ 0 w 30"/>
                  <a:gd name="T1" fmla="*/ 138 h 138"/>
                  <a:gd name="T2" fmla="*/ 0 w 30"/>
                  <a:gd name="T3" fmla="*/ 96 h 138"/>
                  <a:gd name="T4" fmla="*/ 12 w 30"/>
                  <a:gd name="T5" fmla="*/ 42 h 138"/>
                  <a:gd name="T6" fmla="*/ 30 w 30"/>
                  <a:gd name="T7" fmla="*/ 0 h 138"/>
                  <a:gd name="T8" fmla="*/ 0 60000 65536"/>
                  <a:gd name="T9" fmla="*/ 0 60000 65536"/>
                  <a:gd name="T10" fmla="*/ 0 60000 65536"/>
                  <a:gd name="T11" fmla="*/ 0 60000 65536"/>
                  <a:gd name="T12" fmla="*/ 0 w 30"/>
                  <a:gd name="T13" fmla="*/ 0 h 138"/>
                  <a:gd name="T14" fmla="*/ 30 w 30"/>
                  <a:gd name="T15" fmla="*/ 138 h 138"/>
                </a:gdLst>
                <a:ahLst/>
                <a:cxnLst>
                  <a:cxn ang="T8">
                    <a:pos x="T0" y="T1"/>
                  </a:cxn>
                  <a:cxn ang="T9">
                    <a:pos x="T2" y="T3"/>
                  </a:cxn>
                  <a:cxn ang="T10">
                    <a:pos x="T4" y="T5"/>
                  </a:cxn>
                  <a:cxn ang="T11">
                    <a:pos x="T6" y="T7"/>
                  </a:cxn>
                </a:cxnLst>
                <a:rect l="T12" t="T13" r="T14" b="T15"/>
                <a:pathLst>
                  <a:path w="30" h="138">
                    <a:moveTo>
                      <a:pt x="0" y="138"/>
                    </a:moveTo>
                    <a:lnTo>
                      <a:pt x="0" y="96"/>
                    </a:lnTo>
                    <a:lnTo>
                      <a:pt x="12" y="42"/>
                    </a:lnTo>
                    <a:lnTo>
                      <a:pt x="3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61" name="Freeform 1311"/>
              <p:cNvSpPr>
                <a:spLocks/>
              </p:cNvSpPr>
              <p:nvPr/>
            </p:nvSpPr>
            <p:spPr bwMode="auto">
              <a:xfrm>
                <a:off x="2906" y="1775"/>
                <a:ext cx="72" cy="60"/>
              </a:xfrm>
              <a:custGeom>
                <a:avLst/>
                <a:gdLst>
                  <a:gd name="T0" fmla="*/ 0 w 72"/>
                  <a:gd name="T1" fmla="*/ 60 h 60"/>
                  <a:gd name="T2" fmla="*/ 30 w 72"/>
                  <a:gd name="T3" fmla="*/ 30 h 60"/>
                  <a:gd name="T4" fmla="*/ 54 w 72"/>
                  <a:gd name="T5" fmla="*/ 12 h 60"/>
                  <a:gd name="T6" fmla="*/ 72 w 72"/>
                  <a:gd name="T7" fmla="*/ 0 h 60"/>
                  <a:gd name="T8" fmla="*/ 0 60000 65536"/>
                  <a:gd name="T9" fmla="*/ 0 60000 65536"/>
                  <a:gd name="T10" fmla="*/ 0 60000 65536"/>
                  <a:gd name="T11" fmla="*/ 0 60000 65536"/>
                  <a:gd name="T12" fmla="*/ 0 w 72"/>
                  <a:gd name="T13" fmla="*/ 0 h 60"/>
                  <a:gd name="T14" fmla="*/ 72 w 72"/>
                  <a:gd name="T15" fmla="*/ 60 h 60"/>
                </a:gdLst>
                <a:ahLst/>
                <a:cxnLst>
                  <a:cxn ang="T8">
                    <a:pos x="T0" y="T1"/>
                  </a:cxn>
                  <a:cxn ang="T9">
                    <a:pos x="T2" y="T3"/>
                  </a:cxn>
                  <a:cxn ang="T10">
                    <a:pos x="T4" y="T5"/>
                  </a:cxn>
                  <a:cxn ang="T11">
                    <a:pos x="T6" y="T7"/>
                  </a:cxn>
                </a:cxnLst>
                <a:rect l="T12" t="T13" r="T14" b="T15"/>
                <a:pathLst>
                  <a:path w="72" h="60">
                    <a:moveTo>
                      <a:pt x="0" y="60"/>
                    </a:moveTo>
                    <a:lnTo>
                      <a:pt x="30" y="30"/>
                    </a:lnTo>
                    <a:lnTo>
                      <a:pt x="54" y="12"/>
                    </a:lnTo>
                    <a:lnTo>
                      <a:pt x="72"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62" name="Freeform 1312"/>
              <p:cNvSpPr>
                <a:spLocks/>
              </p:cNvSpPr>
              <p:nvPr/>
            </p:nvSpPr>
            <p:spPr bwMode="auto">
              <a:xfrm>
                <a:off x="2978" y="1739"/>
                <a:ext cx="84" cy="36"/>
              </a:xfrm>
              <a:custGeom>
                <a:avLst/>
                <a:gdLst>
                  <a:gd name="T0" fmla="*/ 0 w 84"/>
                  <a:gd name="T1" fmla="*/ 36 h 36"/>
                  <a:gd name="T2" fmla="*/ 30 w 84"/>
                  <a:gd name="T3" fmla="*/ 24 h 36"/>
                  <a:gd name="T4" fmla="*/ 72 w 84"/>
                  <a:gd name="T5" fmla="*/ 6 h 36"/>
                  <a:gd name="T6" fmla="*/ 84 w 84"/>
                  <a:gd name="T7" fmla="*/ 0 h 36"/>
                  <a:gd name="T8" fmla="*/ 0 60000 65536"/>
                  <a:gd name="T9" fmla="*/ 0 60000 65536"/>
                  <a:gd name="T10" fmla="*/ 0 60000 65536"/>
                  <a:gd name="T11" fmla="*/ 0 60000 65536"/>
                  <a:gd name="T12" fmla="*/ 0 w 84"/>
                  <a:gd name="T13" fmla="*/ 0 h 36"/>
                  <a:gd name="T14" fmla="*/ 84 w 84"/>
                  <a:gd name="T15" fmla="*/ 36 h 36"/>
                </a:gdLst>
                <a:ahLst/>
                <a:cxnLst>
                  <a:cxn ang="T8">
                    <a:pos x="T0" y="T1"/>
                  </a:cxn>
                  <a:cxn ang="T9">
                    <a:pos x="T2" y="T3"/>
                  </a:cxn>
                  <a:cxn ang="T10">
                    <a:pos x="T4" y="T5"/>
                  </a:cxn>
                  <a:cxn ang="T11">
                    <a:pos x="T6" y="T7"/>
                  </a:cxn>
                </a:cxnLst>
                <a:rect l="T12" t="T13" r="T14" b="T15"/>
                <a:pathLst>
                  <a:path w="84" h="36">
                    <a:moveTo>
                      <a:pt x="0" y="36"/>
                    </a:moveTo>
                    <a:lnTo>
                      <a:pt x="30" y="24"/>
                    </a:lnTo>
                    <a:lnTo>
                      <a:pt x="72" y="6"/>
                    </a:lnTo>
                    <a:lnTo>
                      <a:pt x="84"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63" name="Freeform 1313"/>
              <p:cNvSpPr>
                <a:spLocks/>
              </p:cNvSpPr>
              <p:nvPr/>
            </p:nvSpPr>
            <p:spPr bwMode="auto">
              <a:xfrm>
                <a:off x="3320" y="2579"/>
                <a:ext cx="186" cy="234"/>
              </a:xfrm>
              <a:custGeom>
                <a:avLst/>
                <a:gdLst>
                  <a:gd name="T0" fmla="*/ 186 w 186"/>
                  <a:gd name="T1" fmla="*/ 0 h 234"/>
                  <a:gd name="T2" fmla="*/ 120 w 186"/>
                  <a:gd name="T3" fmla="*/ 120 h 234"/>
                  <a:gd name="T4" fmla="*/ 36 w 186"/>
                  <a:gd name="T5" fmla="*/ 204 h 234"/>
                  <a:gd name="T6" fmla="*/ 0 w 186"/>
                  <a:gd name="T7" fmla="*/ 234 h 234"/>
                  <a:gd name="T8" fmla="*/ 0 60000 65536"/>
                  <a:gd name="T9" fmla="*/ 0 60000 65536"/>
                  <a:gd name="T10" fmla="*/ 0 60000 65536"/>
                  <a:gd name="T11" fmla="*/ 0 60000 65536"/>
                  <a:gd name="T12" fmla="*/ 0 w 186"/>
                  <a:gd name="T13" fmla="*/ 0 h 234"/>
                  <a:gd name="T14" fmla="*/ 186 w 186"/>
                  <a:gd name="T15" fmla="*/ 234 h 234"/>
                </a:gdLst>
                <a:ahLst/>
                <a:cxnLst>
                  <a:cxn ang="T8">
                    <a:pos x="T0" y="T1"/>
                  </a:cxn>
                  <a:cxn ang="T9">
                    <a:pos x="T2" y="T3"/>
                  </a:cxn>
                  <a:cxn ang="T10">
                    <a:pos x="T4" y="T5"/>
                  </a:cxn>
                  <a:cxn ang="T11">
                    <a:pos x="T6" y="T7"/>
                  </a:cxn>
                </a:cxnLst>
                <a:rect l="T12" t="T13" r="T14" b="T15"/>
                <a:pathLst>
                  <a:path w="186" h="234">
                    <a:moveTo>
                      <a:pt x="186" y="0"/>
                    </a:moveTo>
                    <a:lnTo>
                      <a:pt x="120" y="120"/>
                    </a:lnTo>
                    <a:lnTo>
                      <a:pt x="36" y="204"/>
                    </a:lnTo>
                    <a:lnTo>
                      <a:pt x="0" y="234"/>
                    </a:lnTo>
                  </a:path>
                </a:pathLst>
              </a:custGeom>
              <a:noFill/>
              <a:ln w="9525">
                <a:solidFill>
                  <a:srgbClr val="FFFFFF"/>
                </a:solidFill>
                <a:prstDash val="sysDash"/>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64" name="Freeform 1314"/>
              <p:cNvSpPr>
                <a:spLocks/>
              </p:cNvSpPr>
              <p:nvPr/>
            </p:nvSpPr>
            <p:spPr bwMode="auto">
              <a:xfrm>
                <a:off x="3014" y="2813"/>
                <a:ext cx="306" cy="126"/>
              </a:xfrm>
              <a:custGeom>
                <a:avLst/>
                <a:gdLst>
                  <a:gd name="T0" fmla="*/ 306 w 306"/>
                  <a:gd name="T1" fmla="*/ 0 h 126"/>
                  <a:gd name="T2" fmla="*/ 264 w 306"/>
                  <a:gd name="T3" fmla="*/ 24 h 126"/>
                  <a:gd name="T4" fmla="*/ 156 w 306"/>
                  <a:gd name="T5" fmla="*/ 84 h 126"/>
                  <a:gd name="T6" fmla="*/ 0 w 306"/>
                  <a:gd name="T7" fmla="*/ 126 h 126"/>
                  <a:gd name="T8" fmla="*/ 0 60000 65536"/>
                  <a:gd name="T9" fmla="*/ 0 60000 65536"/>
                  <a:gd name="T10" fmla="*/ 0 60000 65536"/>
                  <a:gd name="T11" fmla="*/ 0 60000 65536"/>
                  <a:gd name="T12" fmla="*/ 0 w 306"/>
                  <a:gd name="T13" fmla="*/ 0 h 126"/>
                  <a:gd name="T14" fmla="*/ 306 w 306"/>
                  <a:gd name="T15" fmla="*/ 126 h 126"/>
                </a:gdLst>
                <a:ahLst/>
                <a:cxnLst>
                  <a:cxn ang="T8">
                    <a:pos x="T0" y="T1"/>
                  </a:cxn>
                  <a:cxn ang="T9">
                    <a:pos x="T2" y="T3"/>
                  </a:cxn>
                  <a:cxn ang="T10">
                    <a:pos x="T4" y="T5"/>
                  </a:cxn>
                  <a:cxn ang="T11">
                    <a:pos x="T6" y="T7"/>
                  </a:cxn>
                </a:cxnLst>
                <a:rect l="T12" t="T13" r="T14" b="T15"/>
                <a:pathLst>
                  <a:path w="306" h="126">
                    <a:moveTo>
                      <a:pt x="306" y="0"/>
                    </a:moveTo>
                    <a:lnTo>
                      <a:pt x="264" y="24"/>
                    </a:lnTo>
                    <a:lnTo>
                      <a:pt x="156" y="84"/>
                    </a:lnTo>
                    <a:lnTo>
                      <a:pt x="0" y="126"/>
                    </a:lnTo>
                  </a:path>
                </a:pathLst>
              </a:custGeom>
              <a:noFill/>
              <a:ln w="9525">
                <a:solidFill>
                  <a:srgbClr val="FFFFFF"/>
                </a:solidFill>
                <a:prstDash val="sysDash"/>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65" name="Freeform 1315"/>
              <p:cNvSpPr>
                <a:spLocks/>
              </p:cNvSpPr>
              <p:nvPr/>
            </p:nvSpPr>
            <p:spPr bwMode="auto">
              <a:xfrm>
                <a:off x="2606" y="2849"/>
                <a:ext cx="408" cy="90"/>
              </a:xfrm>
              <a:custGeom>
                <a:avLst/>
                <a:gdLst>
                  <a:gd name="T0" fmla="*/ 408 w 408"/>
                  <a:gd name="T1" fmla="*/ 90 h 90"/>
                  <a:gd name="T2" fmla="*/ 240 w 408"/>
                  <a:gd name="T3" fmla="*/ 84 h 90"/>
                  <a:gd name="T4" fmla="*/ 90 w 408"/>
                  <a:gd name="T5" fmla="*/ 42 h 90"/>
                  <a:gd name="T6" fmla="*/ 0 w 408"/>
                  <a:gd name="T7" fmla="*/ 0 h 90"/>
                  <a:gd name="T8" fmla="*/ 0 60000 65536"/>
                  <a:gd name="T9" fmla="*/ 0 60000 65536"/>
                  <a:gd name="T10" fmla="*/ 0 60000 65536"/>
                  <a:gd name="T11" fmla="*/ 0 60000 65536"/>
                  <a:gd name="T12" fmla="*/ 0 w 408"/>
                  <a:gd name="T13" fmla="*/ 0 h 90"/>
                  <a:gd name="T14" fmla="*/ 408 w 408"/>
                  <a:gd name="T15" fmla="*/ 90 h 90"/>
                </a:gdLst>
                <a:ahLst/>
                <a:cxnLst>
                  <a:cxn ang="T8">
                    <a:pos x="T0" y="T1"/>
                  </a:cxn>
                  <a:cxn ang="T9">
                    <a:pos x="T2" y="T3"/>
                  </a:cxn>
                  <a:cxn ang="T10">
                    <a:pos x="T4" y="T5"/>
                  </a:cxn>
                  <a:cxn ang="T11">
                    <a:pos x="T6" y="T7"/>
                  </a:cxn>
                </a:cxnLst>
                <a:rect l="T12" t="T13" r="T14" b="T15"/>
                <a:pathLst>
                  <a:path w="408" h="90">
                    <a:moveTo>
                      <a:pt x="408" y="90"/>
                    </a:moveTo>
                    <a:lnTo>
                      <a:pt x="240" y="84"/>
                    </a:lnTo>
                    <a:lnTo>
                      <a:pt x="90" y="42"/>
                    </a:lnTo>
                    <a:lnTo>
                      <a:pt x="0" y="0"/>
                    </a:lnTo>
                  </a:path>
                </a:pathLst>
              </a:custGeom>
              <a:noFill/>
              <a:ln w="9525">
                <a:solidFill>
                  <a:srgbClr val="FFFFFF"/>
                </a:solidFill>
                <a:prstDash val="sysDash"/>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66" name="Freeform 1316"/>
              <p:cNvSpPr>
                <a:spLocks/>
              </p:cNvSpPr>
              <p:nvPr/>
            </p:nvSpPr>
            <p:spPr bwMode="auto">
              <a:xfrm>
                <a:off x="2492" y="2651"/>
                <a:ext cx="114" cy="198"/>
              </a:xfrm>
              <a:custGeom>
                <a:avLst/>
                <a:gdLst>
                  <a:gd name="T0" fmla="*/ 114 w 114"/>
                  <a:gd name="T1" fmla="*/ 198 h 198"/>
                  <a:gd name="T2" fmla="*/ 60 w 114"/>
                  <a:gd name="T3" fmla="*/ 150 h 198"/>
                  <a:gd name="T4" fmla="*/ 18 w 114"/>
                  <a:gd name="T5" fmla="*/ 78 h 198"/>
                  <a:gd name="T6" fmla="*/ 0 w 114"/>
                  <a:gd name="T7" fmla="*/ 0 h 198"/>
                  <a:gd name="T8" fmla="*/ 0 60000 65536"/>
                  <a:gd name="T9" fmla="*/ 0 60000 65536"/>
                  <a:gd name="T10" fmla="*/ 0 60000 65536"/>
                  <a:gd name="T11" fmla="*/ 0 60000 65536"/>
                  <a:gd name="T12" fmla="*/ 0 w 114"/>
                  <a:gd name="T13" fmla="*/ 0 h 198"/>
                  <a:gd name="T14" fmla="*/ 114 w 114"/>
                  <a:gd name="T15" fmla="*/ 198 h 198"/>
                </a:gdLst>
                <a:ahLst/>
                <a:cxnLst>
                  <a:cxn ang="T8">
                    <a:pos x="T0" y="T1"/>
                  </a:cxn>
                  <a:cxn ang="T9">
                    <a:pos x="T2" y="T3"/>
                  </a:cxn>
                  <a:cxn ang="T10">
                    <a:pos x="T4" y="T5"/>
                  </a:cxn>
                  <a:cxn ang="T11">
                    <a:pos x="T6" y="T7"/>
                  </a:cxn>
                </a:cxnLst>
                <a:rect l="T12" t="T13" r="T14" b="T15"/>
                <a:pathLst>
                  <a:path w="114" h="198">
                    <a:moveTo>
                      <a:pt x="114" y="198"/>
                    </a:moveTo>
                    <a:lnTo>
                      <a:pt x="60" y="150"/>
                    </a:lnTo>
                    <a:lnTo>
                      <a:pt x="18" y="78"/>
                    </a:lnTo>
                    <a:lnTo>
                      <a:pt x="0" y="0"/>
                    </a:lnTo>
                  </a:path>
                </a:pathLst>
              </a:custGeom>
              <a:noFill/>
              <a:ln w="9525">
                <a:solidFill>
                  <a:srgbClr val="FFFFFF"/>
                </a:solidFill>
                <a:prstDash val="sysDash"/>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67" name="Freeform 1317"/>
              <p:cNvSpPr>
                <a:spLocks/>
              </p:cNvSpPr>
              <p:nvPr/>
            </p:nvSpPr>
            <p:spPr bwMode="auto">
              <a:xfrm>
                <a:off x="2468" y="2405"/>
                <a:ext cx="24" cy="246"/>
              </a:xfrm>
              <a:custGeom>
                <a:avLst/>
                <a:gdLst>
                  <a:gd name="T0" fmla="*/ 24 w 24"/>
                  <a:gd name="T1" fmla="*/ 246 h 246"/>
                  <a:gd name="T2" fmla="*/ 12 w 24"/>
                  <a:gd name="T3" fmla="*/ 150 h 246"/>
                  <a:gd name="T4" fmla="*/ 0 w 24"/>
                  <a:gd name="T5" fmla="*/ 48 h 246"/>
                  <a:gd name="T6" fmla="*/ 0 w 24"/>
                  <a:gd name="T7" fmla="*/ 0 h 246"/>
                  <a:gd name="T8" fmla="*/ 0 60000 65536"/>
                  <a:gd name="T9" fmla="*/ 0 60000 65536"/>
                  <a:gd name="T10" fmla="*/ 0 60000 65536"/>
                  <a:gd name="T11" fmla="*/ 0 60000 65536"/>
                  <a:gd name="T12" fmla="*/ 0 w 24"/>
                  <a:gd name="T13" fmla="*/ 0 h 246"/>
                  <a:gd name="T14" fmla="*/ 24 w 24"/>
                  <a:gd name="T15" fmla="*/ 246 h 246"/>
                </a:gdLst>
                <a:ahLst/>
                <a:cxnLst>
                  <a:cxn ang="T8">
                    <a:pos x="T0" y="T1"/>
                  </a:cxn>
                  <a:cxn ang="T9">
                    <a:pos x="T2" y="T3"/>
                  </a:cxn>
                  <a:cxn ang="T10">
                    <a:pos x="T4" y="T5"/>
                  </a:cxn>
                  <a:cxn ang="T11">
                    <a:pos x="T6" y="T7"/>
                  </a:cxn>
                </a:cxnLst>
                <a:rect l="T12" t="T13" r="T14" b="T15"/>
                <a:pathLst>
                  <a:path w="24" h="246">
                    <a:moveTo>
                      <a:pt x="24" y="246"/>
                    </a:moveTo>
                    <a:lnTo>
                      <a:pt x="12" y="150"/>
                    </a:lnTo>
                    <a:lnTo>
                      <a:pt x="0" y="48"/>
                    </a:lnTo>
                    <a:lnTo>
                      <a:pt x="0" y="0"/>
                    </a:lnTo>
                  </a:path>
                </a:pathLst>
              </a:custGeom>
              <a:noFill/>
              <a:ln w="9525">
                <a:solidFill>
                  <a:srgbClr val="FFFFFF"/>
                </a:solidFill>
                <a:prstDash val="sysDash"/>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68" name="Freeform 1318"/>
              <p:cNvSpPr>
                <a:spLocks/>
              </p:cNvSpPr>
              <p:nvPr/>
            </p:nvSpPr>
            <p:spPr bwMode="auto">
              <a:xfrm>
                <a:off x="2456" y="2231"/>
                <a:ext cx="12" cy="174"/>
              </a:xfrm>
              <a:custGeom>
                <a:avLst/>
                <a:gdLst>
                  <a:gd name="T0" fmla="*/ 12 w 12"/>
                  <a:gd name="T1" fmla="*/ 174 h 174"/>
                  <a:gd name="T2" fmla="*/ 6 w 12"/>
                  <a:gd name="T3" fmla="*/ 132 h 174"/>
                  <a:gd name="T4" fmla="*/ 0 w 12"/>
                  <a:gd name="T5" fmla="*/ 66 h 174"/>
                  <a:gd name="T6" fmla="*/ 0 w 12"/>
                  <a:gd name="T7" fmla="*/ 0 h 174"/>
                  <a:gd name="T8" fmla="*/ 0 60000 65536"/>
                  <a:gd name="T9" fmla="*/ 0 60000 65536"/>
                  <a:gd name="T10" fmla="*/ 0 60000 65536"/>
                  <a:gd name="T11" fmla="*/ 0 60000 65536"/>
                  <a:gd name="T12" fmla="*/ 0 w 12"/>
                  <a:gd name="T13" fmla="*/ 0 h 174"/>
                  <a:gd name="T14" fmla="*/ 12 w 12"/>
                  <a:gd name="T15" fmla="*/ 174 h 174"/>
                </a:gdLst>
                <a:ahLst/>
                <a:cxnLst>
                  <a:cxn ang="T8">
                    <a:pos x="T0" y="T1"/>
                  </a:cxn>
                  <a:cxn ang="T9">
                    <a:pos x="T2" y="T3"/>
                  </a:cxn>
                  <a:cxn ang="T10">
                    <a:pos x="T4" y="T5"/>
                  </a:cxn>
                  <a:cxn ang="T11">
                    <a:pos x="T6" y="T7"/>
                  </a:cxn>
                </a:cxnLst>
                <a:rect l="T12" t="T13" r="T14" b="T15"/>
                <a:pathLst>
                  <a:path w="12" h="174">
                    <a:moveTo>
                      <a:pt x="12" y="174"/>
                    </a:moveTo>
                    <a:lnTo>
                      <a:pt x="6" y="132"/>
                    </a:lnTo>
                    <a:lnTo>
                      <a:pt x="0" y="66"/>
                    </a:lnTo>
                    <a:lnTo>
                      <a:pt x="0" y="0"/>
                    </a:lnTo>
                  </a:path>
                </a:pathLst>
              </a:custGeom>
              <a:noFill/>
              <a:ln w="9525">
                <a:solidFill>
                  <a:srgbClr val="FFFFFF"/>
                </a:solidFill>
                <a:prstDash val="sysDash"/>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69" name="Freeform 1319"/>
              <p:cNvSpPr>
                <a:spLocks/>
              </p:cNvSpPr>
              <p:nvPr/>
            </p:nvSpPr>
            <p:spPr bwMode="auto">
              <a:xfrm>
                <a:off x="2456" y="2063"/>
                <a:ext cx="30" cy="168"/>
              </a:xfrm>
              <a:custGeom>
                <a:avLst/>
                <a:gdLst>
                  <a:gd name="T0" fmla="*/ 0 w 30"/>
                  <a:gd name="T1" fmla="*/ 168 h 168"/>
                  <a:gd name="T2" fmla="*/ 6 w 30"/>
                  <a:gd name="T3" fmla="*/ 120 h 168"/>
                  <a:gd name="T4" fmla="*/ 18 w 30"/>
                  <a:gd name="T5" fmla="*/ 54 h 168"/>
                  <a:gd name="T6" fmla="*/ 30 w 30"/>
                  <a:gd name="T7" fmla="*/ 0 h 168"/>
                  <a:gd name="T8" fmla="*/ 0 60000 65536"/>
                  <a:gd name="T9" fmla="*/ 0 60000 65536"/>
                  <a:gd name="T10" fmla="*/ 0 60000 65536"/>
                  <a:gd name="T11" fmla="*/ 0 60000 65536"/>
                  <a:gd name="T12" fmla="*/ 0 w 30"/>
                  <a:gd name="T13" fmla="*/ 0 h 168"/>
                  <a:gd name="T14" fmla="*/ 30 w 30"/>
                  <a:gd name="T15" fmla="*/ 168 h 168"/>
                </a:gdLst>
                <a:ahLst/>
                <a:cxnLst>
                  <a:cxn ang="T8">
                    <a:pos x="T0" y="T1"/>
                  </a:cxn>
                  <a:cxn ang="T9">
                    <a:pos x="T2" y="T3"/>
                  </a:cxn>
                  <a:cxn ang="T10">
                    <a:pos x="T4" y="T5"/>
                  </a:cxn>
                  <a:cxn ang="T11">
                    <a:pos x="T6" y="T7"/>
                  </a:cxn>
                </a:cxnLst>
                <a:rect l="T12" t="T13" r="T14" b="T15"/>
                <a:pathLst>
                  <a:path w="30" h="168">
                    <a:moveTo>
                      <a:pt x="0" y="168"/>
                    </a:moveTo>
                    <a:lnTo>
                      <a:pt x="6" y="120"/>
                    </a:lnTo>
                    <a:lnTo>
                      <a:pt x="18" y="54"/>
                    </a:lnTo>
                    <a:lnTo>
                      <a:pt x="30" y="0"/>
                    </a:lnTo>
                  </a:path>
                </a:pathLst>
              </a:custGeom>
              <a:noFill/>
              <a:ln w="9525">
                <a:solidFill>
                  <a:srgbClr val="FFFFFF"/>
                </a:solidFill>
                <a:prstDash val="sysDash"/>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70" name="Freeform 1320"/>
              <p:cNvSpPr>
                <a:spLocks/>
              </p:cNvSpPr>
              <p:nvPr/>
            </p:nvSpPr>
            <p:spPr bwMode="auto">
              <a:xfrm>
                <a:off x="2486" y="1877"/>
                <a:ext cx="150" cy="186"/>
              </a:xfrm>
              <a:custGeom>
                <a:avLst/>
                <a:gdLst>
                  <a:gd name="T0" fmla="*/ 0 w 150"/>
                  <a:gd name="T1" fmla="*/ 186 h 186"/>
                  <a:gd name="T2" fmla="*/ 30 w 150"/>
                  <a:gd name="T3" fmla="*/ 132 h 186"/>
                  <a:gd name="T4" fmla="*/ 78 w 150"/>
                  <a:gd name="T5" fmla="*/ 60 h 186"/>
                  <a:gd name="T6" fmla="*/ 150 w 150"/>
                  <a:gd name="T7" fmla="*/ 0 h 186"/>
                  <a:gd name="T8" fmla="*/ 0 60000 65536"/>
                  <a:gd name="T9" fmla="*/ 0 60000 65536"/>
                  <a:gd name="T10" fmla="*/ 0 60000 65536"/>
                  <a:gd name="T11" fmla="*/ 0 60000 65536"/>
                  <a:gd name="T12" fmla="*/ 0 w 150"/>
                  <a:gd name="T13" fmla="*/ 0 h 186"/>
                  <a:gd name="T14" fmla="*/ 150 w 150"/>
                  <a:gd name="T15" fmla="*/ 186 h 186"/>
                </a:gdLst>
                <a:ahLst/>
                <a:cxnLst>
                  <a:cxn ang="T8">
                    <a:pos x="T0" y="T1"/>
                  </a:cxn>
                  <a:cxn ang="T9">
                    <a:pos x="T2" y="T3"/>
                  </a:cxn>
                  <a:cxn ang="T10">
                    <a:pos x="T4" y="T5"/>
                  </a:cxn>
                  <a:cxn ang="T11">
                    <a:pos x="T6" y="T7"/>
                  </a:cxn>
                </a:cxnLst>
                <a:rect l="T12" t="T13" r="T14" b="T15"/>
                <a:pathLst>
                  <a:path w="150" h="186">
                    <a:moveTo>
                      <a:pt x="0" y="186"/>
                    </a:moveTo>
                    <a:lnTo>
                      <a:pt x="30" y="132"/>
                    </a:lnTo>
                    <a:lnTo>
                      <a:pt x="78" y="60"/>
                    </a:lnTo>
                    <a:lnTo>
                      <a:pt x="150" y="0"/>
                    </a:lnTo>
                  </a:path>
                </a:pathLst>
              </a:custGeom>
              <a:noFill/>
              <a:ln w="9525">
                <a:solidFill>
                  <a:srgbClr val="FFFFFF"/>
                </a:solidFill>
                <a:prstDash val="sysDash"/>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71" name="Freeform 1321"/>
              <p:cNvSpPr>
                <a:spLocks/>
              </p:cNvSpPr>
              <p:nvPr/>
            </p:nvSpPr>
            <p:spPr bwMode="auto">
              <a:xfrm>
                <a:off x="2636" y="1793"/>
                <a:ext cx="342" cy="84"/>
              </a:xfrm>
              <a:custGeom>
                <a:avLst/>
                <a:gdLst>
                  <a:gd name="T0" fmla="*/ 0 w 342"/>
                  <a:gd name="T1" fmla="*/ 84 h 84"/>
                  <a:gd name="T2" fmla="*/ 90 w 342"/>
                  <a:gd name="T3" fmla="*/ 36 h 84"/>
                  <a:gd name="T4" fmla="*/ 198 w 342"/>
                  <a:gd name="T5" fmla="*/ 0 h 84"/>
                  <a:gd name="T6" fmla="*/ 342 w 342"/>
                  <a:gd name="T7" fmla="*/ 12 h 84"/>
                  <a:gd name="T8" fmla="*/ 0 60000 65536"/>
                  <a:gd name="T9" fmla="*/ 0 60000 65536"/>
                  <a:gd name="T10" fmla="*/ 0 60000 65536"/>
                  <a:gd name="T11" fmla="*/ 0 60000 65536"/>
                  <a:gd name="T12" fmla="*/ 0 w 342"/>
                  <a:gd name="T13" fmla="*/ 0 h 84"/>
                  <a:gd name="T14" fmla="*/ 342 w 342"/>
                  <a:gd name="T15" fmla="*/ 84 h 84"/>
                </a:gdLst>
                <a:ahLst/>
                <a:cxnLst>
                  <a:cxn ang="T8">
                    <a:pos x="T0" y="T1"/>
                  </a:cxn>
                  <a:cxn ang="T9">
                    <a:pos x="T2" y="T3"/>
                  </a:cxn>
                  <a:cxn ang="T10">
                    <a:pos x="T4" y="T5"/>
                  </a:cxn>
                  <a:cxn ang="T11">
                    <a:pos x="T6" y="T7"/>
                  </a:cxn>
                </a:cxnLst>
                <a:rect l="T12" t="T13" r="T14" b="T15"/>
                <a:pathLst>
                  <a:path w="342" h="84">
                    <a:moveTo>
                      <a:pt x="0" y="84"/>
                    </a:moveTo>
                    <a:lnTo>
                      <a:pt x="90" y="36"/>
                    </a:lnTo>
                    <a:lnTo>
                      <a:pt x="198" y="0"/>
                    </a:lnTo>
                    <a:lnTo>
                      <a:pt x="342" y="12"/>
                    </a:lnTo>
                  </a:path>
                </a:pathLst>
              </a:custGeom>
              <a:noFill/>
              <a:ln w="9525">
                <a:solidFill>
                  <a:srgbClr val="FFFFFF"/>
                </a:solidFill>
                <a:prstDash val="sysDash"/>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72" name="Freeform 1322"/>
              <p:cNvSpPr>
                <a:spLocks/>
              </p:cNvSpPr>
              <p:nvPr/>
            </p:nvSpPr>
            <p:spPr bwMode="auto">
              <a:xfrm>
                <a:off x="2978" y="1805"/>
                <a:ext cx="432" cy="282"/>
              </a:xfrm>
              <a:custGeom>
                <a:avLst/>
                <a:gdLst>
                  <a:gd name="T0" fmla="*/ 0 w 432"/>
                  <a:gd name="T1" fmla="*/ 0 h 282"/>
                  <a:gd name="T2" fmla="*/ 156 w 432"/>
                  <a:gd name="T3" fmla="*/ 60 h 282"/>
                  <a:gd name="T4" fmla="*/ 306 w 432"/>
                  <a:gd name="T5" fmla="*/ 156 h 282"/>
                  <a:gd name="T6" fmla="*/ 432 w 432"/>
                  <a:gd name="T7" fmla="*/ 282 h 282"/>
                  <a:gd name="T8" fmla="*/ 0 60000 65536"/>
                  <a:gd name="T9" fmla="*/ 0 60000 65536"/>
                  <a:gd name="T10" fmla="*/ 0 60000 65536"/>
                  <a:gd name="T11" fmla="*/ 0 60000 65536"/>
                  <a:gd name="T12" fmla="*/ 0 w 432"/>
                  <a:gd name="T13" fmla="*/ 0 h 282"/>
                  <a:gd name="T14" fmla="*/ 432 w 432"/>
                  <a:gd name="T15" fmla="*/ 282 h 282"/>
                </a:gdLst>
                <a:ahLst/>
                <a:cxnLst>
                  <a:cxn ang="T8">
                    <a:pos x="T0" y="T1"/>
                  </a:cxn>
                  <a:cxn ang="T9">
                    <a:pos x="T2" y="T3"/>
                  </a:cxn>
                  <a:cxn ang="T10">
                    <a:pos x="T4" y="T5"/>
                  </a:cxn>
                  <a:cxn ang="T11">
                    <a:pos x="T6" y="T7"/>
                  </a:cxn>
                </a:cxnLst>
                <a:rect l="T12" t="T13" r="T14" b="T15"/>
                <a:pathLst>
                  <a:path w="432" h="282">
                    <a:moveTo>
                      <a:pt x="0" y="0"/>
                    </a:moveTo>
                    <a:lnTo>
                      <a:pt x="156" y="60"/>
                    </a:lnTo>
                    <a:lnTo>
                      <a:pt x="306" y="156"/>
                    </a:lnTo>
                    <a:lnTo>
                      <a:pt x="432" y="282"/>
                    </a:lnTo>
                  </a:path>
                </a:pathLst>
              </a:custGeom>
              <a:noFill/>
              <a:ln w="9525">
                <a:solidFill>
                  <a:srgbClr val="FFFFFF"/>
                </a:solidFill>
                <a:prstDash val="sysDash"/>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73" name="Freeform 1323"/>
              <p:cNvSpPr>
                <a:spLocks/>
              </p:cNvSpPr>
              <p:nvPr/>
            </p:nvSpPr>
            <p:spPr bwMode="auto">
              <a:xfrm>
                <a:off x="3410" y="2087"/>
                <a:ext cx="120" cy="390"/>
              </a:xfrm>
              <a:custGeom>
                <a:avLst/>
                <a:gdLst>
                  <a:gd name="T0" fmla="*/ 0 w 120"/>
                  <a:gd name="T1" fmla="*/ 0 h 390"/>
                  <a:gd name="T2" fmla="*/ 78 w 120"/>
                  <a:gd name="T3" fmla="*/ 132 h 390"/>
                  <a:gd name="T4" fmla="*/ 120 w 120"/>
                  <a:gd name="T5" fmla="*/ 252 h 390"/>
                  <a:gd name="T6" fmla="*/ 120 w 120"/>
                  <a:gd name="T7" fmla="*/ 390 h 390"/>
                  <a:gd name="T8" fmla="*/ 0 60000 65536"/>
                  <a:gd name="T9" fmla="*/ 0 60000 65536"/>
                  <a:gd name="T10" fmla="*/ 0 60000 65536"/>
                  <a:gd name="T11" fmla="*/ 0 60000 65536"/>
                  <a:gd name="T12" fmla="*/ 0 w 120"/>
                  <a:gd name="T13" fmla="*/ 0 h 390"/>
                  <a:gd name="T14" fmla="*/ 120 w 120"/>
                  <a:gd name="T15" fmla="*/ 390 h 390"/>
                </a:gdLst>
                <a:ahLst/>
                <a:cxnLst>
                  <a:cxn ang="T8">
                    <a:pos x="T0" y="T1"/>
                  </a:cxn>
                  <a:cxn ang="T9">
                    <a:pos x="T2" y="T3"/>
                  </a:cxn>
                  <a:cxn ang="T10">
                    <a:pos x="T4" y="T5"/>
                  </a:cxn>
                  <a:cxn ang="T11">
                    <a:pos x="T6" y="T7"/>
                  </a:cxn>
                </a:cxnLst>
                <a:rect l="T12" t="T13" r="T14" b="T15"/>
                <a:pathLst>
                  <a:path w="120" h="390">
                    <a:moveTo>
                      <a:pt x="0" y="0"/>
                    </a:moveTo>
                    <a:lnTo>
                      <a:pt x="78" y="132"/>
                    </a:lnTo>
                    <a:lnTo>
                      <a:pt x="120" y="252"/>
                    </a:lnTo>
                    <a:lnTo>
                      <a:pt x="120" y="390"/>
                    </a:lnTo>
                  </a:path>
                </a:pathLst>
              </a:custGeom>
              <a:noFill/>
              <a:ln w="9525">
                <a:solidFill>
                  <a:srgbClr val="FFFFFF"/>
                </a:solidFill>
                <a:prstDash val="sysDash"/>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74" name="Freeform 1324"/>
              <p:cNvSpPr>
                <a:spLocks/>
              </p:cNvSpPr>
              <p:nvPr/>
            </p:nvSpPr>
            <p:spPr bwMode="auto">
              <a:xfrm>
                <a:off x="2540" y="2453"/>
                <a:ext cx="360" cy="348"/>
              </a:xfrm>
              <a:custGeom>
                <a:avLst/>
                <a:gdLst>
                  <a:gd name="T0" fmla="*/ 66 w 360"/>
                  <a:gd name="T1" fmla="*/ 276 h 348"/>
                  <a:gd name="T2" fmla="*/ 54 w 360"/>
                  <a:gd name="T3" fmla="*/ 264 h 348"/>
                  <a:gd name="T4" fmla="*/ 30 w 360"/>
                  <a:gd name="T5" fmla="*/ 258 h 348"/>
                  <a:gd name="T6" fmla="*/ 36 w 360"/>
                  <a:gd name="T7" fmla="*/ 216 h 348"/>
                  <a:gd name="T8" fmla="*/ 12 w 360"/>
                  <a:gd name="T9" fmla="*/ 204 h 348"/>
                  <a:gd name="T10" fmla="*/ 12 w 360"/>
                  <a:gd name="T11" fmla="*/ 186 h 348"/>
                  <a:gd name="T12" fmla="*/ 24 w 360"/>
                  <a:gd name="T13" fmla="*/ 168 h 348"/>
                  <a:gd name="T14" fmla="*/ 0 w 360"/>
                  <a:gd name="T15" fmla="*/ 132 h 348"/>
                  <a:gd name="T16" fmla="*/ 24 w 360"/>
                  <a:gd name="T17" fmla="*/ 126 h 348"/>
                  <a:gd name="T18" fmla="*/ 42 w 360"/>
                  <a:gd name="T19" fmla="*/ 108 h 348"/>
                  <a:gd name="T20" fmla="*/ 30 w 360"/>
                  <a:gd name="T21" fmla="*/ 78 h 348"/>
                  <a:gd name="T22" fmla="*/ 78 w 360"/>
                  <a:gd name="T23" fmla="*/ 72 h 348"/>
                  <a:gd name="T24" fmla="*/ 78 w 360"/>
                  <a:gd name="T25" fmla="*/ 42 h 348"/>
                  <a:gd name="T26" fmla="*/ 90 w 360"/>
                  <a:gd name="T27" fmla="*/ 30 h 348"/>
                  <a:gd name="T28" fmla="*/ 120 w 360"/>
                  <a:gd name="T29" fmla="*/ 42 h 348"/>
                  <a:gd name="T30" fmla="*/ 144 w 360"/>
                  <a:gd name="T31" fmla="*/ 0 h 348"/>
                  <a:gd name="T32" fmla="*/ 162 w 360"/>
                  <a:gd name="T33" fmla="*/ 18 h 348"/>
                  <a:gd name="T34" fmla="*/ 186 w 360"/>
                  <a:gd name="T35" fmla="*/ 18 h 348"/>
                  <a:gd name="T36" fmla="*/ 210 w 360"/>
                  <a:gd name="T37" fmla="*/ 0 h 348"/>
                  <a:gd name="T38" fmla="*/ 234 w 360"/>
                  <a:gd name="T39" fmla="*/ 36 h 348"/>
                  <a:gd name="T40" fmla="*/ 276 w 360"/>
                  <a:gd name="T41" fmla="*/ 30 h 348"/>
                  <a:gd name="T42" fmla="*/ 294 w 360"/>
                  <a:gd name="T43" fmla="*/ 48 h 348"/>
                  <a:gd name="T44" fmla="*/ 288 w 360"/>
                  <a:gd name="T45" fmla="*/ 72 h 348"/>
                  <a:gd name="T46" fmla="*/ 336 w 360"/>
                  <a:gd name="T47" fmla="*/ 84 h 348"/>
                  <a:gd name="T48" fmla="*/ 324 w 360"/>
                  <a:gd name="T49" fmla="*/ 108 h 348"/>
                  <a:gd name="T50" fmla="*/ 330 w 360"/>
                  <a:gd name="T51" fmla="*/ 132 h 348"/>
                  <a:gd name="T52" fmla="*/ 360 w 360"/>
                  <a:gd name="T53" fmla="*/ 150 h 348"/>
                  <a:gd name="T54" fmla="*/ 330 w 360"/>
                  <a:gd name="T55" fmla="*/ 180 h 348"/>
                  <a:gd name="T56" fmla="*/ 342 w 360"/>
                  <a:gd name="T57" fmla="*/ 216 h 348"/>
                  <a:gd name="T58" fmla="*/ 336 w 360"/>
                  <a:gd name="T59" fmla="*/ 240 h 348"/>
                  <a:gd name="T60" fmla="*/ 306 w 360"/>
                  <a:gd name="T61" fmla="*/ 246 h 348"/>
                  <a:gd name="T62" fmla="*/ 306 w 360"/>
                  <a:gd name="T63" fmla="*/ 294 h 348"/>
                  <a:gd name="T64" fmla="*/ 276 w 360"/>
                  <a:gd name="T65" fmla="*/ 288 h 348"/>
                  <a:gd name="T66" fmla="*/ 258 w 360"/>
                  <a:gd name="T67" fmla="*/ 300 h 348"/>
                  <a:gd name="T68" fmla="*/ 252 w 360"/>
                  <a:gd name="T69" fmla="*/ 330 h 348"/>
                  <a:gd name="T70" fmla="*/ 210 w 360"/>
                  <a:gd name="T71" fmla="*/ 312 h 348"/>
                  <a:gd name="T72" fmla="*/ 198 w 360"/>
                  <a:gd name="T73" fmla="*/ 336 h 348"/>
                  <a:gd name="T74" fmla="*/ 174 w 360"/>
                  <a:gd name="T75" fmla="*/ 336 h 348"/>
                  <a:gd name="T76" fmla="*/ 156 w 360"/>
                  <a:gd name="T77" fmla="*/ 312 h 348"/>
                  <a:gd name="T78" fmla="*/ 120 w 360"/>
                  <a:gd name="T79" fmla="*/ 336 h 348"/>
                  <a:gd name="T80" fmla="*/ 108 w 360"/>
                  <a:gd name="T81" fmla="*/ 306 h 348"/>
                  <a:gd name="T82" fmla="*/ 90 w 360"/>
                  <a:gd name="T83" fmla="*/ 300 h 348"/>
                  <a:gd name="T84" fmla="*/ 72 w 360"/>
                  <a:gd name="T85" fmla="*/ 306 h 3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0"/>
                  <a:gd name="T130" fmla="*/ 0 h 348"/>
                  <a:gd name="T131" fmla="*/ 360 w 360"/>
                  <a:gd name="T132" fmla="*/ 348 h 3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0" h="348">
                    <a:moveTo>
                      <a:pt x="72" y="306"/>
                    </a:moveTo>
                    <a:lnTo>
                      <a:pt x="66" y="294"/>
                    </a:lnTo>
                    <a:lnTo>
                      <a:pt x="66" y="276"/>
                    </a:lnTo>
                    <a:lnTo>
                      <a:pt x="66" y="264"/>
                    </a:lnTo>
                    <a:lnTo>
                      <a:pt x="54" y="264"/>
                    </a:lnTo>
                    <a:lnTo>
                      <a:pt x="36" y="264"/>
                    </a:lnTo>
                    <a:lnTo>
                      <a:pt x="30" y="258"/>
                    </a:lnTo>
                    <a:lnTo>
                      <a:pt x="30" y="246"/>
                    </a:lnTo>
                    <a:lnTo>
                      <a:pt x="36" y="228"/>
                    </a:lnTo>
                    <a:lnTo>
                      <a:pt x="36" y="216"/>
                    </a:lnTo>
                    <a:lnTo>
                      <a:pt x="30" y="204"/>
                    </a:lnTo>
                    <a:lnTo>
                      <a:pt x="12" y="204"/>
                    </a:lnTo>
                    <a:lnTo>
                      <a:pt x="6" y="192"/>
                    </a:lnTo>
                    <a:lnTo>
                      <a:pt x="12" y="186"/>
                    </a:lnTo>
                    <a:lnTo>
                      <a:pt x="18" y="180"/>
                    </a:lnTo>
                    <a:lnTo>
                      <a:pt x="24" y="168"/>
                    </a:lnTo>
                    <a:lnTo>
                      <a:pt x="18" y="156"/>
                    </a:lnTo>
                    <a:lnTo>
                      <a:pt x="6" y="144"/>
                    </a:lnTo>
                    <a:lnTo>
                      <a:pt x="0" y="132"/>
                    </a:lnTo>
                    <a:lnTo>
                      <a:pt x="12" y="126"/>
                    </a:lnTo>
                    <a:lnTo>
                      <a:pt x="24" y="126"/>
                    </a:lnTo>
                    <a:lnTo>
                      <a:pt x="42" y="120"/>
                    </a:lnTo>
                    <a:lnTo>
                      <a:pt x="42" y="108"/>
                    </a:lnTo>
                    <a:lnTo>
                      <a:pt x="30" y="90"/>
                    </a:lnTo>
                    <a:lnTo>
                      <a:pt x="30" y="78"/>
                    </a:lnTo>
                    <a:lnTo>
                      <a:pt x="42" y="72"/>
                    </a:lnTo>
                    <a:lnTo>
                      <a:pt x="60" y="72"/>
                    </a:lnTo>
                    <a:lnTo>
                      <a:pt x="78" y="72"/>
                    </a:lnTo>
                    <a:lnTo>
                      <a:pt x="78" y="60"/>
                    </a:lnTo>
                    <a:lnTo>
                      <a:pt x="78" y="42"/>
                    </a:lnTo>
                    <a:lnTo>
                      <a:pt x="78" y="30"/>
                    </a:lnTo>
                    <a:lnTo>
                      <a:pt x="90" y="30"/>
                    </a:lnTo>
                    <a:lnTo>
                      <a:pt x="108" y="36"/>
                    </a:lnTo>
                    <a:lnTo>
                      <a:pt x="120" y="42"/>
                    </a:lnTo>
                    <a:lnTo>
                      <a:pt x="126" y="30"/>
                    </a:lnTo>
                    <a:lnTo>
                      <a:pt x="138" y="12"/>
                    </a:lnTo>
                    <a:lnTo>
                      <a:pt x="144" y="0"/>
                    </a:lnTo>
                    <a:lnTo>
                      <a:pt x="150" y="6"/>
                    </a:lnTo>
                    <a:lnTo>
                      <a:pt x="162" y="18"/>
                    </a:lnTo>
                    <a:lnTo>
                      <a:pt x="168" y="24"/>
                    </a:lnTo>
                    <a:lnTo>
                      <a:pt x="186" y="18"/>
                    </a:lnTo>
                    <a:lnTo>
                      <a:pt x="198" y="6"/>
                    </a:lnTo>
                    <a:lnTo>
                      <a:pt x="210" y="0"/>
                    </a:lnTo>
                    <a:lnTo>
                      <a:pt x="222" y="12"/>
                    </a:lnTo>
                    <a:lnTo>
                      <a:pt x="228" y="24"/>
                    </a:lnTo>
                    <a:lnTo>
                      <a:pt x="234" y="36"/>
                    </a:lnTo>
                    <a:lnTo>
                      <a:pt x="252" y="36"/>
                    </a:lnTo>
                    <a:lnTo>
                      <a:pt x="276" y="30"/>
                    </a:lnTo>
                    <a:lnTo>
                      <a:pt x="294" y="36"/>
                    </a:lnTo>
                    <a:lnTo>
                      <a:pt x="294" y="48"/>
                    </a:lnTo>
                    <a:lnTo>
                      <a:pt x="288" y="60"/>
                    </a:lnTo>
                    <a:lnTo>
                      <a:pt x="288" y="72"/>
                    </a:lnTo>
                    <a:lnTo>
                      <a:pt x="306" y="78"/>
                    </a:lnTo>
                    <a:lnTo>
                      <a:pt x="324" y="78"/>
                    </a:lnTo>
                    <a:lnTo>
                      <a:pt x="336" y="84"/>
                    </a:lnTo>
                    <a:lnTo>
                      <a:pt x="336" y="96"/>
                    </a:lnTo>
                    <a:lnTo>
                      <a:pt x="324" y="108"/>
                    </a:lnTo>
                    <a:lnTo>
                      <a:pt x="324" y="120"/>
                    </a:lnTo>
                    <a:lnTo>
                      <a:pt x="330" y="132"/>
                    </a:lnTo>
                    <a:lnTo>
                      <a:pt x="348" y="138"/>
                    </a:lnTo>
                    <a:lnTo>
                      <a:pt x="360" y="150"/>
                    </a:lnTo>
                    <a:lnTo>
                      <a:pt x="348" y="162"/>
                    </a:lnTo>
                    <a:lnTo>
                      <a:pt x="336" y="168"/>
                    </a:lnTo>
                    <a:lnTo>
                      <a:pt x="330" y="180"/>
                    </a:lnTo>
                    <a:lnTo>
                      <a:pt x="336" y="198"/>
                    </a:lnTo>
                    <a:lnTo>
                      <a:pt x="342" y="216"/>
                    </a:lnTo>
                    <a:lnTo>
                      <a:pt x="348" y="228"/>
                    </a:lnTo>
                    <a:lnTo>
                      <a:pt x="336" y="240"/>
                    </a:lnTo>
                    <a:lnTo>
                      <a:pt x="318" y="240"/>
                    </a:lnTo>
                    <a:lnTo>
                      <a:pt x="306" y="246"/>
                    </a:lnTo>
                    <a:lnTo>
                      <a:pt x="306" y="258"/>
                    </a:lnTo>
                    <a:lnTo>
                      <a:pt x="312" y="282"/>
                    </a:lnTo>
                    <a:lnTo>
                      <a:pt x="306" y="294"/>
                    </a:lnTo>
                    <a:lnTo>
                      <a:pt x="294" y="294"/>
                    </a:lnTo>
                    <a:lnTo>
                      <a:pt x="276" y="288"/>
                    </a:lnTo>
                    <a:lnTo>
                      <a:pt x="264" y="288"/>
                    </a:lnTo>
                    <a:lnTo>
                      <a:pt x="258" y="300"/>
                    </a:lnTo>
                    <a:lnTo>
                      <a:pt x="258" y="318"/>
                    </a:lnTo>
                    <a:lnTo>
                      <a:pt x="252" y="330"/>
                    </a:lnTo>
                    <a:lnTo>
                      <a:pt x="234" y="324"/>
                    </a:lnTo>
                    <a:lnTo>
                      <a:pt x="222" y="312"/>
                    </a:lnTo>
                    <a:lnTo>
                      <a:pt x="210" y="312"/>
                    </a:lnTo>
                    <a:lnTo>
                      <a:pt x="204" y="324"/>
                    </a:lnTo>
                    <a:lnTo>
                      <a:pt x="198" y="336"/>
                    </a:lnTo>
                    <a:lnTo>
                      <a:pt x="186" y="348"/>
                    </a:lnTo>
                    <a:lnTo>
                      <a:pt x="174" y="336"/>
                    </a:lnTo>
                    <a:lnTo>
                      <a:pt x="162" y="318"/>
                    </a:lnTo>
                    <a:lnTo>
                      <a:pt x="156" y="312"/>
                    </a:lnTo>
                    <a:lnTo>
                      <a:pt x="144" y="318"/>
                    </a:lnTo>
                    <a:lnTo>
                      <a:pt x="132" y="330"/>
                    </a:lnTo>
                    <a:lnTo>
                      <a:pt x="120" y="336"/>
                    </a:lnTo>
                    <a:lnTo>
                      <a:pt x="108" y="324"/>
                    </a:lnTo>
                    <a:lnTo>
                      <a:pt x="108" y="306"/>
                    </a:lnTo>
                    <a:lnTo>
                      <a:pt x="102" y="300"/>
                    </a:lnTo>
                    <a:lnTo>
                      <a:pt x="90" y="300"/>
                    </a:lnTo>
                    <a:lnTo>
                      <a:pt x="84" y="306"/>
                    </a:lnTo>
                    <a:lnTo>
                      <a:pt x="72" y="306"/>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75" name="Freeform 1325"/>
              <p:cNvSpPr>
                <a:spLocks/>
              </p:cNvSpPr>
              <p:nvPr/>
            </p:nvSpPr>
            <p:spPr bwMode="auto">
              <a:xfrm>
                <a:off x="2540" y="2453"/>
                <a:ext cx="360" cy="348"/>
              </a:xfrm>
              <a:custGeom>
                <a:avLst/>
                <a:gdLst>
                  <a:gd name="T0" fmla="*/ 66 w 360"/>
                  <a:gd name="T1" fmla="*/ 276 h 348"/>
                  <a:gd name="T2" fmla="*/ 54 w 360"/>
                  <a:gd name="T3" fmla="*/ 264 h 348"/>
                  <a:gd name="T4" fmla="*/ 30 w 360"/>
                  <a:gd name="T5" fmla="*/ 258 h 348"/>
                  <a:gd name="T6" fmla="*/ 36 w 360"/>
                  <a:gd name="T7" fmla="*/ 216 h 348"/>
                  <a:gd name="T8" fmla="*/ 12 w 360"/>
                  <a:gd name="T9" fmla="*/ 204 h 348"/>
                  <a:gd name="T10" fmla="*/ 12 w 360"/>
                  <a:gd name="T11" fmla="*/ 186 h 348"/>
                  <a:gd name="T12" fmla="*/ 24 w 360"/>
                  <a:gd name="T13" fmla="*/ 168 h 348"/>
                  <a:gd name="T14" fmla="*/ 0 w 360"/>
                  <a:gd name="T15" fmla="*/ 132 h 348"/>
                  <a:gd name="T16" fmla="*/ 24 w 360"/>
                  <a:gd name="T17" fmla="*/ 126 h 348"/>
                  <a:gd name="T18" fmla="*/ 42 w 360"/>
                  <a:gd name="T19" fmla="*/ 108 h 348"/>
                  <a:gd name="T20" fmla="*/ 30 w 360"/>
                  <a:gd name="T21" fmla="*/ 78 h 348"/>
                  <a:gd name="T22" fmla="*/ 78 w 360"/>
                  <a:gd name="T23" fmla="*/ 72 h 348"/>
                  <a:gd name="T24" fmla="*/ 78 w 360"/>
                  <a:gd name="T25" fmla="*/ 42 h 348"/>
                  <a:gd name="T26" fmla="*/ 90 w 360"/>
                  <a:gd name="T27" fmla="*/ 30 h 348"/>
                  <a:gd name="T28" fmla="*/ 120 w 360"/>
                  <a:gd name="T29" fmla="*/ 42 h 348"/>
                  <a:gd name="T30" fmla="*/ 144 w 360"/>
                  <a:gd name="T31" fmla="*/ 0 h 348"/>
                  <a:gd name="T32" fmla="*/ 162 w 360"/>
                  <a:gd name="T33" fmla="*/ 18 h 348"/>
                  <a:gd name="T34" fmla="*/ 186 w 360"/>
                  <a:gd name="T35" fmla="*/ 18 h 348"/>
                  <a:gd name="T36" fmla="*/ 210 w 360"/>
                  <a:gd name="T37" fmla="*/ 0 h 348"/>
                  <a:gd name="T38" fmla="*/ 234 w 360"/>
                  <a:gd name="T39" fmla="*/ 36 h 348"/>
                  <a:gd name="T40" fmla="*/ 276 w 360"/>
                  <a:gd name="T41" fmla="*/ 30 h 348"/>
                  <a:gd name="T42" fmla="*/ 294 w 360"/>
                  <a:gd name="T43" fmla="*/ 48 h 348"/>
                  <a:gd name="T44" fmla="*/ 288 w 360"/>
                  <a:gd name="T45" fmla="*/ 72 h 348"/>
                  <a:gd name="T46" fmla="*/ 336 w 360"/>
                  <a:gd name="T47" fmla="*/ 84 h 348"/>
                  <a:gd name="T48" fmla="*/ 324 w 360"/>
                  <a:gd name="T49" fmla="*/ 108 h 348"/>
                  <a:gd name="T50" fmla="*/ 330 w 360"/>
                  <a:gd name="T51" fmla="*/ 132 h 348"/>
                  <a:gd name="T52" fmla="*/ 360 w 360"/>
                  <a:gd name="T53" fmla="*/ 150 h 348"/>
                  <a:gd name="T54" fmla="*/ 330 w 360"/>
                  <a:gd name="T55" fmla="*/ 180 h 348"/>
                  <a:gd name="T56" fmla="*/ 342 w 360"/>
                  <a:gd name="T57" fmla="*/ 216 h 348"/>
                  <a:gd name="T58" fmla="*/ 336 w 360"/>
                  <a:gd name="T59" fmla="*/ 240 h 348"/>
                  <a:gd name="T60" fmla="*/ 306 w 360"/>
                  <a:gd name="T61" fmla="*/ 246 h 348"/>
                  <a:gd name="T62" fmla="*/ 306 w 360"/>
                  <a:gd name="T63" fmla="*/ 294 h 348"/>
                  <a:gd name="T64" fmla="*/ 276 w 360"/>
                  <a:gd name="T65" fmla="*/ 288 h 348"/>
                  <a:gd name="T66" fmla="*/ 258 w 360"/>
                  <a:gd name="T67" fmla="*/ 300 h 348"/>
                  <a:gd name="T68" fmla="*/ 252 w 360"/>
                  <a:gd name="T69" fmla="*/ 330 h 348"/>
                  <a:gd name="T70" fmla="*/ 210 w 360"/>
                  <a:gd name="T71" fmla="*/ 312 h 348"/>
                  <a:gd name="T72" fmla="*/ 198 w 360"/>
                  <a:gd name="T73" fmla="*/ 336 h 348"/>
                  <a:gd name="T74" fmla="*/ 174 w 360"/>
                  <a:gd name="T75" fmla="*/ 336 h 348"/>
                  <a:gd name="T76" fmla="*/ 156 w 360"/>
                  <a:gd name="T77" fmla="*/ 312 h 348"/>
                  <a:gd name="T78" fmla="*/ 120 w 360"/>
                  <a:gd name="T79" fmla="*/ 336 h 348"/>
                  <a:gd name="T80" fmla="*/ 108 w 360"/>
                  <a:gd name="T81" fmla="*/ 306 h 348"/>
                  <a:gd name="T82" fmla="*/ 90 w 360"/>
                  <a:gd name="T83" fmla="*/ 300 h 348"/>
                  <a:gd name="T84" fmla="*/ 72 w 360"/>
                  <a:gd name="T85" fmla="*/ 306 h 3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0"/>
                  <a:gd name="T130" fmla="*/ 0 h 348"/>
                  <a:gd name="T131" fmla="*/ 360 w 360"/>
                  <a:gd name="T132" fmla="*/ 348 h 3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0" h="348">
                    <a:moveTo>
                      <a:pt x="72" y="306"/>
                    </a:moveTo>
                    <a:lnTo>
                      <a:pt x="66" y="294"/>
                    </a:lnTo>
                    <a:lnTo>
                      <a:pt x="66" y="276"/>
                    </a:lnTo>
                    <a:lnTo>
                      <a:pt x="66" y="264"/>
                    </a:lnTo>
                    <a:lnTo>
                      <a:pt x="54" y="264"/>
                    </a:lnTo>
                    <a:lnTo>
                      <a:pt x="36" y="264"/>
                    </a:lnTo>
                    <a:lnTo>
                      <a:pt x="30" y="258"/>
                    </a:lnTo>
                    <a:lnTo>
                      <a:pt x="30" y="246"/>
                    </a:lnTo>
                    <a:lnTo>
                      <a:pt x="36" y="228"/>
                    </a:lnTo>
                    <a:lnTo>
                      <a:pt x="36" y="216"/>
                    </a:lnTo>
                    <a:lnTo>
                      <a:pt x="30" y="204"/>
                    </a:lnTo>
                    <a:lnTo>
                      <a:pt x="12" y="204"/>
                    </a:lnTo>
                    <a:lnTo>
                      <a:pt x="6" y="192"/>
                    </a:lnTo>
                    <a:lnTo>
                      <a:pt x="12" y="186"/>
                    </a:lnTo>
                    <a:lnTo>
                      <a:pt x="18" y="180"/>
                    </a:lnTo>
                    <a:lnTo>
                      <a:pt x="24" y="168"/>
                    </a:lnTo>
                    <a:lnTo>
                      <a:pt x="18" y="156"/>
                    </a:lnTo>
                    <a:lnTo>
                      <a:pt x="6" y="144"/>
                    </a:lnTo>
                    <a:lnTo>
                      <a:pt x="0" y="132"/>
                    </a:lnTo>
                    <a:lnTo>
                      <a:pt x="12" y="126"/>
                    </a:lnTo>
                    <a:lnTo>
                      <a:pt x="24" y="126"/>
                    </a:lnTo>
                    <a:lnTo>
                      <a:pt x="42" y="120"/>
                    </a:lnTo>
                    <a:lnTo>
                      <a:pt x="42" y="108"/>
                    </a:lnTo>
                    <a:lnTo>
                      <a:pt x="30" y="90"/>
                    </a:lnTo>
                    <a:lnTo>
                      <a:pt x="30" y="78"/>
                    </a:lnTo>
                    <a:lnTo>
                      <a:pt x="42" y="72"/>
                    </a:lnTo>
                    <a:lnTo>
                      <a:pt x="60" y="72"/>
                    </a:lnTo>
                    <a:lnTo>
                      <a:pt x="78" y="72"/>
                    </a:lnTo>
                    <a:lnTo>
                      <a:pt x="78" y="60"/>
                    </a:lnTo>
                    <a:lnTo>
                      <a:pt x="78" y="42"/>
                    </a:lnTo>
                    <a:lnTo>
                      <a:pt x="78" y="30"/>
                    </a:lnTo>
                    <a:lnTo>
                      <a:pt x="90" y="30"/>
                    </a:lnTo>
                    <a:lnTo>
                      <a:pt x="108" y="36"/>
                    </a:lnTo>
                    <a:lnTo>
                      <a:pt x="120" y="42"/>
                    </a:lnTo>
                    <a:lnTo>
                      <a:pt x="126" y="30"/>
                    </a:lnTo>
                    <a:lnTo>
                      <a:pt x="138" y="12"/>
                    </a:lnTo>
                    <a:lnTo>
                      <a:pt x="144" y="0"/>
                    </a:lnTo>
                    <a:lnTo>
                      <a:pt x="150" y="6"/>
                    </a:lnTo>
                    <a:lnTo>
                      <a:pt x="162" y="18"/>
                    </a:lnTo>
                    <a:lnTo>
                      <a:pt x="168" y="24"/>
                    </a:lnTo>
                    <a:lnTo>
                      <a:pt x="186" y="18"/>
                    </a:lnTo>
                    <a:lnTo>
                      <a:pt x="198" y="6"/>
                    </a:lnTo>
                    <a:lnTo>
                      <a:pt x="210" y="0"/>
                    </a:lnTo>
                    <a:lnTo>
                      <a:pt x="222" y="12"/>
                    </a:lnTo>
                    <a:lnTo>
                      <a:pt x="228" y="24"/>
                    </a:lnTo>
                    <a:lnTo>
                      <a:pt x="234" y="36"/>
                    </a:lnTo>
                    <a:lnTo>
                      <a:pt x="252" y="36"/>
                    </a:lnTo>
                    <a:lnTo>
                      <a:pt x="276" y="30"/>
                    </a:lnTo>
                    <a:lnTo>
                      <a:pt x="294" y="36"/>
                    </a:lnTo>
                    <a:lnTo>
                      <a:pt x="294" y="48"/>
                    </a:lnTo>
                    <a:lnTo>
                      <a:pt x="288" y="60"/>
                    </a:lnTo>
                    <a:lnTo>
                      <a:pt x="288" y="72"/>
                    </a:lnTo>
                    <a:lnTo>
                      <a:pt x="306" y="78"/>
                    </a:lnTo>
                    <a:lnTo>
                      <a:pt x="324" y="78"/>
                    </a:lnTo>
                    <a:lnTo>
                      <a:pt x="336" y="84"/>
                    </a:lnTo>
                    <a:lnTo>
                      <a:pt x="336" y="96"/>
                    </a:lnTo>
                    <a:lnTo>
                      <a:pt x="324" y="108"/>
                    </a:lnTo>
                    <a:lnTo>
                      <a:pt x="324" y="120"/>
                    </a:lnTo>
                    <a:lnTo>
                      <a:pt x="330" y="132"/>
                    </a:lnTo>
                    <a:lnTo>
                      <a:pt x="348" y="138"/>
                    </a:lnTo>
                    <a:lnTo>
                      <a:pt x="360" y="150"/>
                    </a:lnTo>
                    <a:lnTo>
                      <a:pt x="348" y="162"/>
                    </a:lnTo>
                    <a:lnTo>
                      <a:pt x="336" y="168"/>
                    </a:lnTo>
                    <a:lnTo>
                      <a:pt x="330" y="180"/>
                    </a:lnTo>
                    <a:lnTo>
                      <a:pt x="336" y="198"/>
                    </a:lnTo>
                    <a:lnTo>
                      <a:pt x="342" y="216"/>
                    </a:lnTo>
                    <a:lnTo>
                      <a:pt x="348" y="228"/>
                    </a:lnTo>
                    <a:lnTo>
                      <a:pt x="336" y="240"/>
                    </a:lnTo>
                    <a:lnTo>
                      <a:pt x="318" y="240"/>
                    </a:lnTo>
                    <a:lnTo>
                      <a:pt x="306" y="246"/>
                    </a:lnTo>
                    <a:lnTo>
                      <a:pt x="306" y="258"/>
                    </a:lnTo>
                    <a:lnTo>
                      <a:pt x="312" y="282"/>
                    </a:lnTo>
                    <a:lnTo>
                      <a:pt x="306" y="294"/>
                    </a:lnTo>
                    <a:lnTo>
                      <a:pt x="294" y="294"/>
                    </a:lnTo>
                    <a:lnTo>
                      <a:pt x="276" y="288"/>
                    </a:lnTo>
                    <a:lnTo>
                      <a:pt x="264" y="288"/>
                    </a:lnTo>
                    <a:lnTo>
                      <a:pt x="258" y="300"/>
                    </a:lnTo>
                    <a:lnTo>
                      <a:pt x="258" y="318"/>
                    </a:lnTo>
                    <a:lnTo>
                      <a:pt x="252" y="330"/>
                    </a:lnTo>
                    <a:lnTo>
                      <a:pt x="234" y="324"/>
                    </a:lnTo>
                    <a:lnTo>
                      <a:pt x="222" y="312"/>
                    </a:lnTo>
                    <a:lnTo>
                      <a:pt x="210" y="312"/>
                    </a:lnTo>
                    <a:lnTo>
                      <a:pt x="204" y="324"/>
                    </a:lnTo>
                    <a:lnTo>
                      <a:pt x="198" y="336"/>
                    </a:lnTo>
                    <a:lnTo>
                      <a:pt x="186" y="348"/>
                    </a:lnTo>
                    <a:lnTo>
                      <a:pt x="174" y="336"/>
                    </a:lnTo>
                    <a:lnTo>
                      <a:pt x="162" y="318"/>
                    </a:lnTo>
                    <a:lnTo>
                      <a:pt x="156" y="312"/>
                    </a:lnTo>
                    <a:lnTo>
                      <a:pt x="144" y="318"/>
                    </a:lnTo>
                    <a:lnTo>
                      <a:pt x="132" y="330"/>
                    </a:lnTo>
                    <a:lnTo>
                      <a:pt x="120" y="336"/>
                    </a:lnTo>
                    <a:lnTo>
                      <a:pt x="108" y="324"/>
                    </a:lnTo>
                    <a:lnTo>
                      <a:pt x="108" y="306"/>
                    </a:lnTo>
                    <a:lnTo>
                      <a:pt x="102" y="300"/>
                    </a:lnTo>
                    <a:lnTo>
                      <a:pt x="90" y="300"/>
                    </a:lnTo>
                    <a:lnTo>
                      <a:pt x="84" y="306"/>
                    </a:lnTo>
                    <a:lnTo>
                      <a:pt x="72" y="306"/>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76" name="Freeform 1326"/>
              <p:cNvSpPr>
                <a:spLocks/>
              </p:cNvSpPr>
              <p:nvPr/>
            </p:nvSpPr>
            <p:spPr bwMode="auto">
              <a:xfrm>
                <a:off x="2546" y="2453"/>
                <a:ext cx="354" cy="342"/>
              </a:xfrm>
              <a:custGeom>
                <a:avLst/>
                <a:gdLst>
                  <a:gd name="T0" fmla="*/ 48 w 354"/>
                  <a:gd name="T1" fmla="*/ 258 h 342"/>
                  <a:gd name="T2" fmla="*/ 36 w 354"/>
                  <a:gd name="T3" fmla="*/ 240 h 342"/>
                  <a:gd name="T4" fmla="*/ 6 w 354"/>
                  <a:gd name="T5" fmla="*/ 234 h 342"/>
                  <a:gd name="T6" fmla="*/ 30 w 354"/>
                  <a:gd name="T7" fmla="*/ 192 h 342"/>
                  <a:gd name="T8" fmla="*/ 6 w 354"/>
                  <a:gd name="T9" fmla="*/ 174 h 342"/>
                  <a:gd name="T10" fmla="*/ 6 w 354"/>
                  <a:gd name="T11" fmla="*/ 156 h 342"/>
                  <a:gd name="T12" fmla="*/ 24 w 354"/>
                  <a:gd name="T13" fmla="*/ 144 h 342"/>
                  <a:gd name="T14" fmla="*/ 6 w 354"/>
                  <a:gd name="T15" fmla="*/ 102 h 342"/>
                  <a:gd name="T16" fmla="*/ 30 w 354"/>
                  <a:gd name="T17" fmla="*/ 102 h 342"/>
                  <a:gd name="T18" fmla="*/ 48 w 354"/>
                  <a:gd name="T19" fmla="*/ 84 h 342"/>
                  <a:gd name="T20" fmla="*/ 42 w 354"/>
                  <a:gd name="T21" fmla="*/ 54 h 342"/>
                  <a:gd name="T22" fmla="*/ 90 w 354"/>
                  <a:gd name="T23" fmla="*/ 54 h 342"/>
                  <a:gd name="T24" fmla="*/ 96 w 354"/>
                  <a:gd name="T25" fmla="*/ 24 h 342"/>
                  <a:gd name="T26" fmla="*/ 114 w 354"/>
                  <a:gd name="T27" fmla="*/ 18 h 342"/>
                  <a:gd name="T28" fmla="*/ 138 w 354"/>
                  <a:gd name="T29" fmla="*/ 30 h 342"/>
                  <a:gd name="T30" fmla="*/ 168 w 354"/>
                  <a:gd name="T31" fmla="*/ 0 h 342"/>
                  <a:gd name="T32" fmla="*/ 186 w 354"/>
                  <a:gd name="T33" fmla="*/ 18 h 342"/>
                  <a:gd name="T34" fmla="*/ 204 w 354"/>
                  <a:gd name="T35" fmla="*/ 18 h 342"/>
                  <a:gd name="T36" fmla="*/ 234 w 354"/>
                  <a:gd name="T37" fmla="*/ 12 h 342"/>
                  <a:gd name="T38" fmla="*/ 252 w 354"/>
                  <a:gd name="T39" fmla="*/ 48 h 342"/>
                  <a:gd name="T40" fmla="*/ 294 w 354"/>
                  <a:gd name="T41" fmla="*/ 48 h 342"/>
                  <a:gd name="T42" fmla="*/ 312 w 354"/>
                  <a:gd name="T43" fmla="*/ 66 h 342"/>
                  <a:gd name="T44" fmla="*/ 300 w 354"/>
                  <a:gd name="T45" fmla="*/ 90 h 342"/>
                  <a:gd name="T46" fmla="*/ 342 w 354"/>
                  <a:gd name="T47" fmla="*/ 108 h 342"/>
                  <a:gd name="T48" fmla="*/ 330 w 354"/>
                  <a:gd name="T49" fmla="*/ 132 h 342"/>
                  <a:gd name="T50" fmla="*/ 330 w 354"/>
                  <a:gd name="T51" fmla="*/ 156 h 342"/>
                  <a:gd name="T52" fmla="*/ 354 w 354"/>
                  <a:gd name="T53" fmla="*/ 180 h 342"/>
                  <a:gd name="T54" fmla="*/ 318 w 354"/>
                  <a:gd name="T55" fmla="*/ 204 h 342"/>
                  <a:gd name="T56" fmla="*/ 330 w 354"/>
                  <a:gd name="T57" fmla="*/ 240 h 342"/>
                  <a:gd name="T58" fmla="*/ 318 w 354"/>
                  <a:gd name="T59" fmla="*/ 264 h 342"/>
                  <a:gd name="T60" fmla="*/ 288 w 354"/>
                  <a:gd name="T61" fmla="*/ 264 h 342"/>
                  <a:gd name="T62" fmla="*/ 276 w 354"/>
                  <a:gd name="T63" fmla="*/ 312 h 342"/>
                  <a:gd name="T64" fmla="*/ 246 w 354"/>
                  <a:gd name="T65" fmla="*/ 300 h 342"/>
                  <a:gd name="T66" fmla="*/ 228 w 354"/>
                  <a:gd name="T67" fmla="*/ 306 h 342"/>
                  <a:gd name="T68" fmla="*/ 216 w 354"/>
                  <a:gd name="T69" fmla="*/ 336 h 342"/>
                  <a:gd name="T70" fmla="*/ 180 w 354"/>
                  <a:gd name="T71" fmla="*/ 312 h 342"/>
                  <a:gd name="T72" fmla="*/ 162 w 354"/>
                  <a:gd name="T73" fmla="*/ 336 h 342"/>
                  <a:gd name="T74" fmla="*/ 138 w 354"/>
                  <a:gd name="T75" fmla="*/ 336 h 342"/>
                  <a:gd name="T76" fmla="*/ 120 w 354"/>
                  <a:gd name="T77" fmla="*/ 306 h 342"/>
                  <a:gd name="T78" fmla="*/ 84 w 354"/>
                  <a:gd name="T79" fmla="*/ 318 h 342"/>
                  <a:gd name="T80" fmla="*/ 78 w 354"/>
                  <a:gd name="T81" fmla="*/ 294 h 342"/>
                  <a:gd name="T82" fmla="*/ 66 w 354"/>
                  <a:gd name="T83" fmla="*/ 282 h 342"/>
                  <a:gd name="T84" fmla="*/ 42 w 354"/>
                  <a:gd name="T85" fmla="*/ 288 h 3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4"/>
                  <a:gd name="T130" fmla="*/ 0 h 342"/>
                  <a:gd name="T131" fmla="*/ 354 w 354"/>
                  <a:gd name="T132" fmla="*/ 342 h 3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4" h="342">
                    <a:moveTo>
                      <a:pt x="42" y="288"/>
                    </a:moveTo>
                    <a:lnTo>
                      <a:pt x="36" y="276"/>
                    </a:lnTo>
                    <a:lnTo>
                      <a:pt x="48" y="258"/>
                    </a:lnTo>
                    <a:lnTo>
                      <a:pt x="48" y="246"/>
                    </a:lnTo>
                    <a:lnTo>
                      <a:pt x="36" y="240"/>
                    </a:lnTo>
                    <a:lnTo>
                      <a:pt x="18" y="234"/>
                    </a:lnTo>
                    <a:lnTo>
                      <a:pt x="6" y="234"/>
                    </a:lnTo>
                    <a:lnTo>
                      <a:pt x="12" y="222"/>
                    </a:lnTo>
                    <a:lnTo>
                      <a:pt x="24" y="204"/>
                    </a:lnTo>
                    <a:lnTo>
                      <a:pt x="30" y="192"/>
                    </a:lnTo>
                    <a:lnTo>
                      <a:pt x="18" y="180"/>
                    </a:lnTo>
                    <a:lnTo>
                      <a:pt x="6" y="174"/>
                    </a:lnTo>
                    <a:lnTo>
                      <a:pt x="0" y="168"/>
                    </a:lnTo>
                    <a:lnTo>
                      <a:pt x="6" y="156"/>
                    </a:lnTo>
                    <a:lnTo>
                      <a:pt x="18" y="150"/>
                    </a:lnTo>
                    <a:lnTo>
                      <a:pt x="24" y="144"/>
                    </a:lnTo>
                    <a:lnTo>
                      <a:pt x="18" y="126"/>
                    </a:lnTo>
                    <a:lnTo>
                      <a:pt x="12" y="114"/>
                    </a:lnTo>
                    <a:lnTo>
                      <a:pt x="6" y="102"/>
                    </a:lnTo>
                    <a:lnTo>
                      <a:pt x="18" y="102"/>
                    </a:lnTo>
                    <a:lnTo>
                      <a:pt x="30" y="102"/>
                    </a:lnTo>
                    <a:lnTo>
                      <a:pt x="48" y="96"/>
                    </a:lnTo>
                    <a:lnTo>
                      <a:pt x="48" y="84"/>
                    </a:lnTo>
                    <a:lnTo>
                      <a:pt x="42" y="66"/>
                    </a:lnTo>
                    <a:lnTo>
                      <a:pt x="42" y="54"/>
                    </a:lnTo>
                    <a:lnTo>
                      <a:pt x="60" y="54"/>
                    </a:lnTo>
                    <a:lnTo>
                      <a:pt x="78" y="54"/>
                    </a:lnTo>
                    <a:lnTo>
                      <a:pt x="90" y="54"/>
                    </a:lnTo>
                    <a:lnTo>
                      <a:pt x="96" y="42"/>
                    </a:lnTo>
                    <a:lnTo>
                      <a:pt x="96" y="24"/>
                    </a:lnTo>
                    <a:lnTo>
                      <a:pt x="102" y="12"/>
                    </a:lnTo>
                    <a:lnTo>
                      <a:pt x="114" y="18"/>
                    </a:lnTo>
                    <a:lnTo>
                      <a:pt x="126" y="30"/>
                    </a:lnTo>
                    <a:lnTo>
                      <a:pt x="138" y="30"/>
                    </a:lnTo>
                    <a:lnTo>
                      <a:pt x="150" y="24"/>
                    </a:lnTo>
                    <a:lnTo>
                      <a:pt x="162" y="6"/>
                    </a:lnTo>
                    <a:lnTo>
                      <a:pt x="168" y="0"/>
                    </a:lnTo>
                    <a:lnTo>
                      <a:pt x="180" y="6"/>
                    </a:lnTo>
                    <a:lnTo>
                      <a:pt x="186" y="18"/>
                    </a:lnTo>
                    <a:lnTo>
                      <a:pt x="192" y="24"/>
                    </a:lnTo>
                    <a:lnTo>
                      <a:pt x="204" y="18"/>
                    </a:lnTo>
                    <a:lnTo>
                      <a:pt x="222" y="12"/>
                    </a:lnTo>
                    <a:lnTo>
                      <a:pt x="234" y="12"/>
                    </a:lnTo>
                    <a:lnTo>
                      <a:pt x="246" y="18"/>
                    </a:lnTo>
                    <a:lnTo>
                      <a:pt x="246" y="36"/>
                    </a:lnTo>
                    <a:lnTo>
                      <a:pt x="252" y="48"/>
                    </a:lnTo>
                    <a:lnTo>
                      <a:pt x="270" y="48"/>
                    </a:lnTo>
                    <a:lnTo>
                      <a:pt x="294" y="48"/>
                    </a:lnTo>
                    <a:lnTo>
                      <a:pt x="312" y="54"/>
                    </a:lnTo>
                    <a:lnTo>
                      <a:pt x="312" y="66"/>
                    </a:lnTo>
                    <a:lnTo>
                      <a:pt x="300" y="78"/>
                    </a:lnTo>
                    <a:lnTo>
                      <a:pt x="300" y="90"/>
                    </a:lnTo>
                    <a:lnTo>
                      <a:pt x="312" y="96"/>
                    </a:lnTo>
                    <a:lnTo>
                      <a:pt x="330" y="102"/>
                    </a:lnTo>
                    <a:lnTo>
                      <a:pt x="342" y="108"/>
                    </a:lnTo>
                    <a:lnTo>
                      <a:pt x="342" y="120"/>
                    </a:lnTo>
                    <a:lnTo>
                      <a:pt x="330" y="132"/>
                    </a:lnTo>
                    <a:lnTo>
                      <a:pt x="324" y="144"/>
                    </a:lnTo>
                    <a:lnTo>
                      <a:pt x="330" y="156"/>
                    </a:lnTo>
                    <a:lnTo>
                      <a:pt x="348" y="168"/>
                    </a:lnTo>
                    <a:lnTo>
                      <a:pt x="354" y="180"/>
                    </a:lnTo>
                    <a:lnTo>
                      <a:pt x="342" y="186"/>
                    </a:lnTo>
                    <a:lnTo>
                      <a:pt x="330" y="198"/>
                    </a:lnTo>
                    <a:lnTo>
                      <a:pt x="318" y="204"/>
                    </a:lnTo>
                    <a:lnTo>
                      <a:pt x="318" y="222"/>
                    </a:lnTo>
                    <a:lnTo>
                      <a:pt x="330" y="240"/>
                    </a:lnTo>
                    <a:lnTo>
                      <a:pt x="330" y="258"/>
                    </a:lnTo>
                    <a:lnTo>
                      <a:pt x="318" y="264"/>
                    </a:lnTo>
                    <a:lnTo>
                      <a:pt x="300" y="264"/>
                    </a:lnTo>
                    <a:lnTo>
                      <a:pt x="288" y="264"/>
                    </a:lnTo>
                    <a:lnTo>
                      <a:pt x="282" y="282"/>
                    </a:lnTo>
                    <a:lnTo>
                      <a:pt x="282" y="300"/>
                    </a:lnTo>
                    <a:lnTo>
                      <a:pt x="276" y="312"/>
                    </a:lnTo>
                    <a:lnTo>
                      <a:pt x="264" y="312"/>
                    </a:lnTo>
                    <a:lnTo>
                      <a:pt x="246" y="300"/>
                    </a:lnTo>
                    <a:lnTo>
                      <a:pt x="234" y="300"/>
                    </a:lnTo>
                    <a:lnTo>
                      <a:pt x="228" y="306"/>
                    </a:lnTo>
                    <a:lnTo>
                      <a:pt x="222" y="324"/>
                    </a:lnTo>
                    <a:lnTo>
                      <a:pt x="216" y="336"/>
                    </a:lnTo>
                    <a:lnTo>
                      <a:pt x="198" y="330"/>
                    </a:lnTo>
                    <a:lnTo>
                      <a:pt x="192" y="318"/>
                    </a:lnTo>
                    <a:lnTo>
                      <a:pt x="180" y="312"/>
                    </a:lnTo>
                    <a:lnTo>
                      <a:pt x="168" y="324"/>
                    </a:lnTo>
                    <a:lnTo>
                      <a:pt x="162" y="336"/>
                    </a:lnTo>
                    <a:lnTo>
                      <a:pt x="150" y="342"/>
                    </a:lnTo>
                    <a:lnTo>
                      <a:pt x="138" y="336"/>
                    </a:lnTo>
                    <a:lnTo>
                      <a:pt x="132" y="318"/>
                    </a:lnTo>
                    <a:lnTo>
                      <a:pt x="120" y="306"/>
                    </a:lnTo>
                    <a:lnTo>
                      <a:pt x="108" y="306"/>
                    </a:lnTo>
                    <a:lnTo>
                      <a:pt x="102" y="318"/>
                    </a:lnTo>
                    <a:lnTo>
                      <a:pt x="84" y="318"/>
                    </a:lnTo>
                    <a:lnTo>
                      <a:pt x="78" y="312"/>
                    </a:lnTo>
                    <a:lnTo>
                      <a:pt x="78" y="294"/>
                    </a:lnTo>
                    <a:lnTo>
                      <a:pt x="78" y="282"/>
                    </a:lnTo>
                    <a:lnTo>
                      <a:pt x="66" y="282"/>
                    </a:lnTo>
                    <a:lnTo>
                      <a:pt x="54" y="288"/>
                    </a:lnTo>
                    <a:lnTo>
                      <a:pt x="42" y="288"/>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77" name="Freeform 1327"/>
              <p:cNvSpPr>
                <a:spLocks/>
              </p:cNvSpPr>
              <p:nvPr/>
            </p:nvSpPr>
            <p:spPr bwMode="auto">
              <a:xfrm>
                <a:off x="2546" y="2453"/>
                <a:ext cx="354" cy="342"/>
              </a:xfrm>
              <a:custGeom>
                <a:avLst/>
                <a:gdLst>
                  <a:gd name="T0" fmla="*/ 48 w 354"/>
                  <a:gd name="T1" fmla="*/ 258 h 342"/>
                  <a:gd name="T2" fmla="*/ 36 w 354"/>
                  <a:gd name="T3" fmla="*/ 240 h 342"/>
                  <a:gd name="T4" fmla="*/ 6 w 354"/>
                  <a:gd name="T5" fmla="*/ 234 h 342"/>
                  <a:gd name="T6" fmla="*/ 30 w 354"/>
                  <a:gd name="T7" fmla="*/ 192 h 342"/>
                  <a:gd name="T8" fmla="*/ 6 w 354"/>
                  <a:gd name="T9" fmla="*/ 174 h 342"/>
                  <a:gd name="T10" fmla="*/ 6 w 354"/>
                  <a:gd name="T11" fmla="*/ 156 h 342"/>
                  <a:gd name="T12" fmla="*/ 24 w 354"/>
                  <a:gd name="T13" fmla="*/ 144 h 342"/>
                  <a:gd name="T14" fmla="*/ 6 w 354"/>
                  <a:gd name="T15" fmla="*/ 102 h 342"/>
                  <a:gd name="T16" fmla="*/ 30 w 354"/>
                  <a:gd name="T17" fmla="*/ 102 h 342"/>
                  <a:gd name="T18" fmla="*/ 48 w 354"/>
                  <a:gd name="T19" fmla="*/ 84 h 342"/>
                  <a:gd name="T20" fmla="*/ 42 w 354"/>
                  <a:gd name="T21" fmla="*/ 54 h 342"/>
                  <a:gd name="T22" fmla="*/ 90 w 354"/>
                  <a:gd name="T23" fmla="*/ 54 h 342"/>
                  <a:gd name="T24" fmla="*/ 96 w 354"/>
                  <a:gd name="T25" fmla="*/ 24 h 342"/>
                  <a:gd name="T26" fmla="*/ 114 w 354"/>
                  <a:gd name="T27" fmla="*/ 18 h 342"/>
                  <a:gd name="T28" fmla="*/ 138 w 354"/>
                  <a:gd name="T29" fmla="*/ 30 h 342"/>
                  <a:gd name="T30" fmla="*/ 168 w 354"/>
                  <a:gd name="T31" fmla="*/ 0 h 342"/>
                  <a:gd name="T32" fmla="*/ 186 w 354"/>
                  <a:gd name="T33" fmla="*/ 18 h 342"/>
                  <a:gd name="T34" fmla="*/ 204 w 354"/>
                  <a:gd name="T35" fmla="*/ 18 h 342"/>
                  <a:gd name="T36" fmla="*/ 234 w 354"/>
                  <a:gd name="T37" fmla="*/ 12 h 342"/>
                  <a:gd name="T38" fmla="*/ 252 w 354"/>
                  <a:gd name="T39" fmla="*/ 48 h 342"/>
                  <a:gd name="T40" fmla="*/ 294 w 354"/>
                  <a:gd name="T41" fmla="*/ 48 h 342"/>
                  <a:gd name="T42" fmla="*/ 312 w 354"/>
                  <a:gd name="T43" fmla="*/ 66 h 342"/>
                  <a:gd name="T44" fmla="*/ 300 w 354"/>
                  <a:gd name="T45" fmla="*/ 90 h 342"/>
                  <a:gd name="T46" fmla="*/ 342 w 354"/>
                  <a:gd name="T47" fmla="*/ 108 h 342"/>
                  <a:gd name="T48" fmla="*/ 330 w 354"/>
                  <a:gd name="T49" fmla="*/ 132 h 342"/>
                  <a:gd name="T50" fmla="*/ 330 w 354"/>
                  <a:gd name="T51" fmla="*/ 156 h 342"/>
                  <a:gd name="T52" fmla="*/ 354 w 354"/>
                  <a:gd name="T53" fmla="*/ 180 h 342"/>
                  <a:gd name="T54" fmla="*/ 318 w 354"/>
                  <a:gd name="T55" fmla="*/ 204 h 342"/>
                  <a:gd name="T56" fmla="*/ 330 w 354"/>
                  <a:gd name="T57" fmla="*/ 240 h 342"/>
                  <a:gd name="T58" fmla="*/ 318 w 354"/>
                  <a:gd name="T59" fmla="*/ 264 h 342"/>
                  <a:gd name="T60" fmla="*/ 288 w 354"/>
                  <a:gd name="T61" fmla="*/ 264 h 342"/>
                  <a:gd name="T62" fmla="*/ 276 w 354"/>
                  <a:gd name="T63" fmla="*/ 312 h 342"/>
                  <a:gd name="T64" fmla="*/ 246 w 354"/>
                  <a:gd name="T65" fmla="*/ 300 h 342"/>
                  <a:gd name="T66" fmla="*/ 228 w 354"/>
                  <a:gd name="T67" fmla="*/ 306 h 342"/>
                  <a:gd name="T68" fmla="*/ 216 w 354"/>
                  <a:gd name="T69" fmla="*/ 336 h 342"/>
                  <a:gd name="T70" fmla="*/ 180 w 354"/>
                  <a:gd name="T71" fmla="*/ 312 h 342"/>
                  <a:gd name="T72" fmla="*/ 162 w 354"/>
                  <a:gd name="T73" fmla="*/ 336 h 342"/>
                  <a:gd name="T74" fmla="*/ 138 w 354"/>
                  <a:gd name="T75" fmla="*/ 336 h 342"/>
                  <a:gd name="T76" fmla="*/ 120 w 354"/>
                  <a:gd name="T77" fmla="*/ 306 h 342"/>
                  <a:gd name="T78" fmla="*/ 84 w 354"/>
                  <a:gd name="T79" fmla="*/ 318 h 342"/>
                  <a:gd name="T80" fmla="*/ 78 w 354"/>
                  <a:gd name="T81" fmla="*/ 294 h 342"/>
                  <a:gd name="T82" fmla="*/ 66 w 354"/>
                  <a:gd name="T83" fmla="*/ 282 h 342"/>
                  <a:gd name="T84" fmla="*/ 42 w 354"/>
                  <a:gd name="T85" fmla="*/ 288 h 3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4"/>
                  <a:gd name="T130" fmla="*/ 0 h 342"/>
                  <a:gd name="T131" fmla="*/ 354 w 354"/>
                  <a:gd name="T132" fmla="*/ 342 h 3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4" h="342">
                    <a:moveTo>
                      <a:pt x="42" y="288"/>
                    </a:moveTo>
                    <a:lnTo>
                      <a:pt x="36" y="276"/>
                    </a:lnTo>
                    <a:lnTo>
                      <a:pt x="48" y="258"/>
                    </a:lnTo>
                    <a:lnTo>
                      <a:pt x="48" y="246"/>
                    </a:lnTo>
                    <a:lnTo>
                      <a:pt x="36" y="240"/>
                    </a:lnTo>
                    <a:lnTo>
                      <a:pt x="18" y="234"/>
                    </a:lnTo>
                    <a:lnTo>
                      <a:pt x="6" y="234"/>
                    </a:lnTo>
                    <a:lnTo>
                      <a:pt x="12" y="222"/>
                    </a:lnTo>
                    <a:lnTo>
                      <a:pt x="24" y="204"/>
                    </a:lnTo>
                    <a:lnTo>
                      <a:pt x="30" y="192"/>
                    </a:lnTo>
                    <a:lnTo>
                      <a:pt x="18" y="180"/>
                    </a:lnTo>
                    <a:lnTo>
                      <a:pt x="6" y="174"/>
                    </a:lnTo>
                    <a:lnTo>
                      <a:pt x="0" y="168"/>
                    </a:lnTo>
                    <a:lnTo>
                      <a:pt x="6" y="156"/>
                    </a:lnTo>
                    <a:lnTo>
                      <a:pt x="18" y="150"/>
                    </a:lnTo>
                    <a:lnTo>
                      <a:pt x="24" y="144"/>
                    </a:lnTo>
                    <a:lnTo>
                      <a:pt x="18" y="126"/>
                    </a:lnTo>
                    <a:lnTo>
                      <a:pt x="12" y="114"/>
                    </a:lnTo>
                    <a:lnTo>
                      <a:pt x="6" y="102"/>
                    </a:lnTo>
                    <a:lnTo>
                      <a:pt x="18" y="102"/>
                    </a:lnTo>
                    <a:lnTo>
                      <a:pt x="30" y="102"/>
                    </a:lnTo>
                    <a:lnTo>
                      <a:pt x="48" y="96"/>
                    </a:lnTo>
                    <a:lnTo>
                      <a:pt x="48" y="84"/>
                    </a:lnTo>
                    <a:lnTo>
                      <a:pt x="42" y="66"/>
                    </a:lnTo>
                    <a:lnTo>
                      <a:pt x="42" y="54"/>
                    </a:lnTo>
                    <a:lnTo>
                      <a:pt x="60" y="54"/>
                    </a:lnTo>
                    <a:lnTo>
                      <a:pt x="78" y="54"/>
                    </a:lnTo>
                    <a:lnTo>
                      <a:pt x="90" y="54"/>
                    </a:lnTo>
                    <a:lnTo>
                      <a:pt x="96" y="42"/>
                    </a:lnTo>
                    <a:lnTo>
                      <a:pt x="96" y="24"/>
                    </a:lnTo>
                    <a:lnTo>
                      <a:pt x="102" y="12"/>
                    </a:lnTo>
                    <a:lnTo>
                      <a:pt x="114" y="18"/>
                    </a:lnTo>
                    <a:lnTo>
                      <a:pt x="126" y="30"/>
                    </a:lnTo>
                    <a:lnTo>
                      <a:pt x="138" y="30"/>
                    </a:lnTo>
                    <a:lnTo>
                      <a:pt x="150" y="24"/>
                    </a:lnTo>
                    <a:lnTo>
                      <a:pt x="162" y="6"/>
                    </a:lnTo>
                    <a:lnTo>
                      <a:pt x="168" y="0"/>
                    </a:lnTo>
                    <a:lnTo>
                      <a:pt x="180" y="6"/>
                    </a:lnTo>
                    <a:lnTo>
                      <a:pt x="186" y="18"/>
                    </a:lnTo>
                    <a:lnTo>
                      <a:pt x="192" y="24"/>
                    </a:lnTo>
                    <a:lnTo>
                      <a:pt x="204" y="18"/>
                    </a:lnTo>
                    <a:lnTo>
                      <a:pt x="222" y="12"/>
                    </a:lnTo>
                    <a:lnTo>
                      <a:pt x="234" y="12"/>
                    </a:lnTo>
                    <a:lnTo>
                      <a:pt x="246" y="18"/>
                    </a:lnTo>
                    <a:lnTo>
                      <a:pt x="246" y="36"/>
                    </a:lnTo>
                    <a:lnTo>
                      <a:pt x="252" y="48"/>
                    </a:lnTo>
                    <a:lnTo>
                      <a:pt x="270" y="48"/>
                    </a:lnTo>
                    <a:lnTo>
                      <a:pt x="294" y="48"/>
                    </a:lnTo>
                    <a:lnTo>
                      <a:pt x="312" y="54"/>
                    </a:lnTo>
                    <a:lnTo>
                      <a:pt x="312" y="66"/>
                    </a:lnTo>
                    <a:lnTo>
                      <a:pt x="300" y="78"/>
                    </a:lnTo>
                    <a:lnTo>
                      <a:pt x="300" y="90"/>
                    </a:lnTo>
                    <a:lnTo>
                      <a:pt x="312" y="96"/>
                    </a:lnTo>
                    <a:lnTo>
                      <a:pt x="330" y="102"/>
                    </a:lnTo>
                    <a:lnTo>
                      <a:pt x="342" y="108"/>
                    </a:lnTo>
                    <a:lnTo>
                      <a:pt x="342" y="120"/>
                    </a:lnTo>
                    <a:lnTo>
                      <a:pt x="330" y="132"/>
                    </a:lnTo>
                    <a:lnTo>
                      <a:pt x="324" y="144"/>
                    </a:lnTo>
                    <a:lnTo>
                      <a:pt x="330" y="156"/>
                    </a:lnTo>
                    <a:lnTo>
                      <a:pt x="348" y="168"/>
                    </a:lnTo>
                    <a:lnTo>
                      <a:pt x="354" y="180"/>
                    </a:lnTo>
                    <a:lnTo>
                      <a:pt x="342" y="186"/>
                    </a:lnTo>
                    <a:lnTo>
                      <a:pt x="330" y="198"/>
                    </a:lnTo>
                    <a:lnTo>
                      <a:pt x="318" y="204"/>
                    </a:lnTo>
                    <a:lnTo>
                      <a:pt x="318" y="222"/>
                    </a:lnTo>
                    <a:lnTo>
                      <a:pt x="330" y="240"/>
                    </a:lnTo>
                    <a:lnTo>
                      <a:pt x="330" y="258"/>
                    </a:lnTo>
                    <a:lnTo>
                      <a:pt x="318" y="264"/>
                    </a:lnTo>
                    <a:lnTo>
                      <a:pt x="300" y="264"/>
                    </a:lnTo>
                    <a:lnTo>
                      <a:pt x="288" y="264"/>
                    </a:lnTo>
                    <a:lnTo>
                      <a:pt x="282" y="282"/>
                    </a:lnTo>
                    <a:lnTo>
                      <a:pt x="282" y="300"/>
                    </a:lnTo>
                    <a:lnTo>
                      <a:pt x="276" y="312"/>
                    </a:lnTo>
                    <a:lnTo>
                      <a:pt x="264" y="312"/>
                    </a:lnTo>
                    <a:lnTo>
                      <a:pt x="246" y="300"/>
                    </a:lnTo>
                    <a:lnTo>
                      <a:pt x="234" y="300"/>
                    </a:lnTo>
                    <a:lnTo>
                      <a:pt x="228" y="306"/>
                    </a:lnTo>
                    <a:lnTo>
                      <a:pt x="222" y="324"/>
                    </a:lnTo>
                    <a:lnTo>
                      <a:pt x="216" y="336"/>
                    </a:lnTo>
                    <a:lnTo>
                      <a:pt x="198" y="330"/>
                    </a:lnTo>
                    <a:lnTo>
                      <a:pt x="192" y="318"/>
                    </a:lnTo>
                    <a:lnTo>
                      <a:pt x="180" y="312"/>
                    </a:lnTo>
                    <a:lnTo>
                      <a:pt x="168" y="324"/>
                    </a:lnTo>
                    <a:lnTo>
                      <a:pt x="162" y="336"/>
                    </a:lnTo>
                    <a:lnTo>
                      <a:pt x="150" y="342"/>
                    </a:lnTo>
                    <a:lnTo>
                      <a:pt x="138" y="336"/>
                    </a:lnTo>
                    <a:lnTo>
                      <a:pt x="132" y="318"/>
                    </a:lnTo>
                    <a:lnTo>
                      <a:pt x="120" y="306"/>
                    </a:lnTo>
                    <a:lnTo>
                      <a:pt x="108" y="306"/>
                    </a:lnTo>
                    <a:lnTo>
                      <a:pt x="102" y="318"/>
                    </a:lnTo>
                    <a:lnTo>
                      <a:pt x="84" y="318"/>
                    </a:lnTo>
                    <a:lnTo>
                      <a:pt x="78" y="312"/>
                    </a:lnTo>
                    <a:lnTo>
                      <a:pt x="78" y="294"/>
                    </a:lnTo>
                    <a:lnTo>
                      <a:pt x="78" y="282"/>
                    </a:lnTo>
                    <a:lnTo>
                      <a:pt x="66" y="282"/>
                    </a:lnTo>
                    <a:lnTo>
                      <a:pt x="54" y="288"/>
                    </a:lnTo>
                    <a:lnTo>
                      <a:pt x="42" y="288"/>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78" name="Freeform 1328"/>
              <p:cNvSpPr>
                <a:spLocks/>
              </p:cNvSpPr>
              <p:nvPr/>
            </p:nvSpPr>
            <p:spPr bwMode="auto">
              <a:xfrm>
                <a:off x="2954" y="2567"/>
                <a:ext cx="396" cy="36"/>
              </a:xfrm>
              <a:custGeom>
                <a:avLst/>
                <a:gdLst>
                  <a:gd name="T0" fmla="*/ 384 w 396"/>
                  <a:gd name="T1" fmla="*/ 24 h 36"/>
                  <a:gd name="T2" fmla="*/ 354 w 396"/>
                  <a:gd name="T3" fmla="*/ 0 h 36"/>
                  <a:gd name="T4" fmla="*/ 348 w 396"/>
                  <a:gd name="T5" fmla="*/ 6 h 36"/>
                  <a:gd name="T6" fmla="*/ 324 w 396"/>
                  <a:gd name="T7" fmla="*/ 30 h 36"/>
                  <a:gd name="T8" fmla="*/ 312 w 396"/>
                  <a:gd name="T9" fmla="*/ 24 h 36"/>
                  <a:gd name="T10" fmla="*/ 282 w 396"/>
                  <a:gd name="T11" fmla="*/ 0 h 36"/>
                  <a:gd name="T12" fmla="*/ 264 w 396"/>
                  <a:gd name="T13" fmla="*/ 6 h 36"/>
                  <a:gd name="T14" fmla="*/ 240 w 396"/>
                  <a:gd name="T15" fmla="*/ 30 h 36"/>
                  <a:gd name="T16" fmla="*/ 228 w 396"/>
                  <a:gd name="T17" fmla="*/ 24 h 36"/>
                  <a:gd name="T18" fmla="*/ 198 w 396"/>
                  <a:gd name="T19" fmla="*/ 0 h 36"/>
                  <a:gd name="T20" fmla="*/ 180 w 396"/>
                  <a:gd name="T21" fmla="*/ 12 h 36"/>
                  <a:gd name="T22" fmla="*/ 156 w 396"/>
                  <a:gd name="T23" fmla="*/ 30 h 36"/>
                  <a:gd name="T24" fmla="*/ 144 w 396"/>
                  <a:gd name="T25" fmla="*/ 24 h 36"/>
                  <a:gd name="T26" fmla="*/ 114 w 396"/>
                  <a:gd name="T27" fmla="*/ 0 h 36"/>
                  <a:gd name="T28" fmla="*/ 102 w 396"/>
                  <a:gd name="T29" fmla="*/ 12 h 36"/>
                  <a:gd name="T30" fmla="*/ 66 w 396"/>
                  <a:gd name="T31" fmla="*/ 36 h 36"/>
                  <a:gd name="T32" fmla="*/ 48 w 396"/>
                  <a:gd name="T33" fmla="*/ 24 h 36"/>
                  <a:gd name="T34" fmla="*/ 24 w 396"/>
                  <a:gd name="T35" fmla="*/ 0 h 36"/>
                  <a:gd name="T36" fmla="*/ 0 w 396"/>
                  <a:gd name="T37" fmla="*/ 0 h 36"/>
                  <a:gd name="T38" fmla="*/ 6 w 396"/>
                  <a:gd name="T39" fmla="*/ 6 h 36"/>
                  <a:gd name="T40" fmla="*/ 36 w 396"/>
                  <a:gd name="T41" fmla="*/ 36 h 36"/>
                  <a:gd name="T42" fmla="*/ 54 w 396"/>
                  <a:gd name="T43" fmla="*/ 24 h 36"/>
                  <a:gd name="T44" fmla="*/ 90 w 396"/>
                  <a:gd name="T45" fmla="*/ 0 h 36"/>
                  <a:gd name="T46" fmla="*/ 102 w 396"/>
                  <a:gd name="T47" fmla="*/ 6 h 36"/>
                  <a:gd name="T48" fmla="*/ 132 w 396"/>
                  <a:gd name="T49" fmla="*/ 30 h 36"/>
                  <a:gd name="T50" fmla="*/ 144 w 396"/>
                  <a:gd name="T51" fmla="*/ 24 h 36"/>
                  <a:gd name="T52" fmla="*/ 168 w 396"/>
                  <a:gd name="T53" fmla="*/ 0 h 36"/>
                  <a:gd name="T54" fmla="*/ 186 w 396"/>
                  <a:gd name="T55" fmla="*/ 6 h 36"/>
                  <a:gd name="T56" fmla="*/ 210 w 396"/>
                  <a:gd name="T57" fmla="*/ 30 h 36"/>
                  <a:gd name="T58" fmla="*/ 228 w 396"/>
                  <a:gd name="T59" fmla="*/ 24 h 36"/>
                  <a:gd name="T60" fmla="*/ 252 w 396"/>
                  <a:gd name="T61" fmla="*/ 0 h 36"/>
                  <a:gd name="T62" fmla="*/ 270 w 396"/>
                  <a:gd name="T63" fmla="*/ 6 h 36"/>
                  <a:gd name="T64" fmla="*/ 300 w 396"/>
                  <a:gd name="T65" fmla="*/ 30 h 36"/>
                  <a:gd name="T66" fmla="*/ 312 w 396"/>
                  <a:gd name="T67" fmla="*/ 24 h 36"/>
                  <a:gd name="T68" fmla="*/ 330 w 396"/>
                  <a:gd name="T69" fmla="*/ 0 h 36"/>
                  <a:gd name="T70" fmla="*/ 342 w 396"/>
                  <a:gd name="T71" fmla="*/ 6 h 36"/>
                  <a:gd name="T72" fmla="*/ 366 w 396"/>
                  <a:gd name="T73" fmla="*/ 30 h 36"/>
                  <a:gd name="T74" fmla="*/ 372 w 396"/>
                  <a:gd name="T75" fmla="*/ 30 h 36"/>
                  <a:gd name="T76" fmla="*/ 396 w 396"/>
                  <a:gd name="T77" fmla="*/ 30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6"/>
                  <a:gd name="T118" fmla="*/ 0 h 36"/>
                  <a:gd name="T119" fmla="*/ 396 w 396"/>
                  <a:gd name="T120" fmla="*/ 36 h 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6" h="36">
                    <a:moveTo>
                      <a:pt x="396" y="30"/>
                    </a:moveTo>
                    <a:lnTo>
                      <a:pt x="384" y="24"/>
                    </a:lnTo>
                    <a:lnTo>
                      <a:pt x="372" y="6"/>
                    </a:lnTo>
                    <a:lnTo>
                      <a:pt x="354" y="0"/>
                    </a:lnTo>
                    <a:lnTo>
                      <a:pt x="348" y="6"/>
                    </a:lnTo>
                    <a:lnTo>
                      <a:pt x="336" y="24"/>
                    </a:lnTo>
                    <a:lnTo>
                      <a:pt x="324" y="30"/>
                    </a:lnTo>
                    <a:lnTo>
                      <a:pt x="312" y="24"/>
                    </a:lnTo>
                    <a:lnTo>
                      <a:pt x="294" y="6"/>
                    </a:lnTo>
                    <a:lnTo>
                      <a:pt x="282" y="0"/>
                    </a:lnTo>
                    <a:lnTo>
                      <a:pt x="264" y="6"/>
                    </a:lnTo>
                    <a:lnTo>
                      <a:pt x="252" y="24"/>
                    </a:lnTo>
                    <a:lnTo>
                      <a:pt x="240" y="30"/>
                    </a:lnTo>
                    <a:lnTo>
                      <a:pt x="228" y="24"/>
                    </a:lnTo>
                    <a:lnTo>
                      <a:pt x="216" y="6"/>
                    </a:lnTo>
                    <a:lnTo>
                      <a:pt x="198" y="0"/>
                    </a:lnTo>
                    <a:lnTo>
                      <a:pt x="180" y="12"/>
                    </a:lnTo>
                    <a:lnTo>
                      <a:pt x="168" y="24"/>
                    </a:lnTo>
                    <a:lnTo>
                      <a:pt x="156" y="30"/>
                    </a:lnTo>
                    <a:lnTo>
                      <a:pt x="144" y="24"/>
                    </a:lnTo>
                    <a:lnTo>
                      <a:pt x="132" y="6"/>
                    </a:lnTo>
                    <a:lnTo>
                      <a:pt x="114" y="0"/>
                    </a:lnTo>
                    <a:lnTo>
                      <a:pt x="102" y="12"/>
                    </a:lnTo>
                    <a:lnTo>
                      <a:pt x="84" y="24"/>
                    </a:lnTo>
                    <a:lnTo>
                      <a:pt x="66" y="36"/>
                    </a:lnTo>
                    <a:lnTo>
                      <a:pt x="48" y="24"/>
                    </a:lnTo>
                    <a:lnTo>
                      <a:pt x="30" y="6"/>
                    </a:lnTo>
                    <a:lnTo>
                      <a:pt x="24" y="0"/>
                    </a:lnTo>
                    <a:lnTo>
                      <a:pt x="0" y="0"/>
                    </a:lnTo>
                    <a:lnTo>
                      <a:pt x="6" y="6"/>
                    </a:lnTo>
                    <a:lnTo>
                      <a:pt x="18" y="24"/>
                    </a:lnTo>
                    <a:lnTo>
                      <a:pt x="36" y="36"/>
                    </a:lnTo>
                    <a:lnTo>
                      <a:pt x="54" y="24"/>
                    </a:lnTo>
                    <a:lnTo>
                      <a:pt x="72" y="12"/>
                    </a:lnTo>
                    <a:lnTo>
                      <a:pt x="90" y="0"/>
                    </a:lnTo>
                    <a:lnTo>
                      <a:pt x="102" y="6"/>
                    </a:lnTo>
                    <a:lnTo>
                      <a:pt x="114" y="24"/>
                    </a:lnTo>
                    <a:lnTo>
                      <a:pt x="132" y="30"/>
                    </a:lnTo>
                    <a:lnTo>
                      <a:pt x="144" y="24"/>
                    </a:lnTo>
                    <a:lnTo>
                      <a:pt x="156" y="12"/>
                    </a:lnTo>
                    <a:lnTo>
                      <a:pt x="168" y="0"/>
                    </a:lnTo>
                    <a:lnTo>
                      <a:pt x="186" y="6"/>
                    </a:lnTo>
                    <a:lnTo>
                      <a:pt x="198" y="24"/>
                    </a:lnTo>
                    <a:lnTo>
                      <a:pt x="210" y="30"/>
                    </a:lnTo>
                    <a:lnTo>
                      <a:pt x="228" y="24"/>
                    </a:lnTo>
                    <a:lnTo>
                      <a:pt x="240" y="6"/>
                    </a:lnTo>
                    <a:lnTo>
                      <a:pt x="252" y="0"/>
                    </a:lnTo>
                    <a:lnTo>
                      <a:pt x="270" y="6"/>
                    </a:lnTo>
                    <a:lnTo>
                      <a:pt x="282" y="24"/>
                    </a:lnTo>
                    <a:lnTo>
                      <a:pt x="300" y="30"/>
                    </a:lnTo>
                    <a:lnTo>
                      <a:pt x="312" y="24"/>
                    </a:lnTo>
                    <a:lnTo>
                      <a:pt x="318" y="6"/>
                    </a:lnTo>
                    <a:lnTo>
                      <a:pt x="330" y="0"/>
                    </a:lnTo>
                    <a:lnTo>
                      <a:pt x="342" y="6"/>
                    </a:lnTo>
                    <a:lnTo>
                      <a:pt x="354" y="24"/>
                    </a:lnTo>
                    <a:lnTo>
                      <a:pt x="366" y="30"/>
                    </a:lnTo>
                    <a:lnTo>
                      <a:pt x="372" y="30"/>
                    </a:lnTo>
                    <a:lnTo>
                      <a:pt x="390" y="30"/>
                    </a:lnTo>
                    <a:lnTo>
                      <a:pt x="396" y="3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79" name="Freeform 1329"/>
              <p:cNvSpPr>
                <a:spLocks/>
              </p:cNvSpPr>
              <p:nvPr/>
            </p:nvSpPr>
            <p:spPr bwMode="auto">
              <a:xfrm>
                <a:off x="2954" y="2567"/>
                <a:ext cx="396" cy="36"/>
              </a:xfrm>
              <a:custGeom>
                <a:avLst/>
                <a:gdLst>
                  <a:gd name="T0" fmla="*/ 384 w 396"/>
                  <a:gd name="T1" fmla="*/ 24 h 36"/>
                  <a:gd name="T2" fmla="*/ 354 w 396"/>
                  <a:gd name="T3" fmla="*/ 0 h 36"/>
                  <a:gd name="T4" fmla="*/ 348 w 396"/>
                  <a:gd name="T5" fmla="*/ 6 h 36"/>
                  <a:gd name="T6" fmla="*/ 324 w 396"/>
                  <a:gd name="T7" fmla="*/ 30 h 36"/>
                  <a:gd name="T8" fmla="*/ 312 w 396"/>
                  <a:gd name="T9" fmla="*/ 24 h 36"/>
                  <a:gd name="T10" fmla="*/ 282 w 396"/>
                  <a:gd name="T11" fmla="*/ 0 h 36"/>
                  <a:gd name="T12" fmla="*/ 264 w 396"/>
                  <a:gd name="T13" fmla="*/ 6 h 36"/>
                  <a:gd name="T14" fmla="*/ 240 w 396"/>
                  <a:gd name="T15" fmla="*/ 30 h 36"/>
                  <a:gd name="T16" fmla="*/ 228 w 396"/>
                  <a:gd name="T17" fmla="*/ 24 h 36"/>
                  <a:gd name="T18" fmla="*/ 198 w 396"/>
                  <a:gd name="T19" fmla="*/ 0 h 36"/>
                  <a:gd name="T20" fmla="*/ 180 w 396"/>
                  <a:gd name="T21" fmla="*/ 12 h 36"/>
                  <a:gd name="T22" fmla="*/ 156 w 396"/>
                  <a:gd name="T23" fmla="*/ 30 h 36"/>
                  <a:gd name="T24" fmla="*/ 144 w 396"/>
                  <a:gd name="T25" fmla="*/ 24 h 36"/>
                  <a:gd name="T26" fmla="*/ 114 w 396"/>
                  <a:gd name="T27" fmla="*/ 0 h 36"/>
                  <a:gd name="T28" fmla="*/ 102 w 396"/>
                  <a:gd name="T29" fmla="*/ 12 h 36"/>
                  <a:gd name="T30" fmla="*/ 66 w 396"/>
                  <a:gd name="T31" fmla="*/ 36 h 36"/>
                  <a:gd name="T32" fmla="*/ 48 w 396"/>
                  <a:gd name="T33" fmla="*/ 24 h 36"/>
                  <a:gd name="T34" fmla="*/ 24 w 396"/>
                  <a:gd name="T35" fmla="*/ 0 h 36"/>
                  <a:gd name="T36" fmla="*/ 0 w 396"/>
                  <a:gd name="T37" fmla="*/ 0 h 36"/>
                  <a:gd name="T38" fmla="*/ 6 w 396"/>
                  <a:gd name="T39" fmla="*/ 6 h 36"/>
                  <a:gd name="T40" fmla="*/ 36 w 396"/>
                  <a:gd name="T41" fmla="*/ 36 h 36"/>
                  <a:gd name="T42" fmla="*/ 54 w 396"/>
                  <a:gd name="T43" fmla="*/ 24 h 36"/>
                  <a:gd name="T44" fmla="*/ 90 w 396"/>
                  <a:gd name="T45" fmla="*/ 0 h 36"/>
                  <a:gd name="T46" fmla="*/ 102 w 396"/>
                  <a:gd name="T47" fmla="*/ 6 h 36"/>
                  <a:gd name="T48" fmla="*/ 132 w 396"/>
                  <a:gd name="T49" fmla="*/ 30 h 36"/>
                  <a:gd name="T50" fmla="*/ 144 w 396"/>
                  <a:gd name="T51" fmla="*/ 24 h 36"/>
                  <a:gd name="T52" fmla="*/ 168 w 396"/>
                  <a:gd name="T53" fmla="*/ 0 h 36"/>
                  <a:gd name="T54" fmla="*/ 186 w 396"/>
                  <a:gd name="T55" fmla="*/ 6 h 36"/>
                  <a:gd name="T56" fmla="*/ 210 w 396"/>
                  <a:gd name="T57" fmla="*/ 30 h 36"/>
                  <a:gd name="T58" fmla="*/ 228 w 396"/>
                  <a:gd name="T59" fmla="*/ 24 h 36"/>
                  <a:gd name="T60" fmla="*/ 252 w 396"/>
                  <a:gd name="T61" fmla="*/ 0 h 36"/>
                  <a:gd name="T62" fmla="*/ 270 w 396"/>
                  <a:gd name="T63" fmla="*/ 6 h 36"/>
                  <a:gd name="T64" fmla="*/ 300 w 396"/>
                  <a:gd name="T65" fmla="*/ 30 h 36"/>
                  <a:gd name="T66" fmla="*/ 312 w 396"/>
                  <a:gd name="T67" fmla="*/ 24 h 36"/>
                  <a:gd name="T68" fmla="*/ 330 w 396"/>
                  <a:gd name="T69" fmla="*/ 0 h 36"/>
                  <a:gd name="T70" fmla="*/ 342 w 396"/>
                  <a:gd name="T71" fmla="*/ 6 h 36"/>
                  <a:gd name="T72" fmla="*/ 366 w 396"/>
                  <a:gd name="T73" fmla="*/ 30 h 36"/>
                  <a:gd name="T74" fmla="*/ 372 w 396"/>
                  <a:gd name="T75" fmla="*/ 30 h 36"/>
                  <a:gd name="T76" fmla="*/ 396 w 396"/>
                  <a:gd name="T77" fmla="*/ 30 h 36"/>
                  <a:gd name="T78" fmla="*/ 396 w 396"/>
                  <a:gd name="T79" fmla="*/ 3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36"/>
                  <a:gd name="T122" fmla="*/ 396 w 396"/>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36">
                    <a:moveTo>
                      <a:pt x="396" y="30"/>
                    </a:moveTo>
                    <a:lnTo>
                      <a:pt x="384" y="24"/>
                    </a:lnTo>
                    <a:lnTo>
                      <a:pt x="372" y="6"/>
                    </a:lnTo>
                    <a:lnTo>
                      <a:pt x="354" y="0"/>
                    </a:lnTo>
                    <a:lnTo>
                      <a:pt x="348" y="6"/>
                    </a:lnTo>
                    <a:lnTo>
                      <a:pt x="336" y="24"/>
                    </a:lnTo>
                    <a:lnTo>
                      <a:pt x="324" y="30"/>
                    </a:lnTo>
                    <a:lnTo>
                      <a:pt x="312" y="24"/>
                    </a:lnTo>
                    <a:lnTo>
                      <a:pt x="294" y="6"/>
                    </a:lnTo>
                    <a:lnTo>
                      <a:pt x="282" y="0"/>
                    </a:lnTo>
                    <a:lnTo>
                      <a:pt x="264" y="6"/>
                    </a:lnTo>
                    <a:lnTo>
                      <a:pt x="252" y="24"/>
                    </a:lnTo>
                    <a:lnTo>
                      <a:pt x="240" y="30"/>
                    </a:lnTo>
                    <a:lnTo>
                      <a:pt x="228" y="24"/>
                    </a:lnTo>
                    <a:lnTo>
                      <a:pt x="216" y="6"/>
                    </a:lnTo>
                    <a:lnTo>
                      <a:pt x="198" y="0"/>
                    </a:lnTo>
                    <a:lnTo>
                      <a:pt x="180" y="12"/>
                    </a:lnTo>
                    <a:lnTo>
                      <a:pt x="168" y="24"/>
                    </a:lnTo>
                    <a:lnTo>
                      <a:pt x="156" y="30"/>
                    </a:lnTo>
                    <a:lnTo>
                      <a:pt x="144" y="24"/>
                    </a:lnTo>
                    <a:lnTo>
                      <a:pt x="132" y="6"/>
                    </a:lnTo>
                    <a:lnTo>
                      <a:pt x="114" y="0"/>
                    </a:lnTo>
                    <a:lnTo>
                      <a:pt x="102" y="12"/>
                    </a:lnTo>
                    <a:lnTo>
                      <a:pt x="84" y="24"/>
                    </a:lnTo>
                    <a:lnTo>
                      <a:pt x="66" y="36"/>
                    </a:lnTo>
                    <a:lnTo>
                      <a:pt x="48" y="24"/>
                    </a:lnTo>
                    <a:lnTo>
                      <a:pt x="30" y="6"/>
                    </a:lnTo>
                    <a:lnTo>
                      <a:pt x="24" y="0"/>
                    </a:lnTo>
                    <a:lnTo>
                      <a:pt x="0" y="0"/>
                    </a:lnTo>
                    <a:lnTo>
                      <a:pt x="6" y="6"/>
                    </a:lnTo>
                    <a:lnTo>
                      <a:pt x="18" y="24"/>
                    </a:lnTo>
                    <a:lnTo>
                      <a:pt x="36" y="36"/>
                    </a:lnTo>
                    <a:lnTo>
                      <a:pt x="54" y="24"/>
                    </a:lnTo>
                    <a:lnTo>
                      <a:pt x="72" y="12"/>
                    </a:lnTo>
                    <a:lnTo>
                      <a:pt x="90" y="0"/>
                    </a:lnTo>
                    <a:lnTo>
                      <a:pt x="102" y="6"/>
                    </a:lnTo>
                    <a:lnTo>
                      <a:pt x="114" y="24"/>
                    </a:lnTo>
                    <a:lnTo>
                      <a:pt x="132" y="30"/>
                    </a:lnTo>
                    <a:lnTo>
                      <a:pt x="144" y="24"/>
                    </a:lnTo>
                    <a:lnTo>
                      <a:pt x="156" y="12"/>
                    </a:lnTo>
                    <a:lnTo>
                      <a:pt x="168" y="0"/>
                    </a:lnTo>
                    <a:lnTo>
                      <a:pt x="186" y="6"/>
                    </a:lnTo>
                    <a:lnTo>
                      <a:pt x="198" y="24"/>
                    </a:lnTo>
                    <a:lnTo>
                      <a:pt x="210" y="30"/>
                    </a:lnTo>
                    <a:lnTo>
                      <a:pt x="228" y="24"/>
                    </a:lnTo>
                    <a:lnTo>
                      <a:pt x="240" y="6"/>
                    </a:lnTo>
                    <a:lnTo>
                      <a:pt x="252" y="0"/>
                    </a:lnTo>
                    <a:lnTo>
                      <a:pt x="270" y="6"/>
                    </a:lnTo>
                    <a:lnTo>
                      <a:pt x="282" y="24"/>
                    </a:lnTo>
                    <a:lnTo>
                      <a:pt x="300" y="30"/>
                    </a:lnTo>
                    <a:lnTo>
                      <a:pt x="312" y="24"/>
                    </a:lnTo>
                    <a:lnTo>
                      <a:pt x="318" y="6"/>
                    </a:lnTo>
                    <a:lnTo>
                      <a:pt x="330" y="0"/>
                    </a:lnTo>
                    <a:lnTo>
                      <a:pt x="342" y="6"/>
                    </a:lnTo>
                    <a:lnTo>
                      <a:pt x="354" y="24"/>
                    </a:lnTo>
                    <a:lnTo>
                      <a:pt x="366" y="30"/>
                    </a:lnTo>
                    <a:lnTo>
                      <a:pt x="372" y="30"/>
                    </a:lnTo>
                    <a:lnTo>
                      <a:pt x="390" y="30"/>
                    </a:lnTo>
                    <a:lnTo>
                      <a:pt x="396" y="3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80" name="Freeform 1330"/>
              <p:cNvSpPr>
                <a:spLocks/>
              </p:cNvSpPr>
              <p:nvPr/>
            </p:nvSpPr>
            <p:spPr bwMode="auto">
              <a:xfrm>
                <a:off x="2246" y="2327"/>
                <a:ext cx="24" cy="12"/>
              </a:xfrm>
              <a:custGeom>
                <a:avLst/>
                <a:gdLst>
                  <a:gd name="T0" fmla="*/ 0 w 24"/>
                  <a:gd name="T1" fmla="*/ 12 h 12"/>
                  <a:gd name="T2" fmla="*/ 6 w 24"/>
                  <a:gd name="T3" fmla="*/ 6 h 12"/>
                  <a:gd name="T4" fmla="*/ 18 w 24"/>
                  <a:gd name="T5" fmla="*/ 6 h 12"/>
                  <a:gd name="T6" fmla="*/ 24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0" y="12"/>
                    </a:moveTo>
                    <a:lnTo>
                      <a:pt x="6" y="6"/>
                    </a:lnTo>
                    <a:lnTo>
                      <a:pt x="18" y="6"/>
                    </a:lnTo>
                    <a:lnTo>
                      <a:pt x="24"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81" name="Freeform 1331"/>
              <p:cNvSpPr>
                <a:spLocks/>
              </p:cNvSpPr>
              <p:nvPr/>
            </p:nvSpPr>
            <p:spPr bwMode="auto">
              <a:xfrm>
                <a:off x="2234" y="2309"/>
                <a:ext cx="36" cy="18"/>
              </a:xfrm>
              <a:custGeom>
                <a:avLst/>
                <a:gdLst>
                  <a:gd name="T0" fmla="*/ 36 w 36"/>
                  <a:gd name="T1" fmla="*/ 18 h 18"/>
                  <a:gd name="T2" fmla="*/ 24 w 36"/>
                  <a:gd name="T3" fmla="*/ 12 h 18"/>
                  <a:gd name="T4" fmla="*/ 12 w 36"/>
                  <a:gd name="T5" fmla="*/ 6 h 18"/>
                  <a:gd name="T6" fmla="*/ 0 w 36"/>
                  <a:gd name="T7" fmla="*/ 0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36" y="18"/>
                    </a:moveTo>
                    <a:lnTo>
                      <a:pt x="24" y="12"/>
                    </a:lnTo>
                    <a:lnTo>
                      <a:pt x="12" y="6"/>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82" name="Freeform 1332"/>
              <p:cNvSpPr>
                <a:spLocks/>
              </p:cNvSpPr>
              <p:nvPr/>
            </p:nvSpPr>
            <p:spPr bwMode="auto">
              <a:xfrm>
                <a:off x="2234" y="2285"/>
                <a:ext cx="24" cy="24"/>
              </a:xfrm>
              <a:custGeom>
                <a:avLst/>
                <a:gdLst>
                  <a:gd name="T0" fmla="*/ 0 w 24"/>
                  <a:gd name="T1" fmla="*/ 24 h 24"/>
                  <a:gd name="T2" fmla="*/ 6 w 24"/>
                  <a:gd name="T3" fmla="*/ 12 h 24"/>
                  <a:gd name="T4" fmla="*/ 18 w 24"/>
                  <a:gd name="T5" fmla="*/ 6 h 24"/>
                  <a:gd name="T6" fmla="*/ 24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24"/>
                    </a:moveTo>
                    <a:lnTo>
                      <a:pt x="6" y="12"/>
                    </a:lnTo>
                    <a:lnTo>
                      <a:pt x="18" y="6"/>
                    </a:lnTo>
                    <a:lnTo>
                      <a:pt x="24"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83" name="Freeform 1333"/>
              <p:cNvSpPr>
                <a:spLocks/>
              </p:cNvSpPr>
              <p:nvPr/>
            </p:nvSpPr>
            <p:spPr bwMode="auto">
              <a:xfrm>
                <a:off x="2222" y="2261"/>
                <a:ext cx="36" cy="24"/>
              </a:xfrm>
              <a:custGeom>
                <a:avLst/>
                <a:gdLst>
                  <a:gd name="T0" fmla="*/ 36 w 36"/>
                  <a:gd name="T1" fmla="*/ 24 h 24"/>
                  <a:gd name="T2" fmla="*/ 30 w 36"/>
                  <a:gd name="T3" fmla="*/ 12 h 24"/>
                  <a:gd name="T4" fmla="*/ 12 w 36"/>
                  <a:gd name="T5" fmla="*/ 6 h 24"/>
                  <a:gd name="T6" fmla="*/ 0 w 36"/>
                  <a:gd name="T7" fmla="*/ 0 h 24"/>
                  <a:gd name="T8" fmla="*/ 0 60000 65536"/>
                  <a:gd name="T9" fmla="*/ 0 60000 65536"/>
                  <a:gd name="T10" fmla="*/ 0 60000 65536"/>
                  <a:gd name="T11" fmla="*/ 0 60000 65536"/>
                  <a:gd name="T12" fmla="*/ 0 w 36"/>
                  <a:gd name="T13" fmla="*/ 0 h 24"/>
                  <a:gd name="T14" fmla="*/ 36 w 36"/>
                  <a:gd name="T15" fmla="*/ 24 h 24"/>
                </a:gdLst>
                <a:ahLst/>
                <a:cxnLst>
                  <a:cxn ang="T8">
                    <a:pos x="T0" y="T1"/>
                  </a:cxn>
                  <a:cxn ang="T9">
                    <a:pos x="T2" y="T3"/>
                  </a:cxn>
                  <a:cxn ang="T10">
                    <a:pos x="T4" y="T5"/>
                  </a:cxn>
                  <a:cxn ang="T11">
                    <a:pos x="T6" y="T7"/>
                  </a:cxn>
                </a:cxnLst>
                <a:rect l="T12" t="T13" r="T14" b="T15"/>
                <a:pathLst>
                  <a:path w="36" h="24">
                    <a:moveTo>
                      <a:pt x="36" y="24"/>
                    </a:moveTo>
                    <a:lnTo>
                      <a:pt x="30" y="12"/>
                    </a:lnTo>
                    <a:lnTo>
                      <a:pt x="12" y="6"/>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84" name="Freeform 1334"/>
              <p:cNvSpPr>
                <a:spLocks/>
              </p:cNvSpPr>
              <p:nvPr/>
            </p:nvSpPr>
            <p:spPr bwMode="auto">
              <a:xfrm>
                <a:off x="2222" y="2237"/>
                <a:ext cx="24" cy="24"/>
              </a:xfrm>
              <a:custGeom>
                <a:avLst/>
                <a:gdLst>
                  <a:gd name="T0" fmla="*/ 0 w 24"/>
                  <a:gd name="T1" fmla="*/ 24 h 24"/>
                  <a:gd name="T2" fmla="*/ 6 w 24"/>
                  <a:gd name="T3" fmla="*/ 12 h 24"/>
                  <a:gd name="T4" fmla="*/ 18 w 24"/>
                  <a:gd name="T5" fmla="*/ 6 h 24"/>
                  <a:gd name="T6" fmla="*/ 24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24"/>
                    </a:moveTo>
                    <a:lnTo>
                      <a:pt x="6" y="12"/>
                    </a:lnTo>
                    <a:lnTo>
                      <a:pt x="18" y="6"/>
                    </a:lnTo>
                    <a:lnTo>
                      <a:pt x="24"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85" name="Freeform 1335"/>
              <p:cNvSpPr>
                <a:spLocks/>
              </p:cNvSpPr>
              <p:nvPr/>
            </p:nvSpPr>
            <p:spPr bwMode="auto">
              <a:xfrm>
                <a:off x="2210" y="2213"/>
                <a:ext cx="36" cy="24"/>
              </a:xfrm>
              <a:custGeom>
                <a:avLst/>
                <a:gdLst>
                  <a:gd name="T0" fmla="*/ 36 w 36"/>
                  <a:gd name="T1" fmla="*/ 24 h 24"/>
                  <a:gd name="T2" fmla="*/ 24 w 36"/>
                  <a:gd name="T3" fmla="*/ 12 h 24"/>
                  <a:gd name="T4" fmla="*/ 12 w 36"/>
                  <a:gd name="T5" fmla="*/ 6 h 24"/>
                  <a:gd name="T6" fmla="*/ 0 w 36"/>
                  <a:gd name="T7" fmla="*/ 0 h 24"/>
                  <a:gd name="T8" fmla="*/ 0 60000 65536"/>
                  <a:gd name="T9" fmla="*/ 0 60000 65536"/>
                  <a:gd name="T10" fmla="*/ 0 60000 65536"/>
                  <a:gd name="T11" fmla="*/ 0 60000 65536"/>
                  <a:gd name="T12" fmla="*/ 0 w 36"/>
                  <a:gd name="T13" fmla="*/ 0 h 24"/>
                  <a:gd name="T14" fmla="*/ 36 w 36"/>
                  <a:gd name="T15" fmla="*/ 24 h 24"/>
                </a:gdLst>
                <a:ahLst/>
                <a:cxnLst>
                  <a:cxn ang="T8">
                    <a:pos x="T0" y="T1"/>
                  </a:cxn>
                  <a:cxn ang="T9">
                    <a:pos x="T2" y="T3"/>
                  </a:cxn>
                  <a:cxn ang="T10">
                    <a:pos x="T4" y="T5"/>
                  </a:cxn>
                  <a:cxn ang="T11">
                    <a:pos x="T6" y="T7"/>
                  </a:cxn>
                </a:cxnLst>
                <a:rect l="T12" t="T13" r="T14" b="T15"/>
                <a:pathLst>
                  <a:path w="36" h="24">
                    <a:moveTo>
                      <a:pt x="36" y="24"/>
                    </a:moveTo>
                    <a:lnTo>
                      <a:pt x="24" y="12"/>
                    </a:lnTo>
                    <a:lnTo>
                      <a:pt x="12" y="6"/>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86" name="Freeform 1336"/>
              <p:cNvSpPr>
                <a:spLocks/>
              </p:cNvSpPr>
              <p:nvPr/>
            </p:nvSpPr>
            <p:spPr bwMode="auto">
              <a:xfrm>
                <a:off x="2210" y="2183"/>
                <a:ext cx="24" cy="30"/>
              </a:xfrm>
              <a:custGeom>
                <a:avLst/>
                <a:gdLst>
                  <a:gd name="T0" fmla="*/ 0 w 24"/>
                  <a:gd name="T1" fmla="*/ 30 h 30"/>
                  <a:gd name="T2" fmla="*/ 12 w 24"/>
                  <a:gd name="T3" fmla="*/ 24 h 30"/>
                  <a:gd name="T4" fmla="*/ 24 w 24"/>
                  <a:gd name="T5" fmla="*/ 18 h 30"/>
                  <a:gd name="T6" fmla="*/ 24 w 24"/>
                  <a:gd name="T7" fmla="*/ 0 h 30"/>
                  <a:gd name="T8" fmla="*/ 0 60000 65536"/>
                  <a:gd name="T9" fmla="*/ 0 60000 65536"/>
                  <a:gd name="T10" fmla="*/ 0 60000 65536"/>
                  <a:gd name="T11" fmla="*/ 0 60000 65536"/>
                  <a:gd name="T12" fmla="*/ 0 w 24"/>
                  <a:gd name="T13" fmla="*/ 0 h 30"/>
                  <a:gd name="T14" fmla="*/ 24 w 24"/>
                  <a:gd name="T15" fmla="*/ 30 h 30"/>
                </a:gdLst>
                <a:ahLst/>
                <a:cxnLst>
                  <a:cxn ang="T8">
                    <a:pos x="T0" y="T1"/>
                  </a:cxn>
                  <a:cxn ang="T9">
                    <a:pos x="T2" y="T3"/>
                  </a:cxn>
                  <a:cxn ang="T10">
                    <a:pos x="T4" y="T5"/>
                  </a:cxn>
                  <a:cxn ang="T11">
                    <a:pos x="T6" y="T7"/>
                  </a:cxn>
                </a:cxnLst>
                <a:rect l="T12" t="T13" r="T14" b="T15"/>
                <a:pathLst>
                  <a:path w="24" h="30">
                    <a:moveTo>
                      <a:pt x="0" y="30"/>
                    </a:moveTo>
                    <a:lnTo>
                      <a:pt x="12" y="24"/>
                    </a:lnTo>
                    <a:lnTo>
                      <a:pt x="24" y="18"/>
                    </a:lnTo>
                    <a:lnTo>
                      <a:pt x="24"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87" name="Freeform 1337"/>
              <p:cNvSpPr>
                <a:spLocks/>
              </p:cNvSpPr>
              <p:nvPr/>
            </p:nvSpPr>
            <p:spPr bwMode="auto">
              <a:xfrm>
                <a:off x="2198" y="2165"/>
                <a:ext cx="36" cy="18"/>
              </a:xfrm>
              <a:custGeom>
                <a:avLst/>
                <a:gdLst>
                  <a:gd name="T0" fmla="*/ 36 w 36"/>
                  <a:gd name="T1" fmla="*/ 18 h 18"/>
                  <a:gd name="T2" fmla="*/ 24 w 36"/>
                  <a:gd name="T3" fmla="*/ 12 h 18"/>
                  <a:gd name="T4" fmla="*/ 6 w 36"/>
                  <a:gd name="T5" fmla="*/ 12 h 18"/>
                  <a:gd name="T6" fmla="*/ 0 w 36"/>
                  <a:gd name="T7" fmla="*/ 0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36" y="18"/>
                    </a:moveTo>
                    <a:lnTo>
                      <a:pt x="24" y="12"/>
                    </a:lnTo>
                    <a:lnTo>
                      <a:pt x="6" y="12"/>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88" name="Freeform 1338"/>
              <p:cNvSpPr>
                <a:spLocks/>
              </p:cNvSpPr>
              <p:nvPr/>
            </p:nvSpPr>
            <p:spPr bwMode="auto">
              <a:xfrm>
                <a:off x="2198" y="2147"/>
                <a:ext cx="30" cy="18"/>
              </a:xfrm>
              <a:custGeom>
                <a:avLst/>
                <a:gdLst>
                  <a:gd name="T0" fmla="*/ 0 w 30"/>
                  <a:gd name="T1" fmla="*/ 18 h 18"/>
                  <a:gd name="T2" fmla="*/ 6 w 30"/>
                  <a:gd name="T3" fmla="*/ 12 h 18"/>
                  <a:gd name="T4" fmla="*/ 18 w 30"/>
                  <a:gd name="T5" fmla="*/ 0 h 18"/>
                  <a:gd name="T6" fmla="*/ 30 w 30"/>
                  <a:gd name="T7" fmla="*/ 0 h 18"/>
                  <a:gd name="T8" fmla="*/ 0 60000 65536"/>
                  <a:gd name="T9" fmla="*/ 0 60000 65536"/>
                  <a:gd name="T10" fmla="*/ 0 60000 65536"/>
                  <a:gd name="T11" fmla="*/ 0 60000 65536"/>
                  <a:gd name="T12" fmla="*/ 0 w 30"/>
                  <a:gd name="T13" fmla="*/ 0 h 18"/>
                  <a:gd name="T14" fmla="*/ 30 w 30"/>
                  <a:gd name="T15" fmla="*/ 18 h 18"/>
                </a:gdLst>
                <a:ahLst/>
                <a:cxnLst>
                  <a:cxn ang="T8">
                    <a:pos x="T0" y="T1"/>
                  </a:cxn>
                  <a:cxn ang="T9">
                    <a:pos x="T2" y="T3"/>
                  </a:cxn>
                  <a:cxn ang="T10">
                    <a:pos x="T4" y="T5"/>
                  </a:cxn>
                  <a:cxn ang="T11">
                    <a:pos x="T6" y="T7"/>
                  </a:cxn>
                </a:cxnLst>
                <a:rect l="T12" t="T13" r="T14" b="T15"/>
                <a:pathLst>
                  <a:path w="30" h="18">
                    <a:moveTo>
                      <a:pt x="0" y="18"/>
                    </a:moveTo>
                    <a:lnTo>
                      <a:pt x="6" y="12"/>
                    </a:lnTo>
                    <a:lnTo>
                      <a:pt x="18" y="0"/>
                    </a:lnTo>
                    <a:lnTo>
                      <a:pt x="3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89" name="Freeform 1339"/>
              <p:cNvSpPr>
                <a:spLocks/>
              </p:cNvSpPr>
              <p:nvPr/>
            </p:nvSpPr>
            <p:spPr bwMode="auto">
              <a:xfrm>
                <a:off x="2258" y="2399"/>
                <a:ext cx="30" cy="18"/>
              </a:xfrm>
              <a:custGeom>
                <a:avLst/>
                <a:gdLst>
                  <a:gd name="T0" fmla="*/ 30 w 30"/>
                  <a:gd name="T1" fmla="*/ 18 h 18"/>
                  <a:gd name="T2" fmla="*/ 18 w 30"/>
                  <a:gd name="T3" fmla="*/ 12 h 18"/>
                  <a:gd name="T4" fmla="*/ 6 w 30"/>
                  <a:gd name="T5" fmla="*/ 6 h 18"/>
                  <a:gd name="T6" fmla="*/ 0 w 30"/>
                  <a:gd name="T7" fmla="*/ 0 h 18"/>
                  <a:gd name="T8" fmla="*/ 0 60000 65536"/>
                  <a:gd name="T9" fmla="*/ 0 60000 65536"/>
                  <a:gd name="T10" fmla="*/ 0 60000 65536"/>
                  <a:gd name="T11" fmla="*/ 0 60000 65536"/>
                  <a:gd name="T12" fmla="*/ 0 w 30"/>
                  <a:gd name="T13" fmla="*/ 0 h 18"/>
                  <a:gd name="T14" fmla="*/ 30 w 30"/>
                  <a:gd name="T15" fmla="*/ 18 h 18"/>
                </a:gdLst>
                <a:ahLst/>
                <a:cxnLst>
                  <a:cxn ang="T8">
                    <a:pos x="T0" y="T1"/>
                  </a:cxn>
                  <a:cxn ang="T9">
                    <a:pos x="T2" y="T3"/>
                  </a:cxn>
                  <a:cxn ang="T10">
                    <a:pos x="T4" y="T5"/>
                  </a:cxn>
                  <a:cxn ang="T11">
                    <a:pos x="T6" y="T7"/>
                  </a:cxn>
                </a:cxnLst>
                <a:rect l="T12" t="T13" r="T14" b="T15"/>
                <a:pathLst>
                  <a:path w="30" h="18">
                    <a:moveTo>
                      <a:pt x="30" y="18"/>
                    </a:moveTo>
                    <a:lnTo>
                      <a:pt x="18" y="12"/>
                    </a:lnTo>
                    <a:lnTo>
                      <a:pt x="6" y="6"/>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90" name="Freeform 1340"/>
              <p:cNvSpPr>
                <a:spLocks/>
              </p:cNvSpPr>
              <p:nvPr/>
            </p:nvSpPr>
            <p:spPr bwMode="auto">
              <a:xfrm>
                <a:off x="2258" y="2375"/>
                <a:ext cx="18" cy="24"/>
              </a:xfrm>
              <a:custGeom>
                <a:avLst/>
                <a:gdLst>
                  <a:gd name="T0" fmla="*/ 0 w 18"/>
                  <a:gd name="T1" fmla="*/ 24 h 24"/>
                  <a:gd name="T2" fmla="*/ 6 w 18"/>
                  <a:gd name="T3" fmla="*/ 12 h 24"/>
                  <a:gd name="T4" fmla="*/ 18 w 18"/>
                  <a:gd name="T5" fmla="*/ 6 h 24"/>
                  <a:gd name="T6" fmla="*/ 18 w 18"/>
                  <a:gd name="T7" fmla="*/ 0 h 24"/>
                  <a:gd name="T8" fmla="*/ 0 60000 65536"/>
                  <a:gd name="T9" fmla="*/ 0 60000 65536"/>
                  <a:gd name="T10" fmla="*/ 0 60000 65536"/>
                  <a:gd name="T11" fmla="*/ 0 60000 65536"/>
                  <a:gd name="T12" fmla="*/ 0 w 18"/>
                  <a:gd name="T13" fmla="*/ 0 h 24"/>
                  <a:gd name="T14" fmla="*/ 18 w 18"/>
                  <a:gd name="T15" fmla="*/ 24 h 24"/>
                </a:gdLst>
                <a:ahLst/>
                <a:cxnLst>
                  <a:cxn ang="T8">
                    <a:pos x="T0" y="T1"/>
                  </a:cxn>
                  <a:cxn ang="T9">
                    <a:pos x="T2" y="T3"/>
                  </a:cxn>
                  <a:cxn ang="T10">
                    <a:pos x="T4" y="T5"/>
                  </a:cxn>
                  <a:cxn ang="T11">
                    <a:pos x="T6" y="T7"/>
                  </a:cxn>
                </a:cxnLst>
                <a:rect l="T12" t="T13" r="T14" b="T15"/>
                <a:pathLst>
                  <a:path w="18" h="24">
                    <a:moveTo>
                      <a:pt x="0" y="24"/>
                    </a:moveTo>
                    <a:lnTo>
                      <a:pt x="6" y="12"/>
                    </a:lnTo>
                    <a:lnTo>
                      <a:pt x="18" y="6"/>
                    </a:lnTo>
                    <a:lnTo>
                      <a:pt x="18"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91" name="Freeform 1341"/>
              <p:cNvSpPr>
                <a:spLocks/>
              </p:cNvSpPr>
              <p:nvPr/>
            </p:nvSpPr>
            <p:spPr bwMode="auto">
              <a:xfrm>
                <a:off x="2240" y="2345"/>
                <a:ext cx="36" cy="30"/>
              </a:xfrm>
              <a:custGeom>
                <a:avLst/>
                <a:gdLst>
                  <a:gd name="T0" fmla="*/ 36 w 36"/>
                  <a:gd name="T1" fmla="*/ 30 h 30"/>
                  <a:gd name="T2" fmla="*/ 24 w 36"/>
                  <a:gd name="T3" fmla="*/ 18 h 30"/>
                  <a:gd name="T4" fmla="*/ 12 w 36"/>
                  <a:gd name="T5" fmla="*/ 12 h 30"/>
                  <a:gd name="T6" fmla="*/ 0 w 36"/>
                  <a:gd name="T7" fmla="*/ 0 h 30"/>
                  <a:gd name="T8" fmla="*/ 0 60000 65536"/>
                  <a:gd name="T9" fmla="*/ 0 60000 65536"/>
                  <a:gd name="T10" fmla="*/ 0 60000 65536"/>
                  <a:gd name="T11" fmla="*/ 0 60000 65536"/>
                  <a:gd name="T12" fmla="*/ 0 w 36"/>
                  <a:gd name="T13" fmla="*/ 0 h 30"/>
                  <a:gd name="T14" fmla="*/ 36 w 36"/>
                  <a:gd name="T15" fmla="*/ 30 h 30"/>
                </a:gdLst>
                <a:ahLst/>
                <a:cxnLst>
                  <a:cxn ang="T8">
                    <a:pos x="T0" y="T1"/>
                  </a:cxn>
                  <a:cxn ang="T9">
                    <a:pos x="T2" y="T3"/>
                  </a:cxn>
                  <a:cxn ang="T10">
                    <a:pos x="T4" y="T5"/>
                  </a:cxn>
                  <a:cxn ang="T11">
                    <a:pos x="T6" y="T7"/>
                  </a:cxn>
                </a:cxnLst>
                <a:rect l="T12" t="T13" r="T14" b="T15"/>
                <a:pathLst>
                  <a:path w="36" h="30">
                    <a:moveTo>
                      <a:pt x="36" y="30"/>
                    </a:moveTo>
                    <a:lnTo>
                      <a:pt x="24" y="18"/>
                    </a:lnTo>
                    <a:lnTo>
                      <a:pt x="12" y="12"/>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92" name="Freeform 1342"/>
              <p:cNvSpPr>
                <a:spLocks/>
              </p:cNvSpPr>
              <p:nvPr/>
            </p:nvSpPr>
            <p:spPr bwMode="auto">
              <a:xfrm>
                <a:off x="2240" y="2327"/>
                <a:ext cx="24" cy="18"/>
              </a:xfrm>
              <a:custGeom>
                <a:avLst/>
                <a:gdLst>
                  <a:gd name="T0" fmla="*/ 0 w 24"/>
                  <a:gd name="T1" fmla="*/ 18 h 18"/>
                  <a:gd name="T2" fmla="*/ 6 w 24"/>
                  <a:gd name="T3" fmla="*/ 6 h 18"/>
                  <a:gd name="T4" fmla="*/ 18 w 24"/>
                  <a:gd name="T5" fmla="*/ 6 h 18"/>
                  <a:gd name="T6" fmla="*/ 24 w 24"/>
                  <a:gd name="T7" fmla="*/ 0 h 18"/>
                  <a:gd name="T8" fmla="*/ 0 60000 65536"/>
                  <a:gd name="T9" fmla="*/ 0 60000 65536"/>
                  <a:gd name="T10" fmla="*/ 0 60000 65536"/>
                  <a:gd name="T11" fmla="*/ 0 60000 65536"/>
                  <a:gd name="T12" fmla="*/ 0 w 24"/>
                  <a:gd name="T13" fmla="*/ 0 h 18"/>
                  <a:gd name="T14" fmla="*/ 24 w 24"/>
                  <a:gd name="T15" fmla="*/ 18 h 18"/>
                </a:gdLst>
                <a:ahLst/>
                <a:cxnLst>
                  <a:cxn ang="T8">
                    <a:pos x="T0" y="T1"/>
                  </a:cxn>
                  <a:cxn ang="T9">
                    <a:pos x="T2" y="T3"/>
                  </a:cxn>
                  <a:cxn ang="T10">
                    <a:pos x="T4" y="T5"/>
                  </a:cxn>
                  <a:cxn ang="T11">
                    <a:pos x="T6" y="T7"/>
                  </a:cxn>
                </a:cxnLst>
                <a:rect l="T12" t="T13" r="T14" b="T15"/>
                <a:pathLst>
                  <a:path w="24" h="18">
                    <a:moveTo>
                      <a:pt x="0" y="18"/>
                    </a:moveTo>
                    <a:lnTo>
                      <a:pt x="6" y="6"/>
                    </a:lnTo>
                    <a:lnTo>
                      <a:pt x="18" y="6"/>
                    </a:lnTo>
                    <a:lnTo>
                      <a:pt x="24"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93" name="Freeform 1343"/>
              <p:cNvSpPr>
                <a:spLocks/>
              </p:cNvSpPr>
              <p:nvPr/>
            </p:nvSpPr>
            <p:spPr bwMode="auto">
              <a:xfrm>
                <a:off x="2942" y="2423"/>
                <a:ext cx="396" cy="36"/>
              </a:xfrm>
              <a:custGeom>
                <a:avLst/>
                <a:gdLst>
                  <a:gd name="T0" fmla="*/ 384 w 396"/>
                  <a:gd name="T1" fmla="*/ 24 h 36"/>
                  <a:gd name="T2" fmla="*/ 354 w 396"/>
                  <a:gd name="T3" fmla="*/ 0 h 36"/>
                  <a:gd name="T4" fmla="*/ 348 w 396"/>
                  <a:gd name="T5" fmla="*/ 12 h 36"/>
                  <a:gd name="T6" fmla="*/ 324 w 396"/>
                  <a:gd name="T7" fmla="*/ 36 h 36"/>
                  <a:gd name="T8" fmla="*/ 312 w 396"/>
                  <a:gd name="T9" fmla="*/ 24 h 36"/>
                  <a:gd name="T10" fmla="*/ 282 w 396"/>
                  <a:gd name="T11" fmla="*/ 0 h 36"/>
                  <a:gd name="T12" fmla="*/ 264 w 396"/>
                  <a:gd name="T13" fmla="*/ 12 h 36"/>
                  <a:gd name="T14" fmla="*/ 240 w 396"/>
                  <a:gd name="T15" fmla="*/ 36 h 36"/>
                  <a:gd name="T16" fmla="*/ 222 w 396"/>
                  <a:gd name="T17" fmla="*/ 24 h 36"/>
                  <a:gd name="T18" fmla="*/ 198 w 396"/>
                  <a:gd name="T19" fmla="*/ 6 h 36"/>
                  <a:gd name="T20" fmla="*/ 180 w 396"/>
                  <a:gd name="T21" fmla="*/ 12 h 36"/>
                  <a:gd name="T22" fmla="*/ 156 w 396"/>
                  <a:gd name="T23" fmla="*/ 36 h 36"/>
                  <a:gd name="T24" fmla="*/ 138 w 396"/>
                  <a:gd name="T25" fmla="*/ 24 h 36"/>
                  <a:gd name="T26" fmla="*/ 114 w 396"/>
                  <a:gd name="T27" fmla="*/ 6 h 36"/>
                  <a:gd name="T28" fmla="*/ 96 w 396"/>
                  <a:gd name="T29" fmla="*/ 12 h 36"/>
                  <a:gd name="T30" fmla="*/ 66 w 396"/>
                  <a:gd name="T31" fmla="*/ 36 h 36"/>
                  <a:gd name="T32" fmla="*/ 48 w 396"/>
                  <a:gd name="T33" fmla="*/ 30 h 36"/>
                  <a:gd name="T34" fmla="*/ 24 w 396"/>
                  <a:gd name="T35" fmla="*/ 0 h 36"/>
                  <a:gd name="T36" fmla="*/ 0 w 396"/>
                  <a:gd name="T37" fmla="*/ 0 h 36"/>
                  <a:gd name="T38" fmla="*/ 6 w 396"/>
                  <a:gd name="T39" fmla="*/ 12 h 36"/>
                  <a:gd name="T40" fmla="*/ 36 w 396"/>
                  <a:gd name="T41" fmla="*/ 36 h 36"/>
                  <a:gd name="T42" fmla="*/ 54 w 396"/>
                  <a:gd name="T43" fmla="*/ 30 h 36"/>
                  <a:gd name="T44" fmla="*/ 90 w 396"/>
                  <a:gd name="T45" fmla="*/ 6 h 36"/>
                  <a:gd name="T46" fmla="*/ 102 w 396"/>
                  <a:gd name="T47" fmla="*/ 12 h 36"/>
                  <a:gd name="T48" fmla="*/ 126 w 396"/>
                  <a:gd name="T49" fmla="*/ 36 h 36"/>
                  <a:gd name="T50" fmla="*/ 144 w 396"/>
                  <a:gd name="T51" fmla="*/ 30 h 36"/>
                  <a:gd name="T52" fmla="*/ 168 w 396"/>
                  <a:gd name="T53" fmla="*/ 6 h 36"/>
                  <a:gd name="T54" fmla="*/ 186 w 396"/>
                  <a:gd name="T55" fmla="*/ 12 h 36"/>
                  <a:gd name="T56" fmla="*/ 210 w 396"/>
                  <a:gd name="T57" fmla="*/ 36 h 36"/>
                  <a:gd name="T58" fmla="*/ 228 w 396"/>
                  <a:gd name="T59" fmla="*/ 24 h 36"/>
                  <a:gd name="T60" fmla="*/ 252 w 396"/>
                  <a:gd name="T61" fmla="*/ 0 h 36"/>
                  <a:gd name="T62" fmla="*/ 270 w 396"/>
                  <a:gd name="T63" fmla="*/ 12 h 36"/>
                  <a:gd name="T64" fmla="*/ 300 w 396"/>
                  <a:gd name="T65" fmla="*/ 36 h 36"/>
                  <a:gd name="T66" fmla="*/ 312 w 396"/>
                  <a:gd name="T67" fmla="*/ 24 h 36"/>
                  <a:gd name="T68" fmla="*/ 330 w 396"/>
                  <a:gd name="T69" fmla="*/ 0 h 36"/>
                  <a:gd name="T70" fmla="*/ 342 w 396"/>
                  <a:gd name="T71" fmla="*/ 12 h 36"/>
                  <a:gd name="T72" fmla="*/ 366 w 396"/>
                  <a:gd name="T73" fmla="*/ 36 h 36"/>
                  <a:gd name="T74" fmla="*/ 372 w 396"/>
                  <a:gd name="T75" fmla="*/ 36 h 36"/>
                  <a:gd name="T76" fmla="*/ 396 w 396"/>
                  <a:gd name="T77" fmla="*/ 36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6"/>
                  <a:gd name="T118" fmla="*/ 0 h 36"/>
                  <a:gd name="T119" fmla="*/ 396 w 396"/>
                  <a:gd name="T120" fmla="*/ 36 h 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6" h="36">
                    <a:moveTo>
                      <a:pt x="396" y="36"/>
                    </a:moveTo>
                    <a:lnTo>
                      <a:pt x="384" y="24"/>
                    </a:lnTo>
                    <a:lnTo>
                      <a:pt x="372" y="12"/>
                    </a:lnTo>
                    <a:lnTo>
                      <a:pt x="354" y="0"/>
                    </a:lnTo>
                    <a:lnTo>
                      <a:pt x="348" y="12"/>
                    </a:lnTo>
                    <a:lnTo>
                      <a:pt x="336" y="24"/>
                    </a:lnTo>
                    <a:lnTo>
                      <a:pt x="324" y="36"/>
                    </a:lnTo>
                    <a:lnTo>
                      <a:pt x="312" y="24"/>
                    </a:lnTo>
                    <a:lnTo>
                      <a:pt x="294" y="12"/>
                    </a:lnTo>
                    <a:lnTo>
                      <a:pt x="282" y="0"/>
                    </a:lnTo>
                    <a:lnTo>
                      <a:pt x="264" y="12"/>
                    </a:lnTo>
                    <a:lnTo>
                      <a:pt x="252" y="24"/>
                    </a:lnTo>
                    <a:lnTo>
                      <a:pt x="240" y="36"/>
                    </a:lnTo>
                    <a:lnTo>
                      <a:pt x="222" y="24"/>
                    </a:lnTo>
                    <a:lnTo>
                      <a:pt x="210" y="12"/>
                    </a:lnTo>
                    <a:lnTo>
                      <a:pt x="198" y="6"/>
                    </a:lnTo>
                    <a:lnTo>
                      <a:pt x="180" y="12"/>
                    </a:lnTo>
                    <a:lnTo>
                      <a:pt x="168" y="30"/>
                    </a:lnTo>
                    <a:lnTo>
                      <a:pt x="156" y="36"/>
                    </a:lnTo>
                    <a:lnTo>
                      <a:pt x="138" y="24"/>
                    </a:lnTo>
                    <a:lnTo>
                      <a:pt x="126" y="12"/>
                    </a:lnTo>
                    <a:lnTo>
                      <a:pt x="114" y="6"/>
                    </a:lnTo>
                    <a:lnTo>
                      <a:pt x="96" y="12"/>
                    </a:lnTo>
                    <a:lnTo>
                      <a:pt x="78" y="30"/>
                    </a:lnTo>
                    <a:lnTo>
                      <a:pt x="66" y="36"/>
                    </a:lnTo>
                    <a:lnTo>
                      <a:pt x="48" y="30"/>
                    </a:lnTo>
                    <a:lnTo>
                      <a:pt x="30" y="12"/>
                    </a:lnTo>
                    <a:lnTo>
                      <a:pt x="24" y="0"/>
                    </a:lnTo>
                    <a:lnTo>
                      <a:pt x="0" y="0"/>
                    </a:lnTo>
                    <a:lnTo>
                      <a:pt x="6" y="12"/>
                    </a:lnTo>
                    <a:lnTo>
                      <a:pt x="18" y="30"/>
                    </a:lnTo>
                    <a:lnTo>
                      <a:pt x="36" y="36"/>
                    </a:lnTo>
                    <a:lnTo>
                      <a:pt x="54" y="30"/>
                    </a:lnTo>
                    <a:lnTo>
                      <a:pt x="72" y="12"/>
                    </a:lnTo>
                    <a:lnTo>
                      <a:pt x="90" y="6"/>
                    </a:lnTo>
                    <a:lnTo>
                      <a:pt x="102" y="12"/>
                    </a:lnTo>
                    <a:lnTo>
                      <a:pt x="114" y="24"/>
                    </a:lnTo>
                    <a:lnTo>
                      <a:pt x="126" y="36"/>
                    </a:lnTo>
                    <a:lnTo>
                      <a:pt x="144" y="30"/>
                    </a:lnTo>
                    <a:lnTo>
                      <a:pt x="156" y="12"/>
                    </a:lnTo>
                    <a:lnTo>
                      <a:pt x="168" y="6"/>
                    </a:lnTo>
                    <a:lnTo>
                      <a:pt x="186" y="12"/>
                    </a:lnTo>
                    <a:lnTo>
                      <a:pt x="198" y="24"/>
                    </a:lnTo>
                    <a:lnTo>
                      <a:pt x="210" y="36"/>
                    </a:lnTo>
                    <a:lnTo>
                      <a:pt x="228" y="24"/>
                    </a:lnTo>
                    <a:lnTo>
                      <a:pt x="240" y="12"/>
                    </a:lnTo>
                    <a:lnTo>
                      <a:pt x="252" y="0"/>
                    </a:lnTo>
                    <a:lnTo>
                      <a:pt x="270" y="12"/>
                    </a:lnTo>
                    <a:lnTo>
                      <a:pt x="282" y="24"/>
                    </a:lnTo>
                    <a:lnTo>
                      <a:pt x="300" y="36"/>
                    </a:lnTo>
                    <a:lnTo>
                      <a:pt x="312" y="24"/>
                    </a:lnTo>
                    <a:lnTo>
                      <a:pt x="318" y="12"/>
                    </a:lnTo>
                    <a:lnTo>
                      <a:pt x="330" y="0"/>
                    </a:lnTo>
                    <a:lnTo>
                      <a:pt x="342" y="12"/>
                    </a:lnTo>
                    <a:lnTo>
                      <a:pt x="354" y="24"/>
                    </a:lnTo>
                    <a:lnTo>
                      <a:pt x="366" y="36"/>
                    </a:lnTo>
                    <a:lnTo>
                      <a:pt x="372" y="36"/>
                    </a:lnTo>
                    <a:lnTo>
                      <a:pt x="384" y="36"/>
                    </a:lnTo>
                    <a:lnTo>
                      <a:pt x="396" y="36"/>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94" name="Freeform 1344"/>
              <p:cNvSpPr>
                <a:spLocks/>
              </p:cNvSpPr>
              <p:nvPr/>
            </p:nvSpPr>
            <p:spPr bwMode="auto">
              <a:xfrm>
                <a:off x="2942" y="2423"/>
                <a:ext cx="396" cy="36"/>
              </a:xfrm>
              <a:custGeom>
                <a:avLst/>
                <a:gdLst>
                  <a:gd name="T0" fmla="*/ 384 w 396"/>
                  <a:gd name="T1" fmla="*/ 24 h 36"/>
                  <a:gd name="T2" fmla="*/ 354 w 396"/>
                  <a:gd name="T3" fmla="*/ 0 h 36"/>
                  <a:gd name="T4" fmla="*/ 348 w 396"/>
                  <a:gd name="T5" fmla="*/ 12 h 36"/>
                  <a:gd name="T6" fmla="*/ 324 w 396"/>
                  <a:gd name="T7" fmla="*/ 36 h 36"/>
                  <a:gd name="T8" fmla="*/ 312 w 396"/>
                  <a:gd name="T9" fmla="*/ 24 h 36"/>
                  <a:gd name="T10" fmla="*/ 282 w 396"/>
                  <a:gd name="T11" fmla="*/ 0 h 36"/>
                  <a:gd name="T12" fmla="*/ 264 w 396"/>
                  <a:gd name="T13" fmla="*/ 12 h 36"/>
                  <a:gd name="T14" fmla="*/ 240 w 396"/>
                  <a:gd name="T15" fmla="*/ 36 h 36"/>
                  <a:gd name="T16" fmla="*/ 222 w 396"/>
                  <a:gd name="T17" fmla="*/ 24 h 36"/>
                  <a:gd name="T18" fmla="*/ 198 w 396"/>
                  <a:gd name="T19" fmla="*/ 6 h 36"/>
                  <a:gd name="T20" fmla="*/ 180 w 396"/>
                  <a:gd name="T21" fmla="*/ 12 h 36"/>
                  <a:gd name="T22" fmla="*/ 156 w 396"/>
                  <a:gd name="T23" fmla="*/ 36 h 36"/>
                  <a:gd name="T24" fmla="*/ 138 w 396"/>
                  <a:gd name="T25" fmla="*/ 24 h 36"/>
                  <a:gd name="T26" fmla="*/ 114 w 396"/>
                  <a:gd name="T27" fmla="*/ 6 h 36"/>
                  <a:gd name="T28" fmla="*/ 96 w 396"/>
                  <a:gd name="T29" fmla="*/ 12 h 36"/>
                  <a:gd name="T30" fmla="*/ 66 w 396"/>
                  <a:gd name="T31" fmla="*/ 36 h 36"/>
                  <a:gd name="T32" fmla="*/ 48 w 396"/>
                  <a:gd name="T33" fmla="*/ 30 h 36"/>
                  <a:gd name="T34" fmla="*/ 24 w 396"/>
                  <a:gd name="T35" fmla="*/ 0 h 36"/>
                  <a:gd name="T36" fmla="*/ 0 w 396"/>
                  <a:gd name="T37" fmla="*/ 0 h 36"/>
                  <a:gd name="T38" fmla="*/ 6 w 396"/>
                  <a:gd name="T39" fmla="*/ 12 h 36"/>
                  <a:gd name="T40" fmla="*/ 36 w 396"/>
                  <a:gd name="T41" fmla="*/ 36 h 36"/>
                  <a:gd name="T42" fmla="*/ 54 w 396"/>
                  <a:gd name="T43" fmla="*/ 30 h 36"/>
                  <a:gd name="T44" fmla="*/ 90 w 396"/>
                  <a:gd name="T45" fmla="*/ 6 h 36"/>
                  <a:gd name="T46" fmla="*/ 102 w 396"/>
                  <a:gd name="T47" fmla="*/ 12 h 36"/>
                  <a:gd name="T48" fmla="*/ 126 w 396"/>
                  <a:gd name="T49" fmla="*/ 36 h 36"/>
                  <a:gd name="T50" fmla="*/ 144 w 396"/>
                  <a:gd name="T51" fmla="*/ 30 h 36"/>
                  <a:gd name="T52" fmla="*/ 168 w 396"/>
                  <a:gd name="T53" fmla="*/ 6 h 36"/>
                  <a:gd name="T54" fmla="*/ 186 w 396"/>
                  <a:gd name="T55" fmla="*/ 12 h 36"/>
                  <a:gd name="T56" fmla="*/ 210 w 396"/>
                  <a:gd name="T57" fmla="*/ 36 h 36"/>
                  <a:gd name="T58" fmla="*/ 228 w 396"/>
                  <a:gd name="T59" fmla="*/ 24 h 36"/>
                  <a:gd name="T60" fmla="*/ 252 w 396"/>
                  <a:gd name="T61" fmla="*/ 0 h 36"/>
                  <a:gd name="T62" fmla="*/ 270 w 396"/>
                  <a:gd name="T63" fmla="*/ 12 h 36"/>
                  <a:gd name="T64" fmla="*/ 300 w 396"/>
                  <a:gd name="T65" fmla="*/ 36 h 36"/>
                  <a:gd name="T66" fmla="*/ 312 w 396"/>
                  <a:gd name="T67" fmla="*/ 24 h 36"/>
                  <a:gd name="T68" fmla="*/ 330 w 396"/>
                  <a:gd name="T69" fmla="*/ 0 h 36"/>
                  <a:gd name="T70" fmla="*/ 342 w 396"/>
                  <a:gd name="T71" fmla="*/ 12 h 36"/>
                  <a:gd name="T72" fmla="*/ 366 w 396"/>
                  <a:gd name="T73" fmla="*/ 36 h 36"/>
                  <a:gd name="T74" fmla="*/ 372 w 396"/>
                  <a:gd name="T75" fmla="*/ 36 h 36"/>
                  <a:gd name="T76" fmla="*/ 396 w 396"/>
                  <a:gd name="T77" fmla="*/ 36 h 36"/>
                  <a:gd name="T78" fmla="*/ 396 w 396"/>
                  <a:gd name="T79" fmla="*/ 36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36"/>
                  <a:gd name="T122" fmla="*/ 396 w 396"/>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36">
                    <a:moveTo>
                      <a:pt x="396" y="36"/>
                    </a:moveTo>
                    <a:lnTo>
                      <a:pt x="384" y="24"/>
                    </a:lnTo>
                    <a:lnTo>
                      <a:pt x="372" y="12"/>
                    </a:lnTo>
                    <a:lnTo>
                      <a:pt x="354" y="0"/>
                    </a:lnTo>
                    <a:lnTo>
                      <a:pt x="348" y="12"/>
                    </a:lnTo>
                    <a:lnTo>
                      <a:pt x="336" y="24"/>
                    </a:lnTo>
                    <a:lnTo>
                      <a:pt x="324" y="36"/>
                    </a:lnTo>
                    <a:lnTo>
                      <a:pt x="312" y="24"/>
                    </a:lnTo>
                    <a:lnTo>
                      <a:pt x="294" y="12"/>
                    </a:lnTo>
                    <a:lnTo>
                      <a:pt x="282" y="0"/>
                    </a:lnTo>
                    <a:lnTo>
                      <a:pt x="264" y="12"/>
                    </a:lnTo>
                    <a:lnTo>
                      <a:pt x="252" y="24"/>
                    </a:lnTo>
                    <a:lnTo>
                      <a:pt x="240" y="36"/>
                    </a:lnTo>
                    <a:lnTo>
                      <a:pt x="222" y="24"/>
                    </a:lnTo>
                    <a:lnTo>
                      <a:pt x="210" y="12"/>
                    </a:lnTo>
                    <a:lnTo>
                      <a:pt x="198" y="6"/>
                    </a:lnTo>
                    <a:lnTo>
                      <a:pt x="180" y="12"/>
                    </a:lnTo>
                    <a:lnTo>
                      <a:pt x="168" y="30"/>
                    </a:lnTo>
                    <a:lnTo>
                      <a:pt x="156" y="36"/>
                    </a:lnTo>
                    <a:lnTo>
                      <a:pt x="138" y="24"/>
                    </a:lnTo>
                    <a:lnTo>
                      <a:pt x="126" y="12"/>
                    </a:lnTo>
                    <a:lnTo>
                      <a:pt x="114" y="6"/>
                    </a:lnTo>
                    <a:lnTo>
                      <a:pt x="96" y="12"/>
                    </a:lnTo>
                    <a:lnTo>
                      <a:pt x="78" y="30"/>
                    </a:lnTo>
                    <a:lnTo>
                      <a:pt x="66" y="36"/>
                    </a:lnTo>
                    <a:lnTo>
                      <a:pt x="48" y="30"/>
                    </a:lnTo>
                    <a:lnTo>
                      <a:pt x="30" y="12"/>
                    </a:lnTo>
                    <a:lnTo>
                      <a:pt x="24" y="0"/>
                    </a:lnTo>
                    <a:lnTo>
                      <a:pt x="0" y="0"/>
                    </a:lnTo>
                    <a:lnTo>
                      <a:pt x="6" y="12"/>
                    </a:lnTo>
                    <a:lnTo>
                      <a:pt x="18" y="30"/>
                    </a:lnTo>
                    <a:lnTo>
                      <a:pt x="36" y="36"/>
                    </a:lnTo>
                    <a:lnTo>
                      <a:pt x="54" y="30"/>
                    </a:lnTo>
                    <a:lnTo>
                      <a:pt x="72" y="12"/>
                    </a:lnTo>
                    <a:lnTo>
                      <a:pt x="90" y="6"/>
                    </a:lnTo>
                    <a:lnTo>
                      <a:pt x="102" y="12"/>
                    </a:lnTo>
                    <a:lnTo>
                      <a:pt x="114" y="24"/>
                    </a:lnTo>
                    <a:lnTo>
                      <a:pt x="126" y="36"/>
                    </a:lnTo>
                    <a:lnTo>
                      <a:pt x="144" y="30"/>
                    </a:lnTo>
                    <a:lnTo>
                      <a:pt x="156" y="12"/>
                    </a:lnTo>
                    <a:lnTo>
                      <a:pt x="168" y="6"/>
                    </a:lnTo>
                    <a:lnTo>
                      <a:pt x="186" y="12"/>
                    </a:lnTo>
                    <a:lnTo>
                      <a:pt x="198" y="24"/>
                    </a:lnTo>
                    <a:lnTo>
                      <a:pt x="210" y="36"/>
                    </a:lnTo>
                    <a:lnTo>
                      <a:pt x="228" y="24"/>
                    </a:lnTo>
                    <a:lnTo>
                      <a:pt x="240" y="12"/>
                    </a:lnTo>
                    <a:lnTo>
                      <a:pt x="252" y="0"/>
                    </a:lnTo>
                    <a:lnTo>
                      <a:pt x="270" y="12"/>
                    </a:lnTo>
                    <a:lnTo>
                      <a:pt x="282" y="24"/>
                    </a:lnTo>
                    <a:lnTo>
                      <a:pt x="300" y="36"/>
                    </a:lnTo>
                    <a:lnTo>
                      <a:pt x="312" y="24"/>
                    </a:lnTo>
                    <a:lnTo>
                      <a:pt x="318" y="12"/>
                    </a:lnTo>
                    <a:lnTo>
                      <a:pt x="330" y="0"/>
                    </a:lnTo>
                    <a:lnTo>
                      <a:pt x="342" y="12"/>
                    </a:lnTo>
                    <a:lnTo>
                      <a:pt x="354" y="24"/>
                    </a:lnTo>
                    <a:lnTo>
                      <a:pt x="366" y="36"/>
                    </a:lnTo>
                    <a:lnTo>
                      <a:pt x="372" y="36"/>
                    </a:lnTo>
                    <a:lnTo>
                      <a:pt x="384" y="36"/>
                    </a:lnTo>
                    <a:lnTo>
                      <a:pt x="396" y="36"/>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95" name="Freeform 1345"/>
              <p:cNvSpPr>
                <a:spLocks/>
              </p:cNvSpPr>
              <p:nvPr/>
            </p:nvSpPr>
            <p:spPr bwMode="auto">
              <a:xfrm>
                <a:off x="2306" y="2087"/>
                <a:ext cx="24" cy="36"/>
              </a:xfrm>
              <a:custGeom>
                <a:avLst/>
                <a:gdLst>
                  <a:gd name="T0" fmla="*/ 24 w 24"/>
                  <a:gd name="T1" fmla="*/ 0 h 36"/>
                  <a:gd name="T2" fmla="*/ 18 w 24"/>
                  <a:gd name="T3" fmla="*/ 6 h 36"/>
                  <a:gd name="T4" fmla="*/ 6 w 24"/>
                  <a:gd name="T5" fmla="*/ 18 h 36"/>
                  <a:gd name="T6" fmla="*/ 0 w 24"/>
                  <a:gd name="T7" fmla="*/ 36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24" y="0"/>
                    </a:moveTo>
                    <a:lnTo>
                      <a:pt x="18" y="6"/>
                    </a:lnTo>
                    <a:lnTo>
                      <a:pt x="6" y="18"/>
                    </a:lnTo>
                    <a:lnTo>
                      <a:pt x="0" y="36"/>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96" name="Freeform 1346"/>
              <p:cNvSpPr>
                <a:spLocks/>
              </p:cNvSpPr>
              <p:nvPr/>
            </p:nvSpPr>
            <p:spPr bwMode="auto">
              <a:xfrm>
                <a:off x="2306" y="2123"/>
                <a:ext cx="48" cy="36"/>
              </a:xfrm>
              <a:custGeom>
                <a:avLst/>
                <a:gdLst>
                  <a:gd name="T0" fmla="*/ 0 w 48"/>
                  <a:gd name="T1" fmla="*/ 0 h 36"/>
                  <a:gd name="T2" fmla="*/ 12 w 48"/>
                  <a:gd name="T3" fmla="*/ 12 h 36"/>
                  <a:gd name="T4" fmla="*/ 30 w 48"/>
                  <a:gd name="T5" fmla="*/ 24 h 36"/>
                  <a:gd name="T6" fmla="*/ 48 w 48"/>
                  <a:gd name="T7" fmla="*/ 36 h 36"/>
                  <a:gd name="T8" fmla="*/ 0 60000 65536"/>
                  <a:gd name="T9" fmla="*/ 0 60000 65536"/>
                  <a:gd name="T10" fmla="*/ 0 60000 65536"/>
                  <a:gd name="T11" fmla="*/ 0 60000 65536"/>
                  <a:gd name="T12" fmla="*/ 0 w 48"/>
                  <a:gd name="T13" fmla="*/ 0 h 36"/>
                  <a:gd name="T14" fmla="*/ 48 w 48"/>
                  <a:gd name="T15" fmla="*/ 36 h 36"/>
                </a:gdLst>
                <a:ahLst/>
                <a:cxnLst>
                  <a:cxn ang="T8">
                    <a:pos x="T0" y="T1"/>
                  </a:cxn>
                  <a:cxn ang="T9">
                    <a:pos x="T2" y="T3"/>
                  </a:cxn>
                  <a:cxn ang="T10">
                    <a:pos x="T4" y="T5"/>
                  </a:cxn>
                  <a:cxn ang="T11">
                    <a:pos x="T6" y="T7"/>
                  </a:cxn>
                </a:cxnLst>
                <a:rect l="T12" t="T13" r="T14" b="T15"/>
                <a:pathLst>
                  <a:path w="48" h="36">
                    <a:moveTo>
                      <a:pt x="0" y="0"/>
                    </a:moveTo>
                    <a:lnTo>
                      <a:pt x="12" y="12"/>
                    </a:lnTo>
                    <a:lnTo>
                      <a:pt x="30" y="24"/>
                    </a:lnTo>
                    <a:lnTo>
                      <a:pt x="48" y="36"/>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97" name="Freeform 1347"/>
              <p:cNvSpPr>
                <a:spLocks/>
              </p:cNvSpPr>
              <p:nvPr/>
            </p:nvSpPr>
            <p:spPr bwMode="auto">
              <a:xfrm>
                <a:off x="2330" y="2159"/>
                <a:ext cx="24" cy="36"/>
              </a:xfrm>
              <a:custGeom>
                <a:avLst/>
                <a:gdLst>
                  <a:gd name="T0" fmla="*/ 24 w 24"/>
                  <a:gd name="T1" fmla="*/ 0 h 36"/>
                  <a:gd name="T2" fmla="*/ 18 w 24"/>
                  <a:gd name="T3" fmla="*/ 12 h 36"/>
                  <a:gd name="T4" fmla="*/ 6 w 24"/>
                  <a:gd name="T5" fmla="*/ 24 h 36"/>
                  <a:gd name="T6" fmla="*/ 0 w 24"/>
                  <a:gd name="T7" fmla="*/ 36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24" y="0"/>
                    </a:moveTo>
                    <a:lnTo>
                      <a:pt x="18" y="12"/>
                    </a:lnTo>
                    <a:lnTo>
                      <a:pt x="6" y="24"/>
                    </a:lnTo>
                    <a:lnTo>
                      <a:pt x="0" y="36"/>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98" name="Freeform 1348"/>
              <p:cNvSpPr>
                <a:spLocks/>
              </p:cNvSpPr>
              <p:nvPr/>
            </p:nvSpPr>
            <p:spPr bwMode="auto">
              <a:xfrm>
                <a:off x="2330" y="2195"/>
                <a:ext cx="42" cy="24"/>
              </a:xfrm>
              <a:custGeom>
                <a:avLst/>
                <a:gdLst>
                  <a:gd name="T0" fmla="*/ 0 w 42"/>
                  <a:gd name="T1" fmla="*/ 0 h 24"/>
                  <a:gd name="T2" fmla="*/ 12 w 42"/>
                  <a:gd name="T3" fmla="*/ 6 h 24"/>
                  <a:gd name="T4" fmla="*/ 30 w 42"/>
                  <a:gd name="T5" fmla="*/ 12 h 24"/>
                  <a:gd name="T6" fmla="*/ 42 w 42"/>
                  <a:gd name="T7" fmla="*/ 24 h 24"/>
                  <a:gd name="T8" fmla="*/ 0 60000 65536"/>
                  <a:gd name="T9" fmla="*/ 0 60000 65536"/>
                  <a:gd name="T10" fmla="*/ 0 60000 65536"/>
                  <a:gd name="T11" fmla="*/ 0 60000 65536"/>
                  <a:gd name="T12" fmla="*/ 0 w 42"/>
                  <a:gd name="T13" fmla="*/ 0 h 24"/>
                  <a:gd name="T14" fmla="*/ 42 w 42"/>
                  <a:gd name="T15" fmla="*/ 24 h 24"/>
                </a:gdLst>
                <a:ahLst/>
                <a:cxnLst>
                  <a:cxn ang="T8">
                    <a:pos x="T0" y="T1"/>
                  </a:cxn>
                  <a:cxn ang="T9">
                    <a:pos x="T2" y="T3"/>
                  </a:cxn>
                  <a:cxn ang="T10">
                    <a:pos x="T4" y="T5"/>
                  </a:cxn>
                  <a:cxn ang="T11">
                    <a:pos x="T6" y="T7"/>
                  </a:cxn>
                </a:cxnLst>
                <a:rect l="T12" t="T13" r="T14" b="T15"/>
                <a:pathLst>
                  <a:path w="42" h="24">
                    <a:moveTo>
                      <a:pt x="0" y="0"/>
                    </a:moveTo>
                    <a:lnTo>
                      <a:pt x="12" y="6"/>
                    </a:lnTo>
                    <a:lnTo>
                      <a:pt x="30" y="12"/>
                    </a:lnTo>
                    <a:lnTo>
                      <a:pt x="42" y="24"/>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899" name="Freeform 1349"/>
              <p:cNvSpPr>
                <a:spLocks/>
              </p:cNvSpPr>
              <p:nvPr/>
            </p:nvSpPr>
            <p:spPr bwMode="auto">
              <a:xfrm>
                <a:off x="2348" y="2219"/>
                <a:ext cx="24" cy="42"/>
              </a:xfrm>
              <a:custGeom>
                <a:avLst/>
                <a:gdLst>
                  <a:gd name="T0" fmla="*/ 24 w 24"/>
                  <a:gd name="T1" fmla="*/ 0 h 42"/>
                  <a:gd name="T2" fmla="*/ 18 w 24"/>
                  <a:gd name="T3" fmla="*/ 18 h 42"/>
                  <a:gd name="T4" fmla="*/ 6 w 24"/>
                  <a:gd name="T5" fmla="*/ 30 h 42"/>
                  <a:gd name="T6" fmla="*/ 0 w 24"/>
                  <a:gd name="T7" fmla="*/ 42 h 42"/>
                  <a:gd name="T8" fmla="*/ 0 60000 65536"/>
                  <a:gd name="T9" fmla="*/ 0 60000 65536"/>
                  <a:gd name="T10" fmla="*/ 0 60000 65536"/>
                  <a:gd name="T11" fmla="*/ 0 60000 65536"/>
                  <a:gd name="T12" fmla="*/ 0 w 24"/>
                  <a:gd name="T13" fmla="*/ 0 h 42"/>
                  <a:gd name="T14" fmla="*/ 24 w 24"/>
                  <a:gd name="T15" fmla="*/ 42 h 42"/>
                </a:gdLst>
                <a:ahLst/>
                <a:cxnLst>
                  <a:cxn ang="T8">
                    <a:pos x="T0" y="T1"/>
                  </a:cxn>
                  <a:cxn ang="T9">
                    <a:pos x="T2" y="T3"/>
                  </a:cxn>
                  <a:cxn ang="T10">
                    <a:pos x="T4" y="T5"/>
                  </a:cxn>
                  <a:cxn ang="T11">
                    <a:pos x="T6" y="T7"/>
                  </a:cxn>
                </a:cxnLst>
                <a:rect l="T12" t="T13" r="T14" b="T15"/>
                <a:pathLst>
                  <a:path w="24" h="42">
                    <a:moveTo>
                      <a:pt x="24" y="0"/>
                    </a:moveTo>
                    <a:lnTo>
                      <a:pt x="18" y="18"/>
                    </a:lnTo>
                    <a:lnTo>
                      <a:pt x="6" y="30"/>
                    </a:lnTo>
                    <a:lnTo>
                      <a:pt x="0" y="42"/>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00" name="Freeform 1350"/>
              <p:cNvSpPr>
                <a:spLocks/>
              </p:cNvSpPr>
              <p:nvPr/>
            </p:nvSpPr>
            <p:spPr bwMode="auto">
              <a:xfrm>
                <a:off x="2348" y="2261"/>
                <a:ext cx="42" cy="24"/>
              </a:xfrm>
              <a:custGeom>
                <a:avLst/>
                <a:gdLst>
                  <a:gd name="T0" fmla="*/ 0 w 42"/>
                  <a:gd name="T1" fmla="*/ 0 h 24"/>
                  <a:gd name="T2" fmla="*/ 12 w 42"/>
                  <a:gd name="T3" fmla="*/ 6 h 24"/>
                  <a:gd name="T4" fmla="*/ 30 w 42"/>
                  <a:gd name="T5" fmla="*/ 18 h 24"/>
                  <a:gd name="T6" fmla="*/ 42 w 42"/>
                  <a:gd name="T7" fmla="*/ 24 h 24"/>
                  <a:gd name="T8" fmla="*/ 0 60000 65536"/>
                  <a:gd name="T9" fmla="*/ 0 60000 65536"/>
                  <a:gd name="T10" fmla="*/ 0 60000 65536"/>
                  <a:gd name="T11" fmla="*/ 0 60000 65536"/>
                  <a:gd name="T12" fmla="*/ 0 w 42"/>
                  <a:gd name="T13" fmla="*/ 0 h 24"/>
                  <a:gd name="T14" fmla="*/ 42 w 42"/>
                  <a:gd name="T15" fmla="*/ 24 h 24"/>
                </a:gdLst>
                <a:ahLst/>
                <a:cxnLst>
                  <a:cxn ang="T8">
                    <a:pos x="T0" y="T1"/>
                  </a:cxn>
                  <a:cxn ang="T9">
                    <a:pos x="T2" y="T3"/>
                  </a:cxn>
                  <a:cxn ang="T10">
                    <a:pos x="T4" y="T5"/>
                  </a:cxn>
                  <a:cxn ang="T11">
                    <a:pos x="T6" y="T7"/>
                  </a:cxn>
                </a:cxnLst>
                <a:rect l="T12" t="T13" r="T14" b="T15"/>
                <a:pathLst>
                  <a:path w="42" h="24">
                    <a:moveTo>
                      <a:pt x="0" y="0"/>
                    </a:moveTo>
                    <a:lnTo>
                      <a:pt x="12" y="6"/>
                    </a:lnTo>
                    <a:lnTo>
                      <a:pt x="30" y="18"/>
                    </a:lnTo>
                    <a:lnTo>
                      <a:pt x="42" y="24"/>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01" name="Freeform 1351"/>
              <p:cNvSpPr>
                <a:spLocks/>
              </p:cNvSpPr>
              <p:nvPr/>
            </p:nvSpPr>
            <p:spPr bwMode="auto">
              <a:xfrm>
                <a:off x="2366" y="2285"/>
                <a:ext cx="24" cy="42"/>
              </a:xfrm>
              <a:custGeom>
                <a:avLst/>
                <a:gdLst>
                  <a:gd name="T0" fmla="*/ 24 w 24"/>
                  <a:gd name="T1" fmla="*/ 0 h 42"/>
                  <a:gd name="T2" fmla="*/ 18 w 24"/>
                  <a:gd name="T3" fmla="*/ 18 h 42"/>
                  <a:gd name="T4" fmla="*/ 6 w 24"/>
                  <a:gd name="T5" fmla="*/ 30 h 42"/>
                  <a:gd name="T6" fmla="*/ 0 w 24"/>
                  <a:gd name="T7" fmla="*/ 42 h 42"/>
                  <a:gd name="T8" fmla="*/ 0 60000 65536"/>
                  <a:gd name="T9" fmla="*/ 0 60000 65536"/>
                  <a:gd name="T10" fmla="*/ 0 60000 65536"/>
                  <a:gd name="T11" fmla="*/ 0 60000 65536"/>
                  <a:gd name="T12" fmla="*/ 0 w 24"/>
                  <a:gd name="T13" fmla="*/ 0 h 42"/>
                  <a:gd name="T14" fmla="*/ 24 w 24"/>
                  <a:gd name="T15" fmla="*/ 42 h 42"/>
                </a:gdLst>
                <a:ahLst/>
                <a:cxnLst>
                  <a:cxn ang="T8">
                    <a:pos x="T0" y="T1"/>
                  </a:cxn>
                  <a:cxn ang="T9">
                    <a:pos x="T2" y="T3"/>
                  </a:cxn>
                  <a:cxn ang="T10">
                    <a:pos x="T4" y="T5"/>
                  </a:cxn>
                  <a:cxn ang="T11">
                    <a:pos x="T6" y="T7"/>
                  </a:cxn>
                </a:cxnLst>
                <a:rect l="T12" t="T13" r="T14" b="T15"/>
                <a:pathLst>
                  <a:path w="24" h="42">
                    <a:moveTo>
                      <a:pt x="24" y="0"/>
                    </a:moveTo>
                    <a:lnTo>
                      <a:pt x="18" y="18"/>
                    </a:lnTo>
                    <a:lnTo>
                      <a:pt x="6" y="30"/>
                    </a:lnTo>
                    <a:lnTo>
                      <a:pt x="0" y="42"/>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02" name="Freeform 1352"/>
              <p:cNvSpPr>
                <a:spLocks/>
              </p:cNvSpPr>
              <p:nvPr/>
            </p:nvSpPr>
            <p:spPr bwMode="auto">
              <a:xfrm>
                <a:off x="2366" y="2327"/>
                <a:ext cx="42" cy="12"/>
              </a:xfrm>
              <a:custGeom>
                <a:avLst/>
                <a:gdLst>
                  <a:gd name="T0" fmla="*/ 0 w 42"/>
                  <a:gd name="T1" fmla="*/ 0 h 12"/>
                  <a:gd name="T2" fmla="*/ 12 w 42"/>
                  <a:gd name="T3" fmla="*/ 6 h 12"/>
                  <a:gd name="T4" fmla="*/ 30 w 42"/>
                  <a:gd name="T5" fmla="*/ 6 h 12"/>
                  <a:gd name="T6" fmla="*/ 42 w 42"/>
                  <a:gd name="T7" fmla="*/ 12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0"/>
                    </a:moveTo>
                    <a:lnTo>
                      <a:pt x="12" y="6"/>
                    </a:lnTo>
                    <a:lnTo>
                      <a:pt x="30" y="6"/>
                    </a:lnTo>
                    <a:lnTo>
                      <a:pt x="42" y="12"/>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03" name="Freeform 1353"/>
              <p:cNvSpPr>
                <a:spLocks/>
              </p:cNvSpPr>
              <p:nvPr/>
            </p:nvSpPr>
            <p:spPr bwMode="auto">
              <a:xfrm>
                <a:off x="2384" y="2339"/>
                <a:ext cx="24" cy="36"/>
              </a:xfrm>
              <a:custGeom>
                <a:avLst/>
                <a:gdLst>
                  <a:gd name="T0" fmla="*/ 24 w 24"/>
                  <a:gd name="T1" fmla="*/ 0 h 36"/>
                  <a:gd name="T2" fmla="*/ 18 w 24"/>
                  <a:gd name="T3" fmla="*/ 12 h 36"/>
                  <a:gd name="T4" fmla="*/ 6 w 24"/>
                  <a:gd name="T5" fmla="*/ 30 h 36"/>
                  <a:gd name="T6" fmla="*/ 0 w 24"/>
                  <a:gd name="T7" fmla="*/ 36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24" y="0"/>
                    </a:moveTo>
                    <a:lnTo>
                      <a:pt x="18" y="12"/>
                    </a:lnTo>
                    <a:lnTo>
                      <a:pt x="6" y="30"/>
                    </a:lnTo>
                    <a:lnTo>
                      <a:pt x="0" y="36"/>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04" name="Freeform 1354"/>
              <p:cNvSpPr>
                <a:spLocks/>
              </p:cNvSpPr>
              <p:nvPr/>
            </p:nvSpPr>
            <p:spPr bwMode="auto">
              <a:xfrm>
                <a:off x="2390" y="2369"/>
                <a:ext cx="24" cy="36"/>
              </a:xfrm>
              <a:custGeom>
                <a:avLst/>
                <a:gdLst>
                  <a:gd name="T0" fmla="*/ 0 w 24"/>
                  <a:gd name="T1" fmla="*/ 36 h 36"/>
                  <a:gd name="T2" fmla="*/ 6 w 24"/>
                  <a:gd name="T3" fmla="*/ 24 h 36"/>
                  <a:gd name="T4" fmla="*/ 18 w 24"/>
                  <a:gd name="T5" fmla="*/ 12 h 36"/>
                  <a:gd name="T6" fmla="*/ 24 w 24"/>
                  <a:gd name="T7" fmla="*/ 0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0" y="36"/>
                    </a:moveTo>
                    <a:lnTo>
                      <a:pt x="6" y="24"/>
                    </a:lnTo>
                    <a:lnTo>
                      <a:pt x="18" y="12"/>
                    </a:lnTo>
                    <a:lnTo>
                      <a:pt x="24"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05" name="Freeform 1355"/>
              <p:cNvSpPr>
                <a:spLocks/>
              </p:cNvSpPr>
              <p:nvPr/>
            </p:nvSpPr>
            <p:spPr bwMode="auto">
              <a:xfrm>
                <a:off x="2372" y="2351"/>
                <a:ext cx="42" cy="18"/>
              </a:xfrm>
              <a:custGeom>
                <a:avLst/>
                <a:gdLst>
                  <a:gd name="T0" fmla="*/ 42 w 42"/>
                  <a:gd name="T1" fmla="*/ 18 h 18"/>
                  <a:gd name="T2" fmla="*/ 30 w 42"/>
                  <a:gd name="T3" fmla="*/ 12 h 18"/>
                  <a:gd name="T4" fmla="*/ 12 w 42"/>
                  <a:gd name="T5" fmla="*/ 6 h 18"/>
                  <a:gd name="T6" fmla="*/ 0 w 42"/>
                  <a:gd name="T7" fmla="*/ 0 h 18"/>
                  <a:gd name="T8" fmla="*/ 0 60000 65536"/>
                  <a:gd name="T9" fmla="*/ 0 60000 65536"/>
                  <a:gd name="T10" fmla="*/ 0 60000 65536"/>
                  <a:gd name="T11" fmla="*/ 0 60000 65536"/>
                  <a:gd name="T12" fmla="*/ 0 w 42"/>
                  <a:gd name="T13" fmla="*/ 0 h 18"/>
                  <a:gd name="T14" fmla="*/ 42 w 42"/>
                  <a:gd name="T15" fmla="*/ 18 h 18"/>
                </a:gdLst>
                <a:ahLst/>
                <a:cxnLst>
                  <a:cxn ang="T8">
                    <a:pos x="T0" y="T1"/>
                  </a:cxn>
                  <a:cxn ang="T9">
                    <a:pos x="T2" y="T3"/>
                  </a:cxn>
                  <a:cxn ang="T10">
                    <a:pos x="T4" y="T5"/>
                  </a:cxn>
                  <a:cxn ang="T11">
                    <a:pos x="T6" y="T7"/>
                  </a:cxn>
                </a:cxnLst>
                <a:rect l="T12" t="T13" r="T14" b="T15"/>
                <a:pathLst>
                  <a:path w="42" h="18">
                    <a:moveTo>
                      <a:pt x="42" y="18"/>
                    </a:moveTo>
                    <a:lnTo>
                      <a:pt x="30" y="12"/>
                    </a:lnTo>
                    <a:lnTo>
                      <a:pt x="12" y="6"/>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06" name="Freeform 1356"/>
              <p:cNvSpPr>
                <a:spLocks/>
              </p:cNvSpPr>
              <p:nvPr/>
            </p:nvSpPr>
            <p:spPr bwMode="auto">
              <a:xfrm>
                <a:off x="2372" y="2315"/>
                <a:ext cx="24" cy="36"/>
              </a:xfrm>
              <a:custGeom>
                <a:avLst/>
                <a:gdLst>
                  <a:gd name="T0" fmla="*/ 0 w 24"/>
                  <a:gd name="T1" fmla="*/ 36 h 36"/>
                  <a:gd name="T2" fmla="*/ 6 w 24"/>
                  <a:gd name="T3" fmla="*/ 24 h 36"/>
                  <a:gd name="T4" fmla="*/ 18 w 24"/>
                  <a:gd name="T5" fmla="*/ 12 h 36"/>
                  <a:gd name="T6" fmla="*/ 24 w 24"/>
                  <a:gd name="T7" fmla="*/ 0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0" y="36"/>
                    </a:moveTo>
                    <a:lnTo>
                      <a:pt x="6" y="24"/>
                    </a:lnTo>
                    <a:lnTo>
                      <a:pt x="18" y="12"/>
                    </a:lnTo>
                    <a:lnTo>
                      <a:pt x="24"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07" name="Freeform 1357"/>
              <p:cNvSpPr>
                <a:spLocks/>
              </p:cNvSpPr>
              <p:nvPr/>
            </p:nvSpPr>
            <p:spPr bwMode="auto">
              <a:xfrm>
                <a:off x="2354" y="2285"/>
                <a:ext cx="42" cy="30"/>
              </a:xfrm>
              <a:custGeom>
                <a:avLst/>
                <a:gdLst>
                  <a:gd name="T0" fmla="*/ 42 w 42"/>
                  <a:gd name="T1" fmla="*/ 30 h 30"/>
                  <a:gd name="T2" fmla="*/ 30 w 42"/>
                  <a:gd name="T3" fmla="*/ 18 h 30"/>
                  <a:gd name="T4" fmla="*/ 12 w 42"/>
                  <a:gd name="T5" fmla="*/ 12 h 30"/>
                  <a:gd name="T6" fmla="*/ 0 w 42"/>
                  <a:gd name="T7" fmla="*/ 0 h 30"/>
                  <a:gd name="T8" fmla="*/ 0 60000 65536"/>
                  <a:gd name="T9" fmla="*/ 0 60000 65536"/>
                  <a:gd name="T10" fmla="*/ 0 60000 65536"/>
                  <a:gd name="T11" fmla="*/ 0 60000 65536"/>
                  <a:gd name="T12" fmla="*/ 0 w 42"/>
                  <a:gd name="T13" fmla="*/ 0 h 30"/>
                  <a:gd name="T14" fmla="*/ 42 w 42"/>
                  <a:gd name="T15" fmla="*/ 30 h 30"/>
                </a:gdLst>
                <a:ahLst/>
                <a:cxnLst>
                  <a:cxn ang="T8">
                    <a:pos x="T0" y="T1"/>
                  </a:cxn>
                  <a:cxn ang="T9">
                    <a:pos x="T2" y="T3"/>
                  </a:cxn>
                  <a:cxn ang="T10">
                    <a:pos x="T4" y="T5"/>
                  </a:cxn>
                  <a:cxn ang="T11">
                    <a:pos x="T6" y="T7"/>
                  </a:cxn>
                </a:cxnLst>
                <a:rect l="T12" t="T13" r="T14" b="T15"/>
                <a:pathLst>
                  <a:path w="42" h="30">
                    <a:moveTo>
                      <a:pt x="42" y="30"/>
                    </a:moveTo>
                    <a:lnTo>
                      <a:pt x="30" y="18"/>
                    </a:lnTo>
                    <a:lnTo>
                      <a:pt x="12" y="12"/>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08" name="Freeform 1358"/>
              <p:cNvSpPr>
                <a:spLocks/>
              </p:cNvSpPr>
              <p:nvPr/>
            </p:nvSpPr>
            <p:spPr bwMode="auto">
              <a:xfrm>
                <a:off x="2354" y="2249"/>
                <a:ext cx="24" cy="36"/>
              </a:xfrm>
              <a:custGeom>
                <a:avLst/>
                <a:gdLst>
                  <a:gd name="T0" fmla="*/ 0 w 24"/>
                  <a:gd name="T1" fmla="*/ 36 h 36"/>
                  <a:gd name="T2" fmla="*/ 6 w 24"/>
                  <a:gd name="T3" fmla="*/ 24 h 36"/>
                  <a:gd name="T4" fmla="*/ 18 w 24"/>
                  <a:gd name="T5" fmla="*/ 12 h 36"/>
                  <a:gd name="T6" fmla="*/ 24 w 24"/>
                  <a:gd name="T7" fmla="*/ 0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0" y="36"/>
                    </a:moveTo>
                    <a:lnTo>
                      <a:pt x="6" y="24"/>
                    </a:lnTo>
                    <a:lnTo>
                      <a:pt x="18" y="12"/>
                    </a:lnTo>
                    <a:lnTo>
                      <a:pt x="24"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09" name="Freeform 1359"/>
              <p:cNvSpPr>
                <a:spLocks/>
              </p:cNvSpPr>
              <p:nvPr/>
            </p:nvSpPr>
            <p:spPr bwMode="auto">
              <a:xfrm>
                <a:off x="2336" y="2225"/>
                <a:ext cx="42" cy="24"/>
              </a:xfrm>
              <a:custGeom>
                <a:avLst/>
                <a:gdLst>
                  <a:gd name="T0" fmla="*/ 42 w 42"/>
                  <a:gd name="T1" fmla="*/ 24 h 24"/>
                  <a:gd name="T2" fmla="*/ 30 w 42"/>
                  <a:gd name="T3" fmla="*/ 12 h 24"/>
                  <a:gd name="T4" fmla="*/ 12 w 42"/>
                  <a:gd name="T5" fmla="*/ 6 h 24"/>
                  <a:gd name="T6" fmla="*/ 0 w 42"/>
                  <a:gd name="T7" fmla="*/ 0 h 24"/>
                  <a:gd name="T8" fmla="*/ 0 60000 65536"/>
                  <a:gd name="T9" fmla="*/ 0 60000 65536"/>
                  <a:gd name="T10" fmla="*/ 0 60000 65536"/>
                  <a:gd name="T11" fmla="*/ 0 60000 65536"/>
                  <a:gd name="T12" fmla="*/ 0 w 42"/>
                  <a:gd name="T13" fmla="*/ 0 h 24"/>
                  <a:gd name="T14" fmla="*/ 42 w 42"/>
                  <a:gd name="T15" fmla="*/ 24 h 24"/>
                </a:gdLst>
                <a:ahLst/>
                <a:cxnLst>
                  <a:cxn ang="T8">
                    <a:pos x="T0" y="T1"/>
                  </a:cxn>
                  <a:cxn ang="T9">
                    <a:pos x="T2" y="T3"/>
                  </a:cxn>
                  <a:cxn ang="T10">
                    <a:pos x="T4" y="T5"/>
                  </a:cxn>
                  <a:cxn ang="T11">
                    <a:pos x="T6" y="T7"/>
                  </a:cxn>
                </a:cxnLst>
                <a:rect l="T12" t="T13" r="T14" b="T15"/>
                <a:pathLst>
                  <a:path w="42" h="24">
                    <a:moveTo>
                      <a:pt x="42" y="24"/>
                    </a:moveTo>
                    <a:lnTo>
                      <a:pt x="30" y="12"/>
                    </a:lnTo>
                    <a:lnTo>
                      <a:pt x="12" y="6"/>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10" name="Freeform 1360"/>
              <p:cNvSpPr>
                <a:spLocks/>
              </p:cNvSpPr>
              <p:nvPr/>
            </p:nvSpPr>
            <p:spPr bwMode="auto">
              <a:xfrm>
                <a:off x="2336" y="2183"/>
                <a:ext cx="24" cy="42"/>
              </a:xfrm>
              <a:custGeom>
                <a:avLst/>
                <a:gdLst>
                  <a:gd name="T0" fmla="*/ 0 w 24"/>
                  <a:gd name="T1" fmla="*/ 42 h 42"/>
                  <a:gd name="T2" fmla="*/ 6 w 24"/>
                  <a:gd name="T3" fmla="*/ 24 h 42"/>
                  <a:gd name="T4" fmla="*/ 18 w 24"/>
                  <a:gd name="T5" fmla="*/ 12 h 42"/>
                  <a:gd name="T6" fmla="*/ 24 w 24"/>
                  <a:gd name="T7" fmla="*/ 0 h 42"/>
                  <a:gd name="T8" fmla="*/ 0 60000 65536"/>
                  <a:gd name="T9" fmla="*/ 0 60000 65536"/>
                  <a:gd name="T10" fmla="*/ 0 60000 65536"/>
                  <a:gd name="T11" fmla="*/ 0 60000 65536"/>
                  <a:gd name="T12" fmla="*/ 0 w 24"/>
                  <a:gd name="T13" fmla="*/ 0 h 42"/>
                  <a:gd name="T14" fmla="*/ 24 w 24"/>
                  <a:gd name="T15" fmla="*/ 42 h 42"/>
                </a:gdLst>
                <a:ahLst/>
                <a:cxnLst>
                  <a:cxn ang="T8">
                    <a:pos x="T0" y="T1"/>
                  </a:cxn>
                  <a:cxn ang="T9">
                    <a:pos x="T2" y="T3"/>
                  </a:cxn>
                  <a:cxn ang="T10">
                    <a:pos x="T4" y="T5"/>
                  </a:cxn>
                  <a:cxn ang="T11">
                    <a:pos x="T6" y="T7"/>
                  </a:cxn>
                </a:cxnLst>
                <a:rect l="T12" t="T13" r="T14" b="T15"/>
                <a:pathLst>
                  <a:path w="24" h="42">
                    <a:moveTo>
                      <a:pt x="0" y="42"/>
                    </a:moveTo>
                    <a:lnTo>
                      <a:pt x="6" y="24"/>
                    </a:lnTo>
                    <a:lnTo>
                      <a:pt x="18" y="12"/>
                    </a:lnTo>
                    <a:lnTo>
                      <a:pt x="24"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11" name="Freeform 1361"/>
              <p:cNvSpPr>
                <a:spLocks/>
              </p:cNvSpPr>
              <p:nvPr/>
            </p:nvSpPr>
            <p:spPr bwMode="auto">
              <a:xfrm>
                <a:off x="2312" y="2147"/>
                <a:ext cx="48" cy="36"/>
              </a:xfrm>
              <a:custGeom>
                <a:avLst/>
                <a:gdLst>
                  <a:gd name="T0" fmla="*/ 48 w 48"/>
                  <a:gd name="T1" fmla="*/ 36 h 36"/>
                  <a:gd name="T2" fmla="*/ 30 w 48"/>
                  <a:gd name="T3" fmla="*/ 24 h 36"/>
                  <a:gd name="T4" fmla="*/ 12 w 48"/>
                  <a:gd name="T5" fmla="*/ 12 h 36"/>
                  <a:gd name="T6" fmla="*/ 0 w 48"/>
                  <a:gd name="T7" fmla="*/ 0 h 36"/>
                  <a:gd name="T8" fmla="*/ 0 60000 65536"/>
                  <a:gd name="T9" fmla="*/ 0 60000 65536"/>
                  <a:gd name="T10" fmla="*/ 0 60000 65536"/>
                  <a:gd name="T11" fmla="*/ 0 60000 65536"/>
                  <a:gd name="T12" fmla="*/ 0 w 48"/>
                  <a:gd name="T13" fmla="*/ 0 h 36"/>
                  <a:gd name="T14" fmla="*/ 48 w 48"/>
                  <a:gd name="T15" fmla="*/ 36 h 36"/>
                </a:gdLst>
                <a:ahLst/>
                <a:cxnLst>
                  <a:cxn ang="T8">
                    <a:pos x="T0" y="T1"/>
                  </a:cxn>
                  <a:cxn ang="T9">
                    <a:pos x="T2" y="T3"/>
                  </a:cxn>
                  <a:cxn ang="T10">
                    <a:pos x="T4" y="T5"/>
                  </a:cxn>
                  <a:cxn ang="T11">
                    <a:pos x="T6" y="T7"/>
                  </a:cxn>
                </a:cxnLst>
                <a:rect l="T12" t="T13" r="T14" b="T15"/>
                <a:pathLst>
                  <a:path w="48" h="36">
                    <a:moveTo>
                      <a:pt x="48" y="36"/>
                    </a:moveTo>
                    <a:lnTo>
                      <a:pt x="30" y="24"/>
                    </a:lnTo>
                    <a:lnTo>
                      <a:pt x="12" y="12"/>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12" name="Freeform 1362"/>
              <p:cNvSpPr>
                <a:spLocks/>
              </p:cNvSpPr>
              <p:nvPr/>
            </p:nvSpPr>
            <p:spPr bwMode="auto">
              <a:xfrm>
                <a:off x="2312" y="2111"/>
                <a:ext cx="24" cy="36"/>
              </a:xfrm>
              <a:custGeom>
                <a:avLst/>
                <a:gdLst>
                  <a:gd name="T0" fmla="*/ 0 w 24"/>
                  <a:gd name="T1" fmla="*/ 36 h 36"/>
                  <a:gd name="T2" fmla="*/ 6 w 24"/>
                  <a:gd name="T3" fmla="*/ 24 h 36"/>
                  <a:gd name="T4" fmla="*/ 18 w 24"/>
                  <a:gd name="T5" fmla="*/ 6 h 36"/>
                  <a:gd name="T6" fmla="*/ 24 w 24"/>
                  <a:gd name="T7" fmla="*/ 0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0" y="36"/>
                    </a:moveTo>
                    <a:lnTo>
                      <a:pt x="6" y="24"/>
                    </a:lnTo>
                    <a:lnTo>
                      <a:pt x="18" y="6"/>
                    </a:lnTo>
                    <a:lnTo>
                      <a:pt x="24"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13" name="Freeform 1363"/>
              <p:cNvSpPr>
                <a:spLocks/>
              </p:cNvSpPr>
              <p:nvPr/>
            </p:nvSpPr>
            <p:spPr bwMode="auto">
              <a:xfrm>
                <a:off x="2666" y="215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12"/>
                    </a:lnTo>
                    <a:lnTo>
                      <a:pt x="6" y="18"/>
                    </a:lnTo>
                    <a:lnTo>
                      <a:pt x="6" y="24"/>
                    </a:lnTo>
                    <a:lnTo>
                      <a:pt x="12" y="24"/>
                    </a:lnTo>
                    <a:lnTo>
                      <a:pt x="18" y="24"/>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14" name="Freeform 1364"/>
              <p:cNvSpPr>
                <a:spLocks/>
              </p:cNvSpPr>
              <p:nvPr/>
            </p:nvSpPr>
            <p:spPr bwMode="auto">
              <a:xfrm>
                <a:off x="2666" y="215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12"/>
                    </a:lnTo>
                    <a:lnTo>
                      <a:pt x="6" y="18"/>
                    </a:lnTo>
                    <a:lnTo>
                      <a:pt x="6" y="24"/>
                    </a:lnTo>
                    <a:lnTo>
                      <a:pt x="12" y="24"/>
                    </a:lnTo>
                    <a:lnTo>
                      <a:pt x="18" y="24"/>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15" name="Freeform 1365"/>
              <p:cNvSpPr>
                <a:spLocks/>
              </p:cNvSpPr>
              <p:nvPr/>
            </p:nvSpPr>
            <p:spPr bwMode="auto">
              <a:xfrm>
                <a:off x="2726" y="2117"/>
                <a:ext cx="24" cy="18"/>
              </a:xfrm>
              <a:custGeom>
                <a:avLst/>
                <a:gdLst>
                  <a:gd name="T0" fmla="*/ 24 w 24"/>
                  <a:gd name="T1" fmla="*/ 6 h 18"/>
                  <a:gd name="T2" fmla="*/ 24 w 24"/>
                  <a:gd name="T3" fmla="*/ 0 h 18"/>
                  <a:gd name="T4" fmla="*/ 18 w 24"/>
                  <a:gd name="T5" fmla="*/ 0 h 18"/>
                  <a:gd name="T6" fmla="*/ 12 w 24"/>
                  <a:gd name="T7" fmla="*/ 0 h 18"/>
                  <a:gd name="T8" fmla="*/ 12 w 24"/>
                  <a:gd name="T9" fmla="*/ 0 h 18"/>
                  <a:gd name="T10" fmla="*/ 6 w 24"/>
                  <a:gd name="T11" fmla="*/ 0 h 18"/>
                  <a:gd name="T12" fmla="*/ 6 w 24"/>
                  <a:gd name="T13" fmla="*/ 0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0"/>
                    </a:lnTo>
                    <a:lnTo>
                      <a:pt x="18" y="0"/>
                    </a:lnTo>
                    <a:lnTo>
                      <a:pt x="12" y="0"/>
                    </a:lnTo>
                    <a:lnTo>
                      <a:pt x="6" y="0"/>
                    </a:lnTo>
                    <a:lnTo>
                      <a:pt x="0" y="6"/>
                    </a:lnTo>
                    <a:lnTo>
                      <a:pt x="6" y="12"/>
                    </a:lnTo>
                    <a:lnTo>
                      <a:pt x="6" y="18"/>
                    </a:lnTo>
                    <a:lnTo>
                      <a:pt x="12" y="18"/>
                    </a:lnTo>
                    <a:lnTo>
                      <a:pt x="18" y="18"/>
                    </a:lnTo>
                    <a:lnTo>
                      <a:pt x="24" y="12"/>
                    </a:lnTo>
                    <a:lnTo>
                      <a:pt x="24"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16" name="Freeform 1366"/>
              <p:cNvSpPr>
                <a:spLocks/>
              </p:cNvSpPr>
              <p:nvPr/>
            </p:nvSpPr>
            <p:spPr bwMode="auto">
              <a:xfrm>
                <a:off x="2726" y="2117"/>
                <a:ext cx="24" cy="18"/>
              </a:xfrm>
              <a:custGeom>
                <a:avLst/>
                <a:gdLst>
                  <a:gd name="T0" fmla="*/ 24 w 24"/>
                  <a:gd name="T1" fmla="*/ 6 h 18"/>
                  <a:gd name="T2" fmla="*/ 24 w 24"/>
                  <a:gd name="T3" fmla="*/ 0 h 18"/>
                  <a:gd name="T4" fmla="*/ 18 w 24"/>
                  <a:gd name="T5" fmla="*/ 0 h 18"/>
                  <a:gd name="T6" fmla="*/ 12 w 24"/>
                  <a:gd name="T7" fmla="*/ 0 h 18"/>
                  <a:gd name="T8" fmla="*/ 12 w 24"/>
                  <a:gd name="T9" fmla="*/ 0 h 18"/>
                  <a:gd name="T10" fmla="*/ 6 w 24"/>
                  <a:gd name="T11" fmla="*/ 0 h 18"/>
                  <a:gd name="T12" fmla="*/ 6 w 24"/>
                  <a:gd name="T13" fmla="*/ 0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0"/>
                    </a:lnTo>
                    <a:lnTo>
                      <a:pt x="18" y="0"/>
                    </a:lnTo>
                    <a:lnTo>
                      <a:pt x="12" y="0"/>
                    </a:lnTo>
                    <a:lnTo>
                      <a:pt x="6" y="0"/>
                    </a:lnTo>
                    <a:lnTo>
                      <a:pt x="0" y="6"/>
                    </a:lnTo>
                    <a:lnTo>
                      <a:pt x="6" y="12"/>
                    </a:lnTo>
                    <a:lnTo>
                      <a:pt x="6" y="18"/>
                    </a:lnTo>
                    <a:lnTo>
                      <a:pt x="12" y="18"/>
                    </a:lnTo>
                    <a:lnTo>
                      <a:pt x="18" y="18"/>
                    </a:lnTo>
                    <a:lnTo>
                      <a:pt x="24" y="12"/>
                    </a:lnTo>
                    <a:lnTo>
                      <a:pt x="24"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17" name="Freeform 1367"/>
              <p:cNvSpPr>
                <a:spLocks/>
              </p:cNvSpPr>
              <p:nvPr/>
            </p:nvSpPr>
            <p:spPr bwMode="auto">
              <a:xfrm>
                <a:off x="2750" y="2105"/>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18" name="Freeform 1368"/>
              <p:cNvSpPr>
                <a:spLocks/>
              </p:cNvSpPr>
              <p:nvPr/>
            </p:nvSpPr>
            <p:spPr bwMode="auto">
              <a:xfrm>
                <a:off x="2750" y="2105"/>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19" name="Freeform 1369"/>
              <p:cNvSpPr>
                <a:spLocks/>
              </p:cNvSpPr>
              <p:nvPr/>
            </p:nvSpPr>
            <p:spPr bwMode="auto">
              <a:xfrm>
                <a:off x="2768" y="2099"/>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6" y="6"/>
                    </a:lnTo>
                    <a:lnTo>
                      <a:pt x="0" y="12"/>
                    </a:lnTo>
                    <a:lnTo>
                      <a:pt x="6" y="18"/>
                    </a:lnTo>
                    <a:lnTo>
                      <a:pt x="12" y="24"/>
                    </a:lnTo>
                    <a:lnTo>
                      <a:pt x="18" y="18"/>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20" name="Freeform 1370"/>
              <p:cNvSpPr>
                <a:spLocks/>
              </p:cNvSpPr>
              <p:nvPr/>
            </p:nvSpPr>
            <p:spPr bwMode="auto">
              <a:xfrm>
                <a:off x="2768" y="2099"/>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6" y="6"/>
                    </a:lnTo>
                    <a:lnTo>
                      <a:pt x="0" y="12"/>
                    </a:lnTo>
                    <a:lnTo>
                      <a:pt x="6" y="18"/>
                    </a:lnTo>
                    <a:lnTo>
                      <a:pt x="12" y="24"/>
                    </a:lnTo>
                    <a:lnTo>
                      <a:pt x="18" y="18"/>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21" name="Freeform 1371"/>
              <p:cNvSpPr>
                <a:spLocks/>
              </p:cNvSpPr>
              <p:nvPr/>
            </p:nvSpPr>
            <p:spPr bwMode="auto">
              <a:xfrm>
                <a:off x="2792" y="2093"/>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22" name="Freeform 1372"/>
              <p:cNvSpPr>
                <a:spLocks/>
              </p:cNvSpPr>
              <p:nvPr/>
            </p:nvSpPr>
            <p:spPr bwMode="auto">
              <a:xfrm>
                <a:off x="2792" y="2093"/>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23" name="Freeform 1373"/>
              <p:cNvSpPr>
                <a:spLocks/>
              </p:cNvSpPr>
              <p:nvPr/>
            </p:nvSpPr>
            <p:spPr bwMode="auto">
              <a:xfrm>
                <a:off x="2816" y="2087"/>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0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0" y="18"/>
                    </a:lnTo>
                    <a:lnTo>
                      <a:pt x="6" y="18"/>
                    </a:lnTo>
                    <a:lnTo>
                      <a:pt x="12" y="18"/>
                    </a:lnTo>
                    <a:lnTo>
                      <a:pt x="18"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24" name="Freeform 1374"/>
              <p:cNvSpPr>
                <a:spLocks/>
              </p:cNvSpPr>
              <p:nvPr/>
            </p:nvSpPr>
            <p:spPr bwMode="auto">
              <a:xfrm>
                <a:off x="2816" y="2087"/>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0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0" y="18"/>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25" name="Freeform 1375"/>
              <p:cNvSpPr>
                <a:spLocks/>
              </p:cNvSpPr>
              <p:nvPr/>
            </p:nvSpPr>
            <p:spPr bwMode="auto">
              <a:xfrm>
                <a:off x="2834" y="2075"/>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26" name="Freeform 1376"/>
              <p:cNvSpPr>
                <a:spLocks/>
              </p:cNvSpPr>
              <p:nvPr/>
            </p:nvSpPr>
            <p:spPr bwMode="auto">
              <a:xfrm>
                <a:off x="2834" y="2075"/>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27" name="Freeform 1377"/>
              <p:cNvSpPr>
                <a:spLocks/>
              </p:cNvSpPr>
              <p:nvPr/>
            </p:nvSpPr>
            <p:spPr bwMode="auto">
              <a:xfrm>
                <a:off x="2858" y="2069"/>
                <a:ext cx="18" cy="24"/>
              </a:xfrm>
              <a:custGeom>
                <a:avLst/>
                <a:gdLst>
                  <a:gd name="T0" fmla="*/ 18 w 18"/>
                  <a:gd name="T1" fmla="*/ 12 h 24"/>
                  <a:gd name="T2" fmla="*/ 18 w 18"/>
                  <a:gd name="T3" fmla="*/ 6 h 24"/>
                  <a:gd name="T4" fmla="*/ 12 w 18"/>
                  <a:gd name="T5" fmla="*/ 0 h 24"/>
                  <a:gd name="T6" fmla="*/ 6 w 18"/>
                  <a:gd name="T7" fmla="*/ 0 h 24"/>
                  <a:gd name="T8" fmla="*/ 6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6 w 18"/>
                  <a:gd name="T23" fmla="*/ 24 h 24"/>
                  <a:gd name="T24" fmla="*/ 6 w 18"/>
                  <a:gd name="T25" fmla="*/ 24 h 24"/>
                  <a:gd name="T26" fmla="*/ 12 w 18"/>
                  <a:gd name="T27" fmla="*/ 18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0"/>
                    </a:lnTo>
                    <a:lnTo>
                      <a:pt x="6" y="0"/>
                    </a:lnTo>
                    <a:lnTo>
                      <a:pt x="0" y="6"/>
                    </a:lnTo>
                    <a:lnTo>
                      <a:pt x="0" y="12"/>
                    </a:lnTo>
                    <a:lnTo>
                      <a:pt x="0" y="18"/>
                    </a:lnTo>
                    <a:lnTo>
                      <a:pt x="6" y="18"/>
                    </a:lnTo>
                    <a:lnTo>
                      <a:pt x="6" y="24"/>
                    </a:lnTo>
                    <a:lnTo>
                      <a:pt x="12" y="18"/>
                    </a:lnTo>
                    <a:lnTo>
                      <a:pt x="18" y="18"/>
                    </a:lnTo>
                    <a:lnTo>
                      <a:pt x="18"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28" name="Freeform 1378"/>
              <p:cNvSpPr>
                <a:spLocks/>
              </p:cNvSpPr>
              <p:nvPr/>
            </p:nvSpPr>
            <p:spPr bwMode="auto">
              <a:xfrm>
                <a:off x="2858" y="2069"/>
                <a:ext cx="18" cy="24"/>
              </a:xfrm>
              <a:custGeom>
                <a:avLst/>
                <a:gdLst>
                  <a:gd name="T0" fmla="*/ 18 w 18"/>
                  <a:gd name="T1" fmla="*/ 12 h 24"/>
                  <a:gd name="T2" fmla="*/ 18 w 18"/>
                  <a:gd name="T3" fmla="*/ 6 h 24"/>
                  <a:gd name="T4" fmla="*/ 12 w 18"/>
                  <a:gd name="T5" fmla="*/ 0 h 24"/>
                  <a:gd name="T6" fmla="*/ 6 w 18"/>
                  <a:gd name="T7" fmla="*/ 0 h 24"/>
                  <a:gd name="T8" fmla="*/ 6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6 w 18"/>
                  <a:gd name="T23" fmla="*/ 24 h 24"/>
                  <a:gd name="T24" fmla="*/ 6 w 18"/>
                  <a:gd name="T25" fmla="*/ 24 h 24"/>
                  <a:gd name="T26" fmla="*/ 12 w 18"/>
                  <a:gd name="T27" fmla="*/ 18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0"/>
                    </a:lnTo>
                    <a:lnTo>
                      <a:pt x="6" y="0"/>
                    </a:lnTo>
                    <a:lnTo>
                      <a:pt x="0" y="6"/>
                    </a:lnTo>
                    <a:lnTo>
                      <a:pt x="0" y="12"/>
                    </a:lnTo>
                    <a:lnTo>
                      <a:pt x="0" y="18"/>
                    </a:lnTo>
                    <a:lnTo>
                      <a:pt x="6" y="18"/>
                    </a:lnTo>
                    <a:lnTo>
                      <a:pt x="6" y="24"/>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29" name="Freeform 1379"/>
              <p:cNvSpPr>
                <a:spLocks/>
              </p:cNvSpPr>
              <p:nvPr/>
            </p:nvSpPr>
            <p:spPr bwMode="auto">
              <a:xfrm>
                <a:off x="2876" y="206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30" name="Freeform 1380"/>
              <p:cNvSpPr>
                <a:spLocks/>
              </p:cNvSpPr>
              <p:nvPr/>
            </p:nvSpPr>
            <p:spPr bwMode="auto">
              <a:xfrm>
                <a:off x="2876" y="206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31" name="Freeform 1381"/>
              <p:cNvSpPr>
                <a:spLocks/>
              </p:cNvSpPr>
              <p:nvPr/>
            </p:nvSpPr>
            <p:spPr bwMode="auto">
              <a:xfrm>
                <a:off x="2900" y="20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0" y="12"/>
                    </a:lnTo>
                    <a:lnTo>
                      <a:pt x="6" y="18"/>
                    </a:lnTo>
                    <a:lnTo>
                      <a:pt x="12" y="18"/>
                    </a:lnTo>
                    <a:lnTo>
                      <a:pt x="18"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32" name="Freeform 1382"/>
              <p:cNvSpPr>
                <a:spLocks/>
              </p:cNvSpPr>
              <p:nvPr/>
            </p:nvSpPr>
            <p:spPr bwMode="auto">
              <a:xfrm>
                <a:off x="2900" y="20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6"/>
                    </a:lnTo>
                    <a:lnTo>
                      <a:pt x="0" y="12"/>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33" name="Freeform 1383"/>
              <p:cNvSpPr>
                <a:spLocks/>
              </p:cNvSpPr>
              <p:nvPr/>
            </p:nvSpPr>
            <p:spPr bwMode="auto">
              <a:xfrm>
                <a:off x="2918" y="2051"/>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34" name="Freeform 1384"/>
              <p:cNvSpPr>
                <a:spLocks/>
              </p:cNvSpPr>
              <p:nvPr/>
            </p:nvSpPr>
            <p:spPr bwMode="auto">
              <a:xfrm>
                <a:off x="2918" y="2051"/>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35" name="Freeform 1385"/>
              <p:cNvSpPr>
                <a:spLocks/>
              </p:cNvSpPr>
              <p:nvPr/>
            </p:nvSpPr>
            <p:spPr bwMode="auto">
              <a:xfrm>
                <a:off x="2942" y="205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36" name="Freeform 1386"/>
              <p:cNvSpPr>
                <a:spLocks/>
              </p:cNvSpPr>
              <p:nvPr/>
            </p:nvSpPr>
            <p:spPr bwMode="auto">
              <a:xfrm>
                <a:off x="2942" y="205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37" name="Freeform 1387"/>
              <p:cNvSpPr>
                <a:spLocks/>
              </p:cNvSpPr>
              <p:nvPr/>
            </p:nvSpPr>
            <p:spPr bwMode="auto">
              <a:xfrm>
                <a:off x="2960" y="2039"/>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38" name="Freeform 1388"/>
              <p:cNvSpPr>
                <a:spLocks/>
              </p:cNvSpPr>
              <p:nvPr/>
            </p:nvSpPr>
            <p:spPr bwMode="auto">
              <a:xfrm>
                <a:off x="2960" y="2039"/>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39" name="Freeform 1389"/>
              <p:cNvSpPr>
                <a:spLocks/>
              </p:cNvSpPr>
              <p:nvPr/>
            </p:nvSpPr>
            <p:spPr bwMode="auto">
              <a:xfrm>
                <a:off x="2978" y="2027"/>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6" y="6"/>
                    </a:lnTo>
                    <a:lnTo>
                      <a:pt x="0" y="12"/>
                    </a:lnTo>
                    <a:lnTo>
                      <a:pt x="6" y="18"/>
                    </a:lnTo>
                    <a:lnTo>
                      <a:pt x="6" y="24"/>
                    </a:lnTo>
                    <a:lnTo>
                      <a:pt x="12" y="24"/>
                    </a:lnTo>
                    <a:lnTo>
                      <a:pt x="18" y="24"/>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40" name="Freeform 1390"/>
              <p:cNvSpPr>
                <a:spLocks/>
              </p:cNvSpPr>
              <p:nvPr/>
            </p:nvSpPr>
            <p:spPr bwMode="auto">
              <a:xfrm>
                <a:off x="2978" y="2027"/>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6" y="6"/>
                    </a:lnTo>
                    <a:lnTo>
                      <a:pt x="0" y="12"/>
                    </a:lnTo>
                    <a:lnTo>
                      <a:pt x="6" y="18"/>
                    </a:lnTo>
                    <a:lnTo>
                      <a:pt x="6" y="24"/>
                    </a:lnTo>
                    <a:lnTo>
                      <a:pt x="12" y="24"/>
                    </a:lnTo>
                    <a:lnTo>
                      <a:pt x="18" y="24"/>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41" name="Freeform 1391"/>
              <p:cNvSpPr>
                <a:spLocks/>
              </p:cNvSpPr>
              <p:nvPr/>
            </p:nvSpPr>
            <p:spPr bwMode="auto">
              <a:xfrm>
                <a:off x="2990" y="200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12"/>
                    </a:lnTo>
                    <a:lnTo>
                      <a:pt x="6" y="18"/>
                    </a:lnTo>
                    <a:lnTo>
                      <a:pt x="6" y="24"/>
                    </a:lnTo>
                    <a:lnTo>
                      <a:pt x="12" y="24"/>
                    </a:lnTo>
                    <a:lnTo>
                      <a:pt x="18" y="24"/>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42" name="Freeform 1392"/>
              <p:cNvSpPr>
                <a:spLocks/>
              </p:cNvSpPr>
              <p:nvPr/>
            </p:nvSpPr>
            <p:spPr bwMode="auto">
              <a:xfrm>
                <a:off x="2990" y="200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12"/>
                    </a:lnTo>
                    <a:lnTo>
                      <a:pt x="6" y="18"/>
                    </a:lnTo>
                    <a:lnTo>
                      <a:pt x="6" y="24"/>
                    </a:lnTo>
                    <a:lnTo>
                      <a:pt x="12" y="24"/>
                    </a:lnTo>
                    <a:lnTo>
                      <a:pt x="18" y="24"/>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43" name="Freeform 1393"/>
              <p:cNvSpPr>
                <a:spLocks/>
              </p:cNvSpPr>
              <p:nvPr/>
            </p:nvSpPr>
            <p:spPr bwMode="auto">
              <a:xfrm>
                <a:off x="3002" y="1991"/>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44" name="Freeform 1394"/>
              <p:cNvSpPr>
                <a:spLocks/>
              </p:cNvSpPr>
              <p:nvPr/>
            </p:nvSpPr>
            <p:spPr bwMode="auto">
              <a:xfrm>
                <a:off x="3002" y="1991"/>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45" name="Freeform 1395"/>
              <p:cNvSpPr>
                <a:spLocks/>
              </p:cNvSpPr>
              <p:nvPr/>
            </p:nvSpPr>
            <p:spPr bwMode="auto">
              <a:xfrm>
                <a:off x="3008" y="1973"/>
                <a:ext cx="18" cy="24"/>
              </a:xfrm>
              <a:custGeom>
                <a:avLst/>
                <a:gdLst>
                  <a:gd name="T0" fmla="*/ 18 w 18"/>
                  <a:gd name="T1" fmla="*/ 12 h 24"/>
                  <a:gd name="T2" fmla="*/ 18 w 18"/>
                  <a:gd name="T3" fmla="*/ 6 h 24"/>
                  <a:gd name="T4" fmla="*/ 12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12" y="0"/>
                    </a:lnTo>
                    <a:lnTo>
                      <a:pt x="6" y="6"/>
                    </a:lnTo>
                    <a:lnTo>
                      <a:pt x="0" y="6"/>
                    </a:lnTo>
                    <a:lnTo>
                      <a:pt x="0" y="12"/>
                    </a:lnTo>
                    <a:lnTo>
                      <a:pt x="0" y="18"/>
                    </a:lnTo>
                    <a:lnTo>
                      <a:pt x="6" y="24"/>
                    </a:lnTo>
                    <a:lnTo>
                      <a:pt x="12" y="24"/>
                    </a:lnTo>
                    <a:lnTo>
                      <a:pt x="18" y="18"/>
                    </a:lnTo>
                    <a:lnTo>
                      <a:pt x="18"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46" name="Freeform 1396"/>
              <p:cNvSpPr>
                <a:spLocks/>
              </p:cNvSpPr>
              <p:nvPr/>
            </p:nvSpPr>
            <p:spPr bwMode="auto">
              <a:xfrm>
                <a:off x="3008" y="1973"/>
                <a:ext cx="18" cy="24"/>
              </a:xfrm>
              <a:custGeom>
                <a:avLst/>
                <a:gdLst>
                  <a:gd name="T0" fmla="*/ 18 w 18"/>
                  <a:gd name="T1" fmla="*/ 12 h 24"/>
                  <a:gd name="T2" fmla="*/ 18 w 18"/>
                  <a:gd name="T3" fmla="*/ 6 h 24"/>
                  <a:gd name="T4" fmla="*/ 12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12" y="0"/>
                    </a:lnTo>
                    <a:lnTo>
                      <a:pt x="6" y="6"/>
                    </a:lnTo>
                    <a:lnTo>
                      <a:pt x="0" y="6"/>
                    </a:lnTo>
                    <a:lnTo>
                      <a:pt x="0" y="12"/>
                    </a:lnTo>
                    <a:lnTo>
                      <a:pt x="0" y="18"/>
                    </a:lnTo>
                    <a:lnTo>
                      <a:pt x="6" y="24"/>
                    </a:lnTo>
                    <a:lnTo>
                      <a:pt x="12" y="24"/>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47" name="Freeform 1397"/>
              <p:cNvSpPr>
                <a:spLocks/>
              </p:cNvSpPr>
              <p:nvPr/>
            </p:nvSpPr>
            <p:spPr bwMode="auto">
              <a:xfrm>
                <a:off x="3002" y="1955"/>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6"/>
                    </a:lnTo>
                    <a:lnTo>
                      <a:pt x="18" y="0"/>
                    </a:lnTo>
                    <a:lnTo>
                      <a:pt x="12" y="0"/>
                    </a:lnTo>
                    <a:lnTo>
                      <a:pt x="6" y="0"/>
                    </a:lnTo>
                    <a:lnTo>
                      <a:pt x="6" y="6"/>
                    </a:lnTo>
                    <a:lnTo>
                      <a:pt x="0" y="6"/>
                    </a:lnTo>
                    <a:lnTo>
                      <a:pt x="6" y="12"/>
                    </a:lnTo>
                    <a:lnTo>
                      <a:pt x="6" y="18"/>
                    </a:lnTo>
                    <a:lnTo>
                      <a:pt x="12" y="18"/>
                    </a:lnTo>
                    <a:lnTo>
                      <a:pt x="18" y="18"/>
                    </a:lnTo>
                    <a:lnTo>
                      <a:pt x="24" y="12"/>
                    </a:lnTo>
                    <a:lnTo>
                      <a:pt x="24"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48" name="Freeform 1398"/>
              <p:cNvSpPr>
                <a:spLocks/>
              </p:cNvSpPr>
              <p:nvPr/>
            </p:nvSpPr>
            <p:spPr bwMode="auto">
              <a:xfrm>
                <a:off x="3002" y="1955"/>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6"/>
                    </a:lnTo>
                    <a:lnTo>
                      <a:pt x="18" y="0"/>
                    </a:lnTo>
                    <a:lnTo>
                      <a:pt x="12" y="0"/>
                    </a:lnTo>
                    <a:lnTo>
                      <a:pt x="6" y="0"/>
                    </a:lnTo>
                    <a:lnTo>
                      <a:pt x="6" y="6"/>
                    </a:lnTo>
                    <a:lnTo>
                      <a:pt x="0" y="6"/>
                    </a:lnTo>
                    <a:lnTo>
                      <a:pt x="6" y="12"/>
                    </a:lnTo>
                    <a:lnTo>
                      <a:pt x="6" y="18"/>
                    </a:lnTo>
                    <a:lnTo>
                      <a:pt x="12" y="18"/>
                    </a:lnTo>
                    <a:lnTo>
                      <a:pt x="18" y="18"/>
                    </a:lnTo>
                    <a:lnTo>
                      <a:pt x="24" y="12"/>
                    </a:lnTo>
                    <a:lnTo>
                      <a:pt x="24"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49" name="Freeform 1399"/>
              <p:cNvSpPr>
                <a:spLocks/>
              </p:cNvSpPr>
              <p:nvPr/>
            </p:nvSpPr>
            <p:spPr bwMode="auto">
              <a:xfrm>
                <a:off x="2996" y="1937"/>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50" name="Freeform 1400"/>
              <p:cNvSpPr>
                <a:spLocks/>
              </p:cNvSpPr>
              <p:nvPr/>
            </p:nvSpPr>
            <p:spPr bwMode="auto">
              <a:xfrm>
                <a:off x="2996" y="1937"/>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51" name="Freeform 1401"/>
              <p:cNvSpPr>
                <a:spLocks/>
              </p:cNvSpPr>
              <p:nvPr/>
            </p:nvSpPr>
            <p:spPr bwMode="auto">
              <a:xfrm>
                <a:off x="2984" y="1919"/>
                <a:ext cx="18" cy="24"/>
              </a:xfrm>
              <a:custGeom>
                <a:avLst/>
                <a:gdLst>
                  <a:gd name="T0" fmla="*/ 18 w 18"/>
                  <a:gd name="T1" fmla="*/ 12 h 24"/>
                  <a:gd name="T2" fmla="*/ 18 w 18"/>
                  <a:gd name="T3" fmla="*/ 6 h 24"/>
                  <a:gd name="T4" fmla="*/ 12 w 18"/>
                  <a:gd name="T5" fmla="*/ 0 h 24"/>
                  <a:gd name="T6" fmla="*/ 6 w 18"/>
                  <a:gd name="T7" fmla="*/ 0 h 24"/>
                  <a:gd name="T8" fmla="*/ 6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6 w 18"/>
                  <a:gd name="T23" fmla="*/ 24 h 24"/>
                  <a:gd name="T24" fmla="*/ 6 w 18"/>
                  <a:gd name="T25" fmla="*/ 24 h 24"/>
                  <a:gd name="T26" fmla="*/ 12 w 18"/>
                  <a:gd name="T27" fmla="*/ 18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0"/>
                    </a:lnTo>
                    <a:lnTo>
                      <a:pt x="6" y="0"/>
                    </a:lnTo>
                    <a:lnTo>
                      <a:pt x="0" y="6"/>
                    </a:lnTo>
                    <a:lnTo>
                      <a:pt x="0" y="12"/>
                    </a:lnTo>
                    <a:lnTo>
                      <a:pt x="0" y="18"/>
                    </a:lnTo>
                    <a:lnTo>
                      <a:pt x="6" y="18"/>
                    </a:lnTo>
                    <a:lnTo>
                      <a:pt x="6" y="24"/>
                    </a:lnTo>
                    <a:lnTo>
                      <a:pt x="12" y="18"/>
                    </a:lnTo>
                    <a:lnTo>
                      <a:pt x="18" y="18"/>
                    </a:lnTo>
                    <a:lnTo>
                      <a:pt x="18"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52" name="Freeform 1402"/>
              <p:cNvSpPr>
                <a:spLocks/>
              </p:cNvSpPr>
              <p:nvPr/>
            </p:nvSpPr>
            <p:spPr bwMode="auto">
              <a:xfrm>
                <a:off x="2984" y="1919"/>
                <a:ext cx="18" cy="24"/>
              </a:xfrm>
              <a:custGeom>
                <a:avLst/>
                <a:gdLst>
                  <a:gd name="T0" fmla="*/ 18 w 18"/>
                  <a:gd name="T1" fmla="*/ 12 h 24"/>
                  <a:gd name="T2" fmla="*/ 18 w 18"/>
                  <a:gd name="T3" fmla="*/ 6 h 24"/>
                  <a:gd name="T4" fmla="*/ 12 w 18"/>
                  <a:gd name="T5" fmla="*/ 0 h 24"/>
                  <a:gd name="T6" fmla="*/ 6 w 18"/>
                  <a:gd name="T7" fmla="*/ 0 h 24"/>
                  <a:gd name="T8" fmla="*/ 6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6 w 18"/>
                  <a:gd name="T23" fmla="*/ 24 h 24"/>
                  <a:gd name="T24" fmla="*/ 6 w 18"/>
                  <a:gd name="T25" fmla="*/ 24 h 24"/>
                  <a:gd name="T26" fmla="*/ 12 w 18"/>
                  <a:gd name="T27" fmla="*/ 18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0"/>
                    </a:lnTo>
                    <a:lnTo>
                      <a:pt x="6" y="0"/>
                    </a:lnTo>
                    <a:lnTo>
                      <a:pt x="0" y="6"/>
                    </a:lnTo>
                    <a:lnTo>
                      <a:pt x="0" y="12"/>
                    </a:lnTo>
                    <a:lnTo>
                      <a:pt x="0" y="18"/>
                    </a:lnTo>
                    <a:lnTo>
                      <a:pt x="6" y="18"/>
                    </a:lnTo>
                    <a:lnTo>
                      <a:pt x="6" y="24"/>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53" name="Freeform 1403"/>
              <p:cNvSpPr>
                <a:spLocks/>
              </p:cNvSpPr>
              <p:nvPr/>
            </p:nvSpPr>
            <p:spPr bwMode="auto">
              <a:xfrm>
                <a:off x="2966" y="1907"/>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6" y="6"/>
                    </a:lnTo>
                    <a:lnTo>
                      <a:pt x="0" y="12"/>
                    </a:lnTo>
                    <a:lnTo>
                      <a:pt x="6" y="18"/>
                    </a:lnTo>
                    <a:lnTo>
                      <a:pt x="12" y="24"/>
                    </a:lnTo>
                    <a:lnTo>
                      <a:pt x="18" y="18"/>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54" name="Freeform 1404"/>
              <p:cNvSpPr>
                <a:spLocks/>
              </p:cNvSpPr>
              <p:nvPr/>
            </p:nvSpPr>
            <p:spPr bwMode="auto">
              <a:xfrm>
                <a:off x="2966" y="1907"/>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6" y="6"/>
                    </a:lnTo>
                    <a:lnTo>
                      <a:pt x="0" y="12"/>
                    </a:lnTo>
                    <a:lnTo>
                      <a:pt x="6" y="18"/>
                    </a:lnTo>
                    <a:lnTo>
                      <a:pt x="12" y="24"/>
                    </a:lnTo>
                    <a:lnTo>
                      <a:pt x="18" y="18"/>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55" name="Freeform 1405"/>
              <p:cNvSpPr>
                <a:spLocks/>
              </p:cNvSpPr>
              <p:nvPr/>
            </p:nvSpPr>
            <p:spPr bwMode="auto">
              <a:xfrm>
                <a:off x="2948" y="1895"/>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56" name="Freeform 1406"/>
              <p:cNvSpPr>
                <a:spLocks/>
              </p:cNvSpPr>
              <p:nvPr/>
            </p:nvSpPr>
            <p:spPr bwMode="auto">
              <a:xfrm>
                <a:off x="2948" y="1895"/>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57" name="Freeform 1407"/>
              <p:cNvSpPr>
                <a:spLocks/>
              </p:cNvSpPr>
              <p:nvPr/>
            </p:nvSpPr>
            <p:spPr bwMode="auto">
              <a:xfrm>
                <a:off x="2690" y="2153"/>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58" name="Freeform 1408"/>
              <p:cNvSpPr>
                <a:spLocks/>
              </p:cNvSpPr>
              <p:nvPr/>
            </p:nvSpPr>
            <p:spPr bwMode="auto">
              <a:xfrm>
                <a:off x="2690" y="2153"/>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59" name="Freeform 1409"/>
              <p:cNvSpPr>
                <a:spLocks/>
              </p:cNvSpPr>
              <p:nvPr/>
            </p:nvSpPr>
            <p:spPr bwMode="auto">
              <a:xfrm>
                <a:off x="2714" y="2147"/>
                <a:ext cx="24" cy="18"/>
              </a:xfrm>
              <a:custGeom>
                <a:avLst/>
                <a:gdLst>
                  <a:gd name="T0" fmla="*/ 24 w 24"/>
                  <a:gd name="T1" fmla="*/ 6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18" y="6"/>
                    </a:lnTo>
                    <a:lnTo>
                      <a:pt x="18" y="0"/>
                    </a:lnTo>
                    <a:lnTo>
                      <a:pt x="12" y="0"/>
                    </a:lnTo>
                    <a:lnTo>
                      <a:pt x="6" y="0"/>
                    </a:lnTo>
                    <a:lnTo>
                      <a:pt x="0" y="6"/>
                    </a:lnTo>
                    <a:lnTo>
                      <a:pt x="0" y="12"/>
                    </a:lnTo>
                    <a:lnTo>
                      <a:pt x="6" y="18"/>
                    </a:lnTo>
                    <a:lnTo>
                      <a:pt x="12" y="18"/>
                    </a:lnTo>
                    <a:lnTo>
                      <a:pt x="18" y="18"/>
                    </a:lnTo>
                    <a:lnTo>
                      <a:pt x="18" y="12"/>
                    </a:lnTo>
                    <a:lnTo>
                      <a:pt x="24"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960" name="Freeform 1410"/>
              <p:cNvSpPr>
                <a:spLocks/>
              </p:cNvSpPr>
              <p:nvPr/>
            </p:nvSpPr>
            <p:spPr bwMode="auto">
              <a:xfrm>
                <a:off x="2714" y="2147"/>
                <a:ext cx="24" cy="18"/>
              </a:xfrm>
              <a:custGeom>
                <a:avLst/>
                <a:gdLst>
                  <a:gd name="T0" fmla="*/ 24 w 24"/>
                  <a:gd name="T1" fmla="*/ 6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18" y="6"/>
                    </a:lnTo>
                    <a:lnTo>
                      <a:pt x="18" y="0"/>
                    </a:lnTo>
                    <a:lnTo>
                      <a:pt x="12" y="0"/>
                    </a:lnTo>
                    <a:lnTo>
                      <a:pt x="6" y="0"/>
                    </a:lnTo>
                    <a:lnTo>
                      <a:pt x="0" y="6"/>
                    </a:lnTo>
                    <a:lnTo>
                      <a:pt x="0" y="12"/>
                    </a:lnTo>
                    <a:lnTo>
                      <a:pt x="6" y="18"/>
                    </a:lnTo>
                    <a:lnTo>
                      <a:pt x="12" y="18"/>
                    </a:lnTo>
                    <a:lnTo>
                      <a:pt x="18" y="18"/>
                    </a:lnTo>
                    <a:lnTo>
                      <a:pt x="18" y="12"/>
                    </a:lnTo>
                    <a:lnTo>
                      <a:pt x="24"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grpSp>
        <p:grpSp>
          <p:nvGrpSpPr>
            <p:cNvPr id="10" name="Group 1411"/>
            <p:cNvGrpSpPr>
              <a:grpSpLocks/>
            </p:cNvGrpSpPr>
            <p:nvPr/>
          </p:nvGrpSpPr>
          <p:grpSpPr bwMode="auto">
            <a:xfrm>
              <a:off x="1280" y="1337"/>
              <a:ext cx="3240" cy="1994"/>
              <a:chOff x="1280" y="1337"/>
              <a:chExt cx="3240" cy="1994"/>
            </a:xfrm>
          </p:grpSpPr>
          <p:sp>
            <p:nvSpPr>
              <p:cNvPr id="63561" name="Freeform 1412"/>
              <p:cNvSpPr>
                <a:spLocks/>
              </p:cNvSpPr>
              <p:nvPr/>
            </p:nvSpPr>
            <p:spPr bwMode="auto">
              <a:xfrm>
                <a:off x="2738" y="2135"/>
                <a:ext cx="18" cy="24"/>
              </a:xfrm>
              <a:custGeom>
                <a:avLst/>
                <a:gdLst>
                  <a:gd name="T0" fmla="*/ 18 w 18"/>
                  <a:gd name="T1" fmla="*/ 12 h 24"/>
                  <a:gd name="T2" fmla="*/ 18 w 18"/>
                  <a:gd name="T3" fmla="*/ 6 h 24"/>
                  <a:gd name="T4" fmla="*/ 12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12" y="0"/>
                    </a:lnTo>
                    <a:lnTo>
                      <a:pt x="6" y="6"/>
                    </a:lnTo>
                    <a:lnTo>
                      <a:pt x="0" y="6"/>
                    </a:lnTo>
                    <a:lnTo>
                      <a:pt x="0" y="12"/>
                    </a:lnTo>
                    <a:lnTo>
                      <a:pt x="0" y="18"/>
                    </a:lnTo>
                    <a:lnTo>
                      <a:pt x="6" y="24"/>
                    </a:lnTo>
                    <a:lnTo>
                      <a:pt x="12" y="24"/>
                    </a:lnTo>
                    <a:lnTo>
                      <a:pt x="18" y="18"/>
                    </a:lnTo>
                    <a:lnTo>
                      <a:pt x="18"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62" name="Freeform 1413"/>
              <p:cNvSpPr>
                <a:spLocks/>
              </p:cNvSpPr>
              <p:nvPr/>
            </p:nvSpPr>
            <p:spPr bwMode="auto">
              <a:xfrm>
                <a:off x="2738" y="2135"/>
                <a:ext cx="18" cy="24"/>
              </a:xfrm>
              <a:custGeom>
                <a:avLst/>
                <a:gdLst>
                  <a:gd name="T0" fmla="*/ 18 w 18"/>
                  <a:gd name="T1" fmla="*/ 12 h 24"/>
                  <a:gd name="T2" fmla="*/ 18 w 18"/>
                  <a:gd name="T3" fmla="*/ 6 h 24"/>
                  <a:gd name="T4" fmla="*/ 12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12" y="0"/>
                    </a:lnTo>
                    <a:lnTo>
                      <a:pt x="6" y="6"/>
                    </a:lnTo>
                    <a:lnTo>
                      <a:pt x="0" y="6"/>
                    </a:lnTo>
                    <a:lnTo>
                      <a:pt x="0" y="12"/>
                    </a:lnTo>
                    <a:lnTo>
                      <a:pt x="0" y="18"/>
                    </a:lnTo>
                    <a:lnTo>
                      <a:pt x="6" y="24"/>
                    </a:lnTo>
                    <a:lnTo>
                      <a:pt x="12" y="24"/>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63" name="Freeform 1414"/>
              <p:cNvSpPr>
                <a:spLocks/>
              </p:cNvSpPr>
              <p:nvPr/>
            </p:nvSpPr>
            <p:spPr bwMode="auto">
              <a:xfrm>
                <a:off x="2762" y="212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0" y="18"/>
                    </a:lnTo>
                    <a:lnTo>
                      <a:pt x="6" y="18"/>
                    </a:lnTo>
                    <a:lnTo>
                      <a:pt x="12" y="18"/>
                    </a:lnTo>
                    <a:lnTo>
                      <a:pt x="18" y="18"/>
                    </a:lnTo>
                    <a:lnTo>
                      <a:pt x="18"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64" name="Freeform 1415"/>
              <p:cNvSpPr>
                <a:spLocks/>
              </p:cNvSpPr>
              <p:nvPr/>
            </p:nvSpPr>
            <p:spPr bwMode="auto">
              <a:xfrm>
                <a:off x="2762" y="212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0" y="18"/>
                    </a:lnTo>
                    <a:lnTo>
                      <a:pt x="6" y="18"/>
                    </a:lnTo>
                    <a:lnTo>
                      <a:pt x="12" y="18"/>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65" name="Freeform 1416"/>
              <p:cNvSpPr>
                <a:spLocks/>
              </p:cNvSpPr>
              <p:nvPr/>
            </p:nvSpPr>
            <p:spPr bwMode="auto">
              <a:xfrm>
                <a:off x="2780" y="2123"/>
                <a:ext cx="24" cy="18"/>
              </a:xfrm>
              <a:custGeom>
                <a:avLst/>
                <a:gdLst>
                  <a:gd name="T0" fmla="*/ 24 w 24"/>
                  <a:gd name="T1" fmla="*/ 6 h 18"/>
                  <a:gd name="T2" fmla="*/ 24 w 24"/>
                  <a:gd name="T3" fmla="*/ 0 h 18"/>
                  <a:gd name="T4" fmla="*/ 18 w 24"/>
                  <a:gd name="T5" fmla="*/ 0 h 18"/>
                  <a:gd name="T6" fmla="*/ 12 w 24"/>
                  <a:gd name="T7" fmla="*/ 0 h 18"/>
                  <a:gd name="T8" fmla="*/ 12 w 24"/>
                  <a:gd name="T9" fmla="*/ 0 h 18"/>
                  <a:gd name="T10" fmla="*/ 6 w 24"/>
                  <a:gd name="T11" fmla="*/ 0 h 18"/>
                  <a:gd name="T12" fmla="*/ 6 w 24"/>
                  <a:gd name="T13" fmla="*/ 0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0"/>
                    </a:lnTo>
                    <a:lnTo>
                      <a:pt x="18" y="0"/>
                    </a:lnTo>
                    <a:lnTo>
                      <a:pt x="12" y="0"/>
                    </a:lnTo>
                    <a:lnTo>
                      <a:pt x="6" y="0"/>
                    </a:lnTo>
                    <a:lnTo>
                      <a:pt x="0" y="6"/>
                    </a:lnTo>
                    <a:lnTo>
                      <a:pt x="6" y="12"/>
                    </a:lnTo>
                    <a:lnTo>
                      <a:pt x="6" y="18"/>
                    </a:lnTo>
                    <a:lnTo>
                      <a:pt x="12" y="18"/>
                    </a:lnTo>
                    <a:lnTo>
                      <a:pt x="18" y="18"/>
                    </a:lnTo>
                    <a:lnTo>
                      <a:pt x="24" y="12"/>
                    </a:lnTo>
                    <a:lnTo>
                      <a:pt x="24"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66" name="Freeform 1417"/>
              <p:cNvSpPr>
                <a:spLocks/>
              </p:cNvSpPr>
              <p:nvPr/>
            </p:nvSpPr>
            <p:spPr bwMode="auto">
              <a:xfrm>
                <a:off x="2780" y="2123"/>
                <a:ext cx="24" cy="18"/>
              </a:xfrm>
              <a:custGeom>
                <a:avLst/>
                <a:gdLst>
                  <a:gd name="T0" fmla="*/ 24 w 24"/>
                  <a:gd name="T1" fmla="*/ 6 h 18"/>
                  <a:gd name="T2" fmla="*/ 24 w 24"/>
                  <a:gd name="T3" fmla="*/ 0 h 18"/>
                  <a:gd name="T4" fmla="*/ 18 w 24"/>
                  <a:gd name="T5" fmla="*/ 0 h 18"/>
                  <a:gd name="T6" fmla="*/ 12 w 24"/>
                  <a:gd name="T7" fmla="*/ 0 h 18"/>
                  <a:gd name="T8" fmla="*/ 12 w 24"/>
                  <a:gd name="T9" fmla="*/ 0 h 18"/>
                  <a:gd name="T10" fmla="*/ 6 w 24"/>
                  <a:gd name="T11" fmla="*/ 0 h 18"/>
                  <a:gd name="T12" fmla="*/ 6 w 24"/>
                  <a:gd name="T13" fmla="*/ 0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0"/>
                    </a:lnTo>
                    <a:lnTo>
                      <a:pt x="18" y="0"/>
                    </a:lnTo>
                    <a:lnTo>
                      <a:pt x="12" y="0"/>
                    </a:lnTo>
                    <a:lnTo>
                      <a:pt x="6" y="0"/>
                    </a:lnTo>
                    <a:lnTo>
                      <a:pt x="0" y="6"/>
                    </a:lnTo>
                    <a:lnTo>
                      <a:pt x="6" y="12"/>
                    </a:lnTo>
                    <a:lnTo>
                      <a:pt x="6" y="18"/>
                    </a:lnTo>
                    <a:lnTo>
                      <a:pt x="12" y="18"/>
                    </a:lnTo>
                    <a:lnTo>
                      <a:pt x="18" y="18"/>
                    </a:lnTo>
                    <a:lnTo>
                      <a:pt x="24" y="12"/>
                    </a:lnTo>
                    <a:lnTo>
                      <a:pt x="24"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67" name="Freeform 1418"/>
              <p:cNvSpPr>
                <a:spLocks/>
              </p:cNvSpPr>
              <p:nvPr/>
            </p:nvSpPr>
            <p:spPr bwMode="auto">
              <a:xfrm>
                <a:off x="2810" y="2117"/>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6" y="0"/>
                    </a:lnTo>
                    <a:lnTo>
                      <a:pt x="6" y="6"/>
                    </a:lnTo>
                    <a:lnTo>
                      <a:pt x="0" y="6"/>
                    </a:lnTo>
                    <a:lnTo>
                      <a:pt x="0" y="12"/>
                    </a:lnTo>
                    <a:lnTo>
                      <a:pt x="0" y="18"/>
                    </a:lnTo>
                    <a:lnTo>
                      <a:pt x="6" y="24"/>
                    </a:lnTo>
                    <a:lnTo>
                      <a:pt x="12" y="24"/>
                    </a:lnTo>
                    <a:lnTo>
                      <a:pt x="18" y="18"/>
                    </a:lnTo>
                    <a:lnTo>
                      <a:pt x="18"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68" name="Freeform 1419"/>
              <p:cNvSpPr>
                <a:spLocks/>
              </p:cNvSpPr>
              <p:nvPr/>
            </p:nvSpPr>
            <p:spPr bwMode="auto">
              <a:xfrm>
                <a:off x="2810" y="2117"/>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6" y="0"/>
                    </a:lnTo>
                    <a:lnTo>
                      <a:pt x="6" y="6"/>
                    </a:lnTo>
                    <a:lnTo>
                      <a:pt x="0" y="6"/>
                    </a:lnTo>
                    <a:lnTo>
                      <a:pt x="0" y="12"/>
                    </a:lnTo>
                    <a:lnTo>
                      <a:pt x="0" y="18"/>
                    </a:lnTo>
                    <a:lnTo>
                      <a:pt x="6" y="24"/>
                    </a:lnTo>
                    <a:lnTo>
                      <a:pt x="12" y="24"/>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69" name="Freeform 1420"/>
              <p:cNvSpPr>
                <a:spLocks/>
              </p:cNvSpPr>
              <p:nvPr/>
            </p:nvSpPr>
            <p:spPr bwMode="auto">
              <a:xfrm>
                <a:off x="2834" y="2117"/>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70" name="Freeform 1421"/>
              <p:cNvSpPr>
                <a:spLocks/>
              </p:cNvSpPr>
              <p:nvPr/>
            </p:nvSpPr>
            <p:spPr bwMode="auto">
              <a:xfrm>
                <a:off x="2834" y="2117"/>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71" name="Freeform 1422"/>
              <p:cNvSpPr>
                <a:spLocks/>
              </p:cNvSpPr>
              <p:nvPr/>
            </p:nvSpPr>
            <p:spPr bwMode="auto">
              <a:xfrm>
                <a:off x="2858" y="2117"/>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72" name="Freeform 1423"/>
              <p:cNvSpPr>
                <a:spLocks/>
              </p:cNvSpPr>
              <p:nvPr/>
            </p:nvSpPr>
            <p:spPr bwMode="auto">
              <a:xfrm>
                <a:off x="2858" y="2117"/>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73" name="Freeform 1424"/>
              <p:cNvSpPr>
                <a:spLocks/>
              </p:cNvSpPr>
              <p:nvPr/>
            </p:nvSpPr>
            <p:spPr bwMode="auto">
              <a:xfrm>
                <a:off x="2882" y="2117"/>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74" name="Freeform 1425"/>
              <p:cNvSpPr>
                <a:spLocks/>
              </p:cNvSpPr>
              <p:nvPr/>
            </p:nvSpPr>
            <p:spPr bwMode="auto">
              <a:xfrm>
                <a:off x="2882" y="2117"/>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75" name="Freeform 1426"/>
              <p:cNvSpPr>
                <a:spLocks/>
              </p:cNvSpPr>
              <p:nvPr/>
            </p:nvSpPr>
            <p:spPr bwMode="auto">
              <a:xfrm>
                <a:off x="2906" y="2123"/>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76" name="Freeform 1427"/>
              <p:cNvSpPr>
                <a:spLocks/>
              </p:cNvSpPr>
              <p:nvPr/>
            </p:nvSpPr>
            <p:spPr bwMode="auto">
              <a:xfrm>
                <a:off x="2906" y="2123"/>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77" name="Freeform 1428"/>
              <p:cNvSpPr>
                <a:spLocks/>
              </p:cNvSpPr>
              <p:nvPr/>
            </p:nvSpPr>
            <p:spPr bwMode="auto">
              <a:xfrm>
                <a:off x="2924" y="212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6" y="6"/>
                    </a:lnTo>
                    <a:lnTo>
                      <a:pt x="0" y="12"/>
                    </a:lnTo>
                    <a:lnTo>
                      <a:pt x="6" y="18"/>
                    </a:lnTo>
                    <a:lnTo>
                      <a:pt x="12" y="18"/>
                    </a:lnTo>
                    <a:lnTo>
                      <a:pt x="18" y="18"/>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78" name="Freeform 1429"/>
              <p:cNvSpPr>
                <a:spLocks/>
              </p:cNvSpPr>
              <p:nvPr/>
            </p:nvSpPr>
            <p:spPr bwMode="auto">
              <a:xfrm>
                <a:off x="2924" y="212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6" y="6"/>
                    </a:lnTo>
                    <a:lnTo>
                      <a:pt x="0" y="12"/>
                    </a:lnTo>
                    <a:lnTo>
                      <a:pt x="6" y="18"/>
                    </a:lnTo>
                    <a:lnTo>
                      <a:pt x="12" y="18"/>
                    </a:lnTo>
                    <a:lnTo>
                      <a:pt x="18" y="18"/>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79" name="Freeform 1430"/>
              <p:cNvSpPr>
                <a:spLocks/>
              </p:cNvSpPr>
              <p:nvPr/>
            </p:nvSpPr>
            <p:spPr bwMode="auto">
              <a:xfrm>
                <a:off x="2948" y="212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80" name="Freeform 1431"/>
              <p:cNvSpPr>
                <a:spLocks/>
              </p:cNvSpPr>
              <p:nvPr/>
            </p:nvSpPr>
            <p:spPr bwMode="auto">
              <a:xfrm>
                <a:off x="2948" y="212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81" name="Freeform 1432"/>
              <p:cNvSpPr>
                <a:spLocks/>
              </p:cNvSpPr>
              <p:nvPr/>
            </p:nvSpPr>
            <p:spPr bwMode="auto">
              <a:xfrm>
                <a:off x="2972" y="2135"/>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6" y="0"/>
                    </a:lnTo>
                    <a:lnTo>
                      <a:pt x="6" y="6"/>
                    </a:lnTo>
                    <a:lnTo>
                      <a:pt x="0" y="6"/>
                    </a:lnTo>
                    <a:lnTo>
                      <a:pt x="0" y="12"/>
                    </a:lnTo>
                    <a:lnTo>
                      <a:pt x="0" y="18"/>
                    </a:lnTo>
                    <a:lnTo>
                      <a:pt x="6" y="24"/>
                    </a:lnTo>
                    <a:lnTo>
                      <a:pt x="12" y="24"/>
                    </a:lnTo>
                    <a:lnTo>
                      <a:pt x="18" y="18"/>
                    </a:lnTo>
                    <a:lnTo>
                      <a:pt x="18"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82" name="Freeform 1433"/>
              <p:cNvSpPr>
                <a:spLocks/>
              </p:cNvSpPr>
              <p:nvPr/>
            </p:nvSpPr>
            <p:spPr bwMode="auto">
              <a:xfrm>
                <a:off x="2972" y="2135"/>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6" y="0"/>
                    </a:lnTo>
                    <a:lnTo>
                      <a:pt x="6" y="6"/>
                    </a:lnTo>
                    <a:lnTo>
                      <a:pt x="0" y="6"/>
                    </a:lnTo>
                    <a:lnTo>
                      <a:pt x="0" y="12"/>
                    </a:lnTo>
                    <a:lnTo>
                      <a:pt x="0" y="18"/>
                    </a:lnTo>
                    <a:lnTo>
                      <a:pt x="6" y="24"/>
                    </a:lnTo>
                    <a:lnTo>
                      <a:pt x="12" y="24"/>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83" name="Freeform 1434"/>
              <p:cNvSpPr>
                <a:spLocks/>
              </p:cNvSpPr>
              <p:nvPr/>
            </p:nvSpPr>
            <p:spPr bwMode="auto">
              <a:xfrm>
                <a:off x="2990" y="2141"/>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84" name="Freeform 1435"/>
              <p:cNvSpPr>
                <a:spLocks/>
              </p:cNvSpPr>
              <p:nvPr/>
            </p:nvSpPr>
            <p:spPr bwMode="auto">
              <a:xfrm>
                <a:off x="2990" y="2141"/>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85" name="Freeform 1436"/>
              <p:cNvSpPr>
                <a:spLocks/>
              </p:cNvSpPr>
              <p:nvPr/>
            </p:nvSpPr>
            <p:spPr bwMode="auto">
              <a:xfrm>
                <a:off x="3014" y="2147"/>
                <a:ext cx="18" cy="24"/>
              </a:xfrm>
              <a:custGeom>
                <a:avLst/>
                <a:gdLst>
                  <a:gd name="T0" fmla="*/ 18 w 18"/>
                  <a:gd name="T1" fmla="*/ 12 h 24"/>
                  <a:gd name="T2" fmla="*/ 18 w 18"/>
                  <a:gd name="T3" fmla="*/ 6 h 24"/>
                  <a:gd name="T4" fmla="*/ 18 w 18"/>
                  <a:gd name="T5" fmla="*/ 0 h 24"/>
                  <a:gd name="T6" fmla="*/ 12 w 18"/>
                  <a:gd name="T7" fmla="*/ 0 h 24"/>
                  <a:gd name="T8" fmla="*/ 12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12 w 18"/>
                  <a:gd name="T23" fmla="*/ 24 h 24"/>
                  <a:gd name="T24" fmla="*/ 12 w 18"/>
                  <a:gd name="T25" fmla="*/ 24 h 24"/>
                  <a:gd name="T26" fmla="*/ 18 w 18"/>
                  <a:gd name="T27" fmla="*/ 18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8" y="0"/>
                    </a:lnTo>
                    <a:lnTo>
                      <a:pt x="12" y="0"/>
                    </a:lnTo>
                    <a:lnTo>
                      <a:pt x="6" y="0"/>
                    </a:lnTo>
                    <a:lnTo>
                      <a:pt x="0" y="6"/>
                    </a:lnTo>
                    <a:lnTo>
                      <a:pt x="0" y="12"/>
                    </a:lnTo>
                    <a:lnTo>
                      <a:pt x="0" y="18"/>
                    </a:lnTo>
                    <a:lnTo>
                      <a:pt x="6" y="18"/>
                    </a:lnTo>
                    <a:lnTo>
                      <a:pt x="12" y="24"/>
                    </a:lnTo>
                    <a:lnTo>
                      <a:pt x="18" y="18"/>
                    </a:lnTo>
                    <a:lnTo>
                      <a:pt x="18"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86" name="Freeform 1437"/>
              <p:cNvSpPr>
                <a:spLocks/>
              </p:cNvSpPr>
              <p:nvPr/>
            </p:nvSpPr>
            <p:spPr bwMode="auto">
              <a:xfrm>
                <a:off x="3014" y="2147"/>
                <a:ext cx="18" cy="24"/>
              </a:xfrm>
              <a:custGeom>
                <a:avLst/>
                <a:gdLst>
                  <a:gd name="T0" fmla="*/ 18 w 18"/>
                  <a:gd name="T1" fmla="*/ 12 h 24"/>
                  <a:gd name="T2" fmla="*/ 18 w 18"/>
                  <a:gd name="T3" fmla="*/ 6 h 24"/>
                  <a:gd name="T4" fmla="*/ 18 w 18"/>
                  <a:gd name="T5" fmla="*/ 0 h 24"/>
                  <a:gd name="T6" fmla="*/ 12 w 18"/>
                  <a:gd name="T7" fmla="*/ 0 h 24"/>
                  <a:gd name="T8" fmla="*/ 12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12 w 18"/>
                  <a:gd name="T23" fmla="*/ 24 h 24"/>
                  <a:gd name="T24" fmla="*/ 12 w 18"/>
                  <a:gd name="T25" fmla="*/ 24 h 24"/>
                  <a:gd name="T26" fmla="*/ 18 w 18"/>
                  <a:gd name="T27" fmla="*/ 18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8" y="0"/>
                    </a:lnTo>
                    <a:lnTo>
                      <a:pt x="12" y="0"/>
                    </a:lnTo>
                    <a:lnTo>
                      <a:pt x="6" y="0"/>
                    </a:lnTo>
                    <a:lnTo>
                      <a:pt x="0" y="6"/>
                    </a:lnTo>
                    <a:lnTo>
                      <a:pt x="0" y="12"/>
                    </a:lnTo>
                    <a:lnTo>
                      <a:pt x="0" y="18"/>
                    </a:lnTo>
                    <a:lnTo>
                      <a:pt x="6" y="18"/>
                    </a:lnTo>
                    <a:lnTo>
                      <a:pt x="12" y="24"/>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87" name="Freeform 1438"/>
              <p:cNvSpPr>
                <a:spLocks/>
              </p:cNvSpPr>
              <p:nvPr/>
            </p:nvSpPr>
            <p:spPr bwMode="auto">
              <a:xfrm>
                <a:off x="3032" y="215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6" y="6"/>
                    </a:lnTo>
                    <a:lnTo>
                      <a:pt x="0" y="12"/>
                    </a:lnTo>
                    <a:lnTo>
                      <a:pt x="6" y="18"/>
                    </a:lnTo>
                    <a:lnTo>
                      <a:pt x="12" y="18"/>
                    </a:lnTo>
                    <a:lnTo>
                      <a:pt x="18" y="18"/>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88" name="Freeform 1439"/>
              <p:cNvSpPr>
                <a:spLocks/>
              </p:cNvSpPr>
              <p:nvPr/>
            </p:nvSpPr>
            <p:spPr bwMode="auto">
              <a:xfrm>
                <a:off x="3032" y="215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6" y="6"/>
                    </a:lnTo>
                    <a:lnTo>
                      <a:pt x="0" y="12"/>
                    </a:lnTo>
                    <a:lnTo>
                      <a:pt x="6" y="18"/>
                    </a:lnTo>
                    <a:lnTo>
                      <a:pt x="12" y="18"/>
                    </a:lnTo>
                    <a:lnTo>
                      <a:pt x="18" y="18"/>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89" name="Freeform 1440"/>
              <p:cNvSpPr>
                <a:spLocks/>
              </p:cNvSpPr>
              <p:nvPr/>
            </p:nvSpPr>
            <p:spPr bwMode="auto">
              <a:xfrm>
                <a:off x="3056" y="2159"/>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90" name="Freeform 1441"/>
              <p:cNvSpPr>
                <a:spLocks/>
              </p:cNvSpPr>
              <p:nvPr/>
            </p:nvSpPr>
            <p:spPr bwMode="auto">
              <a:xfrm>
                <a:off x="3056" y="2159"/>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91" name="Freeform 1442"/>
              <p:cNvSpPr>
                <a:spLocks/>
              </p:cNvSpPr>
              <p:nvPr/>
            </p:nvSpPr>
            <p:spPr bwMode="auto">
              <a:xfrm>
                <a:off x="3080" y="2159"/>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92" name="Freeform 1443"/>
              <p:cNvSpPr>
                <a:spLocks/>
              </p:cNvSpPr>
              <p:nvPr/>
            </p:nvSpPr>
            <p:spPr bwMode="auto">
              <a:xfrm>
                <a:off x="3080" y="2159"/>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93" name="Freeform 1444"/>
              <p:cNvSpPr>
                <a:spLocks/>
              </p:cNvSpPr>
              <p:nvPr/>
            </p:nvSpPr>
            <p:spPr bwMode="auto">
              <a:xfrm>
                <a:off x="3104" y="2159"/>
                <a:ext cx="18" cy="24"/>
              </a:xfrm>
              <a:custGeom>
                <a:avLst/>
                <a:gdLst>
                  <a:gd name="T0" fmla="*/ 18 w 18"/>
                  <a:gd name="T1" fmla="*/ 12 h 24"/>
                  <a:gd name="T2" fmla="*/ 18 w 18"/>
                  <a:gd name="T3" fmla="*/ 6 h 24"/>
                  <a:gd name="T4" fmla="*/ 18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8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0"/>
                    </a:lnTo>
                    <a:lnTo>
                      <a:pt x="6" y="6"/>
                    </a:lnTo>
                    <a:lnTo>
                      <a:pt x="0" y="6"/>
                    </a:lnTo>
                    <a:lnTo>
                      <a:pt x="0" y="12"/>
                    </a:lnTo>
                    <a:lnTo>
                      <a:pt x="0" y="18"/>
                    </a:lnTo>
                    <a:lnTo>
                      <a:pt x="6" y="24"/>
                    </a:lnTo>
                    <a:lnTo>
                      <a:pt x="12" y="24"/>
                    </a:lnTo>
                    <a:lnTo>
                      <a:pt x="18" y="24"/>
                    </a:lnTo>
                    <a:lnTo>
                      <a:pt x="18" y="18"/>
                    </a:lnTo>
                    <a:lnTo>
                      <a:pt x="18"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94" name="Freeform 1445"/>
              <p:cNvSpPr>
                <a:spLocks/>
              </p:cNvSpPr>
              <p:nvPr/>
            </p:nvSpPr>
            <p:spPr bwMode="auto">
              <a:xfrm>
                <a:off x="3104" y="2159"/>
                <a:ext cx="18" cy="24"/>
              </a:xfrm>
              <a:custGeom>
                <a:avLst/>
                <a:gdLst>
                  <a:gd name="T0" fmla="*/ 18 w 18"/>
                  <a:gd name="T1" fmla="*/ 12 h 24"/>
                  <a:gd name="T2" fmla="*/ 18 w 18"/>
                  <a:gd name="T3" fmla="*/ 6 h 24"/>
                  <a:gd name="T4" fmla="*/ 18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8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0"/>
                    </a:lnTo>
                    <a:lnTo>
                      <a:pt x="6" y="6"/>
                    </a:lnTo>
                    <a:lnTo>
                      <a:pt x="0" y="6"/>
                    </a:lnTo>
                    <a:lnTo>
                      <a:pt x="0" y="12"/>
                    </a:lnTo>
                    <a:lnTo>
                      <a:pt x="0" y="18"/>
                    </a:lnTo>
                    <a:lnTo>
                      <a:pt x="6" y="24"/>
                    </a:lnTo>
                    <a:lnTo>
                      <a:pt x="12" y="24"/>
                    </a:lnTo>
                    <a:lnTo>
                      <a:pt x="18" y="24"/>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95" name="Freeform 1446"/>
              <p:cNvSpPr>
                <a:spLocks/>
              </p:cNvSpPr>
              <p:nvPr/>
            </p:nvSpPr>
            <p:spPr bwMode="auto">
              <a:xfrm>
                <a:off x="3128" y="2165"/>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96" name="Freeform 1447"/>
              <p:cNvSpPr>
                <a:spLocks/>
              </p:cNvSpPr>
              <p:nvPr/>
            </p:nvSpPr>
            <p:spPr bwMode="auto">
              <a:xfrm>
                <a:off x="3128" y="2165"/>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97" name="Freeform 1448"/>
              <p:cNvSpPr>
                <a:spLocks/>
              </p:cNvSpPr>
              <p:nvPr/>
            </p:nvSpPr>
            <p:spPr bwMode="auto">
              <a:xfrm>
                <a:off x="3146" y="2159"/>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98" name="Freeform 1449"/>
              <p:cNvSpPr>
                <a:spLocks/>
              </p:cNvSpPr>
              <p:nvPr/>
            </p:nvSpPr>
            <p:spPr bwMode="auto">
              <a:xfrm>
                <a:off x="3146" y="2159"/>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99" name="Freeform 1450"/>
              <p:cNvSpPr>
                <a:spLocks/>
              </p:cNvSpPr>
              <p:nvPr/>
            </p:nvSpPr>
            <p:spPr bwMode="auto">
              <a:xfrm>
                <a:off x="3164" y="2159"/>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6"/>
                    </a:lnTo>
                    <a:lnTo>
                      <a:pt x="18" y="0"/>
                    </a:lnTo>
                    <a:lnTo>
                      <a:pt x="12" y="0"/>
                    </a:lnTo>
                    <a:lnTo>
                      <a:pt x="6" y="0"/>
                    </a:lnTo>
                    <a:lnTo>
                      <a:pt x="0" y="6"/>
                    </a:lnTo>
                    <a:lnTo>
                      <a:pt x="0" y="12"/>
                    </a:lnTo>
                    <a:lnTo>
                      <a:pt x="6" y="18"/>
                    </a:lnTo>
                    <a:lnTo>
                      <a:pt x="12" y="18"/>
                    </a:lnTo>
                    <a:lnTo>
                      <a:pt x="18" y="18"/>
                    </a:lnTo>
                    <a:lnTo>
                      <a:pt x="24" y="12"/>
                    </a:lnTo>
                    <a:lnTo>
                      <a:pt x="24"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00" name="Freeform 1451"/>
              <p:cNvSpPr>
                <a:spLocks/>
              </p:cNvSpPr>
              <p:nvPr/>
            </p:nvSpPr>
            <p:spPr bwMode="auto">
              <a:xfrm>
                <a:off x="3164" y="2159"/>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6"/>
                    </a:lnTo>
                    <a:lnTo>
                      <a:pt x="18" y="0"/>
                    </a:lnTo>
                    <a:lnTo>
                      <a:pt x="12" y="0"/>
                    </a:lnTo>
                    <a:lnTo>
                      <a:pt x="6" y="0"/>
                    </a:lnTo>
                    <a:lnTo>
                      <a:pt x="0" y="6"/>
                    </a:lnTo>
                    <a:lnTo>
                      <a:pt x="0" y="12"/>
                    </a:lnTo>
                    <a:lnTo>
                      <a:pt x="6" y="18"/>
                    </a:lnTo>
                    <a:lnTo>
                      <a:pt x="12" y="18"/>
                    </a:lnTo>
                    <a:lnTo>
                      <a:pt x="18" y="18"/>
                    </a:lnTo>
                    <a:lnTo>
                      <a:pt x="24" y="12"/>
                    </a:lnTo>
                    <a:lnTo>
                      <a:pt x="24"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01" name="Freeform 1452"/>
              <p:cNvSpPr>
                <a:spLocks/>
              </p:cNvSpPr>
              <p:nvPr/>
            </p:nvSpPr>
            <p:spPr bwMode="auto">
              <a:xfrm>
                <a:off x="3188" y="2153"/>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0 w 18"/>
                  <a:gd name="T11" fmla="*/ 6 h 24"/>
                  <a:gd name="T12" fmla="*/ 0 w 18"/>
                  <a:gd name="T13" fmla="*/ 6 h 24"/>
                  <a:gd name="T14" fmla="*/ 0 w 18"/>
                  <a:gd name="T15" fmla="*/ 12 h 24"/>
                  <a:gd name="T16" fmla="*/ 0 w 18"/>
                  <a:gd name="T17" fmla="*/ 12 h 24"/>
                  <a:gd name="T18" fmla="*/ 0 w 18"/>
                  <a:gd name="T19" fmla="*/ 18 h 24"/>
                  <a:gd name="T20" fmla="*/ 0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6" y="0"/>
                    </a:lnTo>
                    <a:lnTo>
                      <a:pt x="0" y="6"/>
                    </a:lnTo>
                    <a:lnTo>
                      <a:pt x="0" y="12"/>
                    </a:lnTo>
                    <a:lnTo>
                      <a:pt x="0" y="18"/>
                    </a:lnTo>
                    <a:lnTo>
                      <a:pt x="0" y="24"/>
                    </a:lnTo>
                    <a:lnTo>
                      <a:pt x="6" y="24"/>
                    </a:lnTo>
                    <a:lnTo>
                      <a:pt x="12" y="24"/>
                    </a:lnTo>
                    <a:lnTo>
                      <a:pt x="18" y="18"/>
                    </a:lnTo>
                    <a:lnTo>
                      <a:pt x="18"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02" name="Freeform 1453"/>
              <p:cNvSpPr>
                <a:spLocks/>
              </p:cNvSpPr>
              <p:nvPr/>
            </p:nvSpPr>
            <p:spPr bwMode="auto">
              <a:xfrm>
                <a:off x="3188" y="2153"/>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0 w 18"/>
                  <a:gd name="T11" fmla="*/ 6 h 24"/>
                  <a:gd name="T12" fmla="*/ 0 w 18"/>
                  <a:gd name="T13" fmla="*/ 6 h 24"/>
                  <a:gd name="T14" fmla="*/ 0 w 18"/>
                  <a:gd name="T15" fmla="*/ 12 h 24"/>
                  <a:gd name="T16" fmla="*/ 0 w 18"/>
                  <a:gd name="T17" fmla="*/ 12 h 24"/>
                  <a:gd name="T18" fmla="*/ 0 w 18"/>
                  <a:gd name="T19" fmla="*/ 18 h 24"/>
                  <a:gd name="T20" fmla="*/ 0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6" y="0"/>
                    </a:lnTo>
                    <a:lnTo>
                      <a:pt x="0" y="6"/>
                    </a:lnTo>
                    <a:lnTo>
                      <a:pt x="0" y="12"/>
                    </a:lnTo>
                    <a:lnTo>
                      <a:pt x="0" y="18"/>
                    </a:lnTo>
                    <a:lnTo>
                      <a:pt x="0" y="24"/>
                    </a:lnTo>
                    <a:lnTo>
                      <a:pt x="6" y="24"/>
                    </a:lnTo>
                    <a:lnTo>
                      <a:pt x="12" y="24"/>
                    </a:lnTo>
                    <a:lnTo>
                      <a:pt x="18" y="18"/>
                    </a:lnTo>
                    <a:lnTo>
                      <a:pt x="18"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03" name="Freeform 1454"/>
              <p:cNvSpPr>
                <a:spLocks/>
              </p:cNvSpPr>
              <p:nvPr/>
            </p:nvSpPr>
            <p:spPr bwMode="auto">
              <a:xfrm>
                <a:off x="3206" y="2153"/>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04" name="Freeform 1455"/>
              <p:cNvSpPr>
                <a:spLocks/>
              </p:cNvSpPr>
              <p:nvPr/>
            </p:nvSpPr>
            <p:spPr bwMode="auto">
              <a:xfrm>
                <a:off x="3206" y="2153"/>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05" name="Freeform 1456"/>
              <p:cNvSpPr>
                <a:spLocks/>
              </p:cNvSpPr>
              <p:nvPr/>
            </p:nvSpPr>
            <p:spPr bwMode="auto">
              <a:xfrm>
                <a:off x="3224" y="2147"/>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06" name="Freeform 1457"/>
              <p:cNvSpPr>
                <a:spLocks/>
              </p:cNvSpPr>
              <p:nvPr/>
            </p:nvSpPr>
            <p:spPr bwMode="auto">
              <a:xfrm>
                <a:off x="3224" y="2147"/>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07" name="Freeform 1458"/>
              <p:cNvSpPr>
                <a:spLocks/>
              </p:cNvSpPr>
              <p:nvPr/>
            </p:nvSpPr>
            <p:spPr bwMode="auto">
              <a:xfrm>
                <a:off x="3242" y="2141"/>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6"/>
                    </a:lnTo>
                    <a:lnTo>
                      <a:pt x="18" y="0"/>
                    </a:lnTo>
                    <a:lnTo>
                      <a:pt x="12" y="0"/>
                    </a:lnTo>
                    <a:lnTo>
                      <a:pt x="6" y="0"/>
                    </a:lnTo>
                    <a:lnTo>
                      <a:pt x="0" y="6"/>
                    </a:lnTo>
                    <a:lnTo>
                      <a:pt x="0" y="12"/>
                    </a:lnTo>
                    <a:lnTo>
                      <a:pt x="6" y="18"/>
                    </a:lnTo>
                    <a:lnTo>
                      <a:pt x="12" y="18"/>
                    </a:lnTo>
                    <a:lnTo>
                      <a:pt x="18" y="18"/>
                    </a:lnTo>
                    <a:lnTo>
                      <a:pt x="24" y="12"/>
                    </a:lnTo>
                    <a:lnTo>
                      <a:pt x="24"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08" name="Freeform 1459"/>
              <p:cNvSpPr>
                <a:spLocks/>
              </p:cNvSpPr>
              <p:nvPr/>
            </p:nvSpPr>
            <p:spPr bwMode="auto">
              <a:xfrm>
                <a:off x="3242" y="2141"/>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6"/>
                    </a:lnTo>
                    <a:lnTo>
                      <a:pt x="18" y="0"/>
                    </a:lnTo>
                    <a:lnTo>
                      <a:pt x="12" y="0"/>
                    </a:lnTo>
                    <a:lnTo>
                      <a:pt x="6" y="0"/>
                    </a:lnTo>
                    <a:lnTo>
                      <a:pt x="0" y="6"/>
                    </a:lnTo>
                    <a:lnTo>
                      <a:pt x="0" y="12"/>
                    </a:lnTo>
                    <a:lnTo>
                      <a:pt x="6" y="18"/>
                    </a:lnTo>
                    <a:lnTo>
                      <a:pt x="12" y="18"/>
                    </a:lnTo>
                    <a:lnTo>
                      <a:pt x="18" y="18"/>
                    </a:lnTo>
                    <a:lnTo>
                      <a:pt x="24" y="12"/>
                    </a:lnTo>
                    <a:lnTo>
                      <a:pt x="24"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09" name="Freeform 1460"/>
              <p:cNvSpPr>
                <a:spLocks/>
              </p:cNvSpPr>
              <p:nvPr/>
            </p:nvSpPr>
            <p:spPr bwMode="auto">
              <a:xfrm>
                <a:off x="3260" y="2129"/>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0" y="6"/>
                    </a:lnTo>
                    <a:lnTo>
                      <a:pt x="0" y="12"/>
                    </a:lnTo>
                    <a:lnTo>
                      <a:pt x="0" y="18"/>
                    </a:lnTo>
                    <a:lnTo>
                      <a:pt x="6" y="18"/>
                    </a:lnTo>
                    <a:lnTo>
                      <a:pt x="12" y="18"/>
                    </a:lnTo>
                    <a:lnTo>
                      <a:pt x="18" y="18"/>
                    </a:lnTo>
                    <a:lnTo>
                      <a:pt x="24"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10" name="Freeform 1461"/>
              <p:cNvSpPr>
                <a:spLocks/>
              </p:cNvSpPr>
              <p:nvPr/>
            </p:nvSpPr>
            <p:spPr bwMode="auto">
              <a:xfrm>
                <a:off x="3260" y="2129"/>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0" y="6"/>
                    </a:lnTo>
                    <a:lnTo>
                      <a:pt x="0" y="12"/>
                    </a:lnTo>
                    <a:lnTo>
                      <a:pt x="0" y="18"/>
                    </a:lnTo>
                    <a:lnTo>
                      <a:pt x="6" y="18"/>
                    </a:lnTo>
                    <a:lnTo>
                      <a:pt x="12" y="18"/>
                    </a:lnTo>
                    <a:lnTo>
                      <a:pt x="18" y="18"/>
                    </a:lnTo>
                    <a:lnTo>
                      <a:pt x="24"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11" name="Freeform 1462"/>
              <p:cNvSpPr>
                <a:spLocks/>
              </p:cNvSpPr>
              <p:nvPr/>
            </p:nvSpPr>
            <p:spPr bwMode="auto">
              <a:xfrm>
                <a:off x="3284" y="2123"/>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12" name="Freeform 1463"/>
              <p:cNvSpPr>
                <a:spLocks/>
              </p:cNvSpPr>
              <p:nvPr/>
            </p:nvSpPr>
            <p:spPr bwMode="auto">
              <a:xfrm>
                <a:off x="3284" y="2123"/>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13" name="Freeform 1464"/>
              <p:cNvSpPr>
                <a:spLocks/>
              </p:cNvSpPr>
              <p:nvPr/>
            </p:nvSpPr>
            <p:spPr bwMode="auto">
              <a:xfrm>
                <a:off x="3308" y="2123"/>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14" name="Freeform 1465"/>
              <p:cNvSpPr>
                <a:spLocks/>
              </p:cNvSpPr>
              <p:nvPr/>
            </p:nvSpPr>
            <p:spPr bwMode="auto">
              <a:xfrm>
                <a:off x="3308" y="2123"/>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15" name="Freeform 1466"/>
              <p:cNvSpPr>
                <a:spLocks/>
              </p:cNvSpPr>
              <p:nvPr/>
            </p:nvSpPr>
            <p:spPr bwMode="auto">
              <a:xfrm>
                <a:off x="3104" y="1667"/>
                <a:ext cx="48" cy="54"/>
              </a:xfrm>
              <a:custGeom>
                <a:avLst/>
                <a:gdLst>
                  <a:gd name="T0" fmla="*/ 42 w 48"/>
                  <a:gd name="T1" fmla="*/ 54 h 54"/>
                  <a:gd name="T2" fmla="*/ 48 w 48"/>
                  <a:gd name="T3" fmla="*/ 42 h 54"/>
                  <a:gd name="T4" fmla="*/ 48 w 48"/>
                  <a:gd name="T5" fmla="*/ 30 h 54"/>
                  <a:gd name="T6" fmla="*/ 36 w 48"/>
                  <a:gd name="T7" fmla="*/ 18 h 54"/>
                  <a:gd name="T8" fmla="*/ 36 w 48"/>
                  <a:gd name="T9" fmla="*/ 18 h 54"/>
                  <a:gd name="T10" fmla="*/ 24 w 48"/>
                  <a:gd name="T11" fmla="*/ 6 h 54"/>
                  <a:gd name="T12" fmla="*/ 12 w 48"/>
                  <a:gd name="T13" fmla="*/ 0 h 54"/>
                  <a:gd name="T14" fmla="*/ 6 w 48"/>
                  <a:gd name="T15" fmla="*/ 0 h 54"/>
                  <a:gd name="T16" fmla="*/ 6 w 48"/>
                  <a:gd name="T17" fmla="*/ 0 h 54"/>
                  <a:gd name="T18" fmla="*/ 0 w 48"/>
                  <a:gd name="T19" fmla="*/ 6 h 54"/>
                  <a:gd name="T20" fmla="*/ 6 w 48"/>
                  <a:gd name="T21" fmla="*/ 18 h 54"/>
                  <a:gd name="T22" fmla="*/ 12 w 48"/>
                  <a:gd name="T23" fmla="*/ 36 h 54"/>
                  <a:gd name="T24" fmla="*/ 12 w 48"/>
                  <a:gd name="T25" fmla="*/ 36 h 54"/>
                  <a:gd name="T26" fmla="*/ 24 w 48"/>
                  <a:gd name="T27" fmla="*/ 48 h 54"/>
                  <a:gd name="T28" fmla="*/ 36 w 48"/>
                  <a:gd name="T29" fmla="*/ 54 h 54"/>
                  <a:gd name="T30" fmla="*/ 42 w 48"/>
                  <a:gd name="T31" fmla="*/ 54 h 54"/>
                  <a:gd name="T32" fmla="*/ 42 w 4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2" y="54"/>
                    </a:moveTo>
                    <a:lnTo>
                      <a:pt x="48" y="42"/>
                    </a:lnTo>
                    <a:lnTo>
                      <a:pt x="48" y="30"/>
                    </a:lnTo>
                    <a:lnTo>
                      <a:pt x="36" y="18"/>
                    </a:lnTo>
                    <a:lnTo>
                      <a:pt x="24" y="6"/>
                    </a:lnTo>
                    <a:lnTo>
                      <a:pt x="12" y="0"/>
                    </a:lnTo>
                    <a:lnTo>
                      <a:pt x="6" y="0"/>
                    </a:lnTo>
                    <a:lnTo>
                      <a:pt x="0" y="6"/>
                    </a:lnTo>
                    <a:lnTo>
                      <a:pt x="6" y="18"/>
                    </a:lnTo>
                    <a:lnTo>
                      <a:pt x="12" y="36"/>
                    </a:lnTo>
                    <a:lnTo>
                      <a:pt x="24" y="48"/>
                    </a:lnTo>
                    <a:lnTo>
                      <a:pt x="36" y="54"/>
                    </a:lnTo>
                    <a:lnTo>
                      <a:pt x="42" y="5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16" name="Freeform 1467"/>
              <p:cNvSpPr>
                <a:spLocks/>
              </p:cNvSpPr>
              <p:nvPr/>
            </p:nvSpPr>
            <p:spPr bwMode="auto">
              <a:xfrm>
                <a:off x="3104" y="1667"/>
                <a:ext cx="48" cy="54"/>
              </a:xfrm>
              <a:custGeom>
                <a:avLst/>
                <a:gdLst>
                  <a:gd name="T0" fmla="*/ 42 w 48"/>
                  <a:gd name="T1" fmla="*/ 54 h 54"/>
                  <a:gd name="T2" fmla="*/ 48 w 48"/>
                  <a:gd name="T3" fmla="*/ 42 h 54"/>
                  <a:gd name="T4" fmla="*/ 48 w 48"/>
                  <a:gd name="T5" fmla="*/ 30 h 54"/>
                  <a:gd name="T6" fmla="*/ 36 w 48"/>
                  <a:gd name="T7" fmla="*/ 18 h 54"/>
                  <a:gd name="T8" fmla="*/ 36 w 48"/>
                  <a:gd name="T9" fmla="*/ 18 h 54"/>
                  <a:gd name="T10" fmla="*/ 24 w 48"/>
                  <a:gd name="T11" fmla="*/ 6 h 54"/>
                  <a:gd name="T12" fmla="*/ 12 w 48"/>
                  <a:gd name="T13" fmla="*/ 0 h 54"/>
                  <a:gd name="T14" fmla="*/ 6 w 48"/>
                  <a:gd name="T15" fmla="*/ 0 h 54"/>
                  <a:gd name="T16" fmla="*/ 6 w 48"/>
                  <a:gd name="T17" fmla="*/ 0 h 54"/>
                  <a:gd name="T18" fmla="*/ 0 w 48"/>
                  <a:gd name="T19" fmla="*/ 6 h 54"/>
                  <a:gd name="T20" fmla="*/ 6 w 48"/>
                  <a:gd name="T21" fmla="*/ 18 h 54"/>
                  <a:gd name="T22" fmla="*/ 12 w 48"/>
                  <a:gd name="T23" fmla="*/ 36 h 54"/>
                  <a:gd name="T24" fmla="*/ 12 w 48"/>
                  <a:gd name="T25" fmla="*/ 36 h 54"/>
                  <a:gd name="T26" fmla="*/ 24 w 48"/>
                  <a:gd name="T27" fmla="*/ 48 h 54"/>
                  <a:gd name="T28" fmla="*/ 36 w 48"/>
                  <a:gd name="T29" fmla="*/ 54 h 54"/>
                  <a:gd name="T30" fmla="*/ 42 w 48"/>
                  <a:gd name="T31" fmla="*/ 54 h 54"/>
                  <a:gd name="T32" fmla="*/ 42 w 48"/>
                  <a:gd name="T33" fmla="*/ 54 h 54"/>
                  <a:gd name="T34" fmla="*/ 42 w 48"/>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4"/>
                  <a:gd name="T56" fmla="*/ 48 w 4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4">
                    <a:moveTo>
                      <a:pt x="42" y="54"/>
                    </a:moveTo>
                    <a:lnTo>
                      <a:pt x="48" y="42"/>
                    </a:lnTo>
                    <a:lnTo>
                      <a:pt x="48" y="30"/>
                    </a:lnTo>
                    <a:lnTo>
                      <a:pt x="36" y="18"/>
                    </a:lnTo>
                    <a:lnTo>
                      <a:pt x="24" y="6"/>
                    </a:lnTo>
                    <a:lnTo>
                      <a:pt x="12" y="0"/>
                    </a:lnTo>
                    <a:lnTo>
                      <a:pt x="6" y="0"/>
                    </a:lnTo>
                    <a:lnTo>
                      <a:pt x="0" y="6"/>
                    </a:lnTo>
                    <a:lnTo>
                      <a:pt x="6" y="18"/>
                    </a:lnTo>
                    <a:lnTo>
                      <a:pt x="12" y="36"/>
                    </a:lnTo>
                    <a:lnTo>
                      <a:pt x="24" y="48"/>
                    </a:lnTo>
                    <a:lnTo>
                      <a:pt x="36" y="54"/>
                    </a:lnTo>
                    <a:lnTo>
                      <a:pt x="42" y="5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17" name="Freeform 1468"/>
              <p:cNvSpPr>
                <a:spLocks/>
              </p:cNvSpPr>
              <p:nvPr/>
            </p:nvSpPr>
            <p:spPr bwMode="auto">
              <a:xfrm>
                <a:off x="3098" y="1673"/>
                <a:ext cx="48" cy="54"/>
              </a:xfrm>
              <a:custGeom>
                <a:avLst/>
                <a:gdLst>
                  <a:gd name="T0" fmla="*/ 42 w 48"/>
                  <a:gd name="T1" fmla="*/ 54 h 54"/>
                  <a:gd name="T2" fmla="*/ 48 w 48"/>
                  <a:gd name="T3" fmla="*/ 42 h 54"/>
                  <a:gd name="T4" fmla="*/ 42 w 48"/>
                  <a:gd name="T5" fmla="*/ 30 h 54"/>
                  <a:gd name="T6" fmla="*/ 36 w 48"/>
                  <a:gd name="T7" fmla="*/ 18 h 54"/>
                  <a:gd name="T8" fmla="*/ 36 w 48"/>
                  <a:gd name="T9" fmla="*/ 18 h 54"/>
                  <a:gd name="T10" fmla="*/ 24 w 48"/>
                  <a:gd name="T11" fmla="*/ 6 h 54"/>
                  <a:gd name="T12" fmla="*/ 12 w 48"/>
                  <a:gd name="T13" fmla="*/ 0 h 54"/>
                  <a:gd name="T14" fmla="*/ 6 w 48"/>
                  <a:gd name="T15" fmla="*/ 0 h 54"/>
                  <a:gd name="T16" fmla="*/ 6 w 48"/>
                  <a:gd name="T17" fmla="*/ 0 h 54"/>
                  <a:gd name="T18" fmla="*/ 0 w 48"/>
                  <a:gd name="T19" fmla="*/ 6 h 54"/>
                  <a:gd name="T20" fmla="*/ 6 w 48"/>
                  <a:gd name="T21" fmla="*/ 18 h 54"/>
                  <a:gd name="T22" fmla="*/ 12 w 48"/>
                  <a:gd name="T23" fmla="*/ 36 h 54"/>
                  <a:gd name="T24" fmla="*/ 12 w 48"/>
                  <a:gd name="T25" fmla="*/ 36 h 54"/>
                  <a:gd name="T26" fmla="*/ 24 w 48"/>
                  <a:gd name="T27" fmla="*/ 48 h 54"/>
                  <a:gd name="T28" fmla="*/ 36 w 48"/>
                  <a:gd name="T29" fmla="*/ 54 h 54"/>
                  <a:gd name="T30" fmla="*/ 42 w 48"/>
                  <a:gd name="T31" fmla="*/ 54 h 54"/>
                  <a:gd name="T32" fmla="*/ 42 w 4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2" y="54"/>
                    </a:moveTo>
                    <a:lnTo>
                      <a:pt x="48" y="42"/>
                    </a:lnTo>
                    <a:lnTo>
                      <a:pt x="42" y="30"/>
                    </a:lnTo>
                    <a:lnTo>
                      <a:pt x="36" y="18"/>
                    </a:lnTo>
                    <a:lnTo>
                      <a:pt x="24" y="6"/>
                    </a:lnTo>
                    <a:lnTo>
                      <a:pt x="12" y="0"/>
                    </a:lnTo>
                    <a:lnTo>
                      <a:pt x="6" y="0"/>
                    </a:lnTo>
                    <a:lnTo>
                      <a:pt x="0" y="6"/>
                    </a:lnTo>
                    <a:lnTo>
                      <a:pt x="6" y="18"/>
                    </a:lnTo>
                    <a:lnTo>
                      <a:pt x="12" y="36"/>
                    </a:lnTo>
                    <a:lnTo>
                      <a:pt x="24" y="48"/>
                    </a:lnTo>
                    <a:lnTo>
                      <a:pt x="36" y="54"/>
                    </a:lnTo>
                    <a:lnTo>
                      <a:pt x="42" y="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18" name="Freeform 1469"/>
              <p:cNvSpPr>
                <a:spLocks/>
              </p:cNvSpPr>
              <p:nvPr/>
            </p:nvSpPr>
            <p:spPr bwMode="auto">
              <a:xfrm>
                <a:off x="3098" y="1673"/>
                <a:ext cx="48" cy="54"/>
              </a:xfrm>
              <a:custGeom>
                <a:avLst/>
                <a:gdLst>
                  <a:gd name="T0" fmla="*/ 42 w 48"/>
                  <a:gd name="T1" fmla="*/ 54 h 54"/>
                  <a:gd name="T2" fmla="*/ 48 w 48"/>
                  <a:gd name="T3" fmla="*/ 42 h 54"/>
                  <a:gd name="T4" fmla="*/ 42 w 48"/>
                  <a:gd name="T5" fmla="*/ 30 h 54"/>
                  <a:gd name="T6" fmla="*/ 36 w 48"/>
                  <a:gd name="T7" fmla="*/ 18 h 54"/>
                  <a:gd name="T8" fmla="*/ 36 w 48"/>
                  <a:gd name="T9" fmla="*/ 18 h 54"/>
                  <a:gd name="T10" fmla="*/ 24 w 48"/>
                  <a:gd name="T11" fmla="*/ 6 h 54"/>
                  <a:gd name="T12" fmla="*/ 12 w 48"/>
                  <a:gd name="T13" fmla="*/ 0 h 54"/>
                  <a:gd name="T14" fmla="*/ 6 w 48"/>
                  <a:gd name="T15" fmla="*/ 0 h 54"/>
                  <a:gd name="T16" fmla="*/ 6 w 48"/>
                  <a:gd name="T17" fmla="*/ 0 h 54"/>
                  <a:gd name="T18" fmla="*/ 0 w 48"/>
                  <a:gd name="T19" fmla="*/ 6 h 54"/>
                  <a:gd name="T20" fmla="*/ 6 w 48"/>
                  <a:gd name="T21" fmla="*/ 18 h 54"/>
                  <a:gd name="T22" fmla="*/ 12 w 48"/>
                  <a:gd name="T23" fmla="*/ 36 h 54"/>
                  <a:gd name="T24" fmla="*/ 12 w 48"/>
                  <a:gd name="T25" fmla="*/ 36 h 54"/>
                  <a:gd name="T26" fmla="*/ 24 w 48"/>
                  <a:gd name="T27" fmla="*/ 48 h 54"/>
                  <a:gd name="T28" fmla="*/ 36 w 48"/>
                  <a:gd name="T29" fmla="*/ 54 h 54"/>
                  <a:gd name="T30" fmla="*/ 42 w 48"/>
                  <a:gd name="T31" fmla="*/ 54 h 54"/>
                  <a:gd name="T32" fmla="*/ 42 w 48"/>
                  <a:gd name="T33" fmla="*/ 54 h 54"/>
                  <a:gd name="T34" fmla="*/ 42 w 48"/>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4"/>
                  <a:gd name="T56" fmla="*/ 48 w 4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4">
                    <a:moveTo>
                      <a:pt x="42" y="54"/>
                    </a:moveTo>
                    <a:lnTo>
                      <a:pt x="48" y="42"/>
                    </a:lnTo>
                    <a:lnTo>
                      <a:pt x="42" y="30"/>
                    </a:lnTo>
                    <a:lnTo>
                      <a:pt x="36" y="18"/>
                    </a:lnTo>
                    <a:lnTo>
                      <a:pt x="24" y="6"/>
                    </a:lnTo>
                    <a:lnTo>
                      <a:pt x="12" y="0"/>
                    </a:lnTo>
                    <a:lnTo>
                      <a:pt x="6" y="0"/>
                    </a:lnTo>
                    <a:lnTo>
                      <a:pt x="0" y="6"/>
                    </a:lnTo>
                    <a:lnTo>
                      <a:pt x="6" y="18"/>
                    </a:lnTo>
                    <a:lnTo>
                      <a:pt x="12" y="36"/>
                    </a:lnTo>
                    <a:lnTo>
                      <a:pt x="24" y="48"/>
                    </a:lnTo>
                    <a:lnTo>
                      <a:pt x="36" y="54"/>
                    </a:lnTo>
                    <a:lnTo>
                      <a:pt x="42" y="54"/>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19" name="Freeform 1470"/>
              <p:cNvSpPr>
                <a:spLocks/>
              </p:cNvSpPr>
              <p:nvPr/>
            </p:nvSpPr>
            <p:spPr bwMode="auto">
              <a:xfrm>
                <a:off x="3134" y="1655"/>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6 w 36"/>
                  <a:gd name="T11" fmla="*/ 0 h 24"/>
                  <a:gd name="T12" fmla="*/ 0 w 36"/>
                  <a:gd name="T13" fmla="*/ 6 h 24"/>
                  <a:gd name="T14" fmla="*/ 0 w 36"/>
                  <a:gd name="T15" fmla="*/ 12 h 24"/>
                  <a:gd name="T16" fmla="*/ 0 w 36"/>
                  <a:gd name="T17" fmla="*/ 12 h 24"/>
                  <a:gd name="T18" fmla="*/ 0 w 36"/>
                  <a:gd name="T19" fmla="*/ 18 h 24"/>
                  <a:gd name="T20" fmla="*/ 6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0" y="6"/>
                    </a:lnTo>
                    <a:lnTo>
                      <a:pt x="24" y="0"/>
                    </a:lnTo>
                    <a:lnTo>
                      <a:pt x="18" y="0"/>
                    </a:lnTo>
                    <a:lnTo>
                      <a:pt x="6" y="0"/>
                    </a:lnTo>
                    <a:lnTo>
                      <a:pt x="0" y="6"/>
                    </a:lnTo>
                    <a:lnTo>
                      <a:pt x="0" y="12"/>
                    </a:lnTo>
                    <a:lnTo>
                      <a:pt x="0" y="18"/>
                    </a:lnTo>
                    <a:lnTo>
                      <a:pt x="6" y="24"/>
                    </a:lnTo>
                    <a:lnTo>
                      <a:pt x="18" y="24"/>
                    </a:lnTo>
                    <a:lnTo>
                      <a:pt x="24" y="24"/>
                    </a:lnTo>
                    <a:lnTo>
                      <a:pt x="30" y="18"/>
                    </a:lnTo>
                    <a:lnTo>
                      <a:pt x="3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20" name="Freeform 1471"/>
              <p:cNvSpPr>
                <a:spLocks/>
              </p:cNvSpPr>
              <p:nvPr/>
            </p:nvSpPr>
            <p:spPr bwMode="auto">
              <a:xfrm>
                <a:off x="3134" y="1655"/>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6 w 36"/>
                  <a:gd name="T11" fmla="*/ 0 h 24"/>
                  <a:gd name="T12" fmla="*/ 0 w 36"/>
                  <a:gd name="T13" fmla="*/ 6 h 24"/>
                  <a:gd name="T14" fmla="*/ 0 w 36"/>
                  <a:gd name="T15" fmla="*/ 12 h 24"/>
                  <a:gd name="T16" fmla="*/ 0 w 36"/>
                  <a:gd name="T17" fmla="*/ 12 h 24"/>
                  <a:gd name="T18" fmla="*/ 0 w 36"/>
                  <a:gd name="T19" fmla="*/ 18 h 24"/>
                  <a:gd name="T20" fmla="*/ 6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0" y="6"/>
                    </a:lnTo>
                    <a:lnTo>
                      <a:pt x="24" y="0"/>
                    </a:lnTo>
                    <a:lnTo>
                      <a:pt x="18" y="0"/>
                    </a:lnTo>
                    <a:lnTo>
                      <a:pt x="6" y="0"/>
                    </a:lnTo>
                    <a:lnTo>
                      <a:pt x="0" y="6"/>
                    </a:lnTo>
                    <a:lnTo>
                      <a:pt x="0" y="12"/>
                    </a:lnTo>
                    <a:lnTo>
                      <a:pt x="0" y="18"/>
                    </a:lnTo>
                    <a:lnTo>
                      <a:pt x="6" y="24"/>
                    </a:lnTo>
                    <a:lnTo>
                      <a:pt x="18" y="24"/>
                    </a:lnTo>
                    <a:lnTo>
                      <a:pt x="24" y="24"/>
                    </a:lnTo>
                    <a:lnTo>
                      <a:pt x="30" y="18"/>
                    </a:lnTo>
                    <a:lnTo>
                      <a:pt x="3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21" name="Freeform 1472"/>
              <p:cNvSpPr>
                <a:spLocks/>
              </p:cNvSpPr>
              <p:nvPr/>
            </p:nvSpPr>
            <p:spPr bwMode="auto">
              <a:xfrm>
                <a:off x="3164" y="1637"/>
                <a:ext cx="30" cy="24"/>
              </a:xfrm>
              <a:custGeom>
                <a:avLst/>
                <a:gdLst>
                  <a:gd name="T0" fmla="*/ 30 w 30"/>
                  <a:gd name="T1" fmla="*/ 12 h 24"/>
                  <a:gd name="T2" fmla="*/ 30 w 30"/>
                  <a:gd name="T3" fmla="*/ 6 h 24"/>
                  <a:gd name="T4" fmla="*/ 24 w 30"/>
                  <a:gd name="T5" fmla="*/ 0 h 24"/>
                  <a:gd name="T6" fmla="*/ 18 w 30"/>
                  <a:gd name="T7" fmla="*/ 0 h 24"/>
                  <a:gd name="T8" fmla="*/ 18 w 30"/>
                  <a:gd name="T9" fmla="*/ 0 h 24"/>
                  <a:gd name="T10" fmla="*/ 6 w 30"/>
                  <a:gd name="T11" fmla="*/ 0 h 24"/>
                  <a:gd name="T12" fmla="*/ 0 w 30"/>
                  <a:gd name="T13" fmla="*/ 6 h 24"/>
                  <a:gd name="T14" fmla="*/ 0 w 30"/>
                  <a:gd name="T15" fmla="*/ 12 h 24"/>
                  <a:gd name="T16" fmla="*/ 0 w 30"/>
                  <a:gd name="T17" fmla="*/ 12 h 24"/>
                  <a:gd name="T18" fmla="*/ 0 w 30"/>
                  <a:gd name="T19" fmla="*/ 18 h 24"/>
                  <a:gd name="T20" fmla="*/ 6 w 30"/>
                  <a:gd name="T21" fmla="*/ 24 h 24"/>
                  <a:gd name="T22" fmla="*/ 18 w 30"/>
                  <a:gd name="T23" fmla="*/ 24 h 24"/>
                  <a:gd name="T24" fmla="*/ 18 w 30"/>
                  <a:gd name="T25" fmla="*/ 24 h 24"/>
                  <a:gd name="T26" fmla="*/ 24 w 30"/>
                  <a:gd name="T27" fmla="*/ 24 h 24"/>
                  <a:gd name="T28" fmla="*/ 30 w 30"/>
                  <a:gd name="T29" fmla="*/ 18 h 24"/>
                  <a:gd name="T30" fmla="*/ 30 w 30"/>
                  <a:gd name="T31" fmla="*/ 12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6" y="0"/>
                    </a:lnTo>
                    <a:lnTo>
                      <a:pt x="0" y="6"/>
                    </a:lnTo>
                    <a:lnTo>
                      <a:pt x="0" y="12"/>
                    </a:lnTo>
                    <a:lnTo>
                      <a:pt x="0" y="18"/>
                    </a:lnTo>
                    <a:lnTo>
                      <a:pt x="6" y="24"/>
                    </a:lnTo>
                    <a:lnTo>
                      <a:pt x="18" y="24"/>
                    </a:lnTo>
                    <a:lnTo>
                      <a:pt x="24" y="24"/>
                    </a:lnTo>
                    <a:lnTo>
                      <a:pt x="30" y="18"/>
                    </a:lnTo>
                    <a:lnTo>
                      <a:pt x="30"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22" name="Freeform 1473"/>
              <p:cNvSpPr>
                <a:spLocks/>
              </p:cNvSpPr>
              <p:nvPr/>
            </p:nvSpPr>
            <p:spPr bwMode="auto">
              <a:xfrm>
                <a:off x="3164" y="1637"/>
                <a:ext cx="30" cy="24"/>
              </a:xfrm>
              <a:custGeom>
                <a:avLst/>
                <a:gdLst>
                  <a:gd name="T0" fmla="*/ 30 w 30"/>
                  <a:gd name="T1" fmla="*/ 12 h 24"/>
                  <a:gd name="T2" fmla="*/ 30 w 30"/>
                  <a:gd name="T3" fmla="*/ 6 h 24"/>
                  <a:gd name="T4" fmla="*/ 24 w 30"/>
                  <a:gd name="T5" fmla="*/ 0 h 24"/>
                  <a:gd name="T6" fmla="*/ 18 w 30"/>
                  <a:gd name="T7" fmla="*/ 0 h 24"/>
                  <a:gd name="T8" fmla="*/ 18 w 30"/>
                  <a:gd name="T9" fmla="*/ 0 h 24"/>
                  <a:gd name="T10" fmla="*/ 6 w 30"/>
                  <a:gd name="T11" fmla="*/ 0 h 24"/>
                  <a:gd name="T12" fmla="*/ 0 w 30"/>
                  <a:gd name="T13" fmla="*/ 6 h 24"/>
                  <a:gd name="T14" fmla="*/ 0 w 30"/>
                  <a:gd name="T15" fmla="*/ 12 h 24"/>
                  <a:gd name="T16" fmla="*/ 0 w 30"/>
                  <a:gd name="T17" fmla="*/ 12 h 24"/>
                  <a:gd name="T18" fmla="*/ 0 w 30"/>
                  <a:gd name="T19" fmla="*/ 18 h 24"/>
                  <a:gd name="T20" fmla="*/ 6 w 30"/>
                  <a:gd name="T21" fmla="*/ 24 h 24"/>
                  <a:gd name="T22" fmla="*/ 18 w 30"/>
                  <a:gd name="T23" fmla="*/ 24 h 24"/>
                  <a:gd name="T24" fmla="*/ 18 w 30"/>
                  <a:gd name="T25" fmla="*/ 24 h 24"/>
                  <a:gd name="T26" fmla="*/ 24 w 30"/>
                  <a:gd name="T27" fmla="*/ 24 h 24"/>
                  <a:gd name="T28" fmla="*/ 30 w 30"/>
                  <a:gd name="T29" fmla="*/ 18 h 24"/>
                  <a:gd name="T30" fmla="*/ 30 w 30"/>
                  <a:gd name="T31" fmla="*/ 12 h 24"/>
                  <a:gd name="T32" fmla="*/ 30 w 30"/>
                  <a:gd name="T33" fmla="*/ 12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24" y="0"/>
                    </a:lnTo>
                    <a:lnTo>
                      <a:pt x="18" y="0"/>
                    </a:lnTo>
                    <a:lnTo>
                      <a:pt x="6" y="0"/>
                    </a:lnTo>
                    <a:lnTo>
                      <a:pt x="0" y="6"/>
                    </a:lnTo>
                    <a:lnTo>
                      <a:pt x="0" y="12"/>
                    </a:lnTo>
                    <a:lnTo>
                      <a:pt x="0" y="18"/>
                    </a:lnTo>
                    <a:lnTo>
                      <a:pt x="6" y="24"/>
                    </a:lnTo>
                    <a:lnTo>
                      <a:pt x="18" y="24"/>
                    </a:lnTo>
                    <a:lnTo>
                      <a:pt x="24" y="24"/>
                    </a:lnTo>
                    <a:lnTo>
                      <a:pt x="30" y="18"/>
                    </a:lnTo>
                    <a:lnTo>
                      <a:pt x="30"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23" name="Freeform 1474"/>
              <p:cNvSpPr>
                <a:spLocks/>
              </p:cNvSpPr>
              <p:nvPr/>
            </p:nvSpPr>
            <p:spPr bwMode="auto">
              <a:xfrm>
                <a:off x="3170" y="1613"/>
                <a:ext cx="36" cy="24"/>
              </a:xfrm>
              <a:custGeom>
                <a:avLst/>
                <a:gdLst>
                  <a:gd name="T0" fmla="*/ 36 w 36"/>
                  <a:gd name="T1" fmla="*/ 12 h 24"/>
                  <a:gd name="T2" fmla="*/ 36 w 36"/>
                  <a:gd name="T3" fmla="*/ 6 h 24"/>
                  <a:gd name="T4" fmla="*/ 30 w 36"/>
                  <a:gd name="T5" fmla="*/ 0 h 24"/>
                  <a:gd name="T6" fmla="*/ 18 w 36"/>
                  <a:gd name="T7" fmla="*/ 0 h 24"/>
                  <a:gd name="T8" fmla="*/ 18 w 36"/>
                  <a:gd name="T9" fmla="*/ 0 h 24"/>
                  <a:gd name="T10" fmla="*/ 12 w 36"/>
                  <a:gd name="T11" fmla="*/ 0 h 24"/>
                  <a:gd name="T12" fmla="*/ 6 w 36"/>
                  <a:gd name="T13" fmla="*/ 6 h 24"/>
                  <a:gd name="T14" fmla="*/ 0 w 36"/>
                  <a:gd name="T15" fmla="*/ 12 h 24"/>
                  <a:gd name="T16" fmla="*/ 0 w 36"/>
                  <a:gd name="T17" fmla="*/ 12 h 24"/>
                  <a:gd name="T18" fmla="*/ 6 w 36"/>
                  <a:gd name="T19" fmla="*/ 18 h 24"/>
                  <a:gd name="T20" fmla="*/ 12 w 36"/>
                  <a:gd name="T21" fmla="*/ 24 h 24"/>
                  <a:gd name="T22" fmla="*/ 18 w 36"/>
                  <a:gd name="T23" fmla="*/ 24 h 24"/>
                  <a:gd name="T24" fmla="*/ 18 w 36"/>
                  <a:gd name="T25" fmla="*/ 24 h 24"/>
                  <a:gd name="T26" fmla="*/ 30 w 36"/>
                  <a:gd name="T27" fmla="*/ 24 h 24"/>
                  <a:gd name="T28" fmla="*/ 36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0"/>
                    </a:lnTo>
                    <a:lnTo>
                      <a:pt x="18" y="0"/>
                    </a:lnTo>
                    <a:lnTo>
                      <a:pt x="12" y="0"/>
                    </a:lnTo>
                    <a:lnTo>
                      <a:pt x="6" y="6"/>
                    </a:lnTo>
                    <a:lnTo>
                      <a:pt x="0" y="12"/>
                    </a:lnTo>
                    <a:lnTo>
                      <a:pt x="6" y="18"/>
                    </a:lnTo>
                    <a:lnTo>
                      <a:pt x="12" y="24"/>
                    </a:lnTo>
                    <a:lnTo>
                      <a:pt x="18" y="24"/>
                    </a:lnTo>
                    <a:lnTo>
                      <a:pt x="30" y="24"/>
                    </a:lnTo>
                    <a:lnTo>
                      <a:pt x="36" y="18"/>
                    </a:lnTo>
                    <a:lnTo>
                      <a:pt x="3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24" name="Freeform 1475"/>
              <p:cNvSpPr>
                <a:spLocks/>
              </p:cNvSpPr>
              <p:nvPr/>
            </p:nvSpPr>
            <p:spPr bwMode="auto">
              <a:xfrm>
                <a:off x="3170" y="1613"/>
                <a:ext cx="36" cy="24"/>
              </a:xfrm>
              <a:custGeom>
                <a:avLst/>
                <a:gdLst>
                  <a:gd name="T0" fmla="*/ 36 w 36"/>
                  <a:gd name="T1" fmla="*/ 12 h 24"/>
                  <a:gd name="T2" fmla="*/ 36 w 36"/>
                  <a:gd name="T3" fmla="*/ 6 h 24"/>
                  <a:gd name="T4" fmla="*/ 30 w 36"/>
                  <a:gd name="T5" fmla="*/ 0 h 24"/>
                  <a:gd name="T6" fmla="*/ 18 w 36"/>
                  <a:gd name="T7" fmla="*/ 0 h 24"/>
                  <a:gd name="T8" fmla="*/ 18 w 36"/>
                  <a:gd name="T9" fmla="*/ 0 h 24"/>
                  <a:gd name="T10" fmla="*/ 12 w 36"/>
                  <a:gd name="T11" fmla="*/ 0 h 24"/>
                  <a:gd name="T12" fmla="*/ 6 w 36"/>
                  <a:gd name="T13" fmla="*/ 6 h 24"/>
                  <a:gd name="T14" fmla="*/ 0 w 36"/>
                  <a:gd name="T15" fmla="*/ 12 h 24"/>
                  <a:gd name="T16" fmla="*/ 0 w 36"/>
                  <a:gd name="T17" fmla="*/ 12 h 24"/>
                  <a:gd name="T18" fmla="*/ 6 w 36"/>
                  <a:gd name="T19" fmla="*/ 18 h 24"/>
                  <a:gd name="T20" fmla="*/ 12 w 36"/>
                  <a:gd name="T21" fmla="*/ 24 h 24"/>
                  <a:gd name="T22" fmla="*/ 18 w 36"/>
                  <a:gd name="T23" fmla="*/ 24 h 24"/>
                  <a:gd name="T24" fmla="*/ 18 w 36"/>
                  <a:gd name="T25" fmla="*/ 24 h 24"/>
                  <a:gd name="T26" fmla="*/ 30 w 36"/>
                  <a:gd name="T27" fmla="*/ 24 h 24"/>
                  <a:gd name="T28" fmla="*/ 36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6" y="6"/>
                    </a:lnTo>
                    <a:lnTo>
                      <a:pt x="30" y="0"/>
                    </a:lnTo>
                    <a:lnTo>
                      <a:pt x="18" y="0"/>
                    </a:lnTo>
                    <a:lnTo>
                      <a:pt x="12" y="0"/>
                    </a:lnTo>
                    <a:lnTo>
                      <a:pt x="6" y="6"/>
                    </a:lnTo>
                    <a:lnTo>
                      <a:pt x="0" y="12"/>
                    </a:lnTo>
                    <a:lnTo>
                      <a:pt x="6" y="18"/>
                    </a:lnTo>
                    <a:lnTo>
                      <a:pt x="12" y="24"/>
                    </a:lnTo>
                    <a:lnTo>
                      <a:pt x="18" y="24"/>
                    </a:lnTo>
                    <a:lnTo>
                      <a:pt x="30" y="24"/>
                    </a:lnTo>
                    <a:lnTo>
                      <a:pt x="36" y="18"/>
                    </a:lnTo>
                    <a:lnTo>
                      <a:pt x="3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25" name="Freeform 1476"/>
              <p:cNvSpPr>
                <a:spLocks/>
              </p:cNvSpPr>
              <p:nvPr/>
            </p:nvSpPr>
            <p:spPr bwMode="auto">
              <a:xfrm>
                <a:off x="3182" y="1589"/>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12 w 36"/>
                  <a:gd name="T11" fmla="*/ 0 h 24"/>
                  <a:gd name="T12" fmla="*/ 0 w 36"/>
                  <a:gd name="T13" fmla="*/ 6 h 24"/>
                  <a:gd name="T14" fmla="*/ 0 w 36"/>
                  <a:gd name="T15" fmla="*/ 12 h 24"/>
                  <a:gd name="T16" fmla="*/ 0 w 36"/>
                  <a:gd name="T17" fmla="*/ 12 h 24"/>
                  <a:gd name="T18" fmla="*/ 0 w 36"/>
                  <a:gd name="T19" fmla="*/ 18 h 24"/>
                  <a:gd name="T20" fmla="*/ 12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0" y="6"/>
                    </a:lnTo>
                    <a:lnTo>
                      <a:pt x="24" y="0"/>
                    </a:lnTo>
                    <a:lnTo>
                      <a:pt x="18" y="0"/>
                    </a:lnTo>
                    <a:lnTo>
                      <a:pt x="12" y="0"/>
                    </a:lnTo>
                    <a:lnTo>
                      <a:pt x="0" y="6"/>
                    </a:lnTo>
                    <a:lnTo>
                      <a:pt x="0" y="12"/>
                    </a:lnTo>
                    <a:lnTo>
                      <a:pt x="0" y="18"/>
                    </a:lnTo>
                    <a:lnTo>
                      <a:pt x="12" y="24"/>
                    </a:lnTo>
                    <a:lnTo>
                      <a:pt x="18" y="24"/>
                    </a:lnTo>
                    <a:lnTo>
                      <a:pt x="24" y="24"/>
                    </a:lnTo>
                    <a:lnTo>
                      <a:pt x="30" y="18"/>
                    </a:lnTo>
                    <a:lnTo>
                      <a:pt x="3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26" name="Freeform 1477"/>
              <p:cNvSpPr>
                <a:spLocks/>
              </p:cNvSpPr>
              <p:nvPr/>
            </p:nvSpPr>
            <p:spPr bwMode="auto">
              <a:xfrm>
                <a:off x="3182" y="1589"/>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12 w 36"/>
                  <a:gd name="T11" fmla="*/ 0 h 24"/>
                  <a:gd name="T12" fmla="*/ 0 w 36"/>
                  <a:gd name="T13" fmla="*/ 6 h 24"/>
                  <a:gd name="T14" fmla="*/ 0 w 36"/>
                  <a:gd name="T15" fmla="*/ 12 h 24"/>
                  <a:gd name="T16" fmla="*/ 0 w 36"/>
                  <a:gd name="T17" fmla="*/ 12 h 24"/>
                  <a:gd name="T18" fmla="*/ 0 w 36"/>
                  <a:gd name="T19" fmla="*/ 18 h 24"/>
                  <a:gd name="T20" fmla="*/ 12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0" y="6"/>
                    </a:lnTo>
                    <a:lnTo>
                      <a:pt x="24" y="0"/>
                    </a:lnTo>
                    <a:lnTo>
                      <a:pt x="18" y="0"/>
                    </a:lnTo>
                    <a:lnTo>
                      <a:pt x="12" y="0"/>
                    </a:lnTo>
                    <a:lnTo>
                      <a:pt x="0" y="6"/>
                    </a:lnTo>
                    <a:lnTo>
                      <a:pt x="0" y="12"/>
                    </a:lnTo>
                    <a:lnTo>
                      <a:pt x="0" y="18"/>
                    </a:lnTo>
                    <a:lnTo>
                      <a:pt x="12" y="24"/>
                    </a:lnTo>
                    <a:lnTo>
                      <a:pt x="18" y="24"/>
                    </a:lnTo>
                    <a:lnTo>
                      <a:pt x="24" y="24"/>
                    </a:lnTo>
                    <a:lnTo>
                      <a:pt x="30" y="18"/>
                    </a:lnTo>
                    <a:lnTo>
                      <a:pt x="3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27" name="Freeform 1478"/>
              <p:cNvSpPr>
                <a:spLocks/>
              </p:cNvSpPr>
              <p:nvPr/>
            </p:nvSpPr>
            <p:spPr bwMode="auto">
              <a:xfrm>
                <a:off x="3194" y="1565"/>
                <a:ext cx="36" cy="30"/>
              </a:xfrm>
              <a:custGeom>
                <a:avLst/>
                <a:gdLst>
                  <a:gd name="T0" fmla="*/ 36 w 36"/>
                  <a:gd name="T1" fmla="*/ 12 h 30"/>
                  <a:gd name="T2" fmla="*/ 36 w 36"/>
                  <a:gd name="T3" fmla="*/ 6 h 30"/>
                  <a:gd name="T4" fmla="*/ 30 w 36"/>
                  <a:gd name="T5" fmla="*/ 6 h 30"/>
                  <a:gd name="T6" fmla="*/ 18 w 36"/>
                  <a:gd name="T7" fmla="*/ 0 h 30"/>
                  <a:gd name="T8" fmla="*/ 18 w 36"/>
                  <a:gd name="T9" fmla="*/ 0 h 30"/>
                  <a:gd name="T10" fmla="*/ 12 w 36"/>
                  <a:gd name="T11" fmla="*/ 6 h 30"/>
                  <a:gd name="T12" fmla="*/ 6 w 36"/>
                  <a:gd name="T13" fmla="*/ 6 h 30"/>
                  <a:gd name="T14" fmla="*/ 0 w 36"/>
                  <a:gd name="T15" fmla="*/ 12 h 30"/>
                  <a:gd name="T16" fmla="*/ 0 w 36"/>
                  <a:gd name="T17" fmla="*/ 12 h 30"/>
                  <a:gd name="T18" fmla="*/ 6 w 36"/>
                  <a:gd name="T19" fmla="*/ 18 h 30"/>
                  <a:gd name="T20" fmla="*/ 12 w 36"/>
                  <a:gd name="T21" fmla="*/ 24 h 30"/>
                  <a:gd name="T22" fmla="*/ 18 w 36"/>
                  <a:gd name="T23" fmla="*/ 30 h 30"/>
                  <a:gd name="T24" fmla="*/ 18 w 36"/>
                  <a:gd name="T25" fmla="*/ 30 h 30"/>
                  <a:gd name="T26" fmla="*/ 30 w 36"/>
                  <a:gd name="T27" fmla="*/ 24 h 30"/>
                  <a:gd name="T28" fmla="*/ 36 w 36"/>
                  <a:gd name="T29" fmla="*/ 18 h 30"/>
                  <a:gd name="T30" fmla="*/ 36 w 36"/>
                  <a:gd name="T31" fmla="*/ 12 h 30"/>
                  <a:gd name="T32" fmla="*/ 36 w 36"/>
                  <a:gd name="T33" fmla="*/ 1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12"/>
                    </a:moveTo>
                    <a:lnTo>
                      <a:pt x="36" y="6"/>
                    </a:lnTo>
                    <a:lnTo>
                      <a:pt x="30" y="6"/>
                    </a:lnTo>
                    <a:lnTo>
                      <a:pt x="18" y="0"/>
                    </a:lnTo>
                    <a:lnTo>
                      <a:pt x="12" y="6"/>
                    </a:lnTo>
                    <a:lnTo>
                      <a:pt x="6" y="6"/>
                    </a:lnTo>
                    <a:lnTo>
                      <a:pt x="0" y="12"/>
                    </a:lnTo>
                    <a:lnTo>
                      <a:pt x="6" y="18"/>
                    </a:lnTo>
                    <a:lnTo>
                      <a:pt x="12" y="24"/>
                    </a:lnTo>
                    <a:lnTo>
                      <a:pt x="18" y="30"/>
                    </a:lnTo>
                    <a:lnTo>
                      <a:pt x="30" y="24"/>
                    </a:lnTo>
                    <a:lnTo>
                      <a:pt x="36" y="18"/>
                    </a:lnTo>
                    <a:lnTo>
                      <a:pt x="3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28" name="Freeform 1479"/>
              <p:cNvSpPr>
                <a:spLocks/>
              </p:cNvSpPr>
              <p:nvPr/>
            </p:nvSpPr>
            <p:spPr bwMode="auto">
              <a:xfrm>
                <a:off x="3194" y="1565"/>
                <a:ext cx="36" cy="30"/>
              </a:xfrm>
              <a:custGeom>
                <a:avLst/>
                <a:gdLst>
                  <a:gd name="T0" fmla="*/ 36 w 36"/>
                  <a:gd name="T1" fmla="*/ 12 h 30"/>
                  <a:gd name="T2" fmla="*/ 36 w 36"/>
                  <a:gd name="T3" fmla="*/ 6 h 30"/>
                  <a:gd name="T4" fmla="*/ 30 w 36"/>
                  <a:gd name="T5" fmla="*/ 6 h 30"/>
                  <a:gd name="T6" fmla="*/ 18 w 36"/>
                  <a:gd name="T7" fmla="*/ 0 h 30"/>
                  <a:gd name="T8" fmla="*/ 18 w 36"/>
                  <a:gd name="T9" fmla="*/ 0 h 30"/>
                  <a:gd name="T10" fmla="*/ 12 w 36"/>
                  <a:gd name="T11" fmla="*/ 6 h 30"/>
                  <a:gd name="T12" fmla="*/ 6 w 36"/>
                  <a:gd name="T13" fmla="*/ 6 h 30"/>
                  <a:gd name="T14" fmla="*/ 0 w 36"/>
                  <a:gd name="T15" fmla="*/ 12 h 30"/>
                  <a:gd name="T16" fmla="*/ 0 w 36"/>
                  <a:gd name="T17" fmla="*/ 12 h 30"/>
                  <a:gd name="T18" fmla="*/ 6 w 36"/>
                  <a:gd name="T19" fmla="*/ 18 h 30"/>
                  <a:gd name="T20" fmla="*/ 12 w 36"/>
                  <a:gd name="T21" fmla="*/ 24 h 30"/>
                  <a:gd name="T22" fmla="*/ 18 w 36"/>
                  <a:gd name="T23" fmla="*/ 30 h 30"/>
                  <a:gd name="T24" fmla="*/ 18 w 36"/>
                  <a:gd name="T25" fmla="*/ 30 h 30"/>
                  <a:gd name="T26" fmla="*/ 30 w 36"/>
                  <a:gd name="T27" fmla="*/ 24 h 30"/>
                  <a:gd name="T28" fmla="*/ 36 w 36"/>
                  <a:gd name="T29" fmla="*/ 18 h 30"/>
                  <a:gd name="T30" fmla="*/ 36 w 36"/>
                  <a:gd name="T31" fmla="*/ 12 h 30"/>
                  <a:gd name="T32" fmla="*/ 36 w 36"/>
                  <a:gd name="T33" fmla="*/ 12 h 30"/>
                  <a:gd name="T34" fmla="*/ 36 w 36"/>
                  <a:gd name="T35" fmla="*/ 1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0"/>
                  <a:gd name="T56" fmla="*/ 36 w 36"/>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0">
                    <a:moveTo>
                      <a:pt x="36" y="12"/>
                    </a:moveTo>
                    <a:lnTo>
                      <a:pt x="36" y="6"/>
                    </a:lnTo>
                    <a:lnTo>
                      <a:pt x="30" y="6"/>
                    </a:lnTo>
                    <a:lnTo>
                      <a:pt x="18" y="0"/>
                    </a:lnTo>
                    <a:lnTo>
                      <a:pt x="12" y="6"/>
                    </a:lnTo>
                    <a:lnTo>
                      <a:pt x="6" y="6"/>
                    </a:lnTo>
                    <a:lnTo>
                      <a:pt x="0" y="12"/>
                    </a:lnTo>
                    <a:lnTo>
                      <a:pt x="6" y="18"/>
                    </a:lnTo>
                    <a:lnTo>
                      <a:pt x="12" y="24"/>
                    </a:lnTo>
                    <a:lnTo>
                      <a:pt x="18" y="30"/>
                    </a:lnTo>
                    <a:lnTo>
                      <a:pt x="30" y="24"/>
                    </a:lnTo>
                    <a:lnTo>
                      <a:pt x="36" y="18"/>
                    </a:lnTo>
                    <a:lnTo>
                      <a:pt x="3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29" name="Freeform 1480"/>
              <p:cNvSpPr>
                <a:spLocks/>
              </p:cNvSpPr>
              <p:nvPr/>
            </p:nvSpPr>
            <p:spPr bwMode="auto">
              <a:xfrm>
                <a:off x="3218" y="1547"/>
                <a:ext cx="36" cy="30"/>
              </a:xfrm>
              <a:custGeom>
                <a:avLst/>
                <a:gdLst>
                  <a:gd name="T0" fmla="*/ 36 w 36"/>
                  <a:gd name="T1" fmla="*/ 12 h 30"/>
                  <a:gd name="T2" fmla="*/ 30 w 36"/>
                  <a:gd name="T3" fmla="*/ 6 h 30"/>
                  <a:gd name="T4" fmla="*/ 24 w 36"/>
                  <a:gd name="T5" fmla="*/ 6 h 30"/>
                  <a:gd name="T6" fmla="*/ 18 w 36"/>
                  <a:gd name="T7" fmla="*/ 0 h 30"/>
                  <a:gd name="T8" fmla="*/ 18 w 36"/>
                  <a:gd name="T9" fmla="*/ 0 h 30"/>
                  <a:gd name="T10" fmla="*/ 6 w 36"/>
                  <a:gd name="T11" fmla="*/ 6 h 30"/>
                  <a:gd name="T12" fmla="*/ 0 w 36"/>
                  <a:gd name="T13" fmla="*/ 6 h 30"/>
                  <a:gd name="T14" fmla="*/ 0 w 36"/>
                  <a:gd name="T15" fmla="*/ 12 h 30"/>
                  <a:gd name="T16" fmla="*/ 0 w 36"/>
                  <a:gd name="T17" fmla="*/ 12 h 30"/>
                  <a:gd name="T18" fmla="*/ 0 w 36"/>
                  <a:gd name="T19" fmla="*/ 18 h 30"/>
                  <a:gd name="T20" fmla="*/ 6 w 36"/>
                  <a:gd name="T21" fmla="*/ 24 h 30"/>
                  <a:gd name="T22" fmla="*/ 18 w 36"/>
                  <a:gd name="T23" fmla="*/ 30 h 30"/>
                  <a:gd name="T24" fmla="*/ 18 w 36"/>
                  <a:gd name="T25" fmla="*/ 30 h 30"/>
                  <a:gd name="T26" fmla="*/ 24 w 36"/>
                  <a:gd name="T27" fmla="*/ 24 h 30"/>
                  <a:gd name="T28" fmla="*/ 30 w 36"/>
                  <a:gd name="T29" fmla="*/ 18 h 30"/>
                  <a:gd name="T30" fmla="*/ 36 w 36"/>
                  <a:gd name="T31" fmla="*/ 12 h 30"/>
                  <a:gd name="T32" fmla="*/ 36 w 36"/>
                  <a:gd name="T33" fmla="*/ 1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12"/>
                    </a:moveTo>
                    <a:lnTo>
                      <a:pt x="30" y="6"/>
                    </a:lnTo>
                    <a:lnTo>
                      <a:pt x="24" y="6"/>
                    </a:lnTo>
                    <a:lnTo>
                      <a:pt x="18" y="0"/>
                    </a:lnTo>
                    <a:lnTo>
                      <a:pt x="6" y="6"/>
                    </a:lnTo>
                    <a:lnTo>
                      <a:pt x="0" y="6"/>
                    </a:lnTo>
                    <a:lnTo>
                      <a:pt x="0" y="12"/>
                    </a:lnTo>
                    <a:lnTo>
                      <a:pt x="0" y="18"/>
                    </a:lnTo>
                    <a:lnTo>
                      <a:pt x="6" y="24"/>
                    </a:lnTo>
                    <a:lnTo>
                      <a:pt x="18" y="30"/>
                    </a:lnTo>
                    <a:lnTo>
                      <a:pt x="24" y="24"/>
                    </a:lnTo>
                    <a:lnTo>
                      <a:pt x="30" y="18"/>
                    </a:lnTo>
                    <a:lnTo>
                      <a:pt x="3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30" name="Freeform 1481"/>
              <p:cNvSpPr>
                <a:spLocks/>
              </p:cNvSpPr>
              <p:nvPr/>
            </p:nvSpPr>
            <p:spPr bwMode="auto">
              <a:xfrm>
                <a:off x="3218" y="1547"/>
                <a:ext cx="36" cy="30"/>
              </a:xfrm>
              <a:custGeom>
                <a:avLst/>
                <a:gdLst>
                  <a:gd name="T0" fmla="*/ 36 w 36"/>
                  <a:gd name="T1" fmla="*/ 12 h 30"/>
                  <a:gd name="T2" fmla="*/ 30 w 36"/>
                  <a:gd name="T3" fmla="*/ 6 h 30"/>
                  <a:gd name="T4" fmla="*/ 24 w 36"/>
                  <a:gd name="T5" fmla="*/ 6 h 30"/>
                  <a:gd name="T6" fmla="*/ 18 w 36"/>
                  <a:gd name="T7" fmla="*/ 0 h 30"/>
                  <a:gd name="T8" fmla="*/ 18 w 36"/>
                  <a:gd name="T9" fmla="*/ 0 h 30"/>
                  <a:gd name="T10" fmla="*/ 6 w 36"/>
                  <a:gd name="T11" fmla="*/ 6 h 30"/>
                  <a:gd name="T12" fmla="*/ 0 w 36"/>
                  <a:gd name="T13" fmla="*/ 6 h 30"/>
                  <a:gd name="T14" fmla="*/ 0 w 36"/>
                  <a:gd name="T15" fmla="*/ 12 h 30"/>
                  <a:gd name="T16" fmla="*/ 0 w 36"/>
                  <a:gd name="T17" fmla="*/ 12 h 30"/>
                  <a:gd name="T18" fmla="*/ 0 w 36"/>
                  <a:gd name="T19" fmla="*/ 18 h 30"/>
                  <a:gd name="T20" fmla="*/ 6 w 36"/>
                  <a:gd name="T21" fmla="*/ 24 h 30"/>
                  <a:gd name="T22" fmla="*/ 18 w 36"/>
                  <a:gd name="T23" fmla="*/ 30 h 30"/>
                  <a:gd name="T24" fmla="*/ 18 w 36"/>
                  <a:gd name="T25" fmla="*/ 30 h 30"/>
                  <a:gd name="T26" fmla="*/ 24 w 36"/>
                  <a:gd name="T27" fmla="*/ 24 h 30"/>
                  <a:gd name="T28" fmla="*/ 30 w 36"/>
                  <a:gd name="T29" fmla="*/ 18 h 30"/>
                  <a:gd name="T30" fmla="*/ 36 w 36"/>
                  <a:gd name="T31" fmla="*/ 12 h 30"/>
                  <a:gd name="T32" fmla="*/ 36 w 36"/>
                  <a:gd name="T33" fmla="*/ 12 h 30"/>
                  <a:gd name="T34" fmla="*/ 36 w 36"/>
                  <a:gd name="T35" fmla="*/ 1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0"/>
                  <a:gd name="T56" fmla="*/ 36 w 36"/>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0">
                    <a:moveTo>
                      <a:pt x="36" y="12"/>
                    </a:moveTo>
                    <a:lnTo>
                      <a:pt x="30" y="6"/>
                    </a:lnTo>
                    <a:lnTo>
                      <a:pt x="24" y="6"/>
                    </a:lnTo>
                    <a:lnTo>
                      <a:pt x="18" y="0"/>
                    </a:lnTo>
                    <a:lnTo>
                      <a:pt x="6" y="6"/>
                    </a:lnTo>
                    <a:lnTo>
                      <a:pt x="0" y="6"/>
                    </a:lnTo>
                    <a:lnTo>
                      <a:pt x="0" y="12"/>
                    </a:lnTo>
                    <a:lnTo>
                      <a:pt x="0" y="18"/>
                    </a:lnTo>
                    <a:lnTo>
                      <a:pt x="6" y="24"/>
                    </a:lnTo>
                    <a:lnTo>
                      <a:pt x="18" y="30"/>
                    </a:lnTo>
                    <a:lnTo>
                      <a:pt x="24" y="24"/>
                    </a:lnTo>
                    <a:lnTo>
                      <a:pt x="30" y="18"/>
                    </a:lnTo>
                    <a:lnTo>
                      <a:pt x="3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31" name="Freeform 1482"/>
              <p:cNvSpPr>
                <a:spLocks/>
              </p:cNvSpPr>
              <p:nvPr/>
            </p:nvSpPr>
            <p:spPr bwMode="auto">
              <a:xfrm>
                <a:off x="3242" y="1535"/>
                <a:ext cx="36" cy="30"/>
              </a:xfrm>
              <a:custGeom>
                <a:avLst/>
                <a:gdLst>
                  <a:gd name="T0" fmla="*/ 36 w 36"/>
                  <a:gd name="T1" fmla="*/ 12 h 30"/>
                  <a:gd name="T2" fmla="*/ 36 w 36"/>
                  <a:gd name="T3" fmla="*/ 6 h 30"/>
                  <a:gd name="T4" fmla="*/ 24 w 36"/>
                  <a:gd name="T5" fmla="*/ 6 h 30"/>
                  <a:gd name="T6" fmla="*/ 18 w 36"/>
                  <a:gd name="T7" fmla="*/ 0 h 30"/>
                  <a:gd name="T8" fmla="*/ 18 w 36"/>
                  <a:gd name="T9" fmla="*/ 0 h 30"/>
                  <a:gd name="T10" fmla="*/ 12 w 36"/>
                  <a:gd name="T11" fmla="*/ 6 h 30"/>
                  <a:gd name="T12" fmla="*/ 6 w 36"/>
                  <a:gd name="T13" fmla="*/ 6 h 30"/>
                  <a:gd name="T14" fmla="*/ 0 w 36"/>
                  <a:gd name="T15" fmla="*/ 12 h 30"/>
                  <a:gd name="T16" fmla="*/ 0 w 36"/>
                  <a:gd name="T17" fmla="*/ 12 h 30"/>
                  <a:gd name="T18" fmla="*/ 6 w 36"/>
                  <a:gd name="T19" fmla="*/ 24 h 30"/>
                  <a:gd name="T20" fmla="*/ 12 w 36"/>
                  <a:gd name="T21" fmla="*/ 24 h 30"/>
                  <a:gd name="T22" fmla="*/ 18 w 36"/>
                  <a:gd name="T23" fmla="*/ 30 h 30"/>
                  <a:gd name="T24" fmla="*/ 18 w 36"/>
                  <a:gd name="T25" fmla="*/ 30 h 30"/>
                  <a:gd name="T26" fmla="*/ 24 w 36"/>
                  <a:gd name="T27" fmla="*/ 24 h 30"/>
                  <a:gd name="T28" fmla="*/ 36 w 36"/>
                  <a:gd name="T29" fmla="*/ 24 h 30"/>
                  <a:gd name="T30" fmla="*/ 36 w 36"/>
                  <a:gd name="T31" fmla="*/ 12 h 30"/>
                  <a:gd name="T32" fmla="*/ 36 w 36"/>
                  <a:gd name="T33" fmla="*/ 1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12"/>
                    </a:moveTo>
                    <a:lnTo>
                      <a:pt x="36" y="6"/>
                    </a:lnTo>
                    <a:lnTo>
                      <a:pt x="24" y="6"/>
                    </a:lnTo>
                    <a:lnTo>
                      <a:pt x="18" y="0"/>
                    </a:lnTo>
                    <a:lnTo>
                      <a:pt x="12" y="6"/>
                    </a:lnTo>
                    <a:lnTo>
                      <a:pt x="6" y="6"/>
                    </a:lnTo>
                    <a:lnTo>
                      <a:pt x="0" y="12"/>
                    </a:lnTo>
                    <a:lnTo>
                      <a:pt x="6" y="24"/>
                    </a:lnTo>
                    <a:lnTo>
                      <a:pt x="12" y="24"/>
                    </a:lnTo>
                    <a:lnTo>
                      <a:pt x="18" y="30"/>
                    </a:lnTo>
                    <a:lnTo>
                      <a:pt x="24" y="24"/>
                    </a:lnTo>
                    <a:lnTo>
                      <a:pt x="36" y="24"/>
                    </a:lnTo>
                    <a:lnTo>
                      <a:pt x="3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32" name="Freeform 1483"/>
              <p:cNvSpPr>
                <a:spLocks/>
              </p:cNvSpPr>
              <p:nvPr/>
            </p:nvSpPr>
            <p:spPr bwMode="auto">
              <a:xfrm>
                <a:off x="3242" y="1535"/>
                <a:ext cx="36" cy="30"/>
              </a:xfrm>
              <a:custGeom>
                <a:avLst/>
                <a:gdLst>
                  <a:gd name="T0" fmla="*/ 36 w 36"/>
                  <a:gd name="T1" fmla="*/ 12 h 30"/>
                  <a:gd name="T2" fmla="*/ 36 w 36"/>
                  <a:gd name="T3" fmla="*/ 6 h 30"/>
                  <a:gd name="T4" fmla="*/ 24 w 36"/>
                  <a:gd name="T5" fmla="*/ 6 h 30"/>
                  <a:gd name="T6" fmla="*/ 18 w 36"/>
                  <a:gd name="T7" fmla="*/ 0 h 30"/>
                  <a:gd name="T8" fmla="*/ 18 w 36"/>
                  <a:gd name="T9" fmla="*/ 0 h 30"/>
                  <a:gd name="T10" fmla="*/ 12 w 36"/>
                  <a:gd name="T11" fmla="*/ 6 h 30"/>
                  <a:gd name="T12" fmla="*/ 6 w 36"/>
                  <a:gd name="T13" fmla="*/ 6 h 30"/>
                  <a:gd name="T14" fmla="*/ 0 w 36"/>
                  <a:gd name="T15" fmla="*/ 12 h 30"/>
                  <a:gd name="T16" fmla="*/ 0 w 36"/>
                  <a:gd name="T17" fmla="*/ 12 h 30"/>
                  <a:gd name="T18" fmla="*/ 6 w 36"/>
                  <a:gd name="T19" fmla="*/ 24 h 30"/>
                  <a:gd name="T20" fmla="*/ 12 w 36"/>
                  <a:gd name="T21" fmla="*/ 24 h 30"/>
                  <a:gd name="T22" fmla="*/ 18 w 36"/>
                  <a:gd name="T23" fmla="*/ 30 h 30"/>
                  <a:gd name="T24" fmla="*/ 18 w 36"/>
                  <a:gd name="T25" fmla="*/ 30 h 30"/>
                  <a:gd name="T26" fmla="*/ 24 w 36"/>
                  <a:gd name="T27" fmla="*/ 24 h 30"/>
                  <a:gd name="T28" fmla="*/ 36 w 36"/>
                  <a:gd name="T29" fmla="*/ 24 h 30"/>
                  <a:gd name="T30" fmla="*/ 36 w 36"/>
                  <a:gd name="T31" fmla="*/ 12 h 30"/>
                  <a:gd name="T32" fmla="*/ 36 w 36"/>
                  <a:gd name="T33" fmla="*/ 12 h 30"/>
                  <a:gd name="T34" fmla="*/ 36 w 36"/>
                  <a:gd name="T35" fmla="*/ 1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0"/>
                  <a:gd name="T56" fmla="*/ 36 w 36"/>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0">
                    <a:moveTo>
                      <a:pt x="36" y="12"/>
                    </a:moveTo>
                    <a:lnTo>
                      <a:pt x="36" y="6"/>
                    </a:lnTo>
                    <a:lnTo>
                      <a:pt x="24" y="6"/>
                    </a:lnTo>
                    <a:lnTo>
                      <a:pt x="18" y="0"/>
                    </a:lnTo>
                    <a:lnTo>
                      <a:pt x="12" y="6"/>
                    </a:lnTo>
                    <a:lnTo>
                      <a:pt x="6" y="6"/>
                    </a:lnTo>
                    <a:lnTo>
                      <a:pt x="0" y="12"/>
                    </a:lnTo>
                    <a:lnTo>
                      <a:pt x="6" y="24"/>
                    </a:lnTo>
                    <a:lnTo>
                      <a:pt x="12" y="24"/>
                    </a:lnTo>
                    <a:lnTo>
                      <a:pt x="18" y="30"/>
                    </a:lnTo>
                    <a:lnTo>
                      <a:pt x="24" y="24"/>
                    </a:lnTo>
                    <a:lnTo>
                      <a:pt x="36" y="24"/>
                    </a:lnTo>
                    <a:lnTo>
                      <a:pt x="3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33" name="Freeform 1484"/>
              <p:cNvSpPr>
                <a:spLocks/>
              </p:cNvSpPr>
              <p:nvPr/>
            </p:nvSpPr>
            <p:spPr bwMode="auto">
              <a:xfrm>
                <a:off x="3266" y="1523"/>
                <a:ext cx="36" cy="24"/>
              </a:xfrm>
              <a:custGeom>
                <a:avLst/>
                <a:gdLst>
                  <a:gd name="T0" fmla="*/ 36 w 36"/>
                  <a:gd name="T1" fmla="*/ 12 h 24"/>
                  <a:gd name="T2" fmla="*/ 36 w 36"/>
                  <a:gd name="T3" fmla="*/ 6 h 24"/>
                  <a:gd name="T4" fmla="*/ 30 w 36"/>
                  <a:gd name="T5" fmla="*/ 0 h 24"/>
                  <a:gd name="T6" fmla="*/ 18 w 36"/>
                  <a:gd name="T7" fmla="*/ 0 h 24"/>
                  <a:gd name="T8" fmla="*/ 18 w 36"/>
                  <a:gd name="T9" fmla="*/ 0 h 24"/>
                  <a:gd name="T10" fmla="*/ 12 w 36"/>
                  <a:gd name="T11" fmla="*/ 0 h 24"/>
                  <a:gd name="T12" fmla="*/ 6 w 36"/>
                  <a:gd name="T13" fmla="*/ 6 h 24"/>
                  <a:gd name="T14" fmla="*/ 0 w 36"/>
                  <a:gd name="T15" fmla="*/ 12 h 24"/>
                  <a:gd name="T16" fmla="*/ 0 w 36"/>
                  <a:gd name="T17" fmla="*/ 12 h 24"/>
                  <a:gd name="T18" fmla="*/ 6 w 36"/>
                  <a:gd name="T19" fmla="*/ 18 h 24"/>
                  <a:gd name="T20" fmla="*/ 12 w 36"/>
                  <a:gd name="T21" fmla="*/ 24 h 24"/>
                  <a:gd name="T22" fmla="*/ 18 w 36"/>
                  <a:gd name="T23" fmla="*/ 24 h 24"/>
                  <a:gd name="T24" fmla="*/ 18 w 36"/>
                  <a:gd name="T25" fmla="*/ 24 h 24"/>
                  <a:gd name="T26" fmla="*/ 30 w 36"/>
                  <a:gd name="T27" fmla="*/ 24 h 24"/>
                  <a:gd name="T28" fmla="*/ 36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0"/>
                    </a:lnTo>
                    <a:lnTo>
                      <a:pt x="18" y="0"/>
                    </a:lnTo>
                    <a:lnTo>
                      <a:pt x="12" y="0"/>
                    </a:lnTo>
                    <a:lnTo>
                      <a:pt x="6" y="6"/>
                    </a:lnTo>
                    <a:lnTo>
                      <a:pt x="0" y="12"/>
                    </a:lnTo>
                    <a:lnTo>
                      <a:pt x="6" y="18"/>
                    </a:lnTo>
                    <a:lnTo>
                      <a:pt x="12" y="24"/>
                    </a:lnTo>
                    <a:lnTo>
                      <a:pt x="18" y="24"/>
                    </a:lnTo>
                    <a:lnTo>
                      <a:pt x="30" y="24"/>
                    </a:lnTo>
                    <a:lnTo>
                      <a:pt x="36" y="18"/>
                    </a:lnTo>
                    <a:lnTo>
                      <a:pt x="3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34" name="Freeform 1485"/>
              <p:cNvSpPr>
                <a:spLocks/>
              </p:cNvSpPr>
              <p:nvPr/>
            </p:nvSpPr>
            <p:spPr bwMode="auto">
              <a:xfrm>
                <a:off x="3266" y="1523"/>
                <a:ext cx="36" cy="24"/>
              </a:xfrm>
              <a:custGeom>
                <a:avLst/>
                <a:gdLst>
                  <a:gd name="T0" fmla="*/ 36 w 36"/>
                  <a:gd name="T1" fmla="*/ 12 h 24"/>
                  <a:gd name="T2" fmla="*/ 36 w 36"/>
                  <a:gd name="T3" fmla="*/ 6 h 24"/>
                  <a:gd name="T4" fmla="*/ 30 w 36"/>
                  <a:gd name="T5" fmla="*/ 0 h 24"/>
                  <a:gd name="T6" fmla="*/ 18 w 36"/>
                  <a:gd name="T7" fmla="*/ 0 h 24"/>
                  <a:gd name="T8" fmla="*/ 18 w 36"/>
                  <a:gd name="T9" fmla="*/ 0 h 24"/>
                  <a:gd name="T10" fmla="*/ 12 w 36"/>
                  <a:gd name="T11" fmla="*/ 0 h 24"/>
                  <a:gd name="T12" fmla="*/ 6 w 36"/>
                  <a:gd name="T13" fmla="*/ 6 h 24"/>
                  <a:gd name="T14" fmla="*/ 0 w 36"/>
                  <a:gd name="T15" fmla="*/ 12 h 24"/>
                  <a:gd name="T16" fmla="*/ 0 w 36"/>
                  <a:gd name="T17" fmla="*/ 12 h 24"/>
                  <a:gd name="T18" fmla="*/ 6 w 36"/>
                  <a:gd name="T19" fmla="*/ 18 h 24"/>
                  <a:gd name="T20" fmla="*/ 12 w 36"/>
                  <a:gd name="T21" fmla="*/ 24 h 24"/>
                  <a:gd name="T22" fmla="*/ 18 w 36"/>
                  <a:gd name="T23" fmla="*/ 24 h 24"/>
                  <a:gd name="T24" fmla="*/ 18 w 36"/>
                  <a:gd name="T25" fmla="*/ 24 h 24"/>
                  <a:gd name="T26" fmla="*/ 30 w 36"/>
                  <a:gd name="T27" fmla="*/ 24 h 24"/>
                  <a:gd name="T28" fmla="*/ 36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6" y="6"/>
                    </a:lnTo>
                    <a:lnTo>
                      <a:pt x="30" y="0"/>
                    </a:lnTo>
                    <a:lnTo>
                      <a:pt x="18" y="0"/>
                    </a:lnTo>
                    <a:lnTo>
                      <a:pt x="12" y="0"/>
                    </a:lnTo>
                    <a:lnTo>
                      <a:pt x="6" y="6"/>
                    </a:lnTo>
                    <a:lnTo>
                      <a:pt x="0" y="12"/>
                    </a:lnTo>
                    <a:lnTo>
                      <a:pt x="6" y="18"/>
                    </a:lnTo>
                    <a:lnTo>
                      <a:pt x="12" y="24"/>
                    </a:lnTo>
                    <a:lnTo>
                      <a:pt x="18" y="24"/>
                    </a:lnTo>
                    <a:lnTo>
                      <a:pt x="30" y="24"/>
                    </a:lnTo>
                    <a:lnTo>
                      <a:pt x="36" y="18"/>
                    </a:lnTo>
                    <a:lnTo>
                      <a:pt x="3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35" name="Freeform 1486"/>
              <p:cNvSpPr>
                <a:spLocks/>
              </p:cNvSpPr>
              <p:nvPr/>
            </p:nvSpPr>
            <p:spPr bwMode="auto">
              <a:xfrm>
                <a:off x="3284" y="1499"/>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12 w 36"/>
                  <a:gd name="T11" fmla="*/ 0 h 24"/>
                  <a:gd name="T12" fmla="*/ 0 w 36"/>
                  <a:gd name="T13" fmla="*/ 6 h 24"/>
                  <a:gd name="T14" fmla="*/ 0 w 36"/>
                  <a:gd name="T15" fmla="*/ 12 h 24"/>
                  <a:gd name="T16" fmla="*/ 0 w 36"/>
                  <a:gd name="T17" fmla="*/ 12 h 24"/>
                  <a:gd name="T18" fmla="*/ 0 w 36"/>
                  <a:gd name="T19" fmla="*/ 18 h 24"/>
                  <a:gd name="T20" fmla="*/ 12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0" y="6"/>
                    </a:lnTo>
                    <a:lnTo>
                      <a:pt x="24" y="0"/>
                    </a:lnTo>
                    <a:lnTo>
                      <a:pt x="18" y="0"/>
                    </a:lnTo>
                    <a:lnTo>
                      <a:pt x="12" y="0"/>
                    </a:lnTo>
                    <a:lnTo>
                      <a:pt x="0" y="6"/>
                    </a:lnTo>
                    <a:lnTo>
                      <a:pt x="0" y="12"/>
                    </a:lnTo>
                    <a:lnTo>
                      <a:pt x="0" y="18"/>
                    </a:lnTo>
                    <a:lnTo>
                      <a:pt x="12" y="24"/>
                    </a:lnTo>
                    <a:lnTo>
                      <a:pt x="18" y="24"/>
                    </a:lnTo>
                    <a:lnTo>
                      <a:pt x="24" y="24"/>
                    </a:lnTo>
                    <a:lnTo>
                      <a:pt x="30" y="18"/>
                    </a:lnTo>
                    <a:lnTo>
                      <a:pt x="36" y="12"/>
                    </a:lnTo>
                    <a:close/>
                  </a:path>
                </a:pathLst>
              </a:custGeom>
              <a:solidFill>
                <a:srgbClr val="FFFF4B"/>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36" name="Freeform 1487"/>
              <p:cNvSpPr>
                <a:spLocks/>
              </p:cNvSpPr>
              <p:nvPr/>
            </p:nvSpPr>
            <p:spPr bwMode="auto">
              <a:xfrm>
                <a:off x="3284" y="1499"/>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12 w 36"/>
                  <a:gd name="T11" fmla="*/ 0 h 24"/>
                  <a:gd name="T12" fmla="*/ 0 w 36"/>
                  <a:gd name="T13" fmla="*/ 6 h 24"/>
                  <a:gd name="T14" fmla="*/ 0 w 36"/>
                  <a:gd name="T15" fmla="*/ 12 h 24"/>
                  <a:gd name="T16" fmla="*/ 0 w 36"/>
                  <a:gd name="T17" fmla="*/ 12 h 24"/>
                  <a:gd name="T18" fmla="*/ 0 w 36"/>
                  <a:gd name="T19" fmla="*/ 18 h 24"/>
                  <a:gd name="T20" fmla="*/ 12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0" y="6"/>
                    </a:lnTo>
                    <a:lnTo>
                      <a:pt x="24" y="0"/>
                    </a:lnTo>
                    <a:lnTo>
                      <a:pt x="18" y="0"/>
                    </a:lnTo>
                    <a:lnTo>
                      <a:pt x="12" y="0"/>
                    </a:lnTo>
                    <a:lnTo>
                      <a:pt x="0" y="6"/>
                    </a:lnTo>
                    <a:lnTo>
                      <a:pt x="0" y="12"/>
                    </a:lnTo>
                    <a:lnTo>
                      <a:pt x="0" y="18"/>
                    </a:lnTo>
                    <a:lnTo>
                      <a:pt x="12" y="24"/>
                    </a:lnTo>
                    <a:lnTo>
                      <a:pt x="18" y="24"/>
                    </a:lnTo>
                    <a:lnTo>
                      <a:pt x="24" y="24"/>
                    </a:lnTo>
                    <a:lnTo>
                      <a:pt x="30" y="18"/>
                    </a:lnTo>
                    <a:lnTo>
                      <a:pt x="36"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37" name="Freeform 1488"/>
              <p:cNvSpPr>
                <a:spLocks/>
              </p:cNvSpPr>
              <p:nvPr/>
            </p:nvSpPr>
            <p:spPr bwMode="auto">
              <a:xfrm>
                <a:off x="2948" y="1607"/>
                <a:ext cx="12" cy="18"/>
              </a:xfrm>
              <a:custGeom>
                <a:avLst/>
                <a:gdLst>
                  <a:gd name="T0" fmla="*/ 12 w 12"/>
                  <a:gd name="T1" fmla="*/ 6 h 18"/>
                  <a:gd name="T2" fmla="*/ 12 w 12"/>
                  <a:gd name="T3" fmla="*/ 6 h 18"/>
                  <a:gd name="T4" fmla="*/ 6 w 12"/>
                  <a:gd name="T5" fmla="*/ 0 h 18"/>
                  <a:gd name="T6" fmla="*/ 6 w 12"/>
                  <a:gd name="T7" fmla="*/ 0 h 18"/>
                  <a:gd name="T8" fmla="*/ 6 w 12"/>
                  <a:gd name="T9" fmla="*/ 0 h 18"/>
                  <a:gd name="T10" fmla="*/ 0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2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6"/>
                    </a:lnTo>
                    <a:lnTo>
                      <a:pt x="6" y="0"/>
                    </a:lnTo>
                    <a:lnTo>
                      <a:pt x="0" y="0"/>
                    </a:lnTo>
                    <a:lnTo>
                      <a:pt x="0" y="6"/>
                    </a:lnTo>
                    <a:lnTo>
                      <a:pt x="0" y="12"/>
                    </a:lnTo>
                    <a:lnTo>
                      <a:pt x="6" y="18"/>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38" name="Freeform 1489"/>
              <p:cNvSpPr>
                <a:spLocks/>
              </p:cNvSpPr>
              <p:nvPr/>
            </p:nvSpPr>
            <p:spPr bwMode="auto">
              <a:xfrm>
                <a:off x="2948" y="1607"/>
                <a:ext cx="12" cy="18"/>
              </a:xfrm>
              <a:custGeom>
                <a:avLst/>
                <a:gdLst>
                  <a:gd name="T0" fmla="*/ 12 w 12"/>
                  <a:gd name="T1" fmla="*/ 6 h 18"/>
                  <a:gd name="T2" fmla="*/ 12 w 12"/>
                  <a:gd name="T3" fmla="*/ 6 h 18"/>
                  <a:gd name="T4" fmla="*/ 6 w 12"/>
                  <a:gd name="T5" fmla="*/ 0 h 18"/>
                  <a:gd name="T6" fmla="*/ 6 w 12"/>
                  <a:gd name="T7" fmla="*/ 0 h 18"/>
                  <a:gd name="T8" fmla="*/ 6 w 12"/>
                  <a:gd name="T9" fmla="*/ 0 h 18"/>
                  <a:gd name="T10" fmla="*/ 0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2 h 18"/>
                  <a:gd name="T28" fmla="*/ 12 w 12"/>
                  <a:gd name="T29" fmla="*/ 12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6"/>
                    </a:lnTo>
                    <a:lnTo>
                      <a:pt x="6" y="0"/>
                    </a:lnTo>
                    <a:lnTo>
                      <a:pt x="0" y="0"/>
                    </a:lnTo>
                    <a:lnTo>
                      <a:pt x="0" y="6"/>
                    </a:lnTo>
                    <a:lnTo>
                      <a:pt x="0" y="12"/>
                    </a:lnTo>
                    <a:lnTo>
                      <a:pt x="6" y="18"/>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39" name="Freeform 1490"/>
              <p:cNvSpPr>
                <a:spLocks/>
              </p:cNvSpPr>
              <p:nvPr/>
            </p:nvSpPr>
            <p:spPr bwMode="auto">
              <a:xfrm>
                <a:off x="2960" y="161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40" name="Freeform 1491"/>
              <p:cNvSpPr>
                <a:spLocks/>
              </p:cNvSpPr>
              <p:nvPr/>
            </p:nvSpPr>
            <p:spPr bwMode="auto">
              <a:xfrm>
                <a:off x="2960" y="161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41" name="Freeform 1492"/>
              <p:cNvSpPr>
                <a:spLocks/>
              </p:cNvSpPr>
              <p:nvPr/>
            </p:nvSpPr>
            <p:spPr bwMode="auto">
              <a:xfrm>
                <a:off x="2978" y="1619"/>
                <a:ext cx="12" cy="18"/>
              </a:xfrm>
              <a:custGeom>
                <a:avLst/>
                <a:gdLst>
                  <a:gd name="T0" fmla="*/ 12 w 12"/>
                  <a:gd name="T1" fmla="*/ 6 h 18"/>
                  <a:gd name="T2" fmla="*/ 12 w 12"/>
                  <a:gd name="T3" fmla="*/ 6 h 18"/>
                  <a:gd name="T4" fmla="*/ 12 w 12"/>
                  <a:gd name="T5" fmla="*/ 0 h 18"/>
                  <a:gd name="T6" fmla="*/ 6 w 12"/>
                  <a:gd name="T7" fmla="*/ 0 h 18"/>
                  <a:gd name="T8" fmla="*/ 6 w 12"/>
                  <a:gd name="T9" fmla="*/ 0 h 18"/>
                  <a:gd name="T10" fmla="*/ 6 w 12"/>
                  <a:gd name="T11" fmla="*/ 0 h 18"/>
                  <a:gd name="T12" fmla="*/ 0 w 12"/>
                  <a:gd name="T13" fmla="*/ 6 h 18"/>
                  <a:gd name="T14" fmla="*/ 0 w 12"/>
                  <a:gd name="T15" fmla="*/ 6 h 18"/>
                  <a:gd name="T16" fmla="*/ 0 w 12"/>
                  <a:gd name="T17" fmla="*/ 6 h 18"/>
                  <a:gd name="T18" fmla="*/ 0 w 12"/>
                  <a:gd name="T19" fmla="*/ 12 h 18"/>
                  <a:gd name="T20" fmla="*/ 6 w 12"/>
                  <a:gd name="T21" fmla="*/ 12 h 18"/>
                  <a:gd name="T22" fmla="*/ 6 w 12"/>
                  <a:gd name="T23" fmla="*/ 18 h 18"/>
                  <a:gd name="T24" fmla="*/ 6 w 12"/>
                  <a:gd name="T25" fmla="*/ 18 h 18"/>
                  <a:gd name="T26" fmla="*/ 12 w 12"/>
                  <a:gd name="T27" fmla="*/ 12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6"/>
                    </a:lnTo>
                    <a:lnTo>
                      <a:pt x="12" y="0"/>
                    </a:lnTo>
                    <a:lnTo>
                      <a:pt x="6" y="0"/>
                    </a:lnTo>
                    <a:lnTo>
                      <a:pt x="0" y="6"/>
                    </a:lnTo>
                    <a:lnTo>
                      <a:pt x="0" y="12"/>
                    </a:lnTo>
                    <a:lnTo>
                      <a:pt x="6" y="12"/>
                    </a:lnTo>
                    <a:lnTo>
                      <a:pt x="6" y="18"/>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42" name="Freeform 1493"/>
              <p:cNvSpPr>
                <a:spLocks/>
              </p:cNvSpPr>
              <p:nvPr/>
            </p:nvSpPr>
            <p:spPr bwMode="auto">
              <a:xfrm>
                <a:off x="2978" y="1619"/>
                <a:ext cx="12" cy="18"/>
              </a:xfrm>
              <a:custGeom>
                <a:avLst/>
                <a:gdLst>
                  <a:gd name="T0" fmla="*/ 12 w 12"/>
                  <a:gd name="T1" fmla="*/ 6 h 18"/>
                  <a:gd name="T2" fmla="*/ 12 w 12"/>
                  <a:gd name="T3" fmla="*/ 6 h 18"/>
                  <a:gd name="T4" fmla="*/ 12 w 12"/>
                  <a:gd name="T5" fmla="*/ 0 h 18"/>
                  <a:gd name="T6" fmla="*/ 6 w 12"/>
                  <a:gd name="T7" fmla="*/ 0 h 18"/>
                  <a:gd name="T8" fmla="*/ 6 w 12"/>
                  <a:gd name="T9" fmla="*/ 0 h 18"/>
                  <a:gd name="T10" fmla="*/ 6 w 12"/>
                  <a:gd name="T11" fmla="*/ 0 h 18"/>
                  <a:gd name="T12" fmla="*/ 0 w 12"/>
                  <a:gd name="T13" fmla="*/ 6 h 18"/>
                  <a:gd name="T14" fmla="*/ 0 w 12"/>
                  <a:gd name="T15" fmla="*/ 6 h 18"/>
                  <a:gd name="T16" fmla="*/ 0 w 12"/>
                  <a:gd name="T17" fmla="*/ 6 h 18"/>
                  <a:gd name="T18" fmla="*/ 0 w 12"/>
                  <a:gd name="T19" fmla="*/ 12 h 18"/>
                  <a:gd name="T20" fmla="*/ 6 w 12"/>
                  <a:gd name="T21" fmla="*/ 12 h 18"/>
                  <a:gd name="T22" fmla="*/ 6 w 12"/>
                  <a:gd name="T23" fmla="*/ 18 h 18"/>
                  <a:gd name="T24" fmla="*/ 6 w 12"/>
                  <a:gd name="T25" fmla="*/ 18 h 18"/>
                  <a:gd name="T26" fmla="*/ 12 w 12"/>
                  <a:gd name="T27" fmla="*/ 12 h 18"/>
                  <a:gd name="T28" fmla="*/ 12 w 12"/>
                  <a:gd name="T29" fmla="*/ 12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6"/>
                    </a:lnTo>
                    <a:lnTo>
                      <a:pt x="12" y="0"/>
                    </a:lnTo>
                    <a:lnTo>
                      <a:pt x="6" y="0"/>
                    </a:lnTo>
                    <a:lnTo>
                      <a:pt x="0" y="6"/>
                    </a:lnTo>
                    <a:lnTo>
                      <a:pt x="0" y="12"/>
                    </a:lnTo>
                    <a:lnTo>
                      <a:pt x="6" y="12"/>
                    </a:lnTo>
                    <a:lnTo>
                      <a:pt x="6" y="18"/>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43" name="Freeform 1494"/>
              <p:cNvSpPr>
                <a:spLocks/>
              </p:cNvSpPr>
              <p:nvPr/>
            </p:nvSpPr>
            <p:spPr bwMode="auto">
              <a:xfrm>
                <a:off x="2996" y="162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44" name="Freeform 1495"/>
              <p:cNvSpPr>
                <a:spLocks/>
              </p:cNvSpPr>
              <p:nvPr/>
            </p:nvSpPr>
            <p:spPr bwMode="auto">
              <a:xfrm>
                <a:off x="2996" y="162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45" name="Freeform 1496"/>
              <p:cNvSpPr>
                <a:spLocks/>
              </p:cNvSpPr>
              <p:nvPr/>
            </p:nvSpPr>
            <p:spPr bwMode="auto">
              <a:xfrm>
                <a:off x="3008" y="1631"/>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6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6" y="6"/>
                    </a:lnTo>
                    <a:lnTo>
                      <a:pt x="6" y="12"/>
                    </a:lnTo>
                    <a:lnTo>
                      <a:pt x="12"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46" name="Freeform 1497"/>
              <p:cNvSpPr>
                <a:spLocks/>
              </p:cNvSpPr>
              <p:nvPr/>
            </p:nvSpPr>
            <p:spPr bwMode="auto">
              <a:xfrm>
                <a:off x="3008" y="1631"/>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6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6" y="6"/>
                    </a:lnTo>
                    <a:lnTo>
                      <a:pt x="6" y="12"/>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47" name="Freeform 1498"/>
              <p:cNvSpPr>
                <a:spLocks/>
              </p:cNvSpPr>
              <p:nvPr/>
            </p:nvSpPr>
            <p:spPr bwMode="auto">
              <a:xfrm>
                <a:off x="3026" y="1631"/>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6"/>
                    </a:lnTo>
                    <a:lnTo>
                      <a:pt x="0" y="12"/>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48" name="Freeform 1499"/>
              <p:cNvSpPr>
                <a:spLocks/>
              </p:cNvSpPr>
              <p:nvPr/>
            </p:nvSpPr>
            <p:spPr bwMode="auto">
              <a:xfrm>
                <a:off x="3026" y="1631"/>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49" name="Freeform 1500"/>
              <p:cNvSpPr>
                <a:spLocks/>
              </p:cNvSpPr>
              <p:nvPr/>
            </p:nvSpPr>
            <p:spPr bwMode="auto">
              <a:xfrm>
                <a:off x="3038" y="163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0" y="12"/>
                    </a:lnTo>
                    <a:lnTo>
                      <a:pt x="6" y="12"/>
                    </a:lnTo>
                    <a:lnTo>
                      <a:pt x="12" y="18"/>
                    </a:lnTo>
                    <a:lnTo>
                      <a:pt x="12" y="12"/>
                    </a:lnTo>
                    <a:lnTo>
                      <a:pt x="18"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50" name="Freeform 1501"/>
              <p:cNvSpPr>
                <a:spLocks/>
              </p:cNvSpPr>
              <p:nvPr/>
            </p:nvSpPr>
            <p:spPr bwMode="auto">
              <a:xfrm>
                <a:off x="3038" y="163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6"/>
                    </a:lnTo>
                    <a:lnTo>
                      <a:pt x="0" y="12"/>
                    </a:lnTo>
                    <a:lnTo>
                      <a:pt x="6" y="12"/>
                    </a:lnTo>
                    <a:lnTo>
                      <a:pt x="12" y="18"/>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51" name="Freeform 1502"/>
              <p:cNvSpPr>
                <a:spLocks/>
              </p:cNvSpPr>
              <p:nvPr/>
            </p:nvSpPr>
            <p:spPr bwMode="auto">
              <a:xfrm>
                <a:off x="3056" y="1649"/>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52" name="Freeform 1503"/>
              <p:cNvSpPr>
                <a:spLocks/>
              </p:cNvSpPr>
              <p:nvPr/>
            </p:nvSpPr>
            <p:spPr bwMode="auto">
              <a:xfrm>
                <a:off x="3056" y="1649"/>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53" name="Freeform 1504"/>
              <p:cNvSpPr>
                <a:spLocks/>
              </p:cNvSpPr>
              <p:nvPr/>
            </p:nvSpPr>
            <p:spPr bwMode="auto">
              <a:xfrm>
                <a:off x="3068" y="1655"/>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6"/>
                    </a:lnTo>
                    <a:lnTo>
                      <a:pt x="12" y="0"/>
                    </a:lnTo>
                    <a:lnTo>
                      <a:pt x="6" y="0"/>
                    </a:lnTo>
                    <a:lnTo>
                      <a:pt x="0" y="6"/>
                    </a:lnTo>
                    <a:lnTo>
                      <a:pt x="0" y="12"/>
                    </a:lnTo>
                    <a:lnTo>
                      <a:pt x="6" y="12"/>
                    </a:lnTo>
                    <a:lnTo>
                      <a:pt x="6" y="18"/>
                    </a:lnTo>
                    <a:lnTo>
                      <a:pt x="12"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54" name="Freeform 1505"/>
              <p:cNvSpPr>
                <a:spLocks/>
              </p:cNvSpPr>
              <p:nvPr/>
            </p:nvSpPr>
            <p:spPr bwMode="auto">
              <a:xfrm>
                <a:off x="3068" y="1655"/>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6"/>
                    </a:lnTo>
                    <a:lnTo>
                      <a:pt x="12" y="0"/>
                    </a:lnTo>
                    <a:lnTo>
                      <a:pt x="6" y="0"/>
                    </a:lnTo>
                    <a:lnTo>
                      <a:pt x="0" y="6"/>
                    </a:lnTo>
                    <a:lnTo>
                      <a:pt x="0" y="12"/>
                    </a:lnTo>
                    <a:lnTo>
                      <a:pt x="6" y="12"/>
                    </a:lnTo>
                    <a:lnTo>
                      <a:pt x="6" y="18"/>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55" name="Freeform 1506"/>
              <p:cNvSpPr>
                <a:spLocks/>
              </p:cNvSpPr>
              <p:nvPr/>
            </p:nvSpPr>
            <p:spPr bwMode="auto">
              <a:xfrm>
                <a:off x="3086" y="1661"/>
                <a:ext cx="12" cy="12"/>
              </a:xfrm>
              <a:custGeom>
                <a:avLst/>
                <a:gdLst>
                  <a:gd name="T0" fmla="*/ 12 w 12"/>
                  <a:gd name="T1" fmla="*/ 6 h 12"/>
                  <a:gd name="T2" fmla="*/ 12 w 12"/>
                  <a:gd name="T3" fmla="*/ 6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6" y="0"/>
                    </a:lnTo>
                    <a:lnTo>
                      <a:pt x="0" y="0"/>
                    </a:lnTo>
                    <a:lnTo>
                      <a:pt x="0" y="6"/>
                    </a:lnTo>
                    <a:lnTo>
                      <a:pt x="0" y="12"/>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56" name="Freeform 1507"/>
              <p:cNvSpPr>
                <a:spLocks/>
              </p:cNvSpPr>
              <p:nvPr/>
            </p:nvSpPr>
            <p:spPr bwMode="auto">
              <a:xfrm>
                <a:off x="3086" y="1661"/>
                <a:ext cx="12" cy="12"/>
              </a:xfrm>
              <a:custGeom>
                <a:avLst/>
                <a:gdLst>
                  <a:gd name="T0" fmla="*/ 12 w 12"/>
                  <a:gd name="T1" fmla="*/ 6 h 12"/>
                  <a:gd name="T2" fmla="*/ 12 w 12"/>
                  <a:gd name="T3" fmla="*/ 6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57" name="Freeform 1508"/>
              <p:cNvSpPr>
                <a:spLocks/>
              </p:cNvSpPr>
              <p:nvPr/>
            </p:nvSpPr>
            <p:spPr bwMode="auto">
              <a:xfrm>
                <a:off x="3152" y="1733"/>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58" name="Freeform 1509"/>
              <p:cNvSpPr>
                <a:spLocks/>
              </p:cNvSpPr>
              <p:nvPr/>
            </p:nvSpPr>
            <p:spPr bwMode="auto">
              <a:xfrm>
                <a:off x="3152" y="1733"/>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59" name="Freeform 1510"/>
              <p:cNvSpPr>
                <a:spLocks/>
              </p:cNvSpPr>
              <p:nvPr/>
            </p:nvSpPr>
            <p:spPr bwMode="auto">
              <a:xfrm>
                <a:off x="3146" y="1721"/>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60" name="Freeform 1511"/>
              <p:cNvSpPr>
                <a:spLocks/>
              </p:cNvSpPr>
              <p:nvPr/>
            </p:nvSpPr>
            <p:spPr bwMode="auto">
              <a:xfrm>
                <a:off x="3146" y="1721"/>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61" name="Freeform 1512"/>
              <p:cNvSpPr>
                <a:spLocks/>
              </p:cNvSpPr>
              <p:nvPr/>
            </p:nvSpPr>
            <p:spPr bwMode="auto">
              <a:xfrm>
                <a:off x="3164" y="174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62" name="Freeform 1513"/>
              <p:cNvSpPr>
                <a:spLocks/>
              </p:cNvSpPr>
              <p:nvPr/>
            </p:nvSpPr>
            <p:spPr bwMode="auto">
              <a:xfrm>
                <a:off x="3164" y="174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63" name="Freeform 1514"/>
              <p:cNvSpPr>
                <a:spLocks/>
              </p:cNvSpPr>
              <p:nvPr/>
            </p:nvSpPr>
            <p:spPr bwMode="auto">
              <a:xfrm>
                <a:off x="3170" y="1757"/>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64" name="Freeform 1515"/>
              <p:cNvSpPr>
                <a:spLocks/>
              </p:cNvSpPr>
              <p:nvPr/>
            </p:nvSpPr>
            <p:spPr bwMode="auto">
              <a:xfrm>
                <a:off x="3170" y="1757"/>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65" name="Freeform 1516"/>
              <p:cNvSpPr>
                <a:spLocks/>
              </p:cNvSpPr>
              <p:nvPr/>
            </p:nvSpPr>
            <p:spPr bwMode="auto">
              <a:xfrm>
                <a:off x="3176" y="1769"/>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6 w 18"/>
                  <a:gd name="T23" fmla="*/ 12 h 12"/>
                  <a:gd name="T24" fmla="*/ 6 w 18"/>
                  <a:gd name="T25" fmla="*/ 12 h 12"/>
                  <a:gd name="T26" fmla="*/ 12 w 18"/>
                  <a:gd name="T27" fmla="*/ 12 h 12"/>
                  <a:gd name="T28" fmla="*/ 12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0"/>
                    </a:lnTo>
                    <a:lnTo>
                      <a:pt x="0" y="6"/>
                    </a:lnTo>
                    <a:lnTo>
                      <a:pt x="6" y="12"/>
                    </a:lnTo>
                    <a:lnTo>
                      <a:pt x="12" y="12"/>
                    </a:lnTo>
                    <a:lnTo>
                      <a:pt x="12" y="6"/>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66" name="Freeform 1517"/>
              <p:cNvSpPr>
                <a:spLocks/>
              </p:cNvSpPr>
              <p:nvPr/>
            </p:nvSpPr>
            <p:spPr bwMode="auto">
              <a:xfrm>
                <a:off x="3176" y="1769"/>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6 w 18"/>
                  <a:gd name="T23" fmla="*/ 12 h 12"/>
                  <a:gd name="T24" fmla="*/ 6 w 18"/>
                  <a:gd name="T25" fmla="*/ 12 h 12"/>
                  <a:gd name="T26" fmla="*/ 12 w 18"/>
                  <a:gd name="T27" fmla="*/ 12 h 12"/>
                  <a:gd name="T28" fmla="*/ 12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0"/>
                    </a:lnTo>
                    <a:lnTo>
                      <a:pt x="0" y="6"/>
                    </a:lnTo>
                    <a:lnTo>
                      <a:pt x="6" y="12"/>
                    </a:lnTo>
                    <a:lnTo>
                      <a:pt x="12" y="12"/>
                    </a:lnTo>
                    <a:lnTo>
                      <a:pt x="12" y="6"/>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67" name="Freeform 1518"/>
              <p:cNvSpPr>
                <a:spLocks/>
              </p:cNvSpPr>
              <p:nvPr/>
            </p:nvSpPr>
            <p:spPr bwMode="auto">
              <a:xfrm>
                <a:off x="3188" y="1775"/>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68" name="Freeform 1519"/>
              <p:cNvSpPr>
                <a:spLocks/>
              </p:cNvSpPr>
              <p:nvPr/>
            </p:nvSpPr>
            <p:spPr bwMode="auto">
              <a:xfrm>
                <a:off x="3188" y="1775"/>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69" name="Freeform 1520"/>
              <p:cNvSpPr>
                <a:spLocks/>
              </p:cNvSpPr>
              <p:nvPr/>
            </p:nvSpPr>
            <p:spPr bwMode="auto">
              <a:xfrm>
                <a:off x="3194" y="1781"/>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0" y="12"/>
                    </a:lnTo>
                    <a:lnTo>
                      <a:pt x="6" y="12"/>
                    </a:lnTo>
                    <a:lnTo>
                      <a:pt x="6" y="18"/>
                    </a:lnTo>
                    <a:lnTo>
                      <a:pt x="12" y="12"/>
                    </a:lnTo>
                    <a:lnTo>
                      <a:pt x="18"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70" name="Freeform 1521"/>
              <p:cNvSpPr>
                <a:spLocks/>
              </p:cNvSpPr>
              <p:nvPr/>
            </p:nvSpPr>
            <p:spPr bwMode="auto">
              <a:xfrm>
                <a:off x="3194" y="1781"/>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6"/>
                    </a:lnTo>
                    <a:lnTo>
                      <a:pt x="0" y="12"/>
                    </a:lnTo>
                    <a:lnTo>
                      <a:pt x="6" y="12"/>
                    </a:lnTo>
                    <a:lnTo>
                      <a:pt x="6" y="18"/>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71" name="Freeform 1522"/>
              <p:cNvSpPr>
                <a:spLocks/>
              </p:cNvSpPr>
              <p:nvPr/>
            </p:nvSpPr>
            <p:spPr bwMode="auto">
              <a:xfrm>
                <a:off x="3206" y="1793"/>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72" name="Freeform 1523"/>
              <p:cNvSpPr>
                <a:spLocks/>
              </p:cNvSpPr>
              <p:nvPr/>
            </p:nvSpPr>
            <p:spPr bwMode="auto">
              <a:xfrm>
                <a:off x="3206" y="1793"/>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73" name="Freeform 1524"/>
              <p:cNvSpPr>
                <a:spLocks/>
              </p:cNvSpPr>
              <p:nvPr/>
            </p:nvSpPr>
            <p:spPr bwMode="auto">
              <a:xfrm>
                <a:off x="3218" y="1799"/>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6"/>
                    </a:lnTo>
                    <a:lnTo>
                      <a:pt x="0" y="12"/>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74" name="Freeform 1525"/>
              <p:cNvSpPr>
                <a:spLocks/>
              </p:cNvSpPr>
              <p:nvPr/>
            </p:nvSpPr>
            <p:spPr bwMode="auto">
              <a:xfrm>
                <a:off x="3218" y="1799"/>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75" name="Freeform 1526"/>
              <p:cNvSpPr>
                <a:spLocks/>
              </p:cNvSpPr>
              <p:nvPr/>
            </p:nvSpPr>
            <p:spPr bwMode="auto">
              <a:xfrm>
                <a:off x="3230" y="1805"/>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6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0" y="6"/>
                    </a:lnTo>
                    <a:lnTo>
                      <a:pt x="0" y="12"/>
                    </a:lnTo>
                    <a:lnTo>
                      <a:pt x="6" y="12"/>
                    </a:lnTo>
                    <a:lnTo>
                      <a:pt x="12" y="12"/>
                    </a:lnTo>
                    <a:lnTo>
                      <a:pt x="18"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76" name="Freeform 1527"/>
              <p:cNvSpPr>
                <a:spLocks/>
              </p:cNvSpPr>
              <p:nvPr/>
            </p:nvSpPr>
            <p:spPr bwMode="auto">
              <a:xfrm>
                <a:off x="3230" y="1805"/>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6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0" y="6"/>
                    </a:lnTo>
                    <a:lnTo>
                      <a:pt x="0" y="12"/>
                    </a:lnTo>
                    <a:lnTo>
                      <a:pt x="6" y="12"/>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77" name="Freeform 1528"/>
              <p:cNvSpPr>
                <a:spLocks/>
              </p:cNvSpPr>
              <p:nvPr/>
            </p:nvSpPr>
            <p:spPr bwMode="auto">
              <a:xfrm>
                <a:off x="3242" y="1817"/>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0" y="6"/>
                    </a:lnTo>
                    <a:lnTo>
                      <a:pt x="6" y="12"/>
                    </a:lnTo>
                    <a:lnTo>
                      <a:pt x="12"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78" name="Freeform 1529"/>
              <p:cNvSpPr>
                <a:spLocks/>
              </p:cNvSpPr>
              <p:nvPr/>
            </p:nvSpPr>
            <p:spPr bwMode="auto">
              <a:xfrm>
                <a:off x="3242" y="1817"/>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0" y="6"/>
                    </a:lnTo>
                    <a:lnTo>
                      <a:pt x="6" y="12"/>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79" name="Freeform 1530"/>
              <p:cNvSpPr>
                <a:spLocks/>
              </p:cNvSpPr>
              <p:nvPr/>
            </p:nvSpPr>
            <p:spPr bwMode="auto">
              <a:xfrm>
                <a:off x="3254" y="182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6"/>
                    </a:lnTo>
                    <a:lnTo>
                      <a:pt x="0" y="12"/>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80" name="Freeform 1531"/>
              <p:cNvSpPr>
                <a:spLocks/>
              </p:cNvSpPr>
              <p:nvPr/>
            </p:nvSpPr>
            <p:spPr bwMode="auto">
              <a:xfrm>
                <a:off x="3254" y="182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81" name="Freeform 1532"/>
              <p:cNvSpPr>
                <a:spLocks/>
              </p:cNvSpPr>
              <p:nvPr/>
            </p:nvSpPr>
            <p:spPr bwMode="auto">
              <a:xfrm>
                <a:off x="3266" y="1829"/>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6" y="6"/>
                    </a:lnTo>
                    <a:lnTo>
                      <a:pt x="0" y="6"/>
                    </a:lnTo>
                    <a:lnTo>
                      <a:pt x="6" y="12"/>
                    </a:lnTo>
                    <a:lnTo>
                      <a:pt x="12" y="18"/>
                    </a:lnTo>
                    <a:lnTo>
                      <a:pt x="12" y="12"/>
                    </a:lnTo>
                    <a:lnTo>
                      <a:pt x="18"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82" name="Freeform 1533"/>
              <p:cNvSpPr>
                <a:spLocks/>
              </p:cNvSpPr>
              <p:nvPr/>
            </p:nvSpPr>
            <p:spPr bwMode="auto">
              <a:xfrm>
                <a:off x="3266" y="1829"/>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6" y="6"/>
                    </a:lnTo>
                    <a:lnTo>
                      <a:pt x="0" y="6"/>
                    </a:lnTo>
                    <a:lnTo>
                      <a:pt x="6" y="12"/>
                    </a:lnTo>
                    <a:lnTo>
                      <a:pt x="12" y="18"/>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83" name="Freeform 1534"/>
              <p:cNvSpPr>
                <a:spLocks/>
              </p:cNvSpPr>
              <p:nvPr/>
            </p:nvSpPr>
            <p:spPr bwMode="auto">
              <a:xfrm>
                <a:off x="3284" y="184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84" name="Freeform 1535"/>
              <p:cNvSpPr>
                <a:spLocks/>
              </p:cNvSpPr>
              <p:nvPr/>
            </p:nvSpPr>
            <p:spPr bwMode="auto">
              <a:xfrm>
                <a:off x="3284" y="184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85" name="Freeform 1536"/>
              <p:cNvSpPr>
                <a:spLocks/>
              </p:cNvSpPr>
              <p:nvPr/>
            </p:nvSpPr>
            <p:spPr bwMode="auto">
              <a:xfrm>
                <a:off x="3296" y="1847"/>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86" name="Freeform 1537"/>
              <p:cNvSpPr>
                <a:spLocks/>
              </p:cNvSpPr>
              <p:nvPr/>
            </p:nvSpPr>
            <p:spPr bwMode="auto">
              <a:xfrm>
                <a:off x="3296" y="1847"/>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87" name="Freeform 1538"/>
              <p:cNvSpPr>
                <a:spLocks/>
              </p:cNvSpPr>
              <p:nvPr/>
            </p:nvSpPr>
            <p:spPr bwMode="auto">
              <a:xfrm>
                <a:off x="3308" y="1853"/>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88" name="Freeform 1539"/>
              <p:cNvSpPr>
                <a:spLocks/>
              </p:cNvSpPr>
              <p:nvPr/>
            </p:nvSpPr>
            <p:spPr bwMode="auto">
              <a:xfrm>
                <a:off x="3308" y="1853"/>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89" name="Freeform 1540"/>
              <p:cNvSpPr>
                <a:spLocks/>
              </p:cNvSpPr>
              <p:nvPr/>
            </p:nvSpPr>
            <p:spPr bwMode="auto">
              <a:xfrm>
                <a:off x="3326" y="1853"/>
                <a:ext cx="12" cy="18"/>
              </a:xfrm>
              <a:custGeom>
                <a:avLst/>
                <a:gdLst>
                  <a:gd name="T0" fmla="*/ 12 w 12"/>
                  <a:gd name="T1" fmla="*/ 12 h 18"/>
                  <a:gd name="T2" fmla="*/ 12 w 12"/>
                  <a:gd name="T3" fmla="*/ 6 h 18"/>
                  <a:gd name="T4" fmla="*/ 12 w 12"/>
                  <a:gd name="T5" fmla="*/ 6 h 18"/>
                  <a:gd name="T6" fmla="*/ 6 w 12"/>
                  <a:gd name="T7" fmla="*/ 0 h 18"/>
                  <a:gd name="T8" fmla="*/ 6 w 12"/>
                  <a:gd name="T9" fmla="*/ 0 h 18"/>
                  <a:gd name="T10" fmla="*/ 0 w 12"/>
                  <a:gd name="T11" fmla="*/ 6 h 18"/>
                  <a:gd name="T12" fmla="*/ 0 w 12"/>
                  <a:gd name="T13" fmla="*/ 6 h 18"/>
                  <a:gd name="T14" fmla="*/ 0 w 12"/>
                  <a:gd name="T15" fmla="*/ 12 h 18"/>
                  <a:gd name="T16" fmla="*/ 0 w 12"/>
                  <a:gd name="T17" fmla="*/ 12 h 18"/>
                  <a:gd name="T18" fmla="*/ 0 w 12"/>
                  <a:gd name="T19" fmla="*/ 12 h 18"/>
                  <a:gd name="T20" fmla="*/ 0 w 12"/>
                  <a:gd name="T21" fmla="*/ 18 h 18"/>
                  <a:gd name="T22" fmla="*/ 6 w 12"/>
                  <a:gd name="T23" fmla="*/ 18 h 18"/>
                  <a:gd name="T24" fmla="*/ 6 w 12"/>
                  <a:gd name="T25" fmla="*/ 18 h 18"/>
                  <a:gd name="T26" fmla="*/ 12 w 12"/>
                  <a:gd name="T27" fmla="*/ 18 h 18"/>
                  <a:gd name="T28" fmla="*/ 12 w 12"/>
                  <a:gd name="T29" fmla="*/ 12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6"/>
                    </a:lnTo>
                    <a:lnTo>
                      <a:pt x="6" y="0"/>
                    </a:lnTo>
                    <a:lnTo>
                      <a:pt x="0" y="6"/>
                    </a:lnTo>
                    <a:lnTo>
                      <a:pt x="0" y="12"/>
                    </a:lnTo>
                    <a:lnTo>
                      <a:pt x="0" y="18"/>
                    </a:lnTo>
                    <a:lnTo>
                      <a:pt x="6" y="18"/>
                    </a:lnTo>
                    <a:lnTo>
                      <a:pt x="12" y="18"/>
                    </a:lnTo>
                    <a:lnTo>
                      <a:pt x="12"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90" name="Freeform 1541"/>
              <p:cNvSpPr>
                <a:spLocks/>
              </p:cNvSpPr>
              <p:nvPr/>
            </p:nvSpPr>
            <p:spPr bwMode="auto">
              <a:xfrm>
                <a:off x="3326" y="1853"/>
                <a:ext cx="12" cy="18"/>
              </a:xfrm>
              <a:custGeom>
                <a:avLst/>
                <a:gdLst>
                  <a:gd name="T0" fmla="*/ 12 w 12"/>
                  <a:gd name="T1" fmla="*/ 12 h 18"/>
                  <a:gd name="T2" fmla="*/ 12 w 12"/>
                  <a:gd name="T3" fmla="*/ 6 h 18"/>
                  <a:gd name="T4" fmla="*/ 12 w 12"/>
                  <a:gd name="T5" fmla="*/ 6 h 18"/>
                  <a:gd name="T6" fmla="*/ 6 w 12"/>
                  <a:gd name="T7" fmla="*/ 0 h 18"/>
                  <a:gd name="T8" fmla="*/ 6 w 12"/>
                  <a:gd name="T9" fmla="*/ 0 h 18"/>
                  <a:gd name="T10" fmla="*/ 0 w 12"/>
                  <a:gd name="T11" fmla="*/ 6 h 18"/>
                  <a:gd name="T12" fmla="*/ 0 w 12"/>
                  <a:gd name="T13" fmla="*/ 6 h 18"/>
                  <a:gd name="T14" fmla="*/ 0 w 12"/>
                  <a:gd name="T15" fmla="*/ 12 h 18"/>
                  <a:gd name="T16" fmla="*/ 0 w 12"/>
                  <a:gd name="T17" fmla="*/ 12 h 18"/>
                  <a:gd name="T18" fmla="*/ 0 w 12"/>
                  <a:gd name="T19" fmla="*/ 12 h 18"/>
                  <a:gd name="T20" fmla="*/ 0 w 12"/>
                  <a:gd name="T21" fmla="*/ 18 h 18"/>
                  <a:gd name="T22" fmla="*/ 6 w 12"/>
                  <a:gd name="T23" fmla="*/ 18 h 18"/>
                  <a:gd name="T24" fmla="*/ 6 w 12"/>
                  <a:gd name="T25" fmla="*/ 18 h 18"/>
                  <a:gd name="T26" fmla="*/ 12 w 12"/>
                  <a:gd name="T27" fmla="*/ 18 h 18"/>
                  <a:gd name="T28" fmla="*/ 12 w 12"/>
                  <a:gd name="T29" fmla="*/ 12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6"/>
                    </a:lnTo>
                    <a:lnTo>
                      <a:pt x="6" y="0"/>
                    </a:lnTo>
                    <a:lnTo>
                      <a:pt x="0" y="6"/>
                    </a:lnTo>
                    <a:lnTo>
                      <a:pt x="0" y="12"/>
                    </a:lnTo>
                    <a:lnTo>
                      <a:pt x="0" y="18"/>
                    </a:lnTo>
                    <a:lnTo>
                      <a:pt x="6" y="18"/>
                    </a:lnTo>
                    <a:lnTo>
                      <a:pt x="12" y="18"/>
                    </a:lnTo>
                    <a:lnTo>
                      <a:pt x="12" y="12"/>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91" name="Freeform 1542"/>
              <p:cNvSpPr>
                <a:spLocks/>
              </p:cNvSpPr>
              <p:nvPr/>
            </p:nvSpPr>
            <p:spPr bwMode="auto">
              <a:xfrm>
                <a:off x="3338" y="185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6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6" y="6"/>
                    </a:lnTo>
                    <a:lnTo>
                      <a:pt x="0" y="6"/>
                    </a:lnTo>
                    <a:lnTo>
                      <a:pt x="6" y="12"/>
                    </a:lnTo>
                    <a:lnTo>
                      <a:pt x="12" y="12"/>
                    </a:lnTo>
                    <a:lnTo>
                      <a:pt x="18"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92" name="Freeform 1543"/>
              <p:cNvSpPr>
                <a:spLocks/>
              </p:cNvSpPr>
              <p:nvPr/>
            </p:nvSpPr>
            <p:spPr bwMode="auto">
              <a:xfrm>
                <a:off x="3338" y="185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6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6" y="6"/>
                    </a:lnTo>
                    <a:lnTo>
                      <a:pt x="0" y="6"/>
                    </a:lnTo>
                    <a:lnTo>
                      <a:pt x="6" y="12"/>
                    </a:lnTo>
                    <a:lnTo>
                      <a:pt x="12" y="12"/>
                    </a:lnTo>
                    <a:lnTo>
                      <a:pt x="18"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93" name="Freeform 1544"/>
              <p:cNvSpPr>
                <a:spLocks/>
              </p:cNvSpPr>
              <p:nvPr/>
            </p:nvSpPr>
            <p:spPr bwMode="auto">
              <a:xfrm>
                <a:off x="3356" y="1859"/>
                <a:ext cx="12" cy="18"/>
              </a:xfrm>
              <a:custGeom>
                <a:avLst/>
                <a:gdLst>
                  <a:gd name="T0" fmla="*/ 12 w 12"/>
                  <a:gd name="T1" fmla="*/ 6 h 18"/>
                  <a:gd name="T2" fmla="*/ 12 w 12"/>
                  <a:gd name="T3" fmla="*/ 6 h 18"/>
                  <a:gd name="T4" fmla="*/ 12 w 12"/>
                  <a:gd name="T5" fmla="*/ 0 h 18"/>
                  <a:gd name="T6" fmla="*/ 6 w 12"/>
                  <a:gd name="T7" fmla="*/ 0 h 18"/>
                  <a:gd name="T8" fmla="*/ 6 w 12"/>
                  <a:gd name="T9" fmla="*/ 0 h 18"/>
                  <a:gd name="T10" fmla="*/ 0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12 w 12"/>
                  <a:gd name="T27" fmla="*/ 12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6"/>
                    </a:lnTo>
                    <a:lnTo>
                      <a:pt x="12" y="0"/>
                    </a:lnTo>
                    <a:lnTo>
                      <a:pt x="6" y="0"/>
                    </a:lnTo>
                    <a:lnTo>
                      <a:pt x="0" y="0"/>
                    </a:lnTo>
                    <a:lnTo>
                      <a:pt x="0" y="6"/>
                    </a:lnTo>
                    <a:lnTo>
                      <a:pt x="0" y="12"/>
                    </a:lnTo>
                    <a:lnTo>
                      <a:pt x="6" y="18"/>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94" name="Freeform 1545"/>
              <p:cNvSpPr>
                <a:spLocks/>
              </p:cNvSpPr>
              <p:nvPr/>
            </p:nvSpPr>
            <p:spPr bwMode="auto">
              <a:xfrm>
                <a:off x="3356" y="1859"/>
                <a:ext cx="12" cy="18"/>
              </a:xfrm>
              <a:custGeom>
                <a:avLst/>
                <a:gdLst>
                  <a:gd name="T0" fmla="*/ 12 w 12"/>
                  <a:gd name="T1" fmla="*/ 6 h 18"/>
                  <a:gd name="T2" fmla="*/ 12 w 12"/>
                  <a:gd name="T3" fmla="*/ 6 h 18"/>
                  <a:gd name="T4" fmla="*/ 12 w 12"/>
                  <a:gd name="T5" fmla="*/ 0 h 18"/>
                  <a:gd name="T6" fmla="*/ 6 w 12"/>
                  <a:gd name="T7" fmla="*/ 0 h 18"/>
                  <a:gd name="T8" fmla="*/ 6 w 12"/>
                  <a:gd name="T9" fmla="*/ 0 h 18"/>
                  <a:gd name="T10" fmla="*/ 0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12 w 12"/>
                  <a:gd name="T27" fmla="*/ 12 h 18"/>
                  <a:gd name="T28" fmla="*/ 12 w 12"/>
                  <a:gd name="T29" fmla="*/ 12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6"/>
                    </a:lnTo>
                    <a:lnTo>
                      <a:pt x="12" y="0"/>
                    </a:lnTo>
                    <a:lnTo>
                      <a:pt x="6" y="0"/>
                    </a:lnTo>
                    <a:lnTo>
                      <a:pt x="0" y="0"/>
                    </a:lnTo>
                    <a:lnTo>
                      <a:pt x="0" y="6"/>
                    </a:lnTo>
                    <a:lnTo>
                      <a:pt x="0" y="12"/>
                    </a:lnTo>
                    <a:lnTo>
                      <a:pt x="6" y="18"/>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95" name="Freeform 1546"/>
              <p:cNvSpPr>
                <a:spLocks/>
              </p:cNvSpPr>
              <p:nvPr/>
            </p:nvSpPr>
            <p:spPr bwMode="auto">
              <a:xfrm>
                <a:off x="3368" y="1865"/>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96" name="Freeform 1547"/>
              <p:cNvSpPr>
                <a:spLocks/>
              </p:cNvSpPr>
              <p:nvPr/>
            </p:nvSpPr>
            <p:spPr bwMode="auto">
              <a:xfrm>
                <a:off x="3368" y="1865"/>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97" name="Freeform 1548"/>
              <p:cNvSpPr>
                <a:spLocks/>
              </p:cNvSpPr>
              <p:nvPr/>
            </p:nvSpPr>
            <p:spPr bwMode="auto">
              <a:xfrm>
                <a:off x="3380" y="1871"/>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0"/>
                    </a:lnTo>
                    <a:lnTo>
                      <a:pt x="0" y="6"/>
                    </a:lnTo>
                    <a:lnTo>
                      <a:pt x="0" y="12"/>
                    </a:lnTo>
                    <a:lnTo>
                      <a:pt x="6" y="12"/>
                    </a:lnTo>
                    <a:lnTo>
                      <a:pt x="12" y="12"/>
                    </a:lnTo>
                    <a:lnTo>
                      <a:pt x="18" y="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98" name="Freeform 1549"/>
              <p:cNvSpPr>
                <a:spLocks/>
              </p:cNvSpPr>
              <p:nvPr/>
            </p:nvSpPr>
            <p:spPr bwMode="auto">
              <a:xfrm>
                <a:off x="3380" y="1871"/>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0"/>
                    </a:lnTo>
                    <a:lnTo>
                      <a:pt x="0" y="6"/>
                    </a:lnTo>
                    <a:lnTo>
                      <a:pt x="0" y="12"/>
                    </a:lnTo>
                    <a:lnTo>
                      <a:pt x="6" y="12"/>
                    </a:lnTo>
                    <a:lnTo>
                      <a:pt x="12" y="12"/>
                    </a:lnTo>
                    <a:lnTo>
                      <a:pt x="18" y="6"/>
                    </a:lnTo>
                  </a:path>
                </a:pathLst>
              </a:cu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699" name="Rectangle 1550"/>
              <p:cNvSpPr>
                <a:spLocks noChangeArrowheads="1"/>
              </p:cNvSpPr>
              <p:nvPr/>
            </p:nvSpPr>
            <p:spPr bwMode="auto">
              <a:xfrm>
                <a:off x="3128" y="2771"/>
                <a:ext cx="228" cy="180"/>
              </a:xfrm>
              <a:prstGeom prst="rect">
                <a:avLst/>
              </a:prstGeom>
              <a:solidFill>
                <a:srgbClr val="5B828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00" name="Freeform 1551"/>
              <p:cNvSpPr>
                <a:spLocks/>
              </p:cNvSpPr>
              <p:nvPr/>
            </p:nvSpPr>
            <p:spPr bwMode="auto">
              <a:xfrm>
                <a:off x="3218" y="1661"/>
                <a:ext cx="114" cy="36"/>
              </a:xfrm>
              <a:custGeom>
                <a:avLst/>
                <a:gdLst>
                  <a:gd name="T0" fmla="*/ 0 w 114"/>
                  <a:gd name="T1" fmla="*/ 0 h 36"/>
                  <a:gd name="T2" fmla="*/ 18 w 114"/>
                  <a:gd name="T3" fmla="*/ 6 h 36"/>
                  <a:gd name="T4" fmla="*/ 60 w 114"/>
                  <a:gd name="T5" fmla="*/ 24 h 36"/>
                  <a:gd name="T6" fmla="*/ 114 w 114"/>
                  <a:gd name="T7" fmla="*/ 36 h 36"/>
                  <a:gd name="T8" fmla="*/ 0 60000 65536"/>
                  <a:gd name="T9" fmla="*/ 0 60000 65536"/>
                  <a:gd name="T10" fmla="*/ 0 60000 65536"/>
                  <a:gd name="T11" fmla="*/ 0 60000 65536"/>
                  <a:gd name="T12" fmla="*/ 0 w 114"/>
                  <a:gd name="T13" fmla="*/ 0 h 36"/>
                  <a:gd name="T14" fmla="*/ 114 w 114"/>
                  <a:gd name="T15" fmla="*/ 36 h 36"/>
                </a:gdLst>
                <a:ahLst/>
                <a:cxnLst>
                  <a:cxn ang="T8">
                    <a:pos x="T0" y="T1"/>
                  </a:cxn>
                  <a:cxn ang="T9">
                    <a:pos x="T2" y="T3"/>
                  </a:cxn>
                  <a:cxn ang="T10">
                    <a:pos x="T4" y="T5"/>
                  </a:cxn>
                  <a:cxn ang="T11">
                    <a:pos x="T6" y="T7"/>
                  </a:cxn>
                </a:cxnLst>
                <a:rect l="T12" t="T13" r="T14" b="T15"/>
                <a:pathLst>
                  <a:path w="114" h="36">
                    <a:moveTo>
                      <a:pt x="0" y="0"/>
                    </a:moveTo>
                    <a:lnTo>
                      <a:pt x="18" y="6"/>
                    </a:lnTo>
                    <a:lnTo>
                      <a:pt x="60" y="24"/>
                    </a:lnTo>
                    <a:lnTo>
                      <a:pt x="114" y="36"/>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01" name="Freeform 1552"/>
              <p:cNvSpPr>
                <a:spLocks/>
              </p:cNvSpPr>
              <p:nvPr/>
            </p:nvSpPr>
            <p:spPr bwMode="auto">
              <a:xfrm>
                <a:off x="3320" y="1685"/>
                <a:ext cx="36" cy="24"/>
              </a:xfrm>
              <a:custGeom>
                <a:avLst/>
                <a:gdLst>
                  <a:gd name="T0" fmla="*/ 36 w 36"/>
                  <a:gd name="T1" fmla="*/ 12 h 24"/>
                  <a:gd name="T2" fmla="*/ 0 w 36"/>
                  <a:gd name="T3" fmla="*/ 24 h 24"/>
                  <a:gd name="T4" fmla="*/ 6 w 36"/>
                  <a:gd name="T5" fmla="*/ 12 h 24"/>
                  <a:gd name="T6" fmla="*/ 0 w 36"/>
                  <a:gd name="T7" fmla="*/ 0 h 24"/>
                  <a:gd name="T8" fmla="*/ 36 w 36"/>
                  <a:gd name="T9" fmla="*/ 12 h 24"/>
                  <a:gd name="T10" fmla="*/ 0 60000 65536"/>
                  <a:gd name="T11" fmla="*/ 0 60000 65536"/>
                  <a:gd name="T12" fmla="*/ 0 60000 65536"/>
                  <a:gd name="T13" fmla="*/ 0 60000 65536"/>
                  <a:gd name="T14" fmla="*/ 0 60000 65536"/>
                  <a:gd name="T15" fmla="*/ 0 w 36"/>
                  <a:gd name="T16" fmla="*/ 0 h 24"/>
                  <a:gd name="T17" fmla="*/ 36 w 36"/>
                  <a:gd name="T18" fmla="*/ 24 h 24"/>
                </a:gdLst>
                <a:ahLst/>
                <a:cxnLst>
                  <a:cxn ang="T10">
                    <a:pos x="T0" y="T1"/>
                  </a:cxn>
                  <a:cxn ang="T11">
                    <a:pos x="T2" y="T3"/>
                  </a:cxn>
                  <a:cxn ang="T12">
                    <a:pos x="T4" y="T5"/>
                  </a:cxn>
                  <a:cxn ang="T13">
                    <a:pos x="T6" y="T7"/>
                  </a:cxn>
                  <a:cxn ang="T14">
                    <a:pos x="T8" y="T9"/>
                  </a:cxn>
                </a:cxnLst>
                <a:rect l="T15" t="T16" r="T17" b="T18"/>
                <a:pathLst>
                  <a:path w="36" h="24">
                    <a:moveTo>
                      <a:pt x="36" y="12"/>
                    </a:moveTo>
                    <a:lnTo>
                      <a:pt x="0" y="24"/>
                    </a:lnTo>
                    <a:lnTo>
                      <a:pt x="6" y="12"/>
                    </a:lnTo>
                    <a:lnTo>
                      <a:pt x="0" y="0"/>
                    </a:lnTo>
                    <a:lnTo>
                      <a:pt x="36"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02" name="Freeform 1553"/>
              <p:cNvSpPr>
                <a:spLocks/>
              </p:cNvSpPr>
              <p:nvPr/>
            </p:nvSpPr>
            <p:spPr bwMode="auto">
              <a:xfrm>
                <a:off x="3608" y="1493"/>
                <a:ext cx="36" cy="30"/>
              </a:xfrm>
              <a:custGeom>
                <a:avLst/>
                <a:gdLst>
                  <a:gd name="T0" fmla="*/ 6 w 36"/>
                  <a:gd name="T1" fmla="*/ 30 h 30"/>
                  <a:gd name="T2" fmla="*/ 36 w 36"/>
                  <a:gd name="T3" fmla="*/ 6 h 30"/>
                  <a:gd name="T4" fmla="*/ 30 w 36"/>
                  <a:gd name="T5" fmla="*/ 0 h 30"/>
                  <a:gd name="T6" fmla="*/ 0 w 36"/>
                  <a:gd name="T7" fmla="*/ 24 h 30"/>
                  <a:gd name="T8" fmla="*/ 6 w 36"/>
                  <a:gd name="T9" fmla="*/ 30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6" y="30"/>
                    </a:moveTo>
                    <a:lnTo>
                      <a:pt x="36" y="6"/>
                    </a:lnTo>
                    <a:lnTo>
                      <a:pt x="30" y="0"/>
                    </a:lnTo>
                    <a:lnTo>
                      <a:pt x="0" y="24"/>
                    </a:lnTo>
                    <a:lnTo>
                      <a:pt x="6"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03" name="Rectangle 1554"/>
              <p:cNvSpPr>
                <a:spLocks noChangeArrowheads="1"/>
              </p:cNvSpPr>
              <p:nvPr/>
            </p:nvSpPr>
            <p:spPr bwMode="auto">
              <a:xfrm>
                <a:off x="3890" y="1667"/>
                <a:ext cx="6" cy="36"/>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04" name="Freeform 1555"/>
              <p:cNvSpPr>
                <a:spLocks/>
              </p:cNvSpPr>
              <p:nvPr/>
            </p:nvSpPr>
            <p:spPr bwMode="auto">
              <a:xfrm>
                <a:off x="3866" y="1769"/>
                <a:ext cx="36" cy="18"/>
              </a:xfrm>
              <a:custGeom>
                <a:avLst/>
                <a:gdLst>
                  <a:gd name="T0" fmla="*/ 6 w 36"/>
                  <a:gd name="T1" fmla="*/ 18 h 18"/>
                  <a:gd name="T2" fmla="*/ 0 w 36"/>
                  <a:gd name="T3" fmla="*/ 12 h 18"/>
                  <a:gd name="T4" fmla="*/ 36 w 36"/>
                  <a:gd name="T5" fmla="*/ 0 h 18"/>
                  <a:gd name="T6" fmla="*/ 36 w 36"/>
                  <a:gd name="T7" fmla="*/ 6 h 18"/>
                  <a:gd name="T8" fmla="*/ 6 w 36"/>
                  <a:gd name="T9" fmla="*/ 18 h 18"/>
                  <a:gd name="T10" fmla="*/ 0 60000 65536"/>
                  <a:gd name="T11" fmla="*/ 0 60000 65536"/>
                  <a:gd name="T12" fmla="*/ 0 60000 65536"/>
                  <a:gd name="T13" fmla="*/ 0 60000 65536"/>
                  <a:gd name="T14" fmla="*/ 0 60000 65536"/>
                  <a:gd name="T15" fmla="*/ 0 w 36"/>
                  <a:gd name="T16" fmla="*/ 0 h 18"/>
                  <a:gd name="T17" fmla="*/ 36 w 36"/>
                  <a:gd name="T18" fmla="*/ 18 h 18"/>
                </a:gdLst>
                <a:ahLst/>
                <a:cxnLst>
                  <a:cxn ang="T10">
                    <a:pos x="T0" y="T1"/>
                  </a:cxn>
                  <a:cxn ang="T11">
                    <a:pos x="T2" y="T3"/>
                  </a:cxn>
                  <a:cxn ang="T12">
                    <a:pos x="T4" y="T5"/>
                  </a:cxn>
                  <a:cxn ang="T13">
                    <a:pos x="T6" y="T7"/>
                  </a:cxn>
                  <a:cxn ang="T14">
                    <a:pos x="T8" y="T9"/>
                  </a:cxn>
                </a:cxnLst>
                <a:rect l="T15" t="T16" r="T17" b="T18"/>
                <a:pathLst>
                  <a:path w="36" h="18">
                    <a:moveTo>
                      <a:pt x="6" y="18"/>
                    </a:moveTo>
                    <a:lnTo>
                      <a:pt x="0" y="12"/>
                    </a:lnTo>
                    <a:lnTo>
                      <a:pt x="36" y="0"/>
                    </a:lnTo>
                    <a:lnTo>
                      <a:pt x="36" y="6"/>
                    </a:lnTo>
                    <a:lnTo>
                      <a:pt x="6"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05" name="Freeform 1556"/>
              <p:cNvSpPr>
                <a:spLocks/>
              </p:cNvSpPr>
              <p:nvPr/>
            </p:nvSpPr>
            <p:spPr bwMode="auto">
              <a:xfrm>
                <a:off x="3890" y="1835"/>
                <a:ext cx="36" cy="18"/>
              </a:xfrm>
              <a:custGeom>
                <a:avLst/>
                <a:gdLst>
                  <a:gd name="T0" fmla="*/ 0 w 36"/>
                  <a:gd name="T1" fmla="*/ 18 h 18"/>
                  <a:gd name="T2" fmla="*/ 0 w 36"/>
                  <a:gd name="T3" fmla="*/ 12 h 18"/>
                  <a:gd name="T4" fmla="*/ 30 w 36"/>
                  <a:gd name="T5" fmla="*/ 0 h 18"/>
                  <a:gd name="T6" fmla="*/ 36 w 36"/>
                  <a:gd name="T7" fmla="*/ 6 h 18"/>
                  <a:gd name="T8" fmla="*/ 0 w 36"/>
                  <a:gd name="T9" fmla="*/ 18 h 18"/>
                  <a:gd name="T10" fmla="*/ 0 60000 65536"/>
                  <a:gd name="T11" fmla="*/ 0 60000 65536"/>
                  <a:gd name="T12" fmla="*/ 0 60000 65536"/>
                  <a:gd name="T13" fmla="*/ 0 60000 65536"/>
                  <a:gd name="T14" fmla="*/ 0 60000 65536"/>
                  <a:gd name="T15" fmla="*/ 0 w 36"/>
                  <a:gd name="T16" fmla="*/ 0 h 18"/>
                  <a:gd name="T17" fmla="*/ 36 w 36"/>
                  <a:gd name="T18" fmla="*/ 18 h 18"/>
                </a:gdLst>
                <a:ahLst/>
                <a:cxnLst>
                  <a:cxn ang="T10">
                    <a:pos x="T0" y="T1"/>
                  </a:cxn>
                  <a:cxn ang="T11">
                    <a:pos x="T2" y="T3"/>
                  </a:cxn>
                  <a:cxn ang="T12">
                    <a:pos x="T4" y="T5"/>
                  </a:cxn>
                  <a:cxn ang="T13">
                    <a:pos x="T6" y="T7"/>
                  </a:cxn>
                  <a:cxn ang="T14">
                    <a:pos x="T8" y="T9"/>
                  </a:cxn>
                </a:cxnLst>
                <a:rect l="T15" t="T16" r="T17" b="T18"/>
                <a:pathLst>
                  <a:path w="36" h="18">
                    <a:moveTo>
                      <a:pt x="0" y="18"/>
                    </a:moveTo>
                    <a:lnTo>
                      <a:pt x="0" y="12"/>
                    </a:lnTo>
                    <a:lnTo>
                      <a:pt x="30" y="0"/>
                    </a:lnTo>
                    <a:lnTo>
                      <a:pt x="36" y="6"/>
                    </a:lnTo>
                    <a:lnTo>
                      <a:pt x="0" y="18"/>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06" name="Freeform 1557"/>
              <p:cNvSpPr>
                <a:spLocks/>
              </p:cNvSpPr>
              <p:nvPr/>
            </p:nvSpPr>
            <p:spPr bwMode="auto">
              <a:xfrm>
                <a:off x="3956" y="1985"/>
                <a:ext cx="42" cy="30"/>
              </a:xfrm>
              <a:custGeom>
                <a:avLst/>
                <a:gdLst>
                  <a:gd name="T0" fmla="*/ 0 w 42"/>
                  <a:gd name="T1" fmla="*/ 30 h 30"/>
                  <a:gd name="T2" fmla="*/ 0 w 42"/>
                  <a:gd name="T3" fmla="*/ 18 h 30"/>
                  <a:gd name="T4" fmla="*/ 42 w 42"/>
                  <a:gd name="T5" fmla="*/ 0 h 30"/>
                  <a:gd name="T6" fmla="*/ 42 w 42"/>
                  <a:gd name="T7" fmla="*/ 12 h 30"/>
                  <a:gd name="T8" fmla="*/ 0 w 42"/>
                  <a:gd name="T9" fmla="*/ 30 h 30"/>
                  <a:gd name="T10" fmla="*/ 0 60000 65536"/>
                  <a:gd name="T11" fmla="*/ 0 60000 65536"/>
                  <a:gd name="T12" fmla="*/ 0 60000 65536"/>
                  <a:gd name="T13" fmla="*/ 0 60000 65536"/>
                  <a:gd name="T14" fmla="*/ 0 60000 65536"/>
                  <a:gd name="T15" fmla="*/ 0 w 42"/>
                  <a:gd name="T16" fmla="*/ 0 h 30"/>
                  <a:gd name="T17" fmla="*/ 42 w 42"/>
                  <a:gd name="T18" fmla="*/ 30 h 30"/>
                </a:gdLst>
                <a:ahLst/>
                <a:cxnLst>
                  <a:cxn ang="T10">
                    <a:pos x="T0" y="T1"/>
                  </a:cxn>
                  <a:cxn ang="T11">
                    <a:pos x="T2" y="T3"/>
                  </a:cxn>
                  <a:cxn ang="T12">
                    <a:pos x="T4" y="T5"/>
                  </a:cxn>
                  <a:cxn ang="T13">
                    <a:pos x="T6" y="T7"/>
                  </a:cxn>
                  <a:cxn ang="T14">
                    <a:pos x="T8" y="T9"/>
                  </a:cxn>
                </a:cxnLst>
                <a:rect l="T15" t="T16" r="T17" b="T18"/>
                <a:pathLst>
                  <a:path w="42" h="30">
                    <a:moveTo>
                      <a:pt x="0" y="30"/>
                    </a:moveTo>
                    <a:lnTo>
                      <a:pt x="0" y="18"/>
                    </a:lnTo>
                    <a:lnTo>
                      <a:pt x="42" y="0"/>
                    </a:lnTo>
                    <a:lnTo>
                      <a:pt x="42" y="12"/>
                    </a:lnTo>
                    <a:lnTo>
                      <a:pt x="0" y="30"/>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07" name="Freeform 1558"/>
              <p:cNvSpPr>
                <a:spLocks/>
              </p:cNvSpPr>
              <p:nvPr/>
            </p:nvSpPr>
            <p:spPr bwMode="auto">
              <a:xfrm>
                <a:off x="3980" y="2051"/>
                <a:ext cx="42" cy="24"/>
              </a:xfrm>
              <a:custGeom>
                <a:avLst/>
                <a:gdLst>
                  <a:gd name="T0" fmla="*/ 0 w 42"/>
                  <a:gd name="T1" fmla="*/ 24 h 24"/>
                  <a:gd name="T2" fmla="*/ 0 w 42"/>
                  <a:gd name="T3" fmla="*/ 12 h 24"/>
                  <a:gd name="T4" fmla="*/ 36 w 42"/>
                  <a:gd name="T5" fmla="*/ 0 h 24"/>
                  <a:gd name="T6" fmla="*/ 42 w 42"/>
                  <a:gd name="T7" fmla="*/ 12 h 24"/>
                  <a:gd name="T8" fmla="*/ 0 w 42"/>
                  <a:gd name="T9" fmla="*/ 24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0" y="24"/>
                    </a:moveTo>
                    <a:lnTo>
                      <a:pt x="0" y="12"/>
                    </a:lnTo>
                    <a:lnTo>
                      <a:pt x="36" y="0"/>
                    </a:lnTo>
                    <a:lnTo>
                      <a:pt x="42" y="12"/>
                    </a:lnTo>
                    <a:lnTo>
                      <a:pt x="0" y="24"/>
                    </a:lnTo>
                    <a:close/>
                  </a:path>
                </a:pathLst>
              </a:custGeom>
              <a:solidFill>
                <a:srgbClr val="FA8086"/>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08" name="Rectangle 1559"/>
              <p:cNvSpPr>
                <a:spLocks noChangeArrowheads="1"/>
              </p:cNvSpPr>
              <p:nvPr/>
            </p:nvSpPr>
            <p:spPr bwMode="auto">
              <a:xfrm>
                <a:off x="3992" y="2315"/>
                <a:ext cx="48" cy="6"/>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09" name="Rectangle 1560"/>
              <p:cNvSpPr>
                <a:spLocks noChangeArrowheads="1"/>
              </p:cNvSpPr>
              <p:nvPr/>
            </p:nvSpPr>
            <p:spPr bwMode="auto">
              <a:xfrm>
                <a:off x="3998" y="2249"/>
                <a:ext cx="48" cy="6"/>
              </a:xfrm>
              <a:prstGeom prst="rect">
                <a:avLst/>
              </a:prstGeom>
              <a:solidFill>
                <a:srgbClr val="FA80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10" name="Line 1561"/>
              <p:cNvSpPr>
                <a:spLocks noChangeShapeType="1"/>
              </p:cNvSpPr>
              <p:nvPr/>
            </p:nvSpPr>
            <p:spPr bwMode="auto">
              <a:xfrm flipV="1">
                <a:off x="2162" y="2123"/>
                <a:ext cx="1" cy="162"/>
              </a:xfrm>
              <a:prstGeom prst="line">
                <a:avLst/>
              </a:prstGeom>
              <a:noFill/>
              <a:ln w="9525">
                <a:solidFill>
                  <a:srgbClr val="FFFFFF"/>
                </a:solidFill>
                <a:prstDash val="sysDash"/>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11" name="Line 1562"/>
              <p:cNvSpPr>
                <a:spLocks noChangeShapeType="1"/>
              </p:cNvSpPr>
              <p:nvPr/>
            </p:nvSpPr>
            <p:spPr bwMode="auto">
              <a:xfrm>
                <a:off x="2186" y="2405"/>
                <a:ext cx="60" cy="48"/>
              </a:xfrm>
              <a:prstGeom prst="line">
                <a:avLst/>
              </a:prstGeom>
              <a:noFill/>
              <a:ln w="9525">
                <a:solidFill>
                  <a:srgbClr val="FFFFFF"/>
                </a:solidFill>
                <a:prstDash val="sysDash"/>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12" name="Freeform 1563"/>
              <p:cNvSpPr>
                <a:spLocks/>
              </p:cNvSpPr>
              <p:nvPr/>
            </p:nvSpPr>
            <p:spPr bwMode="auto">
              <a:xfrm>
                <a:off x="2972" y="2219"/>
                <a:ext cx="42" cy="36"/>
              </a:xfrm>
              <a:custGeom>
                <a:avLst/>
                <a:gdLst>
                  <a:gd name="T0" fmla="*/ 42 w 42"/>
                  <a:gd name="T1" fmla="*/ 12 h 36"/>
                  <a:gd name="T2" fmla="*/ 0 w 42"/>
                  <a:gd name="T3" fmla="*/ 0 h 36"/>
                  <a:gd name="T4" fmla="*/ 12 w 42"/>
                  <a:gd name="T5" fmla="*/ 36 h 36"/>
                  <a:gd name="T6" fmla="*/ 18 w 42"/>
                  <a:gd name="T7" fmla="*/ 18 h 36"/>
                  <a:gd name="T8" fmla="*/ 42 w 42"/>
                  <a:gd name="T9" fmla="*/ 12 h 36"/>
                  <a:gd name="T10" fmla="*/ 0 60000 65536"/>
                  <a:gd name="T11" fmla="*/ 0 60000 65536"/>
                  <a:gd name="T12" fmla="*/ 0 60000 65536"/>
                  <a:gd name="T13" fmla="*/ 0 60000 65536"/>
                  <a:gd name="T14" fmla="*/ 0 60000 65536"/>
                  <a:gd name="T15" fmla="*/ 0 w 42"/>
                  <a:gd name="T16" fmla="*/ 0 h 36"/>
                  <a:gd name="T17" fmla="*/ 42 w 42"/>
                  <a:gd name="T18" fmla="*/ 36 h 36"/>
                </a:gdLst>
                <a:ahLst/>
                <a:cxnLst>
                  <a:cxn ang="T10">
                    <a:pos x="T0" y="T1"/>
                  </a:cxn>
                  <a:cxn ang="T11">
                    <a:pos x="T2" y="T3"/>
                  </a:cxn>
                  <a:cxn ang="T12">
                    <a:pos x="T4" y="T5"/>
                  </a:cxn>
                  <a:cxn ang="T13">
                    <a:pos x="T6" y="T7"/>
                  </a:cxn>
                  <a:cxn ang="T14">
                    <a:pos x="T8" y="T9"/>
                  </a:cxn>
                </a:cxnLst>
                <a:rect l="T15" t="T16" r="T17" b="T18"/>
                <a:pathLst>
                  <a:path w="42" h="36">
                    <a:moveTo>
                      <a:pt x="42" y="12"/>
                    </a:moveTo>
                    <a:lnTo>
                      <a:pt x="0" y="0"/>
                    </a:lnTo>
                    <a:lnTo>
                      <a:pt x="12" y="36"/>
                    </a:lnTo>
                    <a:lnTo>
                      <a:pt x="18" y="18"/>
                    </a:lnTo>
                    <a:lnTo>
                      <a:pt x="42"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13" name="Freeform 1564"/>
              <p:cNvSpPr>
                <a:spLocks/>
              </p:cNvSpPr>
              <p:nvPr/>
            </p:nvSpPr>
            <p:spPr bwMode="auto">
              <a:xfrm>
                <a:off x="2168" y="2057"/>
                <a:ext cx="282" cy="396"/>
              </a:xfrm>
              <a:custGeom>
                <a:avLst/>
                <a:gdLst>
                  <a:gd name="T0" fmla="*/ 282 w 282"/>
                  <a:gd name="T1" fmla="*/ 342 h 396"/>
                  <a:gd name="T2" fmla="*/ 204 w 282"/>
                  <a:gd name="T3" fmla="*/ 0 h 396"/>
                  <a:gd name="T4" fmla="*/ 0 w 282"/>
                  <a:gd name="T5" fmla="*/ 54 h 396"/>
                  <a:gd name="T6" fmla="*/ 78 w 282"/>
                  <a:gd name="T7" fmla="*/ 396 h 396"/>
                  <a:gd name="T8" fmla="*/ 282 w 282"/>
                  <a:gd name="T9" fmla="*/ 342 h 396"/>
                  <a:gd name="T10" fmla="*/ 0 60000 65536"/>
                  <a:gd name="T11" fmla="*/ 0 60000 65536"/>
                  <a:gd name="T12" fmla="*/ 0 60000 65536"/>
                  <a:gd name="T13" fmla="*/ 0 60000 65536"/>
                  <a:gd name="T14" fmla="*/ 0 60000 65536"/>
                  <a:gd name="T15" fmla="*/ 0 w 282"/>
                  <a:gd name="T16" fmla="*/ 0 h 396"/>
                  <a:gd name="T17" fmla="*/ 282 w 282"/>
                  <a:gd name="T18" fmla="*/ 396 h 396"/>
                </a:gdLst>
                <a:ahLst/>
                <a:cxnLst>
                  <a:cxn ang="T10">
                    <a:pos x="T0" y="T1"/>
                  </a:cxn>
                  <a:cxn ang="T11">
                    <a:pos x="T2" y="T3"/>
                  </a:cxn>
                  <a:cxn ang="T12">
                    <a:pos x="T4" y="T5"/>
                  </a:cxn>
                  <a:cxn ang="T13">
                    <a:pos x="T6" y="T7"/>
                  </a:cxn>
                  <a:cxn ang="T14">
                    <a:pos x="T8" y="T9"/>
                  </a:cxn>
                </a:cxnLst>
                <a:rect l="T15" t="T16" r="T17" b="T18"/>
                <a:pathLst>
                  <a:path w="282" h="396">
                    <a:moveTo>
                      <a:pt x="282" y="342"/>
                    </a:moveTo>
                    <a:lnTo>
                      <a:pt x="204" y="0"/>
                    </a:lnTo>
                    <a:lnTo>
                      <a:pt x="0" y="54"/>
                    </a:lnTo>
                    <a:lnTo>
                      <a:pt x="78" y="396"/>
                    </a:lnTo>
                    <a:lnTo>
                      <a:pt x="282" y="34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14" name="Freeform 1565"/>
              <p:cNvSpPr>
                <a:spLocks/>
              </p:cNvSpPr>
              <p:nvPr/>
            </p:nvSpPr>
            <p:spPr bwMode="auto">
              <a:xfrm>
                <a:off x="2168" y="2057"/>
                <a:ext cx="282" cy="396"/>
              </a:xfrm>
              <a:custGeom>
                <a:avLst/>
                <a:gdLst>
                  <a:gd name="T0" fmla="*/ 282 w 282"/>
                  <a:gd name="T1" fmla="*/ 342 h 396"/>
                  <a:gd name="T2" fmla="*/ 204 w 282"/>
                  <a:gd name="T3" fmla="*/ 0 h 396"/>
                  <a:gd name="T4" fmla="*/ 0 w 282"/>
                  <a:gd name="T5" fmla="*/ 54 h 396"/>
                  <a:gd name="T6" fmla="*/ 78 w 282"/>
                  <a:gd name="T7" fmla="*/ 396 h 396"/>
                  <a:gd name="T8" fmla="*/ 282 w 282"/>
                  <a:gd name="T9" fmla="*/ 342 h 396"/>
                  <a:gd name="T10" fmla="*/ 282 w 282"/>
                  <a:gd name="T11" fmla="*/ 342 h 396"/>
                  <a:gd name="T12" fmla="*/ 0 60000 65536"/>
                  <a:gd name="T13" fmla="*/ 0 60000 65536"/>
                  <a:gd name="T14" fmla="*/ 0 60000 65536"/>
                  <a:gd name="T15" fmla="*/ 0 60000 65536"/>
                  <a:gd name="T16" fmla="*/ 0 60000 65536"/>
                  <a:gd name="T17" fmla="*/ 0 60000 65536"/>
                  <a:gd name="T18" fmla="*/ 0 w 282"/>
                  <a:gd name="T19" fmla="*/ 0 h 396"/>
                  <a:gd name="T20" fmla="*/ 282 w 282"/>
                  <a:gd name="T21" fmla="*/ 396 h 396"/>
                </a:gdLst>
                <a:ahLst/>
                <a:cxnLst>
                  <a:cxn ang="T12">
                    <a:pos x="T0" y="T1"/>
                  </a:cxn>
                  <a:cxn ang="T13">
                    <a:pos x="T2" y="T3"/>
                  </a:cxn>
                  <a:cxn ang="T14">
                    <a:pos x="T4" y="T5"/>
                  </a:cxn>
                  <a:cxn ang="T15">
                    <a:pos x="T6" y="T7"/>
                  </a:cxn>
                  <a:cxn ang="T16">
                    <a:pos x="T8" y="T9"/>
                  </a:cxn>
                  <a:cxn ang="T17">
                    <a:pos x="T10" y="T11"/>
                  </a:cxn>
                </a:cxnLst>
                <a:rect l="T18" t="T19" r="T20" b="T21"/>
                <a:pathLst>
                  <a:path w="282" h="396">
                    <a:moveTo>
                      <a:pt x="282" y="342"/>
                    </a:moveTo>
                    <a:lnTo>
                      <a:pt x="204" y="0"/>
                    </a:lnTo>
                    <a:lnTo>
                      <a:pt x="0" y="54"/>
                    </a:lnTo>
                    <a:lnTo>
                      <a:pt x="78" y="396"/>
                    </a:lnTo>
                    <a:lnTo>
                      <a:pt x="282" y="342"/>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15" name="Freeform 1566"/>
              <p:cNvSpPr>
                <a:spLocks/>
              </p:cNvSpPr>
              <p:nvPr/>
            </p:nvSpPr>
            <p:spPr bwMode="auto">
              <a:xfrm>
                <a:off x="3176" y="3179"/>
                <a:ext cx="30" cy="36"/>
              </a:xfrm>
              <a:custGeom>
                <a:avLst/>
                <a:gdLst>
                  <a:gd name="T0" fmla="*/ 0 w 30"/>
                  <a:gd name="T1" fmla="*/ 0 h 36"/>
                  <a:gd name="T2" fmla="*/ 12 w 30"/>
                  <a:gd name="T3" fmla="*/ 18 h 36"/>
                  <a:gd name="T4" fmla="*/ 24 w 30"/>
                  <a:gd name="T5" fmla="*/ 30 h 36"/>
                  <a:gd name="T6" fmla="*/ 30 w 30"/>
                  <a:gd name="T7" fmla="*/ 36 h 36"/>
                  <a:gd name="T8" fmla="*/ 0 60000 65536"/>
                  <a:gd name="T9" fmla="*/ 0 60000 65536"/>
                  <a:gd name="T10" fmla="*/ 0 60000 65536"/>
                  <a:gd name="T11" fmla="*/ 0 60000 65536"/>
                  <a:gd name="T12" fmla="*/ 0 w 30"/>
                  <a:gd name="T13" fmla="*/ 0 h 36"/>
                  <a:gd name="T14" fmla="*/ 30 w 30"/>
                  <a:gd name="T15" fmla="*/ 36 h 36"/>
                </a:gdLst>
                <a:ahLst/>
                <a:cxnLst>
                  <a:cxn ang="T8">
                    <a:pos x="T0" y="T1"/>
                  </a:cxn>
                  <a:cxn ang="T9">
                    <a:pos x="T2" y="T3"/>
                  </a:cxn>
                  <a:cxn ang="T10">
                    <a:pos x="T4" y="T5"/>
                  </a:cxn>
                  <a:cxn ang="T11">
                    <a:pos x="T6" y="T7"/>
                  </a:cxn>
                </a:cxnLst>
                <a:rect l="T12" t="T13" r="T14" b="T15"/>
                <a:pathLst>
                  <a:path w="30" h="36">
                    <a:moveTo>
                      <a:pt x="0" y="0"/>
                    </a:moveTo>
                    <a:lnTo>
                      <a:pt x="12" y="18"/>
                    </a:lnTo>
                    <a:lnTo>
                      <a:pt x="24" y="30"/>
                    </a:lnTo>
                    <a:lnTo>
                      <a:pt x="30" y="36"/>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16" name="Freeform 1567"/>
              <p:cNvSpPr>
                <a:spLocks/>
              </p:cNvSpPr>
              <p:nvPr/>
            </p:nvSpPr>
            <p:spPr bwMode="auto">
              <a:xfrm>
                <a:off x="3206" y="3173"/>
                <a:ext cx="6" cy="42"/>
              </a:xfrm>
              <a:custGeom>
                <a:avLst/>
                <a:gdLst>
                  <a:gd name="T0" fmla="*/ 0 w 6"/>
                  <a:gd name="T1" fmla="*/ 42 h 42"/>
                  <a:gd name="T2" fmla="*/ 6 w 6"/>
                  <a:gd name="T3" fmla="*/ 36 h 42"/>
                  <a:gd name="T4" fmla="*/ 6 w 6"/>
                  <a:gd name="T5" fmla="*/ 18 h 42"/>
                  <a:gd name="T6" fmla="*/ 0 w 6"/>
                  <a:gd name="T7" fmla="*/ 0 h 42"/>
                  <a:gd name="T8" fmla="*/ 0 60000 65536"/>
                  <a:gd name="T9" fmla="*/ 0 60000 65536"/>
                  <a:gd name="T10" fmla="*/ 0 60000 65536"/>
                  <a:gd name="T11" fmla="*/ 0 60000 65536"/>
                  <a:gd name="T12" fmla="*/ 0 w 6"/>
                  <a:gd name="T13" fmla="*/ 0 h 42"/>
                  <a:gd name="T14" fmla="*/ 6 w 6"/>
                  <a:gd name="T15" fmla="*/ 42 h 42"/>
                </a:gdLst>
                <a:ahLst/>
                <a:cxnLst>
                  <a:cxn ang="T8">
                    <a:pos x="T0" y="T1"/>
                  </a:cxn>
                  <a:cxn ang="T9">
                    <a:pos x="T2" y="T3"/>
                  </a:cxn>
                  <a:cxn ang="T10">
                    <a:pos x="T4" y="T5"/>
                  </a:cxn>
                  <a:cxn ang="T11">
                    <a:pos x="T6" y="T7"/>
                  </a:cxn>
                </a:cxnLst>
                <a:rect l="T12" t="T13" r="T14" b="T15"/>
                <a:pathLst>
                  <a:path w="6" h="42">
                    <a:moveTo>
                      <a:pt x="0" y="42"/>
                    </a:moveTo>
                    <a:lnTo>
                      <a:pt x="6" y="36"/>
                    </a:lnTo>
                    <a:lnTo>
                      <a:pt x="6" y="18"/>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17" name="Freeform 1568"/>
              <p:cNvSpPr>
                <a:spLocks/>
              </p:cNvSpPr>
              <p:nvPr/>
            </p:nvSpPr>
            <p:spPr bwMode="auto">
              <a:xfrm>
                <a:off x="3164" y="3101"/>
                <a:ext cx="42" cy="72"/>
              </a:xfrm>
              <a:custGeom>
                <a:avLst/>
                <a:gdLst>
                  <a:gd name="T0" fmla="*/ 42 w 42"/>
                  <a:gd name="T1" fmla="*/ 72 h 72"/>
                  <a:gd name="T2" fmla="*/ 30 w 42"/>
                  <a:gd name="T3" fmla="*/ 48 h 72"/>
                  <a:gd name="T4" fmla="*/ 18 w 42"/>
                  <a:gd name="T5" fmla="*/ 18 h 72"/>
                  <a:gd name="T6" fmla="*/ 0 w 42"/>
                  <a:gd name="T7" fmla="*/ 0 h 72"/>
                  <a:gd name="T8" fmla="*/ 0 60000 65536"/>
                  <a:gd name="T9" fmla="*/ 0 60000 65536"/>
                  <a:gd name="T10" fmla="*/ 0 60000 65536"/>
                  <a:gd name="T11" fmla="*/ 0 60000 65536"/>
                  <a:gd name="T12" fmla="*/ 0 w 42"/>
                  <a:gd name="T13" fmla="*/ 0 h 72"/>
                  <a:gd name="T14" fmla="*/ 42 w 42"/>
                  <a:gd name="T15" fmla="*/ 72 h 72"/>
                </a:gdLst>
                <a:ahLst/>
                <a:cxnLst>
                  <a:cxn ang="T8">
                    <a:pos x="T0" y="T1"/>
                  </a:cxn>
                  <a:cxn ang="T9">
                    <a:pos x="T2" y="T3"/>
                  </a:cxn>
                  <a:cxn ang="T10">
                    <a:pos x="T4" y="T5"/>
                  </a:cxn>
                  <a:cxn ang="T11">
                    <a:pos x="T6" y="T7"/>
                  </a:cxn>
                </a:cxnLst>
                <a:rect l="T12" t="T13" r="T14" b="T15"/>
                <a:pathLst>
                  <a:path w="42" h="72">
                    <a:moveTo>
                      <a:pt x="42" y="72"/>
                    </a:moveTo>
                    <a:lnTo>
                      <a:pt x="30" y="48"/>
                    </a:lnTo>
                    <a:lnTo>
                      <a:pt x="18" y="18"/>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18" name="Freeform 1569"/>
              <p:cNvSpPr>
                <a:spLocks/>
              </p:cNvSpPr>
              <p:nvPr/>
            </p:nvSpPr>
            <p:spPr bwMode="auto">
              <a:xfrm>
                <a:off x="3152" y="3101"/>
                <a:ext cx="12" cy="48"/>
              </a:xfrm>
              <a:custGeom>
                <a:avLst/>
                <a:gdLst>
                  <a:gd name="T0" fmla="*/ 12 w 12"/>
                  <a:gd name="T1" fmla="*/ 0 h 48"/>
                  <a:gd name="T2" fmla="*/ 6 w 12"/>
                  <a:gd name="T3" fmla="*/ 6 h 48"/>
                  <a:gd name="T4" fmla="*/ 0 w 12"/>
                  <a:gd name="T5" fmla="*/ 24 h 48"/>
                  <a:gd name="T6" fmla="*/ 6 w 12"/>
                  <a:gd name="T7" fmla="*/ 48 h 48"/>
                  <a:gd name="T8" fmla="*/ 0 60000 65536"/>
                  <a:gd name="T9" fmla="*/ 0 60000 65536"/>
                  <a:gd name="T10" fmla="*/ 0 60000 65536"/>
                  <a:gd name="T11" fmla="*/ 0 60000 65536"/>
                  <a:gd name="T12" fmla="*/ 0 w 12"/>
                  <a:gd name="T13" fmla="*/ 0 h 48"/>
                  <a:gd name="T14" fmla="*/ 12 w 12"/>
                  <a:gd name="T15" fmla="*/ 48 h 48"/>
                </a:gdLst>
                <a:ahLst/>
                <a:cxnLst>
                  <a:cxn ang="T8">
                    <a:pos x="T0" y="T1"/>
                  </a:cxn>
                  <a:cxn ang="T9">
                    <a:pos x="T2" y="T3"/>
                  </a:cxn>
                  <a:cxn ang="T10">
                    <a:pos x="T4" y="T5"/>
                  </a:cxn>
                  <a:cxn ang="T11">
                    <a:pos x="T6" y="T7"/>
                  </a:cxn>
                </a:cxnLst>
                <a:rect l="T12" t="T13" r="T14" b="T15"/>
                <a:pathLst>
                  <a:path w="12" h="48">
                    <a:moveTo>
                      <a:pt x="12" y="0"/>
                    </a:moveTo>
                    <a:lnTo>
                      <a:pt x="6" y="6"/>
                    </a:lnTo>
                    <a:lnTo>
                      <a:pt x="0" y="24"/>
                    </a:lnTo>
                    <a:lnTo>
                      <a:pt x="6" y="48"/>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19" name="Freeform 1570"/>
              <p:cNvSpPr>
                <a:spLocks/>
              </p:cNvSpPr>
              <p:nvPr/>
            </p:nvSpPr>
            <p:spPr bwMode="auto">
              <a:xfrm>
                <a:off x="1748" y="2657"/>
                <a:ext cx="30" cy="36"/>
              </a:xfrm>
              <a:custGeom>
                <a:avLst/>
                <a:gdLst>
                  <a:gd name="T0" fmla="*/ 30 w 30"/>
                  <a:gd name="T1" fmla="*/ 36 h 36"/>
                  <a:gd name="T2" fmla="*/ 30 w 30"/>
                  <a:gd name="T3" fmla="*/ 0 h 36"/>
                  <a:gd name="T4" fmla="*/ 0 w 30"/>
                  <a:gd name="T5" fmla="*/ 24 h 36"/>
                  <a:gd name="T6" fmla="*/ 18 w 30"/>
                  <a:gd name="T7" fmla="*/ 18 h 36"/>
                  <a:gd name="T8" fmla="*/ 30 w 30"/>
                  <a:gd name="T9" fmla="*/ 36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30" y="36"/>
                    </a:moveTo>
                    <a:lnTo>
                      <a:pt x="30" y="0"/>
                    </a:lnTo>
                    <a:lnTo>
                      <a:pt x="0" y="24"/>
                    </a:lnTo>
                    <a:lnTo>
                      <a:pt x="18" y="18"/>
                    </a:lnTo>
                    <a:lnTo>
                      <a:pt x="30" y="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20" name="Freeform 1571"/>
              <p:cNvSpPr>
                <a:spLocks/>
              </p:cNvSpPr>
              <p:nvPr/>
            </p:nvSpPr>
            <p:spPr bwMode="auto">
              <a:xfrm>
                <a:off x="3104" y="2477"/>
                <a:ext cx="36" cy="36"/>
              </a:xfrm>
              <a:custGeom>
                <a:avLst/>
                <a:gdLst>
                  <a:gd name="T0" fmla="*/ 36 w 36"/>
                  <a:gd name="T1" fmla="*/ 36 h 36"/>
                  <a:gd name="T2" fmla="*/ 18 w 36"/>
                  <a:gd name="T3" fmla="*/ 0 h 36"/>
                  <a:gd name="T4" fmla="*/ 0 w 36"/>
                  <a:gd name="T5" fmla="*/ 36 h 36"/>
                  <a:gd name="T6" fmla="*/ 18 w 36"/>
                  <a:gd name="T7" fmla="*/ 24 h 36"/>
                  <a:gd name="T8" fmla="*/ 36 w 36"/>
                  <a:gd name="T9" fmla="*/ 3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36"/>
                    </a:moveTo>
                    <a:lnTo>
                      <a:pt x="18" y="0"/>
                    </a:lnTo>
                    <a:lnTo>
                      <a:pt x="0" y="36"/>
                    </a:lnTo>
                    <a:lnTo>
                      <a:pt x="18" y="24"/>
                    </a:lnTo>
                    <a:lnTo>
                      <a:pt x="36" y="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21" name="Freeform 1572"/>
              <p:cNvSpPr>
                <a:spLocks/>
              </p:cNvSpPr>
              <p:nvPr/>
            </p:nvSpPr>
            <p:spPr bwMode="auto">
              <a:xfrm>
                <a:off x="1772" y="2777"/>
                <a:ext cx="78" cy="48"/>
              </a:xfrm>
              <a:custGeom>
                <a:avLst/>
                <a:gdLst>
                  <a:gd name="T0" fmla="*/ 78 w 78"/>
                  <a:gd name="T1" fmla="*/ 48 h 48"/>
                  <a:gd name="T2" fmla="*/ 60 w 78"/>
                  <a:gd name="T3" fmla="*/ 42 h 48"/>
                  <a:gd name="T4" fmla="*/ 24 w 78"/>
                  <a:gd name="T5" fmla="*/ 24 h 48"/>
                  <a:gd name="T6" fmla="*/ 0 w 78"/>
                  <a:gd name="T7" fmla="*/ 0 h 48"/>
                  <a:gd name="T8" fmla="*/ 0 60000 65536"/>
                  <a:gd name="T9" fmla="*/ 0 60000 65536"/>
                  <a:gd name="T10" fmla="*/ 0 60000 65536"/>
                  <a:gd name="T11" fmla="*/ 0 60000 65536"/>
                  <a:gd name="T12" fmla="*/ 0 w 78"/>
                  <a:gd name="T13" fmla="*/ 0 h 48"/>
                  <a:gd name="T14" fmla="*/ 78 w 78"/>
                  <a:gd name="T15" fmla="*/ 48 h 48"/>
                </a:gdLst>
                <a:ahLst/>
                <a:cxnLst>
                  <a:cxn ang="T8">
                    <a:pos x="T0" y="T1"/>
                  </a:cxn>
                  <a:cxn ang="T9">
                    <a:pos x="T2" y="T3"/>
                  </a:cxn>
                  <a:cxn ang="T10">
                    <a:pos x="T4" y="T5"/>
                  </a:cxn>
                  <a:cxn ang="T11">
                    <a:pos x="T6" y="T7"/>
                  </a:cxn>
                </a:cxnLst>
                <a:rect l="T12" t="T13" r="T14" b="T15"/>
                <a:pathLst>
                  <a:path w="78" h="48">
                    <a:moveTo>
                      <a:pt x="78" y="48"/>
                    </a:moveTo>
                    <a:lnTo>
                      <a:pt x="60" y="42"/>
                    </a:lnTo>
                    <a:lnTo>
                      <a:pt x="24" y="24"/>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22" name="Freeform 1573"/>
              <p:cNvSpPr>
                <a:spLocks/>
              </p:cNvSpPr>
              <p:nvPr/>
            </p:nvSpPr>
            <p:spPr bwMode="auto">
              <a:xfrm>
                <a:off x="1760" y="2723"/>
                <a:ext cx="12" cy="54"/>
              </a:xfrm>
              <a:custGeom>
                <a:avLst/>
                <a:gdLst>
                  <a:gd name="T0" fmla="*/ 12 w 12"/>
                  <a:gd name="T1" fmla="*/ 54 h 54"/>
                  <a:gd name="T2" fmla="*/ 0 w 12"/>
                  <a:gd name="T3" fmla="*/ 30 h 54"/>
                  <a:gd name="T4" fmla="*/ 0 w 12"/>
                  <a:gd name="T5" fmla="*/ 12 h 54"/>
                  <a:gd name="T6" fmla="*/ 0 w 12"/>
                  <a:gd name="T7" fmla="*/ 0 h 54"/>
                  <a:gd name="T8" fmla="*/ 0 60000 65536"/>
                  <a:gd name="T9" fmla="*/ 0 60000 65536"/>
                  <a:gd name="T10" fmla="*/ 0 60000 65536"/>
                  <a:gd name="T11" fmla="*/ 0 60000 65536"/>
                  <a:gd name="T12" fmla="*/ 0 w 12"/>
                  <a:gd name="T13" fmla="*/ 0 h 54"/>
                  <a:gd name="T14" fmla="*/ 12 w 12"/>
                  <a:gd name="T15" fmla="*/ 54 h 54"/>
                </a:gdLst>
                <a:ahLst/>
                <a:cxnLst>
                  <a:cxn ang="T8">
                    <a:pos x="T0" y="T1"/>
                  </a:cxn>
                  <a:cxn ang="T9">
                    <a:pos x="T2" y="T3"/>
                  </a:cxn>
                  <a:cxn ang="T10">
                    <a:pos x="T4" y="T5"/>
                  </a:cxn>
                  <a:cxn ang="T11">
                    <a:pos x="T6" y="T7"/>
                  </a:cxn>
                </a:cxnLst>
                <a:rect l="T12" t="T13" r="T14" b="T15"/>
                <a:pathLst>
                  <a:path w="12" h="54">
                    <a:moveTo>
                      <a:pt x="12" y="54"/>
                    </a:moveTo>
                    <a:lnTo>
                      <a:pt x="0" y="30"/>
                    </a:lnTo>
                    <a:lnTo>
                      <a:pt x="0" y="12"/>
                    </a:lnTo>
                    <a:lnTo>
                      <a:pt x="0"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23" name="Freeform 1574"/>
              <p:cNvSpPr>
                <a:spLocks/>
              </p:cNvSpPr>
              <p:nvPr/>
            </p:nvSpPr>
            <p:spPr bwMode="auto">
              <a:xfrm>
                <a:off x="1760" y="2675"/>
                <a:ext cx="6" cy="48"/>
              </a:xfrm>
              <a:custGeom>
                <a:avLst/>
                <a:gdLst>
                  <a:gd name="T0" fmla="*/ 0 w 6"/>
                  <a:gd name="T1" fmla="*/ 48 h 48"/>
                  <a:gd name="T2" fmla="*/ 0 w 6"/>
                  <a:gd name="T3" fmla="*/ 30 h 48"/>
                  <a:gd name="T4" fmla="*/ 0 w 6"/>
                  <a:gd name="T5" fmla="*/ 12 h 48"/>
                  <a:gd name="T6" fmla="*/ 6 w 6"/>
                  <a:gd name="T7" fmla="*/ 0 h 48"/>
                  <a:gd name="T8" fmla="*/ 0 60000 65536"/>
                  <a:gd name="T9" fmla="*/ 0 60000 65536"/>
                  <a:gd name="T10" fmla="*/ 0 60000 65536"/>
                  <a:gd name="T11" fmla="*/ 0 60000 65536"/>
                  <a:gd name="T12" fmla="*/ 0 w 6"/>
                  <a:gd name="T13" fmla="*/ 0 h 48"/>
                  <a:gd name="T14" fmla="*/ 6 w 6"/>
                  <a:gd name="T15" fmla="*/ 48 h 48"/>
                </a:gdLst>
                <a:ahLst/>
                <a:cxnLst>
                  <a:cxn ang="T8">
                    <a:pos x="T0" y="T1"/>
                  </a:cxn>
                  <a:cxn ang="T9">
                    <a:pos x="T2" y="T3"/>
                  </a:cxn>
                  <a:cxn ang="T10">
                    <a:pos x="T4" y="T5"/>
                  </a:cxn>
                  <a:cxn ang="T11">
                    <a:pos x="T6" y="T7"/>
                  </a:cxn>
                </a:cxnLst>
                <a:rect l="T12" t="T13" r="T14" b="T15"/>
                <a:pathLst>
                  <a:path w="6" h="48">
                    <a:moveTo>
                      <a:pt x="0" y="48"/>
                    </a:moveTo>
                    <a:lnTo>
                      <a:pt x="0" y="30"/>
                    </a:lnTo>
                    <a:lnTo>
                      <a:pt x="0" y="12"/>
                    </a:lnTo>
                    <a:lnTo>
                      <a:pt x="6" y="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24" name="Freeform 1575"/>
              <p:cNvSpPr>
                <a:spLocks/>
              </p:cNvSpPr>
              <p:nvPr/>
            </p:nvSpPr>
            <p:spPr bwMode="auto">
              <a:xfrm>
                <a:off x="4136" y="1397"/>
                <a:ext cx="102" cy="48"/>
              </a:xfrm>
              <a:custGeom>
                <a:avLst/>
                <a:gdLst>
                  <a:gd name="T0" fmla="*/ 0 w 102"/>
                  <a:gd name="T1" fmla="*/ 48 h 48"/>
                  <a:gd name="T2" fmla="*/ 102 w 102"/>
                  <a:gd name="T3" fmla="*/ 0 h 48"/>
                  <a:gd name="T4" fmla="*/ 0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102" y="0"/>
                    </a:lnTo>
                    <a:lnTo>
                      <a:pt x="0"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25" name="Line 1576"/>
              <p:cNvSpPr>
                <a:spLocks noChangeShapeType="1"/>
              </p:cNvSpPr>
              <p:nvPr/>
            </p:nvSpPr>
            <p:spPr bwMode="auto">
              <a:xfrm flipV="1">
                <a:off x="4136" y="1397"/>
                <a:ext cx="102" cy="48"/>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26" name="Freeform 1577"/>
              <p:cNvSpPr>
                <a:spLocks/>
              </p:cNvSpPr>
              <p:nvPr/>
            </p:nvSpPr>
            <p:spPr bwMode="auto">
              <a:xfrm>
                <a:off x="3656" y="1337"/>
                <a:ext cx="1" cy="120"/>
              </a:xfrm>
              <a:custGeom>
                <a:avLst/>
                <a:gdLst>
                  <a:gd name="T0" fmla="*/ 0 w 1"/>
                  <a:gd name="T1" fmla="*/ 120 h 120"/>
                  <a:gd name="T2" fmla="*/ 0 w 1"/>
                  <a:gd name="T3" fmla="*/ 0 h 120"/>
                  <a:gd name="T4" fmla="*/ 0 w 1"/>
                  <a:gd name="T5" fmla="*/ 120 h 120"/>
                  <a:gd name="T6" fmla="*/ 0 60000 65536"/>
                  <a:gd name="T7" fmla="*/ 0 60000 65536"/>
                  <a:gd name="T8" fmla="*/ 0 60000 65536"/>
                  <a:gd name="T9" fmla="*/ 0 w 1"/>
                  <a:gd name="T10" fmla="*/ 0 h 120"/>
                  <a:gd name="T11" fmla="*/ 1 w 1"/>
                  <a:gd name="T12" fmla="*/ 120 h 120"/>
                </a:gdLst>
                <a:ahLst/>
                <a:cxnLst>
                  <a:cxn ang="T6">
                    <a:pos x="T0" y="T1"/>
                  </a:cxn>
                  <a:cxn ang="T7">
                    <a:pos x="T2" y="T3"/>
                  </a:cxn>
                  <a:cxn ang="T8">
                    <a:pos x="T4" y="T5"/>
                  </a:cxn>
                </a:cxnLst>
                <a:rect l="T9" t="T10" r="T11" b="T12"/>
                <a:pathLst>
                  <a:path w="1" h="120">
                    <a:moveTo>
                      <a:pt x="0" y="120"/>
                    </a:moveTo>
                    <a:lnTo>
                      <a:pt x="0" y="0"/>
                    </a:lnTo>
                    <a:lnTo>
                      <a:pt x="0" y="1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27" name="Line 1578"/>
              <p:cNvSpPr>
                <a:spLocks noChangeShapeType="1"/>
              </p:cNvSpPr>
              <p:nvPr/>
            </p:nvSpPr>
            <p:spPr bwMode="auto">
              <a:xfrm flipV="1">
                <a:off x="3656" y="1337"/>
                <a:ext cx="1" cy="12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28" name="Freeform 1579"/>
              <p:cNvSpPr>
                <a:spLocks/>
              </p:cNvSpPr>
              <p:nvPr/>
            </p:nvSpPr>
            <p:spPr bwMode="auto">
              <a:xfrm>
                <a:off x="2252" y="2435"/>
                <a:ext cx="30" cy="78"/>
              </a:xfrm>
              <a:custGeom>
                <a:avLst/>
                <a:gdLst>
                  <a:gd name="T0" fmla="*/ 0 w 30"/>
                  <a:gd name="T1" fmla="*/ 78 h 78"/>
                  <a:gd name="T2" fmla="*/ 30 w 30"/>
                  <a:gd name="T3" fmla="*/ 0 h 78"/>
                  <a:gd name="T4" fmla="*/ 0 w 30"/>
                  <a:gd name="T5" fmla="*/ 78 h 78"/>
                  <a:gd name="T6" fmla="*/ 0 60000 65536"/>
                  <a:gd name="T7" fmla="*/ 0 60000 65536"/>
                  <a:gd name="T8" fmla="*/ 0 60000 65536"/>
                  <a:gd name="T9" fmla="*/ 0 w 30"/>
                  <a:gd name="T10" fmla="*/ 0 h 78"/>
                  <a:gd name="T11" fmla="*/ 30 w 30"/>
                  <a:gd name="T12" fmla="*/ 78 h 78"/>
                </a:gdLst>
                <a:ahLst/>
                <a:cxnLst>
                  <a:cxn ang="T6">
                    <a:pos x="T0" y="T1"/>
                  </a:cxn>
                  <a:cxn ang="T7">
                    <a:pos x="T2" y="T3"/>
                  </a:cxn>
                  <a:cxn ang="T8">
                    <a:pos x="T4" y="T5"/>
                  </a:cxn>
                </a:cxnLst>
                <a:rect l="T9" t="T10" r="T11" b="T12"/>
                <a:pathLst>
                  <a:path w="30" h="78">
                    <a:moveTo>
                      <a:pt x="0" y="78"/>
                    </a:moveTo>
                    <a:lnTo>
                      <a:pt x="30" y="0"/>
                    </a:lnTo>
                    <a:lnTo>
                      <a:pt x="0" y="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29" name="Line 1580"/>
              <p:cNvSpPr>
                <a:spLocks noChangeShapeType="1"/>
              </p:cNvSpPr>
              <p:nvPr/>
            </p:nvSpPr>
            <p:spPr bwMode="auto">
              <a:xfrm flipV="1">
                <a:off x="2252" y="2435"/>
                <a:ext cx="30" cy="78"/>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30" name="Freeform 1581"/>
              <p:cNvSpPr>
                <a:spLocks/>
              </p:cNvSpPr>
              <p:nvPr/>
            </p:nvSpPr>
            <p:spPr bwMode="auto">
              <a:xfrm>
                <a:off x="2390" y="2417"/>
                <a:ext cx="24" cy="84"/>
              </a:xfrm>
              <a:custGeom>
                <a:avLst/>
                <a:gdLst>
                  <a:gd name="T0" fmla="*/ 0 w 24"/>
                  <a:gd name="T1" fmla="*/ 84 h 84"/>
                  <a:gd name="T2" fmla="*/ 24 w 24"/>
                  <a:gd name="T3" fmla="*/ 0 h 84"/>
                  <a:gd name="T4" fmla="*/ 0 w 24"/>
                  <a:gd name="T5" fmla="*/ 84 h 84"/>
                  <a:gd name="T6" fmla="*/ 0 60000 65536"/>
                  <a:gd name="T7" fmla="*/ 0 60000 65536"/>
                  <a:gd name="T8" fmla="*/ 0 60000 65536"/>
                  <a:gd name="T9" fmla="*/ 0 w 24"/>
                  <a:gd name="T10" fmla="*/ 0 h 84"/>
                  <a:gd name="T11" fmla="*/ 24 w 24"/>
                  <a:gd name="T12" fmla="*/ 84 h 84"/>
                </a:gdLst>
                <a:ahLst/>
                <a:cxnLst>
                  <a:cxn ang="T6">
                    <a:pos x="T0" y="T1"/>
                  </a:cxn>
                  <a:cxn ang="T7">
                    <a:pos x="T2" y="T3"/>
                  </a:cxn>
                  <a:cxn ang="T8">
                    <a:pos x="T4" y="T5"/>
                  </a:cxn>
                </a:cxnLst>
                <a:rect l="T9" t="T10" r="T11" b="T12"/>
                <a:pathLst>
                  <a:path w="24" h="84">
                    <a:moveTo>
                      <a:pt x="0" y="84"/>
                    </a:moveTo>
                    <a:lnTo>
                      <a:pt x="24" y="0"/>
                    </a:lnTo>
                    <a:lnTo>
                      <a:pt x="0" y="8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31" name="Line 1582"/>
              <p:cNvSpPr>
                <a:spLocks noChangeShapeType="1"/>
              </p:cNvSpPr>
              <p:nvPr/>
            </p:nvSpPr>
            <p:spPr bwMode="auto">
              <a:xfrm flipV="1">
                <a:off x="2390" y="2417"/>
                <a:ext cx="24" cy="84"/>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32" name="Freeform 1583"/>
              <p:cNvSpPr>
                <a:spLocks/>
              </p:cNvSpPr>
              <p:nvPr/>
            </p:nvSpPr>
            <p:spPr bwMode="auto">
              <a:xfrm>
                <a:off x="3122" y="2501"/>
                <a:ext cx="1" cy="42"/>
              </a:xfrm>
              <a:custGeom>
                <a:avLst/>
                <a:gdLst>
                  <a:gd name="T0" fmla="*/ 0 w 1"/>
                  <a:gd name="T1" fmla="*/ 42 h 42"/>
                  <a:gd name="T2" fmla="*/ 0 w 1"/>
                  <a:gd name="T3" fmla="*/ 0 h 42"/>
                  <a:gd name="T4" fmla="*/ 0 w 1"/>
                  <a:gd name="T5" fmla="*/ 42 h 42"/>
                  <a:gd name="T6" fmla="*/ 0 60000 65536"/>
                  <a:gd name="T7" fmla="*/ 0 60000 65536"/>
                  <a:gd name="T8" fmla="*/ 0 60000 65536"/>
                  <a:gd name="T9" fmla="*/ 0 w 1"/>
                  <a:gd name="T10" fmla="*/ 0 h 42"/>
                  <a:gd name="T11" fmla="*/ 1 w 1"/>
                  <a:gd name="T12" fmla="*/ 42 h 42"/>
                </a:gdLst>
                <a:ahLst/>
                <a:cxnLst>
                  <a:cxn ang="T6">
                    <a:pos x="T0" y="T1"/>
                  </a:cxn>
                  <a:cxn ang="T7">
                    <a:pos x="T2" y="T3"/>
                  </a:cxn>
                  <a:cxn ang="T8">
                    <a:pos x="T4" y="T5"/>
                  </a:cxn>
                </a:cxnLst>
                <a:rect l="T9" t="T10" r="T11" b="T12"/>
                <a:pathLst>
                  <a:path w="1" h="42">
                    <a:moveTo>
                      <a:pt x="0" y="42"/>
                    </a:moveTo>
                    <a:lnTo>
                      <a:pt x="0" y="0"/>
                    </a:lnTo>
                    <a:lnTo>
                      <a:pt x="0" y="4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33" name="Line 1584"/>
              <p:cNvSpPr>
                <a:spLocks noChangeShapeType="1"/>
              </p:cNvSpPr>
              <p:nvPr/>
            </p:nvSpPr>
            <p:spPr bwMode="auto">
              <a:xfrm flipV="1">
                <a:off x="3122" y="2501"/>
                <a:ext cx="1" cy="42"/>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34" name="Freeform 1585"/>
              <p:cNvSpPr>
                <a:spLocks/>
              </p:cNvSpPr>
              <p:nvPr/>
            </p:nvSpPr>
            <p:spPr bwMode="auto">
              <a:xfrm>
                <a:off x="2426" y="2999"/>
                <a:ext cx="90" cy="126"/>
              </a:xfrm>
              <a:custGeom>
                <a:avLst/>
                <a:gdLst>
                  <a:gd name="T0" fmla="*/ 12 w 90"/>
                  <a:gd name="T1" fmla="*/ 0 h 126"/>
                  <a:gd name="T2" fmla="*/ 0 w 90"/>
                  <a:gd name="T3" fmla="*/ 126 h 126"/>
                  <a:gd name="T4" fmla="*/ 90 w 90"/>
                  <a:gd name="T5" fmla="*/ 66 h 126"/>
                  <a:gd name="T6" fmla="*/ 0 60000 65536"/>
                  <a:gd name="T7" fmla="*/ 0 60000 65536"/>
                  <a:gd name="T8" fmla="*/ 0 60000 65536"/>
                  <a:gd name="T9" fmla="*/ 0 w 90"/>
                  <a:gd name="T10" fmla="*/ 0 h 126"/>
                  <a:gd name="T11" fmla="*/ 90 w 90"/>
                  <a:gd name="T12" fmla="*/ 126 h 126"/>
                </a:gdLst>
                <a:ahLst/>
                <a:cxnLst>
                  <a:cxn ang="T6">
                    <a:pos x="T0" y="T1"/>
                  </a:cxn>
                  <a:cxn ang="T7">
                    <a:pos x="T2" y="T3"/>
                  </a:cxn>
                  <a:cxn ang="T8">
                    <a:pos x="T4" y="T5"/>
                  </a:cxn>
                </a:cxnLst>
                <a:rect l="T9" t="T10" r="T11" b="T12"/>
                <a:pathLst>
                  <a:path w="90" h="126">
                    <a:moveTo>
                      <a:pt x="12" y="0"/>
                    </a:moveTo>
                    <a:lnTo>
                      <a:pt x="0" y="126"/>
                    </a:lnTo>
                    <a:lnTo>
                      <a:pt x="90" y="66"/>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35" name="Freeform 1586"/>
              <p:cNvSpPr>
                <a:spLocks/>
              </p:cNvSpPr>
              <p:nvPr/>
            </p:nvSpPr>
            <p:spPr bwMode="auto">
              <a:xfrm>
                <a:off x="2042" y="1595"/>
                <a:ext cx="144" cy="126"/>
              </a:xfrm>
              <a:custGeom>
                <a:avLst/>
                <a:gdLst>
                  <a:gd name="T0" fmla="*/ 144 w 144"/>
                  <a:gd name="T1" fmla="*/ 126 h 126"/>
                  <a:gd name="T2" fmla="*/ 0 w 144"/>
                  <a:gd name="T3" fmla="*/ 0 h 126"/>
                  <a:gd name="T4" fmla="*/ 144 w 144"/>
                  <a:gd name="T5" fmla="*/ 126 h 126"/>
                  <a:gd name="T6" fmla="*/ 0 60000 65536"/>
                  <a:gd name="T7" fmla="*/ 0 60000 65536"/>
                  <a:gd name="T8" fmla="*/ 0 60000 65536"/>
                  <a:gd name="T9" fmla="*/ 0 w 144"/>
                  <a:gd name="T10" fmla="*/ 0 h 126"/>
                  <a:gd name="T11" fmla="*/ 144 w 144"/>
                  <a:gd name="T12" fmla="*/ 126 h 126"/>
                </a:gdLst>
                <a:ahLst/>
                <a:cxnLst>
                  <a:cxn ang="T6">
                    <a:pos x="T0" y="T1"/>
                  </a:cxn>
                  <a:cxn ang="T7">
                    <a:pos x="T2" y="T3"/>
                  </a:cxn>
                  <a:cxn ang="T8">
                    <a:pos x="T4" y="T5"/>
                  </a:cxn>
                </a:cxnLst>
                <a:rect l="T9" t="T10" r="T11" b="T12"/>
                <a:pathLst>
                  <a:path w="144" h="126">
                    <a:moveTo>
                      <a:pt x="144" y="126"/>
                    </a:moveTo>
                    <a:lnTo>
                      <a:pt x="0" y="0"/>
                    </a:lnTo>
                    <a:lnTo>
                      <a:pt x="144" y="1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36" name="Line 1587"/>
              <p:cNvSpPr>
                <a:spLocks noChangeShapeType="1"/>
              </p:cNvSpPr>
              <p:nvPr/>
            </p:nvSpPr>
            <p:spPr bwMode="auto">
              <a:xfrm flipH="1" flipV="1">
                <a:off x="2042" y="1595"/>
                <a:ext cx="144" cy="126"/>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37" name="Freeform 1588"/>
              <p:cNvSpPr>
                <a:spLocks/>
              </p:cNvSpPr>
              <p:nvPr/>
            </p:nvSpPr>
            <p:spPr bwMode="auto">
              <a:xfrm>
                <a:off x="3530" y="1337"/>
                <a:ext cx="60" cy="132"/>
              </a:xfrm>
              <a:custGeom>
                <a:avLst/>
                <a:gdLst>
                  <a:gd name="T0" fmla="*/ 60 w 60"/>
                  <a:gd name="T1" fmla="*/ 132 h 132"/>
                  <a:gd name="T2" fmla="*/ 0 w 60"/>
                  <a:gd name="T3" fmla="*/ 0 h 132"/>
                  <a:gd name="T4" fmla="*/ 60 w 60"/>
                  <a:gd name="T5" fmla="*/ 132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60" y="132"/>
                    </a:moveTo>
                    <a:lnTo>
                      <a:pt x="0" y="0"/>
                    </a:lnTo>
                    <a:lnTo>
                      <a:pt x="60" y="13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38" name="Line 1589"/>
              <p:cNvSpPr>
                <a:spLocks noChangeShapeType="1"/>
              </p:cNvSpPr>
              <p:nvPr/>
            </p:nvSpPr>
            <p:spPr bwMode="auto">
              <a:xfrm flipH="1" flipV="1">
                <a:off x="3530" y="1337"/>
                <a:ext cx="60" cy="132"/>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39" name="Freeform 1590"/>
              <p:cNvSpPr>
                <a:spLocks/>
              </p:cNvSpPr>
              <p:nvPr/>
            </p:nvSpPr>
            <p:spPr bwMode="auto">
              <a:xfrm>
                <a:off x="1610" y="2123"/>
                <a:ext cx="108" cy="132"/>
              </a:xfrm>
              <a:custGeom>
                <a:avLst/>
                <a:gdLst>
                  <a:gd name="T0" fmla="*/ 0 w 108"/>
                  <a:gd name="T1" fmla="*/ 0 h 132"/>
                  <a:gd name="T2" fmla="*/ 108 w 108"/>
                  <a:gd name="T3" fmla="*/ 132 h 132"/>
                  <a:gd name="T4" fmla="*/ 0 w 108"/>
                  <a:gd name="T5" fmla="*/ 0 h 132"/>
                  <a:gd name="T6" fmla="*/ 0 60000 65536"/>
                  <a:gd name="T7" fmla="*/ 0 60000 65536"/>
                  <a:gd name="T8" fmla="*/ 0 60000 65536"/>
                  <a:gd name="T9" fmla="*/ 0 w 108"/>
                  <a:gd name="T10" fmla="*/ 0 h 132"/>
                  <a:gd name="T11" fmla="*/ 108 w 108"/>
                  <a:gd name="T12" fmla="*/ 132 h 132"/>
                </a:gdLst>
                <a:ahLst/>
                <a:cxnLst>
                  <a:cxn ang="T6">
                    <a:pos x="T0" y="T1"/>
                  </a:cxn>
                  <a:cxn ang="T7">
                    <a:pos x="T2" y="T3"/>
                  </a:cxn>
                  <a:cxn ang="T8">
                    <a:pos x="T4" y="T5"/>
                  </a:cxn>
                </a:cxnLst>
                <a:rect l="T9" t="T10" r="T11" b="T12"/>
                <a:pathLst>
                  <a:path w="108" h="132">
                    <a:moveTo>
                      <a:pt x="0" y="0"/>
                    </a:moveTo>
                    <a:lnTo>
                      <a:pt x="108" y="13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40" name="Line 1591"/>
              <p:cNvSpPr>
                <a:spLocks noChangeShapeType="1"/>
              </p:cNvSpPr>
              <p:nvPr/>
            </p:nvSpPr>
            <p:spPr bwMode="auto">
              <a:xfrm>
                <a:off x="1610" y="2123"/>
                <a:ext cx="108" cy="132"/>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41" name="Freeform 1592"/>
              <p:cNvSpPr>
                <a:spLocks/>
              </p:cNvSpPr>
              <p:nvPr/>
            </p:nvSpPr>
            <p:spPr bwMode="auto">
              <a:xfrm>
                <a:off x="1460" y="3071"/>
                <a:ext cx="1" cy="108"/>
              </a:xfrm>
              <a:custGeom>
                <a:avLst/>
                <a:gdLst>
                  <a:gd name="T0" fmla="*/ 0 w 1"/>
                  <a:gd name="T1" fmla="*/ 0 h 108"/>
                  <a:gd name="T2" fmla="*/ 0 w 1"/>
                  <a:gd name="T3" fmla="*/ 108 h 108"/>
                  <a:gd name="T4" fmla="*/ 0 w 1"/>
                  <a:gd name="T5" fmla="*/ 0 h 108"/>
                  <a:gd name="T6" fmla="*/ 0 60000 65536"/>
                  <a:gd name="T7" fmla="*/ 0 60000 65536"/>
                  <a:gd name="T8" fmla="*/ 0 60000 65536"/>
                  <a:gd name="T9" fmla="*/ 0 w 1"/>
                  <a:gd name="T10" fmla="*/ 0 h 108"/>
                  <a:gd name="T11" fmla="*/ 1 w 1"/>
                  <a:gd name="T12" fmla="*/ 108 h 108"/>
                </a:gdLst>
                <a:ahLst/>
                <a:cxnLst>
                  <a:cxn ang="T6">
                    <a:pos x="T0" y="T1"/>
                  </a:cxn>
                  <a:cxn ang="T7">
                    <a:pos x="T2" y="T3"/>
                  </a:cxn>
                  <a:cxn ang="T8">
                    <a:pos x="T4" y="T5"/>
                  </a:cxn>
                </a:cxnLst>
                <a:rect l="T9" t="T10" r="T11" b="T12"/>
                <a:pathLst>
                  <a:path w="1" h="108">
                    <a:moveTo>
                      <a:pt x="0" y="0"/>
                    </a:moveTo>
                    <a:lnTo>
                      <a:pt x="0" y="108"/>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42" name="Line 1593"/>
              <p:cNvSpPr>
                <a:spLocks noChangeShapeType="1"/>
              </p:cNvSpPr>
              <p:nvPr/>
            </p:nvSpPr>
            <p:spPr bwMode="auto">
              <a:xfrm>
                <a:off x="1460" y="3071"/>
                <a:ext cx="1" cy="108"/>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43" name="Freeform 1594"/>
              <p:cNvSpPr>
                <a:spLocks/>
              </p:cNvSpPr>
              <p:nvPr/>
            </p:nvSpPr>
            <p:spPr bwMode="auto">
              <a:xfrm>
                <a:off x="1682" y="2939"/>
                <a:ext cx="156" cy="1"/>
              </a:xfrm>
              <a:custGeom>
                <a:avLst/>
                <a:gdLst>
                  <a:gd name="T0" fmla="*/ 0 w 156"/>
                  <a:gd name="T1" fmla="*/ 0 h 1"/>
                  <a:gd name="T2" fmla="*/ 156 w 156"/>
                  <a:gd name="T3" fmla="*/ 0 h 1"/>
                  <a:gd name="T4" fmla="*/ 0 w 156"/>
                  <a:gd name="T5" fmla="*/ 0 h 1"/>
                  <a:gd name="T6" fmla="*/ 0 60000 65536"/>
                  <a:gd name="T7" fmla="*/ 0 60000 65536"/>
                  <a:gd name="T8" fmla="*/ 0 60000 65536"/>
                  <a:gd name="T9" fmla="*/ 0 w 156"/>
                  <a:gd name="T10" fmla="*/ 0 h 1"/>
                  <a:gd name="T11" fmla="*/ 156 w 156"/>
                  <a:gd name="T12" fmla="*/ 1 h 1"/>
                </a:gdLst>
                <a:ahLst/>
                <a:cxnLst>
                  <a:cxn ang="T6">
                    <a:pos x="T0" y="T1"/>
                  </a:cxn>
                  <a:cxn ang="T7">
                    <a:pos x="T2" y="T3"/>
                  </a:cxn>
                  <a:cxn ang="T8">
                    <a:pos x="T4" y="T5"/>
                  </a:cxn>
                </a:cxnLst>
                <a:rect l="T9" t="T10" r="T11" b="T12"/>
                <a:pathLst>
                  <a:path w="156" h="1">
                    <a:moveTo>
                      <a:pt x="0" y="0"/>
                    </a:moveTo>
                    <a:lnTo>
                      <a:pt x="156" y="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44" name="Line 1595"/>
              <p:cNvSpPr>
                <a:spLocks noChangeShapeType="1"/>
              </p:cNvSpPr>
              <p:nvPr/>
            </p:nvSpPr>
            <p:spPr bwMode="auto">
              <a:xfrm>
                <a:off x="1682" y="2939"/>
                <a:ext cx="156" cy="1"/>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45" name="Freeform 1596"/>
              <p:cNvSpPr>
                <a:spLocks/>
              </p:cNvSpPr>
              <p:nvPr/>
            </p:nvSpPr>
            <p:spPr bwMode="auto">
              <a:xfrm>
                <a:off x="1826" y="2927"/>
                <a:ext cx="30" cy="30"/>
              </a:xfrm>
              <a:custGeom>
                <a:avLst/>
                <a:gdLst>
                  <a:gd name="T0" fmla="*/ 30 w 30"/>
                  <a:gd name="T1" fmla="*/ 12 h 30"/>
                  <a:gd name="T2" fmla="*/ 18 w 30"/>
                  <a:gd name="T3" fmla="*/ 18 h 30"/>
                  <a:gd name="T4" fmla="*/ 12 w 30"/>
                  <a:gd name="T5" fmla="*/ 24 h 30"/>
                  <a:gd name="T6" fmla="*/ 0 w 30"/>
                  <a:gd name="T7" fmla="*/ 30 h 30"/>
                  <a:gd name="T8" fmla="*/ 0 w 30"/>
                  <a:gd name="T9" fmla="*/ 30 h 30"/>
                  <a:gd name="T10" fmla="*/ 0 w 30"/>
                  <a:gd name="T11" fmla="*/ 24 h 30"/>
                  <a:gd name="T12" fmla="*/ 6 w 30"/>
                  <a:gd name="T13" fmla="*/ 18 h 30"/>
                  <a:gd name="T14" fmla="*/ 6 w 30"/>
                  <a:gd name="T15" fmla="*/ 12 h 30"/>
                  <a:gd name="T16" fmla="*/ 6 w 30"/>
                  <a:gd name="T17" fmla="*/ 12 h 30"/>
                  <a:gd name="T18" fmla="*/ 6 w 30"/>
                  <a:gd name="T19" fmla="*/ 12 h 30"/>
                  <a:gd name="T20" fmla="*/ 6 w 30"/>
                  <a:gd name="T21" fmla="*/ 12 h 30"/>
                  <a:gd name="T22" fmla="*/ 0 w 30"/>
                  <a:gd name="T23" fmla="*/ 0 h 30"/>
                  <a:gd name="T24" fmla="*/ 0 w 30"/>
                  <a:gd name="T25" fmla="*/ 0 h 30"/>
                  <a:gd name="T26" fmla="*/ 0 w 30"/>
                  <a:gd name="T27" fmla="*/ 0 h 30"/>
                  <a:gd name="T28" fmla="*/ 12 w 30"/>
                  <a:gd name="T29" fmla="*/ 6 h 30"/>
                  <a:gd name="T30" fmla="*/ 18 w 30"/>
                  <a:gd name="T31" fmla="*/ 12 h 30"/>
                  <a:gd name="T32" fmla="*/ 30 w 30"/>
                  <a:gd name="T33" fmla="*/ 12 h 30"/>
                  <a:gd name="T34" fmla="*/ 30 w 30"/>
                  <a:gd name="T35" fmla="*/ 1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30" y="12"/>
                    </a:moveTo>
                    <a:lnTo>
                      <a:pt x="18" y="18"/>
                    </a:lnTo>
                    <a:lnTo>
                      <a:pt x="12" y="24"/>
                    </a:lnTo>
                    <a:lnTo>
                      <a:pt x="0" y="30"/>
                    </a:lnTo>
                    <a:lnTo>
                      <a:pt x="0" y="24"/>
                    </a:lnTo>
                    <a:lnTo>
                      <a:pt x="6" y="18"/>
                    </a:lnTo>
                    <a:lnTo>
                      <a:pt x="6" y="12"/>
                    </a:lnTo>
                    <a:lnTo>
                      <a:pt x="0" y="0"/>
                    </a:lnTo>
                    <a:lnTo>
                      <a:pt x="12" y="6"/>
                    </a:lnTo>
                    <a:lnTo>
                      <a:pt x="18" y="12"/>
                    </a:lnTo>
                    <a:lnTo>
                      <a:pt x="30"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46" name="Freeform 1597"/>
              <p:cNvSpPr>
                <a:spLocks/>
              </p:cNvSpPr>
              <p:nvPr/>
            </p:nvSpPr>
            <p:spPr bwMode="auto">
              <a:xfrm>
                <a:off x="4274" y="2351"/>
                <a:ext cx="42" cy="378"/>
              </a:xfrm>
              <a:custGeom>
                <a:avLst/>
                <a:gdLst>
                  <a:gd name="T0" fmla="*/ 42 w 42"/>
                  <a:gd name="T1" fmla="*/ 0 h 378"/>
                  <a:gd name="T2" fmla="*/ 0 w 42"/>
                  <a:gd name="T3" fmla="*/ 378 h 378"/>
                  <a:gd name="T4" fmla="*/ 42 w 42"/>
                  <a:gd name="T5" fmla="*/ 0 h 378"/>
                  <a:gd name="T6" fmla="*/ 0 60000 65536"/>
                  <a:gd name="T7" fmla="*/ 0 60000 65536"/>
                  <a:gd name="T8" fmla="*/ 0 60000 65536"/>
                  <a:gd name="T9" fmla="*/ 0 w 42"/>
                  <a:gd name="T10" fmla="*/ 0 h 378"/>
                  <a:gd name="T11" fmla="*/ 42 w 42"/>
                  <a:gd name="T12" fmla="*/ 378 h 378"/>
                </a:gdLst>
                <a:ahLst/>
                <a:cxnLst>
                  <a:cxn ang="T6">
                    <a:pos x="T0" y="T1"/>
                  </a:cxn>
                  <a:cxn ang="T7">
                    <a:pos x="T2" y="T3"/>
                  </a:cxn>
                  <a:cxn ang="T8">
                    <a:pos x="T4" y="T5"/>
                  </a:cxn>
                </a:cxnLst>
                <a:rect l="T9" t="T10" r="T11" b="T12"/>
                <a:pathLst>
                  <a:path w="42" h="378">
                    <a:moveTo>
                      <a:pt x="42" y="0"/>
                    </a:moveTo>
                    <a:lnTo>
                      <a:pt x="0" y="378"/>
                    </a:lnTo>
                    <a:lnTo>
                      <a:pt x="4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47" name="Line 1598"/>
              <p:cNvSpPr>
                <a:spLocks noChangeShapeType="1"/>
              </p:cNvSpPr>
              <p:nvPr/>
            </p:nvSpPr>
            <p:spPr bwMode="auto">
              <a:xfrm flipH="1">
                <a:off x="4274" y="2351"/>
                <a:ext cx="42" cy="378"/>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48" name="Freeform 1599"/>
              <p:cNvSpPr>
                <a:spLocks/>
              </p:cNvSpPr>
              <p:nvPr/>
            </p:nvSpPr>
            <p:spPr bwMode="auto">
              <a:xfrm>
                <a:off x="4262" y="2723"/>
                <a:ext cx="30" cy="30"/>
              </a:xfrm>
              <a:custGeom>
                <a:avLst/>
                <a:gdLst>
                  <a:gd name="T0" fmla="*/ 12 w 30"/>
                  <a:gd name="T1" fmla="*/ 30 h 30"/>
                  <a:gd name="T2" fmla="*/ 12 w 30"/>
                  <a:gd name="T3" fmla="*/ 18 h 30"/>
                  <a:gd name="T4" fmla="*/ 6 w 30"/>
                  <a:gd name="T5" fmla="*/ 6 h 30"/>
                  <a:gd name="T6" fmla="*/ 0 w 30"/>
                  <a:gd name="T7" fmla="*/ 0 h 30"/>
                  <a:gd name="T8" fmla="*/ 0 w 30"/>
                  <a:gd name="T9" fmla="*/ 0 h 30"/>
                  <a:gd name="T10" fmla="*/ 6 w 30"/>
                  <a:gd name="T11" fmla="*/ 0 h 30"/>
                  <a:gd name="T12" fmla="*/ 12 w 30"/>
                  <a:gd name="T13" fmla="*/ 6 h 30"/>
                  <a:gd name="T14" fmla="*/ 18 w 30"/>
                  <a:gd name="T15" fmla="*/ 6 h 30"/>
                  <a:gd name="T16" fmla="*/ 18 w 30"/>
                  <a:gd name="T17" fmla="*/ 6 h 30"/>
                  <a:gd name="T18" fmla="*/ 18 w 30"/>
                  <a:gd name="T19" fmla="*/ 6 h 30"/>
                  <a:gd name="T20" fmla="*/ 18 w 30"/>
                  <a:gd name="T21" fmla="*/ 6 h 30"/>
                  <a:gd name="T22" fmla="*/ 30 w 30"/>
                  <a:gd name="T23" fmla="*/ 0 h 30"/>
                  <a:gd name="T24" fmla="*/ 30 w 30"/>
                  <a:gd name="T25" fmla="*/ 0 h 30"/>
                  <a:gd name="T26" fmla="*/ 30 w 30"/>
                  <a:gd name="T27" fmla="*/ 0 h 30"/>
                  <a:gd name="T28" fmla="*/ 24 w 30"/>
                  <a:gd name="T29" fmla="*/ 6 h 30"/>
                  <a:gd name="T30" fmla="*/ 18 w 30"/>
                  <a:gd name="T31" fmla="*/ 18 h 30"/>
                  <a:gd name="T32" fmla="*/ 12 w 30"/>
                  <a:gd name="T33" fmla="*/ 30 h 30"/>
                  <a:gd name="T34" fmla="*/ 12 w 30"/>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12" y="30"/>
                    </a:moveTo>
                    <a:lnTo>
                      <a:pt x="12" y="18"/>
                    </a:lnTo>
                    <a:lnTo>
                      <a:pt x="6" y="6"/>
                    </a:lnTo>
                    <a:lnTo>
                      <a:pt x="0" y="0"/>
                    </a:lnTo>
                    <a:lnTo>
                      <a:pt x="6" y="0"/>
                    </a:lnTo>
                    <a:lnTo>
                      <a:pt x="12" y="6"/>
                    </a:lnTo>
                    <a:lnTo>
                      <a:pt x="18" y="6"/>
                    </a:lnTo>
                    <a:lnTo>
                      <a:pt x="30" y="0"/>
                    </a:lnTo>
                    <a:lnTo>
                      <a:pt x="24" y="6"/>
                    </a:lnTo>
                    <a:lnTo>
                      <a:pt x="18" y="18"/>
                    </a:lnTo>
                    <a:lnTo>
                      <a:pt x="12" y="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49" name="Freeform 1600"/>
              <p:cNvSpPr>
                <a:spLocks/>
              </p:cNvSpPr>
              <p:nvPr/>
            </p:nvSpPr>
            <p:spPr bwMode="auto">
              <a:xfrm>
                <a:off x="3206" y="3215"/>
                <a:ext cx="1" cy="60"/>
              </a:xfrm>
              <a:custGeom>
                <a:avLst/>
                <a:gdLst>
                  <a:gd name="T0" fmla="*/ 0 w 1"/>
                  <a:gd name="T1" fmla="*/ 0 h 60"/>
                  <a:gd name="T2" fmla="*/ 0 w 1"/>
                  <a:gd name="T3" fmla="*/ 60 h 60"/>
                  <a:gd name="T4" fmla="*/ 0 w 1"/>
                  <a:gd name="T5" fmla="*/ 0 h 60"/>
                  <a:gd name="T6" fmla="*/ 0 60000 65536"/>
                  <a:gd name="T7" fmla="*/ 0 60000 65536"/>
                  <a:gd name="T8" fmla="*/ 0 60000 65536"/>
                  <a:gd name="T9" fmla="*/ 0 w 1"/>
                  <a:gd name="T10" fmla="*/ 0 h 60"/>
                  <a:gd name="T11" fmla="*/ 1 w 1"/>
                  <a:gd name="T12" fmla="*/ 60 h 60"/>
                </a:gdLst>
                <a:ahLst/>
                <a:cxnLst>
                  <a:cxn ang="T6">
                    <a:pos x="T0" y="T1"/>
                  </a:cxn>
                  <a:cxn ang="T7">
                    <a:pos x="T2" y="T3"/>
                  </a:cxn>
                  <a:cxn ang="T8">
                    <a:pos x="T4" y="T5"/>
                  </a:cxn>
                </a:cxnLst>
                <a:rect l="T9" t="T10" r="T11" b="T12"/>
                <a:pathLst>
                  <a:path w="1" h="60">
                    <a:moveTo>
                      <a:pt x="0" y="0"/>
                    </a:moveTo>
                    <a:lnTo>
                      <a:pt x="0" y="60"/>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50" name="Line 1601"/>
              <p:cNvSpPr>
                <a:spLocks noChangeShapeType="1"/>
              </p:cNvSpPr>
              <p:nvPr/>
            </p:nvSpPr>
            <p:spPr bwMode="auto">
              <a:xfrm>
                <a:off x="3206" y="3215"/>
                <a:ext cx="1" cy="60"/>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51" name="Freeform 1602"/>
              <p:cNvSpPr>
                <a:spLocks/>
              </p:cNvSpPr>
              <p:nvPr/>
            </p:nvSpPr>
            <p:spPr bwMode="auto">
              <a:xfrm>
                <a:off x="4172" y="1847"/>
                <a:ext cx="42" cy="36"/>
              </a:xfrm>
              <a:custGeom>
                <a:avLst/>
                <a:gdLst>
                  <a:gd name="T0" fmla="*/ 24 w 42"/>
                  <a:gd name="T1" fmla="*/ 0 h 36"/>
                  <a:gd name="T2" fmla="*/ 42 w 42"/>
                  <a:gd name="T3" fmla="*/ 36 h 36"/>
                  <a:gd name="T4" fmla="*/ 0 w 42"/>
                  <a:gd name="T5" fmla="*/ 24 h 36"/>
                  <a:gd name="T6" fmla="*/ 24 w 42"/>
                  <a:gd name="T7" fmla="*/ 18 h 36"/>
                  <a:gd name="T8" fmla="*/ 24 w 42"/>
                  <a:gd name="T9" fmla="*/ 0 h 36"/>
                  <a:gd name="T10" fmla="*/ 0 60000 65536"/>
                  <a:gd name="T11" fmla="*/ 0 60000 65536"/>
                  <a:gd name="T12" fmla="*/ 0 60000 65536"/>
                  <a:gd name="T13" fmla="*/ 0 60000 65536"/>
                  <a:gd name="T14" fmla="*/ 0 60000 65536"/>
                  <a:gd name="T15" fmla="*/ 0 w 42"/>
                  <a:gd name="T16" fmla="*/ 0 h 36"/>
                  <a:gd name="T17" fmla="*/ 42 w 42"/>
                  <a:gd name="T18" fmla="*/ 36 h 36"/>
                </a:gdLst>
                <a:ahLst/>
                <a:cxnLst>
                  <a:cxn ang="T10">
                    <a:pos x="T0" y="T1"/>
                  </a:cxn>
                  <a:cxn ang="T11">
                    <a:pos x="T2" y="T3"/>
                  </a:cxn>
                  <a:cxn ang="T12">
                    <a:pos x="T4" y="T5"/>
                  </a:cxn>
                  <a:cxn ang="T13">
                    <a:pos x="T6" y="T7"/>
                  </a:cxn>
                  <a:cxn ang="T14">
                    <a:pos x="T8" y="T9"/>
                  </a:cxn>
                </a:cxnLst>
                <a:rect l="T15" t="T16" r="T17" b="T18"/>
                <a:pathLst>
                  <a:path w="42" h="36">
                    <a:moveTo>
                      <a:pt x="24" y="0"/>
                    </a:moveTo>
                    <a:lnTo>
                      <a:pt x="42" y="36"/>
                    </a:lnTo>
                    <a:lnTo>
                      <a:pt x="0" y="24"/>
                    </a:lnTo>
                    <a:lnTo>
                      <a:pt x="24" y="18"/>
                    </a:lnTo>
                    <a:lnTo>
                      <a:pt x="24"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52" name="Freeform 1603"/>
              <p:cNvSpPr>
                <a:spLocks/>
              </p:cNvSpPr>
              <p:nvPr/>
            </p:nvSpPr>
            <p:spPr bwMode="auto">
              <a:xfrm>
                <a:off x="4070" y="1685"/>
                <a:ext cx="126" cy="180"/>
              </a:xfrm>
              <a:custGeom>
                <a:avLst/>
                <a:gdLst>
                  <a:gd name="T0" fmla="*/ 0 w 126"/>
                  <a:gd name="T1" fmla="*/ 0 h 180"/>
                  <a:gd name="T2" fmla="*/ 6 w 126"/>
                  <a:gd name="T3" fmla="*/ 30 h 180"/>
                  <a:gd name="T4" fmla="*/ 36 w 126"/>
                  <a:gd name="T5" fmla="*/ 102 h 180"/>
                  <a:gd name="T6" fmla="*/ 126 w 126"/>
                  <a:gd name="T7" fmla="*/ 180 h 180"/>
                  <a:gd name="T8" fmla="*/ 0 60000 65536"/>
                  <a:gd name="T9" fmla="*/ 0 60000 65536"/>
                  <a:gd name="T10" fmla="*/ 0 60000 65536"/>
                  <a:gd name="T11" fmla="*/ 0 60000 65536"/>
                  <a:gd name="T12" fmla="*/ 0 w 126"/>
                  <a:gd name="T13" fmla="*/ 0 h 180"/>
                  <a:gd name="T14" fmla="*/ 126 w 126"/>
                  <a:gd name="T15" fmla="*/ 180 h 180"/>
                </a:gdLst>
                <a:ahLst/>
                <a:cxnLst>
                  <a:cxn ang="T8">
                    <a:pos x="T0" y="T1"/>
                  </a:cxn>
                  <a:cxn ang="T9">
                    <a:pos x="T2" y="T3"/>
                  </a:cxn>
                  <a:cxn ang="T10">
                    <a:pos x="T4" y="T5"/>
                  </a:cxn>
                  <a:cxn ang="T11">
                    <a:pos x="T6" y="T7"/>
                  </a:cxn>
                </a:cxnLst>
                <a:rect l="T12" t="T13" r="T14" b="T15"/>
                <a:pathLst>
                  <a:path w="126" h="180">
                    <a:moveTo>
                      <a:pt x="0" y="0"/>
                    </a:moveTo>
                    <a:lnTo>
                      <a:pt x="6" y="30"/>
                    </a:lnTo>
                    <a:lnTo>
                      <a:pt x="36" y="102"/>
                    </a:lnTo>
                    <a:lnTo>
                      <a:pt x="126" y="18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53" name="Freeform 1604"/>
              <p:cNvSpPr>
                <a:spLocks/>
              </p:cNvSpPr>
              <p:nvPr/>
            </p:nvSpPr>
            <p:spPr bwMode="auto">
              <a:xfrm>
                <a:off x="4454" y="1853"/>
                <a:ext cx="66" cy="96"/>
              </a:xfrm>
              <a:custGeom>
                <a:avLst/>
                <a:gdLst>
                  <a:gd name="T0" fmla="*/ 0 w 66"/>
                  <a:gd name="T1" fmla="*/ 96 h 96"/>
                  <a:gd name="T2" fmla="*/ 66 w 66"/>
                  <a:gd name="T3" fmla="*/ 0 h 96"/>
                  <a:gd name="T4" fmla="*/ 0 w 66"/>
                  <a:gd name="T5" fmla="*/ 96 h 96"/>
                  <a:gd name="T6" fmla="*/ 0 60000 65536"/>
                  <a:gd name="T7" fmla="*/ 0 60000 65536"/>
                  <a:gd name="T8" fmla="*/ 0 60000 65536"/>
                  <a:gd name="T9" fmla="*/ 0 w 66"/>
                  <a:gd name="T10" fmla="*/ 0 h 96"/>
                  <a:gd name="T11" fmla="*/ 66 w 66"/>
                  <a:gd name="T12" fmla="*/ 96 h 96"/>
                </a:gdLst>
                <a:ahLst/>
                <a:cxnLst>
                  <a:cxn ang="T6">
                    <a:pos x="T0" y="T1"/>
                  </a:cxn>
                  <a:cxn ang="T7">
                    <a:pos x="T2" y="T3"/>
                  </a:cxn>
                  <a:cxn ang="T8">
                    <a:pos x="T4" y="T5"/>
                  </a:cxn>
                </a:cxnLst>
                <a:rect l="T9" t="T10" r="T11" b="T12"/>
                <a:pathLst>
                  <a:path w="66" h="96">
                    <a:moveTo>
                      <a:pt x="0" y="96"/>
                    </a:moveTo>
                    <a:lnTo>
                      <a:pt x="66" y="0"/>
                    </a:lnTo>
                    <a:lnTo>
                      <a:pt x="0" y="9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54" name="Line 1605"/>
              <p:cNvSpPr>
                <a:spLocks noChangeShapeType="1"/>
              </p:cNvSpPr>
              <p:nvPr/>
            </p:nvSpPr>
            <p:spPr bwMode="auto">
              <a:xfrm flipV="1">
                <a:off x="4454" y="1853"/>
                <a:ext cx="66" cy="96"/>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55" name="Freeform 1606"/>
              <p:cNvSpPr>
                <a:spLocks/>
              </p:cNvSpPr>
              <p:nvPr/>
            </p:nvSpPr>
            <p:spPr bwMode="auto">
              <a:xfrm>
                <a:off x="2294" y="2249"/>
                <a:ext cx="42" cy="30"/>
              </a:xfrm>
              <a:custGeom>
                <a:avLst/>
                <a:gdLst>
                  <a:gd name="T0" fmla="*/ 6 w 42"/>
                  <a:gd name="T1" fmla="*/ 30 h 30"/>
                  <a:gd name="T2" fmla="*/ 42 w 42"/>
                  <a:gd name="T3" fmla="*/ 12 h 30"/>
                  <a:gd name="T4" fmla="*/ 0 w 42"/>
                  <a:gd name="T5" fmla="*/ 0 h 30"/>
                  <a:gd name="T6" fmla="*/ 18 w 42"/>
                  <a:gd name="T7" fmla="*/ 12 h 30"/>
                  <a:gd name="T8" fmla="*/ 6 w 42"/>
                  <a:gd name="T9" fmla="*/ 30 h 30"/>
                  <a:gd name="T10" fmla="*/ 0 60000 65536"/>
                  <a:gd name="T11" fmla="*/ 0 60000 65536"/>
                  <a:gd name="T12" fmla="*/ 0 60000 65536"/>
                  <a:gd name="T13" fmla="*/ 0 60000 65536"/>
                  <a:gd name="T14" fmla="*/ 0 60000 65536"/>
                  <a:gd name="T15" fmla="*/ 0 w 42"/>
                  <a:gd name="T16" fmla="*/ 0 h 30"/>
                  <a:gd name="T17" fmla="*/ 42 w 42"/>
                  <a:gd name="T18" fmla="*/ 30 h 30"/>
                </a:gdLst>
                <a:ahLst/>
                <a:cxnLst>
                  <a:cxn ang="T10">
                    <a:pos x="T0" y="T1"/>
                  </a:cxn>
                  <a:cxn ang="T11">
                    <a:pos x="T2" y="T3"/>
                  </a:cxn>
                  <a:cxn ang="T12">
                    <a:pos x="T4" y="T5"/>
                  </a:cxn>
                  <a:cxn ang="T13">
                    <a:pos x="T6" y="T7"/>
                  </a:cxn>
                  <a:cxn ang="T14">
                    <a:pos x="T8" y="T9"/>
                  </a:cxn>
                </a:cxnLst>
                <a:rect l="T15" t="T16" r="T17" b="T18"/>
                <a:pathLst>
                  <a:path w="42" h="30">
                    <a:moveTo>
                      <a:pt x="6" y="30"/>
                    </a:moveTo>
                    <a:lnTo>
                      <a:pt x="42" y="12"/>
                    </a:lnTo>
                    <a:lnTo>
                      <a:pt x="0" y="0"/>
                    </a:lnTo>
                    <a:lnTo>
                      <a:pt x="18" y="12"/>
                    </a:lnTo>
                    <a:lnTo>
                      <a:pt x="6" y="3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56" name="Freeform 1607"/>
              <p:cNvSpPr>
                <a:spLocks/>
              </p:cNvSpPr>
              <p:nvPr/>
            </p:nvSpPr>
            <p:spPr bwMode="auto">
              <a:xfrm>
                <a:off x="2294" y="2249"/>
                <a:ext cx="42" cy="30"/>
              </a:xfrm>
              <a:custGeom>
                <a:avLst/>
                <a:gdLst>
                  <a:gd name="T0" fmla="*/ 6 w 42"/>
                  <a:gd name="T1" fmla="*/ 30 h 30"/>
                  <a:gd name="T2" fmla="*/ 42 w 42"/>
                  <a:gd name="T3" fmla="*/ 12 h 30"/>
                  <a:gd name="T4" fmla="*/ 0 w 42"/>
                  <a:gd name="T5" fmla="*/ 0 h 30"/>
                  <a:gd name="T6" fmla="*/ 18 w 42"/>
                  <a:gd name="T7" fmla="*/ 12 h 30"/>
                  <a:gd name="T8" fmla="*/ 6 w 42"/>
                  <a:gd name="T9" fmla="*/ 30 h 30"/>
                  <a:gd name="T10" fmla="*/ 6 w 42"/>
                  <a:gd name="T11" fmla="*/ 30 h 30"/>
                  <a:gd name="T12" fmla="*/ 0 60000 65536"/>
                  <a:gd name="T13" fmla="*/ 0 60000 65536"/>
                  <a:gd name="T14" fmla="*/ 0 60000 65536"/>
                  <a:gd name="T15" fmla="*/ 0 60000 65536"/>
                  <a:gd name="T16" fmla="*/ 0 60000 65536"/>
                  <a:gd name="T17" fmla="*/ 0 60000 65536"/>
                  <a:gd name="T18" fmla="*/ 0 w 42"/>
                  <a:gd name="T19" fmla="*/ 0 h 30"/>
                  <a:gd name="T20" fmla="*/ 42 w 4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2" h="30">
                    <a:moveTo>
                      <a:pt x="6" y="30"/>
                    </a:moveTo>
                    <a:lnTo>
                      <a:pt x="42" y="12"/>
                    </a:lnTo>
                    <a:lnTo>
                      <a:pt x="0" y="0"/>
                    </a:lnTo>
                    <a:lnTo>
                      <a:pt x="18" y="12"/>
                    </a:lnTo>
                    <a:lnTo>
                      <a:pt x="6" y="30"/>
                    </a:lnTo>
                  </a:path>
                </a:pathLst>
              </a:custGeom>
              <a:noFill/>
              <a:ln w="952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57" name="Freeform 1608"/>
              <p:cNvSpPr>
                <a:spLocks/>
              </p:cNvSpPr>
              <p:nvPr/>
            </p:nvSpPr>
            <p:spPr bwMode="auto">
              <a:xfrm>
                <a:off x="2276" y="2261"/>
                <a:ext cx="36" cy="1"/>
              </a:xfrm>
              <a:custGeom>
                <a:avLst/>
                <a:gdLst>
                  <a:gd name="T0" fmla="*/ 0 w 36"/>
                  <a:gd name="T1" fmla="*/ 0 h 1"/>
                  <a:gd name="T2" fmla="*/ 36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0" y="0"/>
                    </a:moveTo>
                    <a:lnTo>
                      <a:pt x="36" y="0"/>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758" name="Line 1609"/>
              <p:cNvSpPr>
                <a:spLocks noChangeShapeType="1"/>
              </p:cNvSpPr>
              <p:nvPr/>
            </p:nvSpPr>
            <p:spPr bwMode="auto">
              <a:xfrm>
                <a:off x="2276" y="2261"/>
                <a:ext cx="36" cy="1"/>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759" name="Rectangle 1610"/>
              <p:cNvSpPr>
                <a:spLocks noChangeArrowheads="1"/>
              </p:cNvSpPr>
              <p:nvPr/>
            </p:nvSpPr>
            <p:spPr bwMode="auto">
              <a:xfrm>
                <a:off x="1298" y="3191"/>
                <a:ext cx="428"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HIV particle</a:t>
                </a:r>
                <a:endParaRPr lang="en-US" altLang="en-US" sz="1000">
                  <a:latin typeface="Arial" panose="020B0604020202020204" pitchFamily="34" charset="0"/>
                  <a:cs typeface="Times New Roman" panose="02020603050405020304" pitchFamily="18" charset="0"/>
                </a:endParaRPr>
              </a:p>
            </p:txBody>
          </p:sp>
          <p:sp>
            <p:nvSpPr>
              <p:cNvPr id="63760" name="Rectangle 1611"/>
              <p:cNvSpPr>
                <a:spLocks noChangeArrowheads="1"/>
              </p:cNvSpPr>
              <p:nvPr/>
            </p:nvSpPr>
            <p:spPr bwMode="auto">
              <a:xfrm>
                <a:off x="1280" y="2032"/>
                <a:ext cx="360"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Injection </a:t>
                </a:r>
                <a:endParaRPr lang="en-US" altLang="en-US" sz="1000">
                  <a:latin typeface="Arial" panose="020B0604020202020204" pitchFamily="34" charset="0"/>
                  <a:cs typeface="Times New Roman" panose="02020603050405020304" pitchFamily="18" charset="0"/>
                </a:endParaRPr>
              </a:p>
            </p:txBody>
          </p:sp>
        </p:grpSp>
        <p:sp>
          <p:nvSpPr>
            <p:cNvPr id="63518" name="Rectangle 1612"/>
            <p:cNvSpPr>
              <a:spLocks noChangeArrowheads="1"/>
            </p:cNvSpPr>
            <p:nvPr/>
          </p:nvSpPr>
          <p:spPr bwMode="auto">
            <a:xfrm>
              <a:off x="1280" y="2104"/>
              <a:ext cx="166"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of </a:t>
              </a:r>
              <a:endParaRPr lang="en-US" altLang="en-US" sz="1000">
                <a:latin typeface="Arial" panose="020B0604020202020204" pitchFamily="34" charset="0"/>
                <a:cs typeface="Times New Roman" panose="02020603050405020304" pitchFamily="18" charset="0"/>
              </a:endParaRPr>
            </a:p>
          </p:txBody>
        </p:sp>
        <p:sp>
          <p:nvSpPr>
            <p:cNvPr id="63519" name="Rectangle 1613"/>
            <p:cNvSpPr>
              <a:spLocks noChangeArrowheads="1"/>
            </p:cNvSpPr>
            <p:nvPr/>
          </p:nvSpPr>
          <p:spPr bwMode="auto">
            <a:xfrm>
              <a:off x="1280" y="2176"/>
              <a:ext cx="347"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contents</a:t>
              </a:r>
              <a:endParaRPr lang="en-US" altLang="en-US" sz="1000">
                <a:latin typeface="Arial" panose="020B0604020202020204" pitchFamily="34" charset="0"/>
                <a:cs typeface="Times New Roman" panose="02020603050405020304" pitchFamily="18" charset="0"/>
              </a:endParaRPr>
            </a:p>
          </p:txBody>
        </p:sp>
        <p:sp>
          <p:nvSpPr>
            <p:cNvPr id="63520" name="Rectangle 1614"/>
            <p:cNvSpPr>
              <a:spLocks noChangeArrowheads="1"/>
            </p:cNvSpPr>
            <p:nvPr/>
          </p:nvSpPr>
          <p:spPr bwMode="auto">
            <a:xfrm>
              <a:off x="1910" y="1486"/>
              <a:ext cx="440"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HOST CELL</a:t>
              </a:r>
              <a:endParaRPr lang="en-US" altLang="en-US" sz="1000">
                <a:latin typeface="Arial" panose="020B0604020202020204" pitchFamily="34" charset="0"/>
                <a:cs typeface="Times New Roman" panose="02020603050405020304" pitchFamily="18" charset="0"/>
              </a:endParaRPr>
            </a:p>
          </p:txBody>
        </p:sp>
        <p:sp>
          <p:nvSpPr>
            <p:cNvPr id="63521" name="Rectangle 1615"/>
            <p:cNvSpPr>
              <a:spLocks noChangeArrowheads="1"/>
            </p:cNvSpPr>
            <p:nvPr/>
          </p:nvSpPr>
          <p:spPr bwMode="auto">
            <a:xfrm>
              <a:off x="1988" y="3190"/>
              <a:ext cx="90" cy="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sz="1600">
                <a:latin typeface="Arial" panose="020B0604020202020204" pitchFamily="34" charset="0"/>
                <a:cs typeface="Times New Roman" panose="02020603050405020304" pitchFamily="18" charset="0"/>
              </a:endParaRPr>
            </a:p>
          </p:txBody>
        </p:sp>
        <p:sp>
          <p:nvSpPr>
            <p:cNvPr id="63522" name="Rectangle 1616"/>
            <p:cNvSpPr>
              <a:spLocks noChangeArrowheads="1"/>
            </p:cNvSpPr>
            <p:nvPr/>
          </p:nvSpPr>
          <p:spPr bwMode="auto">
            <a:xfrm>
              <a:off x="2414" y="3118"/>
              <a:ext cx="320"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Binding</a:t>
              </a:r>
              <a:endParaRPr lang="en-US" altLang="en-US" sz="1000">
                <a:latin typeface="Arial" panose="020B0604020202020204" pitchFamily="34" charset="0"/>
                <a:cs typeface="Times New Roman" panose="02020603050405020304" pitchFamily="18" charset="0"/>
              </a:endParaRPr>
            </a:p>
          </p:txBody>
        </p:sp>
        <p:sp>
          <p:nvSpPr>
            <p:cNvPr id="63523" name="Rectangle 1617"/>
            <p:cNvSpPr>
              <a:spLocks noChangeArrowheads="1"/>
            </p:cNvSpPr>
            <p:nvPr/>
          </p:nvSpPr>
          <p:spPr bwMode="auto">
            <a:xfrm>
              <a:off x="2414" y="3190"/>
              <a:ext cx="230"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sites</a:t>
              </a:r>
              <a:endParaRPr lang="en-US" altLang="en-US" sz="1000">
                <a:latin typeface="Arial" panose="020B0604020202020204" pitchFamily="34" charset="0"/>
                <a:cs typeface="Times New Roman" panose="02020603050405020304" pitchFamily="18" charset="0"/>
              </a:endParaRPr>
            </a:p>
          </p:txBody>
        </p:sp>
        <p:sp>
          <p:nvSpPr>
            <p:cNvPr id="63524" name="Rectangle 1618"/>
            <p:cNvSpPr>
              <a:spLocks noChangeArrowheads="1"/>
            </p:cNvSpPr>
            <p:nvPr/>
          </p:nvSpPr>
          <p:spPr bwMode="auto">
            <a:xfrm>
              <a:off x="2180" y="2500"/>
              <a:ext cx="224"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RNA</a:t>
              </a:r>
              <a:endParaRPr lang="en-US" altLang="en-US" sz="1000">
                <a:latin typeface="Arial" panose="020B0604020202020204" pitchFamily="34" charset="0"/>
                <a:cs typeface="Times New Roman" panose="02020603050405020304" pitchFamily="18" charset="0"/>
              </a:endParaRPr>
            </a:p>
          </p:txBody>
        </p:sp>
        <p:sp>
          <p:nvSpPr>
            <p:cNvPr id="63525" name="Rectangle 1619"/>
            <p:cNvSpPr>
              <a:spLocks noChangeArrowheads="1"/>
            </p:cNvSpPr>
            <p:nvPr/>
          </p:nvSpPr>
          <p:spPr bwMode="auto">
            <a:xfrm>
              <a:off x="2330" y="2482"/>
              <a:ext cx="224"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DNA</a:t>
              </a:r>
              <a:endParaRPr lang="en-US" altLang="en-US" sz="1000">
                <a:latin typeface="Arial" panose="020B0604020202020204" pitchFamily="34" charset="0"/>
                <a:cs typeface="Times New Roman" panose="02020603050405020304" pitchFamily="18" charset="0"/>
              </a:endParaRPr>
            </a:p>
          </p:txBody>
        </p:sp>
        <p:sp>
          <p:nvSpPr>
            <p:cNvPr id="63526" name="Rectangle 1620"/>
            <p:cNvSpPr>
              <a:spLocks noChangeArrowheads="1"/>
            </p:cNvSpPr>
            <p:nvPr/>
          </p:nvSpPr>
          <p:spPr bwMode="auto">
            <a:xfrm>
              <a:off x="2102" y="1888"/>
              <a:ext cx="328"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Reverse</a:t>
              </a:r>
              <a:endParaRPr lang="en-US" altLang="en-US" sz="1000">
                <a:latin typeface="Arial" panose="020B0604020202020204" pitchFamily="34" charset="0"/>
                <a:cs typeface="Times New Roman" panose="02020603050405020304" pitchFamily="18" charset="0"/>
              </a:endParaRPr>
            </a:p>
          </p:txBody>
        </p:sp>
        <p:sp>
          <p:nvSpPr>
            <p:cNvPr id="63527" name="Rectangle 1621"/>
            <p:cNvSpPr>
              <a:spLocks noChangeArrowheads="1"/>
            </p:cNvSpPr>
            <p:nvPr/>
          </p:nvSpPr>
          <p:spPr bwMode="auto">
            <a:xfrm>
              <a:off x="2102" y="1960"/>
              <a:ext cx="467"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transcription</a:t>
              </a:r>
              <a:endParaRPr lang="en-US" altLang="en-US" sz="1000">
                <a:latin typeface="Arial" panose="020B0604020202020204" pitchFamily="34" charset="0"/>
                <a:cs typeface="Times New Roman" panose="02020603050405020304" pitchFamily="18" charset="0"/>
              </a:endParaRPr>
            </a:p>
          </p:txBody>
        </p:sp>
        <p:sp>
          <p:nvSpPr>
            <p:cNvPr id="63528" name="Rectangle 1622"/>
            <p:cNvSpPr>
              <a:spLocks noChangeArrowheads="1"/>
            </p:cNvSpPr>
            <p:nvPr/>
          </p:nvSpPr>
          <p:spPr bwMode="auto">
            <a:xfrm>
              <a:off x="2564" y="1960"/>
              <a:ext cx="484"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Transcription</a:t>
              </a:r>
              <a:endParaRPr lang="en-US" altLang="en-US" sz="1000">
                <a:latin typeface="Arial" panose="020B0604020202020204" pitchFamily="34" charset="0"/>
                <a:cs typeface="Times New Roman" panose="02020603050405020304" pitchFamily="18" charset="0"/>
              </a:endParaRPr>
            </a:p>
          </p:txBody>
        </p:sp>
        <p:sp>
          <p:nvSpPr>
            <p:cNvPr id="63529" name="Rectangle 1623"/>
            <p:cNvSpPr>
              <a:spLocks noChangeArrowheads="1"/>
            </p:cNvSpPr>
            <p:nvPr/>
          </p:nvSpPr>
          <p:spPr bwMode="auto">
            <a:xfrm>
              <a:off x="3086" y="2764"/>
              <a:ext cx="748"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Integration of provirus</a:t>
              </a:r>
              <a:endParaRPr lang="en-US" altLang="en-US" sz="1000">
                <a:latin typeface="Arial" panose="020B0604020202020204" pitchFamily="34" charset="0"/>
                <a:cs typeface="Times New Roman" panose="02020603050405020304" pitchFamily="18" charset="0"/>
              </a:endParaRPr>
            </a:p>
          </p:txBody>
        </p:sp>
        <p:sp>
          <p:nvSpPr>
            <p:cNvPr id="63530" name="Rectangle 1624"/>
            <p:cNvSpPr>
              <a:spLocks noChangeArrowheads="1"/>
            </p:cNvSpPr>
            <p:nvPr/>
          </p:nvSpPr>
          <p:spPr bwMode="auto">
            <a:xfrm>
              <a:off x="3086" y="2836"/>
              <a:ext cx="654"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DNA into host DNA</a:t>
              </a:r>
              <a:endParaRPr lang="en-US" altLang="en-US" sz="1000">
                <a:latin typeface="Arial" panose="020B0604020202020204" pitchFamily="34" charset="0"/>
                <a:cs typeface="Times New Roman" panose="02020603050405020304" pitchFamily="18" charset="0"/>
              </a:endParaRPr>
            </a:p>
          </p:txBody>
        </p:sp>
        <p:sp>
          <p:nvSpPr>
            <p:cNvPr id="63531" name="Rectangle 1625"/>
            <p:cNvSpPr>
              <a:spLocks noChangeArrowheads="1"/>
            </p:cNvSpPr>
            <p:nvPr/>
          </p:nvSpPr>
          <p:spPr bwMode="auto">
            <a:xfrm>
              <a:off x="2894" y="1450"/>
              <a:ext cx="422"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Translation</a:t>
              </a:r>
              <a:endParaRPr lang="en-US" altLang="en-US" sz="1000">
                <a:latin typeface="Arial" panose="020B0604020202020204" pitchFamily="34" charset="0"/>
                <a:cs typeface="Times New Roman" panose="02020603050405020304" pitchFamily="18" charset="0"/>
              </a:endParaRPr>
            </a:p>
          </p:txBody>
        </p:sp>
        <p:sp>
          <p:nvSpPr>
            <p:cNvPr id="63532" name="Rectangle 1626"/>
            <p:cNvSpPr>
              <a:spLocks noChangeArrowheads="1"/>
            </p:cNvSpPr>
            <p:nvPr/>
          </p:nvSpPr>
          <p:spPr bwMode="auto">
            <a:xfrm>
              <a:off x="3110" y="3274"/>
              <a:ext cx="202"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Cell</a:t>
              </a:r>
              <a:endParaRPr lang="en-US" altLang="en-US" sz="1000">
                <a:latin typeface="Arial" panose="020B0604020202020204" pitchFamily="34" charset="0"/>
                <a:cs typeface="Times New Roman" panose="02020603050405020304" pitchFamily="18" charset="0"/>
              </a:endParaRPr>
            </a:p>
          </p:txBody>
        </p:sp>
        <p:sp>
          <p:nvSpPr>
            <p:cNvPr id="63533" name="Rectangle 1627"/>
            <p:cNvSpPr>
              <a:spLocks noChangeArrowheads="1"/>
            </p:cNvSpPr>
            <p:nvPr/>
          </p:nvSpPr>
          <p:spPr bwMode="auto">
            <a:xfrm>
              <a:off x="3110" y="3346"/>
              <a:ext cx="401"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membrane</a:t>
              </a:r>
              <a:endParaRPr lang="en-US" altLang="en-US" sz="1000">
                <a:latin typeface="Arial" panose="020B0604020202020204" pitchFamily="34" charset="0"/>
                <a:cs typeface="Times New Roman" panose="02020603050405020304" pitchFamily="18" charset="0"/>
              </a:endParaRPr>
            </a:p>
          </p:txBody>
        </p:sp>
        <p:sp>
          <p:nvSpPr>
            <p:cNvPr id="63534" name="Rectangle 1628"/>
            <p:cNvSpPr>
              <a:spLocks noChangeArrowheads="1"/>
            </p:cNvSpPr>
            <p:nvPr/>
          </p:nvSpPr>
          <p:spPr bwMode="auto">
            <a:xfrm>
              <a:off x="4100" y="3244"/>
              <a:ext cx="409"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Completed</a:t>
              </a:r>
              <a:endParaRPr lang="en-US" altLang="en-US" sz="1000">
                <a:latin typeface="Arial" panose="020B0604020202020204" pitchFamily="34" charset="0"/>
                <a:cs typeface="Times New Roman" panose="02020603050405020304" pitchFamily="18" charset="0"/>
              </a:endParaRPr>
            </a:p>
          </p:txBody>
        </p:sp>
        <p:sp>
          <p:nvSpPr>
            <p:cNvPr id="63535" name="Rectangle 1629"/>
            <p:cNvSpPr>
              <a:spLocks noChangeArrowheads="1"/>
            </p:cNvSpPr>
            <p:nvPr/>
          </p:nvSpPr>
          <p:spPr bwMode="auto">
            <a:xfrm>
              <a:off x="4100" y="3316"/>
              <a:ext cx="428"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HIV particle</a:t>
              </a:r>
              <a:endParaRPr lang="en-US" altLang="en-US" sz="1000">
                <a:latin typeface="Arial" panose="020B0604020202020204" pitchFamily="34" charset="0"/>
                <a:cs typeface="Times New Roman" panose="02020603050405020304" pitchFamily="18" charset="0"/>
              </a:endParaRPr>
            </a:p>
          </p:txBody>
        </p:sp>
        <p:sp>
          <p:nvSpPr>
            <p:cNvPr id="63536" name="Rectangle 1630"/>
            <p:cNvSpPr>
              <a:spLocks noChangeArrowheads="1"/>
            </p:cNvSpPr>
            <p:nvPr/>
          </p:nvSpPr>
          <p:spPr bwMode="auto">
            <a:xfrm>
              <a:off x="4328" y="2548"/>
              <a:ext cx="406"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Maturation</a:t>
              </a:r>
              <a:endParaRPr lang="en-US" altLang="en-US" sz="1000">
                <a:latin typeface="Arial" panose="020B0604020202020204" pitchFamily="34" charset="0"/>
                <a:cs typeface="Times New Roman" panose="02020603050405020304" pitchFamily="18" charset="0"/>
              </a:endParaRPr>
            </a:p>
          </p:txBody>
        </p:sp>
        <p:sp>
          <p:nvSpPr>
            <p:cNvPr id="63537" name="Rectangle 1631"/>
            <p:cNvSpPr>
              <a:spLocks noChangeArrowheads="1"/>
            </p:cNvSpPr>
            <p:nvPr/>
          </p:nvSpPr>
          <p:spPr bwMode="auto">
            <a:xfrm>
              <a:off x="4364" y="1756"/>
              <a:ext cx="341"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Budding</a:t>
              </a:r>
              <a:endParaRPr lang="en-US" altLang="en-US" sz="1000">
                <a:latin typeface="Arial" panose="020B0604020202020204" pitchFamily="34" charset="0"/>
                <a:cs typeface="Times New Roman" panose="02020603050405020304" pitchFamily="18" charset="0"/>
              </a:endParaRPr>
            </a:p>
          </p:txBody>
        </p:sp>
        <p:sp>
          <p:nvSpPr>
            <p:cNvPr id="63538" name="Rectangle 1632"/>
            <p:cNvSpPr>
              <a:spLocks noChangeArrowheads="1"/>
            </p:cNvSpPr>
            <p:nvPr/>
          </p:nvSpPr>
          <p:spPr bwMode="auto">
            <a:xfrm>
              <a:off x="4178" y="1222"/>
              <a:ext cx="223"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Viral</a:t>
              </a:r>
              <a:endParaRPr lang="en-US" altLang="en-US" sz="1000">
                <a:latin typeface="Arial" panose="020B0604020202020204" pitchFamily="34" charset="0"/>
                <a:cs typeface="Times New Roman" panose="02020603050405020304" pitchFamily="18" charset="0"/>
              </a:endParaRPr>
            </a:p>
          </p:txBody>
        </p:sp>
        <p:sp>
          <p:nvSpPr>
            <p:cNvPr id="63539" name="Rectangle 1633"/>
            <p:cNvSpPr>
              <a:spLocks noChangeArrowheads="1"/>
            </p:cNvSpPr>
            <p:nvPr/>
          </p:nvSpPr>
          <p:spPr bwMode="auto">
            <a:xfrm>
              <a:off x="4178" y="1294"/>
              <a:ext cx="370"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assembly</a:t>
              </a:r>
              <a:endParaRPr lang="en-US" altLang="en-US" sz="1000">
                <a:latin typeface="Arial" panose="020B0604020202020204" pitchFamily="34" charset="0"/>
                <a:cs typeface="Times New Roman" panose="02020603050405020304" pitchFamily="18" charset="0"/>
              </a:endParaRPr>
            </a:p>
          </p:txBody>
        </p:sp>
        <p:sp>
          <p:nvSpPr>
            <p:cNvPr id="63540" name="Rectangle 1634"/>
            <p:cNvSpPr>
              <a:spLocks noChangeArrowheads="1"/>
            </p:cNvSpPr>
            <p:nvPr/>
          </p:nvSpPr>
          <p:spPr bwMode="auto">
            <a:xfrm>
              <a:off x="3362" y="1504"/>
              <a:ext cx="302"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Protein</a:t>
              </a:r>
              <a:endParaRPr lang="en-US" altLang="en-US" sz="1000">
                <a:latin typeface="Arial" panose="020B0604020202020204" pitchFamily="34" charset="0"/>
                <a:cs typeface="Times New Roman" panose="02020603050405020304" pitchFamily="18" charset="0"/>
              </a:endParaRPr>
            </a:p>
          </p:txBody>
        </p:sp>
        <p:sp>
          <p:nvSpPr>
            <p:cNvPr id="63541" name="Rectangle 1635"/>
            <p:cNvSpPr>
              <a:spLocks noChangeArrowheads="1"/>
            </p:cNvSpPr>
            <p:nvPr/>
          </p:nvSpPr>
          <p:spPr bwMode="auto">
            <a:xfrm>
              <a:off x="3362" y="1577"/>
              <a:ext cx="351"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cleavage</a:t>
              </a:r>
              <a:endParaRPr lang="en-US" altLang="en-US" sz="1000">
                <a:latin typeface="Arial" panose="020B0604020202020204" pitchFamily="34" charset="0"/>
                <a:cs typeface="Times New Roman" panose="02020603050405020304" pitchFamily="18" charset="0"/>
              </a:endParaRPr>
            </a:p>
          </p:txBody>
        </p:sp>
        <p:sp>
          <p:nvSpPr>
            <p:cNvPr id="63542" name="Rectangle 1636"/>
            <p:cNvSpPr>
              <a:spLocks noChangeArrowheads="1"/>
            </p:cNvSpPr>
            <p:nvPr/>
          </p:nvSpPr>
          <p:spPr bwMode="auto">
            <a:xfrm>
              <a:off x="3446" y="1246"/>
              <a:ext cx="234"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gp41</a:t>
              </a:r>
              <a:endParaRPr lang="en-US" altLang="en-US" sz="1000">
                <a:latin typeface="Arial" panose="020B0604020202020204" pitchFamily="34" charset="0"/>
                <a:cs typeface="Times New Roman" panose="02020603050405020304" pitchFamily="18" charset="0"/>
              </a:endParaRPr>
            </a:p>
          </p:txBody>
        </p:sp>
        <p:sp>
          <p:nvSpPr>
            <p:cNvPr id="63543" name="Rectangle 1637"/>
            <p:cNvSpPr>
              <a:spLocks noChangeArrowheads="1"/>
            </p:cNvSpPr>
            <p:nvPr/>
          </p:nvSpPr>
          <p:spPr bwMode="auto">
            <a:xfrm>
              <a:off x="3638" y="1234"/>
              <a:ext cx="267"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gp120</a:t>
              </a:r>
              <a:endParaRPr lang="en-US" altLang="en-US" sz="1000">
                <a:latin typeface="Arial" panose="020B0604020202020204" pitchFamily="34" charset="0"/>
                <a:cs typeface="Times New Roman" panose="02020603050405020304" pitchFamily="18" charset="0"/>
              </a:endParaRPr>
            </a:p>
          </p:txBody>
        </p:sp>
        <p:sp>
          <p:nvSpPr>
            <p:cNvPr id="63544" name="Rectangle 1638"/>
            <p:cNvSpPr>
              <a:spLocks noChangeArrowheads="1"/>
            </p:cNvSpPr>
            <p:nvPr/>
          </p:nvSpPr>
          <p:spPr bwMode="auto">
            <a:xfrm>
              <a:off x="1508" y="1577"/>
              <a:ext cx="292"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RNA s </a:t>
              </a:r>
              <a:endParaRPr lang="en-US" altLang="en-US" sz="1000">
                <a:latin typeface="Arial" panose="020B0604020202020204" pitchFamily="34" charset="0"/>
                <a:cs typeface="Times New Roman" panose="02020603050405020304" pitchFamily="18" charset="0"/>
              </a:endParaRPr>
            </a:p>
          </p:txBody>
        </p:sp>
        <p:sp>
          <p:nvSpPr>
            <p:cNvPr id="63545" name="Rectangle 1639"/>
            <p:cNvSpPr>
              <a:spLocks noChangeArrowheads="1"/>
            </p:cNvSpPr>
            <p:nvPr/>
          </p:nvSpPr>
          <p:spPr bwMode="auto">
            <a:xfrm>
              <a:off x="1480" y="1649"/>
              <a:ext cx="124" cy="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e</a:t>
              </a:r>
              <a:endParaRPr lang="en-US" altLang="en-US" sz="1000">
                <a:latin typeface="Arial" panose="020B0604020202020204" pitchFamily="34" charset="0"/>
                <a:cs typeface="Times New Roman" panose="02020603050405020304" pitchFamily="18" charset="0"/>
              </a:endParaRPr>
            </a:p>
          </p:txBody>
        </p:sp>
        <p:sp>
          <p:nvSpPr>
            <p:cNvPr id="63546" name="Rectangle 1640"/>
            <p:cNvSpPr>
              <a:spLocks noChangeArrowheads="1"/>
            </p:cNvSpPr>
            <p:nvPr/>
          </p:nvSpPr>
          <p:spPr bwMode="auto">
            <a:xfrm>
              <a:off x="1508" y="1720"/>
              <a:ext cx="90"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sz="1000">
                <a:latin typeface="Arial" panose="020B0604020202020204" pitchFamily="34" charset="0"/>
                <a:cs typeface="Times New Roman" panose="02020603050405020304" pitchFamily="18" charset="0"/>
              </a:endParaRPr>
            </a:p>
          </p:txBody>
        </p:sp>
        <p:sp>
          <p:nvSpPr>
            <p:cNvPr id="63547" name="Freeform 1641"/>
            <p:cNvSpPr>
              <a:spLocks/>
            </p:cNvSpPr>
            <p:nvPr/>
          </p:nvSpPr>
          <p:spPr bwMode="auto">
            <a:xfrm>
              <a:off x="1784" y="1823"/>
              <a:ext cx="264" cy="522"/>
            </a:xfrm>
            <a:custGeom>
              <a:avLst/>
              <a:gdLst>
                <a:gd name="T0" fmla="*/ 0 w 264"/>
                <a:gd name="T1" fmla="*/ 0 h 522"/>
                <a:gd name="T2" fmla="*/ 264 w 264"/>
                <a:gd name="T3" fmla="*/ 522 h 522"/>
                <a:gd name="T4" fmla="*/ 0 w 264"/>
                <a:gd name="T5" fmla="*/ 0 h 522"/>
                <a:gd name="T6" fmla="*/ 0 60000 65536"/>
                <a:gd name="T7" fmla="*/ 0 60000 65536"/>
                <a:gd name="T8" fmla="*/ 0 60000 65536"/>
                <a:gd name="T9" fmla="*/ 0 w 264"/>
                <a:gd name="T10" fmla="*/ 0 h 522"/>
                <a:gd name="T11" fmla="*/ 264 w 264"/>
                <a:gd name="T12" fmla="*/ 522 h 522"/>
              </a:gdLst>
              <a:ahLst/>
              <a:cxnLst>
                <a:cxn ang="T6">
                  <a:pos x="T0" y="T1"/>
                </a:cxn>
                <a:cxn ang="T7">
                  <a:pos x="T2" y="T3"/>
                </a:cxn>
                <a:cxn ang="T8">
                  <a:pos x="T4" y="T5"/>
                </a:cxn>
              </a:cxnLst>
              <a:rect l="T9" t="T10" r="T11" b="T12"/>
              <a:pathLst>
                <a:path w="264" h="522">
                  <a:moveTo>
                    <a:pt x="0" y="0"/>
                  </a:moveTo>
                  <a:lnTo>
                    <a:pt x="264" y="522"/>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48" name="Line 1642"/>
            <p:cNvSpPr>
              <a:spLocks noChangeShapeType="1"/>
            </p:cNvSpPr>
            <p:nvPr/>
          </p:nvSpPr>
          <p:spPr bwMode="auto">
            <a:xfrm>
              <a:off x="1784" y="1823"/>
              <a:ext cx="264" cy="522"/>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549" name="Rectangle 1643"/>
            <p:cNvSpPr>
              <a:spLocks noChangeArrowheads="1"/>
            </p:cNvSpPr>
            <p:nvPr/>
          </p:nvSpPr>
          <p:spPr bwMode="auto">
            <a:xfrm>
              <a:off x="3494" y="1864"/>
              <a:ext cx="349"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Protease</a:t>
              </a:r>
              <a:endParaRPr lang="en-US" altLang="en-US" sz="1000">
                <a:latin typeface="Arial" panose="020B0604020202020204" pitchFamily="34" charset="0"/>
                <a:cs typeface="Times New Roman" panose="02020603050405020304" pitchFamily="18" charset="0"/>
              </a:endParaRPr>
            </a:p>
          </p:txBody>
        </p:sp>
        <p:sp>
          <p:nvSpPr>
            <p:cNvPr id="63550" name="Rectangle 1644"/>
            <p:cNvSpPr>
              <a:spLocks noChangeArrowheads="1"/>
            </p:cNvSpPr>
            <p:nvPr/>
          </p:nvSpPr>
          <p:spPr bwMode="auto">
            <a:xfrm>
              <a:off x="3416" y="2458"/>
              <a:ext cx="363"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Integrase</a:t>
              </a:r>
              <a:endParaRPr lang="en-US" altLang="en-US" sz="1000">
                <a:latin typeface="Arial" panose="020B0604020202020204" pitchFamily="34" charset="0"/>
                <a:cs typeface="Times New Roman" panose="02020603050405020304" pitchFamily="18" charset="0"/>
              </a:endParaRPr>
            </a:p>
          </p:txBody>
        </p:sp>
        <p:sp>
          <p:nvSpPr>
            <p:cNvPr id="63551" name="Rectangle 1645"/>
            <p:cNvSpPr>
              <a:spLocks noChangeArrowheads="1"/>
            </p:cNvSpPr>
            <p:nvPr/>
          </p:nvSpPr>
          <p:spPr bwMode="auto">
            <a:xfrm>
              <a:off x="4220" y="1564"/>
              <a:ext cx="90"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endParaRPr lang="en-US" altLang="en-US" sz="1000">
                <a:latin typeface="Arial" panose="020B0604020202020204" pitchFamily="34" charset="0"/>
                <a:cs typeface="Times New Roman" panose="02020603050405020304" pitchFamily="18" charset="0"/>
              </a:endParaRPr>
            </a:p>
          </p:txBody>
        </p:sp>
        <p:sp>
          <p:nvSpPr>
            <p:cNvPr id="63552" name="Freeform 1646"/>
            <p:cNvSpPr>
              <a:spLocks/>
            </p:cNvSpPr>
            <p:nvPr/>
          </p:nvSpPr>
          <p:spPr bwMode="auto">
            <a:xfrm>
              <a:off x="3758" y="1649"/>
              <a:ext cx="426" cy="78"/>
            </a:xfrm>
            <a:custGeom>
              <a:avLst/>
              <a:gdLst>
                <a:gd name="T0" fmla="*/ 426 w 426"/>
                <a:gd name="T1" fmla="*/ 0 h 78"/>
                <a:gd name="T2" fmla="*/ 0 w 426"/>
                <a:gd name="T3" fmla="*/ 78 h 78"/>
                <a:gd name="T4" fmla="*/ 426 w 426"/>
                <a:gd name="T5" fmla="*/ 0 h 78"/>
                <a:gd name="T6" fmla="*/ 0 60000 65536"/>
                <a:gd name="T7" fmla="*/ 0 60000 65536"/>
                <a:gd name="T8" fmla="*/ 0 60000 65536"/>
                <a:gd name="T9" fmla="*/ 0 w 426"/>
                <a:gd name="T10" fmla="*/ 0 h 78"/>
                <a:gd name="T11" fmla="*/ 426 w 426"/>
                <a:gd name="T12" fmla="*/ 78 h 78"/>
              </a:gdLst>
              <a:ahLst/>
              <a:cxnLst>
                <a:cxn ang="T6">
                  <a:pos x="T0" y="T1"/>
                </a:cxn>
                <a:cxn ang="T7">
                  <a:pos x="T2" y="T3"/>
                </a:cxn>
                <a:cxn ang="T8">
                  <a:pos x="T4" y="T5"/>
                </a:cxn>
              </a:cxnLst>
              <a:rect l="T9" t="T10" r="T11" b="T12"/>
              <a:pathLst>
                <a:path w="426" h="78">
                  <a:moveTo>
                    <a:pt x="426" y="0"/>
                  </a:moveTo>
                  <a:lnTo>
                    <a:pt x="0" y="78"/>
                  </a:lnTo>
                  <a:lnTo>
                    <a:pt x="426"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53" name="Line 1647"/>
            <p:cNvSpPr>
              <a:spLocks noChangeShapeType="1"/>
            </p:cNvSpPr>
            <p:nvPr/>
          </p:nvSpPr>
          <p:spPr bwMode="auto">
            <a:xfrm flipH="1">
              <a:off x="3758" y="1649"/>
              <a:ext cx="426" cy="78"/>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554" name="Freeform 1648"/>
            <p:cNvSpPr>
              <a:spLocks/>
            </p:cNvSpPr>
            <p:nvPr/>
          </p:nvSpPr>
          <p:spPr bwMode="auto">
            <a:xfrm>
              <a:off x="2096" y="3107"/>
              <a:ext cx="1" cy="78"/>
            </a:xfrm>
            <a:custGeom>
              <a:avLst/>
              <a:gdLst>
                <a:gd name="T0" fmla="*/ 0 w 1"/>
                <a:gd name="T1" fmla="*/ 0 h 78"/>
                <a:gd name="T2" fmla="*/ 0 w 1"/>
                <a:gd name="T3" fmla="*/ 78 h 78"/>
                <a:gd name="T4" fmla="*/ 0 w 1"/>
                <a:gd name="T5" fmla="*/ 0 h 78"/>
                <a:gd name="T6" fmla="*/ 0 60000 65536"/>
                <a:gd name="T7" fmla="*/ 0 60000 65536"/>
                <a:gd name="T8" fmla="*/ 0 60000 65536"/>
                <a:gd name="T9" fmla="*/ 0 w 1"/>
                <a:gd name="T10" fmla="*/ 0 h 78"/>
                <a:gd name="T11" fmla="*/ 1 w 1"/>
                <a:gd name="T12" fmla="*/ 78 h 78"/>
              </a:gdLst>
              <a:ahLst/>
              <a:cxnLst>
                <a:cxn ang="T6">
                  <a:pos x="T0" y="T1"/>
                </a:cxn>
                <a:cxn ang="T7">
                  <a:pos x="T2" y="T3"/>
                </a:cxn>
                <a:cxn ang="T8">
                  <a:pos x="T4" y="T5"/>
                </a:cxn>
              </a:cxnLst>
              <a:rect l="T9" t="T10" r="T11" b="T12"/>
              <a:pathLst>
                <a:path w="1" h="78">
                  <a:moveTo>
                    <a:pt x="0" y="0"/>
                  </a:moveTo>
                  <a:lnTo>
                    <a:pt x="0" y="78"/>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55" name="Line 1649"/>
            <p:cNvSpPr>
              <a:spLocks noChangeShapeType="1"/>
            </p:cNvSpPr>
            <p:nvPr/>
          </p:nvSpPr>
          <p:spPr bwMode="auto">
            <a:xfrm>
              <a:off x="2096" y="3107"/>
              <a:ext cx="1" cy="78"/>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556" name="Freeform 1650"/>
            <p:cNvSpPr>
              <a:spLocks/>
            </p:cNvSpPr>
            <p:nvPr/>
          </p:nvSpPr>
          <p:spPr bwMode="auto">
            <a:xfrm>
              <a:off x="4256" y="3203"/>
              <a:ext cx="1" cy="48"/>
            </a:xfrm>
            <a:custGeom>
              <a:avLst/>
              <a:gdLst>
                <a:gd name="T0" fmla="*/ 0 w 1"/>
                <a:gd name="T1" fmla="*/ 0 h 48"/>
                <a:gd name="T2" fmla="*/ 0 w 1"/>
                <a:gd name="T3" fmla="*/ 48 h 48"/>
                <a:gd name="T4" fmla="*/ 0 w 1"/>
                <a:gd name="T5" fmla="*/ 0 h 48"/>
                <a:gd name="T6" fmla="*/ 0 60000 65536"/>
                <a:gd name="T7" fmla="*/ 0 60000 65536"/>
                <a:gd name="T8" fmla="*/ 0 60000 65536"/>
                <a:gd name="T9" fmla="*/ 0 w 1"/>
                <a:gd name="T10" fmla="*/ 0 h 48"/>
                <a:gd name="T11" fmla="*/ 1 w 1"/>
                <a:gd name="T12" fmla="*/ 48 h 48"/>
              </a:gdLst>
              <a:ahLst/>
              <a:cxnLst>
                <a:cxn ang="T6">
                  <a:pos x="T0" y="T1"/>
                </a:cxn>
                <a:cxn ang="T7">
                  <a:pos x="T2" y="T3"/>
                </a:cxn>
                <a:cxn ang="T8">
                  <a:pos x="T4" y="T5"/>
                </a:cxn>
              </a:cxnLst>
              <a:rect l="T9" t="T10" r="T11" b="T12"/>
              <a:pathLst>
                <a:path w="1" h="48">
                  <a:moveTo>
                    <a:pt x="0" y="0"/>
                  </a:moveTo>
                  <a:lnTo>
                    <a:pt x="0" y="48"/>
                  </a:ln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tIns="91440" bIns="91440"/>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57" name="Line 1651"/>
            <p:cNvSpPr>
              <a:spLocks noChangeShapeType="1"/>
            </p:cNvSpPr>
            <p:nvPr/>
          </p:nvSpPr>
          <p:spPr bwMode="auto">
            <a:xfrm>
              <a:off x="4256" y="3203"/>
              <a:ext cx="1" cy="48"/>
            </a:xfrm>
            <a:prstGeom prst="line">
              <a:avLst/>
            </a:prstGeom>
            <a:noFill/>
            <a:ln w="9525">
              <a:solidFill>
                <a:srgbClr val="FFFFFF"/>
              </a:solidFill>
              <a:round/>
              <a:headEnd/>
              <a:tailEnd/>
            </a:ln>
            <a:extLst>
              <a:ext uri="{909E8E84-426E-40DD-AFC4-6F175D3DCCD1}">
                <a14:hiddenFill xmlns="" xmlns:a14="http://schemas.microsoft.com/office/drawing/2010/main">
                  <a:noFill/>
                </a14:hiddenFill>
              </a:ext>
            </a:extLst>
          </p:spPr>
          <p:txBody>
            <a:bodyPr tIns="91440" bIns="91440"/>
            <a:lstStyle/>
            <a:p>
              <a:endParaRPr lang="en-US"/>
            </a:p>
          </p:txBody>
        </p:sp>
        <p:sp>
          <p:nvSpPr>
            <p:cNvPr id="63558" name="Rectangle 1652"/>
            <p:cNvSpPr>
              <a:spLocks noChangeArrowheads="1"/>
            </p:cNvSpPr>
            <p:nvPr/>
          </p:nvSpPr>
          <p:spPr bwMode="auto">
            <a:xfrm>
              <a:off x="2606" y="2506"/>
              <a:ext cx="339"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Provirus</a:t>
              </a:r>
              <a:endParaRPr lang="en-US" altLang="en-US" sz="1000">
                <a:latin typeface="Arial" panose="020B0604020202020204" pitchFamily="34" charset="0"/>
                <a:cs typeface="Times New Roman" panose="02020603050405020304" pitchFamily="18" charset="0"/>
              </a:endParaRPr>
            </a:p>
          </p:txBody>
        </p:sp>
        <p:sp>
          <p:nvSpPr>
            <p:cNvPr id="63559" name="Rectangle 1653"/>
            <p:cNvSpPr>
              <a:spLocks noChangeArrowheads="1"/>
            </p:cNvSpPr>
            <p:nvPr/>
          </p:nvSpPr>
          <p:spPr bwMode="auto">
            <a:xfrm>
              <a:off x="2606" y="2572"/>
              <a:ext cx="332"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(circular</a:t>
              </a:r>
              <a:endParaRPr lang="en-US" altLang="en-US" sz="1000">
                <a:latin typeface="Arial" panose="020B0604020202020204" pitchFamily="34" charset="0"/>
                <a:cs typeface="Times New Roman" panose="02020603050405020304" pitchFamily="18" charset="0"/>
              </a:endParaRPr>
            </a:p>
          </p:txBody>
        </p:sp>
        <p:sp>
          <p:nvSpPr>
            <p:cNvPr id="63560" name="Rectangle 1654"/>
            <p:cNvSpPr>
              <a:spLocks noChangeArrowheads="1"/>
            </p:cNvSpPr>
            <p:nvPr/>
          </p:nvSpPr>
          <p:spPr bwMode="auto">
            <a:xfrm>
              <a:off x="2606" y="2638"/>
              <a:ext cx="378" cy="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91440" bIns="91440">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r>
                <a:rPr lang="en-US" altLang="en-US" sz="1000" b="1">
                  <a:solidFill>
                    <a:srgbClr val="FFFFFF"/>
                  </a:solidFill>
                  <a:latin typeface="Arial" panose="020B0604020202020204" pitchFamily="34" charset="0"/>
                  <a:cs typeface="Times New Roman" panose="02020603050405020304" pitchFamily="18" charset="0"/>
                </a:rPr>
                <a:t>structure)</a:t>
              </a:r>
              <a:endParaRPr lang="en-US" altLang="en-US" sz="1000">
                <a:latin typeface="Arial" panose="020B0604020202020204" pitchFamily="34" charset="0"/>
                <a:cs typeface="Times New Roman" panose="02020603050405020304" pitchFamily="18" charset="0"/>
              </a:endParaRPr>
            </a:p>
          </p:txBody>
        </p:sp>
      </p:grpSp>
      <p:grpSp>
        <p:nvGrpSpPr>
          <p:cNvPr id="11" name="Group 1655"/>
          <p:cNvGrpSpPr>
            <a:grpSpLocks/>
          </p:cNvGrpSpPr>
          <p:nvPr/>
        </p:nvGrpSpPr>
        <p:grpSpPr bwMode="auto">
          <a:xfrm>
            <a:off x="1524000" y="2362200"/>
            <a:ext cx="3429000" cy="1447800"/>
            <a:chOff x="192" y="1152"/>
            <a:chExt cx="1872" cy="912"/>
          </a:xfrm>
        </p:grpSpPr>
        <p:sp>
          <p:nvSpPr>
            <p:cNvPr id="63508" name="Oval 1656"/>
            <p:cNvSpPr>
              <a:spLocks noChangeArrowheads="1"/>
            </p:cNvSpPr>
            <p:nvPr/>
          </p:nvSpPr>
          <p:spPr bwMode="auto">
            <a:xfrm>
              <a:off x="192" y="1152"/>
              <a:ext cx="864" cy="720"/>
            </a:xfrm>
            <a:prstGeom prst="ellipse">
              <a:avLst/>
            </a:prstGeom>
            <a:solidFill>
              <a:schemeClr val="accent1"/>
            </a:solidFill>
            <a:ln w="9525">
              <a:solidFill>
                <a:schemeClr val="accent1"/>
              </a:solidFill>
              <a:round/>
              <a:headEnd/>
              <a:tailEnd/>
            </a:ln>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09" name="Freeform 1657"/>
            <p:cNvSpPr>
              <a:spLocks/>
            </p:cNvSpPr>
            <p:nvPr/>
          </p:nvSpPr>
          <p:spPr bwMode="auto">
            <a:xfrm rot="-233680">
              <a:off x="960" y="1536"/>
              <a:ext cx="1104" cy="528"/>
            </a:xfrm>
            <a:custGeom>
              <a:avLst/>
              <a:gdLst>
                <a:gd name="T0" fmla="*/ 56 w 1056"/>
                <a:gd name="T1" fmla="*/ 0 h 480"/>
                <a:gd name="T2" fmla="*/ 1261 w 1056"/>
                <a:gd name="T3" fmla="*/ 703 h 480"/>
                <a:gd name="T4" fmla="*/ 0 w 1056"/>
                <a:gd name="T5" fmla="*/ 142 h 480"/>
                <a:gd name="T6" fmla="*/ 56 w 1056"/>
                <a:gd name="T7" fmla="*/ 0 h 480"/>
                <a:gd name="T8" fmla="*/ 0 60000 65536"/>
                <a:gd name="T9" fmla="*/ 0 60000 65536"/>
                <a:gd name="T10" fmla="*/ 0 60000 65536"/>
                <a:gd name="T11" fmla="*/ 0 60000 65536"/>
                <a:gd name="T12" fmla="*/ 0 w 1056"/>
                <a:gd name="T13" fmla="*/ 0 h 480"/>
                <a:gd name="T14" fmla="*/ 1056 w 1056"/>
                <a:gd name="T15" fmla="*/ 480 h 480"/>
              </a:gdLst>
              <a:ahLst/>
              <a:cxnLst>
                <a:cxn ang="T8">
                  <a:pos x="T0" y="T1"/>
                </a:cxn>
                <a:cxn ang="T9">
                  <a:pos x="T2" y="T3"/>
                </a:cxn>
                <a:cxn ang="T10">
                  <a:pos x="T4" y="T5"/>
                </a:cxn>
                <a:cxn ang="T11">
                  <a:pos x="T6" y="T7"/>
                </a:cxn>
              </a:cxnLst>
              <a:rect l="T12" t="T13" r="T14" b="T15"/>
              <a:pathLst>
                <a:path w="1056" h="480">
                  <a:moveTo>
                    <a:pt x="48" y="0"/>
                  </a:moveTo>
                  <a:lnTo>
                    <a:pt x="1056" y="480"/>
                  </a:lnTo>
                  <a:lnTo>
                    <a:pt x="0" y="96"/>
                  </a:lnTo>
                  <a:lnTo>
                    <a:pt x="48" y="0"/>
                  </a:lnTo>
                  <a:close/>
                </a:path>
              </a:pathLst>
            </a:custGeom>
            <a:solidFill>
              <a:schemeClr val="accent1"/>
            </a:solidFill>
            <a:ln w="9525">
              <a:solidFill>
                <a:schemeClr val="accent1"/>
              </a:solidFill>
              <a:round/>
              <a:headEnd/>
              <a:tailEnd/>
            </a:ln>
          </p:spPr>
          <p:txBody>
            <a:bodyPr wrap="none"/>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grpSp>
      <p:grpSp>
        <p:nvGrpSpPr>
          <p:cNvPr id="12" name="Group 1658"/>
          <p:cNvGrpSpPr>
            <a:grpSpLocks/>
          </p:cNvGrpSpPr>
          <p:nvPr/>
        </p:nvGrpSpPr>
        <p:grpSpPr bwMode="auto">
          <a:xfrm rot="446227">
            <a:off x="6791325" y="2589213"/>
            <a:ext cx="3875088" cy="1765300"/>
            <a:chOff x="3888" y="1824"/>
            <a:chExt cx="1680" cy="864"/>
          </a:xfrm>
        </p:grpSpPr>
        <p:sp>
          <p:nvSpPr>
            <p:cNvPr id="63506" name="Oval 1659"/>
            <p:cNvSpPr>
              <a:spLocks noChangeArrowheads="1"/>
            </p:cNvSpPr>
            <p:nvPr/>
          </p:nvSpPr>
          <p:spPr bwMode="auto">
            <a:xfrm>
              <a:off x="4848" y="2064"/>
              <a:ext cx="720" cy="624"/>
            </a:xfrm>
            <a:prstGeom prst="ellipse">
              <a:avLst/>
            </a:prstGeom>
            <a:solidFill>
              <a:schemeClr val="accent1"/>
            </a:solidFill>
            <a:ln w="9525">
              <a:solidFill>
                <a:schemeClr val="accent1"/>
              </a:solidFill>
              <a:round/>
              <a:headEnd/>
              <a:tailEnd/>
            </a:ln>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07" name="Freeform 1660"/>
            <p:cNvSpPr>
              <a:spLocks/>
            </p:cNvSpPr>
            <p:nvPr/>
          </p:nvSpPr>
          <p:spPr bwMode="auto">
            <a:xfrm>
              <a:off x="3888" y="1824"/>
              <a:ext cx="1008" cy="576"/>
            </a:xfrm>
            <a:custGeom>
              <a:avLst/>
              <a:gdLst>
                <a:gd name="T0" fmla="*/ 1361 w 912"/>
                <a:gd name="T1" fmla="*/ 612 h 528"/>
                <a:gd name="T2" fmla="*/ 0 w 912"/>
                <a:gd name="T3" fmla="*/ 0 h 528"/>
                <a:gd name="T4" fmla="*/ 1361 w 912"/>
                <a:gd name="T5" fmla="*/ 747 h 528"/>
                <a:gd name="T6" fmla="*/ 1361 w 912"/>
                <a:gd name="T7" fmla="*/ 612 h 528"/>
                <a:gd name="T8" fmla="*/ 0 60000 65536"/>
                <a:gd name="T9" fmla="*/ 0 60000 65536"/>
                <a:gd name="T10" fmla="*/ 0 60000 65536"/>
                <a:gd name="T11" fmla="*/ 0 60000 65536"/>
                <a:gd name="T12" fmla="*/ 0 w 912"/>
                <a:gd name="T13" fmla="*/ 0 h 528"/>
                <a:gd name="T14" fmla="*/ 912 w 912"/>
                <a:gd name="T15" fmla="*/ 528 h 528"/>
              </a:gdLst>
              <a:ahLst/>
              <a:cxnLst>
                <a:cxn ang="T8">
                  <a:pos x="T0" y="T1"/>
                </a:cxn>
                <a:cxn ang="T9">
                  <a:pos x="T2" y="T3"/>
                </a:cxn>
                <a:cxn ang="T10">
                  <a:pos x="T4" y="T5"/>
                </a:cxn>
                <a:cxn ang="T11">
                  <a:pos x="T6" y="T7"/>
                </a:cxn>
              </a:cxnLst>
              <a:rect l="T12" t="T13" r="T14" b="T15"/>
              <a:pathLst>
                <a:path w="912" h="528">
                  <a:moveTo>
                    <a:pt x="912" y="432"/>
                  </a:moveTo>
                  <a:lnTo>
                    <a:pt x="0" y="0"/>
                  </a:lnTo>
                  <a:lnTo>
                    <a:pt x="912" y="528"/>
                  </a:lnTo>
                  <a:lnTo>
                    <a:pt x="912" y="432"/>
                  </a:lnTo>
                  <a:close/>
                </a:path>
              </a:pathLst>
            </a:custGeom>
            <a:solidFill>
              <a:schemeClr val="accent1"/>
            </a:solidFill>
            <a:ln w="9525">
              <a:solidFill>
                <a:schemeClr val="accent1"/>
              </a:solidFill>
              <a:round/>
              <a:headEnd/>
              <a:tailEnd/>
            </a:ln>
          </p:spPr>
          <p:txBody>
            <a:bodyPr wrap="none"/>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grpSp>
      <p:sp>
        <p:nvSpPr>
          <p:cNvPr id="63495" name="Text Box 1661"/>
          <p:cNvSpPr txBox="1">
            <a:spLocks noChangeArrowheads="1"/>
          </p:cNvSpPr>
          <p:nvPr/>
        </p:nvSpPr>
        <p:spPr bwMode="auto">
          <a:xfrm>
            <a:off x="9220200" y="3213100"/>
            <a:ext cx="1219200"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a:spcBef>
                <a:spcPct val="50000"/>
              </a:spcBef>
            </a:pPr>
            <a:r>
              <a:rPr lang="en-US" altLang="en-US" sz="1400" b="1">
                <a:latin typeface="Verdana" panose="020B0604030504040204" pitchFamily="34" charset="0"/>
                <a:cs typeface="Times New Roman" panose="02020603050405020304" pitchFamily="18" charset="0"/>
              </a:rPr>
              <a:t>Protease inhibitors (e.g. Kaletra) </a:t>
            </a:r>
            <a:r>
              <a:rPr lang="en-US" altLang="en-US" b="1">
                <a:solidFill>
                  <a:schemeClr val="hlink"/>
                </a:solidFill>
                <a:latin typeface="Verdana" panose="020B0604030504040204" pitchFamily="34" charset="0"/>
                <a:cs typeface="Times New Roman" panose="02020603050405020304" pitchFamily="18" charset="0"/>
              </a:rPr>
              <a:t>3</a:t>
            </a:r>
            <a:endParaRPr lang="en-US" altLang="en-US" sz="1400" b="1">
              <a:latin typeface="Verdana" panose="020B0604030504040204" pitchFamily="34" charset="0"/>
              <a:cs typeface="Times New Roman" panose="02020603050405020304" pitchFamily="18" charset="0"/>
            </a:endParaRPr>
          </a:p>
        </p:txBody>
      </p:sp>
      <p:sp>
        <p:nvSpPr>
          <p:cNvPr id="63496" name="Text Box 1662"/>
          <p:cNvSpPr txBox="1">
            <a:spLocks noChangeArrowheads="1"/>
          </p:cNvSpPr>
          <p:nvPr/>
        </p:nvSpPr>
        <p:spPr bwMode="auto">
          <a:xfrm>
            <a:off x="2057400" y="2895601"/>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spcBef>
                <a:spcPct val="50000"/>
              </a:spcBef>
            </a:pPr>
            <a:endParaRPr lang="en-US" altLang="en-US" sz="1800">
              <a:latin typeface="Verdana" panose="020B0604030504040204" pitchFamily="34" charset="0"/>
              <a:cs typeface="Times New Roman" panose="02020603050405020304" pitchFamily="18" charset="0"/>
            </a:endParaRPr>
          </a:p>
        </p:txBody>
      </p:sp>
      <p:sp>
        <p:nvSpPr>
          <p:cNvPr id="63497" name="Text Box 1663"/>
          <p:cNvSpPr txBox="1">
            <a:spLocks noChangeArrowheads="1"/>
          </p:cNvSpPr>
          <p:nvPr/>
        </p:nvSpPr>
        <p:spPr bwMode="auto">
          <a:xfrm>
            <a:off x="1524001" y="2349501"/>
            <a:ext cx="147637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a:spcBef>
                <a:spcPct val="50000"/>
              </a:spcBef>
            </a:pPr>
            <a:r>
              <a:rPr lang="en-US" altLang="en-US" sz="1400" b="1">
                <a:latin typeface="Verdana" panose="020B0604030504040204" pitchFamily="34" charset="0"/>
                <a:cs typeface="Times New Roman" panose="02020603050405020304" pitchFamily="18" charset="0"/>
              </a:rPr>
              <a:t>NRTI’s &amp; NNRTI’s/ NtRTIs  (e.g. AZT)</a:t>
            </a:r>
            <a:r>
              <a:rPr lang="en-US" altLang="en-US" sz="1800" b="1">
                <a:solidFill>
                  <a:schemeClr val="hlink"/>
                </a:solidFill>
                <a:latin typeface="Verdana" panose="020B0604030504040204" pitchFamily="34" charset="0"/>
                <a:cs typeface="Times New Roman" panose="02020603050405020304" pitchFamily="18" charset="0"/>
              </a:rPr>
              <a:t>2</a:t>
            </a:r>
          </a:p>
        </p:txBody>
      </p:sp>
      <p:grpSp>
        <p:nvGrpSpPr>
          <p:cNvPr id="13" name="Group 1664"/>
          <p:cNvGrpSpPr>
            <a:grpSpLocks/>
          </p:cNvGrpSpPr>
          <p:nvPr/>
        </p:nvGrpSpPr>
        <p:grpSpPr bwMode="auto">
          <a:xfrm>
            <a:off x="1524000" y="3810000"/>
            <a:ext cx="3352800" cy="1219200"/>
            <a:chOff x="192" y="1152"/>
            <a:chExt cx="1872" cy="912"/>
          </a:xfrm>
        </p:grpSpPr>
        <p:sp>
          <p:nvSpPr>
            <p:cNvPr id="63504" name="Oval 1665"/>
            <p:cNvSpPr>
              <a:spLocks noChangeArrowheads="1"/>
            </p:cNvSpPr>
            <p:nvPr/>
          </p:nvSpPr>
          <p:spPr bwMode="auto">
            <a:xfrm>
              <a:off x="192" y="1152"/>
              <a:ext cx="864" cy="720"/>
            </a:xfrm>
            <a:prstGeom prst="ellipse">
              <a:avLst/>
            </a:prstGeom>
            <a:solidFill>
              <a:schemeClr val="accent1"/>
            </a:solidFill>
            <a:ln w="9525">
              <a:solidFill>
                <a:schemeClr val="accent1"/>
              </a:solidFill>
              <a:round/>
              <a:headEnd/>
              <a:tailEnd/>
            </a:ln>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63505" name="Freeform 1666"/>
            <p:cNvSpPr>
              <a:spLocks/>
            </p:cNvSpPr>
            <p:nvPr/>
          </p:nvSpPr>
          <p:spPr bwMode="auto">
            <a:xfrm rot="-233680">
              <a:off x="960" y="1536"/>
              <a:ext cx="1104" cy="528"/>
            </a:xfrm>
            <a:custGeom>
              <a:avLst/>
              <a:gdLst>
                <a:gd name="T0" fmla="*/ 56 w 1056"/>
                <a:gd name="T1" fmla="*/ 0 h 480"/>
                <a:gd name="T2" fmla="*/ 1261 w 1056"/>
                <a:gd name="T3" fmla="*/ 703 h 480"/>
                <a:gd name="T4" fmla="*/ 0 w 1056"/>
                <a:gd name="T5" fmla="*/ 142 h 480"/>
                <a:gd name="T6" fmla="*/ 56 w 1056"/>
                <a:gd name="T7" fmla="*/ 0 h 480"/>
                <a:gd name="T8" fmla="*/ 0 60000 65536"/>
                <a:gd name="T9" fmla="*/ 0 60000 65536"/>
                <a:gd name="T10" fmla="*/ 0 60000 65536"/>
                <a:gd name="T11" fmla="*/ 0 60000 65536"/>
                <a:gd name="T12" fmla="*/ 0 w 1056"/>
                <a:gd name="T13" fmla="*/ 0 h 480"/>
                <a:gd name="T14" fmla="*/ 1056 w 1056"/>
                <a:gd name="T15" fmla="*/ 480 h 480"/>
              </a:gdLst>
              <a:ahLst/>
              <a:cxnLst>
                <a:cxn ang="T8">
                  <a:pos x="T0" y="T1"/>
                </a:cxn>
                <a:cxn ang="T9">
                  <a:pos x="T2" y="T3"/>
                </a:cxn>
                <a:cxn ang="T10">
                  <a:pos x="T4" y="T5"/>
                </a:cxn>
                <a:cxn ang="T11">
                  <a:pos x="T6" y="T7"/>
                </a:cxn>
              </a:cxnLst>
              <a:rect l="T12" t="T13" r="T14" b="T15"/>
              <a:pathLst>
                <a:path w="1056" h="480">
                  <a:moveTo>
                    <a:pt x="48" y="0"/>
                  </a:moveTo>
                  <a:lnTo>
                    <a:pt x="1056" y="480"/>
                  </a:lnTo>
                  <a:lnTo>
                    <a:pt x="0" y="96"/>
                  </a:lnTo>
                  <a:lnTo>
                    <a:pt x="48" y="0"/>
                  </a:lnTo>
                  <a:close/>
                </a:path>
              </a:pathLst>
            </a:custGeom>
            <a:solidFill>
              <a:schemeClr val="accent1"/>
            </a:solidFill>
            <a:ln w="9525">
              <a:solidFill>
                <a:schemeClr val="accent1"/>
              </a:solidFill>
              <a:round/>
              <a:headEnd/>
              <a:tailEnd/>
            </a:ln>
          </p:spPr>
          <p:txBody>
            <a:bodyPr wrap="none"/>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grpSp>
      <p:sp>
        <p:nvSpPr>
          <p:cNvPr id="63499" name="Text Box 1667"/>
          <p:cNvSpPr txBox="1">
            <a:spLocks noChangeArrowheads="1"/>
          </p:cNvSpPr>
          <p:nvPr/>
        </p:nvSpPr>
        <p:spPr bwMode="auto">
          <a:xfrm>
            <a:off x="1524001" y="3933825"/>
            <a:ext cx="1692275" cy="801688"/>
          </a:xfrm>
          <a:prstGeom prst="rect">
            <a:avLst/>
          </a:prstGeom>
          <a:noFill/>
          <a:ln w="9525">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a:spcBef>
                <a:spcPct val="50000"/>
              </a:spcBef>
            </a:pPr>
            <a:r>
              <a:rPr lang="en-US" altLang="en-US" sz="1400" b="1">
                <a:latin typeface="Verdana" panose="020B0604030504040204" pitchFamily="34" charset="0"/>
                <a:cs typeface="Times New Roman" panose="02020603050405020304" pitchFamily="18" charset="0"/>
              </a:rPr>
              <a:t>Entry/Fusion inhibitors work here </a:t>
            </a:r>
            <a:r>
              <a:rPr lang="en-US" altLang="en-US" sz="1800" b="1">
                <a:solidFill>
                  <a:schemeClr val="hlink"/>
                </a:solidFill>
                <a:latin typeface="Verdana" panose="020B0604030504040204" pitchFamily="34" charset="0"/>
                <a:cs typeface="Times New Roman" panose="02020603050405020304" pitchFamily="18" charset="0"/>
              </a:rPr>
              <a:t>1</a:t>
            </a:r>
          </a:p>
        </p:txBody>
      </p:sp>
      <p:sp>
        <p:nvSpPr>
          <p:cNvPr id="63500" name="Text Box 1668"/>
          <p:cNvSpPr txBox="1">
            <a:spLocks noChangeArrowheads="1"/>
          </p:cNvSpPr>
          <p:nvPr/>
        </p:nvSpPr>
        <p:spPr bwMode="auto">
          <a:xfrm>
            <a:off x="3657600" y="1828800"/>
            <a:ext cx="762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a:spcBef>
                <a:spcPct val="50000"/>
              </a:spcBef>
            </a:pPr>
            <a:r>
              <a:rPr lang="en-US" altLang="en-US" sz="1800">
                <a:cs typeface="Times New Roman" panose="02020603050405020304" pitchFamily="18" charset="0"/>
              </a:rPr>
              <a:t>CD4 Cell</a:t>
            </a:r>
          </a:p>
        </p:txBody>
      </p:sp>
      <p:sp>
        <p:nvSpPr>
          <p:cNvPr id="63501" name="Line 1669"/>
          <p:cNvSpPr>
            <a:spLocks noChangeShapeType="1"/>
          </p:cNvSpPr>
          <p:nvPr/>
        </p:nvSpPr>
        <p:spPr bwMode="auto">
          <a:xfrm>
            <a:off x="4267200" y="2133600"/>
            <a:ext cx="609600" cy="228600"/>
          </a:xfrm>
          <a:prstGeom prst="line">
            <a:avLst/>
          </a:prstGeom>
          <a:noFill/>
          <a:ln w="19050" cap="sq">
            <a:solidFill>
              <a:schemeClr val="tx1"/>
            </a:solidFill>
            <a:miter lim="800000"/>
            <a:headEnd type="none" w="sm" len="sm"/>
            <a:tailEnd type="triangle" w="med" len="lg"/>
          </a:ln>
          <a:extLst>
            <a:ext uri="{909E8E84-426E-40DD-AFC4-6F175D3DCCD1}">
              <a14:hiddenFill xmlns="" xmlns:a14="http://schemas.microsoft.com/office/drawing/2010/main">
                <a:noFill/>
              </a14:hiddenFill>
            </a:ext>
          </a:extLst>
        </p:spPr>
        <p:txBody>
          <a:bodyPr wrap="none"/>
          <a:lstStyle/>
          <a:p>
            <a:endParaRPr lang="en-US"/>
          </a:p>
        </p:txBody>
      </p:sp>
      <p:sp>
        <p:nvSpPr>
          <p:cNvPr id="63502" name="Text Box 1670"/>
          <p:cNvSpPr txBox="1">
            <a:spLocks noChangeArrowheads="1"/>
          </p:cNvSpPr>
          <p:nvPr/>
        </p:nvSpPr>
        <p:spPr bwMode="auto">
          <a:xfrm>
            <a:off x="1828800" y="5715000"/>
            <a:ext cx="1066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a:spcBef>
                <a:spcPct val="50000"/>
              </a:spcBef>
            </a:pPr>
            <a:r>
              <a:rPr lang="en-US" altLang="en-US" sz="1800">
                <a:cs typeface="Times New Roman" panose="02020603050405020304" pitchFamily="18" charset="0"/>
              </a:rPr>
              <a:t>HIV Particle</a:t>
            </a:r>
          </a:p>
        </p:txBody>
      </p:sp>
      <p:sp>
        <p:nvSpPr>
          <p:cNvPr id="63503" name="Line 1671"/>
          <p:cNvSpPr>
            <a:spLocks noChangeShapeType="1"/>
          </p:cNvSpPr>
          <p:nvPr/>
        </p:nvSpPr>
        <p:spPr bwMode="auto">
          <a:xfrm flipV="1">
            <a:off x="2590800" y="5638800"/>
            <a:ext cx="381000" cy="304800"/>
          </a:xfrm>
          <a:prstGeom prst="line">
            <a:avLst/>
          </a:prstGeom>
          <a:noFill/>
          <a:ln w="19050" cap="sq">
            <a:solidFill>
              <a:schemeClr val="tx1"/>
            </a:solidFill>
            <a:miter lim="800000"/>
            <a:headEnd type="none" w="sm" len="sm"/>
            <a:tailEnd type="triangle" w="med" len="lg"/>
          </a:ln>
          <a:extLst>
            <a:ext uri="{909E8E84-426E-40DD-AFC4-6F175D3DCCD1}">
              <a14:hiddenFill xmlns="" xmlns:a14="http://schemas.microsoft.com/office/drawing/2010/main">
                <a:noFill/>
              </a14:hiddenFill>
            </a:ext>
          </a:extLst>
        </p:spPr>
        <p:txBody>
          <a:bodyPr wrap="none"/>
          <a:lstStyle/>
          <a:p>
            <a:endParaRPr lang="en-US"/>
          </a:p>
        </p:txBody>
      </p:sp>
    </p:spTree>
    <p:extLst>
      <p:ext uri="{BB962C8B-B14F-4D97-AF65-F5344CB8AC3E}">
        <p14:creationId xmlns="" xmlns:p14="http://schemas.microsoft.com/office/powerpoint/2010/main" val="1398186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ARV classification</a:t>
            </a:r>
            <a:endParaRPr lang="en-US" dirty="0"/>
          </a:p>
        </p:txBody>
      </p:sp>
      <p:sp>
        <p:nvSpPr>
          <p:cNvPr id="3" name="Content Placeholder 2"/>
          <p:cNvSpPr>
            <a:spLocks noGrp="1"/>
          </p:cNvSpPr>
          <p:nvPr>
            <p:ph idx="1"/>
          </p:nvPr>
        </p:nvSpPr>
        <p:spPr>
          <a:xfrm>
            <a:off x="838200" y="1825624"/>
            <a:ext cx="10515600" cy="4879975"/>
          </a:xfrm>
        </p:spPr>
        <p:txBody>
          <a:bodyPr>
            <a:normAutofit/>
          </a:bodyPr>
          <a:lstStyle/>
          <a:p>
            <a:pPr marL="731838" lvl="1" indent="-457200">
              <a:buFont typeface="+mj-lt"/>
              <a:buAutoNum type="arabicPeriod"/>
            </a:pPr>
            <a:r>
              <a:rPr lang="en-US" sz="4000" b="1" u="sng" dirty="0"/>
              <a:t>NRTIs</a:t>
            </a:r>
            <a:r>
              <a:rPr lang="en-US" sz="4000" b="1" dirty="0"/>
              <a:t> </a:t>
            </a:r>
            <a:r>
              <a:rPr lang="en-US" sz="4000" dirty="0"/>
              <a:t>(nucleoside/nucleotide reverse transcriptase </a:t>
            </a:r>
            <a:r>
              <a:rPr lang="en-US" sz="4000" dirty="0" err="1" smtClean="0"/>
              <a:t>inihibitors</a:t>
            </a:r>
            <a:r>
              <a:rPr lang="en-US" sz="4000" dirty="0" smtClean="0"/>
              <a:t>)</a:t>
            </a:r>
            <a:endParaRPr lang="en-US" sz="4000" dirty="0"/>
          </a:p>
          <a:p>
            <a:pPr marL="731838" lvl="1" indent="-457200">
              <a:buFont typeface="+mj-lt"/>
              <a:buAutoNum type="arabicPeriod"/>
            </a:pPr>
            <a:r>
              <a:rPr lang="en-US" sz="4000" b="1" u="sng" dirty="0"/>
              <a:t>NNRTIs</a:t>
            </a:r>
            <a:r>
              <a:rPr lang="en-US" sz="4000" b="1" dirty="0"/>
              <a:t> </a:t>
            </a:r>
            <a:r>
              <a:rPr lang="en-US" sz="4000" dirty="0"/>
              <a:t>(non-nucleoside reverse transcriptase </a:t>
            </a:r>
            <a:r>
              <a:rPr lang="en-US" sz="4000" dirty="0" smtClean="0"/>
              <a:t>inhibitors)</a:t>
            </a:r>
            <a:endParaRPr lang="en-US" sz="4000" dirty="0"/>
          </a:p>
          <a:p>
            <a:pPr marL="731838" lvl="1" indent="-457200">
              <a:buFont typeface="+mj-lt"/>
              <a:buAutoNum type="arabicPeriod"/>
            </a:pPr>
            <a:r>
              <a:rPr lang="en-US" sz="4000" b="1" u="sng" dirty="0"/>
              <a:t>PIs</a:t>
            </a:r>
            <a:r>
              <a:rPr lang="en-US" sz="4000" b="1" dirty="0"/>
              <a:t> </a:t>
            </a:r>
            <a:r>
              <a:rPr lang="en-US" sz="4000" dirty="0"/>
              <a:t>(protease </a:t>
            </a:r>
            <a:r>
              <a:rPr lang="en-US" sz="4000" dirty="0" smtClean="0"/>
              <a:t>inhibitors)</a:t>
            </a:r>
            <a:endParaRPr lang="en-US" sz="4000" dirty="0"/>
          </a:p>
          <a:p>
            <a:pPr marL="731838" lvl="1" indent="-457200">
              <a:buFont typeface="+mj-lt"/>
              <a:buAutoNum type="arabicPeriod"/>
            </a:pPr>
            <a:r>
              <a:rPr lang="en-US" sz="4000" dirty="0"/>
              <a:t>Fusion </a:t>
            </a:r>
            <a:r>
              <a:rPr lang="en-US" sz="4000" dirty="0" smtClean="0"/>
              <a:t>inhibitors </a:t>
            </a:r>
            <a:r>
              <a:rPr lang="en-US" sz="4000" dirty="0"/>
              <a:t>(</a:t>
            </a:r>
            <a:r>
              <a:rPr lang="en-US" sz="4000" dirty="0" err="1"/>
              <a:t>enfuvirtide</a:t>
            </a:r>
            <a:r>
              <a:rPr lang="en-US" sz="4000" dirty="0"/>
              <a:t>)</a:t>
            </a:r>
          </a:p>
          <a:p>
            <a:pPr marL="731838" lvl="1" indent="-457200">
              <a:buFont typeface="+mj-lt"/>
              <a:buAutoNum type="arabicPeriod"/>
            </a:pPr>
            <a:r>
              <a:rPr lang="en-US" sz="4000" dirty="0" err="1"/>
              <a:t>Integrase</a:t>
            </a:r>
            <a:r>
              <a:rPr lang="en-US" sz="4000" dirty="0"/>
              <a:t> </a:t>
            </a:r>
            <a:r>
              <a:rPr lang="en-US" sz="4000" dirty="0" smtClean="0"/>
              <a:t>inhibitors </a:t>
            </a:r>
            <a:r>
              <a:rPr lang="en-US" sz="4000" dirty="0"/>
              <a:t>(</a:t>
            </a:r>
            <a:r>
              <a:rPr lang="en-US" sz="4000" dirty="0" err="1"/>
              <a:t>raltegravir</a:t>
            </a:r>
            <a:r>
              <a:rPr lang="en-US" sz="4000" dirty="0"/>
              <a:t>)</a:t>
            </a:r>
          </a:p>
          <a:p>
            <a:pPr marL="731838" lvl="1" indent="-457200">
              <a:buFont typeface="+mj-lt"/>
              <a:buAutoNum type="arabicPeriod"/>
            </a:pPr>
            <a:r>
              <a:rPr lang="en-US" sz="4000" dirty="0"/>
              <a:t>CCR5 Antagonists (</a:t>
            </a:r>
            <a:r>
              <a:rPr lang="en-US" sz="4000" dirty="0" err="1"/>
              <a:t>maraviroc</a:t>
            </a:r>
            <a:r>
              <a:rPr lang="en-US" sz="4000" dirty="0"/>
              <a:t>)</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49</a:t>
            </a:fld>
            <a:endParaRPr lang="en-US" dirty="0"/>
          </a:p>
        </p:txBody>
      </p:sp>
    </p:spTree>
    <p:extLst>
      <p:ext uri="{BB962C8B-B14F-4D97-AF65-F5344CB8AC3E}">
        <p14:creationId xmlns="" xmlns:p14="http://schemas.microsoft.com/office/powerpoint/2010/main" val="1403984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737FA6C0-5311-4CC0-AEF6-3842F6053C99}" type="slidenum">
              <a:rPr lang="en-US" altLang="en-US" sz="1400"/>
              <a:pPr/>
              <a:t>5</a:t>
            </a:fld>
            <a:endParaRPr lang="en-US" altLang="en-US" sz="1400"/>
          </a:p>
        </p:txBody>
      </p:sp>
      <p:sp>
        <p:nvSpPr>
          <p:cNvPr id="50179" name="Rectangle 2"/>
          <p:cNvSpPr>
            <a:spLocks noGrp="1" noChangeArrowheads="1"/>
          </p:cNvSpPr>
          <p:nvPr>
            <p:ph type="title"/>
          </p:nvPr>
        </p:nvSpPr>
        <p:spPr>
          <a:xfrm>
            <a:off x="1752601" y="228600"/>
            <a:ext cx="8715375" cy="1531938"/>
          </a:xfrm>
        </p:spPr>
        <p:txBody>
          <a:bodyPr/>
          <a:lstStyle/>
          <a:p>
            <a:pPr algn="ctr" eaLnBrk="1" hangingPunct="1"/>
            <a:r>
              <a:rPr lang="en-GB" altLang="en-US" smtClean="0"/>
              <a:t>HIV Life Cycle</a:t>
            </a:r>
          </a:p>
        </p:txBody>
      </p:sp>
      <p:sp>
        <p:nvSpPr>
          <p:cNvPr id="50180" name="Text Box 3"/>
          <p:cNvSpPr txBox="1">
            <a:spLocks noChangeArrowheads="1"/>
          </p:cNvSpPr>
          <p:nvPr/>
        </p:nvSpPr>
        <p:spPr bwMode="auto">
          <a:xfrm>
            <a:off x="3200400" y="1943468"/>
            <a:ext cx="1905000"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GB" altLang="en-US" b="1" dirty="0">
                <a:solidFill>
                  <a:srgbClr val="FF0000"/>
                </a:solidFill>
              </a:rPr>
              <a:t>Attachment to CD4 receptor site (and co-receptor</a:t>
            </a:r>
            <a:r>
              <a:rPr lang="en-GB" altLang="en-US" dirty="0"/>
              <a:t>)</a:t>
            </a:r>
          </a:p>
        </p:txBody>
      </p:sp>
      <p:sp>
        <p:nvSpPr>
          <p:cNvPr id="50181" name="Text Box 4"/>
          <p:cNvSpPr txBox="1">
            <a:spLocks noChangeArrowheads="1"/>
          </p:cNvSpPr>
          <p:nvPr/>
        </p:nvSpPr>
        <p:spPr bwMode="auto">
          <a:xfrm>
            <a:off x="5715000" y="2362201"/>
            <a:ext cx="1066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GB" altLang="en-US"/>
              <a:t>Fusion</a:t>
            </a:r>
          </a:p>
        </p:txBody>
      </p:sp>
      <p:sp>
        <p:nvSpPr>
          <p:cNvPr id="50182" name="Text Box 5"/>
          <p:cNvSpPr txBox="1">
            <a:spLocks noChangeArrowheads="1"/>
          </p:cNvSpPr>
          <p:nvPr/>
        </p:nvSpPr>
        <p:spPr bwMode="auto">
          <a:xfrm>
            <a:off x="7467600" y="2133601"/>
            <a:ext cx="17526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GB" altLang="en-US"/>
              <a:t>Capsid released into lymphocyte</a:t>
            </a:r>
          </a:p>
        </p:txBody>
      </p:sp>
      <p:sp>
        <p:nvSpPr>
          <p:cNvPr id="50183" name="Text Box 6"/>
          <p:cNvSpPr txBox="1">
            <a:spLocks noChangeArrowheads="1"/>
          </p:cNvSpPr>
          <p:nvPr/>
        </p:nvSpPr>
        <p:spPr bwMode="auto">
          <a:xfrm>
            <a:off x="7543800" y="3657601"/>
            <a:ext cx="24384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GB" altLang="en-US"/>
              <a:t>Transcription using RT to create dsDNA copy</a:t>
            </a:r>
          </a:p>
        </p:txBody>
      </p:sp>
      <p:sp>
        <p:nvSpPr>
          <p:cNvPr id="50184" name="Text Box 7"/>
          <p:cNvSpPr txBox="1">
            <a:spLocks noChangeArrowheads="1"/>
          </p:cNvSpPr>
          <p:nvPr/>
        </p:nvSpPr>
        <p:spPr bwMode="auto">
          <a:xfrm>
            <a:off x="7162801" y="5257801"/>
            <a:ext cx="2187575"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GB" altLang="en-US"/>
              <a:t>Integration of viral DNA into human genome</a:t>
            </a:r>
          </a:p>
        </p:txBody>
      </p:sp>
      <p:sp>
        <p:nvSpPr>
          <p:cNvPr id="50185" name="Text Box 8"/>
          <p:cNvSpPr txBox="1">
            <a:spLocks noChangeArrowheads="1"/>
          </p:cNvSpPr>
          <p:nvPr/>
        </p:nvSpPr>
        <p:spPr bwMode="auto">
          <a:xfrm>
            <a:off x="3124200" y="5257801"/>
            <a:ext cx="19050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GB" altLang="en-US"/>
              <a:t>Manufacture and assembly of new viral proteins</a:t>
            </a:r>
          </a:p>
        </p:txBody>
      </p:sp>
      <p:sp>
        <p:nvSpPr>
          <p:cNvPr id="50186" name="Text Box 9"/>
          <p:cNvSpPr txBox="1">
            <a:spLocks noChangeArrowheads="1"/>
          </p:cNvSpPr>
          <p:nvPr/>
        </p:nvSpPr>
        <p:spPr bwMode="auto">
          <a:xfrm>
            <a:off x="1981200" y="4419601"/>
            <a:ext cx="18288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GB" altLang="en-US"/>
              <a:t>New virions budding from cell</a:t>
            </a:r>
          </a:p>
        </p:txBody>
      </p:sp>
      <p:sp>
        <p:nvSpPr>
          <p:cNvPr id="50187" name="Text Box 10"/>
          <p:cNvSpPr txBox="1">
            <a:spLocks noChangeArrowheads="1"/>
          </p:cNvSpPr>
          <p:nvPr/>
        </p:nvSpPr>
        <p:spPr bwMode="auto">
          <a:xfrm>
            <a:off x="5410200" y="5486401"/>
            <a:ext cx="12192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GB" altLang="en-US"/>
              <a:t>New viral RNA</a:t>
            </a:r>
          </a:p>
        </p:txBody>
      </p:sp>
      <p:sp>
        <p:nvSpPr>
          <p:cNvPr id="50188" name="Text Box 11"/>
          <p:cNvSpPr txBox="1">
            <a:spLocks noChangeArrowheads="1"/>
          </p:cNvSpPr>
          <p:nvPr/>
        </p:nvSpPr>
        <p:spPr bwMode="auto">
          <a:xfrm>
            <a:off x="2057400" y="3581401"/>
            <a:ext cx="1752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GB" altLang="en-US"/>
              <a:t>Mature virus</a:t>
            </a:r>
          </a:p>
        </p:txBody>
      </p:sp>
      <p:sp>
        <p:nvSpPr>
          <p:cNvPr id="50189" name="Line 12"/>
          <p:cNvSpPr>
            <a:spLocks noChangeShapeType="1"/>
          </p:cNvSpPr>
          <p:nvPr/>
        </p:nvSpPr>
        <p:spPr bwMode="auto">
          <a:xfrm flipV="1">
            <a:off x="2514600" y="2743200"/>
            <a:ext cx="533400" cy="685800"/>
          </a:xfrm>
          <a:prstGeom prst="line">
            <a:avLst/>
          </a:prstGeom>
          <a:noFill/>
          <a:ln w="9525">
            <a:solidFill>
              <a:schemeClr val="tx2"/>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0190" name="Line 13"/>
          <p:cNvSpPr>
            <a:spLocks noChangeShapeType="1"/>
          </p:cNvSpPr>
          <p:nvPr/>
        </p:nvSpPr>
        <p:spPr bwMode="auto">
          <a:xfrm>
            <a:off x="5029200" y="2590800"/>
            <a:ext cx="685800" cy="0"/>
          </a:xfrm>
          <a:prstGeom prst="line">
            <a:avLst/>
          </a:prstGeom>
          <a:noFill/>
          <a:ln w="9525">
            <a:solidFill>
              <a:schemeClr val="tx2"/>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0191" name="Line 14"/>
          <p:cNvSpPr>
            <a:spLocks noChangeShapeType="1"/>
          </p:cNvSpPr>
          <p:nvPr/>
        </p:nvSpPr>
        <p:spPr bwMode="auto">
          <a:xfrm>
            <a:off x="6781800" y="2590800"/>
            <a:ext cx="685800" cy="0"/>
          </a:xfrm>
          <a:prstGeom prst="line">
            <a:avLst/>
          </a:prstGeom>
          <a:noFill/>
          <a:ln w="9525">
            <a:solidFill>
              <a:schemeClr val="tx2"/>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0192" name="Line 15"/>
          <p:cNvSpPr>
            <a:spLocks noChangeShapeType="1"/>
          </p:cNvSpPr>
          <p:nvPr/>
        </p:nvSpPr>
        <p:spPr bwMode="auto">
          <a:xfrm>
            <a:off x="8305800" y="3276600"/>
            <a:ext cx="0" cy="457200"/>
          </a:xfrm>
          <a:prstGeom prst="line">
            <a:avLst/>
          </a:prstGeom>
          <a:noFill/>
          <a:ln w="9525">
            <a:solidFill>
              <a:schemeClr val="tx2"/>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0193" name="Line 16"/>
          <p:cNvSpPr>
            <a:spLocks noChangeShapeType="1"/>
          </p:cNvSpPr>
          <p:nvPr/>
        </p:nvSpPr>
        <p:spPr bwMode="auto">
          <a:xfrm flipH="1">
            <a:off x="8153400" y="4724400"/>
            <a:ext cx="533400" cy="533400"/>
          </a:xfrm>
          <a:prstGeom prst="line">
            <a:avLst/>
          </a:prstGeom>
          <a:noFill/>
          <a:ln w="9525">
            <a:solidFill>
              <a:schemeClr val="tx2"/>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0194" name="Line 17"/>
          <p:cNvSpPr>
            <a:spLocks noChangeShapeType="1"/>
          </p:cNvSpPr>
          <p:nvPr/>
        </p:nvSpPr>
        <p:spPr bwMode="auto">
          <a:xfrm flipH="1">
            <a:off x="6477000" y="5791200"/>
            <a:ext cx="609600" cy="0"/>
          </a:xfrm>
          <a:prstGeom prst="line">
            <a:avLst/>
          </a:prstGeom>
          <a:noFill/>
          <a:ln w="9525">
            <a:solidFill>
              <a:schemeClr val="tx2"/>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0195" name="Line 18"/>
          <p:cNvSpPr>
            <a:spLocks noChangeShapeType="1"/>
          </p:cNvSpPr>
          <p:nvPr/>
        </p:nvSpPr>
        <p:spPr bwMode="auto">
          <a:xfrm flipH="1">
            <a:off x="5029200" y="5791200"/>
            <a:ext cx="228600" cy="0"/>
          </a:xfrm>
          <a:prstGeom prst="line">
            <a:avLst/>
          </a:prstGeom>
          <a:noFill/>
          <a:ln w="9525">
            <a:solidFill>
              <a:schemeClr val="tx2"/>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0196" name="Line 19"/>
          <p:cNvSpPr>
            <a:spLocks noChangeShapeType="1"/>
          </p:cNvSpPr>
          <p:nvPr/>
        </p:nvSpPr>
        <p:spPr bwMode="auto">
          <a:xfrm flipH="1" flipV="1">
            <a:off x="2667000" y="5105400"/>
            <a:ext cx="457200" cy="457200"/>
          </a:xfrm>
          <a:prstGeom prst="line">
            <a:avLst/>
          </a:prstGeom>
          <a:noFill/>
          <a:ln w="9525">
            <a:solidFill>
              <a:schemeClr val="tx2"/>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0197" name="Line 20"/>
          <p:cNvSpPr>
            <a:spLocks noChangeShapeType="1"/>
          </p:cNvSpPr>
          <p:nvPr/>
        </p:nvSpPr>
        <p:spPr bwMode="auto">
          <a:xfrm flipV="1">
            <a:off x="2438400" y="3962400"/>
            <a:ext cx="0" cy="457200"/>
          </a:xfrm>
          <a:prstGeom prst="line">
            <a:avLst/>
          </a:prstGeom>
          <a:noFill/>
          <a:ln w="9525">
            <a:solidFill>
              <a:schemeClr val="tx2"/>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0198" name="Rectangle 21"/>
          <p:cNvSpPr>
            <a:spLocks noChangeArrowheads="1"/>
          </p:cNvSpPr>
          <p:nvPr/>
        </p:nvSpPr>
        <p:spPr bwMode="auto">
          <a:xfrm>
            <a:off x="5486400" y="3429000"/>
            <a:ext cx="1676400" cy="838200"/>
          </a:xfrm>
          <a:prstGeom prst="rect">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r>
              <a:rPr lang="en-GB" altLang="en-US"/>
              <a:t>Reverse </a:t>
            </a:r>
          </a:p>
          <a:p>
            <a:pPr algn="ctr" eaLnBrk="1" hangingPunct="1"/>
            <a:r>
              <a:rPr lang="en-GB" altLang="en-US"/>
              <a:t>Transcriptase</a:t>
            </a:r>
          </a:p>
        </p:txBody>
      </p:sp>
      <p:sp>
        <p:nvSpPr>
          <p:cNvPr id="50199" name="Line 22"/>
          <p:cNvSpPr>
            <a:spLocks noChangeShapeType="1"/>
          </p:cNvSpPr>
          <p:nvPr/>
        </p:nvSpPr>
        <p:spPr bwMode="auto">
          <a:xfrm>
            <a:off x="7239000" y="4191000"/>
            <a:ext cx="304800" cy="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0200" name="Rectangle 23"/>
          <p:cNvSpPr>
            <a:spLocks noChangeArrowheads="1"/>
          </p:cNvSpPr>
          <p:nvPr/>
        </p:nvSpPr>
        <p:spPr bwMode="auto">
          <a:xfrm>
            <a:off x="3962400" y="3886200"/>
            <a:ext cx="1066800" cy="457200"/>
          </a:xfrm>
          <a:prstGeom prst="rect">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r>
              <a:rPr lang="en-GB" altLang="en-US"/>
              <a:t>Protease</a:t>
            </a:r>
          </a:p>
        </p:txBody>
      </p:sp>
      <p:sp>
        <p:nvSpPr>
          <p:cNvPr id="50201" name="Line 24"/>
          <p:cNvSpPr>
            <a:spLocks noChangeShapeType="1"/>
          </p:cNvSpPr>
          <p:nvPr/>
        </p:nvSpPr>
        <p:spPr bwMode="auto">
          <a:xfrm flipH="1">
            <a:off x="3276600" y="4191000"/>
            <a:ext cx="533400" cy="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0202" name="Line 25"/>
          <p:cNvSpPr>
            <a:spLocks noChangeShapeType="1"/>
          </p:cNvSpPr>
          <p:nvPr/>
        </p:nvSpPr>
        <p:spPr bwMode="auto">
          <a:xfrm>
            <a:off x="4343400" y="4572000"/>
            <a:ext cx="0" cy="53340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0203" name="Rectangle 26"/>
          <p:cNvSpPr>
            <a:spLocks noChangeArrowheads="1"/>
          </p:cNvSpPr>
          <p:nvPr/>
        </p:nvSpPr>
        <p:spPr bwMode="auto">
          <a:xfrm>
            <a:off x="5791200" y="4648200"/>
            <a:ext cx="1219200" cy="609600"/>
          </a:xfrm>
          <a:prstGeom prst="rect">
            <a:avLst/>
          </a:prstGeom>
          <a:solidFill>
            <a:schemeClr val="accent1"/>
          </a:solidFill>
          <a:ln w="9525">
            <a:solidFill>
              <a:schemeClr val="tx1"/>
            </a:solidFill>
            <a:miter lim="800000"/>
            <a:headEnd/>
            <a:tailEnd/>
          </a:ln>
        </p:spPr>
        <p:txBody>
          <a:bodyPr wrap="none" anchor="ct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endParaRPr lang="en-US" altLang="en-US"/>
          </a:p>
        </p:txBody>
      </p:sp>
      <p:sp>
        <p:nvSpPr>
          <p:cNvPr id="50204" name="Text Box 27"/>
          <p:cNvSpPr txBox="1">
            <a:spLocks noChangeArrowheads="1"/>
          </p:cNvSpPr>
          <p:nvPr/>
        </p:nvSpPr>
        <p:spPr bwMode="auto">
          <a:xfrm>
            <a:off x="5867400" y="4724400"/>
            <a:ext cx="1066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spcBef>
                <a:spcPct val="50000"/>
              </a:spcBef>
            </a:pPr>
            <a:r>
              <a:rPr lang="en-GB" altLang="en-US" sz="1600"/>
              <a:t>Integrase</a:t>
            </a:r>
          </a:p>
        </p:txBody>
      </p:sp>
      <p:sp>
        <p:nvSpPr>
          <p:cNvPr id="50205" name="Line 28"/>
          <p:cNvSpPr>
            <a:spLocks noChangeShapeType="1"/>
          </p:cNvSpPr>
          <p:nvPr/>
        </p:nvSpPr>
        <p:spPr bwMode="auto">
          <a:xfrm>
            <a:off x="7086600" y="5105400"/>
            <a:ext cx="381000" cy="22860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Tree>
    <p:extLst>
      <p:ext uri="{BB962C8B-B14F-4D97-AF65-F5344CB8AC3E}">
        <p14:creationId xmlns:p14="http://schemas.microsoft.com/office/powerpoint/2010/main" xmlns="" val="290896750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99808"/>
          </a:xfrm>
        </p:spPr>
        <p:txBody>
          <a:bodyPr/>
          <a:lstStyle/>
          <a:p>
            <a:r>
              <a:rPr lang="en-US" b="1" u="sng" dirty="0" smtClean="0">
                <a:solidFill>
                  <a:srgbClr val="FF0000"/>
                </a:solidFill>
              </a:rPr>
              <a:t>Combination therapy </a:t>
            </a:r>
            <a:r>
              <a:rPr lang="en-US" b="1" dirty="0" smtClean="0">
                <a:solidFill>
                  <a:srgbClr val="FF0000"/>
                </a:solidFill>
              </a:rPr>
              <a:t>is a must!!!...</a:t>
            </a:r>
            <a:endParaRPr lang="en-US" b="1" dirty="0">
              <a:solidFill>
                <a:srgbClr val="FF0000"/>
              </a:solidFill>
            </a:endParaRPr>
          </a:p>
        </p:txBody>
      </p:sp>
      <p:sp>
        <p:nvSpPr>
          <p:cNvPr id="3" name="Content Placeholder 2"/>
          <p:cNvSpPr>
            <a:spLocks noGrp="1"/>
          </p:cNvSpPr>
          <p:nvPr>
            <p:ph idx="1"/>
          </p:nvPr>
        </p:nvSpPr>
        <p:spPr>
          <a:xfrm>
            <a:off x="233680" y="963296"/>
            <a:ext cx="11724640" cy="5644832"/>
          </a:xfrm>
        </p:spPr>
        <p:txBody>
          <a:bodyPr>
            <a:noAutofit/>
          </a:bodyPr>
          <a:lstStyle/>
          <a:p>
            <a:r>
              <a:rPr lang="en-US" sz="3200" b="1" dirty="0"/>
              <a:t>Rationale</a:t>
            </a:r>
          </a:p>
          <a:p>
            <a:pPr lvl="2"/>
            <a:r>
              <a:rPr lang="en-US" sz="3200" dirty="0"/>
              <a:t>Prevent resistance</a:t>
            </a:r>
          </a:p>
          <a:p>
            <a:pPr lvl="2"/>
            <a:r>
              <a:rPr lang="en-US" sz="3200" dirty="0"/>
              <a:t>Better </a:t>
            </a:r>
            <a:r>
              <a:rPr lang="en-US" sz="3200" dirty="0" err="1"/>
              <a:t>virologic</a:t>
            </a:r>
            <a:r>
              <a:rPr lang="en-US" sz="3200" dirty="0"/>
              <a:t> suppression</a:t>
            </a:r>
          </a:p>
          <a:p>
            <a:r>
              <a:rPr lang="en-US" sz="3200" b="1" dirty="0"/>
              <a:t>Bottom line (a must)</a:t>
            </a:r>
          </a:p>
          <a:p>
            <a:pPr lvl="2"/>
            <a:r>
              <a:rPr lang="en-US" sz="3200" dirty="0"/>
              <a:t>At least 2 different classes</a:t>
            </a:r>
          </a:p>
          <a:p>
            <a:pPr lvl="2"/>
            <a:r>
              <a:rPr lang="en-US" sz="3200" dirty="0"/>
              <a:t>At least 2 agents that the virus is susceptible to</a:t>
            </a:r>
          </a:p>
          <a:p>
            <a:r>
              <a:rPr lang="en-US" sz="3200" b="1" dirty="0"/>
              <a:t>When possible, shoot for</a:t>
            </a:r>
          </a:p>
          <a:p>
            <a:pPr lvl="2"/>
            <a:r>
              <a:rPr lang="en-US" sz="3200" dirty="0"/>
              <a:t>3 agents that the virus is susceptible to</a:t>
            </a:r>
          </a:p>
          <a:p>
            <a:pPr lvl="2"/>
            <a:r>
              <a:rPr lang="en-US" sz="3200" dirty="0"/>
              <a:t>2 NRTIs in the regimen</a:t>
            </a:r>
          </a:p>
          <a:p>
            <a:r>
              <a:rPr lang="en-US" sz="3200" b="1" dirty="0"/>
              <a:t>Usual regimen</a:t>
            </a:r>
          </a:p>
          <a:p>
            <a:pPr lvl="2"/>
            <a:r>
              <a:rPr lang="en-US" sz="3200" dirty="0"/>
              <a:t>2 NRTIs + 1 other agent from a different class</a:t>
            </a:r>
          </a:p>
          <a:p>
            <a:pPr marL="0" indent="0">
              <a:buNone/>
            </a:pPr>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50</a:t>
            </a:fld>
            <a:endParaRPr lang="en-US" dirty="0"/>
          </a:p>
        </p:txBody>
      </p:sp>
    </p:spTree>
    <p:extLst>
      <p:ext uri="{BB962C8B-B14F-4D97-AF65-F5344CB8AC3E}">
        <p14:creationId xmlns="" xmlns:p14="http://schemas.microsoft.com/office/powerpoint/2010/main" val="3156241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1BAA3932-1CED-4855-AB4A-1627B7FF8811}" type="slidenum">
              <a:rPr lang="en-US" altLang="en-US" sz="1400"/>
              <a:pPr/>
              <a:t>51</a:t>
            </a:fld>
            <a:endParaRPr lang="en-US" altLang="en-US" sz="1400"/>
          </a:p>
        </p:txBody>
      </p:sp>
      <p:sp>
        <p:nvSpPr>
          <p:cNvPr id="139267" name="Rectangle 2"/>
          <p:cNvSpPr>
            <a:spLocks noGrp="1" noChangeArrowheads="1"/>
          </p:cNvSpPr>
          <p:nvPr>
            <p:ph type="title"/>
          </p:nvPr>
        </p:nvSpPr>
        <p:spPr>
          <a:xfrm>
            <a:off x="2286001" y="214314"/>
            <a:ext cx="8181975" cy="1004887"/>
          </a:xfrm>
        </p:spPr>
        <p:txBody>
          <a:bodyPr/>
          <a:lstStyle/>
          <a:p>
            <a:pPr eaLnBrk="1" hangingPunct="1"/>
            <a:r>
              <a:rPr lang="en-US" altLang="en-US" sz="4000"/>
              <a:t>Antiretroviral Drugs: Best Practice </a:t>
            </a:r>
            <a:endParaRPr lang="en-US" altLang="en-US" smtClean="0"/>
          </a:p>
        </p:txBody>
      </p:sp>
      <p:sp>
        <p:nvSpPr>
          <p:cNvPr id="139268" name="Rectangle 3"/>
          <p:cNvSpPr>
            <a:spLocks noGrp="1" noChangeArrowheads="1"/>
          </p:cNvSpPr>
          <p:nvPr>
            <p:ph type="body" idx="1"/>
          </p:nvPr>
        </p:nvSpPr>
        <p:spPr>
          <a:xfrm>
            <a:off x="142240" y="1016000"/>
            <a:ext cx="11785600" cy="5842001"/>
          </a:xfrm>
        </p:spPr>
        <p:txBody>
          <a:bodyPr>
            <a:noAutofit/>
          </a:bodyPr>
          <a:lstStyle/>
          <a:p>
            <a:pPr eaLnBrk="1" hangingPunct="1">
              <a:lnSpc>
                <a:spcPct val="80000"/>
              </a:lnSpc>
            </a:pPr>
            <a:r>
              <a:rPr lang="en-GB" altLang="en-US" sz="3200" dirty="0"/>
              <a:t>Minimum combination of three drugs from at least 2 different classes drugs</a:t>
            </a:r>
            <a:r>
              <a:rPr lang="en-US" altLang="en-US" sz="3200" dirty="0"/>
              <a:t> </a:t>
            </a:r>
          </a:p>
          <a:p>
            <a:pPr lvl="1" eaLnBrk="1" hangingPunct="1">
              <a:lnSpc>
                <a:spcPct val="80000"/>
              </a:lnSpc>
            </a:pPr>
            <a:r>
              <a:rPr lang="en-US" altLang="en-US" sz="3200" dirty="0"/>
              <a:t>2 NRTIs + NNRTI</a:t>
            </a:r>
          </a:p>
          <a:p>
            <a:pPr lvl="1" eaLnBrk="1" hangingPunct="1">
              <a:lnSpc>
                <a:spcPct val="80000"/>
              </a:lnSpc>
            </a:pPr>
            <a:r>
              <a:rPr lang="en-US" altLang="en-US" sz="3200" dirty="0"/>
              <a:t>2 NRTIs + 2 PIs* (ritonavir boosted PI)</a:t>
            </a:r>
          </a:p>
          <a:p>
            <a:pPr lvl="1" eaLnBrk="1" hangingPunct="1">
              <a:lnSpc>
                <a:spcPct val="80000"/>
              </a:lnSpc>
            </a:pPr>
            <a:r>
              <a:rPr lang="en-US" altLang="en-US" sz="3200" dirty="0"/>
              <a:t> 2 NRTIs + PI </a:t>
            </a:r>
          </a:p>
          <a:p>
            <a:pPr lvl="1" eaLnBrk="1" hangingPunct="1">
              <a:lnSpc>
                <a:spcPct val="80000"/>
              </a:lnSpc>
            </a:pPr>
            <a:endParaRPr lang="en-US" altLang="en-US" sz="3200" dirty="0"/>
          </a:p>
          <a:p>
            <a:pPr eaLnBrk="1" hangingPunct="1">
              <a:lnSpc>
                <a:spcPct val="80000"/>
              </a:lnSpc>
            </a:pPr>
            <a:r>
              <a:rPr lang="en-GB" altLang="en-US" sz="3200" dirty="0"/>
              <a:t>Never use mono- or dual- therapy </a:t>
            </a:r>
          </a:p>
          <a:p>
            <a:pPr lvl="1" eaLnBrk="1" hangingPunct="1">
              <a:lnSpc>
                <a:spcPct val="80000"/>
              </a:lnSpc>
            </a:pPr>
            <a:r>
              <a:rPr lang="en-GB" altLang="en-US" sz="3200" dirty="0"/>
              <a:t>Do </a:t>
            </a:r>
            <a:r>
              <a:rPr lang="en-GB" altLang="en-US" sz="3200" dirty="0">
                <a:solidFill>
                  <a:srgbClr val="FF0000"/>
                </a:solidFill>
              </a:rPr>
              <a:t>not adequately suppress viral replication </a:t>
            </a:r>
          </a:p>
          <a:p>
            <a:pPr lvl="1" eaLnBrk="1" hangingPunct="1">
              <a:lnSpc>
                <a:spcPct val="80000"/>
              </a:lnSpc>
            </a:pPr>
            <a:r>
              <a:rPr lang="en-GB" altLang="en-US" sz="3200" dirty="0"/>
              <a:t>Allow </a:t>
            </a:r>
            <a:r>
              <a:rPr lang="en-GB" altLang="en-US" sz="3200" dirty="0">
                <a:solidFill>
                  <a:srgbClr val="FF0000"/>
                </a:solidFill>
              </a:rPr>
              <a:t>resistance </a:t>
            </a:r>
            <a:r>
              <a:rPr lang="en-GB" altLang="en-US" sz="3200" dirty="0"/>
              <a:t>to develop rapidly</a:t>
            </a:r>
          </a:p>
          <a:p>
            <a:pPr lvl="2" eaLnBrk="1" hangingPunct="1">
              <a:lnSpc>
                <a:spcPct val="80000"/>
              </a:lnSpc>
            </a:pPr>
            <a:r>
              <a:rPr lang="en-GB" altLang="en-US" sz="3200" dirty="0"/>
              <a:t>may adversely affect use of class of drugs involved</a:t>
            </a:r>
          </a:p>
          <a:p>
            <a:pPr eaLnBrk="1" hangingPunct="1">
              <a:lnSpc>
                <a:spcPct val="80000"/>
              </a:lnSpc>
            </a:pPr>
            <a:endParaRPr lang="en-GB" altLang="en-US" sz="3200" dirty="0"/>
          </a:p>
        </p:txBody>
      </p:sp>
    </p:spTree>
    <p:extLst>
      <p:ext uri="{BB962C8B-B14F-4D97-AF65-F5344CB8AC3E}">
        <p14:creationId xmlns="" xmlns:p14="http://schemas.microsoft.com/office/powerpoint/2010/main" val="887442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10515600" cy="4351338"/>
          </a:xfrm>
        </p:spPr>
        <p:txBody>
          <a:bodyPr>
            <a:normAutofit/>
          </a:bodyPr>
          <a:lstStyle/>
          <a:p>
            <a:pPr>
              <a:lnSpc>
                <a:spcPct val="80000"/>
              </a:lnSpc>
            </a:pPr>
            <a:r>
              <a:rPr lang="en-GB" altLang="en-US" sz="4400" dirty="0"/>
              <a:t>Triple nucleoside therapy</a:t>
            </a:r>
          </a:p>
          <a:p>
            <a:pPr lvl="1">
              <a:lnSpc>
                <a:spcPct val="80000"/>
              </a:lnSpc>
            </a:pPr>
            <a:r>
              <a:rPr lang="en-GB" altLang="en-US" sz="4400" dirty="0"/>
              <a:t>Best avoided as several triple nucleoside regimens have been shown to be </a:t>
            </a:r>
            <a:r>
              <a:rPr lang="en-GB" altLang="en-US" sz="4400" dirty="0">
                <a:solidFill>
                  <a:srgbClr val="FF0000"/>
                </a:solidFill>
              </a:rPr>
              <a:t>inferior to standard 2-class </a:t>
            </a:r>
            <a:r>
              <a:rPr lang="en-GB" altLang="en-US" sz="4400" dirty="0" smtClean="0">
                <a:solidFill>
                  <a:srgbClr val="FF0000"/>
                </a:solidFill>
              </a:rPr>
              <a:t>regimens</a:t>
            </a:r>
            <a:endParaRPr lang="en-US" sz="4400" dirty="0">
              <a:solidFill>
                <a:srgbClr val="FF0000"/>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52</a:t>
            </a:fld>
            <a:endParaRPr lang="en-US" dirty="0"/>
          </a:p>
        </p:txBody>
      </p:sp>
    </p:spTree>
    <p:extLst>
      <p:ext uri="{BB962C8B-B14F-4D97-AF65-F5344CB8AC3E}">
        <p14:creationId xmlns="" xmlns:p14="http://schemas.microsoft.com/office/powerpoint/2010/main" val="25815009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FB84307B-B788-41B6-94F1-B36ADAB0EA4A}" type="slidenum">
              <a:rPr lang="en-US" altLang="en-US" sz="1400"/>
              <a:pPr/>
              <a:t>53</a:t>
            </a:fld>
            <a:endParaRPr lang="en-US" altLang="en-US" sz="1400"/>
          </a:p>
        </p:txBody>
      </p:sp>
      <p:sp>
        <p:nvSpPr>
          <p:cNvPr id="116739" name="Rectangle 2"/>
          <p:cNvSpPr>
            <a:spLocks noGrp="1" noChangeArrowheads="1"/>
          </p:cNvSpPr>
          <p:nvPr>
            <p:ph type="title"/>
          </p:nvPr>
        </p:nvSpPr>
        <p:spPr>
          <a:xfrm>
            <a:off x="1676401" y="304800"/>
            <a:ext cx="8791575" cy="1371600"/>
          </a:xfrm>
        </p:spPr>
        <p:txBody>
          <a:bodyPr/>
          <a:lstStyle/>
          <a:p>
            <a:pPr algn="ctr" eaLnBrk="1" hangingPunct="1"/>
            <a:r>
              <a:rPr lang="en-GB" altLang="en-US" smtClean="0"/>
              <a:t>Reverse Transcriptase Inhibitors (RTIs)</a:t>
            </a:r>
          </a:p>
        </p:txBody>
      </p:sp>
      <p:sp>
        <p:nvSpPr>
          <p:cNvPr id="116740" name="Rectangle 3"/>
          <p:cNvSpPr>
            <a:spLocks noGrp="1" noChangeArrowheads="1"/>
          </p:cNvSpPr>
          <p:nvPr>
            <p:ph type="body" sz="half" idx="1"/>
          </p:nvPr>
        </p:nvSpPr>
        <p:spPr>
          <a:xfrm>
            <a:off x="264160" y="1466215"/>
            <a:ext cx="5808028" cy="5217795"/>
          </a:xfrm>
        </p:spPr>
        <p:txBody>
          <a:bodyPr>
            <a:noAutofit/>
          </a:bodyPr>
          <a:lstStyle/>
          <a:p>
            <a:pPr eaLnBrk="1" hangingPunct="1">
              <a:lnSpc>
                <a:spcPct val="90000"/>
              </a:lnSpc>
              <a:buFont typeface="Wingdings" panose="05000000000000000000" pitchFamily="2" charset="2"/>
              <a:buNone/>
            </a:pPr>
            <a:r>
              <a:rPr lang="en-GB" altLang="en-US" sz="3200" b="1" dirty="0" smtClean="0"/>
              <a:t>Nucleoside RTIs</a:t>
            </a:r>
            <a:endParaRPr lang="en-GB" altLang="en-US" sz="3200" b="1" dirty="0"/>
          </a:p>
          <a:p>
            <a:pPr lvl="2"/>
            <a:r>
              <a:rPr lang="en-GB" altLang="en-US" sz="3200" dirty="0" smtClean="0"/>
              <a:t>Lamivudine   (3TC)</a:t>
            </a:r>
          </a:p>
          <a:p>
            <a:pPr lvl="2"/>
            <a:r>
              <a:rPr lang="en-GB" altLang="en-US" sz="3200" dirty="0" err="1" smtClean="0"/>
              <a:t>Stavudine</a:t>
            </a:r>
            <a:r>
              <a:rPr lang="en-GB" altLang="en-US" sz="3200" dirty="0" smtClean="0"/>
              <a:t>     (d4T)</a:t>
            </a:r>
          </a:p>
          <a:p>
            <a:pPr lvl="2"/>
            <a:r>
              <a:rPr lang="en-GB" altLang="en-US" sz="3200" dirty="0" err="1" smtClean="0"/>
              <a:t>Zidovudine</a:t>
            </a:r>
            <a:r>
              <a:rPr lang="en-GB" altLang="en-US" sz="3200" dirty="0" smtClean="0"/>
              <a:t>   (AZT)</a:t>
            </a:r>
          </a:p>
          <a:p>
            <a:pPr lvl="2"/>
            <a:r>
              <a:rPr lang="en-GB" altLang="en-US" sz="3200" dirty="0" err="1" smtClean="0"/>
              <a:t>Didanosine</a:t>
            </a:r>
            <a:r>
              <a:rPr lang="en-GB" altLang="en-US" sz="3200" dirty="0" smtClean="0"/>
              <a:t>   (</a:t>
            </a:r>
            <a:r>
              <a:rPr lang="en-GB" altLang="en-US" sz="3200" dirty="0" err="1" smtClean="0"/>
              <a:t>ddI</a:t>
            </a:r>
            <a:r>
              <a:rPr lang="en-GB" altLang="en-US" sz="3200" dirty="0" smtClean="0"/>
              <a:t>)</a:t>
            </a:r>
          </a:p>
          <a:p>
            <a:pPr lvl="2"/>
            <a:r>
              <a:rPr lang="en-GB" altLang="en-US" sz="3200" dirty="0" err="1" smtClean="0"/>
              <a:t>Abacavir</a:t>
            </a:r>
            <a:r>
              <a:rPr lang="en-GB" altLang="en-US" sz="3200" dirty="0" smtClean="0"/>
              <a:t>      (ABC)</a:t>
            </a:r>
          </a:p>
          <a:p>
            <a:pPr lvl="2"/>
            <a:r>
              <a:rPr lang="en-GB" altLang="en-US" sz="3200" dirty="0" err="1" smtClean="0"/>
              <a:t>Emtricitabine</a:t>
            </a:r>
            <a:r>
              <a:rPr lang="en-GB" altLang="en-US" sz="3200" dirty="0" smtClean="0"/>
              <a:t> (FTC)</a:t>
            </a:r>
          </a:p>
          <a:p>
            <a:pPr lvl="2"/>
            <a:r>
              <a:rPr lang="en-GB" altLang="en-US" sz="3200" dirty="0" err="1" smtClean="0"/>
              <a:t>Zalcitabine</a:t>
            </a:r>
            <a:r>
              <a:rPr lang="en-GB" altLang="en-US" sz="3200" dirty="0" smtClean="0"/>
              <a:t>    (</a:t>
            </a:r>
            <a:r>
              <a:rPr lang="en-GB" altLang="en-US" sz="3200" dirty="0" err="1" smtClean="0"/>
              <a:t>ddC</a:t>
            </a:r>
            <a:r>
              <a:rPr lang="en-GB" altLang="en-US" sz="3200" dirty="0" smtClean="0"/>
              <a:t>)</a:t>
            </a:r>
          </a:p>
        </p:txBody>
      </p:sp>
      <p:sp>
        <p:nvSpPr>
          <p:cNvPr id="116741" name="Rectangle 4"/>
          <p:cNvSpPr>
            <a:spLocks noGrp="1" noChangeArrowheads="1"/>
          </p:cNvSpPr>
          <p:nvPr>
            <p:ph type="body" sz="half" idx="2"/>
          </p:nvPr>
        </p:nvSpPr>
        <p:spPr>
          <a:xfrm>
            <a:off x="6072188" y="1552575"/>
            <a:ext cx="5603240" cy="5255260"/>
          </a:xfrm>
        </p:spPr>
        <p:txBody>
          <a:bodyPr>
            <a:normAutofit/>
          </a:bodyPr>
          <a:lstStyle/>
          <a:p>
            <a:pPr>
              <a:buNone/>
            </a:pPr>
            <a:r>
              <a:rPr lang="en-GB" altLang="en-US" sz="3200" b="1" dirty="0" smtClean="0"/>
              <a:t>Nucleotide RTI</a:t>
            </a:r>
          </a:p>
          <a:p>
            <a:pPr lvl="2"/>
            <a:r>
              <a:rPr lang="en-GB" altLang="en-US" sz="3200" dirty="0" err="1" smtClean="0"/>
              <a:t>Tenofovir</a:t>
            </a:r>
            <a:r>
              <a:rPr lang="en-GB" altLang="en-US" sz="3200" dirty="0" smtClean="0"/>
              <a:t> </a:t>
            </a:r>
            <a:r>
              <a:rPr lang="en-GB" altLang="en-US" sz="3200" dirty="0" err="1" smtClean="0"/>
              <a:t>disoproxil</a:t>
            </a:r>
            <a:r>
              <a:rPr lang="en-GB" altLang="en-US" sz="3200" dirty="0" smtClean="0"/>
              <a:t> </a:t>
            </a:r>
            <a:r>
              <a:rPr lang="en-GB" altLang="en-US" sz="3200" dirty="0" err="1" smtClean="0"/>
              <a:t>fumerate</a:t>
            </a:r>
            <a:r>
              <a:rPr lang="en-GB" altLang="en-US" sz="3200" dirty="0" smtClean="0"/>
              <a:t>   (TDF)</a:t>
            </a:r>
          </a:p>
          <a:p>
            <a:pPr eaLnBrk="1" hangingPunct="1">
              <a:lnSpc>
                <a:spcPct val="90000"/>
              </a:lnSpc>
              <a:buFont typeface="Wingdings" panose="05000000000000000000" pitchFamily="2" charset="2"/>
              <a:buNone/>
            </a:pPr>
            <a:endParaRPr lang="en-GB" altLang="en-US" sz="3200" b="1" dirty="0" smtClean="0"/>
          </a:p>
          <a:p>
            <a:pPr eaLnBrk="1" hangingPunct="1">
              <a:lnSpc>
                <a:spcPct val="90000"/>
              </a:lnSpc>
              <a:buFont typeface="Wingdings" panose="05000000000000000000" pitchFamily="2" charset="2"/>
              <a:buNone/>
            </a:pPr>
            <a:r>
              <a:rPr lang="en-GB" altLang="en-US" sz="3200" b="1" dirty="0" smtClean="0"/>
              <a:t>Non-nucleoside RTIs</a:t>
            </a:r>
            <a:endParaRPr lang="en-GB" altLang="en-US" sz="3200" b="1" dirty="0"/>
          </a:p>
          <a:p>
            <a:pPr lvl="2"/>
            <a:r>
              <a:rPr lang="en-GB" altLang="en-US" sz="3200" dirty="0" err="1" smtClean="0"/>
              <a:t>Efavirenz</a:t>
            </a:r>
            <a:r>
              <a:rPr lang="en-GB" altLang="en-US" sz="3200" dirty="0" smtClean="0"/>
              <a:t>    (EFV)</a:t>
            </a:r>
          </a:p>
          <a:p>
            <a:pPr lvl="2"/>
            <a:r>
              <a:rPr lang="en-GB" altLang="en-US" sz="3200" dirty="0" err="1" smtClean="0"/>
              <a:t>Nevirapine</a:t>
            </a:r>
            <a:r>
              <a:rPr lang="en-GB" altLang="en-US" sz="3200" dirty="0" smtClean="0"/>
              <a:t>  (NVP)</a:t>
            </a:r>
          </a:p>
          <a:p>
            <a:pPr lvl="2"/>
            <a:r>
              <a:rPr lang="en-US" altLang="en-US" sz="3200" dirty="0" err="1" smtClean="0"/>
              <a:t>Rilpivirine</a:t>
            </a:r>
            <a:r>
              <a:rPr lang="en-US" altLang="en-US" sz="3200" dirty="0" smtClean="0"/>
              <a:t> </a:t>
            </a:r>
          </a:p>
          <a:p>
            <a:pPr lvl="2"/>
            <a:r>
              <a:rPr lang="en-US" altLang="en-US" sz="3200" dirty="0" err="1" smtClean="0"/>
              <a:t>Etravirine</a:t>
            </a:r>
            <a:r>
              <a:rPr lang="en-US" altLang="en-US" sz="3200" dirty="0" smtClean="0"/>
              <a:t> </a:t>
            </a:r>
          </a:p>
          <a:p>
            <a:pPr eaLnBrk="1" hangingPunct="1">
              <a:lnSpc>
                <a:spcPct val="90000"/>
              </a:lnSpc>
              <a:buFont typeface="Wingdings" panose="05000000000000000000" pitchFamily="2" charset="2"/>
              <a:buNone/>
            </a:pPr>
            <a:endParaRPr lang="en-GB" altLang="en-US" sz="3200" dirty="0"/>
          </a:p>
        </p:txBody>
      </p:sp>
    </p:spTree>
    <p:extLst>
      <p:ext uri="{BB962C8B-B14F-4D97-AF65-F5344CB8AC3E}">
        <p14:creationId xmlns="" xmlns:p14="http://schemas.microsoft.com/office/powerpoint/2010/main" val="132403523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54</a:t>
            </a:fld>
            <a:endParaRPr lang="en-US" dirty="0"/>
          </a:p>
        </p:txBody>
      </p:sp>
      <p:sp>
        <p:nvSpPr>
          <p:cNvPr id="3" name="Content Placeholder 2"/>
          <p:cNvSpPr>
            <a:spLocks noGrp="1"/>
          </p:cNvSpPr>
          <p:nvPr>
            <p:ph idx="4294967295"/>
          </p:nvPr>
        </p:nvSpPr>
        <p:spPr>
          <a:xfrm>
            <a:off x="0" y="650240"/>
            <a:ext cx="10515600" cy="5526723"/>
          </a:xfrm>
        </p:spPr>
        <p:txBody>
          <a:bodyPr>
            <a:normAutofit/>
          </a:bodyPr>
          <a:lstStyle/>
          <a:p>
            <a:r>
              <a:rPr lang="en-US" altLang="en-US" sz="3600" u="sng" dirty="0" err="1" smtClean="0"/>
              <a:t>Tenofovir</a:t>
            </a:r>
            <a:r>
              <a:rPr lang="en-US" altLang="en-US" sz="3600" u="sng" dirty="0" smtClean="0"/>
              <a:t> </a:t>
            </a:r>
            <a:r>
              <a:rPr lang="en-US" altLang="en-US" sz="3600" u="sng" dirty="0" err="1" smtClean="0"/>
              <a:t>disoproxil</a:t>
            </a:r>
            <a:r>
              <a:rPr lang="en-US" altLang="en-US" sz="3600" u="sng" dirty="0" smtClean="0"/>
              <a:t> </a:t>
            </a:r>
            <a:r>
              <a:rPr lang="en-US" altLang="en-US" sz="3600" u="sng" dirty="0" err="1" smtClean="0"/>
              <a:t>fumerate</a:t>
            </a:r>
            <a:r>
              <a:rPr lang="en-US" altLang="en-US" sz="3600" dirty="0" smtClean="0"/>
              <a:t> is a </a:t>
            </a:r>
            <a:r>
              <a:rPr lang="en-US" altLang="en-US" sz="3600" u="sng" dirty="0" smtClean="0"/>
              <a:t>nucleotide</a:t>
            </a:r>
            <a:r>
              <a:rPr lang="en-US" altLang="en-US" sz="3600" dirty="0" smtClean="0"/>
              <a:t> analog reverse transcriptase inhibitor (</a:t>
            </a:r>
            <a:r>
              <a:rPr lang="en-US" altLang="en-US" sz="3600" dirty="0" err="1" smtClean="0"/>
              <a:t>NtRTIs</a:t>
            </a:r>
            <a:r>
              <a:rPr lang="en-US" altLang="en-US" sz="3600" dirty="0" smtClean="0"/>
              <a:t>). </a:t>
            </a:r>
          </a:p>
          <a:p>
            <a:endParaRPr lang="en-GB" altLang="en-US" sz="3600" dirty="0" smtClean="0"/>
          </a:p>
          <a:p>
            <a:r>
              <a:rPr lang="en-GB" altLang="en-US" sz="3600" dirty="0" err="1" smtClean="0"/>
              <a:t>NtRTIs</a:t>
            </a:r>
            <a:r>
              <a:rPr lang="en-GB" altLang="en-US" sz="3600" dirty="0" smtClean="0"/>
              <a:t> are </a:t>
            </a:r>
            <a:r>
              <a:rPr lang="en-GB" altLang="en-US" sz="3600" b="1" dirty="0" smtClean="0"/>
              <a:t>active in their native form </a:t>
            </a:r>
            <a:r>
              <a:rPr lang="en-GB" altLang="en-US" sz="3600" dirty="0" smtClean="0"/>
              <a:t>and thus may be active against HIV in a wide variety of infected cells. </a:t>
            </a:r>
          </a:p>
          <a:p>
            <a:endParaRPr lang="en-GB" altLang="en-US" sz="3600" dirty="0" smtClean="0"/>
          </a:p>
          <a:p>
            <a:r>
              <a:rPr lang="en-GB" altLang="en-US" sz="3600" dirty="0" smtClean="0"/>
              <a:t>By contrast, the NRTIs only work in cells that have the machinery to activate the drug by a process called </a:t>
            </a:r>
            <a:r>
              <a:rPr lang="en-GB" altLang="en-US" sz="3600" b="1" dirty="0" err="1" smtClean="0"/>
              <a:t>phosphorylation</a:t>
            </a:r>
            <a:r>
              <a:rPr lang="en-GB" altLang="en-US" sz="3600" b="1" dirty="0" smtClean="0"/>
              <a:t>.</a:t>
            </a:r>
            <a:r>
              <a:rPr lang="en-GB" altLang="en-US" sz="3600" dirty="0" smtClean="0"/>
              <a:t> </a:t>
            </a:r>
            <a:endParaRPr lang="en-US" sz="3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F634D84E-F80A-49A5-B0C3-DAA653A391CC}" type="slidenum">
              <a:rPr lang="en-US" altLang="en-US" sz="1400"/>
              <a:pPr/>
              <a:t>55</a:t>
            </a:fld>
            <a:endParaRPr lang="en-US" altLang="en-US" sz="1400"/>
          </a:p>
        </p:txBody>
      </p:sp>
      <p:sp>
        <p:nvSpPr>
          <p:cNvPr id="117763" name="Rectangle 2"/>
          <p:cNvSpPr>
            <a:spLocks noGrp="1" noChangeArrowheads="1"/>
          </p:cNvSpPr>
          <p:nvPr>
            <p:ph type="title"/>
          </p:nvPr>
        </p:nvSpPr>
        <p:spPr>
          <a:xfrm>
            <a:off x="838200" y="1"/>
            <a:ext cx="10515600" cy="914400"/>
          </a:xfrm>
        </p:spPr>
        <p:txBody>
          <a:bodyPr/>
          <a:lstStyle/>
          <a:p>
            <a:pPr eaLnBrk="1" hangingPunct="1"/>
            <a:r>
              <a:rPr lang="en-GB" altLang="en-US" dirty="0" smtClean="0"/>
              <a:t>Protease Inhibitors</a:t>
            </a:r>
          </a:p>
        </p:txBody>
      </p:sp>
      <p:sp>
        <p:nvSpPr>
          <p:cNvPr id="117764" name="Rectangle 3"/>
          <p:cNvSpPr>
            <a:spLocks noGrp="1" noChangeArrowheads="1"/>
          </p:cNvSpPr>
          <p:nvPr>
            <p:ph type="body" idx="1"/>
          </p:nvPr>
        </p:nvSpPr>
        <p:spPr>
          <a:xfrm>
            <a:off x="838200" y="1341120"/>
            <a:ext cx="10515600" cy="5380355"/>
          </a:xfrm>
        </p:spPr>
        <p:txBody>
          <a:bodyPr>
            <a:noAutofit/>
          </a:bodyPr>
          <a:lstStyle/>
          <a:p>
            <a:pPr eaLnBrk="1" hangingPunct="1"/>
            <a:r>
              <a:rPr lang="en-GB" altLang="en-US" sz="3600" dirty="0" err="1"/>
              <a:t>Lopinavir</a:t>
            </a:r>
            <a:r>
              <a:rPr lang="en-GB" altLang="en-US" sz="3600" dirty="0"/>
              <a:t>/ritonavir 	        (LPV/r/</a:t>
            </a:r>
            <a:r>
              <a:rPr lang="en-GB" altLang="en-US" sz="3600" dirty="0" err="1"/>
              <a:t>Kaletra</a:t>
            </a:r>
            <a:r>
              <a:rPr lang="en-GB" altLang="en-US" sz="3600" baseline="30000" dirty="0" err="1"/>
              <a:t>TM</a:t>
            </a:r>
            <a:r>
              <a:rPr lang="en-GB" altLang="en-US" sz="3600" dirty="0"/>
              <a:t>)</a:t>
            </a:r>
          </a:p>
          <a:p>
            <a:r>
              <a:rPr lang="en-GB" altLang="en-US" sz="3600" dirty="0" err="1" smtClean="0"/>
              <a:t>Atazanavir</a:t>
            </a:r>
            <a:r>
              <a:rPr lang="en-GB" altLang="en-US" sz="3600" dirty="0" smtClean="0"/>
              <a:t>                       (ATV)</a:t>
            </a:r>
          </a:p>
          <a:p>
            <a:pPr eaLnBrk="1" hangingPunct="1"/>
            <a:r>
              <a:rPr lang="en-GB" altLang="en-US" sz="3600" dirty="0" err="1" smtClean="0"/>
              <a:t>Nelfinavir</a:t>
            </a:r>
            <a:r>
              <a:rPr lang="en-GB" altLang="en-US" sz="3600" dirty="0" smtClean="0"/>
              <a:t> </a:t>
            </a:r>
            <a:r>
              <a:rPr lang="en-GB" altLang="en-US" sz="3600" dirty="0"/>
              <a:t>			(NFV)</a:t>
            </a:r>
          </a:p>
          <a:p>
            <a:pPr eaLnBrk="1" hangingPunct="1"/>
            <a:r>
              <a:rPr lang="en-GB" altLang="en-US" sz="3600" dirty="0"/>
              <a:t>Ritonavir 			(RTV)</a:t>
            </a:r>
          </a:p>
          <a:p>
            <a:pPr eaLnBrk="1" hangingPunct="1"/>
            <a:r>
              <a:rPr lang="en-GB" altLang="en-US" sz="3600" dirty="0" err="1"/>
              <a:t>Indinavir</a:t>
            </a:r>
            <a:r>
              <a:rPr lang="en-GB" altLang="en-US" sz="3600" dirty="0"/>
              <a:t> 			(IDV)</a:t>
            </a:r>
          </a:p>
          <a:p>
            <a:pPr eaLnBrk="1" hangingPunct="1"/>
            <a:r>
              <a:rPr lang="en-GB" altLang="en-US" sz="3600" dirty="0" err="1"/>
              <a:t>Saquinavir</a:t>
            </a:r>
            <a:r>
              <a:rPr lang="en-GB" altLang="en-US" sz="3600" dirty="0"/>
              <a:t> 			(SQV)</a:t>
            </a:r>
          </a:p>
          <a:p>
            <a:pPr eaLnBrk="1" hangingPunct="1"/>
            <a:r>
              <a:rPr lang="en-GB" altLang="en-US" sz="3600" dirty="0" err="1"/>
              <a:t>Amprenavir</a:t>
            </a:r>
            <a:r>
              <a:rPr lang="en-GB" altLang="en-US" sz="3600" dirty="0"/>
              <a:t> 			(APV)</a:t>
            </a:r>
          </a:p>
          <a:p>
            <a:pPr eaLnBrk="1" hangingPunct="1"/>
            <a:r>
              <a:rPr lang="en-GB" altLang="en-US" sz="3600" dirty="0" err="1"/>
              <a:t>Fosamprenavir</a:t>
            </a:r>
            <a:r>
              <a:rPr lang="en-GB" altLang="en-US" sz="3600" dirty="0"/>
              <a:t>                 (FPV</a:t>
            </a:r>
            <a:r>
              <a:rPr lang="en-GB" altLang="en-US" sz="3600" dirty="0" smtClean="0"/>
              <a:t>)</a:t>
            </a:r>
            <a:endParaRPr lang="en-GB" altLang="en-US" sz="3600" dirty="0"/>
          </a:p>
        </p:txBody>
      </p:sp>
    </p:spTree>
    <p:extLst>
      <p:ext uri="{BB962C8B-B14F-4D97-AF65-F5344CB8AC3E}">
        <p14:creationId xmlns="" xmlns:p14="http://schemas.microsoft.com/office/powerpoint/2010/main" val="150187600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Nucleoside/nucleotide reverse transcriptase inhibitors (NRTIs) </a:t>
            </a:r>
          </a:p>
        </p:txBody>
      </p:sp>
      <p:sp>
        <p:nvSpPr>
          <p:cNvPr id="3" name="Content Placeholder 2"/>
          <p:cNvSpPr>
            <a:spLocks noGrp="1"/>
          </p:cNvSpPr>
          <p:nvPr>
            <p:ph idx="1"/>
          </p:nvPr>
        </p:nvSpPr>
        <p:spPr/>
        <p:txBody>
          <a:bodyPr/>
          <a:lstStyle/>
          <a:p>
            <a:pPr marL="274320" indent="-274320">
              <a:buFont typeface="Wingdings 2"/>
              <a:buChar char=""/>
              <a:defRPr/>
            </a:pPr>
            <a:r>
              <a:rPr lang="en-US" b="1" u="sng" dirty="0" err="1">
                <a:solidFill>
                  <a:srgbClr val="FF0000"/>
                </a:solidFill>
              </a:rPr>
              <a:t>T</a:t>
            </a:r>
            <a:r>
              <a:rPr lang="en-US" b="1" dirty="0" err="1"/>
              <a:t>enofovir</a:t>
            </a:r>
            <a:r>
              <a:rPr lang="en-US" b="1" dirty="0"/>
              <a:t> (TDF</a:t>
            </a:r>
            <a:r>
              <a:rPr lang="en-US" b="1" dirty="0" smtClean="0"/>
              <a:t>)- </a:t>
            </a:r>
            <a:r>
              <a:rPr lang="en-US" dirty="0" smtClean="0"/>
              <a:t>(only nucleotide reverse transcriptase inhibitor)</a:t>
            </a:r>
            <a:endParaRPr lang="en-US" dirty="0"/>
          </a:p>
          <a:p>
            <a:pPr marL="274320" indent="-274320">
              <a:buFont typeface="Wingdings 2"/>
              <a:buChar char=""/>
              <a:defRPr/>
            </a:pPr>
            <a:r>
              <a:rPr lang="en-US" b="1" u="sng" dirty="0" err="1">
                <a:solidFill>
                  <a:srgbClr val="FF0000"/>
                </a:solidFill>
              </a:rPr>
              <a:t>E</a:t>
            </a:r>
            <a:r>
              <a:rPr lang="en-US" b="1" dirty="0" err="1"/>
              <a:t>mtricitabine</a:t>
            </a:r>
            <a:r>
              <a:rPr lang="en-US" b="1" dirty="0"/>
              <a:t> (FTC)</a:t>
            </a:r>
          </a:p>
          <a:p>
            <a:pPr marL="274320" indent="-274320">
              <a:buFont typeface="Wingdings 2"/>
              <a:buChar char=""/>
              <a:defRPr/>
            </a:pPr>
            <a:r>
              <a:rPr lang="en-US" b="1" u="sng" dirty="0" err="1">
                <a:solidFill>
                  <a:srgbClr val="FF0000"/>
                </a:solidFill>
              </a:rPr>
              <a:t>A</a:t>
            </a:r>
            <a:r>
              <a:rPr lang="en-US" b="1" dirty="0" err="1"/>
              <a:t>bacavir</a:t>
            </a:r>
            <a:r>
              <a:rPr lang="en-US" b="1" dirty="0"/>
              <a:t> (ABC)</a:t>
            </a:r>
          </a:p>
          <a:p>
            <a:pPr marL="274320" indent="-274320">
              <a:buFont typeface="Wingdings 2"/>
              <a:buChar char=""/>
              <a:defRPr/>
            </a:pPr>
            <a:r>
              <a:rPr lang="en-US" b="1" u="sng" dirty="0">
                <a:solidFill>
                  <a:srgbClr val="FF0000"/>
                </a:solidFill>
              </a:rPr>
              <a:t>L</a:t>
            </a:r>
            <a:r>
              <a:rPr lang="en-US" b="1" dirty="0"/>
              <a:t>amivudine (3TC)</a:t>
            </a:r>
          </a:p>
          <a:p>
            <a:pPr marL="274320" indent="-274320">
              <a:buFont typeface="Wingdings 2"/>
              <a:buChar char=""/>
              <a:defRPr/>
            </a:pPr>
            <a:r>
              <a:rPr lang="en-US" b="1" dirty="0" err="1"/>
              <a:t>Zidovudine</a:t>
            </a:r>
            <a:r>
              <a:rPr lang="en-US" b="1" dirty="0"/>
              <a:t> (ZDV, AZT)</a:t>
            </a:r>
          </a:p>
          <a:p>
            <a:pPr marL="274320" indent="-274320">
              <a:buFont typeface="Wingdings 2"/>
              <a:buChar char=""/>
              <a:defRPr/>
            </a:pPr>
            <a:endParaRPr lang="en-US" dirty="0" smtClean="0"/>
          </a:p>
          <a:p>
            <a:pPr marL="274320" indent="-274320">
              <a:buFont typeface="Wingdings 2"/>
              <a:buChar char=""/>
              <a:defRPr/>
            </a:pPr>
            <a:r>
              <a:rPr lang="en-US" dirty="0" err="1" smtClean="0"/>
              <a:t>Didanosine</a:t>
            </a:r>
            <a:r>
              <a:rPr lang="en-US" dirty="0" smtClean="0"/>
              <a:t> </a:t>
            </a:r>
            <a:r>
              <a:rPr lang="en-US" dirty="0"/>
              <a:t>(</a:t>
            </a:r>
            <a:r>
              <a:rPr lang="en-US" dirty="0" err="1"/>
              <a:t>ddI</a:t>
            </a:r>
            <a:r>
              <a:rPr lang="en-US" dirty="0"/>
              <a:t>)</a:t>
            </a:r>
          </a:p>
          <a:p>
            <a:pPr marL="274320" indent="-274320">
              <a:buFont typeface="Wingdings 2"/>
              <a:buChar char=""/>
              <a:defRPr/>
            </a:pPr>
            <a:r>
              <a:rPr lang="en-US" dirty="0" err="1"/>
              <a:t>Stavudine</a:t>
            </a:r>
            <a:r>
              <a:rPr lang="en-US" dirty="0"/>
              <a:t> (d4T)</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56</a:t>
            </a:fld>
            <a:endParaRPr lang="en-US" dirty="0"/>
          </a:p>
        </p:txBody>
      </p:sp>
    </p:spTree>
    <p:extLst>
      <p:ext uri="{BB962C8B-B14F-4D97-AF65-F5344CB8AC3E}">
        <p14:creationId xmlns="" xmlns:p14="http://schemas.microsoft.com/office/powerpoint/2010/main" val="22448416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920" y="0"/>
            <a:ext cx="10515600" cy="857568"/>
          </a:xfrm>
        </p:spPr>
        <p:txBody>
          <a:bodyPr/>
          <a:lstStyle/>
          <a:p>
            <a:r>
              <a:rPr lang="en-US" dirty="0" smtClean="0"/>
              <a:t>Mechanism of action of NRTIs</a:t>
            </a:r>
            <a:endParaRPr lang="en-US" dirty="0"/>
          </a:p>
        </p:txBody>
      </p:sp>
      <p:sp>
        <p:nvSpPr>
          <p:cNvPr id="3" name="Content Placeholder 2"/>
          <p:cNvSpPr>
            <a:spLocks noGrp="1"/>
          </p:cNvSpPr>
          <p:nvPr>
            <p:ph idx="1"/>
          </p:nvPr>
        </p:nvSpPr>
        <p:spPr>
          <a:xfrm>
            <a:off x="243840" y="857568"/>
            <a:ext cx="11948160" cy="6000431"/>
          </a:xfrm>
        </p:spPr>
        <p:txBody>
          <a:bodyPr>
            <a:normAutofit/>
          </a:bodyPr>
          <a:lstStyle/>
          <a:p>
            <a:r>
              <a:rPr lang="en-US" sz="3600" dirty="0">
                <a:solidFill>
                  <a:srgbClr val="FF0000"/>
                </a:solidFill>
              </a:rPr>
              <a:t>Nucleoside analogues </a:t>
            </a:r>
            <a:r>
              <a:rPr lang="en-US" sz="3600" dirty="0"/>
              <a:t>act as </a:t>
            </a:r>
            <a:r>
              <a:rPr lang="en-US" sz="3600" b="1" dirty="0"/>
              <a:t>alternative substrates </a:t>
            </a:r>
            <a:r>
              <a:rPr lang="en-US" sz="3600" b="1" dirty="0" smtClean="0"/>
              <a:t>for the viral </a:t>
            </a:r>
            <a:r>
              <a:rPr lang="en-US" sz="3600" b="1" dirty="0"/>
              <a:t>DNA polymerases </a:t>
            </a:r>
            <a:r>
              <a:rPr lang="en-US" sz="3600" b="1" dirty="0" smtClean="0"/>
              <a:t>(Reverse Transcriptase (RT) enzyme)</a:t>
            </a:r>
            <a:r>
              <a:rPr lang="en-US" sz="3600" dirty="0" smtClean="0"/>
              <a:t>. </a:t>
            </a:r>
          </a:p>
          <a:p>
            <a:endParaRPr lang="en-US" sz="3600" dirty="0" smtClean="0"/>
          </a:p>
          <a:p>
            <a:r>
              <a:rPr lang="en-US" sz="3600" dirty="0" smtClean="0"/>
              <a:t>Because </a:t>
            </a:r>
            <a:r>
              <a:rPr lang="en-US" sz="3600" dirty="0"/>
              <a:t>NRTIs lack a hydroxyl group in the 3′-position (required for the addition of the next nucleotide onto the primer) their incorporation causes termination of the growing </a:t>
            </a:r>
            <a:r>
              <a:rPr lang="en-US" sz="3600" dirty="0" smtClean="0"/>
              <a:t>HIV DNA </a:t>
            </a:r>
            <a:r>
              <a:rPr lang="en-US" sz="3600" dirty="0"/>
              <a:t>strand. </a:t>
            </a:r>
            <a:endParaRPr lang="en-US" sz="3600" dirty="0" smtClean="0"/>
          </a:p>
          <a:p>
            <a:endParaRPr lang="en-US" sz="3600" dirty="0"/>
          </a:p>
          <a:p>
            <a:r>
              <a:rPr lang="en-US" sz="3600" u="sng" dirty="0" smtClean="0">
                <a:solidFill>
                  <a:srgbClr val="FF0000"/>
                </a:solidFill>
              </a:rPr>
              <a:t>Their </a:t>
            </a:r>
            <a:r>
              <a:rPr lang="en-US" sz="3600" u="sng" dirty="0">
                <a:solidFill>
                  <a:srgbClr val="FF0000"/>
                </a:solidFill>
              </a:rPr>
              <a:t>intended therapeutic action is to </a:t>
            </a:r>
            <a:r>
              <a:rPr lang="en-US" sz="3600" b="1" u="sng" dirty="0">
                <a:solidFill>
                  <a:srgbClr val="FF0000"/>
                </a:solidFill>
              </a:rPr>
              <a:t>prevent the formation of HIV DNA by inhibiting HIV reverse transcriptase</a:t>
            </a:r>
            <a:r>
              <a:rPr lang="en-US" sz="3600" u="sng" dirty="0">
                <a:solidFill>
                  <a:srgbClr val="FF0000"/>
                </a:solidFill>
              </a:rPr>
              <a:t>.</a:t>
            </a:r>
          </a:p>
          <a:p>
            <a:endParaRPr lang="en-US" sz="36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57</a:t>
            </a:fld>
            <a:endParaRPr lang="en-US" dirty="0"/>
          </a:p>
        </p:txBody>
      </p:sp>
    </p:spTree>
    <p:extLst>
      <p:ext uri="{BB962C8B-B14F-4D97-AF65-F5344CB8AC3E}">
        <p14:creationId xmlns="" xmlns:p14="http://schemas.microsoft.com/office/powerpoint/2010/main" val="33471106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72528"/>
            <a:ext cx="11921706" cy="6435306"/>
          </a:xfrm>
        </p:spPr>
        <p:txBody>
          <a:bodyPr/>
          <a:lstStyle/>
          <a:p>
            <a:pPr marL="274320" indent="-274320">
              <a:buFont typeface="Wingdings 2"/>
              <a:buChar char=""/>
              <a:defRPr/>
            </a:pPr>
            <a:r>
              <a:rPr lang="en-US" sz="3200" b="1" dirty="0"/>
              <a:t>Adverse effects: </a:t>
            </a:r>
            <a:r>
              <a:rPr lang="en-US" sz="3200" b="1" u="sng" dirty="0"/>
              <a:t>mitochondrial </a:t>
            </a:r>
            <a:r>
              <a:rPr lang="en-US" sz="3200" b="1" u="sng" dirty="0" smtClean="0"/>
              <a:t>toxicity (THIS IS A CLASS EFFECT)</a:t>
            </a:r>
            <a:endParaRPr lang="en-US" sz="3200" b="1" u="sng" dirty="0"/>
          </a:p>
          <a:p>
            <a:pPr marL="617220" lvl="1" indent="-342900">
              <a:defRPr/>
            </a:pPr>
            <a:r>
              <a:rPr lang="en-US" sz="3200" dirty="0"/>
              <a:t>Mainly with </a:t>
            </a:r>
            <a:r>
              <a:rPr lang="en-US" sz="3200" dirty="0" err="1"/>
              <a:t>di</a:t>
            </a:r>
            <a:r>
              <a:rPr lang="en-US" sz="3200" b="1" dirty="0" err="1"/>
              <a:t>dan</a:t>
            </a:r>
            <a:r>
              <a:rPr lang="en-US" sz="3200" dirty="0" err="1"/>
              <a:t>osine</a:t>
            </a:r>
            <a:r>
              <a:rPr lang="en-US" sz="3200" dirty="0"/>
              <a:t>, </a:t>
            </a:r>
            <a:r>
              <a:rPr lang="en-US" sz="3200" b="1" dirty="0" err="1"/>
              <a:t>stav</a:t>
            </a:r>
            <a:r>
              <a:rPr lang="en-US" sz="3200" dirty="0" err="1"/>
              <a:t>udine</a:t>
            </a:r>
            <a:r>
              <a:rPr lang="en-US" sz="3200" dirty="0"/>
              <a:t>, </a:t>
            </a:r>
            <a:r>
              <a:rPr lang="en-US" sz="3200" b="1" dirty="0" err="1"/>
              <a:t>zi</a:t>
            </a:r>
            <a:r>
              <a:rPr lang="en-US" sz="3200" dirty="0" err="1"/>
              <a:t>dovudine</a:t>
            </a:r>
            <a:endParaRPr lang="en-US" sz="3200" dirty="0"/>
          </a:p>
          <a:p>
            <a:pPr marL="617220" lvl="1" indent="-342900">
              <a:defRPr/>
            </a:pPr>
            <a:r>
              <a:rPr lang="en-US" sz="3200" dirty="0"/>
              <a:t> </a:t>
            </a:r>
            <a:r>
              <a:rPr lang="en-US" sz="3200" b="1" dirty="0"/>
              <a:t>(THE 3 “Ds”; </a:t>
            </a:r>
            <a:r>
              <a:rPr lang="en-US" sz="3200" b="1" u="sng" dirty="0">
                <a:solidFill>
                  <a:srgbClr val="FF0000"/>
                </a:solidFill>
              </a:rPr>
              <a:t>D</a:t>
            </a:r>
            <a:r>
              <a:rPr lang="en-US" sz="3200" b="1" dirty="0"/>
              <a:t>DI, </a:t>
            </a:r>
            <a:r>
              <a:rPr lang="en-US" sz="3200" b="1" u="sng" dirty="0">
                <a:solidFill>
                  <a:srgbClr val="FF0000"/>
                </a:solidFill>
              </a:rPr>
              <a:t>D</a:t>
            </a:r>
            <a:r>
              <a:rPr lang="en-US" sz="3200" b="1" dirty="0"/>
              <a:t>4T AND Z</a:t>
            </a:r>
            <a:r>
              <a:rPr lang="en-US" sz="3200" b="1" u="sng" dirty="0">
                <a:solidFill>
                  <a:srgbClr val="FF0000"/>
                </a:solidFill>
              </a:rPr>
              <a:t>D</a:t>
            </a:r>
            <a:r>
              <a:rPr lang="en-US" sz="3200" b="1" dirty="0"/>
              <a:t>V)</a:t>
            </a:r>
          </a:p>
          <a:p>
            <a:pPr marL="937260" lvl="2" indent="-342900">
              <a:buClr>
                <a:schemeClr val="accent3"/>
              </a:buClr>
              <a:defRPr/>
            </a:pPr>
            <a:endParaRPr lang="en-US" sz="3200" dirty="0"/>
          </a:p>
          <a:p>
            <a:pPr marL="937260" lvl="2" indent="-342900">
              <a:buClr>
                <a:schemeClr val="accent3"/>
              </a:buClr>
              <a:defRPr/>
            </a:pPr>
            <a:r>
              <a:rPr lang="en-US" sz="3200" dirty="0"/>
              <a:t>Lactic acidosis with hepatic </a:t>
            </a:r>
            <a:r>
              <a:rPr lang="en-US" sz="3200" dirty="0" err="1"/>
              <a:t>steatosis</a:t>
            </a:r>
            <a:endParaRPr lang="en-US" sz="3200" dirty="0"/>
          </a:p>
          <a:p>
            <a:pPr marL="937260" lvl="2" indent="-342900">
              <a:buClr>
                <a:schemeClr val="accent3"/>
              </a:buClr>
              <a:defRPr/>
            </a:pPr>
            <a:r>
              <a:rPr lang="en-US" sz="3200" dirty="0"/>
              <a:t>Pancreatitis  and peripheral neuropathy (mostly </a:t>
            </a:r>
            <a:r>
              <a:rPr lang="en-US" sz="3200" dirty="0" err="1"/>
              <a:t>didanosine</a:t>
            </a:r>
            <a:r>
              <a:rPr lang="en-US" sz="3200" dirty="0"/>
              <a:t> and </a:t>
            </a:r>
            <a:r>
              <a:rPr lang="en-US" sz="3200" dirty="0" err="1"/>
              <a:t>stavudine</a:t>
            </a:r>
            <a:r>
              <a:rPr lang="en-US" sz="3200" dirty="0"/>
              <a:t>)</a:t>
            </a:r>
          </a:p>
          <a:p>
            <a:pPr marL="937260" lvl="2" indent="-342900">
              <a:buClr>
                <a:schemeClr val="accent3"/>
              </a:buClr>
              <a:defRPr/>
            </a:pPr>
            <a:r>
              <a:rPr lang="en-US" sz="3200" dirty="0" err="1"/>
              <a:t>Lipoatrophy</a:t>
            </a:r>
            <a:r>
              <a:rPr lang="en-US" sz="3200" dirty="0"/>
              <a:t> (peripheral fat wasting)</a:t>
            </a:r>
          </a:p>
          <a:p>
            <a:pPr marL="2069148" lvl="5" indent="-285750">
              <a:buClr>
                <a:schemeClr val="accent3"/>
              </a:buClr>
              <a:defRPr/>
            </a:pPr>
            <a:r>
              <a:rPr lang="en-US" sz="3200" dirty="0" err="1"/>
              <a:t>stavudine</a:t>
            </a:r>
            <a:r>
              <a:rPr lang="en-US" sz="3200" dirty="0"/>
              <a:t>&gt;</a:t>
            </a:r>
            <a:r>
              <a:rPr lang="en-US" sz="3200" dirty="0" err="1"/>
              <a:t>didanosine</a:t>
            </a:r>
            <a:r>
              <a:rPr lang="en-US" sz="3200" dirty="0"/>
              <a:t>&gt;</a:t>
            </a:r>
            <a:r>
              <a:rPr lang="en-US" sz="3200" dirty="0" err="1"/>
              <a:t>zidovudine</a:t>
            </a:r>
            <a:endParaRPr lang="en-US" sz="3200" dirty="0"/>
          </a:p>
          <a:p>
            <a:pPr marL="937260" lvl="2" indent="-342900">
              <a:buClr>
                <a:schemeClr val="accent3"/>
              </a:buClr>
              <a:defRPr/>
            </a:pPr>
            <a:r>
              <a:rPr lang="en-US" sz="3200" dirty="0"/>
              <a:t>Neuromuscular weakness (mostly </a:t>
            </a:r>
            <a:r>
              <a:rPr lang="en-US" sz="3200" dirty="0" err="1"/>
              <a:t>stavudine</a:t>
            </a:r>
            <a:r>
              <a:rPr lang="en-US" sz="3200" dirty="0"/>
              <a:t>) </a:t>
            </a:r>
          </a:p>
          <a:p>
            <a:pPr marL="617220" lvl="1" indent="-342900">
              <a:defRPr/>
            </a:pPr>
            <a:endParaRPr lang="en-US" sz="3200" dirty="0"/>
          </a:p>
          <a:p>
            <a:pPr marL="617220" lvl="1" indent="-342900">
              <a:defRPr/>
            </a:pPr>
            <a:r>
              <a:rPr lang="en-US" sz="3200" dirty="0"/>
              <a:t>Rarely seen with </a:t>
            </a:r>
            <a:r>
              <a:rPr lang="en-US" sz="3200" b="1" dirty="0" err="1"/>
              <a:t>t</a:t>
            </a:r>
            <a:r>
              <a:rPr lang="en-US" sz="3200" dirty="0" err="1"/>
              <a:t>enofovir</a:t>
            </a:r>
            <a:r>
              <a:rPr lang="en-US" sz="3200" dirty="0"/>
              <a:t>, </a:t>
            </a:r>
            <a:r>
              <a:rPr lang="en-US" sz="3200" b="1" dirty="0" err="1"/>
              <a:t>e</a:t>
            </a:r>
            <a:r>
              <a:rPr lang="en-US" sz="3200" dirty="0" err="1"/>
              <a:t>mtricitabine</a:t>
            </a:r>
            <a:r>
              <a:rPr lang="en-US" sz="3200" dirty="0"/>
              <a:t>,</a:t>
            </a:r>
            <a:r>
              <a:rPr lang="en-US" sz="3200" b="1" dirty="0"/>
              <a:t> </a:t>
            </a:r>
            <a:r>
              <a:rPr lang="en-US" sz="3200" b="1" dirty="0" err="1"/>
              <a:t>a</a:t>
            </a:r>
            <a:r>
              <a:rPr lang="en-US" sz="3200" dirty="0" err="1"/>
              <a:t>bacavir</a:t>
            </a:r>
            <a:r>
              <a:rPr lang="en-US" sz="3200" dirty="0"/>
              <a:t>, </a:t>
            </a:r>
            <a:r>
              <a:rPr lang="en-US" sz="3200" b="1" dirty="0"/>
              <a:t>l</a:t>
            </a:r>
            <a:r>
              <a:rPr lang="en-US" sz="3200" dirty="0"/>
              <a:t>amivudine </a:t>
            </a:r>
            <a:r>
              <a:rPr lang="en-US" sz="3200" dirty="0">
                <a:solidFill>
                  <a:srgbClr val="FF0000"/>
                </a:solidFill>
              </a:rPr>
              <a:t>(</a:t>
            </a:r>
            <a:r>
              <a:rPr lang="en-US" sz="3200" b="1" dirty="0">
                <a:solidFill>
                  <a:srgbClr val="FF0000"/>
                </a:solidFill>
              </a:rPr>
              <a:t>TEAL</a:t>
            </a:r>
            <a:r>
              <a:rPr lang="en-US" sz="3200" dirty="0">
                <a:solidFill>
                  <a:srgbClr val="FF0000"/>
                </a:solidFill>
              </a:rPr>
              <a:t>)</a:t>
            </a:r>
          </a:p>
          <a:p>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58</a:t>
            </a:fld>
            <a:endParaRPr lang="en-US" dirty="0"/>
          </a:p>
        </p:txBody>
      </p:sp>
    </p:spTree>
    <p:extLst>
      <p:ext uri="{BB962C8B-B14F-4D97-AF65-F5344CB8AC3E}">
        <p14:creationId xmlns="" xmlns:p14="http://schemas.microsoft.com/office/powerpoint/2010/main" val="28720252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53440"/>
            <a:ext cx="10515600" cy="5323523"/>
          </a:xfrm>
        </p:spPr>
        <p:txBody>
          <a:bodyPr>
            <a:normAutofit fontScale="92500" lnSpcReduction="10000"/>
          </a:bodyPr>
          <a:lstStyle/>
          <a:p>
            <a:pPr marL="274320" indent="-274320">
              <a:buFont typeface="Wingdings 2"/>
              <a:buChar char=""/>
              <a:defRPr/>
            </a:pPr>
            <a:r>
              <a:rPr lang="en-US" sz="3200" b="1" dirty="0" smtClean="0"/>
              <a:t>Renal adjustment </a:t>
            </a:r>
            <a:r>
              <a:rPr lang="en-US" sz="3200" dirty="0" smtClean="0"/>
              <a:t>(for all except </a:t>
            </a:r>
            <a:r>
              <a:rPr lang="en-US" sz="3200" dirty="0" err="1" smtClean="0"/>
              <a:t>abacavir</a:t>
            </a:r>
            <a:r>
              <a:rPr lang="en-US" sz="3200" dirty="0" smtClean="0"/>
              <a:t>)</a:t>
            </a:r>
          </a:p>
          <a:p>
            <a:pPr marL="274320" indent="-274320">
              <a:buFont typeface="Wingdings 2"/>
              <a:buChar char=""/>
              <a:defRPr/>
            </a:pPr>
            <a:endParaRPr lang="en-US" sz="3200" dirty="0" smtClean="0"/>
          </a:p>
          <a:p>
            <a:pPr marL="274320" indent="-274320">
              <a:buFont typeface="Wingdings 2"/>
              <a:buChar char=""/>
              <a:defRPr/>
            </a:pPr>
            <a:r>
              <a:rPr lang="en-US" sz="3200" dirty="0" smtClean="0"/>
              <a:t>No dosage adjustment in </a:t>
            </a:r>
            <a:r>
              <a:rPr lang="en-US" sz="3200" b="1" dirty="0" smtClean="0"/>
              <a:t>hepatic impairment</a:t>
            </a:r>
            <a:r>
              <a:rPr lang="en-US" sz="3200" dirty="0" smtClean="0"/>
              <a:t> (except for </a:t>
            </a:r>
            <a:r>
              <a:rPr lang="en-US" sz="3200" dirty="0" err="1" smtClean="0"/>
              <a:t>abacavir</a:t>
            </a:r>
            <a:r>
              <a:rPr lang="en-US" sz="3200" dirty="0" smtClean="0"/>
              <a:t>)</a:t>
            </a:r>
          </a:p>
          <a:p>
            <a:pPr marL="274320" indent="-274320">
              <a:buFont typeface="Wingdings 2"/>
              <a:buChar char=""/>
              <a:defRPr/>
            </a:pPr>
            <a:endParaRPr lang="en-US" sz="3200" b="1" dirty="0" smtClean="0">
              <a:solidFill>
                <a:srgbClr val="FF0000"/>
              </a:solidFill>
            </a:endParaRPr>
          </a:p>
          <a:p>
            <a:pPr marL="274320" indent="-274320">
              <a:buFont typeface="Wingdings 2"/>
              <a:buChar char=""/>
              <a:defRPr/>
            </a:pPr>
            <a:r>
              <a:rPr lang="en-US" sz="3200" b="1" dirty="0" smtClean="0">
                <a:solidFill>
                  <a:srgbClr val="FF0000"/>
                </a:solidFill>
              </a:rPr>
              <a:t>Genetic barrier to resistance</a:t>
            </a:r>
          </a:p>
          <a:p>
            <a:pPr marL="548958" lvl="1" indent="-274320">
              <a:lnSpc>
                <a:spcPct val="100000"/>
              </a:lnSpc>
              <a:spcBef>
                <a:spcPts val="0"/>
              </a:spcBef>
              <a:buNone/>
              <a:defRPr/>
            </a:pPr>
            <a:r>
              <a:rPr lang="en-US" sz="3200" dirty="0" smtClean="0"/>
              <a:t>1. Low with </a:t>
            </a:r>
            <a:r>
              <a:rPr lang="en-US" sz="3200" b="1" dirty="0" err="1" smtClean="0"/>
              <a:t>lamivudine</a:t>
            </a:r>
            <a:r>
              <a:rPr lang="en-US" sz="3200" dirty="0" smtClean="0"/>
              <a:t> and </a:t>
            </a:r>
            <a:r>
              <a:rPr lang="en-US" sz="3200" b="1" dirty="0" err="1" smtClean="0"/>
              <a:t>emtricitabine</a:t>
            </a:r>
            <a:r>
              <a:rPr lang="en-US" sz="3200" dirty="0" smtClean="0"/>
              <a:t> </a:t>
            </a:r>
            <a:r>
              <a:rPr lang="en-US" sz="3200" dirty="0" smtClean="0">
                <a:solidFill>
                  <a:srgbClr val="FF0000"/>
                </a:solidFill>
              </a:rPr>
              <a:t>(</a:t>
            </a:r>
            <a:r>
              <a:rPr lang="en-US" sz="3200" b="1" dirty="0" smtClean="0">
                <a:solidFill>
                  <a:srgbClr val="FF0000"/>
                </a:solidFill>
              </a:rPr>
              <a:t>m184v mutations leading  to resistance</a:t>
            </a:r>
            <a:r>
              <a:rPr lang="en-US" sz="3200" dirty="0" smtClean="0">
                <a:solidFill>
                  <a:srgbClr val="FF0000"/>
                </a:solidFill>
              </a:rPr>
              <a:t>)  </a:t>
            </a:r>
            <a:r>
              <a:rPr lang="en-US" sz="3200" dirty="0" smtClean="0"/>
              <a:t>however we still retain these drugs in the ARV regimen since they make the virus weaker (less virulent) so its more susceptible to the action of other ARVs</a:t>
            </a:r>
            <a:endParaRPr lang="en-US" sz="3200" dirty="0" smtClean="0">
              <a:solidFill>
                <a:srgbClr val="FF0000"/>
              </a:solidFill>
            </a:endParaRPr>
          </a:p>
          <a:p>
            <a:pPr marL="548958" lvl="1" indent="-274320">
              <a:defRPr/>
            </a:pPr>
            <a:endParaRPr lang="en-US" sz="3200" dirty="0" smtClean="0">
              <a:solidFill>
                <a:srgbClr val="FF0000"/>
              </a:solidFill>
            </a:endParaRPr>
          </a:p>
          <a:p>
            <a:pPr marL="548958" lvl="1" indent="-274320">
              <a:buNone/>
              <a:defRPr/>
            </a:pPr>
            <a:r>
              <a:rPr lang="en-US" sz="3200" dirty="0" smtClean="0"/>
              <a:t>2. Moderate with the other NRTIs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the life cycle</a:t>
            </a:r>
            <a:endParaRPr lang="en-US" dirty="0"/>
          </a:p>
        </p:txBody>
      </p:sp>
      <p:sp>
        <p:nvSpPr>
          <p:cNvPr id="3" name="Content Placeholder 2"/>
          <p:cNvSpPr>
            <a:spLocks noGrp="1"/>
          </p:cNvSpPr>
          <p:nvPr>
            <p:ph idx="1"/>
          </p:nvPr>
        </p:nvSpPr>
        <p:spPr/>
        <p:txBody>
          <a:bodyPr>
            <a:normAutofit/>
          </a:bodyPr>
          <a:lstStyle/>
          <a:p>
            <a:pPr marL="914400" indent="-914400">
              <a:spcBef>
                <a:spcPct val="20000"/>
              </a:spcBef>
              <a:buClr>
                <a:schemeClr val="tx1"/>
              </a:buClr>
              <a:buSzPct val="60000"/>
              <a:buFont typeface="+mj-lt"/>
              <a:buAutoNum type="arabicPeriod"/>
            </a:pPr>
            <a:r>
              <a:rPr lang="en-US" altLang="en-US" sz="4800" dirty="0" smtClean="0"/>
              <a:t>Binding, Fusion and Entry</a:t>
            </a:r>
          </a:p>
          <a:p>
            <a:pPr marL="914400" indent="-914400">
              <a:spcBef>
                <a:spcPct val="20000"/>
              </a:spcBef>
              <a:buClr>
                <a:schemeClr val="tx1"/>
              </a:buClr>
              <a:buSzPct val="60000"/>
              <a:buFont typeface="+mj-lt"/>
              <a:buAutoNum type="arabicPeriod"/>
            </a:pPr>
            <a:r>
              <a:rPr lang="en-US" altLang="en-US" sz="4800" dirty="0" smtClean="0"/>
              <a:t>Transcription</a:t>
            </a:r>
          </a:p>
          <a:p>
            <a:pPr marL="914400" indent="-914400">
              <a:spcBef>
                <a:spcPct val="20000"/>
              </a:spcBef>
              <a:buClr>
                <a:schemeClr val="tx1"/>
              </a:buClr>
              <a:buSzPct val="60000"/>
              <a:buFont typeface="+mj-lt"/>
              <a:buAutoNum type="arabicPeriod"/>
            </a:pPr>
            <a:r>
              <a:rPr lang="en-US" altLang="en-US" sz="4800" dirty="0" smtClean="0"/>
              <a:t>Integration &amp; Replication</a:t>
            </a:r>
          </a:p>
          <a:p>
            <a:pPr marL="914400" indent="-914400">
              <a:spcBef>
                <a:spcPct val="20000"/>
              </a:spcBef>
              <a:buClr>
                <a:schemeClr val="tx1"/>
              </a:buClr>
              <a:buSzPct val="60000"/>
              <a:buFont typeface="+mj-lt"/>
              <a:buAutoNum type="arabicPeriod"/>
            </a:pPr>
            <a:r>
              <a:rPr lang="en-US" altLang="en-US" sz="4800" dirty="0" smtClean="0"/>
              <a:t>Budding </a:t>
            </a:r>
          </a:p>
          <a:p>
            <a:pPr marL="914400" indent="-914400">
              <a:spcBef>
                <a:spcPct val="20000"/>
              </a:spcBef>
              <a:buClr>
                <a:schemeClr val="tx1"/>
              </a:buClr>
              <a:buSzPct val="60000"/>
              <a:buFont typeface="+mj-lt"/>
              <a:buAutoNum type="arabicPeriod"/>
            </a:pPr>
            <a:r>
              <a:rPr lang="en-US" altLang="en-US" sz="4800" dirty="0" smtClean="0"/>
              <a:t>Maturation</a:t>
            </a:r>
          </a:p>
          <a:p>
            <a:pPr marL="914400" indent="-914400">
              <a:buFont typeface="+mj-lt"/>
              <a:buAutoNum type="arabicPeriod"/>
            </a:pPr>
            <a:endParaRPr lang="en-US" sz="48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xmlns="" val="1399811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47039"/>
            <a:ext cx="12059728" cy="6057277"/>
          </a:xfrm>
        </p:spPr>
        <p:txBody>
          <a:bodyPr>
            <a:normAutofit/>
          </a:bodyPr>
          <a:lstStyle/>
          <a:p>
            <a:pPr marL="0" indent="0">
              <a:buNone/>
              <a:defRPr/>
            </a:pPr>
            <a:r>
              <a:rPr lang="en-US" b="1" u="sng" dirty="0" smtClean="0"/>
              <a:t>1</a:t>
            </a:r>
            <a:r>
              <a:rPr lang="en-US" sz="3200" b="1" u="sng" dirty="0" smtClean="0"/>
              <a:t>. </a:t>
            </a:r>
            <a:r>
              <a:rPr lang="en-US" sz="3200" b="1" u="sng" dirty="0" err="1" smtClean="0"/>
              <a:t>Emtricitabine</a:t>
            </a:r>
            <a:r>
              <a:rPr lang="en-US" sz="3200" b="1" u="sng" dirty="0" smtClean="0"/>
              <a:t> </a:t>
            </a:r>
            <a:r>
              <a:rPr lang="en-US" sz="3200" b="1" u="sng" dirty="0"/>
              <a:t>(FTC) 200mg OD or </a:t>
            </a:r>
            <a:r>
              <a:rPr lang="en-US" sz="3200" b="1" u="sng" dirty="0" smtClean="0"/>
              <a:t>Lamivudine </a:t>
            </a:r>
            <a:r>
              <a:rPr lang="en-US" sz="3200" b="1" u="sng" dirty="0"/>
              <a:t>(3TC) 150mg </a:t>
            </a:r>
            <a:r>
              <a:rPr lang="en-US" sz="3200" b="1" u="sng" dirty="0" smtClean="0"/>
              <a:t>BD; </a:t>
            </a:r>
            <a:endParaRPr lang="en-US" sz="3200" dirty="0" smtClean="0"/>
          </a:p>
          <a:p>
            <a:pPr marL="617220" lvl="1" indent="-342900">
              <a:defRPr/>
            </a:pPr>
            <a:r>
              <a:rPr lang="en-US" sz="3200" dirty="0" smtClean="0"/>
              <a:t>SIMILAR DRUGS</a:t>
            </a:r>
          </a:p>
          <a:p>
            <a:pPr marL="617220" lvl="1" indent="-342900">
              <a:defRPr/>
            </a:pPr>
            <a:r>
              <a:rPr lang="en-US" sz="3200" dirty="0" smtClean="0"/>
              <a:t>Minimal </a:t>
            </a:r>
            <a:r>
              <a:rPr lang="en-US" sz="3200" dirty="0"/>
              <a:t>toxicity</a:t>
            </a:r>
          </a:p>
          <a:p>
            <a:pPr marL="617220" lvl="1" indent="-342900">
              <a:defRPr/>
            </a:pPr>
            <a:r>
              <a:rPr lang="en-US" sz="3200" dirty="0"/>
              <a:t>Hyperpigmentation/skin discoloration</a:t>
            </a:r>
          </a:p>
          <a:p>
            <a:pPr marL="617220" lvl="1" indent="-342900">
              <a:defRPr/>
            </a:pPr>
            <a:r>
              <a:rPr lang="en-US" sz="3200" dirty="0">
                <a:solidFill>
                  <a:srgbClr val="FF0000"/>
                </a:solidFill>
              </a:rPr>
              <a:t>Nausea: </a:t>
            </a:r>
            <a:r>
              <a:rPr lang="en-US" sz="3200" dirty="0" err="1">
                <a:solidFill>
                  <a:srgbClr val="FF0000"/>
                </a:solidFill>
              </a:rPr>
              <a:t>emtricitabine</a:t>
            </a:r>
            <a:r>
              <a:rPr lang="en-US" sz="3200" dirty="0">
                <a:solidFill>
                  <a:srgbClr val="FF0000"/>
                </a:solidFill>
              </a:rPr>
              <a:t> only</a:t>
            </a:r>
          </a:p>
          <a:p>
            <a:pPr marL="274320" indent="-274320">
              <a:buFont typeface="Wingdings 2"/>
              <a:buChar char=""/>
              <a:defRPr/>
            </a:pPr>
            <a:endParaRPr lang="en-US" sz="3200" dirty="0" smtClean="0"/>
          </a:p>
          <a:p>
            <a:pPr marL="274320" indent="-274320">
              <a:buFont typeface="Wingdings 2"/>
              <a:buChar char=""/>
              <a:defRPr/>
            </a:pPr>
            <a:r>
              <a:rPr lang="en-US" sz="3200" dirty="0" smtClean="0"/>
              <a:t>Place </a:t>
            </a:r>
            <a:r>
              <a:rPr lang="en-US" sz="3200" dirty="0"/>
              <a:t>in therapy: Preferred NRTI</a:t>
            </a:r>
          </a:p>
          <a:p>
            <a:pPr marL="548958" lvl="1" indent="-274320">
              <a:defRPr/>
            </a:pPr>
            <a:r>
              <a:rPr lang="en-US" sz="3200" dirty="0"/>
              <a:t>Almost always 1 of 2 NRTIs in an HIV regimen</a:t>
            </a:r>
          </a:p>
          <a:p>
            <a:pPr marL="548958" lvl="1" indent="-274320">
              <a:defRPr/>
            </a:pPr>
            <a:r>
              <a:rPr lang="en-US" sz="3200" dirty="0"/>
              <a:t>Choice of either depends on co-formulations</a:t>
            </a:r>
          </a:p>
          <a:p>
            <a:pPr marL="274320" indent="-274320">
              <a:buFont typeface="Wingdings 2"/>
              <a:buChar char=""/>
              <a:defRPr/>
            </a:pPr>
            <a:endParaRPr lang="en-US" sz="3200" dirty="0" smtClean="0"/>
          </a:p>
          <a:p>
            <a:endParaRPr lang="en-US" b="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60</a:t>
            </a:fld>
            <a:endParaRPr lang="en-US" dirty="0"/>
          </a:p>
        </p:txBody>
      </p:sp>
    </p:spTree>
    <p:extLst>
      <p:ext uri="{BB962C8B-B14F-4D97-AF65-F5344CB8AC3E}">
        <p14:creationId xmlns="" xmlns:p14="http://schemas.microsoft.com/office/powerpoint/2010/main" val="14919628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10515600" cy="4351338"/>
          </a:xfrm>
        </p:spPr>
        <p:txBody>
          <a:bodyPr/>
          <a:lstStyle/>
          <a:p>
            <a:pPr marL="274320" indent="-274320">
              <a:buFont typeface="Wingdings 2"/>
              <a:buChar char=""/>
              <a:defRPr/>
            </a:pPr>
            <a:r>
              <a:rPr lang="en-US" sz="3200" dirty="0" smtClean="0"/>
              <a:t>Important details of 3TC and FTC</a:t>
            </a:r>
          </a:p>
          <a:p>
            <a:pPr marL="548958" lvl="1" indent="-274320">
              <a:defRPr/>
            </a:pPr>
            <a:r>
              <a:rPr lang="en-US" sz="3200" dirty="0" smtClean="0"/>
              <a:t>Similar drugs (don’t give together)</a:t>
            </a:r>
          </a:p>
          <a:p>
            <a:pPr marL="548958" lvl="1" indent="-274320">
              <a:defRPr/>
            </a:pPr>
            <a:endParaRPr lang="en-US" sz="3200" dirty="0" smtClean="0"/>
          </a:p>
          <a:p>
            <a:pPr marL="548958" lvl="1" indent="-274320">
              <a:defRPr/>
            </a:pPr>
            <a:r>
              <a:rPr lang="en-US" sz="3200" dirty="0" smtClean="0"/>
              <a:t>Both with activity against </a:t>
            </a:r>
            <a:r>
              <a:rPr lang="en-US" sz="3200" b="1" dirty="0" smtClean="0"/>
              <a:t>Hepatitis B Virus</a:t>
            </a:r>
            <a:r>
              <a:rPr lang="en-US" sz="3200" dirty="0" smtClean="0"/>
              <a:t> (HBV) therefore preferred in a HIV-HBV co-infected patient</a:t>
            </a:r>
          </a:p>
          <a:p>
            <a:pPr marL="548958" lvl="1" indent="-274320">
              <a:defRPr/>
            </a:pPr>
            <a:endParaRPr lang="en-US" sz="3200" dirty="0" smtClean="0"/>
          </a:p>
          <a:p>
            <a:pPr marL="548958" lvl="1" indent="-274320">
              <a:defRPr/>
            </a:pPr>
            <a:r>
              <a:rPr lang="en-US" sz="3200" dirty="0" smtClean="0"/>
              <a:t>m184v mutations leading to resistance to these two drugs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207034"/>
            <a:ext cx="12025223" cy="6504317"/>
          </a:xfrm>
        </p:spPr>
        <p:txBody>
          <a:bodyPr>
            <a:normAutofit/>
          </a:bodyPr>
          <a:lstStyle/>
          <a:p>
            <a:pPr marL="0" indent="0">
              <a:buNone/>
              <a:defRPr/>
            </a:pPr>
            <a:r>
              <a:rPr lang="en-US" sz="3200" b="1" u="sng" dirty="0" smtClean="0"/>
              <a:t>2. </a:t>
            </a:r>
            <a:r>
              <a:rPr lang="en-US" sz="3200" b="1" u="sng" dirty="0" err="1" smtClean="0"/>
              <a:t>Tenofovir</a:t>
            </a:r>
            <a:r>
              <a:rPr lang="en-US" sz="3200" b="1" u="sng" dirty="0" smtClean="0"/>
              <a:t> </a:t>
            </a:r>
            <a:r>
              <a:rPr lang="en-US" sz="3200" b="1" u="sng" dirty="0"/>
              <a:t>(TDF) 300mg OD</a:t>
            </a:r>
            <a:endParaRPr lang="en-US" sz="3200" b="1" u="sng" dirty="0" smtClean="0"/>
          </a:p>
          <a:p>
            <a:pPr marL="274320" lvl="1" indent="-274320">
              <a:spcBef>
                <a:spcPts val="1000"/>
              </a:spcBef>
              <a:buFont typeface="Wingdings 2"/>
              <a:buChar char=""/>
              <a:defRPr/>
            </a:pPr>
            <a:r>
              <a:rPr lang="en-US" sz="3200" dirty="0" smtClean="0"/>
              <a:t>Adverse effects (</a:t>
            </a:r>
            <a:r>
              <a:rPr lang="en-US" sz="3200" dirty="0"/>
              <a:t>*****“</a:t>
            </a:r>
            <a:r>
              <a:rPr lang="en-US" sz="3200" b="1" u="sng" dirty="0">
                <a:solidFill>
                  <a:srgbClr val="FF0000"/>
                </a:solidFill>
              </a:rPr>
              <a:t>Ten</a:t>
            </a:r>
            <a:r>
              <a:rPr lang="en-US" sz="3200" u="sng" dirty="0">
                <a:solidFill>
                  <a:srgbClr val="FF0000"/>
                </a:solidFill>
              </a:rPr>
              <a:t> </a:t>
            </a:r>
            <a:r>
              <a:rPr lang="en-US" sz="3200" b="1" u="sng" dirty="0">
                <a:solidFill>
                  <a:srgbClr val="FF0000"/>
                </a:solidFill>
              </a:rPr>
              <a:t>kid</a:t>
            </a:r>
            <a:r>
              <a:rPr lang="en-US" sz="3200" dirty="0"/>
              <a:t>s fell and broke their </a:t>
            </a:r>
            <a:r>
              <a:rPr lang="en-US" sz="3200" b="1" u="sng" dirty="0">
                <a:solidFill>
                  <a:srgbClr val="FF0000"/>
                </a:solidFill>
              </a:rPr>
              <a:t>bones</a:t>
            </a:r>
            <a:r>
              <a:rPr lang="en-US" sz="3200" dirty="0" smtClean="0"/>
              <a:t>”****)</a:t>
            </a:r>
            <a:endParaRPr lang="en-US" sz="3200" dirty="0"/>
          </a:p>
          <a:p>
            <a:pPr marL="617220" lvl="1" indent="-342900">
              <a:defRPr/>
            </a:pPr>
            <a:r>
              <a:rPr lang="en-US" sz="3200" dirty="0"/>
              <a:t>Asthenia, headache, nausea, vomiting, diarrhea, flatulence</a:t>
            </a:r>
          </a:p>
          <a:p>
            <a:pPr marL="617220" lvl="1" indent="-342900">
              <a:defRPr/>
            </a:pPr>
            <a:endParaRPr lang="en-US" sz="3200" b="1" dirty="0" smtClean="0"/>
          </a:p>
          <a:p>
            <a:pPr marL="617220" lvl="1" indent="-342900">
              <a:defRPr/>
            </a:pPr>
            <a:r>
              <a:rPr lang="en-US" sz="3200" b="1" dirty="0" err="1" smtClean="0"/>
              <a:t>Nephrotoxicity</a:t>
            </a:r>
            <a:r>
              <a:rPr lang="en-US" sz="3200" b="1" dirty="0" smtClean="0"/>
              <a:t> </a:t>
            </a:r>
            <a:endParaRPr lang="en-US" sz="3200" b="1" dirty="0"/>
          </a:p>
          <a:p>
            <a:pPr marL="937260" lvl="2" indent="-342900">
              <a:buClr>
                <a:schemeClr val="accent3"/>
              </a:buClr>
              <a:defRPr/>
            </a:pPr>
            <a:r>
              <a:rPr lang="en-US" sz="3200" dirty="0"/>
              <a:t>Avoid in patients with underlying renal insufficiency</a:t>
            </a:r>
          </a:p>
          <a:p>
            <a:pPr marL="617220" lvl="1" indent="-342900">
              <a:defRPr/>
            </a:pPr>
            <a:endParaRPr lang="en-US" sz="3200" dirty="0" smtClean="0"/>
          </a:p>
          <a:p>
            <a:pPr marL="617220" lvl="1" indent="-342900">
              <a:defRPr/>
            </a:pPr>
            <a:r>
              <a:rPr lang="en-US" sz="3200" dirty="0" smtClean="0"/>
              <a:t>Potential </a:t>
            </a:r>
            <a:r>
              <a:rPr lang="en-US" sz="3200" dirty="0"/>
              <a:t>for </a:t>
            </a:r>
            <a:r>
              <a:rPr lang="en-US" sz="3200" b="1" dirty="0"/>
              <a:t>osteopenia</a:t>
            </a:r>
          </a:p>
          <a:p>
            <a:pPr marL="274320" indent="-274320">
              <a:buFont typeface="Wingdings 2"/>
              <a:buChar char=""/>
              <a:defRPr/>
            </a:pPr>
            <a:endParaRPr lang="en-US" sz="32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62</a:t>
            </a:fld>
            <a:endParaRPr lang="en-US" dirty="0"/>
          </a:p>
        </p:txBody>
      </p:sp>
    </p:spTree>
    <p:extLst>
      <p:ext uri="{BB962C8B-B14F-4D97-AF65-F5344CB8AC3E}">
        <p14:creationId xmlns="" xmlns:p14="http://schemas.microsoft.com/office/powerpoint/2010/main" val="5186202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10515600" cy="4351338"/>
          </a:xfrm>
        </p:spPr>
        <p:txBody>
          <a:bodyPr/>
          <a:lstStyle/>
          <a:p>
            <a:pPr marL="274320" indent="-274320">
              <a:buFont typeface="Wingdings 2"/>
              <a:buChar char=""/>
              <a:defRPr/>
            </a:pPr>
            <a:r>
              <a:rPr lang="en-US" sz="3200" dirty="0" smtClean="0"/>
              <a:t>Place in therapy  of TDF</a:t>
            </a:r>
          </a:p>
          <a:p>
            <a:pPr marL="548958" lvl="1" indent="-274320">
              <a:defRPr/>
            </a:pPr>
            <a:r>
              <a:rPr lang="en-US" sz="3200" b="1" dirty="0" smtClean="0">
                <a:solidFill>
                  <a:srgbClr val="FF0000"/>
                </a:solidFill>
              </a:rPr>
              <a:t>Preferred </a:t>
            </a:r>
            <a:r>
              <a:rPr lang="en-US" sz="3200" b="1" dirty="0" err="1" smtClean="0">
                <a:solidFill>
                  <a:srgbClr val="FF0000"/>
                </a:solidFill>
              </a:rPr>
              <a:t>NtRTI</a:t>
            </a:r>
            <a:r>
              <a:rPr lang="en-US" sz="3200" b="1" dirty="0" smtClean="0">
                <a:solidFill>
                  <a:srgbClr val="FF0000"/>
                </a:solidFill>
              </a:rPr>
              <a:t> in combination with </a:t>
            </a:r>
            <a:r>
              <a:rPr lang="en-US" sz="3200" b="1" dirty="0" err="1" smtClean="0">
                <a:solidFill>
                  <a:srgbClr val="FF0000"/>
                </a:solidFill>
              </a:rPr>
              <a:t>lamivudine</a:t>
            </a:r>
            <a:endParaRPr lang="en-US" sz="3200" b="1" dirty="0" smtClean="0">
              <a:solidFill>
                <a:srgbClr val="FF0000"/>
              </a:solidFill>
            </a:endParaRPr>
          </a:p>
          <a:p>
            <a:pPr marL="823595" lvl="2" indent="-274320">
              <a:defRPr/>
            </a:pPr>
            <a:r>
              <a:rPr lang="en-US" sz="3200" dirty="0" smtClean="0"/>
              <a:t>Less toxicity </a:t>
            </a:r>
          </a:p>
          <a:p>
            <a:pPr marL="823595" lvl="2" indent="-274320">
              <a:defRPr/>
            </a:pPr>
            <a:r>
              <a:rPr lang="en-US" sz="3200" dirty="0" smtClean="0"/>
              <a:t>Better Efficacy</a:t>
            </a:r>
          </a:p>
          <a:p>
            <a:pPr marL="274320" indent="-274320">
              <a:buFont typeface="Wingdings 2"/>
              <a:buChar char=""/>
              <a:defRPr/>
            </a:pPr>
            <a:endParaRPr lang="en-US" sz="3200" dirty="0" smtClean="0"/>
          </a:p>
          <a:p>
            <a:pPr marL="274320" indent="-274320">
              <a:buFont typeface="Wingdings 2"/>
              <a:buChar char=""/>
              <a:defRPr/>
            </a:pPr>
            <a:r>
              <a:rPr lang="en-US" sz="3200" dirty="0" smtClean="0"/>
              <a:t>Important Details </a:t>
            </a:r>
          </a:p>
          <a:p>
            <a:pPr marL="548958" lvl="1" indent="-274320">
              <a:defRPr/>
            </a:pPr>
            <a:r>
              <a:rPr lang="en-US" sz="3200" dirty="0" smtClean="0"/>
              <a:t>Active against Hepatitis B virus (HBV) therefore preferred in a HIV-HBV co-infected patient</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310550"/>
            <a:ext cx="11869947" cy="6383547"/>
          </a:xfrm>
        </p:spPr>
        <p:txBody>
          <a:bodyPr>
            <a:normAutofit/>
          </a:bodyPr>
          <a:lstStyle/>
          <a:p>
            <a:pPr marL="0" indent="0">
              <a:buNone/>
            </a:pPr>
            <a:r>
              <a:rPr lang="en-US" sz="3200" b="1" u="sng" dirty="0" smtClean="0"/>
              <a:t>3. </a:t>
            </a:r>
            <a:r>
              <a:rPr lang="en-US" sz="3200" b="1" u="sng" dirty="0" err="1" smtClean="0"/>
              <a:t>Abacavir</a:t>
            </a:r>
            <a:r>
              <a:rPr lang="en-US" sz="3200" b="1" u="sng" dirty="0" smtClean="0"/>
              <a:t> </a:t>
            </a:r>
            <a:r>
              <a:rPr lang="en-US" sz="3200" b="1" u="sng" dirty="0"/>
              <a:t>(ABC) 300mg BD</a:t>
            </a:r>
            <a:endParaRPr lang="en-US" sz="3200" b="1" u="sng" dirty="0" smtClean="0"/>
          </a:p>
          <a:p>
            <a:pPr marL="731520" lvl="1" indent="-457200">
              <a:defRPr/>
            </a:pPr>
            <a:r>
              <a:rPr lang="en-US" sz="3200" dirty="0" smtClean="0"/>
              <a:t>Adverse </a:t>
            </a:r>
            <a:r>
              <a:rPr lang="en-US" sz="3200" dirty="0"/>
              <a:t>effect: </a:t>
            </a:r>
            <a:r>
              <a:rPr lang="en-US" sz="3200" b="1" dirty="0" err="1"/>
              <a:t>abacavir</a:t>
            </a:r>
            <a:r>
              <a:rPr lang="en-US" sz="3200" b="1" dirty="0"/>
              <a:t> </a:t>
            </a:r>
            <a:r>
              <a:rPr lang="en-US" sz="3200" b="1" dirty="0" smtClean="0"/>
              <a:t>hypersensitivity </a:t>
            </a:r>
          </a:p>
          <a:p>
            <a:pPr marL="1988820" lvl="4" indent="-342900">
              <a:defRPr/>
            </a:pPr>
            <a:r>
              <a:rPr lang="en-US" sz="2400" dirty="0" smtClean="0"/>
              <a:t>Fever</a:t>
            </a:r>
            <a:endParaRPr lang="en-US" sz="2400" dirty="0"/>
          </a:p>
          <a:p>
            <a:pPr marL="1988820" lvl="4" indent="-342900">
              <a:defRPr/>
            </a:pPr>
            <a:r>
              <a:rPr lang="en-US" sz="2400" dirty="0"/>
              <a:t>Skin rash</a:t>
            </a:r>
          </a:p>
          <a:p>
            <a:pPr marL="1988820" lvl="4" indent="-342900">
              <a:defRPr/>
            </a:pPr>
            <a:r>
              <a:rPr lang="en-US" sz="2400" dirty="0"/>
              <a:t>Constitutional symptoms (malaise, fatigues, aches)</a:t>
            </a:r>
          </a:p>
          <a:p>
            <a:pPr marL="1988820" lvl="4" indent="-342900">
              <a:defRPr/>
            </a:pPr>
            <a:r>
              <a:rPr lang="en-US" sz="2400" dirty="0"/>
              <a:t>Respiratory symptoms (pharyngitis, dyspnea, cough)</a:t>
            </a:r>
          </a:p>
          <a:p>
            <a:pPr marL="1988820" lvl="4" indent="-342900">
              <a:defRPr/>
            </a:pPr>
            <a:r>
              <a:rPr lang="en-US" sz="2400" dirty="0"/>
              <a:t>GI symptoms (abdominal pain, diarrhea, nausea, vomiting</a:t>
            </a:r>
            <a:r>
              <a:rPr lang="en-US" sz="2400" dirty="0" smtClean="0"/>
              <a:t>)</a:t>
            </a:r>
            <a:endParaRPr lang="en-US" sz="2400" dirty="0"/>
          </a:p>
          <a:p>
            <a:pPr lvl="1"/>
            <a:r>
              <a:rPr lang="en-US" sz="3200" b="1" dirty="0" smtClean="0">
                <a:solidFill>
                  <a:srgbClr val="FF0000"/>
                </a:solidFill>
              </a:rPr>
              <a:t>Do </a:t>
            </a:r>
            <a:r>
              <a:rPr lang="en-US" sz="3200" b="1" dirty="0">
                <a:solidFill>
                  <a:srgbClr val="FF0000"/>
                </a:solidFill>
              </a:rPr>
              <a:t>not use in patients who test positive for HLA-B*5701</a:t>
            </a:r>
          </a:p>
          <a:p>
            <a:endParaRPr lang="en-US" sz="3200" dirty="0" smtClean="0"/>
          </a:p>
          <a:p>
            <a:pPr marL="274320" indent="-274320">
              <a:buFont typeface="Wingdings 2"/>
              <a:buChar char=""/>
              <a:defRPr/>
            </a:pPr>
            <a:r>
              <a:rPr lang="en-US" sz="3200" dirty="0" smtClean="0"/>
              <a:t>Hypersensitivity reactions greatest risk during </a:t>
            </a:r>
            <a:r>
              <a:rPr lang="en-US" sz="3200" b="1" dirty="0" smtClean="0"/>
              <a:t>first 6 weeks</a:t>
            </a:r>
          </a:p>
          <a:p>
            <a:pPr marL="274320" indent="-274320">
              <a:buFont typeface="Wingdings 2"/>
              <a:buChar char=""/>
              <a:defRPr/>
            </a:pPr>
            <a:endParaRPr lang="en-US" sz="3200" b="1" dirty="0" smtClean="0"/>
          </a:p>
          <a:p>
            <a:pPr marL="274320" indent="-274320">
              <a:buFont typeface="Wingdings 2"/>
              <a:buChar char=""/>
              <a:defRPr/>
            </a:pPr>
            <a:r>
              <a:rPr lang="en-US" sz="3200" b="1" dirty="0" smtClean="0"/>
              <a:t>5-8% of white </a:t>
            </a:r>
            <a:r>
              <a:rPr lang="en-US" sz="3200" dirty="0" smtClean="0"/>
              <a:t>vs. 2-3% black patients</a:t>
            </a:r>
          </a:p>
          <a:p>
            <a:endParaRPr lang="en-US" sz="32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64</a:t>
            </a:fld>
            <a:endParaRPr lang="en-US" dirty="0"/>
          </a:p>
        </p:txBody>
      </p:sp>
    </p:spTree>
    <p:extLst>
      <p:ext uri="{BB962C8B-B14F-4D97-AF65-F5344CB8AC3E}">
        <p14:creationId xmlns="" xmlns:p14="http://schemas.microsoft.com/office/powerpoint/2010/main" val="24641116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10515600" cy="4351338"/>
          </a:xfrm>
        </p:spPr>
        <p:txBody>
          <a:bodyPr/>
          <a:lstStyle/>
          <a:p>
            <a:r>
              <a:rPr lang="en-US" sz="3200" dirty="0" smtClean="0"/>
              <a:t>Place in therapy of ABC: </a:t>
            </a:r>
            <a:r>
              <a:rPr lang="en-US" sz="3200" b="1" dirty="0" smtClean="0">
                <a:solidFill>
                  <a:srgbClr val="FF0000"/>
                </a:solidFill>
              </a:rPr>
              <a:t>Second preferred NRTI in patients who can’t take </a:t>
            </a:r>
            <a:r>
              <a:rPr lang="en-US" sz="3200" b="1" dirty="0" err="1" smtClean="0">
                <a:solidFill>
                  <a:srgbClr val="FF0000"/>
                </a:solidFill>
              </a:rPr>
              <a:t>tenofovir</a:t>
            </a:r>
            <a:r>
              <a:rPr lang="en-US" sz="3200" b="1" dirty="0" smtClean="0">
                <a:solidFill>
                  <a:srgbClr val="FF0000"/>
                </a:solidFill>
              </a:rPr>
              <a:t> </a:t>
            </a:r>
          </a:p>
          <a:p>
            <a:endParaRPr lang="en-US" sz="3200" dirty="0" smtClean="0"/>
          </a:p>
          <a:p>
            <a:r>
              <a:rPr lang="en-US" sz="3200" dirty="0" smtClean="0"/>
              <a:t>Toxicity: potential for increased risk of  </a:t>
            </a:r>
            <a:r>
              <a:rPr lang="en-US" sz="3200" b="1" dirty="0" smtClean="0"/>
              <a:t>myocardial infarctions </a:t>
            </a:r>
            <a:r>
              <a:rPr lang="en-US" sz="3200" dirty="0" smtClean="0"/>
              <a:t>(contraindicated in coronary artery disease)</a:t>
            </a:r>
          </a:p>
          <a:p>
            <a:endParaRPr lang="en-US" sz="3200" dirty="0" smtClean="0"/>
          </a:p>
          <a:p>
            <a:r>
              <a:rPr lang="en-US" sz="3200" dirty="0" smtClean="0"/>
              <a:t>Efficacy: inferior to TDF</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138022"/>
            <a:ext cx="12025223" cy="6556075"/>
          </a:xfrm>
        </p:spPr>
        <p:txBody>
          <a:bodyPr>
            <a:normAutofit lnSpcReduction="10000"/>
          </a:bodyPr>
          <a:lstStyle/>
          <a:p>
            <a:pPr marL="0" indent="0">
              <a:buNone/>
            </a:pPr>
            <a:r>
              <a:rPr lang="en-US" sz="3200" b="1" u="sng" dirty="0" smtClean="0"/>
              <a:t>4. </a:t>
            </a:r>
            <a:r>
              <a:rPr lang="en-US" sz="3200" b="1" u="sng" dirty="0" err="1" smtClean="0"/>
              <a:t>Zidovudine</a:t>
            </a:r>
            <a:r>
              <a:rPr lang="en-US" sz="3200" b="1" u="sng" dirty="0" smtClean="0"/>
              <a:t> (AZT) 300mg  BD </a:t>
            </a:r>
          </a:p>
          <a:p>
            <a:pPr marL="274320" indent="-274320">
              <a:buFont typeface="Wingdings 2"/>
              <a:buChar char=""/>
              <a:defRPr/>
            </a:pPr>
            <a:r>
              <a:rPr lang="en-US" sz="3200" b="1" dirty="0" smtClean="0"/>
              <a:t>Pro-drug</a:t>
            </a:r>
            <a:r>
              <a:rPr lang="en-US" sz="3200" dirty="0" smtClean="0"/>
              <a:t> that has to be </a:t>
            </a:r>
            <a:r>
              <a:rPr lang="en-US" sz="3200" dirty="0" err="1" smtClean="0"/>
              <a:t>phosphorylated</a:t>
            </a:r>
            <a:r>
              <a:rPr lang="en-US" sz="3200" dirty="0" smtClean="0"/>
              <a:t> into its active form</a:t>
            </a:r>
          </a:p>
          <a:p>
            <a:pPr marL="274320" indent="-274320">
              <a:buFont typeface="Wingdings 2"/>
              <a:buChar char=""/>
              <a:defRPr/>
            </a:pPr>
            <a:endParaRPr lang="en-US" sz="3200" dirty="0" smtClean="0"/>
          </a:p>
          <a:p>
            <a:pPr marL="274320" indent="-274320">
              <a:buFont typeface="Wingdings 2"/>
              <a:buChar char=""/>
              <a:defRPr/>
            </a:pPr>
            <a:r>
              <a:rPr lang="en-US" sz="3200" dirty="0" smtClean="0"/>
              <a:t>Adverse </a:t>
            </a:r>
            <a:r>
              <a:rPr lang="en-US" sz="3200" dirty="0"/>
              <a:t>effects</a:t>
            </a:r>
          </a:p>
          <a:p>
            <a:pPr marL="1474470" lvl="3" indent="-285750">
              <a:defRPr/>
            </a:pPr>
            <a:r>
              <a:rPr lang="en-US" sz="3200" dirty="0"/>
              <a:t>Mitochondrial </a:t>
            </a:r>
            <a:r>
              <a:rPr lang="en-US" sz="3200" dirty="0" smtClean="0"/>
              <a:t>toxicity (</a:t>
            </a:r>
            <a:r>
              <a:rPr lang="en-US" sz="3200" dirty="0" err="1" smtClean="0"/>
              <a:t>Lipoatrophy</a:t>
            </a:r>
            <a:r>
              <a:rPr lang="en-US" sz="3200" dirty="0" smtClean="0"/>
              <a:t>, Lactic </a:t>
            </a:r>
            <a:r>
              <a:rPr lang="en-US" sz="3200" dirty="0"/>
              <a:t>acidosis with hepatic </a:t>
            </a:r>
            <a:r>
              <a:rPr lang="en-US" sz="3200" dirty="0" err="1" smtClean="0"/>
              <a:t>steatosis</a:t>
            </a:r>
            <a:r>
              <a:rPr lang="en-US" sz="3200" dirty="0" smtClean="0"/>
              <a:t>)</a:t>
            </a:r>
            <a:endParaRPr lang="en-US" sz="3200" dirty="0"/>
          </a:p>
          <a:p>
            <a:pPr marL="1474470" lvl="3" indent="-285750">
              <a:defRPr/>
            </a:pPr>
            <a:endParaRPr lang="en-US" sz="3200" dirty="0" smtClean="0"/>
          </a:p>
          <a:p>
            <a:pPr marL="1474470" lvl="3" indent="-285750">
              <a:defRPr/>
            </a:pPr>
            <a:r>
              <a:rPr lang="en-US" sz="3200" dirty="0" smtClean="0"/>
              <a:t>Bone </a:t>
            </a:r>
            <a:r>
              <a:rPr lang="en-US" sz="3200" dirty="0"/>
              <a:t>marrow suppression (especially </a:t>
            </a:r>
            <a:r>
              <a:rPr lang="en-US" sz="3200" b="1" dirty="0" smtClean="0">
                <a:solidFill>
                  <a:srgbClr val="FF0000"/>
                </a:solidFill>
              </a:rPr>
              <a:t>MACROCYTIC anemia</a:t>
            </a:r>
            <a:r>
              <a:rPr lang="en-US" sz="3200" dirty="0"/>
              <a:t>)</a:t>
            </a:r>
          </a:p>
          <a:p>
            <a:pPr marL="1474470" lvl="3" indent="-285750">
              <a:defRPr/>
            </a:pPr>
            <a:endParaRPr lang="en-US" sz="3200" dirty="0" smtClean="0"/>
          </a:p>
          <a:p>
            <a:pPr marL="1474470" lvl="3" indent="-285750">
              <a:defRPr/>
            </a:pPr>
            <a:r>
              <a:rPr lang="en-US" sz="3200" dirty="0" err="1" smtClean="0"/>
              <a:t>Hyperlipidemia</a:t>
            </a:r>
            <a:endParaRPr lang="en-US" sz="3200" dirty="0"/>
          </a:p>
          <a:p>
            <a:pPr marL="1474470" lvl="3" indent="-285750">
              <a:defRPr/>
            </a:pPr>
            <a:endParaRPr lang="en-US" sz="3200" dirty="0" smtClean="0"/>
          </a:p>
          <a:p>
            <a:pPr marL="1474470" lvl="3" indent="-285750">
              <a:defRPr/>
            </a:pPr>
            <a:r>
              <a:rPr lang="en-US" sz="3200" dirty="0" smtClean="0"/>
              <a:t>Gastrointestinal </a:t>
            </a:r>
            <a:r>
              <a:rPr lang="en-US" sz="3200" dirty="0"/>
              <a:t>intolerance</a:t>
            </a:r>
          </a:p>
          <a:p>
            <a:pPr marL="1474470" lvl="3" indent="-285750">
              <a:defRPr/>
            </a:pPr>
            <a:endParaRPr lang="en-US" sz="3200" dirty="0" smtClean="0"/>
          </a:p>
          <a:p>
            <a:pPr marL="1474470" lvl="3" indent="-285750">
              <a:defRPr/>
            </a:pPr>
            <a:r>
              <a:rPr lang="en-US" sz="3200" dirty="0" smtClean="0"/>
              <a:t>Headache</a:t>
            </a:r>
            <a:r>
              <a:rPr lang="en-US" sz="3200" dirty="0"/>
              <a:t>, insomnia, asthenia</a:t>
            </a:r>
          </a:p>
          <a:p>
            <a:endParaRPr lang="en-US" b="1" u="sng"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66</a:t>
            </a:fld>
            <a:endParaRPr lang="en-US" dirty="0"/>
          </a:p>
        </p:txBody>
      </p:sp>
    </p:spTree>
    <p:extLst>
      <p:ext uri="{BB962C8B-B14F-4D97-AF65-F5344CB8AC3E}">
        <p14:creationId xmlns="" xmlns:p14="http://schemas.microsoft.com/office/powerpoint/2010/main" val="21191989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10515600" cy="4351338"/>
          </a:xfrm>
        </p:spPr>
        <p:txBody>
          <a:bodyPr>
            <a:normAutofit/>
          </a:bodyPr>
          <a:lstStyle/>
          <a:p>
            <a:pPr marL="274320" indent="-274320">
              <a:buFont typeface="Wingdings 2"/>
              <a:buChar char=""/>
              <a:defRPr/>
            </a:pPr>
            <a:r>
              <a:rPr lang="en-US" sz="3200" b="1" dirty="0" smtClean="0"/>
              <a:t>Place in therapy</a:t>
            </a:r>
            <a:r>
              <a:rPr lang="en-US" sz="3200" dirty="0" smtClean="0"/>
              <a:t> of ZDV: </a:t>
            </a:r>
            <a:r>
              <a:rPr lang="en-US" sz="3200" b="1" dirty="0" smtClean="0">
                <a:solidFill>
                  <a:srgbClr val="FF0000"/>
                </a:solidFill>
              </a:rPr>
              <a:t>3</a:t>
            </a:r>
            <a:r>
              <a:rPr lang="en-US" sz="3200" b="1" baseline="30000" dirty="0" smtClean="0">
                <a:solidFill>
                  <a:srgbClr val="FF0000"/>
                </a:solidFill>
              </a:rPr>
              <a:t>rd</a:t>
            </a:r>
            <a:r>
              <a:rPr lang="en-US" sz="3200" b="1" dirty="0" smtClean="0">
                <a:solidFill>
                  <a:srgbClr val="FF0000"/>
                </a:solidFill>
              </a:rPr>
              <a:t> preferred NRTI in patients who can’t take </a:t>
            </a:r>
            <a:r>
              <a:rPr lang="en-US" sz="3200" b="1" dirty="0" err="1" smtClean="0">
                <a:solidFill>
                  <a:srgbClr val="FF0000"/>
                </a:solidFill>
              </a:rPr>
              <a:t>tenofovir</a:t>
            </a:r>
            <a:r>
              <a:rPr lang="en-US" sz="3200" b="1" dirty="0" smtClean="0">
                <a:solidFill>
                  <a:srgbClr val="FF0000"/>
                </a:solidFill>
              </a:rPr>
              <a:t> or </a:t>
            </a:r>
            <a:r>
              <a:rPr lang="en-US" sz="3200" b="1" dirty="0" err="1" smtClean="0">
                <a:solidFill>
                  <a:srgbClr val="FF0000"/>
                </a:solidFill>
              </a:rPr>
              <a:t>abacavir</a:t>
            </a:r>
            <a:endParaRPr lang="en-US" sz="3200" b="1" dirty="0" smtClean="0">
              <a:solidFill>
                <a:srgbClr val="FF0000"/>
              </a:solidFill>
            </a:endParaRPr>
          </a:p>
          <a:p>
            <a:pPr marL="274320" indent="-274320">
              <a:buFont typeface="Wingdings 2"/>
              <a:buChar char=""/>
              <a:defRPr/>
            </a:pPr>
            <a:endParaRPr lang="en-US" sz="3200" dirty="0" smtClean="0"/>
          </a:p>
          <a:p>
            <a:pPr marL="274320" indent="-274320">
              <a:buFont typeface="Wingdings 2"/>
              <a:buChar char=""/>
              <a:defRPr/>
            </a:pPr>
            <a:r>
              <a:rPr lang="en-US" sz="3200" b="1" dirty="0" smtClean="0"/>
              <a:t>Important details</a:t>
            </a:r>
          </a:p>
          <a:p>
            <a:pPr marL="548958" lvl="1" indent="-274320">
              <a:defRPr/>
            </a:pPr>
            <a:r>
              <a:rPr lang="en-US" sz="3200" dirty="0" smtClean="0"/>
              <a:t>Avoid co-administration with </a:t>
            </a:r>
            <a:r>
              <a:rPr lang="en-US" sz="3200" b="1" dirty="0" err="1" smtClean="0"/>
              <a:t>ribavirin</a:t>
            </a:r>
            <a:endParaRPr lang="en-US" sz="3200" b="1" dirty="0" smtClean="0"/>
          </a:p>
          <a:p>
            <a:pPr marL="823595" lvl="2" indent="-274320">
              <a:defRPr/>
            </a:pPr>
            <a:r>
              <a:rPr lang="en-US" sz="3200" dirty="0" smtClean="0"/>
              <a:t>Inhibits </a:t>
            </a:r>
            <a:r>
              <a:rPr lang="en-US" sz="3200" dirty="0" err="1" smtClean="0"/>
              <a:t>phosphorylation</a:t>
            </a:r>
            <a:r>
              <a:rPr lang="en-US" sz="3200" dirty="0" smtClean="0"/>
              <a:t> of </a:t>
            </a:r>
            <a:r>
              <a:rPr lang="en-US" sz="3200" dirty="0" err="1" smtClean="0"/>
              <a:t>zidovudine</a:t>
            </a:r>
            <a:r>
              <a:rPr lang="en-US" sz="3200" dirty="0" smtClean="0"/>
              <a:t> into its active form (since the parent compound is in a pro-drug form)</a:t>
            </a:r>
          </a:p>
          <a:p>
            <a:pPr marL="823595" lvl="2" indent="-274320">
              <a:defRPr/>
            </a:pPr>
            <a:r>
              <a:rPr lang="en-US" sz="3200" dirty="0" err="1" smtClean="0"/>
              <a:t>Zidovudine</a:t>
            </a:r>
            <a:r>
              <a:rPr lang="en-US" sz="3200" dirty="0" smtClean="0"/>
              <a:t> enhances </a:t>
            </a:r>
            <a:r>
              <a:rPr lang="en-US" sz="3200" dirty="0" err="1" smtClean="0"/>
              <a:t>ribavirin</a:t>
            </a:r>
            <a:r>
              <a:rPr lang="en-US" sz="3200" dirty="0" smtClean="0"/>
              <a:t>-related anemia</a:t>
            </a:r>
          </a:p>
          <a:p>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68</a:t>
            </a:fld>
            <a:endParaRPr lang="en-US" dirty="0"/>
          </a:p>
        </p:txBody>
      </p:sp>
      <p:sp>
        <p:nvSpPr>
          <p:cNvPr id="4" name="Content Placeholder 3"/>
          <p:cNvSpPr>
            <a:spLocks noGrp="1"/>
          </p:cNvSpPr>
          <p:nvPr>
            <p:ph idx="4294967295"/>
          </p:nvPr>
        </p:nvSpPr>
        <p:spPr>
          <a:xfrm>
            <a:off x="0" y="1825625"/>
            <a:ext cx="10515600" cy="4351338"/>
          </a:xfrm>
        </p:spPr>
        <p:txBody>
          <a:bodyPr/>
          <a:lstStyle/>
          <a:p>
            <a:r>
              <a:rPr lang="en-US" b="1" dirty="0" err="1" smtClean="0"/>
              <a:t>Didanosine</a:t>
            </a:r>
            <a:r>
              <a:rPr lang="en-US" dirty="0" smtClean="0"/>
              <a:t> and </a:t>
            </a:r>
            <a:r>
              <a:rPr lang="en-US" b="1" dirty="0" err="1" smtClean="0"/>
              <a:t>stavudine</a:t>
            </a:r>
            <a:r>
              <a:rPr lang="en-US" b="1" dirty="0" smtClean="0"/>
              <a:t> </a:t>
            </a:r>
            <a:r>
              <a:rPr lang="en-US" dirty="0" smtClean="0"/>
              <a:t>are hardly ever used due to their mitochondrial toxicity/mitochondrial dysfunction</a:t>
            </a:r>
          </a:p>
          <a:p>
            <a:endParaRPr lang="en-US" dirty="0" smtClean="0"/>
          </a:p>
          <a:p>
            <a:r>
              <a:rPr lang="en-US" dirty="0" err="1" smtClean="0"/>
              <a:t>Stavudine</a:t>
            </a:r>
            <a:r>
              <a:rPr lang="en-US" dirty="0" smtClean="0"/>
              <a:t> is notorious for its </a:t>
            </a:r>
            <a:r>
              <a:rPr lang="en-US" b="1" dirty="0" smtClean="0"/>
              <a:t>disfiguring </a:t>
            </a:r>
            <a:r>
              <a:rPr lang="en-US" b="1" dirty="0" err="1" smtClean="0"/>
              <a:t>lipoatrophy</a:t>
            </a:r>
            <a:r>
              <a:rPr lang="en-US" b="1" dirty="0" smtClean="0"/>
              <a:t> and </a:t>
            </a:r>
            <a:r>
              <a:rPr lang="en-US" b="1" dirty="0" err="1" smtClean="0"/>
              <a:t>lipodystrophy</a:t>
            </a:r>
            <a:endParaRPr lang="en-US"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 </a:t>
            </a:r>
            <a:r>
              <a:rPr lang="en-US" dirty="0"/>
              <a:t>Non-nucleoside reverse transcriptase inhibitors (NNRTIs)</a:t>
            </a:r>
          </a:p>
        </p:txBody>
      </p:sp>
      <p:sp>
        <p:nvSpPr>
          <p:cNvPr id="3" name="Content Placeholder 2"/>
          <p:cNvSpPr>
            <a:spLocks noGrp="1"/>
          </p:cNvSpPr>
          <p:nvPr>
            <p:ph idx="1"/>
          </p:nvPr>
        </p:nvSpPr>
        <p:spPr/>
        <p:txBody>
          <a:bodyPr/>
          <a:lstStyle/>
          <a:p>
            <a:r>
              <a:rPr lang="en-US" sz="3600" dirty="0"/>
              <a:t>First generation</a:t>
            </a:r>
          </a:p>
          <a:p>
            <a:pPr lvl="1"/>
            <a:r>
              <a:rPr lang="en-US" sz="3600" b="1" dirty="0" err="1" smtClean="0"/>
              <a:t>Efavirenz</a:t>
            </a:r>
            <a:r>
              <a:rPr lang="en-US" sz="3600" b="1" dirty="0" smtClean="0"/>
              <a:t> (EFV)</a:t>
            </a:r>
            <a:endParaRPr lang="en-US" sz="3600" b="1" dirty="0"/>
          </a:p>
          <a:p>
            <a:pPr lvl="1"/>
            <a:r>
              <a:rPr lang="en-US" sz="3600" dirty="0" err="1" smtClean="0"/>
              <a:t>Nevirapine</a:t>
            </a:r>
            <a:r>
              <a:rPr lang="en-US" sz="3600" dirty="0" smtClean="0"/>
              <a:t> (NVP)</a:t>
            </a:r>
            <a:endParaRPr lang="en-US" sz="3600" dirty="0"/>
          </a:p>
          <a:p>
            <a:endParaRPr lang="en-US" sz="3600" dirty="0" smtClean="0"/>
          </a:p>
          <a:p>
            <a:r>
              <a:rPr lang="en-US" sz="3600" dirty="0" smtClean="0"/>
              <a:t>Second </a:t>
            </a:r>
            <a:r>
              <a:rPr lang="en-US" sz="3600" dirty="0"/>
              <a:t>generation</a:t>
            </a:r>
          </a:p>
          <a:p>
            <a:pPr lvl="1"/>
            <a:r>
              <a:rPr lang="en-US" sz="3600" b="1" dirty="0" err="1"/>
              <a:t>Etravirine</a:t>
            </a:r>
            <a:endParaRPr lang="en-US" sz="3600" b="1" dirty="0"/>
          </a:p>
          <a:p>
            <a:pPr lvl="1"/>
            <a:r>
              <a:rPr lang="en-US" sz="3600" b="1" dirty="0" err="1"/>
              <a:t>Rilpivirine</a:t>
            </a:r>
            <a:endParaRPr lang="en-US" sz="3600" b="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69</a:t>
            </a:fld>
            <a:endParaRPr lang="en-US" dirty="0"/>
          </a:p>
        </p:txBody>
      </p:sp>
    </p:spTree>
    <p:extLst>
      <p:ext uri="{BB962C8B-B14F-4D97-AF65-F5344CB8AC3E}">
        <p14:creationId xmlns="" xmlns:p14="http://schemas.microsoft.com/office/powerpoint/2010/main" val="1681784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2240"/>
            <a:ext cx="11887200" cy="6715760"/>
          </a:xfrm>
        </p:spPr>
        <p:txBody>
          <a:bodyPr/>
          <a:lstStyle/>
          <a:p>
            <a:pPr>
              <a:buNone/>
            </a:pPr>
            <a:r>
              <a:rPr lang="en-US" altLang="en-US" sz="3600" b="1" u="sng" dirty="0" smtClean="0"/>
              <a:t>BINDING:</a:t>
            </a:r>
          </a:p>
          <a:p>
            <a:r>
              <a:rPr lang="en-US" altLang="en-US" sz="3600" dirty="0" smtClean="0"/>
              <a:t>For successful entry into cells the HIV envelope </a:t>
            </a:r>
            <a:r>
              <a:rPr lang="en-US" altLang="en-US" sz="3600" dirty="0" smtClean="0">
                <a:solidFill>
                  <a:srgbClr val="FF0000"/>
                </a:solidFill>
              </a:rPr>
              <a:t>glycoprotein GP 120 </a:t>
            </a:r>
            <a:r>
              <a:rPr lang="en-US" altLang="en-US" sz="3600" dirty="0" smtClean="0"/>
              <a:t>binds to the </a:t>
            </a:r>
            <a:r>
              <a:rPr lang="en-US" altLang="en-US" sz="3600" dirty="0" smtClean="0">
                <a:solidFill>
                  <a:srgbClr val="FF0000"/>
                </a:solidFill>
              </a:rPr>
              <a:t>host receptor CD4 molecule </a:t>
            </a:r>
          </a:p>
          <a:p>
            <a:pPr lvl="1"/>
            <a:r>
              <a:rPr lang="en-US" altLang="en-US" sz="3600" dirty="0" smtClean="0"/>
              <a:t>co-receptors are necessary (</a:t>
            </a:r>
            <a:r>
              <a:rPr lang="en-US" altLang="en-US" sz="3600" dirty="0" smtClean="0">
                <a:solidFill>
                  <a:srgbClr val="FF0000"/>
                </a:solidFill>
              </a:rPr>
              <a:t>CCR5/CXCR4</a:t>
            </a:r>
            <a:r>
              <a:rPr lang="en-US" altLang="en-US" sz="3600" dirty="0" smtClean="0"/>
              <a:t>).</a:t>
            </a:r>
          </a:p>
          <a:p>
            <a:pPr>
              <a:spcBef>
                <a:spcPct val="0"/>
              </a:spcBef>
              <a:buFontTx/>
              <a:buChar char="•"/>
            </a:pPr>
            <a:endParaRPr lang="en-US" altLang="en-US" sz="3600" dirty="0" smtClean="0"/>
          </a:p>
          <a:p>
            <a:pPr>
              <a:spcBef>
                <a:spcPct val="0"/>
              </a:spcBef>
              <a:buFontTx/>
              <a:buChar char="•"/>
            </a:pPr>
            <a:endParaRPr lang="en-US" altLang="en-US" sz="3600" dirty="0" smtClean="0"/>
          </a:p>
          <a:p>
            <a:pPr>
              <a:spcBef>
                <a:spcPct val="0"/>
              </a:spcBef>
              <a:buFontTx/>
              <a:buChar char="•"/>
            </a:pPr>
            <a:r>
              <a:rPr lang="en-US" altLang="en-US" sz="3600" dirty="0" err="1" smtClean="0"/>
              <a:t>i.e</a:t>
            </a:r>
            <a:r>
              <a:rPr lang="en-US" altLang="en-US" sz="3600" dirty="0" smtClean="0"/>
              <a:t> (Following gp120-CD4 binding, a conformational change occurs in gp120. It then binds a co-receptor on the cell surface: a chemokine receptor, either CCR5 or CXCR4. This is thought to result in further conformational changes in gp120 that expose the gp41 protein. This protein mediates fusion of the viral and cell membranes.)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xmlns="" val="35122562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action of NNRTIs</a:t>
            </a:r>
            <a:endParaRPr lang="en-US" dirty="0"/>
          </a:p>
        </p:txBody>
      </p:sp>
      <p:sp>
        <p:nvSpPr>
          <p:cNvPr id="3" name="Content Placeholder 2"/>
          <p:cNvSpPr>
            <a:spLocks noGrp="1"/>
          </p:cNvSpPr>
          <p:nvPr>
            <p:ph idx="1"/>
          </p:nvPr>
        </p:nvSpPr>
        <p:spPr/>
        <p:txBody>
          <a:bodyPr>
            <a:normAutofit/>
          </a:bodyPr>
          <a:lstStyle/>
          <a:p>
            <a:r>
              <a:rPr lang="en-US" sz="4800" dirty="0"/>
              <a:t>NNRTIs </a:t>
            </a:r>
            <a:r>
              <a:rPr lang="en-US" sz="4800" b="1" u="sng" dirty="0"/>
              <a:t>bind onto RT enzyme </a:t>
            </a:r>
            <a:r>
              <a:rPr lang="en-US" sz="4800" dirty="0"/>
              <a:t>and </a:t>
            </a:r>
            <a:r>
              <a:rPr lang="en-US" sz="4800" dirty="0">
                <a:solidFill>
                  <a:srgbClr val="FF0000"/>
                </a:solidFill>
              </a:rPr>
              <a:t>denatures it </a:t>
            </a:r>
            <a:r>
              <a:rPr lang="en-US" sz="4800" dirty="0"/>
              <a:t>such that now the RT cannot produce viral DNA from viral </a:t>
            </a:r>
            <a:r>
              <a:rPr lang="en-US" sz="4800" dirty="0" err="1"/>
              <a:t>rNA</a:t>
            </a:r>
            <a:r>
              <a:rPr lang="en-US" sz="4800" dirty="0"/>
              <a:t>.</a:t>
            </a:r>
          </a:p>
          <a:p>
            <a:endParaRPr lang="en-US" sz="48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70</a:t>
            </a:fld>
            <a:endParaRPr lang="en-US" dirty="0"/>
          </a:p>
        </p:txBody>
      </p:sp>
    </p:spTree>
    <p:extLst>
      <p:ext uri="{BB962C8B-B14F-4D97-AF65-F5344CB8AC3E}">
        <p14:creationId xmlns="" xmlns:p14="http://schemas.microsoft.com/office/powerpoint/2010/main" val="30559838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0770" y="276046"/>
            <a:ext cx="12192000" cy="6366294"/>
          </a:xfrm>
        </p:spPr>
        <p:txBody>
          <a:bodyPr>
            <a:normAutofit lnSpcReduction="10000"/>
          </a:bodyPr>
          <a:lstStyle/>
          <a:p>
            <a:pPr>
              <a:defRPr/>
            </a:pPr>
            <a:r>
              <a:rPr lang="en-US" sz="3600" b="1" u="sng" dirty="0"/>
              <a:t>Adverse </a:t>
            </a:r>
            <a:r>
              <a:rPr lang="en-US" sz="3600" b="1" u="sng" dirty="0" smtClean="0"/>
              <a:t>effects (which are a class effect)</a:t>
            </a:r>
            <a:endParaRPr lang="en-US" sz="3600" b="1" u="sng" dirty="0"/>
          </a:p>
          <a:p>
            <a:pPr marL="617220" lvl="1" indent="-342900">
              <a:defRPr/>
            </a:pPr>
            <a:r>
              <a:rPr lang="en-US" sz="3600" u="sng" dirty="0"/>
              <a:t>Increased transaminases </a:t>
            </a:r>
            <a:r>
              <a:rPr lang="en-US" sz="3600" dirty="0"/>
              <a:t>(</a:t>
            </a:r>
            <a:r>
              <a:rPr lang="en-US" sz="3600" b="1" dirty="0"/>
              <a:t>NVP</a:t>
            </a:r>
            <a:r>
              <a:rPr lang="en-US" sz="3600" dirty="0"/>
              <a:t>&gt;EFV/ETR/RPV)</a:t>
            </a:r>
          </a:p>
          <a:p>
            <a:pPr marL="937260" lvl="2" indent="-342900">
              <a:buClr>
                <a:schemeClr val="accent3"/>
              </a:buClr>
              <a:defRPr/>
            </a:pPr>
            <a:r>
              <a:rPr lang="en-US" sz="3600" dirty="0"/>
              <a:t>Symptomatic hepatotoxicity with </a:t>
            </a:r>
            <a:r>
              <a:rPr lang="en-US" sz="3600" dirty="0" err="1"/>
              <a:t>nevirapine</a:t>
            </a:r>
            <a:endParaRPr lang="en-US" sz="3600" dirty="0"/>
          </a:p>
          <a:p>
            <a:pPr marL="617220" lvl="1" indent="-342900">
              <a:defRPr/>
            </a:pPr>
            <a:endParaRPr lang="en-US" sz="3600" u="sng" dirty="0" smtClean="0"/>
          </a:p>
          <a:p>
            <a:pPr marL="617220" lvl="1" indent="-342900">
              <a:defRPr/>
            </a:pPr>
            <a:r>
              <a:rPr lang="en-US" sz="3600" u="sng" dirty="0" smtClean="0"/>
              <a:t>Rash</a:t>
            </a:r>
            <a:r>
              <a:rPr lang="en-US" sz="3600" dirty="0" smtClean="0"/>
              <a:t> </a:t>
            </a:r>
            <a:r>
              <a:rPr lang="en-US" sz="3600" dirty="0"/>
              <a:t>(</a:t>
            </a:r>
            <a:r>
              <a:rPr lang="en-US" sz="3600" b="1" dirty="0"/>
              <a:t>NVP/ETR</a:t>
            </a:r>
            <a:r>
              <a:rPr lang="en-US" sz="3600" dirty="0"/>
              <a:t>&gt;EFV/RPV)</a:t>
            </a:r>
          </a:p>
          <a:p>
            <a:pPr marL="937260" lvl="2" indent="-342900">
              <a:buClr>
                <a:schemeClr val="accent3"/>
              </a:buClr>
              <a:defRPr/>
            </a:pPr>
            <a:r>
              <a:rPr lang="en-US" sz="3600" dirty="0"/>
              <a:t>Including Stevens-Johnson Syndrome</a:t>
            </a:r>
          </a:p>
          <a:p>
            <a:pPr marL="0" indent="0">
              <a:buNone/>
              <a:defRPr/>
            </a:pPr>
            <a:endParaRPr lang="en-US" sz="3600" dirty="0" smtClean="0"/>
          </a:p>
          <a:p>
            <a:pPr>
              <a:defRPr/>
            </a:pPr>
            <a:r>
              <a:rPr lang="en-US" sz="3600" dirty="0" smtClean="0"/>
              <a:t>Use caution in hepatic impairment; usually contraindicated with severe hepatic impairment</a:t>
            </a:r>
          </a:p>
          <a:p>
            <a:pPr>
              <a:defRPr/>
            </a:pPr>
            <a:endParaRPr lang="en-US" sz="3600" dirty="0" smtClean="0"/>
          </a:p>
          <a:p>
            <a:pPr>
              <a:defRPr/>
            </a:pPr>
            <a:r>
              <a:rPr lang="en-US" sz="3600" dirty="0" smtClean="0"/>
              <a:t>Drug interactions</a:t>
            </a:r>
          </a:p>
          <a:p>
            <a:pPr marL="617220" lvl="1" indent="-342900">
              <a:defRPr/>
            </a:pPr>
            <a:r>
              <a:rPr lang="en-US" sz="3600" dirty="0" smtClean="0"/>
              <a:t>CYP 3A4 substrates, inhibitors, and inducers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71</a:t>
            </a:fld>
            <a:endParaRPr lang="en-US" dirty="0"/>
          </a:p>
        </p:txBody>
      </p:sp>
    </p:spTree>
    <p:extLst>
      <p:ext uri="{BB962C8B-B14F-4D97-AF65-F5344CB8AC3E}">
        <p14:creationId xmlns="" xmlns:p14="http://schemas.microsoft.com/office/powerpoint/2010/main" val="41864335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NNRTI Resistance</a:t>
            </a:r>
            <a:endParaRPr lang="en-US" dirty="0"/>
          </a:p>
        </p:txBody>
      </p:sp>
      <p:sp>
        <p:nvSpPr>
          <p:cNvPr id="8" name="Content Placeholder 7"/>
          <p:cNvSpPr>
            <a:spLocks noGrp="1"/>
          </p:cNvSpPr>
          <p:nvPr>
            <p:ph sz="quarter" idx="1"/>
          </p:nvPr>
        </p:nvSpPr>
        <p:spPr/>
        <p:txBody>
          <a:bodyPr/>
          <a:lstStyle/>
          <a:p>
            <a:pPr marL="274320" indent="-274320">
              <a:buFont typeface="Wingdings 2"/>
              <a:buChar char=""/>
              <a:defRPr/>
            </a:pPr>
            <a:r>
              <a:rPr lang="en-US" b="1" dirty="0" smtClean="0"/>
              <a:t>Cross resistance </a:t>
            </a:r>
            <a:r>
              <a:rPr lang="en-US" dirty="0" smtClean="0"/>
              <a:t>between </a:t>
            </a:r>
            <a:r>
              <a:rPr lang="en-US" dirty="0" err="1" smtClean="0"/>
              <a:t>efavirenz</a:t>
            </a:r>
            <a:r>
              <a:rPr lang="en-US" dirty="0" smtClean="0"/>
              <a:t> and </a:t>
            </a:r>
            <a:r>
              <a:rPr lang="en-US" dirty="0" err="1" smtClean="0"/>
              <a:t>nevirapine</a:t>
            </a:r>
            <a:endParaRPr lang="en-US" dirty="0" smtClean="0"/>
          </a:p>
          <a:p>
            <a:pPr marL="274320" indent="-274320">
              <a:buFont typeface="Wingdings 2"/>
              <a:buChar char=""/>
              <a:defRPr/>
            </a:pPr>
            <a:r>
              <a:rPr lang="en-US" dirty="0" smtClean="0"/>
              <a:t>Cross resistance between </a:t>
            </a:r>
            <a:r>
              <a:rPr lang="en-US" dirty="0" err="1" smtClean="0"/>
              <a:t>etravirine</a:t>
            </a:r>
            <a:r>
              <a:rPr lang="en-US" dirty="0" smtClean="0"/>
              <a:t> and rilpivirine</a:t>
            </a:r>
          </a:p>
          <a:p>
            <a:pPr marL="274320" indent="-274320">
              <a:buFont typeface="Wingdings 2"/>
              <a:buChar char=""/>
              <a:defRPr/>
            </a:pPr>
            <a:r>
              <a:rPr lang="en-US" dirty="0" smtClean="0"/>
              <a:t>If resistant to 1</a:t>
            </a:r>
            <a:r>
              <a:rPr lang="en-US" baseline="30000" dirty="0" smtClean="0"/>
              <a:t>st</a:t>
            </a:r>
            <a:r>
              <a:rPr lang="en-US" dirty="0" smtClean="0"/>
              <a:t>-generation, can go to 2</a:t>
            </a:r>
            <a:r>
              <a:rPr lang="en-US" baseline="30000" dirty="0" smtClean="0"/>
              <a:t>nd</a:t>
            </a:r>
            <a:r>
              <a:rPr lang="en-US" dirty="0" smtClean="0"/>
              <a:t>-generation</a:t>
            </a:r>
          </a:p>
          <a:p>
            <a:pPr marL="274320" indent="-274320">
              <a:buFont typeface="Wingdings 2"/>
              <a:buChar char=""/>
              <a:defRPr/>
            </a:pPr>
            <a:r>
              <a:rPr lang="en-US" b="1" dirty="0" smtClean="0"/>
              <a:t>If resistant to 2</a:t>
            </a:r>
            <a:r>
              <a:rPr lang="en-US" b="1" baseline="30000" dirty="0" smtClean="0"/>
              <a:t>nd</a:t>
            </a:r>
            <a:r>
              <a:rPr lang="en-US" b="1" dirty="0" smtClean="0"/>
              <a:t>-generation</a:t>
            </a:r>
            <a:r>
              <a:rPr lang="en-US" dirty="0" smtClean="0"/>
              <a:t>, </a:t>
            </a:r>
            <a:r>
              <a:rPr lang="en-US" b="1" u="sng" dirty="0" smtClean="0">
                <a:solidFill>
                  <a:srgbClr val="FF0000"/>
                </a:solidFill>
              </a:rPr>
              <a:t>RESISTANCE TO ALL NNRTIs</a:t>
            </a:r>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72</a:t>
            </a:fld>
            <a:endParaRPr lang="en-US"/>
          </a:p>
        </p:txBody>
      </p:sp>
      <p:sp>
        <p:nvSpPr>
          <p:cNvPr id="10" name="Content Placeholder 9"/>
          <p:cNvSpPr>
            <a:spLocks noGrp="1"/>
          </p:cNvSpPr>
          <p:nvPr>
            <p:ph sz="quarter" idx="4294967295"/>
          </p:nvPr>
        </p:nvSpPr>
        <p:spPr>
          <a:xfrm>
            <a:off x="6629400" y="4495800"/>
            <a:ext cx="2743200" cy="1447800"/>
          </a:xfrm>
        </p:spPr>
        <p:txBody>
          <a:bodyPr>
            <a:normAutofit lnSpcReduction="10000"/>
          </a:bodyPr>
          <a:lstStyle/>
          <a:p>
            <a:pPr algn="ctr">
              <a:buNone/>
            </a:pPr>
            <a:r>
              <a:rPr lang="en-US" dirty="0" smtClean="0"/>
              <a:t>2</a:t>
            </a:r>
            <a:r>
              <a:rPr lang="en-US" baseline="30000" dirty="0" smtClean="0"/>
              <a:t>nd</a:t>
            </a:r>
            <a:r>
              <a:rPr lang="en-US" dirty="0" smtClean="0"/>
              <a:t>-Generation</a:t>
            </a:r>
          </a:p>
          <a:p>
            <a:pPr algn="ctr">
              <a:buNone/>
            </a:pPr>
            <a:r>
              <a:rPr lang="en-US" dirty="0" err="1" smtClean="0"/>
              <a:t>Etravirine</a:t>
            </a:r>
            <a:endParaRPr lang="en-US" dirty="0" smtClean="0"/>
          </a:p>
          <a:p>
            <a:pPr algn="ctr">
              <a:buNone/>
            </a:pPr>
            <a:r>
              <a:rPr lang="en-US" dirty="0" smtClean="0"/>
              <a:t>Rilpivirine</a:t>
            </a:r>
            <a:endParaRPr lang="en-US" dirty="0"/>
          </a:p>
        </p:txBody>
      </p:sp>
      <p:sp>
        <p:nvSpPr>
          <p:cNvPr id="11" name="Oval 10"/>
          <p:cNvSpPr/>
          <p:nvPr/>
        </p:nvSpPr>
        <p:spPr>
          <a:xfrm>
            <a:off x="6629400" y="4114800"/>
            <a:ext cx="2819400" cy="2133600"/>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33600" y="4191000"/>
            <a:ext cx="2895600" cy="2057400"/>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410200" y="4572000"/>
            <a:ext cx="978408"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5334000" y="5334000"/>
            <a:ext cx="978408" cy="2286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16200000" flipH="1">
            <a:off x="5372100" y="4991100"/>
            <a:ext cx="990600" cy="9144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334000" y="4953000"/>
            <a:ext cx="1066800" cy="99060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85733" y="4495801"/>
            <a:ext cx="2444323" cy="1661993"/>
          </a:xfrm>
          <a:prstGeom prst="rect">
            <a:avLst/>
          </a:prstGeom>
          <a:noFill/>
        </p:spPr>
        <p:txBody>
          <a:bodyPr wrap="none" rtlCol="0">
            <a:spAutoFit/>
          </a:bodyPr>
          <a:lstStyle/>
          <a:p>
            <a:pPr algn="ctr"/>
            <a:r>
              <a:rPr lang="en-US" sz="2800" dirty="0"/>
              <a:t>1</a:t>
            </a:r>
            <a:r>
              <a:rPr lang="en-US" sz="2800" baseline="30000" dirty="0"/>
              <a:t>St</a:t>
            </a:r>
            <a:r>
              <a:rPr lang="en-US" sz="2800" dirty="0"/>
              <a:t>-Generation</a:t>
            </a:r>
          </a:p>
          <a:p>
            <a:pPr algn="ctr"/>
            <a:r>
              <a:rPr lang="en-US" sz="2800" dirty="0" err="1"/>
              <a:t>Nevirapine</a:t>
            </a:r>
            <a:endParaRPr lang="en-US" sz="2800" dirty="0"/>
          </a:p>
          <a:p>
            <a:pPr algn="ctr"/>
            <a:r>
              <a:rPr lang="en-US" sz="2800" dirty="0"/>
              <a:t>Efavirenz</a:t>
            </a:r>
          </a:p>
          <a:p>
            <a:endParaRPr lang="en-US" dirty="0"/>
          </a:p>
        </p:txBody>
      </p:sp>
    </p:spTree>
    <p:extLst>
      <p:ext uri="{BB962C8B-B14F-4D97-AF65-F5344CB8AC3E}">
        <p14:creationId xmlns="" xmlns:p14="http://schemas.microsoft.com/office/powerpoint/2010/main" val="13447054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73</a:t>
            </a:fld>
            <a:endParaRPr lang="en-US" dirty="0"/>
          </a:p>
        </p:txBody>
      </p:sp>
      <p:sp>
        <p:nvSpPr>
          <p:cNvPr id="3" name="Content Placeholder 2"/>
          <p:cNvSpPr>
            <a:spLocks noGrp="1"/>
          </p:cNvSpPr>
          <p:nvPr>
            <p:ph idx="4294967295"/>
          </p:nvPr>
        </p:nvSpPr>
        <p:spPr>
          <a:xfrm>
            <a:off x="0" y="1825625"/>
            <a:ext cx="10515600" cy="4351338"/>
          </a:xfrm>
        </p:spPr>
        <p:txBody>
          <a:bodyPr/>
          <a:lstStyle/>
          <a:p>
            <a:pPr marL="274320" indent="-274320">
              <a:buFont typeface="Wingdings 2"/>
              <a:buChar char=""/>
              <a:defRPr/>
            </a:pPr>
            <a:r>
              <a:rPr lang="en-US" sz="3600" dirty="0" smtClean="0"/>
              <a:t>Genetic barrier to resistance is</a:t>
            </a:r>
          </a:p>
          <a:p>
            <a:pPr marL="548958" lvl="1" indent="-274320">
              <a:buSzPct val="100000"/>
              <a:buFont typeface="Courier New" pitchFamily="49" charset="0"/>
              <a:buChar char="o"/>
              <a:defRPr/>
            </a:pPr>
            <a:endParaRPr lang="en-US" sz="3600" dirty="0" smtClean="0"/>
          </a:p>
          <a:p>
            <a:pPr marL="548958" lvl="1" indent="-274320">
              <a:buSzPct val="100000"/>
              <a:buFont typeface="Courier New" pitchFamily="49" charset="0"/>
              <a:buChar char="o"/>
              <a:defRPr/>
            </a:pPr>
            <a:r>
              <a:rPr lang="en-US" sz="3600" dirty="0" smtClean="0"/>
              <a:t>Low for </a:t>
            </a:r>
            <a:r>
              <a:rPr lang="en-US" sz="3600" dirty="0" err="1" smtClean="0"/>
              <a:t>Efavirenz</a:t>
            </a:r>
            <a:r>
              <a:rPr lang="en-US" sz="3600" dirty="0" smtClean="0"/>
              <a:t> and </a:t>
            </a:r>
            <a:r>
              <a:rPr lang="en-US" sz="3600" dirty="0" err="1" smtClean="0"/>
              <a:t>nevirapine</a:t>
            </a:r>
            <a:r>
              <a:rPr lang="en-US" sz="3600" dirty="0" smtClean="0"/>
              <a:t> </a:t>
            </a:r>
            <a:r>
              <a:rPr lang="en-US" sz="3600" b="1" dirty="0" smtClean="0"/>
              <a:t>(</a:t>
            </a:r>
            <a:r>
              <a:rPr lang="en-US" sz="3600" b="1" dirty="0" smtClean="0">
                <a:solidFill>
                  <a:srgbClr val="FF0000"/>
                </a:solidFill>
              </a:rPr>
              <a:t>K103N mutations </a:t>
            </a:r>
            <a:r>
              <a:rPr lang="en-US" sz="3600" b="1" dirty="0" smtClean="0"/>
              <a:t>are seen during resistance development)</a:t>
            </a:r>
          </a:p>
          <a:p>
            <a:pPr marL="548958" lvl="1" indent="-274320">
              <a:buSzPct val="100000"/>
              <a:buFont typeface="Courier New" pitchFamily="49" charset="0"/>
              <a:buChar char="o"/>
              <a:defRPr/>
            </a:pPr>
            <a:endParaRPr lang="en-US" sz="3600" dirty="0" smtClean="0"/>
          </a:p>
          <a:p>
            <a:pPr marL="548958" lvl="1" indent="-274320">
              <a:buSzPct val="100000"/>
              <a:buFont typeface="Courier New" pitchFamily="49" charset="0"/>
              <a:buChar char="o"/>
              <a:defRPr/>
            </a:pPr>
            <a:r>
              <a:rPr lang="en-US" sz="3600" dirty="0" smtClean="0"/>
              <a:t>Moderate for </a:t>
            </a:r>
            <a:r>
              <a:rPr lang="en-US" sz="3600" dirty="0" err="1" smtClean="0"/>
              <a:t>etravirine</a:t>
            </a:r>
            <a:r>
              <a:rPr lang="en-US" sz="3600" dirty="0" smtClean="0"/>
              <a:t> and </a:t>
            </a:r>
            <a:r>
              <a:rPr lang="en-US" sz="3600" dirty="0" err="1" smtClean="0"/>
              <a:t>rilpivirine</a:t>
            </a:r>
            <a:endParaRPr lang="en-US" sz="3600" dirty="0" smtClean="0"/>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5274"/>
            <a:ext cx="11973464" cy="6487065"/>
          </a:xfrm>
        </p:spPr>
        <p:txBody>
          <a:bodyPr>
            <a:normAutofit lnSpcReduction="10000"/>
          </a:bodyPr>
          <a:lstStyle/>
          <a:p>
            <a:pPr marL="514350" indent="-514350">
              <a:buAutoNum type="arabicPeriod"/>
            </a:pPr>
            <a:r>
              <a:rPr lang="en-US" b="1" u="sng" dirty="0" err="1" smtClean="0"/>
              <a:t>Efavirenz</a:t>
            </a:r>
            <a:r>
              <a:rPr lang="en-US" b="1" u="sng" dirty="0" smtClean="0"/>
              <a:t> (EFV) 600mg </a:t>
            </a:r>
            <a:r>
              <a:rPr lang="en-US" b="1" u="sng" dirty="0" err="1" smtClean="0"/>
              <a:t>nocte</a:t>
            </a:r>
            <a:endParaRPr lang="en-US" b="1" u="sng" dirty="0" smtClean="0"/>
          </a:p>
          <a:p>
            <a:pPr>
              <a:defRPr/>
            </a:pPr>
            <a:r>
              <a:rPr lang="en-US" sz="3200" dirty="0"/>
              <a:t>Adverse effects</a:t>
            </a:r>
          </a:p>
          <a:p>
            <a:pPr marL="1531620" lvl="3" indent="-342900">
              <a:defRPr/>
            </a:pPr>
            <a:r>
              <a:rPr lang="en-US" sz="3200" dirty="0"/>
              <a:t>CNS </a:t>
            </a:r>
            <a:r>
              <a:rPr lang="en-US" sz="3200" dirty="0" smtClean="0"/>
              <a:t>symptoms (hence why its given at night)</a:t>
            </a:r>
            <a:endParaRPr lang="en-US" sz="3200" dirty="0"/>
          </a:p>
          <a:p>
            <a:pPr marL="1851660" lvl="4" indent="-342900">
              <a:buClr>
                <a:schemeClr val="accent3"/>
              </a:buClr>
              <a:defRPr/>
            </a:pPr>
            <a:r>
              <a:rPr lang="en-US" sz="3200" dirty="0" smtClean="0"/>
              <a:t>Use </a:t>
            </a:r>
            <a:r>
              <a:rPr lang="en-US" sz="3200" dirty="0"/>
              <a:t>caution in patients with </a:t>
            </a:r>
            <a:r>
              <a:rPr lang="en-US" sz="3200" b="1" dirty="0">
                <a:solidFill>
                  <a:srgbClr val="FF0000"/>
                </a:solidFill>
              </a:rPr>
              <a:t>unstable</a:t>
            </a:r>
            <a:r>
              <a:rPr lang="en-US" sz="3200" dirty="0"/>
              <a:t> </a:t>
            </a:r>
            <a:r>
              <a:rPr lang="en-US" sz="3200" b="1" dirty="0">
                <a:solidFill>
                  <a:srgbClr val="FF0000"/>
                </a:solidFill>
              </a:rPr>
              <a:t>psychiatric disease</a:t>
            </a:r>
          </a:p>
          <a:p>
            <a:pPr marL="2069148" lvl="5" indent="-285750">
              <a:buClr>
                <a:schemeClr val="accent3"/>
              </a:buClr>
              <a:defRPr/>
            </a:pPr>
            <a:r>
              <a:rPr lang="en-US" sz="3200" dirty="0"/>
              <a:t>Most clinicians tend to avoid use</a:t>
            </a:r>
          </a:p>
          <a:p>
            <a:pPr marL="1531620" lvl="3" indent="-342900">
              <a:defRPr/>
            </a:pPr>
            <a:endParaRPr lang="en-US" sz="3200" dirty="0" smtClean="0"/>
          </a:p>
          <a:p>
            <a:pPr marL="1531620" lvl="3" indent="-342900">
              <a:defRPr/>
            </a:pPr>
            <a:r>
              <a:rPr lang="en-US" sz="3200" dirty="0" err="1" smtClean="0"/>
              <a:t>Hyperlipidemia</a:t>
            </a:r>
            <a:endParaRPr lang="en-US" sz="3200" dirty="0"/>
          </a:p>
          <a:p>
            <a:pPr marL="1531620" lvl="3" indent="-342900">
              <a:defRPr/>
            </a:pPr>
            <a:endParaRPr lang="en-US" sz="3200" dirty="0" smtClean="0"/>
          </a:p>
          <a:p>
            <a:pPr marL="1531620" lvl="3" indent="-342900">
              <a:defRPr/>
            </a:pPr>
            <a:r>
              <a:rPr lang="en-US" sz="3200" dirty="0" smtClean="0"/>
              <a:t>Elevated </a:t>
            </a:r>
            <a:r>
              <a:rPr lang="en-US" sz="3200" dirty="0"/>
              <a:t>transaminases</a:t>
            </a:r>
          </a:p>
          <a:p>
            <a:pPr marL="1531620" lvl="3" indent="-342900">
              <a:defRPr/>
            </a:pPr>
            <a:endParaRPr lang="en-US" sz="3200" dirty="0" smtClean="0"/>
          </a:p>
          <a:p>
            <a:pPr marL="1531620" lvl="3" indent="-342900">
              <a:defRPr/>
            </a:pPr>
            <a:r>
              <a:rPr lang="en-US" sz="3200" dirty="0" smtClean="0"/>
              <a:t>Rash</a:t>
            </a:r>
            <a:endParaRPr lang="en-US" sz="3200" dirty="0"/>
          </a:p>
          <a:p>
            <a:pPr marL="1531620" lvl="3" indent="-342900">
              <a:defRPr/>
            </a:pPr>
            <a:endParaRPr lang="en-US" sz="3200" b="1" dirty="0" smtClean="0">
              <a:solidFill>
                <a:srgbClr val="FF0000"/>
              </a:solidFill>
            </a:endParaRPr>
          </a:p>
          <a:p>
            <a:pPr marL="1531620" lvl="3" indent="-342900">
              <a:defRPr/>
            </a:pPr>
            <a:r>
              <a:rPr lang="en-US" sz="3200" b="1" dirty="0" err="1" smtClean="0">
                <a:solidFill>
                  <a:srgbClr val="FF0000"/>
                </a:solidFill>
              </a:rPr>
              <a:t>Teratogenicity</a:t>
            </a:r>
            <a:r>
              <a:rPr lang="en-US" sz="3200" dirty="0" smtClean="0"/>
              <a:t> </a:t>
            </a:r>
            <a:r>
              <a:rPr lang="en-US" sz="3200" dirty="0"/>
              <a:t>especially in the 1</a:t>
            </a:r>
            <a:r>
              <a:rPr lang="en-US" sz="3200" baseline="30000" dirty="0"/>
              <a:t>st</a:t>
            </a:r>
            <a:r>
              <a:rPr lang="en-US" sz="3200" dirty="0"/>
              <a:t> trimester (pregnancy category D)</a:t>
            </a:r>
          </a:p>
          <a:p>
            <a:pPr>
              <a:defRPr/>
            </a:pPr>
            <a:endParaRPr lang="en-US" sz="3200" dirty="0" smtClean="0"/>
          </a:p>
          <a:p>
            <a:pPr marL="0" indent="0">
              <a:buNone/>
            </a:pPr>
            <a:endParaRPr lang="en-US" b="1" u="sng"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74</a:t>
            </a:fld>
            <a:endParaRPr lang="en-US" dirty="0"/>
          </a:p>
        </p:txBody>
      </p:sp>
    </p:spTree>
    <p:extLst>
      <p:ext uri="{BB962C8B-B14F-4D97-AF65-F5344CB8AC3E}">
        <p14:creationId xmlns="" xmlns:p14="http://schemas.microsoft.com/office/powerpoint/2010/main" val="17532569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75</a:t>
            </a:fld>
            <a:endParaRPr lang="en-US" dirty="0"/>
          </a:p>
        </p:txBody>
      </p:sp>
      <p:sp>
        <p:nvSpPr>
          <p:cNvPr id="4" name="Content Placeholder 3"/>
          <p:cNvSpPr>
            <a:spLocks noGrp="1"/>
          </p:cNvSpPr>
          <p:nvPr>
            <p:ph idx="4294967295"/>
          </p:nvPr>
        </p:nvSpPr>
        <p:spPr>
          <a:xfrm>
            <a:off x="0" y="1825625"/>
            <a:ext cx="10515600" cy="4351338"/>
          </a:xfrm>
        </p:spPr>
        <p:txBody>
          <a:bodyPr/>
          <a:lstStyle/>
          <a:p>
            <a:pPr>
              <a:defRPr/>
            </a:pPr>
            <a:r>
              <a:rPr lang="en-US" sz="3200" dirty="0" smtClean="0"/>
              <a:t>Place in therapy of EFV: Preferred NNRTI (</a:t>
            </a:r>
            <a:r>
              <a:rPr lang="en-US" sz="3200" b="1" dirty="0" smtClean="0"/>
              <a:t>fav</a:t>
            </a:r>
            <a:r>
              <a:rPr lang="en-US" sz="3200" dirty="0" smtClean="0"/>
              <a:t>ored)</a:t>
            </a:r>
          </a:p>
          <a:p>
            <a:pPr marL="617220" lvl="1" indent="-342900">
              <a:defRPr/>
            </a:pPr>
            <a:endParaRPr lang="en-US" sz="3200" dirty="0" smtClean="0"/>
          </a:p>
          <a:p>
            <a:pPr marL="617220" lvl="1" indent="-342900">
              <a:defRPr/>
            </a:pPr>
            <a:r>
              <a:rPr lang="en-US" sz="3200" dirty="0" smtClean="0"/>
              <a:t>Less toxic compared to </a:t>
            </a:r>
            <a:r>
              <a:rPr lang="en-US" sz="3200" dirty="0" err="1" smtClean="0"/>
              <a:t>nevirapine</a:t>
            </a:r>
            <a:endParaRPr lang="en-US" sz="3200" dirty="0" smtClean="0"/>
          </a:p>
          <a:p>
            <a:pPr marL="617220" lvl="1" indent="-342900">
              <a:defRPr/>
            </a:pPr>
            <a:endParaRPr lang="en-US" sz="3200" dirty="0" smtClean="0">
              <a:solidFill>
                <a:srgbClr val="FF0000"/>
              </a:solidFill>
            </a:endParaRPr>
          </a:p>
          <a:p>
            <a:pPr marL="617220" lvl="1" indent="-342900">
              <a:defRPr/>
            </a:pPr>
            <a:r>
              <a:rPr lang="en-US" sz="3200" dirty="0" smtClean="0">
                <a:solidFill>
                  <a:srgbClr val="FF0000"/>
                </a:solidFill>
              </a:rPr>
              <a:t>Take on an empty stomach </a:t>
            </a:r>
            <a:r>
              <a:rPr lang="en-US" sz="3200" dirty="0" smtClean="0"/>
              <a:t>(fatty foods increase the absorption of EFV thus increasing the CNS side effects of EFV e.g. nightmares, altered behavior </a:t>
            </a:r>
            <a:r>
              <a:rPr lang="en-US" sz="3200" dirty="0" err="1" smtClean="0"/>
              <a:t>e.t.c</a:t>
            </a:r>
            <a:r>
              <a:rPr lang="en-US" sz="3200" dirty="0" smtClean="0"/>
              <a:t>)</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0770"/>
            <a:ext cx="11921706" cy="6556075"/>
          </a:xfrm>
        </p:spPr>
        <p:txBody>
          <a:bodyPr>
            <a:noAutofit/>
          </a:bodyPr>
          <a:lstStyle/>
          <a:p>
            <a:pPr marL="0" indent="0">
              <a:buNone/>
            </a:pPr>
            <a:r>
              <a:rPr lang="en-US" sz="3200" b="1" dirty="0" smtClean="0"/>
              <a:t>2. </a:t>
            </a:r>
            <a:r>
              <a:rPr lang="en-US" sz="3200" b="1" dirty="0" err="1" smtClean="0"/>
              <a:t>Nevirapine</a:t>
            </a:r>
            <a:r>
              <a:rPr lang="en-US" sz="3200" b="1" dirty="0"/>
              <a:t> (NVP) </a:t>
            </a:r>
            <a:endParaRPr lang="en-US" sz="3200" b="1" dirty="0" smtClean="0"/>
          </a:p>
          <a:p>
            <a:pPr marL="0" indent="0">
              <a:buNone/>
            </a:pPr>
            <a:endParaRPr lang="en-US" sz="3200" b="1" dirty="0" smtClean="0"/>
          </a:p>
          <a:p>
            <a:pPr marL="0" indent="0">
              <a:buNone/>
            </a:pPr>
            <a:r>
              <a:rPr lang="en-US" sz="3200" dirty="0" smtClean="0"/>
              <a:t>Dose</a:t>
            </a:r>
            <a:r>
              <a:rPr lang="en-US" sz="3200" dirty="0"/>
              <a:t>: </a:t>
            </a:r>
            <a:r>
              <a:rPr lang="en-US" sz="3200" b="1" dirty="0"/>
              <a:t>200 mg once daily for 14 days, then 200 mg twice </a:t>
            </a:r>
            <a:r>
              <a:rPr lang="en-US" sz="3200" b="1" dirty="0" smtClean="0"/>
              <a:t>daily </a:t>
            </a:r>
            <a:r>
              <a:rPr lang="en-US" sz="3200" dirty="0" smtClean="0"/>
              <a:t>so as to decrease the incidence of</a:t>
            </a:r>
            <a:r>
              <a:rPr lang="en-US" sz="3200" b="1" dirty="0" smtClean="0"/>
              <a:t>;</a:t>
            </a:r>
            <a:endParaRPr lang="en-US" sz="3200" b="1" dirty="0"/>
          </a:p>
          <a:p>
            <a:pPr lvl="3"/>
            <a:r>
              <a:rPr lang="en-US" sz="3200" dirty="0" smtClean="0">
                <a:solidFill>
                  <a:srgbClr val="FF0000"/>
                </a:solidFill>
              </a:rPr>
              <a:t>Rash</a:t>
            </a:r>
            <a:endParaRPr lang="en-US" sz="3200" dirty="0">
              <a:solidFill>
                <a:srgbClr val="FF0000"/>
              </a:solidFill>
            </a:endParaRPr>
          </a:p>
          <a:p>
            <a:pPr lvl="3"/>
            <a:endParaRPr lang="en-US" sz="3200" dirty="0" smtClean="0">
              <a:solidFill>
                <a:srgbClr val="FF0000"/>
              </a:solidFill>
            </a:endParaRPr>
          </a:p>
          <a:p>
            <a:pPr lvl="3"/>
            <a:r>
              <a:rPr lang="en-US" sz="3200" dirty="0" err="1" smtClean="0">
                <a:solidFill>
                  <a:srgbClr val="FF0000"/>
                </a:solidFill>
              </a:rPr>
              <a:t>Autoinduction</a:t>
            </a:r>
            <a:r>
              <a:rPr lang="en-US" sz="3200" dirty="0" smtClean="0">
                <a:solidFill>
                  <a:srgbClr val="FF0000"/>
                </a:solidFill>
              </a:rPr>
              <a:t> </a:t>
            </a:r>
            <a:r>
              <a:rPr lang="en-US" sz="3200" dirty="0"/>
              <a:t>of </a:t>
            </a:r>
            <a:r>
              <a:rPr lang="en-US" sz="3200" dirty="0" smtClean="0"/>
              <a:t>NVP by CYP 3A4 (NVP induces its own metabolism especially at higher doses)</a:t>
            </a:r>
          </a:p>
          <a:p>
            <a:endParaRPr lang="en-US" sz="3200" dirty="0" smtClean="0"/>
          </a:p>
          <a:p>
            <a:pPr lvl="2"/>
            <a:endParaRPr lang="en-US" sz="3200" dirty="0"/>
          </a:p>
          <a:p>
            <a:pPr marL="0" indent="0">
              <a:buNone/>
            </a:pPr>
            <a:r>
              <a:rPr lang="en-US" sz="3200" dirty="0" smtClean="0"/>
              <a:t> </a:t>
            </a:r>
            <a:endParaRPr lang="en-US" sz="3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76</a:t>
            </a:fld>
            <a:endParaRPr lang="en-US" dirty="0"/>
          </a:p>
        </p:txBody>
      </p:sp>
    </p:spTree>
    <p:extLst>
      <p:ext uri="{BB962C8B-B14F-4D97-AF65-F5344CB8AC3E}">
        <p14:creationId xmlns="" xmlns:p14="http://schemas.microsoft.com/office/powerpoint/2010/main" val="19916027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77</a:t>
            </a:fld>
            <a:endParaRPr lang="en-US" dirty="0"/>
          </a:p>
        </p:txBody>
      </p:sp>
      <p:sp>
        <p:nvSpPr>
          <p:cNvPr id="4" name="Content Placeholder 3"/>
          <p:cNvSpPr>
            <a:spLocks noGrp="1"/>
          </p:cNvSpPr>
          <p:nvPr>
            <p:ph idx="4294967295"/>
          </p:nvPr>
        </p:nvSpPr>
        <p:spPr>
          <a:xfrm>
            <a:off x="0" y="467360"/>
            <a:ext cx="11643360" cy="5709603"/>
          </a:xfrm>
        </p:spPr>
        <p:txBody>
          <a:bodyPr>
            <a:normAutofit lnSpcReduction="10000"/>
          </a:bodyPr>
          <a:lstStyle/>
          <a:p>
            <a:pPr>
              <a:buNone/>
            </a:pPr>
            <a:r>
              <a:rPr lang="en-US" sz="3200" b="1" dirty="0" smtClean="0"/>
              <a:t>Adverse effects</a:t>
            </a:r>
          </a:p>
          <a:p>
            <a:pPr lvl="1"/>
            <a:r>
              <a:rPr lang="en-US" sz="3200" dirty="0" smtClean="0"/>
              <a:t>Rash (more common among NNRTIs)</a:t>
            </a:r>
          </a:p>
          <a:p>
            <a:pPr lvl="1"/>
            <a:endParaRPr lang="en-US" sz="3200" dirty="0" smtClean="0"/>
          </a:p>
          <a:p>
            <a:pPr lvl="1"/>
            <a:r>
              <a:rPr lang="en-US" sz="3200" dirty="0" smtClean="0"/>
              <a:t>Elevated </a:t>
            </a:r>
            <a:r>
              <a:rPr lang="en-US" sz="3200" dirty="0" err="1" smtClean="0"/>
              <a:t>transaminases</a:t>
            </a:r>
            <a:r>
              <a:rPr lang="en-US" sz="3200" dirty="0" smtClean="0"/>
              <a:t> (most common among NNRTIs)</a:t>
            </a:r>
          </a:p>
          <a:p>
            <a:pPr lvl="1"/>
            <a:endParaRPr lang="en-US" sz="3200" dirty="0" smtClean="0"/>
          </a:p>
          <a:p>
            <a:pPr lvl="1"/>
            <a:r>
              <a:rPr lang="en-US" sz="3200" dirty="0" smtClean="0"/>
              <a:t>Symptomatic (immune-mediated) hepatitis, including fatal hepatic necrosis</a:t>
            </a:r>
          </a:p>
          <a:p>
            <a:pPr lvl="4"/>
            <a:r>
              <a:rPr lang="en-US" sz="3200" dirty="0" smtClean="0"/>
              <a:t>Generally within first few weeks of treatment</a:t>
            </a:r>
          </a:p>
          <a:p>
            <a:pPr lvl="4"/>
            <a:r>
              <a:rPr lang="en-US" sz="3200" dirty="0" smtClean="0"/>
              <a:t>Avoid in </a:t>
            </a:r>
            <a:r>
              <a:rPr lang="en-US" sz="3200" dirty="0" smtClean="0">
                <a:solidFill>
                  <a:srgbClr val="FF0000"/>
                </a:solidFill>
              </a:rPr>
              <a:t>women with CD4 &gt;250 cells/mm</a:t>
            </a:r>
            <a:r>
              <a:rPr lang="en-US" sz="3200" baseline="30000" dirty="0" smtClean="0">
                <a:solidFill>
                  <a:srgbClr val="FF0000"/>
                </a:solidFill>
              </a:rPr>
              <a:t>3 </a:t>
            </a:r>
            <a:r>
              <a:rPr lang="en-US" sz="3200" dirty="0" smtClean="0"/>
              <a:t>(12-fold higher risk) </a:t>
            </a:r>
            <a:endParaRPr lang="en-US" sz="3200" baseline="30000" dirty="0" smtClean="0"/>
          </a:p>
          <a:p>
            <a:pPr lvl="4"/>
            <a:r>
              <a:rPr lang="en-US" sz="3200" dirty="0" smtClean="0"/>
              <a:t>Avoid in </a:t>
            </a:r>
            <a:r>
              <a:rPr lang="en-US" sz="3200" dirty="0" smtClean="0">
                <a:solidFill>
                  <a:srgbClr val="FF0000"/>
                </a:solidFill>
              </a:rPr>
              <a:t>men with CD4&gt;400 cells/mm</a:t>
            </a:r>
            <a:r>
              <a:rPr lang="en-US" sz="3200" baseline="30000" dirty="0" smtClean="0">
                <a:solidFill>
                  <a:srgbClr val="FF0000"/>
                </a:solidFill>
              </a:rPr>
              <a:t>3</a:t>
            </a:r>
            <a:r>
              <a:rPr lang="en-US" sz="3200" baseline="30000" dirty="0" smtClean="0"/>
              <a:t> </a:t>
            </a:r>
            <a:r>
              <a:rPr lang="en-US" sz="3200" dirty="0" smtClean="0"/>
              <a:t>(5-fold higher risk) </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t>
            </a:r>
            <a:r>
              <a:rPr lang="en-US" b="1" dirty="0" err="1" smtClean="0"/>
              <a:t>Etr</a:t>
            </a:r>
            <a:r>
              <a:rPr lang="en-US" dirty="0" err="1" smtClean="0"/>
              <a:t>avirine</a:t>
            </a:r>
            <a:r>
              <a:rPr lang="en-US" dirty="0" smtClean="0"/>
              <a:t> (</a:t>
            </a:r>
            <a:r>
              <a:rPr lang="en-US" b="1" dirty="0" smtClean="0"/>
              <a:t>ETR</a:t>
            </a:r>
            <a:r>
              <a:rPr lang="en-US" dirty="0" smtClean="0"/>
              <a:t>)</a:t>
            </a:r>
            <a:endParaRPr lang="en-US" dirty="0"/>
          </a:p>
        </p:txBody>
      </p:sp>
      <p:sp>
        <p:nvSpPr>
          <p:cNvPr id="3" name="Content Placeholder 2"/>
          <p:cNvSpPr>
            <a:spLocks noGrp="1"/>
          </p:cNvSpPr>
          <p:nvPr>
            <p:ph sz="quarter" idx="1"/>
          </p:nvPr>
        </p:nvSpPr>
        <p:spPr/>
        <p:txBody>
          <a:bodyPr/>
          <a:lstStyle/>
          <a:p>
            <a:r>
              <a:rPr lang="en-US" dirty="0" smtClean="0"/>
              <a:t>Second generation NNRTI</a:t>
            </a:r>
          </a:p>
          <a:p>
            <a:endParaRPr lang="en-US" dirty="0" smtClean="0"/>
          </a:p>
          <a:p>
            <a:r>
              <a:rPr lang="en-US" dirty="0" smtClean="0"/>
              <a:t>Adverse effects (generally well tolerated)</a:t>
            </a:r>
          </a:p>
          <a:p>
            <a:pPr lvl="1"/>
            <a:r>
              <a:rPr lang="en-US" dirty="0" smtClean="0"/>
              <a:t>Rash (more common among NNRTIs)</a:t>
            </a:r>
          </a:p>
          <a:p>
            <a:pPr lvl="1"/>
            <a:r>
              <a:rPr lang="en-US" dirty="0" smtClean="0"/>
              <a:t>Elevated </a:t>
            </a:r>
            <a:r>
              <a:rPr lang="en-US" dirty="0" err="1" smtClean="0"/>
              <a:t>transaminases</a:t>
            </a:r>
            <a:endParaRPr lang="en-US" dirty="0" smtClean="0"/>
          </a:p>
          <a:p>
            <a:endParaRPr lang="en-US" dirty="0" smtClean="0"/>
          </a:p>
          <a:p>
            <a:r>
              <a:rPr lang="en-US" dirty="0" smtClean="0"/>
              <a:t>Place in therapy: alternative therapy</a:t>
            </a:r>
          </a:p>
          <a:p>
            <a:pPr lvl="1"/>
            <a:r>
              <a:rPr lang="en-US" dirty="0" smtClean="0"/>
              <a:t>Patients with </a:t>
            </a:r>
            <a:r>
              <a:rPr lang="en-US" b="1" dirty="0" smtClean="0">
                <a:solidFill>
                  <a:srgbClr val="FF0000"/>
                </a:solidFill>
              </a:rPr>
              <a:t>intolerable SEs from </a:t>
            </a:r>
            <a:r>
              <a:rPr lang="en-US" b="1" dirty="0" err="1" smtClean="0">
                <a:solidFill>
                  <a:srgbClr val="FF0000"/>
                </a:solidFill>
              </a:rPr>
              <a:t>efavirenz</a:t>
            </a:r>
            <a:endParaRPr lang="en-US" b="1" dirty="0" smtClean="0">
              <a:solidFill>
                <a:srgbClr val="FF0000"/>
              </a:solidFill>
            </a:endParaRPr>
          </a:p>
          <a:p>
            <a:pPr lvl="1"/>
            <a:r>
              <a:rPr lang="en-US" dirty="0" smtClean="0"/>
              <a:t>Patients with </a:t>
            </a:r>
            <a:r>
              <a:rPr lang="en-US" b="1" dirty="0" smtClean="0">
                <a:solidFill>
                  <a:srgbClr val="FF0000"/>
                </a:solidFill>
              </a:rPr>
              <a:t>resistance to </a:t>
            </a:r>
            <a:r>
              <a:rPr lang="en-US" b="1" dirty="0" err="1" smtClean="0">
                <a:solidFill>
                  <a:srgbClr val="FF0000"/>
                </a:solidFill>
              </a:rPr>
              <a:t>efavirenz</a:t>
            </a:r>
            <a:r>
              <a:rPr lang="en-US" b="1" dirty="0" smtClean="0">
                <a:solidFill>
                  <a:srgbClr val="FF0000"/>
                </a:solidFill>
              </a:rPr>
              <a:t> or </a:t>
            </a:r>
            <a:r>
              <a:rPr lang="en-US" b="1" dirty="0" err="1" smtClean="0">
                <a:solidFill>
                  <a:srgbClr val="FF0000"/>
                </a:solidFill>
              </a:rPr>
              <a:t>nevirapine</a:t>
            </a:r>
            <a:r>
              <a:rPr lang="en-US" dirty="0" smtClean="0">
                <a:solidFill>
                  <a:srgbClr val="FF0000"/>
                </a:solidFill>
              </a:rPr>
              <a:t> </a:t>
            </a:r>
            <a:r>
              <a:rPr lang="en-US" dirty="0" smtClean="0"/>
              <a:t>(K103N mutations)</a:t>
            </a:r>
          </a:p>
          <a:p>
            <a:pPr lvl="2"/>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79</a:t>
            </a:fld>
            <a:endParaRPr lang="en-US" dirty="0"/>
          </a:p>
        </p:txBody>
      </p:sp>
      <p:sp>
        <p:nvSpPr>
          <p:cNvPr id="3" name="Content Placeholder 2"/>
          <p:cNvSpPr>
            <a:spLocks noGrp="1"/>
          </p:cNvSpPr>
          <p:nvPr>
            <p:ph idx="4294967295"/>
          </p:nvPr>
        </p:nvSpPr>
        <p:spPr>
          <a:xfrm>
            <a:off x="0" y="1825625"/>
            <a:ext cx="10515600" cy="4351338"/>
          </a:xfrm>
        </p:spPr>
        <p:txBody>
          <a:bodyPr>
            <a:normAutofit fontScale="92500" lnSpcReduction="10000"/>
          </a:bodyPr>
          <a:lstStyle/>
          <a:p>
            <a:pPr lvl="1"/>
            <a:r>
              <a:rPr lang="en-US" sz="3600" b="1" dirty="0" smtClean="0">
                <a:solidFill>
                  <a:srgbClr val="FF0000"/>
                </a:solidFill>
              </a:rPr>
              <a:t>Do NOT give </a:t>
            </a:r>
            <a:r>
              <a:rPr lang="en-US" sz="3600" b="1" dirty="0" err="1" smtClean="0">
                <a:solidFill>
                  <a:srgbClr val="FF0000"/>
                </a:solidFill>
              </a:rPr>
              <a:t>etravirine</a:t>
            </a:r>
            <a:r>
              <a:rPr lang="en-US" sz="3600" b="1" dirty="0" smtClean="0">
                <a:solidFill>
                  <a:srgbClr val="FF0000"/>
                </a:solidFill>
              </a:rPr>
              <a:t> with ONLY 2 NRTIs</a:t>
            </a:r>
          </a:p>
          <a:p>
            <a:pPr lvl="2"/>
            <a:endParaRPr lang="en-US" sz="3600" dirty="0" smtClean="0"/>
          </a:p>
          <a:p>
            <a:pPr lvl="2"/>
            <a:r>
              <a:rPr lang="en-US" sz="3600" dirty="0" smtClean="0"/>
              <a:t>Combined with </a:t>
            </a:r>
            <a:r>
              <a:rPr lang="en-US" sz="3600" dirty="0" err="1" smtClean="0"/>
              <a:t>darunavir</a:t>
            </a:r>
            <a:r>
              <a:rPr lang="en-US" sz="3600" dirty="0" smtClean="0"/>
              <a:t>/</a:t>
            </a:r>
            <a:r>
              <a:rPr lang="en-US" sz="3600" dirty="0" err="1" smtClean="0"/>
              <a:t>ritonavir</a:t>
            </a:r>
            <a:r>
              <a:rPr lang="en-US" sz="3600" dirty="0" smtClean="0"/>
              <a:t> in Phase III clinical trials in treatment-experienced patients</a:t>
            </a:r>
          </a:p>
          <a:p>
            <a:pPr lvl="2"/>
            <a:endParaRPr lang="en-US" sz="3600" b="1" dirty="0" smtClean="0"/>
          </a:p>
          <a:p>
            <a:pPr lvl="2"/>
            <a:r>
              <a:rPr lang="en-US" sz="3600" b="1" dirty="0" smtClean="0"/>
              <a:t>Bad regimen</a:t>
            </a:r>
            <a:r>
              <a:rPr lang="en-US" sz="3600" dirty="0" smtClean="0"/>
              <a:t>: </a:t>
            </a:r>
            <a:r>
              <a:rPr lang="en-US" sz="3600" dirty="0" err="1" smtClean="0"/>
              <a:t>tenofovir</a:t>
            </a:r>
            <a:r>
              <a:rPr lang="en-US" sz="3600" dirty="0" smtClean="0"/>
              <a:t>/</a:t>
            </a:r>
            <a:r>
              <a:rPr lang="en-US" sz="3600" dirty="0" err="1" smtClean="0"/>
              <a:t>emtricitabine</a:t>
            </a:r>
            <a:r>
              <a:rPr lang="en-US" sz="3600" dirty="0" smtClean="0"/>
              <a:t> + </a:t>
            </a:r>
            <a:r>
              <a:rPr lang="en-US" sz="3600" dirty="0" err="1" smtClean="0"/>
              <a:t>etravirine</a:t>
            </a:r>
            <a:endParaRPr lang="en-US" sz="3600" dirty="0" smtClean="0"/>
          </a:p>
          <a:p>
            <a:pPr lvl="2"/>
            <a:endParaRPr lang="en-US" sz="3600" b="1" dirty="0" smtClean="0"/>
          </a:p>
          <a:p>
            <a:pPr lvl="2"/>
            <a:r>
              <a:rPr lang="en-US" sz="3600" b="1" dirty="0" smtClean="0"/>
              <a:t>Good regimen</a:t>
            </a:r>
            <a:r>
              <a:rPr lang="en-US" sz="3600" dirty="0" smtClean="0"/>
              <a:t>: </a:t>
            </a:r>
            <a:r>
              <a:rPr lang="en-US" sz="3600" dirty="0" err="1" smtClean="0"/>
              <a:t>tenofovir</a:t>
            </a:r>
            <a:r>
              <a:rPr lang="en-US" sz="3600" dirty="0" smtClean="0"/>
              <a:t>/</a:t>
            </a:r>
            <a:r>
              <a:rPr lang="en-US" sz="3600" dirty="0" err="1" smtClean="0"/>
              <a:t>emtricitabine</a:t>
            </a:r>
            <a:r>
              <a:rPr lang="en-US" sz="3600" dirty="0" smtClean="0"/>
              <a:t> + </a:t>
            </a:r>
            <a:r>
              <a:rPr lang="en-US" sz="3600" dirty="0" err="1" smtClean="0"/>
              <a:t>etravirine</a:t>
            </a:r>
            <a:r>
              <a:rPr lang="en-US" sz="3600" dirty="0" smtClean="0"/>
              <a:t> + </a:t>
            </a:r>
            <a:r>
              <a:rPr lang="en-US" sz="3600" dirty="0" err="1" smtClean="0"/>
              <a:t>raltegravir</a:t>
            </a:r>
            <a:endParaRPr lang="en-US" sz="3600"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8640" y="203200"/>
            <a:ext cx="11308080" cy="6400800"/>
          </a:xfrm>
        </p:spPr>
        <p:txBody>
          <a:bodyPr>
            <a:normAutofit lnSpcReduction="10000"/>
          </a:bodyPr>
          <a:lstStyle/>
          <a:p>
            <a:pPr>
              <a:buNone/>
            </a:pPr>
            <a:r>
              <a:rPr lang="en-US" altLang="en-US" sz="4400" b="1" u="sng" dirty="0" smtClean="0"/>
              <a:t>FUSION and ENTRY:</a:t>
            </a:r>
          </a:p>
          <a:p>
            <a:r>
              <a:rPr lang="en-US" altLang="en-US" sz="4400" dirty="0" smtClean="0"/>
              <a:t>Viral binding to host cell triggers fusion of the viral and host cell membranes </a:t>
            </a:r>
          </a:p>
          <a:p>
            <a:pPr lvl="1"/>
            <a:r>
              <a:rPr lang="en-US" altLang="en-US" sz="4400" dirty="0" smtClean="0"/>
              <a:t>Mediated by gp41</a:t>
            </a:r>
          </a:p>
          <a:p>
            <a:endParaRPr lang="en-US" altLang="en-US" sz="4400" dirty="0" smtClean="0"/>
          </a:p>
          <a:p>
            <a:r>
              <a:rPr lang="en-US" altLang="en-US" sz="4400" dirty="0" smtClean="0"/>
              <a:t>Allows entry of virus core into host cell cytoplasm</a:t>
            </a:r>
          </a:p>
          <a:p>
            <a:endParaRPr lang="en-US" altLang="en-US" sz="4400" dirty="0" smtClean="0"/>
          </a:p>
          <a:p>
            <a:r>
              <a:rPr lang="en-US" altLang="en-US" sz="4400" dirty="0" smtClean="0"/>
              <a:t>Core protein dissolved by host enzymes releasing viral RNA and enzymes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xmlns="" val="26654853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err="1" smtClean="0"/>
              <a:t>Rilpivirine</a:t>
            </a:r>
            <a:endParaRPr lang="en-US" dirty="0"/>
          </a:p>
        </p:txBody>
      </p:sp>
      <p:sp>
        <p:nvSpPr>
          <p:cNvPr id="3" name="Content Placeholder 2"/>
          <p:cNvSpPr>
            <a:spLocks noGrp="1"/>
          </p:cNvSpPr>
          <p:nvPr>
            <p:ph sz="quarter" idx="1"/>
          </p:nvPr>
        </p:nvSpPr>
        <p:spPr>
          <a:xfrm>
            <a:off x="548640" y="1463040"/>
            <a:ext cx="10805160" cy="5019040"/>
          </a:xfrm>
        </p:spPr>
        <p:txBody>
          <a:bodyPr>
            <a:normAutofit/>
          </a:bodyPr>
          <a:lstStyle/>
          <a:p>
            <a:r>
              <a:rPr lang="en-US" dirty="0" smtClean="0"/>
              <a:t>Adverse Effects </a:t>
            </a:r>
          </a:p>
          <a:p>
            <a:pPr lvl="1"/>
            <a:r>
              <a:rPr lang="en-US" dirty="0" smtClean="0"/>
              <a:t>Rare (&lt;5%): rash, headache, insomnia, depressive disorders</a:t>
            </a:r>
          </a:p>
          <a:p>
            <a:pPr lvl="1"/>
            <a:r>
              <a:rPr lang="en-US" dirty="0" smtClean="0"/>
              <a:t>Elevated </a:t>
            </a:r>
            <a:r>
              <a:rPr lang="en-US" dirty="0" err="1" smtClean="0"/>
              <a:t>transaminases</a:t>
            </a:r>
            <a:endParaRPr lang="en-US" dirty="0" smtClean="0"/>
          </a:p>
          <a:p>
            <a:endParaRPr lang="en-US" dirty="0" smtClean="0"/>
          </a:p>
          <a:p>
            <a:r>
              <a:rPr lang="en-US" dirty="0" smtClean="0"/>
              <a:t>Place in therapy: alternative therapy</a:t>
            </a:r>
          </a:p>
          <a:p>
            <a:pPr lvl="1"/>
            <a:r>
              <a:rPr lang="en-US" dirty="0" smtClean="0"/>
              <a:t>Patients with </a:t>
            </a:r>
            <a:r>
              <a:rPr lang="en-US" b="1" dirty="0" smtClean="0"/>
              <a:t>intolerable SEs from </a:t>
            </a:r>
            <a:r>
              <a:rPr lang="en-US" b="1" dirty="0" err="1" smtClean="0"/>
              <a:t>efavirenz</a:t>
            </a:r>
            <a:endParaRPr lang="en-US" b="1" dirty="0" smtClean="0"/>
          </a:p>
          <a:p>
            <a:pPr lvl="1"/>
            <a:r>
              <a:rPr lang="en-US" dirty="0" smtClean="0"/>
              <a:t>Patients with </a:t>
            </a:r>
            <a:r>
              <a:rPr lang="en-US" b="1" dirty="0" smtClean="0"/>
              <a:t>resistance to </a:t>
            </a:r>
            <a:r>
              <a:rPr lang="en-US" b="1" dirty="0" err="1" smtClean="0"/>
              <a:t>efavirenz</a:t>
            </a:r>
            <a:r>
              <a:rPr lang="en-US" b="1" dirty="0" smtClean="0"/>
              <a:t> or </a:t>
            </a:r>
            <a:r>
              <a:rPr lang="en-US" b="1" dirty="0" err="1" smtClean="0"/>
              <a:t>nevirapine</a:t>
            </a:r>
            <a:endParaRPr lang="en-US" b="1" dirty="0" smtClean="0"/>
          </a:p>
          <a:p>
            <a:endParaRPr lang="en-US" dirty="0" smtClean="0"/>
          </a:p>
          <a:p>
            <a:pPr>
              <a:lnSpc>
                <a:spcPct val="80000"/>
              </a:lnSpc>
            </a:pPr>
            <a:r>
              <a:rPr lang="en-US" dirty="0" smtClean="0"/>
              <a:t>Absorption depends </a:t>
            </a:r>
            <a:r>
              <a:rPr lang="en-US" b="1" dirty="0" smtClean="0">
                <a:solidFill>
                  <a:srgbClr val="FF0000"/>
                </a:solidFill>
              </a:rPr>
              <a:t>on food </a:t>
            </a:r>
            <a:r>
              <a:rPr lang="en-US" dirty="0" smtClean="0"/>
              <a:t>and </a:t>
            </a:r>
            <a:r>
              <a:rPr lang="en-US" b="1" dirty="0" smtClean="0">
                <a:solidFill>
                  <a:srgbClr val="FF0000"/>
                </a:solidFill>
              </a:rPr>
              <a:t>low gastric pH </a:t>
            </a:r>
            <a:r>
              <a:rPr lang="en-US" dirty="0" smtClean="0"/>
              <a:t>(like </a:t>
            </a:r>
            <a:r>
              <a:rPr lang="en-US" dirty="0" err="1" smtClean="0"/>
              <a:t>atazanavir</a:t>
            </a:r>
            <a:r>
              <a:rPr lang="en-US" dirty="0" smtClean="0"/>
              <a:t>, oral  iron)</a:t>
            </a:r>
          </a:p>
          <a:p>
            <a:pPr lvl="1">
              <a:lnSpc>
                <a:spcPct val="80000"/>
              </a:lnSpc>
            </a:pPr>
            <a:r>
              <a:rPr lang="en-US" dirty="0" smtClean="0"/>
              <a:t>Avoid PPIs, H2 Blockers, and antacids</a:t>
            </a:r>
          </a:p>
          <a:p>
            <a:pPr lvl="1"/>
            <a:endParaRPr lang="en-US" dirty="0"/>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Rilpo</a:t>
            </a:r>
            <a:r>
              <a:rPr lang="en-US" dirty="0" smtClean="0"/>
              <a:t> the Rat</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r>
              <a:rPr lang="en-US" b="1" dirty="0" smtClean="0"/>
              <a:t>R</a:t>
            </a:r>
            <a:r>
              <a:rPr lang="en-US" dirty="0" smtClean="0"/>
              <a:t>ilpivirine</a:t>
            </a:r>
          </a:p>
          <a:p>
            <a:pPr>
              <a:buNone/>
            </a:pPr>
            <a:r>
              <a:rPr lang="en-US" b="1" dirty="0" smtClean="0"/>
              <a:t>A</a:t>
            </a:r>
            <a:r>
              <a:rPr lang="en-US" dirty="0" smtClean="0"/>
              <a:t>cid for absorption</a:t>
            </a:r>
          </a:p>
          <a:p>
            <a:pPr>
              <a:buNone/>
            </a:pPr>
            <a:r>
              <a:rPr lang="en-US" b="1" dirty="0" smtClean="0"/>
              <a:t>T</a:t>
            </a:r>
            <a:r>
              <a:rPr lang="en-US" dirty="0" smtClean="0"/>
              <a:t>olerable</a:t>
            </a:r>
            <a:endParaRPr lang="en-US" dirty="0"/>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81</a:t>
            </a:fld>
            <a:endParaRPr lang="en-US"/>
          </a:p>
        </p:txBody>
      </p:sp>
      <p:pic>
        <p:nvPicPr>
          <p:cNvPr id="1032" name="Picture 8" descr="C:\Documents and Settings\wongc\Local Settings\Temporary Internet Files\Content.IE5\1BQGN2YG\MC900324460[1].wmf"/>
          <p:cNvPicPr>
            <a:picLocks noChangeAspect="1" noChangeArrowheads="1"/>
          </p:cNvPicPr>
          <p:nvPr/>
        </p:nvPicPr>
        <p:blipFill>
          <a:blip r:embed="rId2" cstate="print"/>
          <a:srcRect/>
          <a:stretch>
            <a:fillRect/>
          </a:stretch>
        </p:blipFill>
        <p:spPr bwMode="auto">
          <a:xfrm>
            <a:off x="5588000" y="3352801"/>
            <a:ext cx="5417112" cy="2503627"/>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54368"/>
          </a:xfrm>
        </p:spPr>
        <p:txBody>
          <a:bodyPr>
            <a:normAutofit fontScale="90000"/>
          </a:bodyPr>
          <a:lstStyle/>
          <a:p>
            <a:r>
              <a:rPr lang="en-US" dirty="0" smtClean="0"/>
              <a:t>C. Protease inhibitors (PIs)</a:t>
            </a:r>
            <a:endParaRPr lang="en-US" dirty="0"/>
          </a:p>
        </p:txBody>
      </p:sp>
      <p:sp>
        <p:nvSpPr>
          <p:cNvPr id="3" name="Content Placeholder 2"/>
          <p:cNvSpPr>
            <a:spLocks noGrp="1"/>
          </p:cNvSpPr>
          <p:nvPr>
            <p:ph idx="1"/>
          </p:nvPr>
        </p:nvSpPr>
        <p:spPr>
          <a:xfrm>
            <a:off x="269240" y="654368"/>
            <a:ext cx="11557000" cy="5990271"/>
          </a:xfrm>
        </p:spPr>
        <p:txBody>
          <a:bodyPr>
            <a:normAutofit/>
          </a:bodyPr>
          <a:lstStyle/>
          <a:p>
            <a:r>
              <a:rPr lang="en-US" sz="3600" b="1" dirty="0"/>
              <a:t>Ritonavir</a:t>
            </a:r>
          </a:p>
          <a:p>
            <a:r>
              <a:rPr lang="en-US" sz="3600" b="1" dirty="0" err="1"/>
              <a:t>Atazanavir</a:t>
            </a:r>
            <a:r>
              <a:rPr lang="en-US" sz="3600" b="1" dirty="0"/>
              <a:t> +/- ritonavir</a:t>
            </a:r>
          </a:p>
          <a:p>
            <a:r>
              <a:rPr lang="en-US" sz="3600" b="1" dirty="0" err="1"/>
              <a:t>Darunavir</a:t>
            </a:r>
            <a:r>
              <a:rPr lang="en-US" sz="3600" b="1" dirty="0"/>
              <a:t>/ritonavir</a:t>
            </a:r>
          </a:p>
          <a:p>
            <a:r>
              <a:rPr lang="en-US" sz="3600" b="1" dirty="0" err="1"/>
              <a:t>Lopinavir</a:t>
            </a:r>
            <a:r>
              <a:rPr lang="en-US" sz="3600" b="1" dirty="0"/>
              <a:t>/ritonavir</a:t>
            </a:r>
          </a:p>
          <a:p>
            <a:r>
              <a:rPr lang="en-US" sz="3600" b="1" dirty="0" err="1"/>
              <a:t>Fosamprenavir</a:t>
            </a:r>
            <a:r>
              <a:rPr lang="en-US" sz="3600" b="1" dirty="0"/>
              <a:t> +/- ritonavir</a:t>
            </a:r>
          </a:p>
          <a:p>
            <a:r>
              <a:rPr lang="en-US" sz="3600" dirty="0" err="1"/>
              <a:t>Saquinavir</a:t>
            </a:r>
            <a:r>
              <a:rPr lang="en-US" sz="3600" dirty="0"/>
              <a:t>/ritonavir</a:t>
            </a:r>
          </a:p>
          <a:p>
            <a:r>
              <a:rPr lang="en-US" sz="3600" dirty="0" err="1"/>
              <a:t>Tipranavir</a:t>
            </a:r>
            <a:r>
              <a:rPr lang="en-US" sz="3600" dirty="0"/>
              <a:t>/ritonavir</a:t>
            </a:r>
          </a:p>
          <a:p>
            <a:r>
              <a:rPr lang="en-US" sz="3600" dirty="0" err="1"/>
              <a:t>Nelfinavir</a:t>
            </a:r>
            <a:endParaRPr lang="en-US" sz="3600" dirty="0"/>
          </a:p>
          <a:p>
            <a:r>
              <a:rPr lang="en-US" sz="3600" dirty="0" err="1"/>
              <a:t>Indinavir</a:t>
            </a:r>
            <a:r>
              <a:rPr lang="en-US" sz="3600" dirty="0"/>
              <a:t>+/-ritonavir</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82</a:t>
            </a:fld>
            <a:endParaRPr lang="en-US" dirty="0"/>
          </a:p>
        </p:txBody>
      </p:sp>
    </p:spTree>
    <p:extLst>
      <p:ext uri="{BB962C8B-B14F-4D97-AF65-F5344CB8AC3E}">
        <p14:creationId xmlns="" xmlns:p14="http://schemas.microsoft.com/office/powerpoint/2010/main" val="11153169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action of protease inhibitors</a:t>
            </a:r>
            <a:endParaRPr lang="en-US" dirty="0"/>
          </a:p>
        </p:txBody>
      </p:sp>
      <p:sp>
        <p:nvSpPr>
          <p:cNvPr id="3" name="Content Placeholder 2"/>
          <p:cNvSpPr>
            <a:spLocks noGrp="1"/>
          </p:cNvSpPr>
          <p:nvPr>
            <p:ph sz="quarter" idx="1"/>
          </p:nvPr>
        </p:nvSpPr>
        <p:spPr/>
        <p:txBody>
          <a:bodyPr>
            <a:normAutofit/>
          </a:bodyPr>
          <a:lstStyle/>
          <a:p>
            <a:r>
              <a:rPr lang="en-US" sz="3200" dirty="0" smtClean="0"/>
              <a:t>Protease inhibitors </a:t>
            </a:r>
            <a:r>
              <a:rPr lang="en-US" sz="3200" dirty="0" smtClean="0">
                <a:solidFill>
                  <a:srgbClr val="FF0000"/>
                </a:solidFill>
              </a:rPr>
              <a:t>act on the HIV protease enzyme </a:t>
            </a:r>
            <a:r>
              <a:rPr lang="en-US" sz="3200" dirty="0" smtClean="0"/>
              <a:t>thus competitively inhibit protease-mediated </a:t>
            </a:r>
            <a:r>
              <a:rPr lang="en-US" sz="3200" dirty="0" err="1" smtClean="0">
                <a:solidFill>
                  <a:srgbClr val="FF0000"/>
                </a:solidFill>
              </a:rPr>
              <a:t>proteolytic</a:t>
            </a:r>
            <a:r>
              <a:rPr lang="en-US" sz="3200" dirty="0" smtClean="0">
                <a:solidFill>
                  <a:srgbClr val="FF0000"/>
                </a:solidFill>
              </a:rPr>
              <a:t> cleavage </a:t>
            </a:r>
            <a:r>
              <a:rPr lang="en-US" sz="3200" dirty="0" smtClean="0"/>
              <a:t>of the </a:t>
            </a:r>
            <a:r>
              <a:rPr lang="en-US" sz="3200" dirty="0" smtClean="0">
                <a:solidFill>
                  <a:srgbClr val="FF0000"/>
                </a:solidFill>
              </a:rPr>
              <a:t>HIV polypeptide precursors </a:t>
            </a:r>
            <a:r>
              <a:rPr lang="en-US" sz="3200" dirty="0" smtClean="0"/>
              <a:t>into </a:t>
            </a:r>
          </a:p>
          <a:p>
            <a:pPr lvl="2"/>
            <a:r>
              <a:rPr lang="en-US" sz="3200" dirty="0" smtClean="0"/>
              <a:t>mature enzymes and </a:t>
            </a:r>
          </a:p>
          <a:p>
            <a:pPr lvl="2"/>
            <a:r>
              <a:rPr lang="en-US" sz="3200" dirty="0" smtClean="0"/>
              <a:t>structural proteins</a:t>
            </a:r>
          </a:p>
          <a:p>
            <a:pPr lvl="2"/>
            <a:endParaRPr lang="en-US" sz="3200" dirty="0" smtClean="0"/>
          </a:p>
          <a:p>
            <a:r>
              <a:rPr lang="en-US" sz="3200" dirty="0" smtClean="0"/>
              <a:t>This prevents the conversion of HIV particles into their mature infectious form</a:t>
            </a:r>
            <a:endParaRPr lang="en-US" sz="3200" dirty="0"/>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11200" y="650240"/>
            <a:ext cx="10424160" cy="6035040"/>
          </a:xfrm>
        </p:spPr>
        <p:txBody>
          <a:bodyPr>
            <a:normAutofit/>
          </a:bodyPr>
          <a:lstStyle/>
          <a:p>
            <a:pPr>
              <a:defRPr/>
            </a:pPr>
            <a:r>
              <a:rPr lang="en-US" sz="3200" b="1" u="sng" dirty="0"/>
              <a:t>Adverse </a:t>
            </a:r>
            <a:r>
              <a:rPr lang="en-US" sz="3200" b="1" u="sng" dirty="0" smtClean="0"/>
              <a:t>effects (Class effect)</a:t>
            </a:r>
            <a:endParaRPr lang="en-US" sz="3200" b="1" u="sng" dirty="0"/>
          </a:p>
          <a:p>
            <a:pPr marL="617220" lvl="1" indent="-342900">
              <a:defRPr/>
            </a:pPr>
            <a:r>
              <a:rPr lang="en-US" sz="3200" dirty="0"/>
              <a:t>Metabolic </a:t>
            </a:r>
            <a:r>
              <a:rPr lang="en-US" sz="3200" dirty="0" smtClean="0"/>
              <a:t>syndrome (</a:t>
            </a:r>
            <a:r>
              <a:rPr lang="en-US" sz="3200" dirty="0" err="1" smtClean="0"/>
              <a:t>Lipodystrophy</a:t>
            </a:r>
            <a:r>
              <a:rPr lang="en-US" sz="3200" dirty="0" smtClean="0"/>
              <a:t>, Hyperlipidemia, </a:t>
            </a:r>
            <a:r>
              <a:rPr lang="en-US" sz="3200" dirty="0" smtClean="0">
                <a:solidFill>
                  <a:srgbClr val="FF0000"/>
                </a:solidFill>
              </a:rPr>
              <a:t>Insulin resistance</a:t>
            </a:r>
            <a:r>
              <a:rPr lang="en-US" sz="3200" dirty="0" smtClean="0"/>
              <a:t>)</a:t>
            </a:r>
            <a:endParaRPr lang="en-US" sz="3200" dirty="0"/>
          </a:p>
          <a:p>
            <a:pPr marL="617220" lvl="1" indent="-342900">
              <a:defRPr/>
            </a:pPr>
            <a:endParaRPr lang="en-US" sz="3200" dirty="0" smtClean="0"/>
          </a:p>
          <a:p>
            <a:pPr marL="617220" lvl="1" indent="-342900">
              <a:defRPr/>
            </a:pPr>
            <a:r>
              <a:rPr lang="en-US" sz="3200" dirty="0" smtClean="0"/>
              <a:t>Increased </a:t>
            </a:r>
            <a:r>
              <a:rPr lang="en-US" sz="3200" dirty="0" err="1" smtClean="0"/>
              <a:t>transaminases</a:t>
            </a:r>
            <a:r>
              <a:rPr lang="en-US" sz="3200" dirty="0" smtClean="0"/>
              <a:t> (liver derangement)</a:t>
            </a:r>
            <a:endParaRPr lang="en-US" sz="3200" dirty="0"/>
          </a:p>
          <a:p>
            <a:pPr marL="617220" lvl="1" indent="-342900">
              <a:defRPr/>
            </a:pPr>
            <a:endParaRPr lang="en-US" sz="3200" dirty="0" smtClean="0"/>
          </a:p>
          <a:p>
            <a:pPr marL="617220" lvl="1" indent="-342900">
              <a:defRPr/>
            </a:pPr>
            <a:r>
              <a:rPr lang="en-US" sz="3200" dirty="0" smtClean="0"/>
              <a:t>Gastrointestinal </a:t>
            </a:r>
            <a:r>
              <a:rPr lang="en-US" sz="3200" dirty="0"/>
              <a:t>intolerance</a:t>
            </a:r>
          </a:p>
          <a:p>
            <a:pPr>
              <a:defRPr/>
            </a:pPr>
            <a:endParaRPr lang="en-US" sz="3200" dirty="0" smtClean="0"/>
          </a:p>
          <a:p>
            <a:pPr>
              <a:defRPr/>
            </a:pPr>
            <a:endParaRPr lang="en-US" altLang="en-US" sz="3200" dirty="0"/>
          </a:p>
          <a:p>
            <a:pPr>
              <a:defRPr/>
            </a:pPr>
            <a:endParaRPr lang="en-US" sz="3200"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84</a:t>
            </a:fld>
            <a:endParaRPr lang="en-US" dirty="0"/>
          </a:p>
        </p:txBody>
      </p:sp>
    </p:spTree>
    <p:extLst>
      <p:ext uri="{BB962C8B-B14F-4D97-AF65-F5344CB8AC3E}">
        <p14:creationId xmlns="" xmlns:p14="http://schemas.microsoft.com/office/powerpoint/2010/main" val="4792965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85</a:t>
            </a:fld>
            <a:endParaRPr lang="en-US" dirty="0"/>
          </a:p>
        </p:txBody>
      </p:sp>
      <p:sp>
        <p:nvSpPr>
          <p:cNvPr id="4" name="Content Placeholder 3"/>
          <p:cNvSpPr>
            <a:spLocks noGrp="1"/>
          </p:cNvSpPr>
          <p:nvPr>
            <p:ph idx="4294967295"/>
          </p:nvPr>
        </p:nvSpPr>
        <p:spPr>
          <a:xfrm>
            <a:off x="0" y="508000"/>
            <a:ext cx="10952480" cy="5872480"/>
          </a:xfrm>
        </p:spPr>
        <p:txBody>
          <a:bodyPr>
            <a:normAutofit lnSpcReduction="10000"/>
          </a:bodyPr>
          <a:lstStyle/>
          <a:p>
            <a:pPr>
              <a:defRPr/>
            </a:pPr>
            <a:r>
              <a:rPr lang="en-US" sz="3200" dirty="0" smtClean="0"/>
              <a:t>Drug interactions</a:t>
            </a:r>
          </a:p>
          <a:p>
            <a:pPr marL="617220" lvl="1" indent="-342900">
              <a:defRPr/>
            </a:pPr>
            <a:r>
              <a:rPr lang="en-US" sz="3200" dirty="0" smtClean="0"/>
              <a:t>CYP 3A4 substrates and inhibitors</a:t>
            </a:r>
          </a:p>
          <a:p>
            <a:pPr>
              <a:defRPr/>
            </a:pPr>
            <a:endParaRPr lang="en-US" sz="3200" dirty="0" smtClean="0"/>
          </a:p>
          <a:p>
            <a:pPr>
              <a:defRPr/>
            </a:pPr>
            <a:r>
              <a:rPr lang="en-US" sz="3200" dirty="0" smtClean="0"/>
              <a:t>Levels almost always </a:t>
            </a:r>
            <a:r>
              <a:rPr lang="en-US" sz="3200" b="1" dirty="0" smtClean="0"/>
              <a:t>“</a:t>
            </a:r>
            <a:r>
              <a:rPr lang="en-US" sz="3200" b="1" dirty="0" smtClean="0">
                <a:solidFill>
                  <a:srgbClr val="FF0000"/>
                </a:solidFill>
              </a:rPr>
              <a:t>boosted” with </a:t>
            </a:r>
            <a:r>
              <a:rPr lang="en-US" sz="3200" b="1" dirty="0" err="1" smtClean="0">
                <a:solidFill>
                  <a:srgbClr val="FF0000"/>
                </a:solidFill>
              </a:rPr>
              <a:t>ritonavir</a:t>
            </a:r>
            <a:endParaRPr lang="en-US" sz="3200" b="1" dirty="0" smtClean="0">
              <a:solidFill>
                <a:srgbClr val="FF0000"/>
              </a:solidFill>
            </a:endParaRPr>
          </a:p>
          <a:p>
            <a:pPr>
              <a:defRPr/>
            </a:pPr>
            <a:endParaRPr lang="en-US" sz="3200" dirty="0" smtClean="0"/>
          </a:p>
          <a:p>
            <a:pPr>
              <a:defRPr/>
            </a:pPr>
            <a:r>
              <a:rPr lang="en-US" sz="3200" dirty="0" smtClean="0"/>
              <a:t>Use with caution in hepatic impairment; generally NOT recommended in </a:t>
            </a:r>
            <a:r>
              <a:rPr lang="en-US" sz="3200" dirty="0" smtClean="0">
                <a:solidFill>
                  <a:srgbClr val="FF0000"/>
                </a:solidFill>
              </a:rPr>
              <a:t>severe hepatic impairment</a:t>
            </a:r>
            <a:endParaRPr lang="en-US" altLang="en-US" sz="3200" dirty="0" smtClean="0">
              <a:solidFill>
                <a:srgbClr val="FF0000"/>
              </a:solidFill>
            </a:endParaRPr>
          </a:p>
          <a:p>
            <a:endParaRPr lang="en-US" altLang="en-US" sz="3200" dirty="0" smtClean="0">
              <a:solidFill>
                <a:srgbClr val="FF0000"/>
              </a:solidFill>
            </a:endParaRPr>
          </a:p>
          <a:p>
            <a:r>
              <a:rPr lang="en-US" altLang="en-US" sz="3200" dirty="0" smtClean="0">
                <a:solidFill>
                  <a:srgbClr val="FF0000"/>
                </a:solidFill>
              </a:rPr>
              <a:t>PI cross resistance </a:t>
            </a:r>
            <a:r>
              <a:rPr lang="en-US" altLang="en-US" sz="3200" dirty="0" smtClean="0"/>
              <a:t>occurs </a:t>
            </a:r>
          </a:p>
          <a:p>
            <a:endParaRPr lang="en-US" altLang="en-US" sz="3200" dirty="0" smtClean="0"/>
          </a:p>
          <a:p>
            <a:r>
              <a:rPr lang="en-US" altLang="en-US" sz="3200" dirty="0" smtClean="0"/>
              <a:t>Higher pill burden and food restrictions with PIs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Boosted protease inhibitors</a:t>
            </a:r>
            <a:endParaRPr lang="en-US" dirty="0"/>
          </a:p>
        </p:txBody>
      </p:sp>
      <p:sp>
        <p:nvSpPr>
          <p:cNvPr id="3" name="Content Placeholder 2"/>
          <p:cNvSpPr>
            <a:spLocks noGrp="1"/>
          </p:cNvSpPr>
          <p:nvPr>
            <p:ph idx="1"/>
          </p:nvPr>
        </p:nvSpPr>
        <p:spPr/>
        <p:txBody>
          <a:bodyPr>
            <a:normAutofit/>
          </a:bodyPr>
          <a:lstStyle/>
          <a:p>
            <a:pPr>
              <a:lnSpc>
                <a:spcPct val="80000"/>
              </a:lnSpc>
            </a:pPr>
            <a:r>
              <a:rPr lang="en-GB" altLang="en-US" sz="3600" b="1" u="sng" dirty="0" smtClean="0"/>
              <a:t>Definition</a:t>
            </a:r>
            <a:r>
              <a:rPr lang="en-GB" altLang="en-US" sz="3600" dirty="0" smtClean="0"/>
              <a:t>: A </a:t>
            </a:r>
            <a:r>
              <a:rPr lang="en-GB" altLang="en-US" sz="3600" dirty="0"/>
              <a:t>small, </a:t>
            </a:r>
            <a:r>
              <a:rPr lang="en-GB" altLang="en-US" sz="3600" b="1" dirty="0" smtClean="0">
                <a:solidFill>
                  <a:srgbClr val="FF0000"/>
                </a:solidFill>
              </a:rPr>
              <a:t>NON-THERAPEUTIC </a:t>
            </a:r>
            <a:r>
              <a:rPr lang="en-GB" altLang="en-US" sz="3600" b="1" dirty="0">
                <a:solidFill>
                  <a:srgbClr val="FF0000"/>
                </a:solidFill>
              </a:rPr>
              <a:t>dose of ritonavir </a:t>
            </a:r>
            <a:r>
              <a:rPr lang="en-GB" altLang="en-US" sz="3600" dirty="0"/>
              <a:t>is combined with a </a:t>
            </a:r>
            <a:r>
              <a:rPr lang="en-GB" altLang="en-US" sz="3600" b="1" dirty="0" smtClean="0">
                <a:solidFill>
                  <a:srgbClr val="FF0000"/>
                </a:solidFill>
              </a:rPr>
              <a:t>THERAPEUTIC dose </a:t>
            </a:r>
            <a:r>
              <a:rPr lang="en-GB" altLang="en-US" sz="3600" b="1" dirty="0">
                <a:solidFill>
                  <a:srgbClr val="FF0000"/>
                </a:solidFill>
              </a:rPr>
              <a:t>of another PI</a:t>
            </a:r>
            <a:r>
              <a:rPr lang="en-GB" altLang="en-US" sz="3600" b="1" dirty="0"/>
              <a:t> </a:t>
            </a:r>
            <a:r>
              <a:rPr lang="en-GB" altLang="en-US" sz="3600" dirty="0"/>
              <a:t>in order to ‘boost’/increase the levels of the second </a:t>
            </a:r>
            <a:r>
              <a:rPr lang="en-GB" altLang="en-US" sz="3600" dirty="0" smtClean="0"/>
              <a:t>(therapeutic) PI drug</a:t>
            </a:r>
            <a:r>
              <a:rPr lang="en-GB" altLang="en-US" sz="3600" dirty="0"/>
              <a:t>. </a:t>
            </a:r>
          </a:p>
          <a:p>
            <a:pPr lvl="1">
              <a:lnSpc>
                <a:spcPct val="80000"/>
              </a:lnSpc>
            </a:pPr>
            <a:endParaRPr lang="en-US" altLang="en-US" sz="3600" dirty="0" smtClean="0">
              <a:solidFill>
                <a:srgbClr val="000000"/>
              </a:solidFill>
              <a:latin typeface="Times New Roman PSMT" charset="0"/>
            </a:endParaRPr>
          </a:p>
          <a:p>
            <a:pPr lvl="1">
              <a:lnSpc>
                <a:spcPct val="80000"/>
              </a:lnSpc>
            </a:pPr>
            <a:r>
              <a:rPr lang="en-GB" altLang="en-US" sz="3600" dirty="0" err="1" smtClean="0"/>
              <a:t>Ritonavir</a:t>
            </a:r>
            <a:r>
              <a:rPr lang="en-GB" altLang="en-US" sz="3600" dirty="0" smtClean="0"/>
              <a:t> (RTV) is a potent </a:t>
            </a:r>
            <a:r>
              <a:rPr lang="en-GB" altLang="en-US" sz="3600" dirty="0" smtClean="0">
                <a:solidFill>
                  <a:srgbClr val="FF0000"/>
                </a:solidFill>
              </a:rPr>
              <a:t>inhibitor of the </a:t>
            </a:r>
            <a:r>
              <a:rPr lang="en-GB" altLang="en-US" sz="3600" dirty="0" err="1" smtClean="0">
                <a:solidFill>
                  <a:srgbClr val="FF0000"/>
                </a:solidFill>
              </a:rPr>
              <a:t>cytochrome</a:t>
            </a:r>
            <a:r>
              <a:rPr lang="en-GB" altLang="en-US" sz="3600" dirty="0" smtClean="0">
                <a:solidFill>
                  <a:srgbClr val="FF0000"/>
                </a:solidFill>
              </a:rPr>
              <a:t> P450 </a:t>
            </a:r>
            <a:r>
              <a:rPr lang="en-US" altLang="en-US" sz="3600" dirty="0" smtClean="0">
                <a:solidFill>
                  <a:srgbClr val="FF0000"/>
                </a:solidFill>
                <a:latin typeface="Times New Roman PSMT" charset="0"/>
              </a:rPr>
              <a:t>3A4 </a:t>
            </a:r>
            <a:r>
              <a:rPr lang="en-US" altLang="en-US" sz="3600" dirty="0" err="1" smtClean="0">
                <a:solidFill>
                  <a:srgbClr val="FF0000"/>
                </a:solidFill>
                <a:latin typeface="Times New Roman PSMT" charset="0"/>
              </a:rPr>
              <a:t>isoenzyme</a:t>
            </a:r>
            <a:r>
              <a:rPr lang="en-US" altLang="en-US" sz="3600" dirty="0" smtClean="0">
                <a:solidFill>
                  <a:srgbClr val="FF0000"/>
                </a:solidFill>
                <a:latin typeface="Times New Roman PSMT" charset="0"/>
              </a:rPr>
              <a:t> </a:t>
            </a:r>
            <a:endParaRPr lang="en-GB" altLang="en-US" sz="3600" dirty="0" smtClean="0">
              <a:solidFill>
                <a:srgbClr val="FF0000"/>
              </a:solidFill>
            </a:endParaRPr>
          </a:p>
          <a:p>
            <a:pPr lvl="1">
              <a:lnSpc>
                <a:spcPct val="80000"/>
              </a:lnSpc>
            </a:pPr>
            <a:endParaRPr lang="en-US" altLang="en-US" sz="3600" dirty="0" smtClean="0">
              <a:solidFill>
                <a:srgbClr val="000000"/>
              </a:solidFill>
              <a:latin typeface="Times New Roman PSMT" charset="0"/>
            </a:endParaRPr>
          </a:p>
          <a:p>
            <a:endParaRPr lang="en-US" sz="36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86</a:t>
            </a:fld>
            <a:endParaRPr lang="en-US" dirty="0"/>
          </a:p>
        </p:txBody>
      </p:sp>
    </p:spTree>
    <p:extLst>
      <p:ext uri="{BB962C8B-B14F-4D97-AF65-F5344CB8AC3E}">
        <p14:creationId xmlns="" xmlns:p14="http://schemas.microsoft.com/office/powerpoint/2010/main" val="20253290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87</a:t>
            </a:fld>
            <a:endParaRPr lang="en-US" dirty="0"/>
          </a:p>
        </p:txBody>
      </p:sp>
      <p:sp>
        <p:nvSpPr>
          <p:cNvPr id="3" name="Content Placeholder 2"/>
          <p:cNvSpPr>
            <a:spLocks noGrp="1"/>
          </p:cNvSpPr>
          <p:nvPr>
            <p:ph idx="4294967295"/>
          </p:nvPr>
        </p:nvSpPr>
        <p:spPr>
          <a:xfrm>
            <a:off x="0" y="1825625"/>
            <a:ext cx="10515600" cy="4351338"/>
          </a:xfrm>
        </p:spPr>
        <p:txBody>
          <a:bodyPr/>
          <a:lstStyle/>
          <a:p>
            <a:pPr lvl="1">
              <a:lnSpc>
                <a:spcPct val="80000"/>
              </a:lnSpc>
            </a:pPr>
            <a:r>
              <a:rPr lang="en-US" altLang="en-US" sz="3600" dirty="0" err="1" smtClean="0">
                <a:solidFill>
                  <a:srgbClr val="000000"/>
                </a:solidFill>
                <a:latin typeface="Times New Roman PSMT" charset="0"/>
              </a:rPr>
              <a:t>Ritonavir</a:t>
            </a:r>
            <a:r>
              <a:rPr lang="en-US" altLang="en-US" sz="3600" dirty="0" smtClean="0">
                <a:solidFill>
                  <a:srgbClr val="000000"/>
                </a:solidFill>
                <a:latin typeface="Times New Roman PSMT" charset="0"/>
              </a:rPr>
              <a:t> acts as a “pharmacokinetic booster” to increase drug exposure and </a:t>
            </a:r>
            <a:r>
              <a:rPr lang="en-US" altLang="en-US" sz="3600" dirty="0" smtClean="0">
                <a:solidFill>
                  <a:srgbClr val="FF0000"/>
                </a:solidFill>
                <a:latin typeface="Times New Roman PSMT" charset="0"/>
              </a:rPr>
              <a:t>prolong serum half-lives of the active (therapeutic) PIs</a:t>
            </a:r>
            <a:endParaRPr lang="en-GB" altLang="en-US" sz="3600" dirty="0" smtClean="0">
              <a:solidFill>
                <a:srgbClr val="FF0000"/>
              </a:solidFill>
            </a:endParaRPr>
          </a:p>
          <a:p>
            <a:pPr lvl="1">
              <a:lnSpc>
                <a:spcPct val="80000"/>
              </a:lnSpc>
            </a:pPr>
            <a:endParaRPr lang="en-GB" altLang="en-US" sz="3600" dirty="0" smtClean="0"/>
          </a:p>
          <a:p>
            <a:pPr lvl="1">
              <a:lnSpc>
                <a:spcPct val="80000"/>
              </a:lnSpc>
            </a:pPr>
            <a:r>
              <a:rPr lang="en-GB" altLang="en-US" sz="3600" dirty="0" smtClean="0"/>
              <a:t>E.G.  </a:t>
            </a:r>
            <a:r>
              <a:rPr lang="en-GB" altLang="en-US" sz="3600" dirty="0" err="1" smtClean="0"/>
              <a:t>lopinavir</a:t>
            </a:r>
            <a:r>
              <a:rPr lang="en-GB" altLang="en-US" sz="3600" dirty="0" smtClean="0"/>
              <a:t> with </a:t>
            </a:r>
            <a:r>
              <a:rPr lang="en-GB" altLang="en-US" sz="3600" dirty="0" err="1" smtClean="0"/>
              <a:t>ritonavir</a:t>
            </a:r>
            <a:r>
              <a:rPr lang="en-GB" altLang="en-US" sz="3600" dirty="0" smtClean="0"/>
              <a:t> (</a:t>
            </a:r>
            <a:r>
              <a:rPr lang="en-GB" altLang="en-US" sz="3600" dirty="0" err="1" smtClean="0"/>
              <a:t>kaletra</a:t>
            </a:r>
            <a:r>
              <a:rPr lang="en-GB" altLang="en-US" sz="3600" dirty="0" smtClean="0"/>
              <a:t>)</a:t>
            </a:r>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88</a:t>
            </a:fld>
            <a:endParaRPr lang="en-US" dirty="0"/>
          </a:p>
        </p:txBody>
      </p:sp>
      <p:sp>
        <p:nvSpPr>
          <p:cNvPr id="3" name="Content Placeholder 2"/>
          <p:cNvSpPr>
            <a:spLocks noGrp="1"/>
          </p:cNvSpPr>
          <p:nvPr>
            <p:ph idx="4294967295"/>
          </p:nvPr>
        </p:nvSpPr>
        <p:spPr>
          <a:xfrm>
            <a:off x="0" y="426720"/>
            <a:ext cx="11358563" cy="5953443"/>
          </a:xfrm>
        </p:spPr>
        <p:txBody>
          <a:bodyPr>
            <a:normAutofit/>
          </a:bodyPr>
          <a:lstStyle/>
          <a:p>
            <a:r>
              <a:rPr lang="en-US" altLang="en-US" sz="3600" dirty="0"/>
              <a:t>Single PI-based </a:t>
            </a:r>
            <a:r>
              <a:rPr lang="en-US" altLang="en-US" sz="3600" dirty="0" smtClean="0"/>
              <a:t>regimens/</a:t>
            </a:r>
            <a:r>
              <a:rPr lang="en-US" altLang="en-US" sz="3600" b="1" u="sng" dirty="0" smtClean="0"/>
              <a:t>non-boosted PIs </a:t>
            </a:r>
            <a:r>
              <a:rPr lang="en-US" altLang="en-US" sz="3600" dirty="0" smtClean="0"/>
              <a:t>are </a:t>
            </a:r>
            <a:r>
              <a:rPr lang="en-US" altLang="en-US" sz="3600" dirty="0">
                <a:solidFill>
                  <a:srgbClr val="FF0000"/>
                </a:solidFill>
              </a:rPr>
              <a:t>less effective </a:t>
            </a:r>
            <a:r>
              <a:rPr lang="en-US" altLang="en-US" sz="3600" dirty="0"/>
              <a:t>at high viral loads</a:t>
            </a:r>
          </a:p>
          <a:p>
            <a:pPr lvl="1"/>
            <a:r>
              <a:rPr lang="en-US" altLang="en-US" sz="3600" dirty="0"/>
              <a:t>Require </a:t>
            </a:r>
            <a:r>
              <a:rPr lang="en-US" altLang="en-US" sz="3600" dirty="0">
                <a:solidFill>
                  <a:srgbClr val="FF0000"/>
                </a:solidFill>
              </a:rPr>
              <a:t>frequent dosing </a:t>
            </a:r>
            <a:r>
              <a:rPr lang="en-US" altLang="en-US" sz="3600" dirty="0"/>
              <a:t>(unforgiving pharmacokinetics)</a:t>
            </a:r>
          </a:p>
          <a:p>
            <a:pPr lvl="1"/>
            <a:endParaRPr lang="en-US" altLang="en-US" sz="3600" dirty="0"/>
          </a:p>
          <a:p>
            <a:pPr lvl="1"/>
            <a:r>
              <a:rPr lang="en-US" altLang="en-US" sz="3600" dirty="0"/>
              <a:t>If doses delayed or missed </a:t>
            </a:r>
            <a:r>
              <a:rPr lang="en-US" altLang="en-US" sz="3600" dirty="0" smtClean="0"/>
              <a:t>and effective </a:t>
            </a:r>
            <a:r>
              <a:rPr lang="en-US" altLang="en-US" sz="3600" dirty="0"/>
              <a:t>drug levels are not </a:t>
            </a:r>
            <a:r>
              <a:rPr lang="en-US" altLang="en-US" sz="3600" dirty="0" smtClean="0"/>
              <a:t>maintained, </a:t>
            </a:r>
            <a:r>
              <a:rPr lang="en-US" altLang="en-US" sz="3600" dirty="0">
                <a:solidFill>
                  <a:srgbClr val="FF0000"/>
                </a:solidFill>
              </a:rPr>
              <a:t>resistance</a:t>
            </a:r>
            <a:r>
              <a:rPr lang="en-US" altLang="en-US" sz="3600" dirty="0"/>
              <a:t> may </a:t>
            </a:r>
            <a:r>
              <a:rPr lang="en-US" altLang="en-US" sz="3600" dirty="0" smtClean="0"/>
              <a:t>develop</a:t>
            </a:r>
          </a:p>
          <a:p>
            <a:pPr lvl="1"/>
            <a:endParaRPr lang="en-US" altLang="en-US" sz="3600" dirty="0"/>
          </a:p>
          <a:p>
            <a:r>
              <a:rPr lang="en-GB" altLang="en-US" sz="3600" dirty="0"/>
              <a:t>PIs are metabolized through the cytochrome P450 </a:t>
            </a:r>
            <a:r>
              <a:rPr lang="en-US" altLang="en-US" sz="3600" dirty="0">
                <a:solidFill>
                  <a:srgbClr val="000000"/>
                </a:solidFill>
                <a:latin typeface="Times New Roman PSMT" charset="0"/>
              </a:rPr>
              <a:t>3A4 </a:t>
            </a:r>
            <a:r>
              <a:rPr lang="en-US" altLang="en-US" sz="3600" dirty="0" err="1">
                <a:solidFill>
                  <a:srgbClr val="000000"/>
                </a:solidFill>
                <a:latin typeface="Times New Roman PSMT" charset="0"/>
              </a:rPr>
              <a:t>isoenzyme</a:t>
            </a:r>
            <a:r>
              <a:rPr lang="en-US" altLang="en-US" sz="3600" dirty="0">
                <a:solidFill>
                  <a:srgbClr val="000000"/>
                </a:solidFill>
                <a:latin typeface="Times New Roman PSMT" charset="0"/>
              </a:rPr>
              <a:t> </a:t>
            </a:r>
            <a:r>
              <a:rPr lang="en-GB" altLang="en-US" sz="3600" dirty="0"/>
              <a:t>in the liver </a:t>
            </a:r>
          </a:p>
          <a:p>
            <a:endParaRPr lang="en-US" altLang="en-US" sz="3600" dirty="0"/>
          </a:p>
          <a:p>
            <a:endParaRPr lang="en-US" dirty="0"/>
          </a:p>
        </p:txBody>
      </p:sp>
    </p:spTree>
    <p:extLst>
      <p:ext uri="{BB962C8B-B14F-4D97-AF65-F5344CB8AC3E}">
        <p14:creationId xmlns="" xmlns:p14="http://schemas.microsoft.com/office/powerpoint/2010/main" val="24801529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2560"/>
            <a:ext cx="11744960" cy="6299200"/>
          </a:xfrm>
        </p:spPr>
        <p:txBody>
          <a:bodyPr>
            <a:normAutofit lnSpcReduction="10000"/>
          </a:bodyPr>
          <a:lstStyle/>
          <a:p>
            <a:r>
              <a:rPr lang="en-US" altLang="en-US" sz="4400" b="1" u="sng" dirty="0"/>
              <a:t>Ritonavir-boosting </a:t>
            </a:r>
            <a:r>
              <a:rPr lang="en-US" altLang="en-US" sz="4400" dirty="0"/>
              <a:t>of selected PIs results in </a:t>
            </a:r>
          </a:p>
          <a:p>
            <a:pPr lvl="2"/>
            <a:r>
              <a:rPr lang="en-US" altLang="en-US" sz="4400" dirty="0"/>
              <a:t>Better pharmacokinetic profile</a:t>
            </a:r>
          </a:p>
          <a:p>
            <a:pPr lvl="5"/>
            <a:r>
              <a:rPr lang="en-US" altLang="en-US" sz="4400" dirty="0">
                <a:solidFill>
                  <a:srgbClr val="FF0000"/>
                </a:solidFill>
              </a:rPr>
              <a:t>Higher drug concentration </a:t>
            </a:r>
            <a:r>
              <a:rPr lang="en-US" altLang="en-US" sz="4400" dirty="0"/>
              <a:t>(both peak and </a:t>
            </a:r>
            <a:r>
              <a:rPr lang="en-US" altLang="en-US" sz="4400" dirty="0" smtClean="0"/>
              <a:t>trough) of the second therapeutic PI</a:t>
            </a:r>
            <a:endParaRPr lang="en-US" altLang="en-US" sz="4400" dirty="0"/>
          </a:p>
          <a:p>
            <a:pPr lvl="5"/>
            <a:r>
              <a:rPr lang="en-US" altLang="en-US" sz="4400" dirty="0">
                <a:solidFill>
                  <a:srgbClr val="FF0000"/>
                </a:solidFill>
              </a:rPr>
              <a:t>Less frequent dosing</a:t>
            </a:r>
          </a:p>
          <a:p>
            <a:pPr lvl="5"/>
            <a:r>
              <a:rPr lang="en-US" altLang="en-US" sz="4400" dirty="0">
                <a:solidFill>
                  <a:srgbClr val="FF0000"/>
                </a:solidFill>
              </a:rPr>
              <a:t>More tolerable regimens</a:t>
            </a:r>
            <a:r>
              <a:rPr lang="en-US" altLang="en-US" sz="4400" dirty="0"/>
              <a:t>, reduced food restrictions</a:t>
            </a:r>
          </a:p>
          <a:p>
            <a:pPr lvl="5"/>
            <a:r>
              <a:rPr lang="en-US" altLang="en-US" sz="4200" dirty="0">
                <a:solidFill>
                  <a:srgbClr val="FF0000"/>
                </a:solidFill>
              </a:rPr>
              <a:t>Greater efficacy </a:t>
            </a:r>
            <a:r>
              <a:rPr lang="en-US" altLang="en-US" sz="4200" dirty="0"/>
              <a:t>than single PI based regimens</a:t>
            </a:r>
          </a:p>
          <a:p>
            <a:endParaRPr lang="en-US" altLang="en-US" dirty="0" smtClean="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89</a:t>
            </a:fld>
            <a:endParaRPr lang="en-US" dirty="0"/>
          </a:p>
        </p:txBody>
      </p:sp>
    </p:spTree>
    <p:extLst>
      <p:ext uri="{BB962C8B-B14F-4D97-AF65-F5344CB8AC3E}">
        <p14:creationId xmlns="" xmlns:p14="http://schemas.microsoft.com/office/powerpoint/2010/main" val="3336279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880"/>
            <a:ext cx="11785600" cy="6299200"/>
          </a:xfrm>
        </p:spPr>
        <p:txBody>
          <a:bodyPr>
            <a:normAutofit/>
          </a:bodyPr>
          <a:lstStyle/>
          <a:p>
            <a:pPr>
              <a:buNone/>
            </a:pPr>
            <a:r>
              <a:rPr lang="en-US" altLang="en-US" sz="4400" b="1" u="sng" dirty="0" smtClean="0"/>
              <a:t>INTEGRATION </a:t>
            </a:r>
          </a:p>
          <a:p>
            <a:r>
              <a:rPr lang="en-US" altLang="en-US" sz="4400" b="1" dirty="0" smtClean="0"/>
              <a:t>Reverse transcriptase enzyme </a:t>
            </a:r>
            <a:r>
              <a:rPr lang="en-US" altLang="en-US" sz="4400" dirty="0" smtClean="0"/>
              <a:t>converts the viral RNA into a DNA molecule</a:t>
            </a:r>
          </a:p>
          <a:p>
            <a:pPr>
              <a:lnSpc>
                <a:spcPct val="80000"/>
              </a:lnSpc>
            </a:pPr>
            <a:endParaRPr lang="en-US" altLang="en-US" sz="4400" dirty="0" smtClean="0"/>
          </a:p>
          <a:p>
            <a:r>
              <a:rPr lang="en-US" altLang="en-US" sz="4400" dirty="0" smtClean="0"/>
              <a:t>The DNA enters the host cell nucleus  </a:t>
            </a:r>
          </a:p>
          <a:p>
            <a:pPr>
              <a:lnSpc>
                <a:spcPct val="70000"/>
              </a:lnSpc>
            </a:pPr>
            <a:endParaRPr lang="en-US" altLang="en-US" sz="4400" b="1" dirty="0" smtClean="0"/>
          </a:p>
          <a:p>
            <a:r>
              <a:rPr lang="en-US" altLang="en-US" sz="4400" b="1" dirty="0" err="1" smtClean="0"/>
              <a:t>Integrase</a:t>
            </a:r>
            <a:r>
              <a:rPr lang="en-US" altLang="en-US" sz="4400" b="1" dirty="0" smtClean="0"/>
              <a:t> enzyme </a:t>
            </a:r>
            <a:r>
              <a:rPr lang="en-US" altLang="en-US" sz="4400" dirty="0" err="1" smtClean="0"/>
              <a:t>catalyses</a:t>
            </a:r>
            <a:r>
              <a:rPr lang="en-US" altLang="en-US" sz="4400" dirty="0" smtClean="0"/>
              <a:t> the process of integration of the viral DNA into the host cell’s DNA</a:t>
            </a:r>
            <a:endParaRPr lang="en-US" sz="44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xmlns="" val="29083733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4480" y="345440"/>
            <a:ext cx="11602720" cy="5831840"/>
          </a:xfrm>
        </p:spPr>
        <p:txBody>
          <a:bodyPr>
            <a:normAutofit lnSpcReduction="10000"/>
          </a:bodyPr>
          <a:lstStyle/>
          <a:p>
            <a:pPr>
              <a:buNone/>
            </a:pPr>
            <a:r>
              <a:rPr lang="en-US" sz="3200" b="1" u="sng" dirty="0" smtClean="0"/>
              <a:t>1. </a:t>
            </a:r>
            <a:r>
              <a:rPr lang="en-US" sz="3200" b="1" u="sng" dirty="0" err="1" smtClean="0"/>
              <a:t>Lopinavir</a:t>
            </a:r>
            <a:r>
              <a:rPr lang="en-US" sz="3200" b="1" u="sng" dirty="0" smtClean="0"/>
              <a:t>/</a:t>
            </a:r>
            <a:r>
              <a:rPr lang="en-US" sz="3200" b="1" u="sng" dirty="0" err="1" smtClean="0"/>
              <a:t>ritonavir</a:t>
            </a:r>
            <a:r>
              <a:rPr lang="en-US" sz="3200" b="1" u="sng" dirty="0" smtClean="0"/>
              <a:t> </a:t>
            </a:r>
            <a:r>
              <a:rPr lang="en-US" sz="3200" b="1" u="sng" dirty="0"/>
              <a:t>(LPV/RTV) 400/100mg 2tabs </a:t>
            </a:r>
            <a:r>
              <a:rPr lang="en-US" sz="3200" b="1" u="sng" dirty="0" smtClean="0"/>
              <a:t>BD (Alluvia®)</a:t>
            </a:r>
          </a:p>
          <a:p>
            <a:r>
              <a:rPr lang="en-US" sz="3200" dirty="0" smtClean="0"/>
              <a:t>Adverse </a:t>
            </a:r>
            <a:r>
              <a:rPr lang="en-US" sz="3200" dirty="0"/>
              <a:t>effects</a:t>
            </a:r>
          </a:p>
          <a:p>
            <a:pPr lvl="2"/>
            <a:r>
              <a:rPr lang="en-US" sz="3200" dirty="0"/>
              <a:t>All class effects, </a:t>
            </a:r>
            <a:r>
              <a:rPr lang="en-US" sz="3200" dirty="0" smtClean="0"/>
              <a:t>but…</a:t>
            </a:r>
          </a:p>
          <a:p>
            <a:pPr lvl="2"/>
            <a:endParaRPr lang="en-US" sz="3200" dirty="0" smtClean="0"/>
          </a:p>
          <a:p>
            <a:pPr lvl="2"/>
            <a:r>
              <a:rPr lang="en-US" sz="3200" dirty="0" smtClean="0"/>
              <a:t>Especially </a:t>
            </a:r>
            <a:r>
              <a:rPr lang="en-US" sz="3200" dirty="0"/>
              <a:t>high triglycerides</a:t>
            </a:r>
          </a:p>
          <a:p>
            <a:pPr lvl="2"/>
            <a:endParaRPr lang="en-US" sz="3200" dirty="0" smtClean="0"/>
          </a:p>
          <a:p>
            <a:pPr lvl="2"/>
            <a:r>
              <a:rPr lang="en-US" sz="3200" dirty="0" smtClean="0"/>
              <a:t>Asthenia</a:t>
            </a:r>
            <a:endParaRPr lang="en-US" sz="3200" dirty="0"/>
          </a:p>
          <a:p>
            <a:pPr lvl="2"/>
            <a:endParaRPr lang="en-US" sz="3200" dirty="0" smtClean="0">
              <a:solidFill>
                <a:srgbClr val="FF0000"/>
              </a:solidFill>
            </a:endParaRPr>
          </a:p>
          <a:p>
            <a:pPr lvl="2"/>
            <a:r>
              <a:rPr lang="en-US" sz="3200" dirty="0" smtClean="0">
                <a:solidFill>
                  <a:srgbClr val="FF0000"/>
                </a:solidFill>
              </a:rPr>
              <a:t>PR </a:t>
            </a:r>
            <a:r>
              <a:rPr lang="en-US" sz="3200" dirty="0">
                <a:solidFill>
                  <a:srgbClr val="FF0000"/>
                </a:solidFill>
              </a:rPr>
              <a:t>and QT interval prolongation (remember ABC and increased risk </a:t>
            </a:r>
            <a:r>
              <a:rPr lang="en-US" sz="3200" dirty="0" smtClean="0">
                <a:solidFill>
                  <a:srgbClr val="FF0000"/>
                </a:solidFill>
              </a:rPr>
              <a:t>of myocardial infarction)</a:t>
            </a:r>
            <a:endParaRPr lang="en-US" sz="3200" dirty="0">
              <a:solidFill>
                <a:srgbClr val="FF0000"/>
              </a:solidFill>
            </a:endParaRPr>
          </a:p>
          <a:p>
            <a:pPr lvl="2"/>
            <a:endParaRPr lang="en-US" sz="3200" dirty="0" smtClean="0"/>
          </a:p>
          <a:p>
            <a:pPr lvl="2"/>
            <a:r>
              <a:rPr lang="en-US" sz="3200" dirty="0" smtClean="0"/>
              <a:t>Take </a:t>
            </a:r>
            <a:r>
              <a:rPr lang="en-US" sz="3200" dirty="0"/>
              <a:t>with food for oral </a:t>
            </a:r>
            <a:r>
              <a:rPr lang="en-US" sz="3200" dirty="0" smtClean="0"/>
              <a:t>solutions (like </a:t>
            </a:r>
            <a:r>
              <a:rPr lang="en-US" sz="3200" dirty="0" err="1" smtClean="0"/>
              <a:t>rilpivirine</a:t>
            </a:r>
            <a:r>
              <a:rPr lang="en-US" sz="3200" dirty="0" smtClean="0"/>
              <a:t>, </a:t>
            </a:r>
            <a:r>
              <a:rPr lang="en-US" sz="3200" dirty="0" err="1" smtClean="0"/>
              <a:t>atazanavir</a:t>
            </a:r>
            <a:r>
              <a:rPr lang="en-US" sz="3200" dirty="0" smtClean="0"/>
              <a:t>)</a:t>
            </a:r>
            <a:endParaRPr lang="en-US" sz="3200" dirty="0"/>
          </a:p>
          <a:p>
            <a:endParaRPr lang="en-US" sz="32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90</a:t>
            </a:fld>
            <a:endParaRPr lang="en-US" dirty="0"/>
          </a:p>
        </p:txBody>
      </p:sp>
    </p:spTree>
    <p:extLst>
      <p:ext uri="{BB962C8B-B14F-4D97-AF65-F5344CB8AC3E}">
        <p14:creationId xmlns="" xmlns:p14="http://schemas.microsoft.com/office/powerpoint/2010/main" val="21902634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91</a:t>
            </a:fld>
            <a:endParaRPr lang="en-US" dirty="0"/>
          </a:p>
        </p:txBody>
      </p:sp>
      <p:sp>
        <p:nvSpPr>
          <p:cNvPr id="4" name="Content Placeholder 3"/>
          <p:cNvSpPr>
            <a:spLocks noGrp="1"/>
          </p:cNvSpPr>
          <p:nvPr>
            <p:ph idx="4294967295"/>
          </p:nvPr>
        </p:nvSpPr>
        <p:spPr>
          <a:xfrm>
            <a:off x="0" y="1825625"/>
            <a:ext cx="10515600" cy="4351338"/>
          </a:xfrm>
        </p:spPr>
        <p:txBody>
          <a:bodyPr>
            <a:normAutofit lnSpcReduction="10000"/>
          </a:bodyPr>
          <a:lstStyle/>
          <a:p>
            <a:r>
              <a:rPr lang="en-US" sz="3200" dirty="0" smtClean="0"/>
              <a:t>Place in therapy of LPV/RTV</a:t>
            </a:r>
          </a:p>
          <a:p>
            <a:pPr lvl="2"/>
            <a:r>
              <a:rPr lang="en-US" sz="3200" b="1" dirty="0" smtClean="0"/>
              <a:t>“Gold standard” PI for a long time, but no longer preferred because of;</a:t>
            </a:r>
          </a:p>
          <a:p>
            <a:pPr marL="2343150" lvl="4" indent="-514350">
              <a:buFont typeface="+mj-lt"/>
              <a:buAutoNum type="arabicPeriod"/>
            </a:pPr>
            <a:r>
              <a:rPr lang="en-US" sz="3200" b="1" dirty="0" err="1" smtClean="0"/>
              <a:t>Ritonavir</a:t>
            </a:r>
            <a:r>
              <a:rPr lang="en-US" sz="3200" b="1" dirty="0" smtClean="0"/>
              <a:t> boosting dose (increased incidence of GIT side effects)</a:t>
            </a:r>
          </a:p>
          <a:p>
            <a:pPr marL="2343150" lvl="4" indent="-514350">
              <a:buFont typeface="+mj-lt"/>
              <a:buAutoNum type="arabicPeriod"/>
            </a:pPr>
            <a:r>
              <a:rPr lang="en-US" sz="3200" b="1" dirty="0" smtClean="0"/>
              <a:t>Inferior to other PIs (</a:t>
            </a:r>
            <a:r>
              <a:rPr lang="en-US" sz="3200" b="1" dirty="0" err="1" smtClean="0"/>
              <a:t>atazanavir</a:t>
            </a:r>
            <a:r>
              <a:rPr lang="en-US" sz="3200" b="1" dirty="0" smtClean="0"/>
              <a:t>, </a:t>
            </a:r>
            <a:r>
              <a:rPr lang="en-US" sz="3200" b="1" dirty="0" err="1" smtClean="0"/>
              <a:t>darunavir</a:t>
            </a:r>
            <a:r>
              <a:rPr lang="en-US" sz="3200" dirty="0" smtClean="0"/>
              <a:t>)</a:t>
            </a:r>
          </a:p>
          <a:p>
            <a:pPr lvl="2"/>
            <a:endParaRPr lang="en-US" sz="3200" dirty="0" smtClean="0">
              <a:solidFill>
                <a:srgbClr val="FF0000"/>
              </a:solidFill>
            </a:endParaRPr>
          </a:p>
          <a:p>
            <a:pPr lvl="2"/>
            <a:r>
              <a:rPr lang="en-US" sz="3200" dirty="0" smtClean="0">
                <a:solidFill>
                  <a:srgbClr val="FF0000"/>
                </a:solidFill>
              </a:rPr>
              <a:t>Preferred PI in pregnant patients and in treatment naïve pts</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406400" y="304801"/>
            <a:ext cx="11379200" cy="987425"/>
          </a:xfrm>
        </p:spPr>
        <p:txBody>
          <a:bodyPr/>
          <a:lstStyle/>
          <a:p>
            <a:pPr eaLnBrk="1" hangingPunct="1"/>
            <a:r>
              <a:rPr lang="en-US" dirty="0" smtClean="0"/>
              <a:t>2. </a:t>
            </a:r>
            <a:r>
              <a:rPr lang="en-US" dirty="0" err="1" smtClean="0"/>
              <a:t>Atazanavir</a:t>
            </a:r>
            <a:r>
              <a:rPr lang="en-US" dirty="0" smtClean="0"/>
              <a:t> +/- ritonavir (ATV) 400/100mg OD</a:t>
            </a:r>
          </a:p>
        </p:txBody>
      </p:sp>
      <p:sp>
        <p:nvSpPr>
          <p:cNvPr id="3" name="Content Placeholder 2"/>
          <p:cNvSpPr>
            <a:spLocks noGrp="1"/>
          </p:cNvSpPr>
          <p:nvPr>
            <p:ph sz="quarter" idx="1"/>
          </p:nvPr>
        </p:nvSpPr>
        <p:spPr>
          <a:xfrm>
            <a:off x="0" y="1320800"/>
            <a:ext cx="11741151" cy="5140959"/>
          </a:xfrm>
        </p:spPr>
        <p:txBody>
          <a:bodyPr>
            <a:normAutofit/>
          </a:bodyPr>
          <a:lstStyle/>
          <a:p>
            <a:pPr marL="274320" indent="-274320" eaLnBrk="1" fontAlgn="auto" hangingPunct="1">
              <a:spcAft>
                <a:spcPts val="0"/>
              </a:spcAft>
              <a:buFont typeface="Wingdings 2"/>
              <a:buChar char=""/>
              <a:defRPr/>
            </a:pPr>
            <a:r>
              <a:rPr lang="en-US" sz="2400" dirty="0" smtClean="0"/>
              <a:t>Adverse effects</a:t>
            </a:r>
          </a:p>
          <a:p>
            <a:pPr marL="548640" lvl="1" indent="-274320" eaLnBrk="1" fontAlgn="auto" hangingPunct="1">
              <a:spcAft>
                <a:spcPts val="0"/>
              </a:spcAft>
              <a:buFont typeface="Wingdings"/>
              <a:buChar char=""/>
              <a:defRPr/>
            </a:pPr>
            <a:endParaRPr lang="en-US" dirty="0" smtClean="0"/>
          </a:p>
          <a:p>
            <a:pPr marL="548640" lvl="1" indent="-274320" eaLnBrk="1" fontAlgn="auto" hangingPunct="1">
              <a:spcAft>
                <a:spcPts val="0"/>
              </a:spcAft>
              <a:buFont typeface="Wingdings"/>
              <a:buChar char=""/>
              <a:defRPr/>
            </a:pPr>
            <a:r>
              <a:rPr lang="en-US" dirty="0" smtClean="0"/>
              <a:t>All class adverse effects, but…</a:t>
            </a:r>
          </a:p>
          <a:p>
            <a:pPr marL="822960" lvl="2" eaLnBrk="1" fontAlgn="auto" hangingPunct="1">
              <a:spcAft>
                <a:spcPts val="0"/>
              </a:spcAft>
              <a:buClr>
                <a:schemeClr val="accent3"/>
              </a:buClr>
              <a:buFont typeface="Wingdings 2"/>
              <a:buChar char=""/>
              <a:defRPr/>
            </a:pPr>
            <a:r>
              <a:rPr lang="en-US" sz="2400" b="1" dirty="0" smtClean="0"/>
              <a:t>Less </a:t>
            </a:r>
            <a:r>
              <a:rPr lang="en-US" sz="2400" b="1" dirty="0" err="1" smtClean="0"/>
              <a:t>hyperlipidemia</a:t>
            </a:r>
            <a:r>
              <a:rPr lang="en-US" sz="2400" b="1" dirty="0" smtClean="0"/>
              <a:t> </a:t>
            </a:r>
            <a:r>
              <a:rPr lang="en-US" sz="2400" dirty="0" smtClean="0"/>
              <a:t>compared to lopinavir/ritonavir</a:t>
            </a:r>
          </a:p>
          <a:p>
            <a:pPr marL="822960" lvl="2" eaLnBrk="1" fontAlgn="auto" hangingPunct="1">
              <a:spcAft>
                <a:spcPts val="0"/>
              </a:spcAft>
              <a:buClr>
                <a:schemeClr val="accent3"/>
              </a:buClr>
              <a:buFont typeface="Wingdings 2"/>
              <a:buChar char=""/>
              <a:defRPr/>
            </a:pPr>
            <a:r>
              <a:rPr lang="en-US" sz="2400" b="1" dirty="0" smtClean="0"/>
              <a:t>Less GI intolerance </a:t>
            </a:r>
            <a:r>
              <a:rPr lang="en-US" sz="2400" dirty="0" smtClean="0"/>
              <a:t>compared to lopinavir/ritonavir</a:t>
            </a:r>
          </a:p>
          <a:p>
            <a:pPr marL="548640" lvl="1" indent="-274320" eaLnBrk="1" fontAlgn="auto" hangingPunct="1">
              <a:spcAft>
                <a:spcPts val="0"/>
              </a:spcAft>
              <a:buFont typeface="Wingdings"/>
              <a:buChar char=""/>
              <a:defRPr/>
            </a:pPr>
            <a:endParaRPr lang="en-US" b="1" dirty="0" smtClean="0">
              <a:solidFill>
                <a:srgbClr val="FF0000"/>
              </a:solidFill>
            </a:endParaRPr>
          </a:p>
          <a:p>
            <a:pPr marL="548640" lvl="1" indent="-274320" eaLnBrk="1" fontAlgn="auto" hangingPunct="1">
              <a:spcAft>
                <a:spcPts val="0"/>
              </a:spcAft>
              <a:buFont typeface="Wingdings"/>
              <a:buChar char=""/>
              <a:defRPr/>
            </a:pPr>
            <a:r>
              <a:rPr lang="en-US" b="1" dirty="0" smtClean="0">
                <a:solidFill>
                  <a:srgbClr val="FF0000"/>
                </a:solidFill>
              </a:rPr>
              <a:t>Indirect hyperbilirubinemia </a:t>
            </a:r>
            <a:r>
              <a:rPr lang="en-US" dirty="0" smtClean="0"/>
              <a:t>(4 to 9%) so can lead to jaundice and </a:t>
            </a:r>
            <a:r>
              <a:rPr lang="en-US" dirty="0" err="1" smtClean="0"/>
              <a:t>scleral</a:t>
            </a:r>
            <a:r>
              <a:rPr lang="en-US" dirty="0" smtClean="0"/>
              <a:t> </a:t>
            </a:r>
            <a:r>
              <a:rPr lang="en-US" dirty="0" err="1" smtClean="0"/>
              <a:t>icterus</a:t>
            </a:r>
            <a:endParaRPr lang="en-US" dirty="0" smtClean="0"/>
          </a:p>
          <a:p>
            <a:pPr marL="548640" lvl="1" indent="-274320" eaLnBrk="1" fontAlgn="auto" hangingPunct="1">
              <a:spcAft>
                <a:spcPts val="0"/>
              </a:spcAft>
              <a:buFont typeface="Wingdings"/>
              <a:buChar char=""/>
              <a:defRPr/>
            </a:pPr>
            <a:endParaRPr lang="en-US" b="1" dirty="0" smtClean="0">
              <a:solidFill>
                <a:srgbClr val="FF0000"/>
              </a:solidFill>
            </a:endParaRPr>
          </a:p>
          <a:p>
            <a:pPr marL="548640" lvl="1" indent="-274320" eaLnBrk="1" fontAlgn="auto" hangingPunct="1">
              <a:spcAft>
                <a:spcPts val="0"/>
              </a:spcAft>
              <a:buFont typeface="Wingdings"/>
              <a:buChar char=""/>
              <a:defRPr/>
            </a:pPr>
            <a:r>
              <a:rPr lang="en-US" b="1" dirty="0" err="1" smtClean="0">
                <a:solidFill>
                  <a:srgbClr val="FF0000"/>
                </a:solidFill>
              </a:rPr>
              <a:t>Nephrolithiasis</a:t>
            </a:r>
            <a:r>
              <a:rPr lang="en-US" dirty="0" smtClean="0">
                <a:solidFill>
                  <a:srgbClr val="FF0000"/>
                </a:solidFill>
              </a:rPr>
              <a:t> </a:t>
            </a:r>
            <a:r>
              <a:rPr lang="en-US" dirty="0" smtClean="0"/>
              <a:t>(kidney stones) so advice the patient to drink plenty of water</a:t>
            </a:r>
          </a:p>
          <a:p>
            <a:pPr marL="548640" lvl="1" indent="-274320" eaLnBrk="1" fontAlgn="auto" hangingPunct="1">
              <a:spcAft>
                <a:spcPts val="0"/>
              </a:spcAft>
              <a:buFont typeface="Wingdings"/>
              <a:buChar char=""/>
              <a:defRPr/>
            </a:pPr>
            <a:endParaRPr lang="en-US" b="1" dirty="0" smtClean="0">
              <a:solidFill>
                <a:srgbClr val="FF0000"/>
              </a:solidFill>
            </a:endParaRPr>
          </a:p>
          <a:p>
            <a:pPr marL="548640" lvl="1" indent="-274320" eaLnBrk="1" fontAlgn="auto" hangingPunct="1">
              <a:spcAft>
                <a:spcPts val="0"/>
              </a:spcAft>
              <a:buFont typeface="Wingdings"/>
              <a:buChar char=""/>
              <a:defRPr/>
            </a:pPr>
            <a:r>
              <a:rPr lang="en-US" b="1" dirty="0" smtClean="0">
                <a:solidFill>
                  <a:srgbClr val="FF0000"/>
                </a:solidFill>
              </a:rPr>
              <a:t>PR interval prolongation</a:t>
            </a:r>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93</a:t>
            </a:fld>
            <a:endParaRPr lang="en-US" dirty="0"/>
          </a:p>
        </p:txBody>
      </p:sp>
      <p:sp>
        <p:nvSpPr>
          <p:cNvPr id="3" name="Content Placeholder 2"/>
          <p:cNvSpPr>
            <a:spLocks noGrp="1"/>
          </p:cNvSpPr>
          <p:nvPr>
            <p:ph idx="4294967295"/>
          </p:nvPr>
        </p:nvSpPr>
        <p:spPr>
          <a:xfrm>
            <a:off x="0" y="1825625"/>
            <a:ext cx="10515600" cy="4351338"/>
          </a:xfrm>
        </p:spPr>
        <p:txBody>
          <a:bodyPr>
            <a:normAutofit/>
          </a:bodyPr>
          <a:lstStyle/>
          <a:p>
            <a:pPr marL="274320" indent="-274320">
              <a:buFont typeface="Wingdings 2"/>
              <a:buChar char=""/>
              <a:defRPr/>
            </a:pPr>
            <a:r>
              <a:rPr lang="en-US" sz="3200" dirty="0" smtClean="0"/>
              <a:t>Place in therapy: preferred PI</a:t>
            </a:r>
          </a:p>
          <a:p>
            <a:pPr marL="548958" lvl="1" indent="-274320">
              <a:defRPr/>
            </a:pPr>
            <a:r>
              <a:rPr lang="en-US" sz="3200" b="1" dirty="0" smtClean="0"/>
              <a:t>Superior to </a:t>
            </a:r>
            <a:r>
              <a:rPr lang="en-US" sz="3200" b="1" dirty="0" err="1" smtClean="0"/>
              <a:t>lopinavir</a:t>
            </a:r>
            <a:r>
              <a:rPr lang="en-US" sz="3200" b="1" dirty="0" smtClean="0"/>
              <a:t>/</a:t>
            </a:r>
            <a:r>
              <a:rPr lang="en-US" sz="3200" b="1" dirty="0" err="1" smtClean="0"/>
              <a:t>ritonavir</a:t>
            </a:r>
            <a:r>
              <a:rPr lang="en-US" sz="3200" b="1" dirty="0" smtClean="0"/>
              <a:t> </a:t>
            </a:r>
            <a:r>
              <a:rPr lang="en-US" sz="3200" dirty="0" smtClean="0"/>
              <a:t>at 96 weeks</a:t>
            </a:r>
          </a:p>
          <a:p>
            <a:pPr marL="548958" lvl="1" indent="-274320">
              <a:defRPr/>
            </a:pPr>
            <a:r>
              <a:rPr lang="en-US" sz="3200" b="1" dirty="0" smtClean="0"/>
              <a:t>Less adverse effects</a:t>
            </a:r>
          </a:p>
          <a:p>
            <a:endParaRPr lang="en-US" sz="3200" dirty="0" smtClean="0"/>
          </a:p>
          <a:p>
            <a:pPr marL="548958" lvl="1" indent="-274320">
              <a:defRPr/>
            </a:pPr>
            <a:r>
              <a:rPr lang="en-US" sz="3200" dirty="0" smtClean="0">
                <a:solidFill>
                  <a:srgbClr val="FF0000"/>
                </a:solidFill>
              </a:rPr>
              <a:t>Absorption depends </a:t>
            </a:r>
            <a:r>
              <a:rPr lang="en-US" sz="3200" b="1" dirty="0" smtClean="0">
                <a:solidFill>
                  <a:srgbClr val="FF0000"/>
                </a:solidFill>
              </a:rPr>
              <a:t>on food</a:t>
            </a:r>
            <a:r>
              <a:rPr lang="en-US" sz="3200" dirty="0" smtClean="0">
                <a:solidFill>
                  <a:srgbClr val="FF0000"/>
                </a:solidFill>
              </a:rPr>
              <a:t> and </a:t>
            </a:r>
            <a:r>
              <a:rPr lang="en-US" sz="3200" b="1" dirty="0" smtClean="0">
                <a:solidFill>
                  <a:srgbClr val="FF0000"/>
                </a:solidFill>
              </a:rPr>
              <a:t>low gastric pH (like </a:t>
            </a:r>
            <a:r>
              <a:rPr lang="en-US" sz="3200" b="1" dirty="0" err="1" smtClean="0">
                <a:solidFill>
                  <a:srgbClr val="FF0000"/>
                </a:solidFill>
              </a:rPr>
              <a:t>rilpivirine</a:t>
            </a:r>
            <a:r>
              <a:rPr lang="en-US" sz="3200" b="1" dirty="0" smtClean="0">
                <a:solidFill>
                  <a:srgbClr val="FF0000"/>
                </a:solidFill>
              </a:rPr>
              <a:t>)</a:t>
            </a:r>
          </a:p>
          <a:p>
            <a:pPr marL="823595" lvl="2" indent="-274320">
              <a:defRPr/>
            </a:pPr>
            <a:r>
              <a:rPr lang="en-US" sz="3200" dirty="0" smtClean="0"/>
              <a:t>Avoid PPIs, H2 Blockers, and antacids (like </a:t>
            </a:r>
            <a:r>
              <a:rPr lang="en-US" sz="3200" dirty="0" err="1" smtClean="0"/>
              <a:t>rilpivirine</a:t>
            </a:r>
            <a:r>
              <a:rPr lang="en-US" sz="3200" dirty="0" smtClean="0"/>
              <a:t> NNRTI)</a:t>
            </a:r>
          </a:p>
          <a:p>
            <a:endParaRPr lang="en-US" sz="32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a:t>
            </a:r>
            <a:r>
              <a:rPr lang="en-US" b="1" dirty="0" smtClean="0"/>
              <a:t> </a:t>
            </a:r>
            <a:r>
              <a:rPr lang="en-US" b="1" dirty="0" err="1" smtClean="0"/>
              <a:t>Ata</a:t>
            </a:r>
            <a:r>
              <a:rPr lang="en-US" dirty="0" err="1" smtClean="0"/>
              <a:t>zanavir</a:t>
            </a:r>
            <a:r>
              <a:rPr lang="en-US" dirty="0" smtClean="0"/>
              <a:t> +/- </a:t>
            </a:r>
            <a:r>
              <a:rPr lang="en-US" dirty="0" err="1" smtClean="0"/>
              <a:t>ritonavir</a:t>
            </a:r>
            <a:r>
              <a:rPr lang="en-US" dirty="0" smtClean="0"/>
              <a:t> remember….</a:t>
            </a:r>
            <a:endParaRPr lang="en-US" dirty="0"/>
          </a:p>
        </p:txBody>
      </p:sp>
      <p:sp>
        <p:nvSpPr>
          <p:cNvPr id="3" name="Content Placeholder 2"/>
          <p:cNvSpPr>
            <a:spLocks noGrp="1"/>
          </p:cNvSpPr>
          <p:nvPr>
            <p:ph sz="quarter" idx="1"/>
          </p:nvPr>
        </p:nvSpPr>
        <p:spPr/>
        <p:txBody>
          <a:bodyPr/>
          <a:lstStyle/>
          <a:p>
            <a:pPr marL="274320" indent="-274320" eaLnBrk="1" fontAlgn="auto" hangingPunct="1">
              <a:spcAft>
                <a:spcPts val="0"/>
              </a:spcAft>
              <a:buNone/>
              <a:defRPr/>
            </a:pPr>
            <a:endParaRPr lang="en-US" sz="6000" dirty="0" smtClean="0"/>
          </a:p>
          <a:p>
            <a:r>
              <a:rPr lang="en-US" sz="6000" b="1" dirty="0" smtClean="0"/>
              <a:t>At a</a:t>
            </a:r>
            <a:r>
              <a:rPr lang="en-US" sz="6000" dirty="0" smtClean="0"/>
              <a:t> party, </a:t>
            </a:r>
            <a:r>
              <a:rPr lang="en-US" sz="6000" b="1" dirty="0" err="1" smtClean="0"/>
              <a:t>Bili</a:t>
            </a:r>
            <a:r>
              <a:rPr lang="en-US" sz="6000" dirty="0" smtClean="0"/>
              <a:t> was either </a:t>
            </a:r>
            <a:r>
              <a:rPr lang="en-US" sz="6000" b="1" dirty="0" smtClean="0"/>
              <a:t>stoned</a:t>
            </a:r>
            <a:r>
              <a:rPr lang="en-US" sz="6000" dirty="0" smtClean="0"/>
              <a:t> or on </a:t>
            </a:r>
            <a:r>
              <a:rPr lang="en-US" sz="6000" b="1" dirty="0" smtClean="0"/>
              <a:t>acid</a:t>
            </a:r>
          </a:p>
          <a:p>
            <a:pPr>
              <a:buNone/>
            </a:pPr>
            <a:endParaRPr lang="en-US" b="1" dirty="0"/>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Newer ARVs</a:t>
            </a:r>
            <a:endParaRPr lang="en-US" dirty="0"/>
          </a:p>
        </p:txBody>
      </p:sp>
      <p:sp>
        <p:nvSpPr>
          <p:cNvPr id="3" name="Content Placeholder 2"/>
          <p:cNvSpPr>
            <a:spLocks noGrp="1"/>
          </p:cNvSpPr>
          <p:nvPr>
            <p:ph idx="1"/>
          </p:nvPr>
        </p:nvSpPr>
        <p:spPr>
          <a:xfrm>
            <a:off x="838200" y="1402080"/>
            <a:ext cx="10515600" cy="5242560"/>
          </a:xfrm>
        </p:spPr>
        <p:txBody>
          <a:bodyPr>
            <a:normAutofit fontScale="92500" lnSpcReduction="10000"/>
          </a:bodyPr>
          <a:lstStyle/>
          <a:p>
            <a:r>
              <a:rPr lang="en-US" sz="4400" b="1" dirty="0" err="1"/>
              <a:t>Integrase</a:t>
            </a:r>
            <a:r>
              <a:rPr lang="en-US" sz="4400" b="1" dirty="0"/>
              <a:t> </a:t>
            </a:r>
            <a:r>
              <a:rPr lang="en-US" sz="4400" b="1" dirty="0" smtClean="0"/>
              <a:t>inhibitors</a:t>
            </a:r>
            <a:endParaRPr lang="en-US" sz="4400" b="1" dirty="0"/>
          </a:p>
          <a:p>
            <a:pPr lvl="1"/>
            <a:r>
              <a:rPr lang="en-US" sz="4400" dirty="0" err="1"/>
              <a:t>Raltegravir</a:t>
            </a:r>
            <a:endParaRPr lang="en-US" sz="4400" dirty="0"/>
          </a:p>
          <a:p>
            <a:endParaRPr lang="en-US" sz="4400" b="1" dirty="0" smtClean="0"/>
          </a:p>
          <a:p>
            <a:r>
              <a:rPr lang="en-US" sz="4400" b="1" dirty="0" smtClean="0"/>
              <a:t>CCR5 antagonists </a:t>
            </a:r>
            <a:endParaRPr lang="en-US" sz="4400" b="1" dirty="0"/>
          </a:p>
          <a:p>
            <a:pPr lvl="1"/>
            <a:r>
              <a:rPr lang="en-US" sz="4400" dirty="0" err="1"/>
              <a:t>Maraviroc</a:t>
            </a:r>
            <a:endParaRPr lang="en-US" sz="4400" dirty="0"/>
          </a:p>
          <a:p>
            <a:endParaRPr lang="en-US" sz="4400" b="1" dirty="0" smtClean="0"/>
          </a:p>
          <a:p>
            <a:r>
              <a:rPr lang="en-US" sz="4400" b="1" dirty="0" smtClean="0"/>
              <a:t>Fusion </a:t>
            </a:r>
            <a:r>
              <a:rPr lang="en-US" sz="4400" b="1" dirty="0"/>
              <a:t>inhibitors</a:t>
            </a:r>
          </a:p>
          <a:p>
            <a:pPr lvl="1"/>
            <a:r>
              <a:rPr lang="en-US" sz="4400" dirty="0" err="1"/>
              <a:t>Enfuvirtide</a:t>
            </a:r>
            <a:endParaRPr lang="en-US" sz="4400"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95</a:t>
            </a:fld>
            <a:endParaRPr lang="en-US" dirty="0"/>
          </a:p>
        </p:txBody>
      </p:sp>
    </p:spTree>
    <p:extLst>
      <p:ext uri="{BB962C8B-B14F-4D97-AF65-F5344CB8AC3E}">
        <p14:creationId xmlns="" xmlns:p14="http://schemas.microsoft.com/office/powerpoint/2010/main" val="28245511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r>
              <a:rPr lang="en-US" dirty="0" smtClean="0"/>
              <a:t>D. </a:t>
            </a:r>
            <a:r>
              <a:rPr lang="en-US" dirty="0" err="1" smtClean="0"/>
              <a:t>Integrase</a:t>
            </a:r>
            <a:r>
              <a:rPr lang="en-US" dirty="0" smtClean="0"/>
              <a:t> inhibitors e.g. </a:t>
            </a:r>
            <a:r>
              <a:rPr lang="en-US" dirty="0" err="1" smtClean="0"/>
              <a:t>Raltegravir</a:t>
            </a:r>
            <a:r>
              <a:rPr lang="en-US" dirty="0" smtClean="0"/>
              <a:t> (RAL)</a:t>
            </a:r>
          </a:p>
        </p:txBody>
      </p:sp>
      <p:sp>
        <p:nvSpPr>
          <p:cNvPr id="3" name="Content Placeholder 2"/>
          <p:cNvSpPr>
            <a:spLocks noGrp="1"/>
          </p:cNvSpPr>
          <p:nvPr>
            <p:ph sz="quarter" idx="1"/>
          </p:nvPr>
        </p:nvSpPr>
        <p:spPr>
          <a:xfrm>
            <a:off x="402167" y="1527175"/>
            <a:ext cx="11338984" cy="4572000"/>
          </a:xfrm>
        </p:spPr>
        <p:txBody>
          <a:bodyPr>
            <a:normAutofit/>
          </a:bodyPr>
          <a:lstStyle/>
          <a:p>
            <a:pPr marL="274320" indent="-274320">
              <a:buNone/>
              <a:defRPr/>
            </a:pPr>
            <a:endParaRPr lang="en-US" sz="3200" dirty="0" smtClean="0"/>
          </a:p>
          <a:p>
            <a:pPr marL="274320" indent="-274320">
              <a:buFont typeface="Wingdings 2"/>
              <a:buChar char=""/>
              <a:defRPr/>
            </a:pPr>
            <a:r>
              <a:rPr lang="en-US" sz="3200" dirty="0" smtClean="0"/>
              <a:t>M.O.A: Inhibit the integration of viral DNA into host DNA</a:t>
            </a:r>
          </a:p>
          <a:p>
            <a:pPr marL="274320" indent="-274320" eaLnBrk="1" fontAlgn="auto" hangingPunct="1">
              <a:spcAft>
                <a:spcPts val="0"/>
              </a:spcAft>
              <a:buFont typeface="Wingdings 2"/>
              <a:buChar char=""/>
              <a:defRPr/>
            </a:pPr>
            <a:endParaRPr lang="en-US" sz="3200" dirty="0" smtClean="0"/>
          </a:p>
          <a:p>
            <a:pPr marL="274320" indent="-274320" eaLnBrk="1" fontAlgn="auto" hangingPunct="1">
              <a:spcAft>
                <a:spcPts val="0"/>
              </a:spcAft>
              <a:buFont typeface="Wingdings 2"/>
              <a:buChar char=""/>
              <a:defRPr/>
            </a:pPr>
            <a:r>
              <a:rPr lang="en-US" sz="3200" dirty="0" smtClean="0"/>
              <a:t>Adverse effects</a:t>
            </a:r>
          </a:p>
          <a:p>
            <a:pPr marL="548640" lvl="1" indent="-274320" eaLnBrk="1" fontAlgn="auto" hangingPunct="1">
              <a:spcAft>
                <a:spcPts val="0"/>
              </a:spcAft>
              <a:buFont typeface="Wingdings"/>
              <a:buChar char=""/>
              <a:defRPr/>
            </a:pPr>
            <a:r>
              <a:rPr lang="en-US" sz="3200" dirty="0" smtClean="0"/>
              <a:t>Overall, well-tolerated</a:t>
            </a:r>
          </a:p>
          <a:p>
            <a:pPr marL="548640" lvl="1" indent="-274320" eaLnBrk="1" fontAlgn="auto" hangingPunct="1">
              <a:spcAft>
                <a:spcPts val="0"/>
              </a:spcAft>
              <a:buFont typeface="Wingdings"/>
              <a:buChar char=""/>
              <a:defRPr/>
            </a:pPr>
            <a:r>
              <a:rPr lang="en-US" sz="3200" dirty="0" err="1" smtClean="0"/>
              <a:t>Creatinine</a:t>
            </a:r>
            <a:r>
              <a:rPr lang="en-US" sz="3200" dirty="0" smtClean="0"/>
              <a:t> </a:t>
            </a:r>
            <a:r>
              <a:rPr lang="en-US" sz="3200" dirty="0" err="1" smtClean="0"/>
              <a:t>phosphokinase</a:t>
            </a:r>
            <a:r>
              <a:rPr lang="en-US" sz="3200" dirty="0" smtClean="0"/>
              <a:t> (CPK) elevation</a:t>
            </a:r>
          </a:p>
          <a:p>
            <a:pPr marL="274320" indent="-274320" eaLnBrk="1" fontAlgn="auto" hangingPunct="1">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pPr/>
              <a:t>97</a:t>
            </a:fld>
            <a:endParaRPr lang="en-US" dirty="0"/>
          </a:p>
        </p:txBody>
      </p:sp>
      <p:sp>
        <p:nvSpPr>
          <p:cNvPr id="3" name="Content Placeholder 2"/>
          <p:cNvSpPr>
            <a:spLocks noGrp="1"/>
          </p:cNvSpPr>
          <p:nvPr>
            <p:ph idx="4294967295"/>
          </p:nvPr>
        </p:nvSpPr>
        <p:spPr>
          <a:xfrm>
            <a:off x="0" y="1825625"/>
            <a:ext cx="10515600" cy="4351338"/>
          </a:xfrm>
        </p:spPr>
        <p:txBody>
          <a:bodyPr>
            <a:normAutofit lnSpcReduction="10000"/>
          </a:bodyPr>
          <a:lstStyle/>
          <a:p>
            <a:pPr marL="274320" indent="-274320">
              <a:buFont typeface="Wingdings 2"/>
              <a:buChar char=""/>
              <a:defRPr/>
            </a:pPr>
            <a:r>
              <a:rPr lang="en-US" sz="3200" dirty="0" smtClean="0"/>
              <a:t>Place in therapy: preferred</a:t>
            </a:r>
          </a:p>
          <a:p>
            <a:pPr marL="548958" lvl="1" indent="-274320">
              <a:defRPr/>
            </a:pPr>
            <a:r>
              <a:rPr lang="en-US" sz="3200" dirty="0" smtClean="0"/>
              <a:t>Well-tolerated</a:t>
            </a:r>
          </a:p>
          <a:p>
            <a:pPr marL="548958" lvl="1" indent="-274320">
              <a:defRPr/>
            </a:pPr>
            <a:r>
              <a:rPr lang="en-US" sz="3200" dirty="0" smtClean="0"/>
              <a:t>Minimal drug interactions</a:t>
            </a:r>
          </a:p>
          <a:p>
            <a:pPr marL="274320" indent="-274320">
              <a:buFont typeface="Wingdings 2"/>
              <a:buChar char=""/>
              <a:defRPr/>
            </a:pPr>
            <a:endParaRPr lang="en-US" sz="3200" dirty="0" smtClean="0"/>
          </a:p>
          <a:p>
            <a:pPr marL="274320" indent="-274320">
              <a:buFont typeface="Wingdings 2"/>
              <a:buChar char=""/>
              <a:defRPr/>
            </a:pPr>
            <a:r>
              <a:rPr lang="en-US" sz="3200" dirty="0" smtClean="0"/>
              <a:t>Important details</a:t>
            </a:r>
          </a:p>
          <a:p>
            <a:pPr marL="548958" lvl="1" indent="-274320">
              <a:defRPr/>
            </a:pPr>
            <a:r>
              <a:rPr lang="en-US" sz="3200" dirty="0" smtClean="0">
                <a:solidFill>
                  <a:srgbClr val="FF0000"/>
                </a:solidFill>
              </a:rPr>
              <a:t>Low genetic barrier to resistance</a:t>
            </a:r>
          </a:p>
          <a:p>
            <a:pPr marL="548958" lvl="1" indent="-274320">
              <a:defRPr/>
            </a:pPr>
            <a:r>
              <a:rPr lang="en-US" sz="3200" dirty="0" smtClean="0"/>
              <a:t>Minimal drug interactions, except with </a:t>
            </a:r>
            <a:r>
              <a:rPr lang="en-US" sz="3200" dirty="0" err="1" smtClean="0">
                <a:solidFill>
                  <a:srgbClr val="FF0000"/>
                </a:solidFill>
              </a:rPr>
              <a:t>rifampin</a:t>
            </a:r>
            <a:r>
              <a:rPr lang="en-US" sz="3200" dirty="0" smtClean="0"/>
              <a:t> which is an enzyme inducer (increase the </a:t>
            </a:r>
            <a:r>
              <a:rPr lang="en-US" sz="3200" dirty="0" err="1" smtClean="0"/>
              <a:t>raltegravir</a:t>
            </a:r>
            <a:r>
              <a:rPr lang="en-US" sz="3200" dirty="0" smtClean="0"/>
              <a:t> dose if used together with </a:t>
            </a:r>
            <a:r>
              <a:rPr lang="en-US" sz="3200" dirty="0" err="1" smtClean="0"/>
              <a:t>rifampicin</a:t>
            </a:r>
            <a:r>
              <a:rPr lang="en-US" sz="3200" dirty="0" smtClean="0"/>
              <a:t>)</a:t>
            </a:r>
          </a:p>
          <a:p>
            <a:endParaRPr lang="en-US" sz="32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a:t>
            </a:r>
            <a:r>
              <a:rPr lang="en-US" dirty="0" err="1" smtClean="0"/>
              <a:t>Raltegravir</a:t>
            </a:r>
            <a:r>
              <a:rPr lang="en-US" dirty="0" smtClean="0"/>
              <a:t> remember….</a:t>
            </a:r>
            <a:endParaRPr lang="en-US" dirty="0"/>
          </a:p>
        </p:txBody>
      </p:sp>
      <p:sp>
        <p:nvSpPr>
          <p:cNvPr id="3" name="Content Placeholder 2"/>
          <p:cNvSpPr>
            <a:spLocks noGrp="1"/>
          </p:cNvSpPr>
          <p:nvPr>
            <p:ph sz="quarter" idx="1"/>
          </p:nvPr>
        </p:nvSpPr>
        <p:spPr/>
        <p:txBody>
          <a:bodyPr/>
          <a:lstStyle/>
          <a:p>
            <a:r>
              <a:rPr lang="en-US" dirty="0" smtClean="0"/>
              <a:t>Everybody loves </a:t>
            </a:r>
            <a:r>
              <a:rPr lang="en-US" b="1" dirty="0" smtClean="0"/>
              <a:t>Ral</a:t>
            </a:r>
            <a:r>
              <a:rPr lang="en-US" dirty="0" smtClean="0"/>
              <a:t>ph because he </a:t>
            </a:r>
            <a:r>
              <a:rPr lang="en-US" b="1" dirty="0" smtClean="0"/>
              <a:t>plays well with others</a:t>
            </a:r>
            <a:r>
              <a:rPr lang="en-US" dirty="0" smtClean="0"/>
              <a:t>, but is </a:t>
            </a:r>
            <a:r>
              <a:rPr lang="en-US" b="1" dirty="0" smtClean="0"/>
              <a:t>not good at resisting bullies</a:t>
            </a:r>
          </a:p>
          <a:p>
            <a:pPr lvl="1"/>
            <a:r>
              <a:rPr lang="en-US" dirty="0" smtClean="0">
                <a:solidFill>
                  <a:srgbClr val="FF0000"/>
                </a:solidFill>
              </a:rPr>
              <a:t>Well-tolerated</a:t>
            </a:r>
          </a:p>
          <a:p>
            <a:pPr lvl="1"/>
            <a:r>
              <a:rPr lang="en-US" dirty="0" smtClean="0">
                <a:solidFill>
                  <a:srgbClr val="FF0000"/>
                </a:solidFill>
              </a:rPr>
              <a:t>Minimal drug interactions (except </a:t>
            </a:r>
            <a:r>
              <a:rPr lang="en-US" dirty="0" err="1" smtClean="0">
                <a:solidFill>
                  <a:srgbClr val="FF0000"/>
                </a:solidFill>
              </a:rPr>
              <a:t>rifampicin</a:t>
            </a:r>
            <a:r>
              <a:rPr lang="en-US" dirty="0" smtClean="0">
                <a:solidFill>
                  <a:srgbClr val="FF0000"/>
                </a:solidFill>
              </a:rPr>
              <a:t>)</a:t>
            </a:r>
          </a:p>
          <a:p>
            <a:pPr lvl="1"/>
            <a:r>
              <a:rPr lang="en-US" dirty="0" smtClean="0">
                <a:solidFill>
                  <a:srgbClr val="FF0000"/>
                </a:solidFill>
              </a:rPr>
              <a:t>Low genetic barrier to resistance</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98</a:t>
            </a:fld>
            <a:endParaRPr lang="en-US"/>
          </a:p>
        </p:txBody>
      </p:sp>
      <p:pic>
        <p:nvPicPr>
          <p:cNvPr id="3076" name="Picture 4"/>
          <p:cNvPicPr>
            <a:picLocks noChangeAspect="1" noChangeArrowheads="1"/>
          </p:cNvPicPr>
          <p:nvPr/>
        </p:nvPicPr>
        <p:blipFill>
          <a:blip r:embed="rId2" cstate="print"/>
          <a:srcRect/>
          <a:stretch>
            <a:fillRect/>
          </a:stretch>
        </p:blipFill>
        <p:spPr bwMode="auto">
          <a:xfrm>
            <a:off x="8331201" y="3886201"/>
            <a:ext cx="28575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pPr eaLnBrk="1" hangingPunct="1"/>
            <a:r>
              <a:rPr lang="en-US" dirty="0" smtClean="0"/>
              <a:t>E. CCR5 </a:t>
            </a:r>
            <a:r>
              <a:rPr lang="en-US" dirty="0" err="1" smtClean="0"/>
              <a:t>ANTagonists</a:t>
            </a:r>
            <a:r>
              <a:rPr lang="en-US" dirty="0" smtClean="0"/>
              <a:t> </a:t>
            </a:r>
            <a:r>
              <a:rPr lang="en-US" dirty="0" err="1" smtClean="0"/>
              <a:t>e.g</a:t>
            </a:r>
            <a:r>
              <a:rPr lang="en-US" dirty="0" smtClean="0"/>
              <a:t> </a:t>
            </a:r>
            <a:r>
              <a:rPr lang="en-US" dirty="0" err="1" smtClean="0"/>
              <a:t>Maraviroc</a:t>
            </a:r>
            <a:r>
              <a:rPr lang="en-US" dirty="0" smtClean="0"/>
              <a:t> (MVC)</a:t>
            </a:r>
          </a:p>
        </p:txBody>
      </p:sp>
      <p:sp>
        <p:nvSpPr>
          <p:cNvPr id="3" name="Content Placeholder 2"/>
          <p:cNvSpPr>
            <a:spLocks noGrp="1"/>
          </p:cNvSpPr>
          <p:nvPr>
            <p:ph sz="quarter" idx="1"/>
          </p:nvPr>
        </p:nvSpPr>
        <p:spPr>
          <a:xfrm>
            <a:off x="402167" y="1527175"/>
            <a:ext cx="11338984" cy="4572000"/>
          </a:xfrm>
        </p:spPr>
        <p:txBody>
          <a:bodyPr>
            <a:normAutofit lnSpcReduction="10000"/>
          </a:bodyPr>
          <a:lstStyle/>
          <a:p>
            <a:pPr marL="274320" indent="-274320" eaLnBrk="1" fontAlgn="auto" hangingPunct="1">
              <a:spcAft>
                <a:spcPts val="0"/>
              </a:spcAft>
              <a:buFont typeface="Wingdings 2"/>
              <a:buChar char=""/>
              <a:defRPr/>
            </a:pPr>
            <a:r>
              <a:rPr lang="en-US" sz="3600" dirty="0" smtClean="0"/>
              <a:t>Mode of action: antagonize CCR5 co-receptor and are thus </a:t>
            </a:r>
            <a:r>
              <a:rPr lang="en-US" sz="3600" b="1" dirty="0" smtClean="0"/>
              <a:t>viral entry inhibitors</a:t>
            </a:r>
          </a:p>
          <a:p>
            <a:pPr marL="274320" indent="-274320" eaLnBrk="1" fontAlgn="auto" hangingPunct="1">
              <a:spcAft>
                <a:spcPts val="0"/>
              </a:spcAft>
              <a:buFont typeface="Wingdings 2"/>
              <a:buChar char=""/>
              <a:defRPr/>
            </a:pPr>
            <a:endParaRPr lang="en-US" sz="3600" dirty="0" smtClean="0"/>
          </a:p>
          <a:p>
            <a:pPr marL="274320" indent="-274320" eaLnBrk="1" fontAlgn="auto" hangingPunct="1">
              <a:spcAft>
                <a:spcPts val="0"/>
              </a:spcAft>
              <a:buFont typeface="Wingdings 2"/>
              <a:buChar char=""/>
              <a:defRPr/>
            </a:pPr>
            <a:r>
              <a:rPr lang="en-US" sz="3600" dirty="0" smtClean="0"/>
              <a:t>Adverse effects (overall, well-tolerated)</a:t>
            </a:r>
          </a:p>
          <a:p>
            <a:pPr marL="274320" indent="-274320" eaLnBrk="1" fontAlgn="auto" hangingPunct="1">
              <a:spcAft>
                <a:spcPts val="0"/>
              </a:spcAft>
              <a:buFont typeface="Wingdings 2"/>
              <a:buChar char=""/>
              <a:defRPr/>
            </a:pPr>
            <a:endParaRPr lang="en-US" sz="3600" dirty="0" smtClean="0"/>
          </a:p>
          <a:p>
            <a:pPr marL="274320" indent="-274320" eaLnBrk="1" fontAlgn="auto" hangingPunct="1">
              <a:spcAft>
                <a:spcPts val="0"/>
              </a:spcAft>
              <a:buFont typeface="Wingdings 2"/>
              <a:buChar char=""/>
              <a:defRPr/>
            </a:pPr>
            <a:r>
              <a:rPr lang="en-US" sz="3600" dirty="0" smtClean="0">
                <a:solidFill>
                  <a:srgbClr val="FF0000"/>
                </a:solidFill>
              </a:rPr>
              <a:t>Place in therapy</a:t>
            </a:r>
            <a:r>
              <a:rPr lang="en-US" sz="3600" dirty="0" smtClean="0"/>
              <a:t>: patients with </a:t>
            </a:r>
            <a:r>
              <a:rPr lang="en-US" sz="3600" b="1" dirty="0" smtClean="0"/>
              <a:t>resistance </a:t>
            </a:r>
            <a:r>
              <a:rPr lang="en-US" sz="3600" dirty="0" smtClean="0"/>
              <a:t>or </a:t>
            </a:r>
            <a:r>
              <a:rPr lang="en-US" sz="3600" b="1" dirty="0" smtClean="0"/>
              <a:t>tolerability issues</a:t>
            </a:r>
          </a:p>
          <a:p>
            <a:pPr marL="548958" lvl="1" indent="-274320">
              <a:defRPr/>
            </a:pPr>
            <a:r>
              <a:rPr lang="en-US" sz="3600" dirty="0" smtClean="0"/>
              <a:t>Well-tolerated</a:t>
            </a:r>
          </a:p>
        </p:txBody>
      </p:sp>
      <p:sp>
        <p:nvSpPr>
          <p:cNvPr id="4" name="Slide Number Placeholder 3"/>
          <p:cNvSpPr>
            <a:spLocks noGrp="1"/>
          </p:cNvSpPr>
          <p:nvPr>
            <p:ph type="sldNum" sz="quarter" idx="12"/>
          </p:nvPr>
        </p:nvSpPr>
        <p:spPr/>
        <p:txBody>
          <a:bodyPr/>
          <a:lstStyle/>
          <a:p>
            <a:pPr>
              <a:defRPr/>
            </a:pPr>
            <a:fld id="{4B129FF1-F36F-4FAB-A511-3DE22416A05D}" type="slidenum">
              <a:rPr lang="en-US" smtClean="0"/>
              <a:pPr>
                <a:defRPr/>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964</TotalTime>
  <Words>6982</Words>
  <Application>Microsoft Office PowerPoint</Application>
  <PresentationFormat>Custom</PresentationFormat>
  <Paragraphs>1131</Paragraphs>
  <Slides>115</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17" baseType="lpstr">
      <vt:lpstr>Office Theme</vt:lpstr>
      <vt:lpstr>Slide</vt:lpstr>
      <vt:lpstr>HIV/AIDS</vt:lpstr>
      <vt:lpstr>Historical background</vt:lpstr>
      <vt:lpstr>Global picture</vt:lpstr>
      <vt:lpstr>Slide 4</vt:lpstr>
      <vt:lpstr>HIV Life Cycle</vt:lpstr>
      <vt:lpstr>Stages of the life cycle</vt:lpstr>
      <vt:lpstr>Slide 7</vt:lpstr>
      <vt:lpstr>Slide 8</vt:lpstr>
      <vt:lpstr>Slide 9</vt:lpstr>
      <vt:lpstr>Slide 10</vt:lpstr>
      <vt:lpstr>Slide 11</vt:lpstr>
      <vt:lpstr>HIV LIFE CYCLE: Enzymes</vt:lpstr>
      <vt:lpstr>How  HIV affects the immune system</vt:lpstr>
      <vt:lpstr>Slide 14</vt:lpstr>
      <vt:lpstr>Phylogeny of HIV</vt:lpstr>
      <vt:lpstr>Slide 16</vt:lpstr>
      <vt:lpstr>Slide 17</vt:lpstr>
      <vt:lpstr>HIV transmission</vt:lpstr>
      <vt:lpstr>Slide 19</vt:lpstr>
      <vt:lpstr>Slide 20</vt:lpstr>
      <vt:lpstr>Percent infection by transmission route</vt:lpstr>
      <vt:lpstr>Biological factors influencing HIV transmission</vt:lpstr>
      <vt:lpstr>Slide 23</vt:lpstr>
      <vt:lpstr>Assignment</vt:lpstr>
      <vt:lpstr>Socio-economic factors facilitating HIV  transmission</vt:lpstr>
      <vt:lpstr>Slide 26</vt:lpstr>
      <vt:lpstr>Slide 27</vt:lpstr>
      <vt:lpstr>Behavioral factors facilitating HIV transmission</vt:lpstr>
      <vt:lpstr>Natural history and progression of HIV</vt:lpstr>
      <vt:lpstr>Slide 30</vt:lpstr>
      <vt:lpstr>1. Primary HIV infection/Acute HIV syndrome</vt:lpstr>
      <vt:lpstr>Time course of HIV infection</vt:lpstr>
      <vt:lpstr>2. Asymptomatic/Latent HIV disease</vt:lpstr>
      <vt:lpstr>Slide 34</vt:lpstr>
      <vt:lpstr>3. Symptomatic disease and AIDS</vt:lpstr>
      <vt:lpstr>Slide 36</vt:lpstr>
      <vt:lpstr>WHO CLINICAL STAGING OF HIV/AIDS</vt:lpstr>
      <vt:lpstr>Slide 38</vt:lpstr>
      <vt:lpstr>Slide 39</vt:lpstr>
      <vt:lpstr>Clinical stage 4</vt:lpstr>
      <vt:lpstr>Clinical stage 4 cont……</vt:lpstr>
      <vt:lpstr>DIAGNOSIS</vt:lpstr>
      <vt:lpstr>Slide 43</vt:lpstr>
      <vt:lpstr>Slide 44</vt:lpstr>
      <vt:lpstr>Slide 45</vt:lpstr>
      <vt:lpstr>Slide 46</vt:lpstr>
      <vt:lpstr>ANTI-RETROVIRALS (ARVs)</vt:lpstr>
      <vt:lpstr>TARGETS OF ARV DRUGS</vt:lpstr>
      <vt:lpstr>ARV classification</vt:lpstr>
      <vt:lpstr>Combination therapy is a must!!!...</vt:lpstr>
      <vt:lpstr>Antiretroviral Drugs: Best Practice </vt:lpstr>
      <vt:lpstr>Slide 52</vt:lpstr>
      <vt:lpstr>Reverse Transcriptase Inhibitors (RTIs)</vt:lpstr>
      <vt:lpstr>Slide 54</vt:lpstr>
      <vt:lpstr>Protease Inhibitors</vt:lpstr>
      <vt:lpstr>A. Nucleoside/nucleotide reverse transcriptase inhibitors (NRTIs) </vt:lpstr>
      <vt:lpstr>Mechanism of action of NRTIs</vt:lpstr>
      <vt:lpstr>Slide 58</vt:lpstr>
      <vt:lpstr>Slide 59</vt:lpstr>
      <vt:lpstr>Slide 60</vt:lpstr>
      <vt:lpstr>Slide 61</vt:lpstr>
      <vt:lpstr>Slide 62</vt:lpstr>
      <vt:lpstr>Slide 63</vt:lpstr>
      <vt:lpstr>Slide 64</vt:lpstr>
      <vt:lpstr>Slide 65</vt:lpstr>
      <vt:lpstr>Slide 66</vt:lpstr>
      <vt:lpstr>Slide 67</vt:lpstr>
      <vt:lpstr>Slide 68</vt:lpstr>
      <vt:lpstr>B. Non-nucleoside reverse transcriptase inhibitors (NNRTIs)</vt:lpstr>
      <vt:lpstr>Mechanism of action of NNRTIs</vt:lpstr>
      <vt:lpstr>Slide 71</vt:lpstr>
      <vt:lpstr>NNRTI Resistance</vt:lpstr>
      <vt:lpstr>Slide 73</vt:lpstr>
      <vt:lpstr>Slide 74</vt:lpstr>
      <vt:lpstr>Slide 75</vt:lpstr>
      <vt:lpstr>Slide 76</vt:lpstr>
      <vt:lpstr>Slide 77</vt:lpstr>
      <vt:lpstr>3. Etravirine (ETR)</vt:lpstr>
      <vt:lpstr>Slide 79</vt:lpstr>
      <vt:lpstr>4. Rilpivirine</vt:lpstr>
      <vt:lpstr>Rilpo the Rat</vt:lpstr>
      <vt:lpstr>C. Protease inhibitors (PIs)</vt:lpstr>
      <vt:lpstr>Mechanism of action of protease inhibitors</vt:lpstr>
      <vt:lpstr>Slide 84</vt:lpstr>
      <vt:lpstr>Slide 85</vt:lpstr>
      <vt:lpstr>Boosted protease inhibitors</vt:lpstr>
      <vt:lpstr>Slide 87</vt:lpstr>
      <vt:lpstr>Slide 88</vt:lpstr>
      <vt:lpstr>Slide 89</vt:lpstr>
      <vt:lpstr>Slide 90</vt:lpstr>
      <vt:lpstr>Slide 91</vt:lpstr>
      <vt:lpstr>2. Atazanavir +/- ritonavir (ATV) 400/100mg OD</vt:lpstr>
      <vt:lpstr>Slide 93</vt:lpstr>
      <vt:lpstr>With Atazanavir +/- ritonavir remember….</vt:lpstr>
      <vt:lpstr>Newer ARVs</vt:lpstr>
      <vt:lpstr>D. Integrase inhibitors e.g. Raltegravir (RAL)</vt:lpstr>
      <vt:lpstr>Slide 97</vt:lpstr>
      <vt:lpstr>With Raltegravir remember….</vt:lpstr>
      <vt:lpstr>E. CCR5 ANTagonists e.g Maraviroc (MVC)</vt:lpstr>
      <vt:lpstr>Slide 100</vt:lpstr>
      <vt:lpstr>With Maraviroc (MVC) remember….</vt:lpstr>
      <vt:lpstr>F. Fusion inhibitors e.g. Enfuvirtide (T20)</vt:lpstr>
      <vt:lpstr>Slide 103</vt:lpstr>
      <vt:lpstr>When to start ART</vt:lpstr>
      <vt:lpstr>ART therapy for treatment-naïve patients</vt:lpstr>
      <vt:lpstr>Slide 106</vt:lpstr>
      <vt:lpstr>Second-line ART </vt:lpstr>
      <vt:lpstr>Second-line ART (WHO)</vt:lpstr>
      <vt:lpstr>When to switch to 2nd line ARVs</vt:lpstr>
      <vt:lpstr>Third-line ART </vt:lpstr>
      <vt:lpstr>What NOT to use together..!!!!!!!.. </vt:lpstr>
      <vt:lpstr>WHO guidelines: ART for women who need treatment for their own health</vt:lpstr>
      <vt:lpstr>Slide 113</vt:lpstr>
      <vt:lpstr>Three Main Reasons for Altering a Patient’s ARV Drug Regimen:</vt:lpstr>
      <vt:lpstr>Other reasons for altering a patient’s regimen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dc:title>
  <dc:creator>nelly</dc:creator>
  <cp:lastModifiedBy>compaq</cp:lastModifiedBy>
  <cp:revision>70</cp:revision>
  <dcterms:created xsi:type="dcterms:W3CDTF">2014-05-27T17:33:50Z</dcterms:created>
  <dcterms:modified xsi:type="dcterms:W3CDTF">2016-05-20T04:37:42Z</dcterms:modified>
</cp:coreProperties>
</file>