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288" r:id="rId3"/>
    <p:sldId id="289" r:id="rId4"/>
    <p:sldId id="290" r:id="rId5"/>
    <p:sldId id="291" r:id="rId6"/>
    <p:sldId id="292" r:id="rId7"/>
    <p:sldId id="257" r:id="rId8"/>
    <p:sldId id="258" r:id="rId9"/>
    <p:sldId id="260" r:id="rId10"/>
    <p:sldId id="259" r:id="rId11"/>
    <p:sldId id="261" r:id="rId12"/>
    <p:sldId id="262" r:id="rId13"/>
    <p:sldId id="263" r:id="rId14"/>
    <p:sldId id="264" r:id="rId15"/>
    <p:sldId id="266" r:id="rId16"/>
    <p:sldId id="267" r:id="rId17"/>
    <p:sldId id="268" r:id="rId18"/>
    <p:sldId id="269" r:id="rId19"/>
    <p:sldId id="270" r:id="rId20"/>
    <p:sldId id="271" r:id="rId21"/>
    <p:sldId id="272" r:id="rId22"/>
    <p:sldId id="293"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303" r:id="rId38"/>
    <p:sldId id="304"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70" r:id="rId57"/>
    <p:sldId id="363" r:id="rId58"/>
    <p:sldId id="364" r:id="rId59"/>
    <p:sldId id="365" r:id="rId60"/>
    <p:sldId id="366" r:id="rId61"/>
    <p:sldId id="367" r:id="rId62"/>
    <p:sldId id="368" r:id="rId63"/>
    <p:sldId id="297" r:id="rId64"/>
    <p:sldId id="298" r:id="rId65"/>
    <p:sldId id="300" r:id="rId66"/>
    <p:sldId id="301" r:id="rId67"/>
    <p:sldId id="302"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42" r:id="rId83"/>
    <p:sldId id="343" r:id="rId84"/>
    <p:sldId id="344" r:id="rId85"/>
    <p:sldId id="345" r:id="rId86"/>
    <p:sldId id="332" r:id="rId87"/>
    <p:sldId id="333" r:id="rId88"/>
    <p:sldId id="334" r:id="rId89"/>
    <p:sldId id="335" r:id="rId90"/>
    <p:sldId id="336" r:id="rId91"/>
    <p:sldId id="337" r:id="rId92"/>
    <p:sldId id="338" r:id="rId93"/>
    <p:sldId id="339" r:id="rId94"/>
    <p:sldId id="340" r:id="rId95"/>
    <p:sldId id="341" r:id="rId96"/>
    <p:sldId id="295" r:id="rId97"/>
    <p:sldId id="296" r:id="rId98"/>
    <p:sldId id="294" r:id="rId99"/>
    <p:sldId id="316" r:id="rId100"/>
    <p:sldId id="317" r:id="rId101"/>
    <p:sldId id="369"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1594F-99F5-4361-A0FB-E3804F4EA655}"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2F2D6-BE3C-4C80-BBBD-5ACEDECFA4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2005</a:t>
            </a:r>
          </a:p>
        </p:txBody>
      </p:sp>
      <p:sp>
        <p:nvSpPr>
          <p:cNvPr id="6" name="Rectangle 6"/>
          <p:cNvSpPr>
            <a:spLocks noGrp="1" noChangeArrowheads="1"/>
          </p:cNvSpPr>
          <p:nvPr>
            <p:ph type="ftr" sz="quarter" idx="4"/>
          </p:nvPr>
        </p:nvSpPr>
        <p:spPr>
          <a:ln/>
        </p:spPr>
        <p:txBody>
          <a:bodyPr/>
          <a:lstStyle/>
          <a:p>
            <a:r>
              <a:rPr lang="en-US"/>
              <a:t>Module 1: Overview of HIV Infection</a:t>
            </a:r>
          </a:p>
        </p:txBody>
      </p:sp>
      <p:sp>
        <p:nvSpPr>
          <p:cNvPr id="7" name="Rectangle 7"/>
          <p:cNvSpPr>
            <a:spLocks noGrp="1" noChangeArrowheads="1"/>
          </p:cNvSpPr>
          <p:nvPr>
            <p:ph type="sldNum" sz="quarter" idx="5"/>
          </p:nvPr>
        </p:nvSpPr>
        <p:spPr>
          <a:ln/>
        </p:spPr>
        <p:txBody>
          <a:bodyPr/>
          <a:lstStyle/>
          <a:p>
            <a:fld id="{C0E40747-665E-4DAF-8C4A-E9E5F067996C}" type="slidenum">
              <a:rPr lang="en-US"/>
              <a:pPr/>
              <a:t>2</a:t>
            </a:fld>
            <a:endParaRPr lang="en-US"/>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p:txBody>
          <a:bodyPr/>
          <a:lstStyle/>
          <a:p>
            <a:r>
              <a:rPr lang="en-US"/>
              <a:t>HIV stands for Human Immunodeficiency Virus.  It is the virus that causes AIDS.</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CTX: </a:t>
            </a:r>
            <a:r>
              <a:rPr lang="en-US" sz="1200" b="1" i="0" kern="1200" dirty="0" err="1" smtClean="0">
                <a:solidFill>
                  <a:schemeClr val="tx1"/>
                </a:solidFill>
                <a:latin typeface="+mn-lt"/>
                <a:ea typeface="+mn-ea"/>
                <a:cs typeface="+mn-cs"/>
              </a:rPr>
              <a:t>Cotrimoxazole</a:t>
            </a:r>
            <a:r>
              <a:rPr lang="en-US" sz="1200" b="1" i="0" kern="1200" dirty="0" smtClean="0">
                <a:solidFill>
                  <a:schemeClr val="tx1"/>
                </a:solidFill>
                <a:latin typeface="+mn-lt"/>
                <a:ea typeface="+mn-ea"/>
                <a:cs typeface="+mn-cs"/>
              </a:rPr>
              <a:t> Prophylaxis</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46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all PLHIV, after completion of the 6 week treatment course, CTX DS I tab OD should be continued for life. This is called secondary prophylaxis since we are preventing recurrences after successfully treating the acute disease. Note: for patients with CTX allergy </a:t>
            </a:r>
            <a:r>
              <a:rPr lang="en-US" dirty="0" err="1" smtClean="0"/>
              <a:t>Dapsone</a:t>
            </a:r>
            <a:r>
              <a:rPr lang="en-US" dirty="0" smtClean="0"/>
              <a:t> provides reasonable prophylaxis for PCP but it does not provide prophylaxis for toxoplasmosis. </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51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Serum</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cryptococcal</a:t>
            </a:r>
            <a:r>
              <a:rPr lang="en-US" sz="1200" b="0" i="0" kern="1200" dirty="0" smtClean="0">
                <a:solidFill>
                  <a:schemeClr val="tx1"/>
                </a:solidFill>
                <a:latin typeface="+mn-lt"/>
                <a:ea typeface="+mn-ea"/>
                <a:cs typeface="+mn-cs"/>
              </a:rPr>
              <a:t> antigen (</a:t>
            </a:r>
            <a:r>
              <a:rPr lang="en-US" sz="1200" b="1" i="0" kern="1200" dirty="0" smtClean="0">
                <a:solidFill>
                  <a:schemeClr val="tx1"/>
                </a:solidFill>
                <a:latin typeface="+mn-lt"/>
                <a:ea typeface="+mn-ea"/>
                <a:cs typeface="+mn-cs"/>
              </a:rPr>
              <a:t>CRAG</a:t>
            </a:r>
            <a:r>
              <a:rPr lang="en-US" sz="1200" b="0" i="0" kern="1200" dirty="0" smtClean="0">
                <a:solidFill>
                  <a:schemeClr val="tx1"/>
                </a:solidFill>
                <a:latin typeface="+mn-lt"/>
                <a:ea typeface="+mn-ea"/>
                <a:cs typeface="+mn-cs"/>
              </a:rPr>
              <a:t>) is an accurate and sensitive predictor of </a:t>
            </a:r>
            <a:r>
              <a:rPr lang="en-US" sz="1200" b="0" i="0" kern="1200" dirty="0" err="1" smtClean="0">
                <a:solidFill>
                  <a:schemeClr val="tx1"/>
                </a:solidFill>
                <a:latin typeface="+mn-lt"/>
                <a:ea typeface="+mn-ea"/>
                <a:cs typeface="+mn-cs"/>
              </a:rPr>
              <a:t>cryptococcal</a:t>
            </a:r>
            <a:r>
              <a:rPr lang="en-US" sz="1200" b="0" i="0" kern="1200" dirty="0" smtClean="0">
                <a:solidFill>
                  <a:schemeClr val="tx1"/>
                </a:solidFill>
                <a:latin typeface="+mn-lt"/>
                <a:ea typeface="+mn-ea"/>
                <a:cs typeface="+mn-cs"/>
              </a:rPr>
              <a:t> meningitis in advanced patients with fever. It has been shown that 98% of patients with culture-proven </a:t>
            </a:r>
            <a:r>
              <a:rPr lang="en-US" sz="1200" b="0" i="0" kern="1200" dirty="0" err="1" smtClean="0">
                <a:solidFill>
                  <a:schemeClr val="tx1"/>
                </a:solidFill>
                <a:latin typeface="+mn-lt"/>
                <a:ea typeface="+mn-ea"/>
                <a:cs typeface="+mn-cs"/>
              </a:rPr>
              <a:t>cryptococcal</a:t>
            </a:r>
            <a:r>
              <a:rPr lang="en-US" sz="1200" b="0" i="0" kern="1200" dirty="0" smtClean="0">
                <a:solidFill>
                  <a:schemeClr val="tx1"/>
                </a:solidFill>
                <a:latin typeface="+mn-lt"/>
                <a:ea typeface="+mn-ea"/>
                <a:cs typeface="+mn-cs"/>
              </a:rPr>
              <a:t> meningitis have a positive </a:t>
            </a:r>
            <a:r>
              <a:rPr lang="en-US" sz="1200" b="1" i="0" kern="1200" dirty="0" smtClean="0">
                <a:solidFill>
                  <a:schemeClr val="tx1"/>
                </a:solidFill>
                <a:latin typeface="+mn-lt"/>
                <a:ea typeface="+mn-ea"/>
                <a:cs typeface="+mn-cs"/>
              </a:rPr>
              <a:t>serum CRAG</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65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Zidovudine</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AZT)</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69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2005</a:t>
            </a:r>
          </a:p>
        </p:txBody>
      </p:sp>
      <p:sp>
        <p:nvSpPr>
          <p:cNvPr id="6" name="Rectangle 6"/>
          <p:cNvSpPr>
            <a:spLocks noGrp="1" noChangeArrowheads="1"/>
          </p:cNvSpPr>
          <p:nvPr>
            <p:ph type="ftr" sz="quarter" idx="4"/>
          </p:nvPr>
        </p:nvSpPr>
        <p:spPr>
          <a:ln/>
        </p:spPr>
        <p:txBody>
          <a:bodyPr/>
          <a:lstStyle/>
          <a:p>
            <a:r>
              <a:rPr lang="en-US"/>
              <a:t>Module 1: Overview of HIV Infection</a:t>
            </a:r>
          </a:p>
        </p:txBody>
      </p:sp>
      <p:sp>
        <p:nvSpPr>
          <p:cNvPr id="7" name="Rectangle 7"/>
          <p:cNvSpPr>
            <a:spLocks noGrp="1" noChangeArrowheads="1"/>
          </p:cNvSpPr>
          <p:nvPr>
            <p:ph type="sldNum" sz="quarter" idx="5"/>
          </p:nvPr>
        </p:nvSpPr>
        <p:spPr>
          <a:ln/>
        </p:spPr>
        <p:txBody>
          <a:bodyPr/>
          <a:lstStyle/>
          <a:p>
            <a:fld id="{9533377D-6915-444A-A9A1-0E66AD5838BE}" type="slidenum">
              <a:rPr lang="en-US"/>
              <a:pPr/>
              <a:t>3</a:t>
            </a:fld>
            <a:endParaRPr lang="en-US"/>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r>
              <a:rPr lang="en-US" dirty="0"/>
              <a:t>Both produce the same patterns of illness.  HIV2 causes a more slow progress of disease than those with HIV 1</a:t>
            </a:r>
          </a:p>
          <a:p>
            <a:r>
              <a:rPr lang="en-US" dirty="0"/>
              <a:t>It is important for tests to detect the HIV subtypes that are circulating in the region.  Otherwise, testing may lead to false negative results.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2005</a:t>
            </a:r>
          </a:p>
        </p:txBody>
      </p:sp>
      <p:sp>
        <p:nvSpPr>
          <p:cNvPr id="6" name="Rectangle 6"/>
          <p:cNvSpPr>
            <a:spLocks noGrp="1" noChangeArrowheads="1"/>
          </p:cNvSpPr>
          <p:nvPr>
            <p:ph type="ftr" sz="quarter" idx="4"/>
          </p:nvPr>
        </p:nvSpPr>
        <p:spPr>
          <a:ln/>
        </p:spPr>
        <p:txBody>
          <a:bodyPr/>
          <a:lstStyle/>
          <a:p>
            <a:r>
              <a:rPr lang="en-US"/>
              <a:t>Module 1: Overview of HIV Infection</a:t>
            </a:r>
          </a:p>
        </p:txBody>
      </p:sp>
      <p:sp>
        <p:nvSpPr>
          <p:cNvPr id="7" name="Rectangle 7"/>
          <p:cNvSpPr>
            <a:spLocks noGrp="1" noChangeArrowheads="1"/>
          </p:cNvSpPr>
          <p:nvPr>
            <p:ph type="sldNum" sz="quarter" idx="5"/>
          </p:nvPr>
        </p:nvSpPr>
        <p:spPr>
          <a:ln/>
        </p:spPr>
        <p:txBody>
          <a:bodyPr/>
          <a:lstStyle/>
          <a:p>
            <a:fld id="{0BE63AEA-6300-46A2-A312-4A3DC45B173E}" type="slidenum">
              <a:rPr lang="en-US"/>
              <a:pPr/>
              <a:t>4</a:t>
            </a:fld>
            <a:endParaRPr lang="en-US"/>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r>
              <a:rPr lang="en-US"/>
              <a:t>HIV infection leads to a weakened immune system.  This makes a person with HIV vulnerable to a group of illness, e.g., opportunistic infections, that would not as easily affect a healthy person</a:t>
            </a:r>
          </a:p>
          <a:p>
            <a:r>
              <a:rPr lang="en-US"/>
              <a:t>AIDS results when HIV infection progresses to an advanced stage, damaging the immune system to a point at which the body can no longer fight illness.  </a:t>
            </a:r>
          </a:p>
          <a:p>
            <a:r>
              <a:rPr lang="en-US"/>
              <a:t>AIDS is a syndrome because it is characterized by a group of illnesses</a:t>
            </a:r>
          </a:p>
          <a:p>
            <a:r>
              <a:rPr lang="en-US"/>
              <a:t>Drugs are available which can treat HIV and AIDS.</a:t>
            </a:r>
          </a:p>
          <a:p>
            <a:r>
              <a:rPr lang="en-US"/>
              <a:t>These drugs are called antiretrovirals (ARVs).  They prevent the virus from replicating and slow the progress of the disease, but there is still no cure for AIDS or vaccine to prevent HIV transmission.</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for doing this, is to be able to use the human cell mechanisms. </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Herpes zoster</a:t>
            </a:r>
            <a:r>
              <a:rPr lang="en-US" sz="1200" b="0" i="0" kern="1200" dirty="0" smtClean="0">
                <a:solidFill>
                  <a:schemeClr val="tx1"/>
                </a:solidFill>
                <a:latin typeface="+mn-lt"/>
                <a:ea typeface="+mn-ea"/>
                <a:cs typeface="+mn-cs"/>
              </a:rPr>
              <a:t> is viral infection that occurs with reactivation of the </a:t>
            </a:r>
            <a:r>
              <a:rPr lang="en-US" sz="1200" b="1" i="0" kern="1200" dirty="0" err="1" smtClean="0">
                <a:solidFill>
                  <a:schemeClr val="tx1"/>
                </a:solidFill>
                <a:latin typeface="+mn-lt"/>
                <a:ea typeface="+mn-ea"/>
                <a:cs typeface="+mn-cs"/>
              </a:rPr>
              <a:t>varicella</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zoster</a:t>
            </a:r>
            <a:r>
              <a:rPr lang="en-US" sz="1200" b="0" i="0" kern="1200" dirty="0" smtClean="0">
                <a:solidFill>
                  <a:schemeClr val="tx1"/>
                </a:solidFill>
                <a:latin typeface="+mn-lt"/>
                <a:ea typeface="+mn-ea"/>
                <a:cs typeface="+mn-cs"/>
              </a:rPr>
              <a:t> virus. It is usually a painful but self-limited </a:t>
            </a:r>
            <a:r>
              <a:rPr lang="en-US" sz="1200" b="0" i="0" kern="1200" dirty="0" err="1" smtClean="0">
                <a:solidFill>
                  <a:schemeClr val="tx1"/>
                </a:solidFill>
                <a:latin typeface="+mn-lt"/>
                <a:ea typeface="+mn-ea"/>
                <a:cs typeface="+mn-cs"/>
              </a:rPr>
              <a:t>dermatomal</a:t>
            </a:r>
            <a:r>
              <a:rPr lang="en-US" sz="1200" b="0" i="0" kern="1200" dirty="0" smtClean="0">
                <a:solidFill>
                  <a:schemeClr val="tx1"/>
                </a:solidFill>
                <a:latin typeface="+mn-lt"/>
                <a:ea typeface="+mn-ea"/>
                <a:cs typeface="+mn-cs"/>
              </a:rPr>
              <a:t> rash. Symptoms typically start with pain along the affected dermatome, which is followed in 2-3 days by a vesicular eruption.</a:t>
            </a:r>
          </a:p>
          <a:p>
            <a:r>
              <a:rPr lang="en-US" sz="1200" b="1" i="0" kern="1200" dirty="0" smtClean="0">
                <a:solidFill>
                  <a:schemeClr val="tx1"/>
                </a:solidFill>
                <a:latin typeface="+mn-lt"/>
                <a:ea typeface="+mn-ea"/>
                <a:cs typeface="+mn-cs"/>
              </a:rPr>
              <a:t>Angular </a:t>
            </a:r>
            <a:r>
              <a:rPr lang="en-US" sz="1200" b="1" i="0" kern="1200" dirty="0" err="1" smtClean="0">
                <a:solidFill>
                  <a:schemeClr val="tx1"/>
                </a:solidFill>
                <a:latin typeface="+mn-lt"/>
                <a:ea typeface="+mn-ea"/>
                <a:cs typeface="+mn-cs"/>
              </a:rPr>
              <a:t>cheilitis</a:t>
            </a:r>
            <a:r>
              <a:rPr lang="en-US" sz="1200" b="0" i="0" kern="1200" dirty="0" smtClean="0">
                <a:solidFill>
                  <a:schemeClr val="tx1"/>
                </a:solidFill>
                <a:latin typeface="+mn-lt"/>
                <a:ea typeface="+mn-ea"/>
                <a:cs typeface="+mn-cs"/>
              </a:rPr>
              <a:t> (AC) is inflammation of one or both corners of the mouth. Often the corners are red with skin breakdown and crusting. It can also be itchy or painful. The condition can last for days to years.</a:t>
            </a:r>
          </a:p>
          <a:p>
            <a:r>
              <a:rPr lang="en-US" sz="1200" b="1" i="0" kern="1200" dirty="0" err="1" smtClean="0">
                <a:solidFill>
                  <a:schemeClr val="tx1"/>
                </a:solidFill>
                <a:latin typeface="+mn-lt"/>
                <a:ea typeface="+mn-ea"/>
                <a:cs typeface="+mn-cs"/>
              </a:rPr>
              <a:t>Seborrheic</a:t>
            </a:r>
            <a:r>
              <a:rPr lang="en-US" sz="1200" b="1" i="0" kern="1200" dirty="0" smtClean="0">
                <a:solidFill>
                  <a:schemeClr val="tx1"/>
                </a:solidFill>
                <a:latin typeface="+mn-lt"/>
                <a:ea typeface="+mn-ea"/>
                <a:cs typeface="+mn-cs"/>
              </a:rPr>
              <a:t> dermatitis</a:t>
            </a:r>
            <a:r>
              <a:rPr lang="en-US" sz="1200" b="0" i="0" kern="1200" dirty="0" smtClean="0">
                <a:solidFill>
                  <a:schemeClr val="tx1"/>
                </a:solidFill>
                <a:latin typeface="+mn-lt"/>
                <a:ea typeface="+mn-ea"/>
                <a:cs typeface="+mn-cs"/>
              </a:rPr>
              <a:t> is a common skin disease that causes an itchy rash with flaky scales. It causes redness on light skin and light patches on darker skin. It's also called dandruff, cradle cap, </a:t>
            </a:r>
            <a:r>
              <a:rPr lang="en-US" sz="1200" b="1" i="0" kern="1200" dirty="0" smtClean="0">
                <a:solidFill>
                  <a:schemeClr val="tx1"/>
                </a:solidFill>
                <a:latin typeface="+mn-lt"/>
                <a:ea typeface="+mn-ea"/>
                <a:cs typeface="+mn-cs"/>
              </a:rPr>
              <a:t>seborrhea</a:t>
            </a:r>
            <a:r>
              <a:rPr lang="en-US" sz="1200" b="0"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seborrheic</a:t>
            </a:r>
            <a:r>
              <a:rPr lang="en-US" sz="1200" b="1" i="0" kern="1200" dirty="0" smtClean="0">
                <a:solidFill>
                  <a:schemeClr val="tx1"/>
                </a:solidFill>
                <a:latin typeface="+mn-lt"/>
                <a:ea typeface="+mn-ea"/>
                <a:cs typeface="+mn-cs"/>
              </a:rPr>
              <a:t> eczema</a:t>
            </a:r>
            <a:r>
              <a:rPr lang="en-US" sz="1200" b="0" i="0" kern="1200" dirty="0" smtClean="0">
                <a:solidFill>
                  <a:schemeClr val="tx1"/>
                </a:solidFill>
                <a:latin typeface="+mn-lt"/>
                <a:ea typeface="+mn-ea"/>
                <a:cs typeface="+mn-cs"/>
              </a:rPr>
              <a:t>, and </a:t>
            </a:r>
            <a:r>
              <a:rPr lang="en-US" sz="1200" b="1" i="0" kern="1200" dirty="0" err="1" smtClean="0">
                <a:solidFill>
                  <a:schemeClr val="tx1"/>
                </a:solidFill>
                <a:latin typeface="+mn-lt"/>
                <a:ea typeface="+mn-ea"/>
                <a:cs typeface="+mn-cs"/>
              </a:rPr>
              <a:t>seborrheic</a:t>
            </a:r>
            <a:r>
              <a:rPr lang="en-US" sz="1200" b="0" i="0" kern="1200" dirty="0" smtClean="0">
                <a:solidFill>
                  <a:schemeClr val="tx1"/>
                </a:solidFill>
                <a:latin typeface="+mn-lt"/>
                <a:ea typeface="+mn-ea"/>
                <a:cs typeface="+mn-cs"/>
              </a:rPr>
              <a:t> psoriasis.</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Leukoplakia</a:t>
            </a:r>
            <a:r>
              <a:rPr lang="en-US" sz="1200" b="0" i="0" kern="1200" dirty="0" smtClean="0">
                <a:solidFill>
                  <a:schemeClr val="tx1"/>
                </a:solidFill>
                <a:latin typeface="+mn-lt"/>
                <a:ea typeface="+mn-ea"/>
                <a:cs typeface="+mn-cs"/>
              </a:rPr>
              <a:t> is a condition in which one or more white patches or spots (lesions) forms inside the mouth</a:t>
            </a:r>
          </a:p>
          <a:p>
            <a:r>
              <a:rPr lang="en-US" sz="1200" b="1" i="0" kern="1200" dirty="0" err="1" smtClean="0">
                <a:solidFill>
                  <a:schemeClr val="tx1"/>
                </a:solidFill>
                <a:latin typeface="+mn-lt"/>
                <a:ea typeface="+mn-ea"/>
                <a:cs typeface="+mn-cs"/>
              </a:rPr>
              <a:t>Empyema</a:t>
            </a:r>
            <a:r>
              <a:rPr lang="en-US" sz="1200" b="0" i="0" kern="1200" dirty="0" smtClean="0">
                <a:solidFill>
                  <a:schemeClr val="tx1"/>
                </a:solidFill>
                <a:latin typeface="+mn-lt"/>
                <a:ea typeface="+mn-ea"/>
                <a:cs typeface="+mn-cs"/>
              </a:rPr>
              <a:t> is defined as a collection of pus in the pleural cavity, gram-positive, or culture from the pleural fluid.</a:t>
            </a:r>
          </a:p>
          <a:p>
            <a:r>
              <a:rPr lang="en-US" sz="1200" b="1" i="0" kern="1200" dirty="0" err="1" smtClean="0">
                <a:solidFill>
                  <a:schemeClr val="tx1"/>
                </a:solidFill>
                <a:latin typeface="+mn-lt"/>
                <a:ea typeface="+mn-ea"/>
                <a:cs typeface="+mn-cs"/>
              </a:rPr>
              <a:t>Stomatitis</a:t>
            </a:r>
            <a:r>
              <a:rPr lang="en-US" sz="1200" b="0" i="0" kern="1200" dirty="0" smtClean="0">
                <a:solidFill>
                  <a:schemeClr val="tx1"/>
                </a:solidFill>
                <a:latin typeface="+mn-lt"/>
                <a:ea typeface="+mn-ea"/>
                <a:cs typeface="+mn-cs"/>
              </a:rPr>
              <a:t> is inflammation of the mouth and lips.</a:t>
            </a:r>
          </a:p>
          <a:p>
            <a:r>
              <a:rPr lang="en-US" sz="1200" b="1" i="0" kern="1200" dirty="0" smtClean="0">
                <a:solidFill>
                  <a:schemeClr val="tx1"/>
                </a:solidFill>
                <a:latin typeface="+mn-lt"/>
                <a:ea typeface="+mn-ea"/>
                <a:cs typeface="+mn-cs"/>
              </a:rPr>
              <a:t>Gingivitis</a:t>
            </a:r>
            <a:r>
              <a:rPr lang="en-US" sz="1200" b="0" i="0" kern="1200" dirty="0" smtClean="0">
                <a:solidFill>
                  <a:schemeClr val="tx1"/>
                </a:solidFill>
                <a:latin typeface="+mn-lt"/>
                <a:ea typeface="+mn-ea"/>
                <a:cs typeface="+mn-cs"/>
              </a:rPr>
              <a:t> means inflammation of the gums, or </a:t>
            </a:r>
            <a:r>
              <a:rPr lang="en-US" sz="1200" b="0" i="0" kern="1200" dirty="0" err="1" smtClean="0">
                <a:solidFill>
                  <a:schemeClr val="tx1"/>
                </a:solidFill>
                <a:latin typeface="+mn-lt"/>
                <a:ea typeface="+mn-ea"/>
                <a:cs typeface="+mn-cs"/>
              </a:rPr>
              <a:t>gingiva</a:t>
            </a:r>
            <a:r>
              <a:rPr lang="en-US" sz="1200" b="0" i="0" kern="1200" dirty="0" smtClean="0">
                <a:solidFill>
                  <a:schemeClr val="tx1"/>
                </a:solidFill>
                <a:latin typeface="+mn-lt"/>
                <a:ea typeface="+mn-ea"/>
                <a:cs typeface="+mn-cs"/>
              </a:rPr>
              <a:t>. </a:t>
            </a:r>
          </a:p>
          <a:p>
            <a:r>
              <a:rPr lang="en-US" sz="1200" b="1" i="0" kern="1200" dirty="0" err="1" smtClean="0">
                <a:solidFill>
                  <a:schemeClr val="tx1"/>
                </a:solidFill>
                <a:latin typeface="+mn-lt"/>
                <a:ea typeface="+mn-ea"/>
                <a:cs typeface="+mn-cs"/>
              </a:rPr>
              <a:t>Periodontitis</a:t>
            </a:r>
            <a:r>
              <a:rPr lang="en-US" sz="1200" b="0" i="0" kern="1200" dirty="0" smtClean="0">
                <a:solidFill>
                  <a:schemeClr val="tx1"/>
                </a:solidFill>
                <a:latin typeface="+mn-lt"/>
                <a:ea typeface="+mn-ea"/>
                <a:cs typeface="+mn-cs"/>
              </a:rPr>
              <a:t> is a severe gum infection that can lead to tooth loss and other serious health complications. </a:t>
            </a:r>
          </a:p>
          <a:p>
            <a:r>
              <a:rPr lang="en-US" sz="1200" b="0" i="0" kern="1200" dirty="0" smtClean="0">
                <a:solidFill>
                  <a:schemeClr val="tx1"/>
                </a:solidFill>
                <a:latin typeface="+mn-lt"/>
                <a:ea typeface="+mn-ea"/>
                <a:cs typeface="+mn-cs"/>
              </a:rPr>
              <a:t>Anemia (also spelled </a:t>
            </a:r>
            <a:r>
              <a:rPr lang="en-US" sz="1200" b="1" i="0" kern="1200" dirty="0" err="1" smtClean="0">
                <a:solidFill>
                  <a:schemeClr val="tx1"/>
                </a:solidFill>
                <a:latin typeface="+mn-lt"/>
                <a:ea typeface="+mn-ea"/>
                <a:cs typeface="+mn-cs"/>
              </a:rPr>
              <a:t>anaemia</a:t>
            </a:r>
            <a:r>
              <a:rPr lang="en-US" sz="1200" b="0" i="0" kern="1200" dirty="0" smtClean="0">
                <a:solidFill>
                  <a:schemeClr val="tx1"/>
                </a:solidFill>
                <a:latin typeface="+mn-lt"/>
                <a:ea typeface="+mn-ea"/>
                <a:cs typeface="+mn-cs"/>
              </a:rPr>
              <a:t>) is a decrease in the total amount of red blood cells (RBCs) or hemoglobin in the blood, or a lowered ability of the blood to carry oxygen.</a:t>
            </a:r>
          </a:p>
          <a:p>
            <a:r>
              <a:rPr lang="en-US" sz="1200" b="1" i="0" kern="1200" dirty="0" err="1" smtClean="0">
                <a:solidFill>
                  <a:schemeClr val="tx1"/>
                </a:solidFill>
                <a:latin typeface="+mn-lt"/>
                <a:ea typeface="+mn-ea"/>
                <a:cs typeface="+mn-cs"/>
              </a:rPr>
              <a:t>Neutropenia</a:t>
            </a:r>
            <a:r>
              <a:rPr lang="en-US" sz="1200" b="0" i="0" kern="1200" dirty="0" smtClean="0">
                <a:solidFill>
                  <a:schemeClr val="tx1"/>
                </a:solidFill>
                <a:latin typeface="+mn-lt"/>
                <a:ea typeface="+mn-ea"/>
                <a:cs typeface="+mn-cs"/>
              </a:rPr>
              <a:t> is when a person has a low level of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are a type of white blood cell. All white blood cells help the body fight infection.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fight infection by destroying harmful bacteria and fungi (yeast) that invade the body.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are made in the bone marrow.</a:t>
            </a:r>
          </a:p>
          <a:p>
            <a:r>
              <a:rPr lang="en-US" sz="1200" b="1" i="0" kern="1200" dirty="0" smtClean="0">
                <a:solidFill>
                  <a:schemeClr val="tx1"/>
                </a:solidFill>
                <a:latin typeface="+mn-lt"/>
                <a:ea typeface="+mn-ea"/>
                <a:cs typeface="+mn-cs"/>
              </a:rPr>
              <a:t>Thrombocytopenia</a:t>
            </a:r>
            <a:r>
              <a:rPr lang="en-US" sz="1200" b="0" i="0" kern="1200" dirty="0" smtClean="0">
                <a:solidFill>
                  <a:schemeClr val="tx1"/>
                </a:solidFill>
                <a:latin typeface="+mn-lt"/>
                <a:ea typeface="+mn-ea"/>
                <a:cs typeface="+mn-cs"/>
              </a:rPr>
              <a:t> is a condition characterized by abnormally low levels of platelets, also known as </a:t>
            </a:r>
            <a:r>
              <a:rPr lang="en-US" sz="1200" b="0" i="0" kern="1200" dirty="0" err="1" smtClean="0">
                <a:solidFill>
                  <a:schemeClr val="tx1"/>
                </a:solidFill>
                <a:latin typeface="+mn-lt"/>
                <a:ea typeface="+mn-ea"/>
                <a:cs typeface="+mn-cs"/>
              </a:rPr>
              <a:t>thrombocytes</a:t>
            </a:r>
            <a:r>
              <a:rPr lang="en-US" sz="1200" b="0" i="0" kern="1200" dirty="0" smtClean="0">
                <a:solidFill>
                  <a:schemeClr val="tx1"/>
                </a:solidFill>
                <a:latin typeface="+mn-lt"/>
                <a:ea typeface="+mn-ea"/>
                <a:cs typeface="+mn-cs"/>
              </a:rPr>
              <a:t>, in the blood.</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Pneumocystis</a:t>
            </a:r>
            <a:r>
              <a:rPr lang="en-US" sz="1200" b="1" i="0" kern="1200" dirty="0" smtClean="0">
                <a:solidFill>
                  <a:schemeClr val="tx1"/>
                </a:solidFill>
                <a:latin typeface="+mn-lt"/>
                <a:ea typeface="+mn-ea"/>
                <a:cs typeface="+mn-cs"/>
              </a:rPr>
              <a:t> pneumonia</a:t>
            </a:r>
            <a:r>
              <a:rPr lang="en-US" sz="1200" b="0" i="0" kern="1200" dirty="0" smtClean="0">
                <a:solidFill>
                  <a:schemeClr val="tx1"/>
                </a:solidFill>
                <a:latin typeface="+mn-lt"/>
                <a:ea typeface="+mn-ea"/>
                <a:cs typeface="+mn-cs"/>
              </a:rPr>
              <a:t> (PCP) is a serious infection that causes inflammation and fluid buildup in your lungs. It's brought on by a fungus called </a:t>
            </a:r>
            <a:r>
              <a:rPr lang="en-US" sz="1200" b="1" i="0" kern="1200" dirty="0" err="1" smtClean="0">
                <a:solidFill>
                  <a:schemeClr val="tx1"/>
                </a:solidFill>
                <a:latin typeface="+mn-lt"/>
                <a:ea typeface="+mn-ea"/>
                <a:cs typeface="+mn-cs"/>
              </a:rPr>
              <a:t>Pneumocystis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jirovecii</a:t>
            </a:r>
            <a:r>
              <a:rPr lang="en-US" sz="1200" b="0" i="0" kern="1200" dirty="0" smtClean="0">
                <a:solidFill>
                  <a:schemeClr val="tx1"/>
                </a:solidFill>
                <a:latin typeface="+mn-lt"/>
                <a:ea typeface="+mn-ea"/>
                <a:cs typeface="+mn-cs"/>
              </a:rPr>
              <a:t> that spreads through the air.</a:t>
            </a:r>
          </a:p>
          <a:p>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herpes simplex virus</a:t>
            </a:r>
            <a:r>
              <a:rPr lang="en-US" sz="1200" b="0" i="0" kern="1200" dirty="0" smtClean="0">
                <a:solidFill>
                  <a:schemeClr val="tx1"/>
                </a:solidFill>
                <a:latin typeface="+mn-lt"/>
                <a:ea typeface="+mn-ea"/>
                <a:cs typeface="+mn-cs"/>
              </a:rPr>
              <a:t>, also known as </a:t>
            </a:r>
            <a:r>
              <a:rPr lang="en-US" sz="1200" b="1" i="0" kern="1200" dirty="0" smtClean="0">
                <a:solidFill>
                  <a:schemeClr val="tx1"/>
                </a:solidFill>
                <a:latin typeface="+mn-lt"/>
                <a:ea typeface="+mn-ea"/>
                <a:cs typeface="+mn-cs"/>
              </a:rPr>
              <a:t>HSV</a:t>
            </a:r>
            <a:r>
              <a:rPr lang="en-US" sz="1200" b="0" i="0" kern="1200" dirty="0" smtClean="0">
                <a:solidFill>
                  <a:schemeClr val="tx1"/>
                </a:solidFill>
                <a:latin typeface="+mn-lt"/>
                <a:ea typeface="+mn-ea"/>
                <a:cs typeface="+mn-cs"/>
              </a:rPr>
              <a:t>, is an infection that causes </a:t>
            </a:r>
            <a:r>
              <a:rPr lang="en-US" sz="1200" b="1" i="0" kern="1200" dirty="0" smtClean="0">
                <a:solidFill>
                  <a:schemeClr val="tx1"/>
                </a:solidFill>
                <a:latin typeface="+mn-lt"/>
                <a:ea typeface="+mn-ea"/>
                <a:cs typeface="+mn-cs"/>
              </a:rPr>
              <a:t>herpes</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Herpes</a:t>
            </a:r>
            <a:r>
              <a:rPr lang="en-US" sz="1200" b="0" i="0" kern="1200" dirty="0" smtClean="0">
                <a:solidFill>
                  <a:schemeClr val="tx1"/>
                </a:solidFill>
                <a:latin typeface="+mn-lt"/>
                <a:ea typeface="+mn-ea"/>
                <a:cs typeface="+mn-cs"/>
              </a:rPr>
              <a:t> can appear in various parts of the body, most commonly on the genitals or mouth.</a:t>
            </a:r>
          </a:p>
          <a:p>
            <a:r>
              <a:rPr lang="en-US" sz="1200" b="1" i="0" kern="1200" dirty="0" smtClean="0">
                <a:solidFill>
                  <a:schemeClr val="tx1"/>
                </a:solidFill>
                <a:latin typeface="+mn-lt"/>
                <a:ea typeface="+mn-ea"/>
                <a:cs typeface="+mn-cs"/>
              </a:rPr>
              <a:t>Kaposi's sarcoma</a:t>
            </a:r>
            <a:r>
              <a:rPr lang="en-US" sz="1200" b="0" i="0" kern="1200" dirty="0" smtClean="0">
                <a:solidFill>
                  <a:schemeClr val="tx1"/>
                </a:solidFill>
                <a:latin typeface="+mn-lt"/>
                <a:ea typeface="+mn-ea"/>
                <a:cs typeface="+mn-cs"/>
              </a:rPr>
              <a:t> is a type of cancer that forms in the lining of blood and lymph vessels. The tumors (lesions) of </a:t>
            </a:r>
            <a:r>
              <a:rPr lang="en-US" sz="1200" b="1" i="0" kern="1200" dirty="0" smtClean="0">
                <a:solidFill>
                  <a:schemeClr val="tx1"/>
                </a:solidFill>
                <a:latin typeface="+mn-lt"/>
                <a:ea typeface="+mn-ea"/>
                <a:cs typeface="+mn-cs"/>
              </a:rPr>
              <a:t>Kaposi's sarcoma</a:t>
            </a:r>
            <a:r>
              <a:rPr lang="en-US" sz="1200" b="0" i="0" kern="1200" dirty="0" smtClean="0">
                <a:solidFill>
                  <a:schemeClr val="tx1"/>
                </a:solidFill>
                <a:latin typeface="+mn-lt"/>
                <a:ea typeface="+mn-ea"/>
                <a:cs typeface="+mn-cs"/>
              </a:rPr>
              <a:t> typically appear as painless purplish spots on the legs, feet or face. Lesions can also appear in the genital area, mouth or lymph nodes.</a:t>
            </a:r>
          </a:p>
          <a:p>
            <a:r>
              <a:rPr lang="en-US" sz="1200" b="1" i="0" kern="1200" dirty="0" smtClean="0">
                <a:solidFill>
                  <a:schemeClr val="tx1"/>
                </a:solidFill>
                <a:latin typeface="+mn-lt"/>
                <a:ea typeface="+mn-ea"/>
                <a:cs typeface="+mn-cs"/>
              </a:rPr>
              <a:t>Cytomegalovirus infection</a:t>
            </a:r>
            <a:r>
              <a:rPr lang="en-US" sz="1200" b="0" i="0" kern="1200" dirty="0" smtClean="0">
                <a:solidFill>
                  <a:schemeClr val="tx1"/>
                </a:solidFill>
                <a:latin typeface="+mn-lt"/>
                <a:ea typeface="+mn-ea"/>
                <a:cs typeface="+mn-cs"/>
              </a:rPr>
              <a:t> is a common </a:t>
            </a:r>
            <a:r>
              <a:rPr lang="en-US" sz="1200" b="0" i="0" kern="1200" dirty="0" err="1" smtClean="0">
                <a:solidFill>
                  <a:schemeClr val="tx1"/>
                </a:solidFill>
                <a:latin typeface="+mn-lt"/>
                <a:ea typeface="+mn-ea"/>
                <a:cs typeface="+mn-cs"/>
              </a:rPr>
              <a:t>herpesvirus</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infection</a:t>
            </a:r>
            <a:r>
              <a:rPr lang="en-US" sz="1200" b="0" i="0" kern="1200" dirty="0" smtClean="0">
                <a:solidFill>
                  <a:schemeClr val="tx1"/>
                </a:solidFill>
                <a:latin typeface="+mn-lt"/>
                <a:ea typeface="+mn-ea"/>
                <a:cs typeface="+mn-cs"/>
              </a:rPr>
              <a:t> with a wide range of symptoms: from no symptoms to fever and fatigue (resembling </a:t>
            </a:r>
            <a:r>
              <a:rPr lang="en-US" sz="1200" b="1" i="0" kern="1200" dirty="0" smtClean="0">
                <a:solidFill>
                  <a:schemeClr val="tx1"/>
                </a:solidFill>
                <a:latin typeface="+mn-lt"/>
                <a:ea typeface="+mn-ea"/>
                <a:cs typeface="+mn-cs"/>
              </a:rPr>
              <a:t>infectious</a:t>
            </a:r>
            <a:r>
              <a:rPr lang="en-US" sz="1200" b="0" i="0" kern="1200" dirty="0" smtClean="0">
                <a:solidFill>
                  <a:schemeClr val="tx1"/>
                </a:solidFill>
                <a:latin typeface="+mn-lt"/>
                <a:ea typeface="+mn-ea"/>
                <a:cs typeface="+mn-cs"/>
              </a:rPr>
              <a:t> mononucleosis) to severe symptoms involving the eyes, brain, or other internal organs. This virus is spread through sexual and nonsexual contact with body secretions.</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Leukoencephalopathy</a:t>
            </a:r>
            <a:r>
              <a:rPr lang="en-US" sz="1200" b="0" i="0" kern="1200" dirty="0" smtClean="0">
                <a:solidFill>
                  <a:schemeClr val="tx1"/>
                </a:solidFill>
                <a:latin typeface="+mn-lt"/>
                <a:ea typeface="+mn-ea"/>
                <a:cs typeface="+mn-cs"/>
              </a:rPr>
              <a:t> refers to disorders of brain white matter. Neurologists have long appreciated the importance of white matter in the normal function of the central nervous system (CNS), and much is known of the effects of white matter lesions on motor and sensory systems.</a:t>
            </a:r>
          </a:p>
          <a:p>
            <a:r>
              <a:rPr lang="en-US" sz="1200" b="1" i="0" kern="1200" dirty="0" smtClean="0">
                <a:solidFill>
                  <a:schemeClr val="tx1"/>
                </a:solidFill>
                <a:latin typeface="+mn-lt"/>
                <a:ea typeface="+mn-ea"/>
                <a:cs typeface="+mn-cs"/>
              </a:rPr>
              <a:t>Cryptosporidiosis</a:t>
            </a:r>
            <a:r>
              <a:rPr lang="en-US" sz="1200" b="0" i="0" kern="1200" dirty="0" smtClean="0">
                <a:solidFill>
                  <a:schemeClr val="tx1"/>
                </a:solidFill>
                <a:latin typeface="+mn-lt"/>
                <a:ea typeface="+mn-ea"/>
                <a:cs typeface="+mn-cs"/>
              </a:rPr>
              <a:t> is a diarrheal disease caused by microscopic parasites, Cryptosporidium, that can live in the intestine of humans and animals and is passed in the stool of an infected person or animal.</a:t>
            </a:r>
          </a:p>
          <a:p>
            <a:r>
              <a:rPr lang="en-US" sz="1200" b="1" i="0" kern="1200" dirty="0" err="1" smtClean="0">
                <a:solidFill>
                  <a:schemeClr val="tx1"/>
                </a:solidFill>
                <a:latin typeface="+mn-lt"/>
                <a:ea typeface="+mn-ea"/>
                <a:cs typeface="+mn-cs"/>
              </a:rPr>
              <a:t>Isosporiasis</a:t>
            </a:r>
            <a:r>
              <a:rPr lang="en-US" sz="1200" b="0" i="0" kern="1200" dirty="0" smtClean="0">
                <a:solidFill>
                  <a:schemeClr val="tx1"/>
                </a:solidFill>
                <a:latin typeface="+mn-lt"/>
                <a:ea typeface="+mn-ea"/>
                <a:cs typeface="+mn-cs"/>
              </a:rPr>
              <a:t>, also known as </a:t>
            </a:r>
            <a:r>
              <a:rPr lang="en-US" sz="1200" b="0" i="0" kern="1200" dirty="0" err="1" smtClean="0">
                <a:solidFill>
                  <a:schemeClr val="tx1"/>
                </a:solidFill>
                <a:latin typeface="+mn-lt"/>
                <a:ea typeface="+mn-ea"/>
                <a:cs typeface="+mn-cs"/>
              </a:rPr>
              <a:t>cystoisosporiasis</a:t>
            </a:r>
            <a:r>
              <a:rPr lang="en-US" sz="1200" b="0" i="0" kern="1200" dirty="0" smtClean="0">
                <a:solidFill>
                  <a:schemeClr val="tx1"/>
                </a:solidFill>
                <a:latin typeface="+mn-lt"/>
                <a:ea typeface="+mn-ea"/>
                <a:cs typeface="+mn-cs"/>
              </a:rPr>
              <a:t>, is a human intestinal disease caused by the parasite </a:t>
            </a:r>
            <a:r>
              <a:rPr lang="en-US" sz="1200" b="0" i="0" kern="1200" dirty="0" err="1" smtClean="0">
                <a:solidFill>
                  <a:schemeClr val="tx1"/>
                </a:solidFill>
                <a:latin typeface="+mn-lt"/>
                <a:ea typeface="+mn-ea"/>
                <a:cs typeface="+mn-cs"/>
              </a:rPr>
              <a:t>Isospora</a:t>
            </a:r>
            <a:r>
              <a:rPr lang="en-US" sz="1200" b="0" i="0" kern="1200" dirty="0" smtClean="0">
                <a:solidFill>
                  <a:schemeClr val="tx1"/>
                </a:solidFill>
                <a:latin typeface="+mn-lt"/>
                <a:ea typeface="+mn-ea"/>
                <a:cs typeface="+mn-cs"/>
              </a:rPr>
              <a:t> belli (now known as </a:t>
            </a:r>
            <a:r>
              <a:rPr lang="en-US" sz="1200" b="0" i="0" kern="1200" dirty="0" err="1" smtClean="0">
                <a:solidFill>
                  <a:schemeClr val="tx1"/>
                </a:solidFill>
                <a:latin typeface="+mn-lt"/>
                <a:ea typeface="+mn-ea"/>
                <a:cs typeface="+mn-cs"/>
              </a:rPr>
              <a:t>Cystoisospora</a:t>
            </a:r>
            <a:r>
              <a:rPr lang="en-US" sz="1200" b="0" i="0" kern="1200" dirty="0" smtClean="0">
                <a:solidFill>
                  <a:schemeClr val="tx1"/>
                </a:solidFill>
                <a:latin typeface="+mn-lt"/>
                <a:ea typeface="+mn-ea"/>
                <a:cs typeface="+mn-cs"/>
              </a:rPr>
              <a:t> belli). It is found worldwide, especially in tropical and subtropical areas.</a:t>
            </a:r>
          </a:p>
          <a:p>
            <a:r>
              <a:rPr lang="en-US" sz="1200" b="1" i="0" kern="1200" dirty="0" smtClean="0">
                <a:solidFill>
                  <a:schemeClr val="tx1"/>
                </a:solidFill>
                <a:latin typeface="+mn-lt"/>
                <a:ea typeface="+mn-ea"/>
                <a:cs typeface="+mn-cs"/>
              </a:rPr>
              <a:t>Lymphoma</a:t>
            </a:r>
            <a:r>
              <a:rPr lang="en-US" sz="1200" b="0" i="0" kern="1200" dirty="0" smtClean="0">
                <a:solidFill>
                  <a:schemeClr val="tx1"/>
                </a:solidFill>
                <a:latin typeface="+mn-lt"/>
                <a:ea typeface="+mn-ea"/>
                <a:cs typeface="+mn-cs"/>
              </a:rPr>
              <a:t> is cancer that begins in infection-fighting cells of the immune system, called lymphocytes. </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Adenitis</a:t>
            </a:r>
            <a:r>
              <a:rPr lang="en-US" sz="1200" b="0" i="0" kern="1200" dirty="0" smtClean="0">
                <a:solidFill>
                  <a:schemeClr val="tx1"/>
                </a:solidFill>
                <a:latin typeface="+mn-lt"/>
                <a:ea typeface="+mn-ea"/>
                <a:cs typeface="+mn-cs"/>
              </a:rPr>
              <a:t> is a general term for an inflammation of a gland. Often it is used to refer to lymphadenitis which is the inflammation of a lymph node.</a:t>
            </a:r>
            <a:endParaRPr lang="en-US" dirty="0"/>
          </a:p>
        </p:txBody>
      </p:sp>
      <p:sp>
        <p:nvSpPr>
          <p:cNvPr id="4" name="Slide Number Placeholder 3"/>
          <p:cNvSpPr>
            <a:spLocks noGrp="1"/>
          </p:cNvSpPr>
          <p:nvPr>
            <p:ph type="sldNum" sz="quarter" idx="10"/>
          </p:nvPr>
        </p:nvSpPr>
        <p:spPr/>
        <p:txBody>
          <a:bodyPr/>
          <a:lstStyle/>
          <a:p>
            <a:fld id="{D422F2D6-BE3C-4C80-BBBD-5ACEDECFA4D7}"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HIV / AIDS</a:t>
            </a:r>
            <a:endParaRPr lang="en-US" b="1"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00B0F0"/>
                </a:solidFill>
              </a:rPr>
              <a:t>Samuel </a:t>
            </a:r>
            <a:r>
              <a:rPr lang="en-US" dirty="0" err="1" smtClean="0">
                <a:solidFill>
                  <a:srgbClr val="00B0F0"/>
                </a:solidFill>
              </a:rPr>
              <a:t>Ngigi</a:t>
            </a:r>
            <a:r>
              <a:rPr lang="en-US" dirty="0" smtClean="0">
                <a:solidFill>
                  <a:srgbClr val="00B0F0"/>
                </a:solidFill>
              </a:rPr>
              <a:t> K.</a:t>
            </a:r>
            <a:endParaRPr lang="en-US" dirty="0">
              <a:solidFill>
                <a:srgbClr val="00B0F0"/>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Kenya HIV Epidemiology</a:t>
            </a:r>
            <a:endParaRPr lang="en-US" dirty="0"/>
          </a:p>
        </p:txBody>
      </p:sp>
      <p:pic>
        <p:nvPicPr>
          <p:cNvPr id="2050" name="Picture 2" descr="C:\Users\Cyrus\Pictures\Screenshots\Screenshot (147).png"/>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p:spPr>
      </p:pic>
    </p:spTree>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t>People Who Inject Drugs (PWID) and HIV</a:t>
            </a:r>
            <a:endParaRPr lang="en-US" b="1"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t>The </a:t>
            </a:r>
            <a:r>
              <a:rPr lang="en-US" dirty="0" smtClean="0"/>
              <a:t>recommended first-line ART for adult PWID is TDF + 3TC + DTG (or TDF + 3TC + ATV/r for women and adolescent girls of childbearing </a:t>
            </a:r>
            <a:r>
              <a:rPr lang="en-US" dirty="0" smtClean="0"/>
              <a:t>potential)</a:t>
            </a:r>
          </a:p>
          <a:p>
            <a:r>
              <a:rPr lang="en-US" dirty="0" smtClean="0"/>
              <a:t>PWID </a:t>
            </a:r>
            <a:r>
              <a:rPr lang="en-US" dirty="0" smtClean="0"/>
              <a:t>should be offered screening, diagnosis, treatment and prevention of STIs as part of comprehensive HIV prevention and </a:t>
            </a:r>
            <a:r>
              <a:rPr lang="en-US" dirty="0" smtClean="0"/>
              <a:t>care</a:t>
            </a:r>
          </a:p>
          <a:p>
            <a:r>
              <a:rPr lang="en-US" dirty="0" smtClean="0"/>
              <a:t>PWID </a:t>
            </a:r>
            <a:r>
              <a:rPr lang="en-US" dirty="0" smtClean="0"/>
              <a:t>should have the same access to TB prevention, screening and treatment services as other populations at risk of or living with </a:t>
            </a:r>
            <a:r>
              <a:rPr lang="en-US" dirty="0" smtClean="0"/>
              <a:t>HIV</a:t>
            </a:r>
          </a:p>
          <a:p>
            <a:r>
              <a:rPr lang="en-US" dirty="0" smtClean="0"/>
              <a:t>PWID </a:t>
            </a:r>
            <a:r>
              <a:rPr lang="en-US" dirty="0" smtClean="0"/>
              <a:t>should be screened for HBV (by </a:t>
            </a:r>
            <a:r>
              <a:rPr lang="en-US" dirty="0" err="1" smtClean="0"/>
              <a:t>HBsAg</a:t>
            </a:r>
            <a:r>
              <a:rPr lang="en-US" dirty="0" smtClean="0"/>
              <a:t>) and HCV (by HCV serology) at first </a:t>
            </a:r>
            <a:r>
              <a:rPr lang="en-US" dirty="0" smtClean="0"/>
              <a:t>contact</a:t>
            </a:r>
          </a:p>
          <a:p>
            <a:r>
              <a:rPr lang="en-US" dirty="0" smtClean="0"/>
              <a:t>All </a:t>
            </a:r>
            <a:r>
              <a:rPr lang="en-US" dirty="0" smtClean="0"/>
              <a:t>PWID should be linked to Needle and Syringe </a:t>
            </a:r>
            <a:r>
              <a:rPr lang="en-US" dirty="0" err="1" smtClean="0"/>
              <a:t>Programmes</a:t>
            </a:r>
            <a:r>
              <a:rPr lang="en-US" dirty="0" smtClean="0"/>
              <a:t> (NSP) to access sterile injecting equipment</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End of Presentation</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B0F0"/>
                </a:solidFill>
              </a:rPr>
              <a:t>Thank You</a:t>
            </a:r>
            <a:endParaRPr lang="en-US" b="1" dirty="0">
              <a:solidFill>
                <a:srgbClr val="00B0F0"/>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Variation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Even within Kenya, different regions have a different picture of the disease. </a:t>
            </a:r>
          </a:p>
          <a:p>
            <a:r>
              <a:rPr lang="en-US" dirty="0" smtClean="0"/>
              <a:t>Among adults aged 15-64 years, the prevalence ranges from the highest at 15.1% in Nyanza to the lowest at 2.1% in Eastern North (2012 statistics). </a:t>
            </a:r>
          </a:p>
          <a:p>
            <a:r>
              <a:rPr lang="en-US" dirty="0" smtClean="0"/>
              <a:t>Prevalence is higher in the urban areas than in the rural areas.</a:t>
            </a:r>
          </a:p>
          <a:p>
            <a:r>
              <a:rPr lang="en-US" dirty="0" smtClean="0"/>
              <a:t>A higher proportion of women aged 15-64 (6.9 percent) than men (4.4 percent) are infected with HIV.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HIV Virus </a:t>
            </a:r>
            <a:endParaRPr lang="en-US" dirty="0"/>
          </a:p>
        </p:txBody>
      </p:sp>
      <p:pic>
        <p:nvPicPr>
          <p:cNvPr id="3074" name="Picture 2" descr="C:\Users\Cyrus\Pictures\Screenshots\Screenshot (157).png"/>
          <p:cNvPicPr>
            <a:picLocks noGrp="1" noChangeAspect="1" noChangeArrowheads="1"/>
          </p:cNvPicPr>
          <p:nvPr>
            <p:ph idx="1"/>
          </p:nvPr>
        </p:nvPicPr>
        <p:blipFill>
          <a:blip r:embed="rId2" cstate="print"/>
          <a:srcRect/>
          <a:stretch>
            <a:fillRect/>
          </a:stretch>
        </p:blipFill>
        <p:spPr bwMode="auto">
          <a:xfrm>
            <a:off x="0" y="1066800"/>
            <a:ext cx="9144000" cy="5791200"/>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HIV Virus </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dirty="0" smtClean="0"/>
              <a:t>The virus has an outer double lipid membrane that is derived from the host membrane. </a:t>
            </a:r>
          </a:p>
          <a:p>
            <a:r>
              <a:rPr lang="en-US" dirty="0" smtClean="0"/>
              <a:t>This lipid membrane is lined by protein matrix. </a:t>
            </a:r>
          </a:p>
          <a:p>
            <a:r>
              <a:rPr lang="en-US" dirty="0" smtClean="0"/>
              <a:t>This is further studded with spikes known as the surface glycoprotein (</a:t>
            </a:r>
            <a:r>
              <a:rPr lang="en-US" dirty="0" err="1" smtClean="0"/>
              <a:t>gp</a:t>
            </a:r>
            <a:r>
              <a:rPr lang="en-US" dirty="0" smtClean="0"/>
              <a:t>) 120 which is anchored to the lipid membrane by the trans-membrane </a:t>
            </a:r>
            <a:r>
              <a:rPr lang="en-US" dirty="0" err="1" smtClean="0"/>
              <a:t>gp</a:t>
            </a:r>
            <a:r>
              <a:rPr lang="en-US" dirty="0" smtClean="0"/>
              <a:t> 41.</a:t>
            </a:r>
          </a:p>
          <a:p>
            <a:r>
              <a:rPr lang="en-US" dirty="0" smtClean="0"/>
              <a:t>These glycoprotein spikes surround the cone-shaped protein core. </a:t>
            </a:r>
          </a:p>
          <a:p>
            <a:r>
              <a:rPr lang="en-US" dirty="0" smtClean="0"/>
              <a:t>The gp120 and gp41 mediate the entry of virus into the host cells.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Structure of HIV Virus </a:t>
            </a:r>
            <a:r>
              <a:rPr lang="en-US" dirty="0" err="1" smtClean="0"/>
              <a:t>Cnt’d</a:t>
            </a:r>
            <a:r>
              <a:rPr lang="en-US" dirty="0" smtClean="0"/>
              <a:t>…</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The core (</a:t>
            </a:r>
            <a:r>
              <a:rPr lang="en-US" dirty="0" err="1" smtClean="0"/>
              <a:t>capsid</a:t>
            </a:r>
            <a:r>
              <a:rPr lang="en-US" dirty="0" smtClean="0"/>
              <a:t>) is made up of the protein P24 that encapsulates two identical single strands of RNA - SSRNA (the viral genetic material) and viral enzymes. </a:t>
            </a:r>
          </a:p>
          <a:p>
            <a:r>
              <a:rPr lang="en-US" dirty="0" smtClean="0"/>
              <a:t>These enzymes include reverse transcriptase (RT), Protease (P) and </a:t>
            </a:r>
            <a:r>
              <a:rPr lang="en-US" dirty="0" err="1" smtClean="0"/>
              <a:t>Integrase</a:t>
            </a:r>
            <a:r>
              <a:rPr lang="en-US" dirty="0" smtClean="0"/>
              <a:t> (I) enzymes which perform different functions in the viral replication process. </a:t>
            </a:r>
          </a:p>
          <a:p>
            <a:r>
              <a:rPr lang="en-US" dirty="0" smtClean="0"/>
              <a:t>Reverse transcriptase is used for replication of the virus genetic material by converting the viral SSRNA into a double stranded deoxyribonucleic acid (DNA). </a:t>
            </a:r>
          </a:p>
          <a:p>
            <a:r>
              <a:rPr lang="en-US" dirty="0" smtClean="0"/>
              <a:t>The </a:t>
            </a:r>
            <a:r>
              <a:rPr lang="en-US" dirty="0" err="1" smtClean="0"/>
              <a:t>integrase</a:t>
            </a:r>
            <a:r>
              <a:rPr lang="en-US" dirty="0" smtClean="0"/>
              <a:t> enzyme facilitates integration of the DNA into the host’s chromosomal DNA. </a:t>
            </a:r>
          </a:p>
          <a:p>
            <a:r>
              <a:rPr lang="en-US" dirty="0" smtClean="0"/>
              <a:t>Protease enzyme splits generated macro-proteins into smaller viral proteins (core, envelope, regulatory proteins and enzymes) which go into forming new viral particles.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Lifecycle of HIV </a:t>
            </a:r>
            <a:endParaRPr lang="en-US" dirty="0"/>
          </a:p>
        </p:txBody>
      </p:sp>
      <p:sp>
        <p:nvSpPr>
          <p:cNvPr id="5" name="Content Placeholder 4"/>
          <p:cNvSpPr>
            <a:spLocks noGrp="1"/>
          </p:cNvSpPr>
          <p:nvPr>
            <p:ph idx="1"/>
          </p:nvPr>
        </p:nvSpPr>
        <p:spPr>
          <a:xfrm>
            <a:off x="228600" y="838200"/>
            <a:ext cx="8686800" cy="5867400"/>
          </a:xfrm>
        </p:spPr>
        <p:txBody>
          <a:bodyPr>
            <a:normAutofit fontScale="92500" lnSpcReduction="20000"/>
          </a:bodyPr>
          <a:lstStyle/>
          <a:p>
            <a:r>
              <a:rPr lang="en-US" b="1" dirty="0" smtClean="0"/>
              <a:t>Binding:</a:t>
            </a:r>
          </a:p>
          <a:p>
            <a:r>
              <a:rPr lang="en-US" dirty="0" smtClean="0"/>
              <a:t>This step consists of several interactions between the host cell and the virus. </a:t>
            </a:r>
          </a:p>
          <a:p>
            <a:r>
              <a:rPr lang="en-US" dirty="0" smtClean="0"/>
              <a:t>The first one involves the attachment of the virus through the </a:t>
            </a:r>
            <a:r>
              <a:rPr lang="en-US" dirty="0" err="1" smtClean="0"/>
              <a:t>gp</a:t>
            </a:r>
            <a:r>
              <a:rPr lang="en-US" dirty="0" smtClean="0"/>
              <a:t> 120 and </a:t>
            </a:r>
            <a:r>
              <a:rPr lang="en-US" dirty="0" err="1" smtClean="0"/>
              <a:t>gp</a:t>
            </a:r>
            <a:r>
              <a:rPr lang="en-US" dirty="0" smtClean="0"/>
              <a:t> 41 to the CD4 cell receptor of the host cell. </a:t>
            </a:r>
          </a:p>
          <a:p>
            <a:r>
              <a:rPr lang="en-US" dirty="0" smtClean="0"/>
              <a:t>Thereafter, there is an interaction between a CD4 cell co‐receptor and the gp120 complex. </a:t>
            </a:r>
          </a:p>
          <a:p>
            <a:r>
              <a:rPr lang="en-US" dirty="0" smtClean="0"/>
              <a:t>This step is the most important one in the process, without which no infection occurs. </a:t>
            </a:r>
          </a:p>
          <a:p>
            <a:r>
              <a:rPr lang="en-US" dirty="0" smtClean="0"/>
              <a:t>This works like a key and a lock. </a:t>
            </a:r>
          </a:p>
          <a:p>
            <a:r>
              <a:rPr lang="en-US" dirty="0" smtClean="0"/>
              <a:t>It is also important to remember as one of the sites for medicines called co‐ receptor antagonists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of HIV </a:t>
            </a:r>
            <a:r>
              <a:rPr lang="en-US" dirty="0" err="1" smtClean="0"/>
              <a:t>Cnt’d</a:t>
            </a:r>
            <a:r>
              <a:rPr lang="en-US" dirty="0" smtClean="0"/>
              <a:t>…</a:t>
            </a:r>
            <a:endParaRPr lang="en-US" dirty="0"/>
          </a:p>
        </p:txBody>
      </p:sp>
      <p:sp>
        <p:nvSpPr>
          <p:cNvPr id="3" name="Content Placeholder 2"/>
          <p:cNvSpPr>
            <a:spLocks noGrp="1"/>
          </p:cNvSpPr>
          <p:nvPr>
            <p:ph idx="1"/>
          </p:nvPr>
        </p:nvSpPr>
        <p:spPr/>
        <p:txBody>
          <a:bodyPr/>
          <a:lstStyle/>
          <a:p>
            <a:r>
              <a:rPr lang="en-US" b="1" dirty="0" smtClean="0"/>
              <a:t>Fusion and Entry:</a:t>
            </a:r>
          </a:p>
          <a:p>
            <a:r>
              <a:rPr lang="en-US" dirty="0" smtClean="0"/>
              <a:t>This step involves the fusion of the membranes of the host cell and that of the virus.  </a:t>
            </a:r>
          </a:p>
          <a:p>
            <a:r>
              <a:rPr lang="en-US" dirty="0" smtClean="0"/>
              <a:t>As noted in the previous figure, this step is the target of drugs such as </a:t>
            </a:r>
            <a:r>
              <a:rPr lang="en-US" dirty="0" err="1" smtClean="0"/>
              <a:t>enfurvitide</a:t>
            </a:r>
            <a:r>
              <a:rPr lang="en-US" dirty="0" smtClean="0"/>
              <a:t>.</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Lifecycle of HIV </a:t>
            </a:r>
            <a:r>
              <a:rPr lang="en-US" dirty="0" err="1" smtClean="0"/>
              <a:t>Cnt’d</a:t>
            </a:r>
            <a:r>
              <a:rPr lang="en-US" dirty="0" smtClean="0"/>
              <a:t>…</a:t>
            </a:r>
            <a:endParaRPr lang="en-US" dirty="0"/>
          </a:p>
        </p:txBody>
      </p:sp>
      <p:sp>
        <p:nvSpPr>
          <p:cNvPr id="3" name="Content Placeholder 2"/>
          <p:cNvSpPr>
            <a:spLocks noGrp="1"/>
          </p:cNvSpPr>
          <p:nvPr>
            <p:ph idx="1"/>
          </p:nvPr>
        </p:nvSpPr>
        <p:spPr>
          <a:xfrm>
            <a:off x="228600" y="762000"/>
            <a:ext cx="8686800" cy="5943600"/>
          </a:xfrm>
        </p:spPr>
        <p:txBody>
          <a:bodyPr>
            <a:normAutofit/>
          </a:bodyPr>
          <a:lstStyle/>
          <a:p>
            <a:r>
              <a:rPr lang="en-US" b="1" dirty="0" smtClean="0"/>
              <a:t>Reverse Transcription:</a:t>
            </a:r>
          </a:p>
          <a:p>
            <a:r>
              <a:rPr lang="en-US" dirty="0" smtClean="0"/>
              <a:t>By now you should have </a:t>
            </a:r>
            <a:r>
              <a:rPr lang="en-US" dirty="0" err="1" smtClean="0"/>
              <a:t>realised</a:t>
            </a:r>
            <a:r>
              <a:rPr lang="en-US" dirty="0" smtClean="0"/>
              <a:t> that the virus has uncoated itself by engaging in the last two steps and only the nucleus and its contents (RNA, reverse transcriptase, </a:t>
            </a:r>
            <a:r>
              <a:rPr lang="en-US" dirty="0" err="1" smtClean="0"/>
              <a:t>integrase</a:t>
            </a:r>
            <a:r>
              <a:rPr lang="en-US" dirty="0" smtClean="0"/>
              <a:t>, and other viral proteins) enter the host cell cytoplasm. </a:t>
            </a:r>
          </a:p>
          <a:p>
            <a:r>
              <a:rPr lang="en-US" dirty="0" smtClean="0"/>
              <a:t>Using one of its enzymes, reverse transcriptase, the virus is able to transform from a SSRNA to a </a:t>
            </a:r>
            <a:r>
              <a:rPr lang="en-US" dirty="0" err="1" smtClean="0"/>
              <a:t>dsDNA</a:t>
            </a:r>
            <a:r>
              <a:rPr lang="en-US" dirty="0" smtClean="0"/>
              <a:t>. </a:t>
            </a:r>
          </a:p>
          <a:p>
            <a:r>
              <a:rPr lang="en-US" dirty="0" smtClean="0"/>
              <a:t>Can you think of the reason why this virus takes up the DNA state?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of HIV </a:t>
            </a:r>
            <a:r>
              <a:rPr lang="en-US" dirty="0" err="1" smtClean="0"/>
              <a:t>Cnt’d</a:t>
            </a:r>
            <a:r>
              <a:rPr lang="en-US" dirty="0" smtClean="0"/>
              <a:t>…</a:t>
            </a:r>
            <a:endParaRPr lang="en-US" dirty="0"/>
          </a:p>
        </p:txBody>
      </p:sp>
      <p:sp>
        <p:nvSpPr>
          <p:cNvPr id="3" name="Content Placeholder 2"/>
          <p:cNvSpPr>
            <a:spLocks noGrp="1"/>
          </p:cNvSpPr>
          <p:nvPr>
            <p:ph idx="1"/>
          </p:nvPr>
        </p:nvSpPr>
        <p:spPr>
          <a:xfrm>
            <a:off x="228600" y="1219200"/>
            <a:ext cx="8686800" cy="5410200"/>
          </a:xfrm>
        </p:spPr>
        <p:txBody>
          <a:bodyPr>
            <a:normAutofit lnSpcReduction="10000"/>
          </a:bodyPr>
          <a:lstStyle/>
          <a:p>
            <a:r>
              <a:rPr lang="en-US" b="1" dirty="0" smtClean="0"/>
              <a:t>Integration:</a:t>
            </a:r>
          </a:p>
          <a:p>
            <a:r>
              <a:rPr lang="en-US" dirty="0" smtClean="0"/>
              <a:t>We have all heard of the adage that when you go to Rome you do what the Romans do! </a:t>
            </a:r>
          </a:p>
          <a:p>
            <a:r>
              <a:rPr lang="en-US" dirty="0" smtClean="0"/>
              <a:t>The HIV virus having taken a DNA status is in a form similar to that in the host cell’s nucleus: DNA. </a:t>
            </a:r>
          </a:p>
          <a:p>
            <a:r>
              <a:rPr lang="en-US" dirty="0" smtClean="0"/>
              <a:t>It is thus transported into the host nucleus and integrates into the host cell DNA. </a:t>
            </a:r>
          </a:p>
          <a:p>
            <a:r>
              <a:rPr lang="en-US" dirty="0" smtClean="0"/>
              <a:t>This is aided by the viral enzyme </a:t>
            </a:r>
            <a:r>
              <a:rPr lang="en-US" dirty="0" err="1" smtClean="0"/>
              <a:t>Integrase</a:t>
            </a:r>
            <a:r>
              <a:rPr lang="en-US" dirty="0" smtClean="0"/>
              <a:t>.  </a:t>
            </a:r>
          </a:p>
          <a:p>
            <a:r>
              <a:rPr lang="en-US" dirty="0" smtClean="0"/>
              <a:t>Once this happens, the cell becomes infected permanently until it dies.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Lifecycle of HIV </a:t>
            </a:r>
            <a:r>
              <a:rPr lang="en-US" dirty="0" err="1" smtClean="0"/>
              <a:t>Cnt’d</a:t>
            </a:r>
            <a:r>
              <a:rPr lang="en-US" dirty="0" smtClean="0"/>
              <a:t>…</a:t>
            </a:r>
            <a:endParaRPr lang="en-US" dirty="0"/>
          </a:p>
        </p:txBody>
      </p:sp>
      <p:sp>
        <p:nvSpPr>
          <p:cNvPr id="3" name="Content Placeholder 2"/>
          <p:cNvSpPr>
            <a:spLocks noGrp="1"/>
          </p:cNvSpPr>
          <p:nvPr>
            <p:ph idx="1"/>
          </p:nvPr>
        </p:nvSpPr>
        <p:spPr>
          <a:xfrm>
            <a:off x="152400" y="762000"/>
            <a:ext cx="8763000" cy="5943600"/>
          </a:xfrm>
        </p:spPr>
        <p:txBody>
          <a:bodyPr>
            <a:normAutofit fontScale="85000" lnSpcReduction="20000"/>
          </a:bodyPr>
          <a:lstStyle/>
          <a:p>
            <a:r>
              <a:rPr lang="en-US" b="1" dirty="0" smtClean="0"/>
              <a:t>Protein Production:</a:t>
            </a:r>
          </a:p>
          <a:p>
            <a:r>
              <a:rPr lang="en-US" dirty="0" smtClean="0"/>
              <a:t>The infected host cell’s mechanisms are then taken over by the virus. </a:t>
            </a:r>
          </a:p>
          <a:p>
            <a:r>
              <a:rPr lang="en-US" dirty="0" smtClean="0"/>
              <a:t>As we all know, DNA gives rise to RNA part of which makes proteins. </a:t>
            </a:r>
          </a:p>
          <a:p>
            <a:r>
              <a:rPr lang="en-US" dirty="0" smtClean="0"/>
              <a:t>The virus is now able to use the host cell’s transcription mechanisms to make new RNAs and messenger RNA(mRNA). </a:t>
            </a:r>
          </a:p>
          <a:p>
            <a:r>
              <a:rPr lang="en-US" dirty="0" smtClean="0"/>
              <a:t>The latter is released into the cytoplasm of the host cells and translated into long protein complexes, often known as polypeptide chains.  </a:t>
            </a:r>
          </a:p>
          <a:p>
            <a:r>
              <a:rPr lang="en-US" dirty="0" smtClean="0"/>
              <a:t>The polypeptides are broken further into the constituent proteins and enzymes. </a:t>
            </a:r>
          </a:p>
          <a:p>
            <a:r>
              <a:rPr lang="en-US" dirty="0" smtClean="0"/>
              <a:t>The other RNAs become the genomic RNA material that will eventually start off this cycle again</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9F193E-118E-49DA-B64A-CAD8EFFD5806}" type="slidenum">
              <a:rPr lang="en-US"/>
              <a:pPr/>
              <a:t>2</a:t>
            </a:fld>
            <a:endParaRPr lang="en-US"/>
          </a:p>
        </p:txBody>
      </p:sp>
      <p:sp>
        <p:nvSpPr>
          <p:cNvPr id="888834" name="Rectangle 2"/>
          <p:cNvSpPr>
            <a:spLocks noGrp="1" noChangeArrowheads="1"/>
          </p:cNvSpPr>
          <p:nvPr>
            <p:ph type="title"/>
          </p:nvPr>
        </p:nvSpPr>
        <p:spPr/>
        <p:txBody>
          <a:bodyPr/>
          <a:lstStyle/>
          <a:p>
            <a:r>
              <a:rPr lang="en-US"/>
              <a:t>What is HIV?</a:t>
            </a:r>
          </a:p>
        </p:txBody>
      </p:sp>
      <p:sp>
        <p:nvSpPr>
          <p:cNvPr id="888835" name="Rectangle 3"/>
          <p:cNvSpPr>
            <a:spLocks noGrp="1" noChangeArrowheads="1"/>
          </p:cNvSpPr>
          <p:nvPr>
            <p:ph type="body" idx="1"/>
          </p:nvPr>
        </p:nvSpPr>
        <p:spPr/>
        <p:txBody>
          <a:bodyPr/>
          <a:lstStyle/>
          <a:p>
            <a:pPr>
              <a:buSzPct val="50000"/>
              <a:buFont typeface="Arial Black" pitchFamily="34" charset="0"/>
              <a:buChar char="•"/>
            </a:pPr>
            <a:r>
              <a:rPr lang="en-US" sz="4800" u="sng" dirty="0">
                <a:solidFill>
                  <a:srgbClr val="FF0000"/>
                </a:solidFill>
                <a:latin typeface="Arial Black" pitchFamily="34" charset="0"/>
              </a:rPr>
              <a:t>H</a:t>
            </a:r>
            <a:r>
              <a:rPr lang="en-US" dirty="0">
                <a:solidFill>
                  <a:srgbClr val="FF0000"/>
                </a:solidFill>
              </a:rPr>
              <a:t>uman:</a:t>
            </a:r>
            <a:r>
              <a:rPr lang="en-US" dirty="0"/>
              <a:t>  Infecting human beings</a:t>
            </a:r>
          </a:p>
          <a:p>
            <a:pPr>
              <a:buSzPct val="50000"/>
              <a:buFont typeface="Arial Black" pitchFamily="34" charset="0"/>
              <a:buChar char="•"/>
            </a:pPr>
            <a:r>
              <a:rPr lang="en-US" sz="4800" u="sng" dirty="0">
                <a:solidFill>
                  <a:srgbClr val="FF0000"/>
                </a:solidFill>
                <a:latin typeface="Arial Black" pitchFamily="34" charset="0"/>
              </a:rPr>
              <a:t>I</a:t>
            </a:r>
            <a:r>
              <a:rPr lang="en-US" dirty="0">
                <a:solidFill>
                  <a:srgbClr val="FF0000"/>
                </a:solidFill>
              </a:rPr>
              <a:t>mmunodeficiency:</a:t>
            </a:r>
            <a:r>
              <a:rPr lang="en-US" dirty="0"/>
              <a:t>  Decrease or weakness in the body’s ability to fight off infections and illnesses</a:t>
            </a:r>
          </a:p>
          <a:p>
            <a:pPr>
              <a:buSzPct val="50000"/>
              <a:buFont typeface="Arial Black" pitchFamily="34" charset="0"/>
              <a:buChar char="•"/>
            </a:pPr>
            <a:r>
              <a:rPr lang="en-US" sz="4800" u="sng" dirty="0">
                <a:solidFill>
                  <a:srgbClr val="FF0000"/>
                </a:solidFill>
                <a:latin typeface="Arial Black" pitchFamily="34" charset="0"/>
              </a:rPr>
              <a:t>V</a:t>
            </a:r>
            <a:r>
              <a:rPr lang="en-US" dirty="0">
                <a:solidFill>
                  <a:srgbClr val="FF0000"/>
                </a:solidFill>
              </a:rPr>
              <a:t>irus:</a:t>
            </a:r>
            <a:r>
              <a:rPr lang="en-US" dirty="0"/>
              <a:t>  A pathogen having the ability to replicate only inside a living cell</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8835">
                                            <p:txEl>
                                              <p:pRg st="0" end="0"/>
                                            </p:txEl>
                                          </p:spTgt>
                                        </p:tgtEl>
                                        <p:attrNameLst>
                                          <p:attrName>style.visibility</p:attrName>
                                        </p:attrNameLst>
                                      </p:cBhvr>
                                      <p:to>
                                        <p:strVal val="visible"/>
                                      </p:to>
                                    </p:set>
                                    <p:animEffect transition="in" filter="fade">
                                      <p:cBhvr>
                                        <p:cTn id="7" dur="2000"/>
                                        <p:tgtEl>
                                          <p:spTgt spid="888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8835">
                                            <p:txEl>
                                              <p:pRg st="1" end="1"/>
                                            </p:txEl>
                                          </p:spTgt>
                                        </p:tgtEl>
                                        <p:attrNameLst>
                                          <p:attrName>style.visibility</p:attrName>
                                        </p:attrNameLst>
                                      </p:cBhvr>
                                      <p:to>
                                        <p:strVal val="visible"/>
                                      </p:to>
                                    </p:set>
                                    <p:animEffect transition="in" filter="fade">
                                      <p:cBhvr>
                                        <p:cTn id="12" dur="2000"/>
                                        <p:tgtEl>
                                          <p:spTgt spid="888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8835">
                                            <p:txEl>
                                              <p:pRg st="2" end="2"/>
                                            </p:txEl>
                                          </p:spTgt>
                                        </p:tgtEl>
                                        <p:attrNameLst>
                                          <p:attrName>style.visibility</p:attrName>
                                        </p:attrNameLst>
                                      </p:cBhvr>
                                      <p:to>
                                        <p:strVal val="visible"/>
                                      </p:to>
                                    </p:set>
                                    <p:animEffect transition="in" filter="fade">
                                      <p:cBhvr>
                                        <p:cTn id="17" dur="2000"/>
                                        <p:tgtEl>
                                          <p:spTgt spid="888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of HIV </a:t>
            </a:r>
            <a:r>
              <a:rPr lang="en-US" dirty="0" err="1" smtClean="0"/>
              <a:t>Cnt’d</a:t>
            </a:r>
            <a:r>
              <a:rPr lang="en-US" dirty="0" smtClean="0"/>
              <a:t>…</a:t>
            </a:r>
            <a:endParaRPr lang="en-US" dirty="0"/>
          </a:p>
        </p:txBody>
      </p:sp>
      <p:sp>
        <p:nvSpPr>
          <p:cNvPr id="3" name="Content Placeholder 2"/>
          <p:cNvSpPr>
            <a:spLocks noGrp="1"/>
          </p:cNvSpPr>
          <p:nvPr>
            <p:ph idx="1"/>
          </p:nvPr>
        </p:nvSpPr>
        <p:spPr>
          <a:xfrm>
            <a:off x="457200" y="1295400"/>
            <a:ext cx="8229600" cy="5562600"/>
          </a:xfrm>
        </p:spPr>
        <p:txBody>
          <a:bodyPr>
            <a:normAutofit lnSpcReduction="10000"/>
          </a:bodyPr>
          <a:lstStyle/>
          <a:p>
            <a:r>
              <a:rPr lang="en-US" b="1" dirty="0" smtClean="0"/>
              <a:t>Viral assembly and budding:</a:t>
            </a:r>
          </a:p>
          <a:p>
            <a:r>
              <a:rPr lang="en-US" dirty="0" smtClean="0"/>
              <a:t>The second last step is the assembly of the proteins, enzymes and RNAs into </a:t>
            </a:r>
            <a:r>
              <a:rPr lang="en-US" dirty="0" err="1" smtClean="0"/>
              <a:t>virions</a:t>
            </a:r>
            <a:r>
              <a:rPr lang="en-US" dirty="0" smtClean="0"/>
              <a:t>. </a:t>
            </a:r>
          </a:p>
          <a:p>
            <a:r>
              <a:rPr lang="en-US" dirty="0" smtClean="0"/>
              <a:t>The RNA and proteins move to the cell surface, and new immature viruses bud off from the host cell taking with them part of the host cell’s membrane. </a:t>
            </a:r>
          </a:p>
          <a:p>
            <a:r>
              <a:rPr lang="en-US" dirty="0" smtClean="0"/>
              <a:t>These budding are said to leave ‘holes’ within the membrane of the host cell, a factor that contributes towards the death of the CD4 cells.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of HIV </a:t>
            </a:r>
            <a:r>
              <a:rPr lang="en-US" dirty="0" err="1" smtClean="0"/>
              <a:t>Cnt’d</a:t>
            </a:r>
            <a:r>
              <a:rPr lang="en-US" dirty="0" smtClean="0"/>
              <a:t>…</a:t>
            </a:r>
            <a:endParaRPr lang="en-US" dirty="0"/>
          </a:p>
        </p:txBody>
      </p:sp>
      <p:sp>
        <p:nvSpPr>
          <p:cNvPr id="3" name="Content Placeholder 2"/>
          <p:cNvSpPr>
            <a:spLocks noGrp="1"/>
          </p:cNvSpPr>
          <p:nvPr>
            <p:ph idx="1"/>
          </p:nvPr>
        </p:nvSpPr>
        <p:spPr/>
        <p:txBody>
          <a:bodyPr/>
          <a:lstStyle/>
          <a:p>
            <a:r>
              <a:rPr lang="en-US" b="1" dirty="0" smtClean="0"/>
              <a:t>Virus maturation:</a:t>
            </a:r>
          </a:p>
          <a:p>
            <a:r>
              <a:rPr lang="en-US" dirty="0" smtClean="0"/>
              <a:t>The protease enzyme is involved in this final step by way of releasing individual HIV proteins. </a:t>
            </a:r>
          </a:p>
          <a:p>
            <a:r>
              <a:rPr lang="en-US" dirty="0" smtClean="0"/>
              <a:t>You recall that this enzyme also took part in the protein production. </a:t>
            </a:r>
          </a:p>
          <a:p>
            <a:r>
              <a:rPr lang="en-US" dirty="0" smtClean="0"/>
              <a:t>It thus acts both within the host cell’s cytoplasm and after release of the virus.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Lifecycle of HIV </a:t>
            </a:r>
            <a:endParaRPr lang="en-US" dirty="0"/>
          </a:p>
        </p:txBody>
      </p:sp>
      <p:pic>
        <p:nvPicPr>
          <p:cNvPr id="4" name="Picture 2" descr="C:\Users\Cyrus\Pictures\Screenshots\Screenshot (158).png"/>
          <p:cNvPicPr>
            <a:picLocks noGrp="1" noChangeAspect="1" noChangeArrowheads="1"/>
          </p:cNvPicPr>
          <p:nvPr>
            <p:ph idx="1"/>
          </p:nvPr>
        </p:nvPicPr>
        <p:blipFill>
          <a:blip r:embed="rId2" cstate="print"/>
          <a:srcRect/>
          <a:stretch>
            <a:fillRect/>
          </a:stretch>
        </p:blipFill>
        <p:spPr bwMode="auto">
          <a:xfrm>
            <a:off x="0" y="685800"/>
            <a:ext cx="9143999" cy="6172200"/>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Pathophysiology</a:t>
            </a:r>
            <a:r>
              <a:rPr lang="en-US" dirty="0" smtClean="0"/>
              <a:t> of HIV Infection</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HIV attacks the immune system. </a:t>
            </a:r>
          </a:p>
          <a:p>
            <a:r>
              <a:rPr lang="en-US" dirty="0" smtClean="0"/>
              <a:t>Specifically, it infects cells with the CD4 molecule on their surface. </a:t>
            </a:r>
          </a:p>
          <a:p>
            <a:r>
              <a:rPr lang="en-US" dirty="0" smtClean="0"/>
              <a:t>The following immune cells have CD4 receptors: </a:t>
            </a:r>
          </a:p>
          <a:p>
            <a:pPr>
              <a:buFont typeface="Wingdings" pitchFamily="2" charset="2"/>
              <a:buChar char="Ø"/>
            </a:pPr>
            <a:r>
              <a:rPr lang="en-US" dirty="0" smtClean="0"/>
              <a:t>T-Lymphocytes–CD4+ Cells </a:t>
            </a:r>
          </a:p>
          <a:p>
            <a:pPr>
              <a:buFont typeface="Wingdings" pitchFamily="2" charset="2"/>
              <a:buChar char="Ø"/>
            </a:pPr>
            <a:r>
              <a:rPr lang="en-US" dirty="0" smtClean="0"/>
              <a:t>Macrophages </a:t>
            </a:r>
          </a:p>
          <a:p>
            <a:pPr>
              <a:buFont typeface="Wingdings" pitchFamily="2" charset="2"/>
              <a:buChar char="Ø"/>
            </a:pPr>
            <a:r>
              <a:rPr lang="en-US" dirty="0" err="1" smtClean="0"/>
              <a:t>Monocytes</a:t>
            </a:r>
            <a:endParaRPr lang="en-US" dirty="0" smtClean="0"/>
          </a:p>
          <a:p>
            <a:pPr>
              <a:buFont typeface="Wingdings" pitchFamily="2" charset="2"/>
              <a:buChar char="Ø"/>
            </a:pPr>
            <a:r>
              <a:rPr lang="en-US" dirty="0" err="1" smtClean="0"/>
              <a:t>Dendritic</a:t>
            </a:r>
            <a:r>
              <a:rPr lang="en-US" dirty="0" smtClean="0"/>
              <a:t> cells </a:t>
            </a:r>
          </a:p>
          <a:p>
            <a:r>
              <a:rPr lang="en-US" dirty="0" smtClean="0"/>
              <a:t>The most important of these is the helper T cells (often abbreviated as TH). </a:t>
            </a:r>
          </a:p>
          <a:p>
            <a:r>
              <a:rPr lang="en-US" dirty="0" smtClean="0"/>
              <a:t>Helper T cells neither make antibodies -the job of B cells - nor kill infected cells -the responsibility of killer or </a:t>
            </a:r>
            <a:r>
              <a:rPr lang="en-US" dirty="0" err="1" smtClean="0"/>
              <a:t>cytotoxic</a:t>
            </a:r>
            <a:r>
              <a:rPr lang="en-US" dirty="0" smtClean="0"/>
              <a:t> T cells (TC). </a:t>
            </a:r>
          </a:p>
          <a:p>
            <a:r>
              <a:rPr lang="en-US" dirty="0" smtClean="0"/>
              <a:t>Instead, they regulate the proliferation of B cells in response to the presence of a particular antigen. </a:t>
            </a:r>
          </a:p>
          <a:p>
            <a:r>
              <a:rPr lang="en-US" dirty="0" smtClean="0"/>
              <a:t>When a TH cells recognizes the presence of the antigen to which it is attuned, it becomes activated which begins a process that culminates in B cells proliferation and antibody production towards that particular antigen.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err="1" smtClean="0"/>
              <a:t>Pathophysiology</a:t>
            </a:r>
            <a:r>
              <a:rPr lang="en-US" dirty="0" smtClean="0"/>
              <a:t> of HIV Infection </a:t>
            </a:r>
            <a:r>
              <a:rPr lang="en-US" dirty="0" err="1" smtClean="0"/>
              <a:t>Cnt’d</a:t>
            </a:r>
            <a:r>
              <a:rPr lang="en-US" dirty="0" smtClean="0"/>
              <a:t>...</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By depleting the population of TH lymphocytes, HIV renders the body unable to mount an immune response, leaving it vulnerable to a host of bacterial, fungal, and viral infections. </a:t>
            </a:r>
          </a:p>
          <a:p>
            <a:r>
              <a:rPr lang="en-US" dirty="0" smtClean="0"/>
              <a:t>The CD4+ T cell depletion is twofold, that is reduction in numbers and impairment in function. </a:t>
            </a:r>
          </a:p>
          <a:p>
            <a:r>
              <a:rPr lang="en-US" dirty="0" smtClean="0"/>
              <a:t>The reduction in the CD4 cell number and the effects on their function reduces the capacity of the body to fight infectious diseases. </a:t>
            </a:r>
          </a:p>
          <a:p>
            <a:r>
              <a:rPr lang="en-US" dirty="0" smtClean="0"/>
              <a:t>The hallmark of HIV/AIDS is a profound immunodeficiency as a result of depletion of CD4+ T lymphocytes. </a:t>
            </a:r>
          </a:p>
          <a:p>
            <a:r>
              <a:rPr lang="en-US" dirty="0" smtClean="0"/>
              <a:t>Once HIV has entered the body, the immune system initiates anti-HIV antibody and </a:t>
            </a:r>
            <a:r>
              <a:rPr lang="en-US" dirty="0" err="1" smtClean="0"/>
              <a:t>cytotoxic</a:t>
            </a:r>
            <a:r>
              <a:rPr lang="en-US" dirty="0" smtClean="0"/>
              <a:t> T cell production. </a:t>
            </a:r>
          </a:p>
          <a:p>
            <a:r>
              <a:rPr lang="en-US" dirty="0" smtClean="0"/>
              <a:t>However, it can take one to six months for an individual exposed to HIV to produce measurable quantities of antibody.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 Staging of HIV</a:t>
            </a:r>
            <a:endParaRPr lang="en-US" dirty="0"/>
          </a:p>
        </p:txBody>
      </p:sp>
      <p:sp>
        <p:nvSpPr>
          <p:cNvPr id="3" name="Content Placeholder 2"/>
          <p:cNvSpPr>
            <a:spLocks noGrp="1"/>
          </p:cNvSpPr>
          <p:nvPr>
            <p:ph idx="1"/>
          </p:nvPr>
        </p:nvSpPr>
        <p:spPr/>
        <p:txBody>
          <a:bodyPr/>
          <a:lstStyle/>
          <a:p>
            <a:r>
              <a:rPr lang="en-US" dirty="0" smtClean="0"/>
              <a:t>Some of the </a:t>
            </a:r>
            <a:r>
              <a:rPr lang="en-US" dirty="0" err="1" smtClean="0"/>
              <a:t>recognised</a:t>
            </a:r>
            <a:r>
              <a:rPr lang="en-US" dirty="0" smtClean="0"/>
              <a:t> international clinical staging systems which take into consideration the CD4 counts and percentages include the following: </a:t>
            </a:r>
          </a:p>
          <a:p>
            <a:pPr>
              <a:buFont typeface="Wingdings" pitchFamily="2" charset="2"/>
              <a:buChar char="Ø"/>
            </a:pPr>
            <a:r>
              <a:rPr lang="en-US" dirty="0" smtClean="0"/>
              <a:t>World Health Organization (WHO) staging of HIV </a:t>
            </a:r>
          </a:p>
          <a:p>
            <a:pPr>
              <a:buFont typeface="Wingdings" pitchFamily="2" charset="2"/>
              <a:buChar char="Ø"/>
            </a:pPr>
            <a:r>
              <a:rPr lang="en-US" dirty="0" smtClean="0"/>
              <a:t>Centre for Disease Control (CDC) staging of HIV</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Staging</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smtClean="0"/>
              <a:t>From the history and physical examination, you should be in a position to clinically stage the patient. </a:t>
            </a:r>
          </a:p>
          <a:p>
            <a:r>
              <a:rPr lang="en-US" dirty="0" smtClean="0"/>
              <a:t>WHO staging gives you an indication of the patient’s level of disease progression, with stage I being asymptomatic, and stage IV being advanced HIV or AIDS. </a:t>
            </a:r>
          </a:p>
          <a:p>
            <a:r>
              <a:rPr lang="en-US" dirty="0" smtClean="0"/>
              <a:t>Document the stage in the patient’s file.</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Staging </a:t>
            </a:r>
            <a:r>
              <a:rPr lang="en-US" dirty="0" err="1" smtClean="0"/>
              <a:t>Cnt’d</a:t>
            </a:r>
            <a:r>
              <a:rPr lang="en-US" dirty="0" smtClean="0"/>
              <a:t>…</a:t>
            </a:r>
            <a:endParaRPr lang="en-US" dirty="0"/>
          </a:p>
        </p:txBody>
      </p:sp>
      <p:pic>
        <p:nvPicPr>
          <p:cNvPr id="1026" name="Picture 2" descr="C:\Users\Cyrus\Pictures\Screenshots\Screenshot (159).png"/>
          <p:cNvPicPr>
            <a:picLocks noGrp="1" noChangeAspect="1" noChangeArrowheads="1"/>
          </p:cNvPicPr>
          <p:nvPr>
            <p:ph idx="1"/>
          </p:nvPr>
        </p:nvPicPr>
        <p:blipFill>
          <a:blip r:embed="rId2" cstate="print"/>
          <a:srcRect/>
          <a:stretch>
            <a:fillRect/>
          </a:stretch>
        </p:blipFill>
        <p:spPr bwMode="auto">
          <a:xfrm>
            <a:off x="1" y="1371600"/>
            <a:ext cx="9144000" cy="5105399"/>
          </a:xfrm>
          <a:prstGeom prst="rect">
            <a:avLst/>
          </a:prstGeom>
          <a:noFill/>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WHO Staging </a:t>
            </a:r>
            <a:r>
              <a:rPr lang="en-US" dirty="0" err="1" smtClean="0"/>
              <a:t>Cnt’d</a:t>
            </a:r>
            <a:r>
              <a:rPr lang="en-US" dirty="0" smtClean="0"/>
              <a:t>…</a:t>
            </a:r>
            <a:endParaRPr lang="en-US" dirty="0"/>
          </a:p>
        </p:txBody>
      </p:sp>
      <p:pic>
        <p:nvPicPr>
          <p:cNvPr id="2050" name="Picture 2" descr="C:\Users\Cyrus\Pictures\Screenshots\Screenshot (160).png"/>
          <p:cNvPicPr>
            <a:picLocks noGrp="1" noChangeAspect="1" noChangeArrowheads="1"/>
          </p:cNvPicPr>
          <p:nvPr>
            <p:ph idx="1"/>
          </p:nvPr>
        </p:nvPicPr>
        <p:blipFill>
          <a:blip r:embed="rId2" cstate="print"/>
          <a:srcRect/>
          <a:stretch>
            <a:fillRect/>
          </a:stretch>
        </p:blipFill>
        <p:spPr bwMode="auto">
          <a:xfrm>
            <a:off x="0" y="838200"/>
            <a:ext cx="9144000" cy="6019800"/>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WHO staging(adults &amp; adolescents)</a:t>
            </a:r>
            <a:endParaRPr lang="en-US" dirty="0"/>
          </a:p>
        </p:txBody>
      </p:sp>
      <p:sp>
        <p:nvSpPr>
          <p:cNvPr id="3" name="Content Placeholder 2"/>
          <p:cNvSpPr>
            <a:spLocks noGrp="1"/>
          </p:cNvSpPr>
          <p:nvPr>
            <p:ph idx="1"/>
          </p:nvPr>
        </p:nvSpPr>
        <p:spPr>
          <a:xfrm>
            <a:off x="228600" y="990600"/>
            <a:ext cx="8610600" cy="5562600"/>
          </a:xfrm>
        </p:spPr>
        <p:txBody>
          <a:bodyPr>
            <a:normAutofit fontScale="85000" lnSpcReduction="20000"/>
          </a:bodyPr>
          <a:lstStyle/>
          <a:p>
            <a:r>
              <a:rPr lang="en-US" b="1" dirty="0" smtClean="0"/>
              <a:t>Stage 1 :</a:t>
            </a:r>
          </a:p>
          <a:p>
            <a:pPr>
              <a:buFont typeface="Wingdings" pitchFamily="2" charset="2"/>
              <a:buChar char="Ø"/>
            </a:pPr>
            <a:r>
              <a:rPr lang="en-US" dirty="0" smtClean="0"/>
              <a:t>Asymptomatic</a:t>
            </a:r>
          </a:p>
          <a:p>
            <a:pPr>
              <a:buFont typeface="Wingdings" pitchFamily="2" charset="2"/>
              <a:buChar char="Ø"/>
            </a:pPr>
            <a:r>
              <a:rPr lang="en-US" dirty="0" smtClean="0"/>
              <a:t>Persistent generalized </a:t>
            </a:r>
            <a:r>
              <a:rPr lang="en-US" dirty="0" err="1" smtClean="0"/>
              <a:t>lymphadenopathy</a:t>
            </a:r>
            <a:endParaRPr lang="en-US" dirty="0" smtClean="0"/>
          </a:p>
          <a:p>
            <a:r>
              <a:rPr lang="en-US" b="1" dirty="0" smtClean="0"/>
              <a:t>Stage 2 :</a:t>
            </a:r>
          </a:p>
          <a:p>
            <a:pPr>
              <a:buFont typeface="Wingdings" pitchFamily="2" charset="2"/>
              <a:buChar char="Ø"/>
            </a:pPr>
            <a:r>
              <a:rPr lang="en-US" dirty="0" smtClean="0"/>
              <a:t>Moderate unexplained weight loss (&lt; 10% of presumed body weight)</a:t>
            </a:r>
          </a:p>
          <a:p>
            <a:pPr>
              <a:buFont typeface="Wingdings" pitchFamily="2" charset="2"/>
              <a:buChar char="Ø"/>
            </a:pPr>
            <a:r>
              <a:rPr lang="en-US" dirty="0" smtClean="0"/>
              <a:t>Recurrent respiratory tract infections</a:t>
            </a:r>
          </a:p>
          <a:p>
            <a:pPr>
              <a:buFont typeface="Wingdings" pitchFamily="2" charset="2"/>
              <a:buChar char="Ø"/>
            </a:pPr>
            <a:r>
              <a:rPr lang="en-US" dirty="0" smtClean="0"/>
              <a:t>Herpes zoster</a:t>
            </a:r>
          </a:p>
          <a:p>
            <a:pPr>
              <a:buFont typeface="Wingdings" pitchFamily="2" charset="2"/>
              <a:buChar char="Ø"/>
            </a:pPr>
            <a:r>
              <a:rPr lang="en-US" dirty="0" smtClean="0"/>
              <a:t>Angular </a:t>
            </a:r>
            <a:r>
              <a:rPr lang="en-US" dirty="0" err="1" smtClean="0"/>
              <a:t>cheilitis</a:t>
            </a:r>
            <a:endParaRPr lang="en-US" dirty="0" smtClean="0"/>
          </a:p>
          <a:p>
            <a:pPr>
              <a:buFont typeface="Wingdings" pitchFamily="2" charset="2"/>
              <a:buChar char="Ø"/>
            </a:pPr>
            <a:r>
              <a:rPr lang="en-US" dirty="0" smtClean="0"/>
              <a:t>Recurrent oral ulcerations</a:t>
            </a:r>
          </a:p>
          <a:p>
            <a:pPr>
              <a:buFont typeface="Wingdings" pitchFamily="2" charset="2"/>
              <a:buChar char="Ø"/>
            </a:pPr>
            <a:r>
              <a:rPr lang="en-US" dirty="0" err="1" smtClean="0"/>
              <a:t>Papular</a:t>
            </a:r>
            <a:r>
              <a:rPr lang="en-US" dirty="0" smtClean="0"/>
              <a:t> </a:t>
            </a:r>
            <a:r>
              <a:rPr lang="en-US" dirty="0" err="1" smtClean="0"/>
              <a:t>pruritic</a:t>
            </a:r>
            <a:r>
              <a:rPr lang="en-US" dirty="0" smtClean="0"/>
              <a:t> eruptions </a:t>
            </a:r>
          </a:p>
          <a:p>
            <a:pPr>
              <a:buFont typeface="Wingdings" pitchFamily="2" charset="2"/>
              <a:buChar char="Ø"/>
            </a:pPr>
            <a:r>
              <a:rPr lang="en-US" dirty="0" err="1" smtClean="0"/>
              <a:t>Seborrheic</a:t>
            </a:r>
            <a:r>
              <a:rPr lang="en-US" dirty="0" smtClean="0"/>
              <a:t> dermatitis </a:t>
            </a:r>
          </a:p>
          <a:p>
            <a:pPr>
              <a:buFont typeface="Wingdings" pitchFamily="2" charset="2"/>
              <a:buChar char="Ø"/>
            </a:pPr>
            <a:r>
              <a:rPr lang="en-US" dirty="0" smtClean="0"/>
              <a:t>Fungal nail infections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E9B3323-B2FF-4E43-8FA1-BF1EA49C7D28}" type="slidenum">
              <a:rPr lang="en-US"/>
              <a:pPr/>
              <a:t>3</a:t>
            </a:fld>
            <a:endParaRPr lang="en-US"/>
          </a:p>
        </p:txBody>
      </p:sp>
      <p:sp>
        <p:nvSpPr>
          <p:cNvPr id="899074" name="Rectangle 2"/>
          <p:cNvSpPr>
            <a:spLocks noGrp="1" noChangeArrowheads="1"/>
          </p:cNvSpPr>
          <p:nvPr>
            <p:ph type="title"/>
          </p:nvPr>
        </p:nvSpPr>
        <p:spPr/>
        <p:txBody>
          <a:bodyPr/>
          <a:lstStyle/>
          <a:p>
            <a:r>
              <a:rPr lang="en-US"/>
              <a:t>Types of HIV Virus</a:t>
            </a:r>
          </a:p>
        </p:txBody>
      </p:sp>
      <p:sp>
        <p:nvSpPr>
          <p:cNvPr id="899075" name="Rectangle 3"/>
          <p:cNvSpPr>
            <a:spLocks noGrp="1" noChangeArrowheads="1"/>
          </p:cNvSpPr>
          <p:nvPr>
            <p:ph type="body" idx="1"/>
          </p:nvPr>
        </p:nvSpPr>
        <p:spPr/>
        <p:txBody>
          <a:bodyPr/>
          <a:lstStyle/>
          <a:p>
            <a:pPr>
              <a:lnSpc>
                <a:spcPct val="80000"/>
              </a:lnSpc>
            </a:pPr>
            <a:r>
              <a:rPr lang="en-US" b="1" dirty="0"/>
              <a:t>HIV 1</a:t>
            </a:r>
          </a:p>
          <a:p>
            <a:pPr lvl="1">
              <a:lnSpc>
                <a:spcPct val="80000"/>
              </a:lnSpc>
            </a:pPr>
            <a:r>
              <a:rPr lang="en-US" dirty="0"/>
              <a:t>Most common in sub-Saharan Africa and throughout the world</a:t>
            </a:r>
          </a:p>
          <a:p>
            <a:pPr lvl="1">
              <a:lnSpc>
                <a:spcPct val="80000"/>
              </a:lnSpc>
            </a:pPr>
            <a:r>
              <a:rPr lang="en-US" dirty="0"/>
              <a:t>Groups M, N, and O</a:t>
            </a:r>
          </a:p>
          <a:p>
            <a:pPr lvl="1">
              <a:lnSpc>
                <a:spcPct val="80000"/>
              </a:lnSpc>
            </a:pPr>
            <a:r>
              <a:rPr lang="en-US" dirty="0"/>
              <a:t>Pandemic dominated by Group M</a:t>
            </a:r>
          </a:p>
          <a:p>
            <a:pPr lvl="2">
              <a:lnSpc>
                <a:spcPct val="80000"/>
              </a:lnSpc>
              <a:buFont typeface="Wingdings" pitchFamily="2" charset="2"/>
              <a:buChar char="§"/>
            </a:pPr>
            <a:r>
              <a:rPr lang="en-US" dirty="0"/>
              <a:t>Group M comprised of subtypes A - J</a:t>
            </a:r>
          </a:p>
          <a:p>
            <a:pPr lvl="1">
              <a:lnSpc>
                <a:spcPct val="80000"/>
              </a:lnSpc>
              <a:buFont typeface="Wingdings" pitchFamily="2" charset="2"/>
              <a:buNone/>
            </a:pPr>
            <a:endParaRPr lang="en-US" b="1" dirty="0"/>
          </a:p>
          <a:p>
            <a:pPr>
              <a:lnSpc>
                <a:spcPct val="80000"/>
              </a:lnSpc>
            </a:pPr>
            <a:r>
              <a:rPr lang="en-US" b="1" dirty="0"/>
              <a:t>HIV 2</a:t>
            </a:r>
          </a:p>
          <a:p>
            <a:pPr lvl="1">
              <a:lnSpc>
                <a:spcPct val="80000"/>
              </a:lnSpc>
            </a:pPr>
            <a:r>
              <a:rPr lang="en-US" dirty="0"/>
              <a:t>Most often found in West Central Africa, parts of Europe and India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9075">
                                            <p:txEl>
                                              <p:pRg st="0" end="0"/>
                                            </p:txEl>
                                          </p:spTgt>
                                        </p:tgtEl>
                                        <p:attrNameLst>
                                          <p:attrName>style.visibility</p:attrName>
                                        </p:attrNameLst>
                                      </p:cBhvr>
                                      <p:to>
                                        <p:strVal val="visible"/>
                                      </p:to>
                                    </p:set>
                                    <p:animEffect transition="in" filter="fade">
                                      <p:cBhvr>
                                        <p:cTn id="7" dur="2000"/>
                                        <p:tgtEl>
                                          <p:spTgt spid="89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9075">
                                            <p:txEl>
                                              <p:pRg st="1" end="1"/>
                                            </p:txEl>
                                          </p:spTgt>
                                        </p:tgtEl>
                                        <p:attrNameLst>
                                          <p:attrName>style.visibility</p:attrName>
                                        </p:attrNameLst>
                                      </p:cBhvr>
                                      <p:to>
                                        <p:strVal val="visible"/>
                                      </p:to>
                                    </p:set>
                                    <p:animEffect transition="in" filter="fade">
                                      <p:cBhvr>
                                        <p:cTn id="12" dur="2000"/>
                                        <p:tgtEl>
                                          <p:spTgt spid="89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9075">
                                            <p:txEl>
                                              <p:pRg st="2" end="2"/>
                                            </p:txEl>
                                          </p:spTgt>
                                        </p:tgtEl>
                                        <p:attrNameLst>
                                          <p:attrName>style.visibility</p:attrName>
                                        </p:attrNameLst>
                                      </p:cBhvr>
                                      <p:to>
                                        <p:strVal val="visible"/>
                                      </p:to>
                                    </p:set>
                                    <p:animEffect transition="in" filter="fade">
                                      <p:cBhvr>
                                        <p:cTn id="17" dur="2000"/>
                                        <p:tgtEl>
                                          <p:spTgt spid="89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9075">
                                            <p:txEl>
                                              <p:pRg st="3" end="3"/>
                                            </p:txEl>
                                          </p:spTgt>
                                        </p:tgtEl>
                                        <p:attrNameLst>
                                          <p:attrName>style.visibility</p:attrName>
                                        </p:attrNameLst>
                                      </p:cBhvr>
                                      <p:to>
                                        <p:strVal val="visible"/>
                                      </p:to>
                                    </p:set>
                                    <p:animEffect transition="in" filter="fade">
                                      <p:cBhvr>
                                        <p:cTn id="22" dur="2000"/>
                                        <p:tgtEl>
                                          <p:spTgt spid="899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9075">
                                            <p:txEl>
                                              <p:pRg st="4" end="4"/>
                                            </p:txEl>
                                          </p:spTgt>
                                        </p:tgtEl>
                                        <p:attrNameLst>
                                          <p:attrName>style.visibility</p:attrName>
                                        </p:attrNameLst>
                                      </p:cBhvr>
                                      <p:to>
                                        <p:strVal val="visible"/>
                                      </p:to>
                                    </p:set>
                                    <p:animEffect transition="in" filter="fade">
                                      <p:cBhvr>
                                        <p:cTn id="27" dur="2000"/>
                                        <p:tgtEl>
                                          <p:spTgt spid="899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9075">
                                            <p:txEl>
                                              <p:pRg st="6" end="6"/>
                                            </p:txEl>
                                          </p:spTgt>
                                        </p:tgtEl>
                                        <p:attrNameLst>
                                          <p:attrName>style.visibility</p:attrName>
                                        </p:attrNameLst>
                                      </p:cBhvr>
                                      <p:to>
                                        <p:strVal val="visible"/>
                                      </p:to>
                                    </p:set>
                                    <p:animEffect transition="in" filter="fade">
                                      <p:cBhvr>
                                        <p:cTn id="32" dur="2000"/>
                                        <p:tgtEl>
                                          <p:spTgt spid="89907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9075">
                                            <p:txEl>
                                              <p:pRg st="7" end="7"/>
                                            </p:txEl>
                                          </p:spTgt>
                                        </p:tgtEl>
                                        <p:attrNameLst>
                                          <p:attrName>style.visibility</p:attrName>
                                        </p:attrNameLst>
                                      </p:cBhvr>
                                      <p:to>
                                        <p:strVal val="visible"/>
                                      </p:to>
                                    </p:set>
                                    <p:animEffect transition="in" filter="fade">
                                      <p:cBhvr>
                                        <p:cTn id="37" dur="2000"/>
                                        <p:tgtEl>
                                          <p:spTgt spid="899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staging(adults &amp; adolescents)</a:t>
            </a:r>
            <a:endParaRPr lang="en-US" dirty="0"/>
          </a:p>
        </p:txBody>
      </p:sp>
      <p:sp>
        <p:nvSpPr>
          <p:cNvPr id="3" name="Content Placeholder 2"/>
          <p:cNvSpPr>
            <a:spLocks noGrp="1"/>
          </p:cNvSpPr>
          <p:nvPr>
            <p:ph idx="1"/>
          </p:nvPr>
        </p:nvSpPr>
        <p:spPr>
          <a:xfrm>
            <a:off x="228600" y="1295400"/>
            <a:ext cx="8686800" cy="5562600"/>
          </a:xfrm>
        </p:spPr>
        <p:txBody>
          <a:bodyPr>
            <a:normAutofit fontScale="77500" lnSpcReduction="20000"/>
          </a:bodyPr>
          <a:lstStyle/>
          <a:p>
            <a:r>
              <a:rPr lang="en-US" b="1" dirty="0" smtClean="0"/>
              <a:t>Stage 3 :</a:t>
            </a:r>
          </a:p>
          <a:p>
            <a:pPr>
              <a:buFont typeface="Wingdings" pitchFamily="2" charset="2"/>
              <a:buChar char="Ø"/>
            </a:pPr>
            <a:r>
              <a:rPr lang="en-US" dirty="0" smtClean="0"/>
              <a:t>Unexplained severe weight loss (&gt; 10% of presumed body weight)</a:t>
            </a:r>
          </a:p>
          <a:p>
            <a:pPr>
              <a:buFont typeface="Wingdings" pitchFamily="2" charset="2"/>
              <a:buChar char="Ø"/>
            </a:pPr>
            <a:r>
              <a:rPr lang="en-US" dirty="0" smtClean="0"/>
              <a:t>Unexplained chronic </a:t>
            </a:r>
            <a:r>
              <a:rPr lang="en-US" dirty="0" err="1" smtClean="0"/>
              <a:t>diarrhoea</a:t>
            </a:r>
            <a:r>
              <a:rPr lang="en-US" dirty="0" smtClean="0"/>
              <a:t> for more than one month</a:t>
            </a:r>
          </a:p>
          <a:p>
            <a:pPr>
              <a:buFont typeface="Wingdings" pitchFamily="2" charset="2"/>
              <a:buChar char="Ø"/>
            </a:pPr>
            <a:r>
              <a:rPr lang="en-US" dirty="0" smtClean="0"/>
              <a:t>Unexplained persistent fever (intermittent or constant, lasting for &gt;1 month)</a:t>
            </a:r>
          </a:p>
          <a:p>
            <a:pPr>
              <a:buFont typeface="Wingdings" pitchFamily="2" charset="2"/>
              <a:buChar char="Ø"/>
            </a:pPr>
            <a:r>
              <a:rPr lang="en-US" dirty="0" smtClean="0"/>
              <a:t>Persistent oral </a:t>
            </a:r>
            <a:r>
              <a:rPr lang="en-US" dirty="0" err="1" smtClean="0"/>
              <a:t>candidiasis</a:t>
            </a:r>
            <a:endParaRPr lang="en-US" dirty="0" smtClean="0"/>
          </a:p>
          <a:p>
            <a:pPr>
              <a:buFont typeface="Wingdings" pitchFamily="2" charset="2"/>
              <a:buChar char="Ø"/>
            </a:pPr>
            <a:r>
              <a:rPr lang="en-US" dirty="0" smtClean="0"/>
              <a:t>Oral hairy </a:t>
            </a:r>
            <a:r>
              <a:rPr lang="en-US" dirty="0" err="1" smtClean="0"/>
              <a:t>leukoplakia</a:t>
            </a:r>
            <a:endParaRPr lang="en-US" dirty="0" smtClean="0"/>
          </a:p>
          <a:p>
            <a:pPr>
              <a:buFont typeface="Wingdings" pitchFamily="2" charset="2"/>
              <a:buChar char="Ø"/>
            </a:pPr>
            <a:r>
              <a:rPr lang="en-US" dirty="0" smtClean="0"/>
              <a:t>Pulmonary tuberculosis </a:t>
            </a:r>
          </a:p>
          <a:p>
            <a:pPr>
              <a:buFont typeface="Wingdings" pitchFamily="2" charset="2"/>
              <a:buChar char="Ø"/>
            </a:pPr>
            <a:r>
              <a:rPr lang="en-US" dirty="0" smtClean="0"/>
              <a:t>Severe bacterial infections (e.g. pneumonia, </a:t>
            </a:r>
            <a:r>
              <a:rPr lang="en-US" dirty="0" err="1" smtClean="0"/>
              <a:t>empyema</a:t>
            </a:r>
            <a:r>
              <a:rPr lang="en-US" dirty="0" smtClean="0"/>
              <a:t>, meningitis) </a:t>
            </a:r>
          </a:p>
          <a:p>
            <a:pPr>
              <a:buFont typeface="Wingdings" pitchFamily="2" charset="2"/>
              <a:buChar char="Ø"/>
            </a:pPr>
            <a:r>
              <a:rPr lang="en-US" dirty="0" smtClean="0"/>
              <a:t>Acute necrotizing ulcerative </a:t>
            </a:r>
            <a:r>
              <a:rPr lang="en-US" dirty="0" err="1" smtClean="0"/>
              <a:t>stomatitis</a:t>
            </a:r>
            <a:r>
              <a:rPr lang="en-US" dirty="0" smtClean="0"/>
              <a:t>, gingivitis or </a:t>
            </a:r>
            <a:r>
              <a:rPr lang="en-US" dirty="0" err="1" smtClean="0"/>
              <a:t>periodontitis</a:t>
            </a:r>
            <a:r>
              <a:rPr lang="en-US" dirty="0" smtClean="0"/>
              <a:t> </a:t>
            </a:r>
          </a:p>
          <a:p>
            <a:pPr>
              <a:buFont typeface="Wingdings" pitchFamily="2" charset="2"/>
              <a:buChar char="Ø"/>
            </a:pPr>
            <a:r>
              <a:rPr lang="en-US" dirty="0" smtClean="0"/>
              <a:t>Unexplained </a:t>
            </a:r>
            <a:r>
              <a:rPr lang="en-US" dirty="0" err="1" smtClean="0"/>
              <a:t>anaemia</a:t>
            </a:r>
            <a:r>
              <a:rPr lang="en-US" dirty="0" smtClean="0"/>
              <a:t>, </a:t>
            </a:r>
            <a:r>
              <a:rPr lang="en-US" dirty="0" err="1" smtClean="0"/>
              <a:t>neutropenia</a:t>
            </a:r>
            <a:r>
              <a:rPr lang="en-US" dirty="0" smtClean="0"/>
              <a:t> and/or thrombocytopenia for more than one month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t>WHO staging(adults &amp; adolescents)</a:t>
            </a:r>
            <a:endParaRPr lang="en-US" dirty="0"/>
          </a:p>
        </p:txBody>
      </p:sp>
      <p:sp>
        <p:nvSpPr>
          <p:cNvPr id="3" name="Content Placeholder 2"/>
          <p:cNvSpPr>
            <a:spLocks noGrp="1"/>
          </p:cNvSpPr>
          <p:nvPr>
            <p:ph idx="1"/>
          </p:nvPr>
        </p:nvSpPr>
        <p:spPr>
          <a:xfrm>
            <a:off x="228600" y="685800"/>
            <a:ext cx="8686800" cy="6172200"/>
          </a:xfrm>
        </p:spPr>
        <p:txBody>
          <a:bodyPr>
            <a:normAutofit fontScale="85000" lnSpcReduction="20000"/>
          </a:bodyPr>
          <a:lstStyle/>
          <a:p>
            <a:r>
              <a:rPr lang="en-US" b="1" dirty="0" smtClean="0"/>
              <a:t>Stage 4:</a:t>
            </a:r>
          </a:p>
          <a:p>
            <a:pPr>
              <a:buFont typeface="Wingdings" pitchFamily="2" charset="2"/>
              <a:buChar char="Ø"/>
            </a:pPr>
            <a:r>
              <a:rPr lang="en-US" dirty="0" smtClean="0"/>
              <a:t>HIV wasting syndrome (weight loss &gt; 10%, plus either chronic unexplained </a:t>
            </a:r>
            <a:r>
              <a:rPr lang="en-US" dirty="0" err="1" smtClean="0"/>
              <a:t>diarrhoea</a:t>
            </a:r>
            <a:r>
              <a:rPr lang="en-US" dirty="0" smtClean="0"/>
              <a:t> or chronic unexplained fever) </a:t>
            </a:r>
          </a:p>
          <a:p>
            <a:pPr>
              <a:buFont typeface="Wingdings" pitchFamily="2" charset="2"/>
              <a:buChar char="Ø"/>
            </a:pPr>
            <a:r>
              <a:rPr lang="en-US" dirty="0" err="1" smtClean="0"/>
              <a:t>Pneumocystis</a:t>
            </a:r>
            <a:r>
              <a:rPr lang="en-US" dirty="0" smtClean="0"/>
              <a:t> pneumonia </a:t>
            </a:r>
          </a:p>
          <a:p>
            <a:pPr>
              <a:buFont typeface="Wingdings" pitchFamily="2" charset="2"/>
              <a:buChar char="Ø"/>
            </a:pPr>
            <a:r>
              <a:rPr lang="en-US" dirty="0" smtClean="0"/>
              <a:t>Recurrent severe bacterial pneumonia</a:t>
            </a:r>
          </a:p>
          <a:p>
            <a:pPr>
              <a:buFont typeface="Wingdings" pitchFamily="2" charset="2"/>
              <a:buChar char="Ø"/>
            </a:pPr>
            <a:r>
              <a:rPr lang="en-US" dirty="0" smtClean="0"/>
              <a:t>Chronic herpes simplex infection for more than one month</a:t>
            </a:r>
          </a:p>
          <a:p>
            <a:pPr>
              <a:buFont typeface="Wingdings" pitchFamily="2" charset="2"/>
              <a:buChar char="Ø"/>
            </a:pPr>
            <a:r>
              <a:rPr lang="en-US" dirty="0" err="1" smtClean="0"/>
              <a:t>Candidiasis</a:t>
            </a:r>
            <a:r>
              <a:rPr lang="en-US" dirty="0" smtClean="0"/>
              <a:t> of the </a:t>
            </a:r>
            <a:r>
              <a:rPr lang="en-US" dirty="0" err="1" smtClean="0"/>
              <a:t>oesophagus</a:t>
            </a:r>
            <a:r>
              <a:rPr lang="en-US" dirty="0" smtClean="0"/>
              <a:t>, trachea, bronchi or lungs</a:t>
            </a:r>
          </a:p>
          <a:p>
            <a:pPr>
              <a:buFont typeface="Wingdings" pitchFamily="2" charset="2"/>
              <a:buChar char="Ø"/>
            </a:pPr>
            <a:r>
              <a:rPr lang="en-US" dirty="0" err="1" smtClean="0"/>
              <a:t>Extrapulmonary</a:t>
            </a:r>
            <a:r>
              <a:rPr lang="en-US" dirty="0" smtClean="0"/>
              <a:t> tuberculosis</a:t>
            </a:r>
          </a:p>
          <a:p>
            <a:pPr>
              <a:buFont typeface="Wingdings" pitchFamily="2" charset="2"/>
              <a:buChar char="Ø"/>
            </a:pPr>
            <a:r>
              <a:rPr lang="en-US" dirty="0" smtClean="0"/>
              <a:t>Kaposi’s sarcoma</a:t>
            </a:r>
          </a:p>
          <a:p>
            <a:pPr>
              <a:buFont typeface="Wingdings" pitchFamily="2" charset="2"/>
              <a:buChar char="Ø"/>
            </a:pPr>
            <a:r>
              <a:rPr lang="en-US" dirty="0" smtClean="0"/>
              <a:t>Cytomegalovirus infection</a:t>
            </a:r>
          </a:p>
          <a:p>
            <a:pPr>
              <a:buFont typeface="Wingdings" pitchFamily="2" charset="2"/>
              <a:buChar char="Ø"/>
            </a:pPr>
            <a:r>
              <a:rPr lang="en-US" dirty="0" smtClean="0"/>
              <a:t>Central nervous system toxoplasmosis</a:t>
            </a:r>
          </a:p>
          <a:p>
            <a:pPr>
              <a:buFont typeface="Wingdings" pitchFamily="2" charset="2"/>
              <a:buChar char="Ø"/>
            </a:pPr>
            <a:r>
              <a:rPr lang="en-US" dirty="0" smtClean="0"/>
              <a:t>HIV encephalopathy </a:t>
            </a:r>
          </a:p>
          <a:p>
            <a:pPr>
              <a:buFont typeface="Wingdings" pitchFamily="2" charset="2"/>
              <a:buChar char="Ø"/>
            </a:pPr>
            <a:r>
              <a:rPr lang="en-US" dirty="0" err="1" smtClean="0"/>
              <a:t>Cryptococcal</a:t>
            </a:r>
            <a:r>
              <a:rPr lang="en-US" dirty="0" smtClean="0"/>
              <a:t> meningitis or other </a:t>
            </a:r>
            <a:r>
              <a:rPr lang="en-US" dirty="0" err="1" smtClean="0"/>
              <a:t>extrapulmonary</a:t>
            </a:r>
            <a:r>
              <a:rPr lang="en-US" dirty="0" smtClean="0"/>
              <a:t> </a:t>
            </a:r>
            <a:r>
              <a:rPr lang="en-US" dirty="0" err="1" smtClean="0"/>
              <a:t>cryptococcosis</a:t>
            </a:r>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WHO staging(adults &amp; adolescents)</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b="1" dirty="0" smtClean="0"/>
              <a:t>Stage 4 </a:t>
            </a:r>
            <a:r>
              <a:rPr lang="en-US" b="1" dirty="0" err="1" smtClean="0"/>
              <a:t>cnt’d</a:t>
            </a:r>
            <a:r>
              <a:rPr lang="en-US" b="1" dirty="0" smtClean="0"/>
              <a:t>…:</a:t>
            </a:r>
          </a:p>
          <a:p>
            <a:pPr>
              <a:buFont typeface="Wingdings" pitchFamily="2" charset="2"/>
              <a:buChar char="Ø"/>
            </a:pPr>
            <a:r>
              <a:rPr lang="en-US" dirty="0" smtClean="0"/>
              <a:t> Disseminated non-</a:t>
            </a:r>
            <a:r>
              <a:rPr lang="en-US" dirty="0" err="1" smtClean="0"/>
              <a:t>tuberculous</a:t>
            </a:r>
            <a:r>
              <a:rPr lang="en-US" dirty="0" smtClean="0"/>
              <a:t> </a:t>
            </a:r>
            <a:r>
              <a:rPr lang="en-US" dirty="0" err="1" smtClean="0"/>
              <a:t>mycobacteria</a:t>
            </a:r>
            <a:r>
              <a:rPr lang="en-US" dirty="0" smtClean="0"/>
              <a:t> infection </a:t>
            </a:r>
          </a:p>
          <a:p>
            <a:pPr>
              <a:buFont typeface="Wingdings" pitchFamily="2" charset="2"/>
              <a:buChar char="Ø"/>
            </a:pPr>
            <a:r>
              <a:rPr lang="en-US" dirty="0" smtClean="0"/>
              <a:t>Progressive multifocal </a:t>
            </a:r>
            <a:r>
              <a:rPr lang="en-US" dirty="0" err="1" smtClean="0"/>
              <a:t>leukoencephalopathy</a:t>
            </a:r>
            <a:r>
              <a:rPr lang="en-US" dirty="0" smtClean="0"/>
              <a:t> </a:t>
            </a:r>
          </a:p>
          <a:p>
            <a:pPr>
              <a:buFont typeface="Wingdings" pitchFamily="2" charset="2"/>
              <a:buChar char="Ø"/>
            </a:pPr>
            <a:r>
              <a:rPr lang="en-US" dirty="0" smtClean="0"/>
              <a:t>Chronic cryptosporidiosis </a:t>
            </a:r>
          </a:p>
          <a:p>
            <a:pPr>
              <a:buFont typeface="Wingdings" pitchFamily="2" charset="2"/>
              <a:buChar char="Ø"/>
            </a:pPr>
            <a:r>
              <a:rPr lang="en-US" dirty="0" smtClean="0"/>
              <a:t>Chronic </a:t>
            </a:r>
            <a:r>
              <a:rPr lang="en-US" dirty="0" err="1" smtClean="0"/>
              <a:t>isosporiasis</a:t>
            </a:r>
            <a:r>
              <a:rPr lang="en-US" dirty="0" smtClean="0"/>
              <a:t> </a:t>
            </a:r>
          </a:p>
          <a:p>
            <a:pPr>
              <a:buFont typeface="Wingdings" pitchFamily="2" charset="2"/>
              <a:buChar char="Ø"/>
            </a:pPr>
            <a:r>
              <a:rPr lang="en-US" dirty="0" smtClean="0"/>
              <a:t>Disseminated mycosis </a:t>
            </a:r>
          </a:p>
          <a:p>
            <a:pPr>
              <a:buFont typeface="Wingdings" pitchFamily="2" charset="2"/>
              <a:buChar char="Ø"/>
            </a:pPr>
            <a:r>
              <a:rPr lang="en-US" dirty="0" smtClean="0"/>
              <a:t>Recurrent non-typhoid salmonella septicemia </a:t>
            </a:r>
          </a:p>
          <a:p>
            <a:pPr>
              <a:buFont typeface="Wingdings" pitchFamily="2" charset="2"/>
              <a:buChar char="Ø"/>
            </a:pPr>
            <a:r>
              <a:rPr lang="en-US" dirty="0" smtClean="0"/>
              <a:t>Lymphoma </a:t>
            </a:r>
          </a:p>
          <a:p>
            <a:pPr>
              <a:buFont typeface="Wingdings" pitchFamily="2" charset="2"/>
              <a:buChar char="Ø"/>
            </a:pPr>
            <a:r>
              <a:rPr lang="en-US" dirty="0" smtClean="0"/>
              <a:t>Invasive cervical carcinoma </a:t>
            </a:r>
          </a:p>
          <a:p>
            <a:pPr>
              <a:buFont typeface="Wingdings" pitchFamily="2" charset="2"/>
              <a:buChar char="Ø"/>
            </a:pPr>
            <a:r>
              <a:rPr lang="en-US" dirty="0" smtClean="0"/>
              <a:t>Atypical disseminated </a:t>
            </a:r>
            <a:r>
              <a:rPr lang="en-US" dirty="0" err="1" smtClean="0"/>
              <a:t>leishmaniasis</a:t>
            </a:r>
            <a:r>
              <a:rPr lang="en-US" dirty="0" smtClean="0"/>
              <a:t> </a:t>
            </a:r>
          </a:p>
          <a:p>
            <a:pPr>
              <a:buFont typeface="Wingdings" pitchFamily="2" charset="2"/>
              <a:buChar char="Ø"/>
            </a:pPr>
            <a:r>
              <a:rPr lang="en-US" dirty="0" smtClean="0"/>
              <a:t>Symptomatic HIV-associated nephropathy or HIV-associated </a:t>
            </a:r>
            <a:r>
              <a:rPr lang="en-US" dirty="0" err="1" smtClean="0"/>
              <a:t>cardiomyopathy</a:t>
            </a:r>
            <a:r>
              <a:rPr lang="en-US" dirty="0" smtClean="0"/>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CDC classification of HIV</a:t>
            </a:r>
            <a:endParaRPr lang="en-US" dirty="0"/>
          </a:p>
        </p:txBody>
      </p:sp>
      <p:sp>
        <p:nvSpPr>
          <p:cNvPr id="5" name="Content Placeholder 4"/>
          <p:cNvSpPr>
            <a:spLocks noGrp="1"/>
          </p:cNvSpPr>
          <p:nvPr>
            <p:ph idx="1"/>
          </p:nvPr>
        </p:nvSpPr>
        <p:spPr>
          <a:xfrm>
            <a:off x="152400" y="1295400"/>
            <a:ext cx="8763000" cy="5181600"/>
          </a:xfrm>
        </p:spPr>
        <p:txBody>
          <a:bodyPr>
            <a:normAutofit/>
          </a:bodyPr>
          <a:lstStyle/>
          <a:p>
            <a:r>
              <a:rPr lang="en-US" dirty="0" smtClean="0"/>
              <a:t>The CDC classifies HIV infection into 3 categories, according to the presence of certain infections or diseases.</a:t>
            </a:r>
            <a:endParaRPr lang="en-US" baseline="30000" dirty="0" smtClean="0"/>
          </a:p>
          <a:p>
            <a:r>
              <a:rPr lang="en-US" dirty="0" smtClean="0"/>
              <a:t>These conditions may be exacerbated by the HIV infection or represent true opportunistic infections.</a:t>
            </a:r>
          </a:p>
          <a:p>
            <a:r>
              <a:rPr lang="en-US" b="1" dirty="0" smtClean="0"/>
              <a:t>Category A</a:t>
            </a:r>
            <a:r>
              <a:rPr lang="en-US" dirty="0" smtClean="0"/>
              <a:t> is asymptomatic HIV infection without a history of symptoms or AIDS-defining conditions.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CDC classification of HIV </a:t>
            </a:r>
            <a:r>
              <a:rPr lang="en-US" dirty="0" err="1" smtClean="0"/>
              <a:t>cnt’d</a:t>
            </a:r>
            <a:r>
              <a:rPr lang="en-US" dirty="0" smtClean="0"/>
              <a:t>…</a:t>
            </a:r>
            <a:endParaRPr lang="en-US" dirty="0"/>
          </a:p>
        </p:txBody>
      </p:sp>
      <p:sp>
        <p:nvSpPr>
          <p:cNvPr id="3" name="Content Placeholder 2"/>
          <p:cNvSpPr>
            <a:spLocks noGrp="1"/>
          </p:cNvSpPr>
          <p:nvPr>
            <p:ph idx="1"/>
          </p:nvPr>
        </p:nvSpPr>
        <p:spPr>
          <a:xfrm>
            <a:off x="304800" y="609600"/>
            <a:ext cx="8534400" cy="6019800"/>
          </a:xfrm>
        </p:spPr>
        <p:txBody>
          <a:bodyPr>
            <a:normAutofit/>
          </a:bodyPr>
          <a:lstStyle/>
          <a:p>
            <a:r>
              <a:rPr lang="en-US" b="1" dirty="0" smtClean="0"/>
              <a:t>Category B</a:t>
            </a:r>
            <a:r>
              <a:rPr lang="en-US" dirty="0" smtClean="0"/>
              <a:t> is HIV infection with symptoms that are directly attributable to HIV infection (or a defect in T-cell–mediated immunity) or that are complicated by HIV infection. </a:t>
            </a:r>
          </a:p>
          <a:p>
            <a:r>
              <a:rPr lang="en-US" dirty="0" smtClean="0"/>
              <a:t>These include, but are not limited to, the following:</a:t>
            </a:r>
          </a:p>
          <a:p>
            <a:pPr>
              <a:buFont typeface="Wingdings" pitchFamily="2" charset="2"/>
              <a:buChar char="Ø"/>
            </a:pPr>
            <a:r>
              <a:rPr lang="en-US" dirty="0" smtClean="0"/>
              <a:t>Bacillary </a:t>
            </a:r>
            <a:r>
              <a:rPr lang="en-US" dirty="0" err="1" smtClean="0"/>
              <a:t>angiomatosis</a:t>
            </a:r>
            <a:endParaRPr lang="en-US" dirty="0" smtClean="0"/>
          </a:p>
          <a:p>
            <a:pPr>
              <a:buFont typeface="Wingdings" pitchFamily="2" charset="2"/>
              <a:buChar char="Ø"/>
            </a:pPr>
            <a:r>
              <a:rPr lang="en-US" dirty="0" err="1" smtClean="0"/>
              <a:t>Oropharyngeal</a:t>
            </a:r>
            <a:r>
              <a:rPr lang="en-US" dirty="0" smtClean="0"/>
              <a:t> </a:t>
            </a:r>
            <a:r>
              <a:rPr lang="en-US" dirty="0" err="1" smtClean="0"/>
              <a:t>candidiasis</a:t>
            </a:r>
            <a:r>
              <a:rPr lang="en-US" dirty="0" smtClean="0"/>
              <a:t> (thrush)</a:t>
            </a:r>
          </a:p>
          <a:p>
            <a:pPr>
              <a:buFont typeface="Wingdings" pitchFamily="2" charset="2"/>
              <a:buChar char="Ø"/>
            </a:pPr>
            <a:r>
              <a:rPr lang="en-US" dirty="0" err="1" smtClean="0"/>
              <a:t>Vulvovaginal</a:t>
            </a:r>
            <a:r>
              <a:rPr lang="en-US" dirty="0" smtClean="0"/>
              <a:t> </a:t>
            </a:r>
            <a:r>
              <a:rPr lang="en-US" dirty="0" err="1" smtClean="0"/>
              <a:t>candidiasis</a:t>
            </a:r>
            <a:r>
              <a:rPr lang="en-US" dirty="0" smtClean="0"/>
              <a:t>, persistent or resistant</a:t>
            </a:r>
          </a:p>
          <a:p>
            <a:pPr>
              <a:buFont typeface="Wingdings" pitchFamily="2" charset="2"/>
              <a:buChar char="Ø"/>
            </a:pPr>
            <a:r>
              <a:rPr lang="en-US" dirty="0" smtClean="0"/>
              <a:t>Pelvic inflammatory disease (PID)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classification of HIV </a:t>
            </a:r>
            <a:r>
              <a:rPr lang="en-US" dirty="0" err="1" smtClean="0"/>
              <a:t>cnt’d</a:t>
            </a:r>
            <a:r>
              <a:rPr lang="en-US" dirty="0" smtClean="0"/>
              <a:t>…</a:t>
            </a:r>
            <a:endParaRPr lang="en-US" dirty="0"/>
          </a:p>
        </p:txBody>
      </p:sp>
      <p:sp>
        <p:nvSpPr>
          <p:cNvPr id="3" name="Content Placeholder 2"/>
          <p:cNvSpPr>
            <a:spLocks noGrp="1"/>
          </p:cNvSpPr>
          <p:nvPr>
            <p:ph idx="1"/>
          </p:nvPr>
        </p:nvSpPr>
        <p:spPr>
          <a:xfrm>
            <a:off x="457200" y="1219200"/>
            <a:ext cx="8229600" cy="5334000"/>
          </a:xfrm>
        </p:spPr>
        <p:txBody>
          <a:bodyPr>
            <a:normAutofit fontScale="92500"/>
          </a:bodyPr>
          <a:lstStyle/>
          <a:p>
            <a:r>
              <a:rPr lang="en-US" b="1" dirty="0" smtClean="0"/>
              <a:t>Category B </a:t>
            </a:r>
            <a:r>
              <a:rPr lang="en-US" b="1" dirty="0" err="1" smtClean="0"/>
              <a:t>cnt’d</a:t>
            </a:r>
            <a:r>
              <a:rPr lang="en-US" b="1" dirty="0" smtClean="0"/>
              <a:t>…</a:t>
            </a:r>
          </a:p>
          <a:p>
            <a:pPr>
              <a:buFont typeface="Wingdings" pitchFamily="2" charset="2"/>
              <a:buChar char="Ø"/>
            </a:pPr>
            <a:r>
              <a:rPr lang="en-US" dirty="0" smtClean="0"/>
              <a:t>Cervical dysplasia (moderate or severe)/cervical carcinoma in situ</a:t>
            </a:r>
          </a:p>
          <a:p>
            <a:pPr>
              <a:buFont typeface="Wingdings" pitchFamily="2" charset="2"/>
              <a:buChar char="Ø"/>
            </a:pPr>
            <a:r>
              <a:rPr lang="en-US" dirty="0" smtClean="0"/>
              <a:t>Oral hairy </a:t>
            </a:r>
            <a:r>
              <a:rPr lang="en-US" dirty="0" err="1" smtClean="0"/>
              <a:t>leukoplakia</a:t>
            </a:r>
            <a:endParaRPr lang="en-US" dirty="0" smtClean="0"/>
          </a:p>
          <a:p>
            <a:pPr>
              <a:buFont typeface="Wingdings" pitchFamily="2" charset="2"/>
              <a:buChar char="Ø"/>
            </a:pPr>
            <a:r>
              <a:rPr lang="en-US" dirty="0" smtClean="0"/>
              <a:t>Idiopathic thrombocytopenic </a:t>
            </a:r>
            <a:r>
              <a:rPr lang="en-US" dirty="0" err="1" smtClean="0"/>
              <a:t>purpura</a:t>
            </a:r>
            <a:endParaRPr lang="en-US" dirty="0" smtClean="0"/>
          </a:p>
          <a:p>
            <a:pPr>
              <a:buFont typeface="Wingdings" pitchFamily="2" charset="2"/>
              <a:buChar char="Ø"/>
            </a:pPr>
            <a:r>
              <a:rPr lang="en-US" dirty="0" smtClean="0"/>
              <a:t>Constitutional symptoms, such as fever (&gt;38.5°C) or diarrhea lasting more than 1 month</a:t>
            </a:r>
          </a:p>
          <a:p>
            <a:pPr>
              <a:buFont typeface="Wingdings" pitchFamily="2" charset="2"/>
              <a:buChar char="Ø"/>
            </a:pPr>
            <a:r>
              <a:rPr lang="en-US" dirty="0" smtClean="0"/>
              <a:t>Peripheral neuropathy</a:t>
            </a:r>
          </a:p>
          <a:p>
            <a:pPr>
              <a:buFont typeface="Wingdings" pitchFamily="2" charset="2"/>
              <a:buChar char="Ø"/>
            </a:pPr>
            <a:r>
              <a:rPr lang="en-US" dirty="0" smtClean="0"/>
              <a:t>Herpes zoster (shingles), involving 2 or more episodes or 1 or more dermatomes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CDC classification of HIV </a:t>
            </a:r>
            <a:r>
              <a:rPr lang="en-US" dirty="0" err="1" smtClean="0"/>
              <a:t>cnt’d</a:t>
            </a:r>
            <a:r>
              <a:rPr lang="en-US" dirty="0" smtClean="0"/>
              <a:t>…</a:t>
            </a:r>
            <a:endParaRPr lang="en-US" dirty="0"/>
          </a:p>
        </p:txBody>
      </p:sp>
      <p:sp>
        <p:nvSpPr>
          <p:cNvPr id="3" name="Content Placeholder 2"/>
          <p:cNvSpPr>
            <a:spLocks noGrp="1"/>
          </p:cNvSpPr>
          <p:nvPr>
            <p:ph idx="1"/>
          </p:nvPr>
        </p:nvSpPr>
        <p:spPr>
          <a:xfrm>
            <a:off x="381000" y="990600"/>
            <a:ext cx="8458200" cy="5562600"/>
          </a:xfrm>
        </p:spPr>
        <p:txBody>
          <a:bodyPr>
            <a:normAutofit/>
          </a:bodyPr>
          <a:lstStyle/>
          <a:p>
            <a:r>
              <a:rPr lang="en-US" b="1" dirty="0" smtClean="0"/>
              <a:t>Category C</a:t>
            </a:r>
            <a:r>
              <a:rPr lang="en-US" dirty="0" smtClean="0"/>
              <a:t> is HIV infection with AIDS-defining opportunistic infections.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Screening for and Prevention of Specific Opportunistic Infections </a:t>
            </a:r>
            <a:endParaRPr lang="en-US" b="1"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All </a:t>
            </a:r>
            <a:r>
              <a:rPr lang="en-US" dirty="0" smtClean="0"/>
              <a:t>PLHIV should receive lifelong </a:t>
            </a:r>
            <a:r>
              <a:rPr lang="en-US" dirty="0" err="1" smtClean="0"/>
              <a:t>cotrimoxazole</a:t>
            </a:r>
            <a:r>
              <a:rPr lang="en-US" dirty="0" smtClean="0"/>
              <a:t> preventive therapy (CPT) unless they have allergy to sulfa drugs or develop toxicity from CPT </a:t>
            </a:r>
          </a:p>
          <a:p>
            <a:r>
              <a:rPr lang="en-US" dirty="0" smtClean="0"/>
              <a:t>During </a:t>
            </a:r>
            <a:r>
              <a:rPr lang="en-US" dirty="0" smtClean="0"/>
              <a:t>pregnancy, CPT should be initiated irrespective of the gestational age and should continue throughout pregnancy, breastfeeding, and thereafter for life </a:t>
            </a:r>
          </a:p>
          <a:p>
            <a:r>
              <a:rPr lang="en-US" dirty="0" smtClean="0"/>
              <a:t>When </a:t>
            </a:r>
            <a:r>
              <a:rPr lang="en-US" dirty="0" err="1" smtClean="0"/>
              <a:t>dapsone</a:t>
            </a:r>
            <a:r>
              <a:rPr lang="en-US" dirty="0" smtClean="0"/>
              <a:t> (as a substitute for CPT) is being used as </a:t>
            </a:r>
            <a:r>
              <a:rPr lang="en-US" dirty="0" smtClean="0"/>
              <a:t>PCP(</a:t>
            </a:r>
            <a:r>
              <a:rPr lang="en-US" dirty="0" err="1" smtClean="0"/>
              <a:t>Pneumocystis</a:t>
            </a:r>
            <a:r>
              <a:rPr lang="en-US" dirty="0" smtClean="0"/>
              <a:t> </a:t>
            </a:r>
            <a:r>
              <a:rPr lang="en-US" dirty="0" smtClean="0"/>
              <a:t>pneumonia) </a:t>
            </a:r>
            <a:r>
              <a:rPr lang="en-US" dirty="0" smtClean="0"/>
              <a:t>prophylaxis, it is only recommended for patients in WHO Stage 4 and/or absolute CD4 count ≤ 200 cells/mm 3 (or CD4% ≤ 25% for children ≤ 5 years old), and should be discontinued once a patient achieves viral suppression and a sustained CD4 count of &gt; 200 cell/mm3 (or &gt; 25% for children ≤ 5 years old) for at least 6 months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Screening for and Prevention of Specific Opportunistic Infections </a:t>
            </a:r>
            <a:r>
              <a:rPr lang="en-US" b="1" dirty="0" err="1" smtClean="0"/>
              <a:t>Cnt’d</a:t>
            </a:r>
            <a:endParaRPr lang="en-US" dirty="0"/>
          </a:p>
        </p:txBody>
      </p:sp>
      <p:sp>
        <p:nvSpPr>
          <p:cNvPr id="3" name="Content Placeholder 2"/>
          <p:cNvSpPr>
            <a:spLocks noGrp="1"/>
          </p:cNvSpPr>
          <p:nvPr>
            <p:ph idx="1"/>
          </p:nvPr>
        </p:nvSpPr>
        <p:spPr/>
        <p:txBody>
          <a:bodyPr/>
          <a:lstStyle/>
          <a:p>
            <a:r>
              <a:rPr lang="en-US" dirty="0" smtClean="0"/>
              <a:t>All PLHIV should be screened for TB at every visit using the Intensified Case Finding (ICF) tool and assessed for </a:t>
            </a:r>
            <a:r>
              <a:rPr lang="en-US" dirty="0" err="1" smtClean="0"/>
              <a:t>Isoniazid</a:t>
            </a:r>
            <a:r>
              <a:rPr lang="en-US" dirty="0" smtClean="0"/>
              <a:t> Preventive Therapy (IPT) if screened negative for TB </a:t>
            </a:r>
          </a:p>
          <a:p>
            <a:r>
              <a:rPr lang="en-US" dirty="0" smtClean="0"/>
              <a:t>All adolescent and adult PLHIV with a baseline CD4 count of ≤ 200 cells/mm3 should be screened for </a:t>
            </a:r>
            <a:r>
              <a:rPr lang="en-US" dirty="0" err="1" smtClean="0"/>
              <a:t>cryptococcal</a:t>
            </a:r>
            <a:r>
              <a:rPr lang="en-US" dirty="0" smtClean="0"/>
              <a:t> infection using the serum </a:t>
            </a:r>
            <a:r>
              <a:rPr lang="en-US" dirty="0" err="1" smtClean="0"/>
              <a:t>CrAg</a:t>
            </a:r>
            <a:r>
              <a:rPr lang="en-US" dirty="0" smtClean="0"/>
              <a:t> </a:t>
            </a:r>
            <a:r>
              <a:rPr lang="en-US" dirty="0" smtClean="0"/>
              <a:t>test</a:t>
            </a:r>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Common causes of acute and chronic fever in the HIV positive patient </a:t>
            </a:r>
            <a:endParaRPr lang="en-US" b="1" dirty="0"/>
          </a:p>
        </p:txBody>
      </p:sp>
      <p:pic>
        <p:nvPicPr>
          <p:cNvPr id="10242" name="Picture 2" descr="C:\Users\Cyrus\Pictures\Screenshots\Screenshot (246).png"/>
          <p:cNvPicPr>
            <a:picLocks noGrp="1" noChangeAspect="1" noChangeArrowheads="1"/>
          </p:cNvPicPr>
          <p:nvPr>
            <p:ph idx="1"/>
          </p:nvPr>
        </p:nvPicPr>
        <p:blipFill>
          <a:blip r:embed="rId2" cstate="print"/>
          <a:srcRect/>
          <a:stretch>
            <a:fillRect/>
          </a:stretch>
        </p:blipFill>
        <p:spPr bwMode="auto">
          <a:xfrm>
            <a:off x="0" y="1066800"/>
            <a:ext cx="9144000" cy="5791200"/>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8703101-A46C-4596-BF98-30A84AAFD04E}" type="slidenum">
              <a:rPr lang="en-US"/>
              <a:pPr/>
              <a:t>4</a:t>
            </a:fld>
            <a:endParaRPr lang="en-US"/>
          </a:p>
        </p:txBody>
      </p:sp>
      <p:sp>
        <p:nvSpPr>
          <p:cNvPr id="889858" name="Rectangle 2"/>
          <p:cNvSpPr>
            <a:spLocks noGrp="1" noChangeArrowheads="1"/>
          </p:cNvSpPr>
          <p:nvPr>
            <p:ph type="title"/>
          </p:nvPr>
        </p:nvSpPr>
        <p:spPr>
          <a:xfrm>
            <a:off x="457200" y="304800"/>
            <a:ext cx="8229600" cy="1143000"/>
          </a:xfrm>
        </p:spPr>
        <p:txBody>
          <a:bodyPr/>
          <a:lstStyle/>
          <a:p>
            <a:r>
              <a:rPr lang="en-US"/>
              <a:t>What is AIDS?</a:t>
            </a:r>
          </a:p>
        </p:txBody>
      </p:sp>
      <p:sp>
        <p:nvSpPr>
          <p:cNvPr id="889859" name="Rectangle 3"/>
          <p:cNvSpPr>
            <a:spLocks noGrp="1" noChangeArrowheads="1"/>
          </p:cNvSpPr>
          <p:nvPr>
            <p:ph type="body" idx="1"/>
          </p:nvPr>
        </p:nvSpPr>
        <p:spPr>
          <a:xfrm>
            <a:off x="457200" y="1600200"/>
            <a:ext cx="8229600" cy="3657600"/>
          </a:xfrm>
        </p:spPr>
        <p:txBody>
          <a:bodyPr/>
          <a:lstStyle/>
          <a:p>
            <a:pPr>
              <a:lnSpc>
                <a:spcPct val="80000"/>
              </a:lnSpc>
              <a:buSzPct val="50000"/>
            </a:pPr>
            <a:r>
              <a:rPr lang="en-US" sz="4400" u="sng" dirty="0">
                <a:solidFill>
                  <a:srgbClr val="FF0000"/>
                </a:solidFill>
                <a:latin typeface="Arial Black" pitchFamily="34" charset="0"/>
              </a:rPr>
              <a:t>A</a:t>
            </a:r>
            <a:r>
              <a:rPr lang="en-US" sz="2800" dirty="0">
                <a:solidFill>
                  <a:srgbClr val="FF0000"/>
                </a:solidFill>
              </a:rPr>
              <a:t>cquired:</a:t>
            </a:r>
            <a:r>
              <a:rPr lang="en-US" sz="2800" dirty="0">
                <a:solidFill>
                  <a:srgbClr val="FFD911"/>
                </a:solidFill>
              </a:rPr>
              <a:t> </a:t>
            </a:r>
            <a:r>
              <a:rPr lang="en-US" sz="2800" dirty="0"/>
              <a:t>To come into possession of something new </a:t>
            </a:r>
          </a:p>
          <a:p>
            <a:pPr>
              <a:lnSpc>
                <a:spcPct val="80000"/>
              </a:lnSpc>
              <a:buSzPct val="50000"/>
            </a:pPr>
            <a:r>
              <a:rPr lang="en-US" sz="4400" u="sng" dirty="0">
                <a:solidFill>
                  <a:srgbClr val="FF0000"/>
                </a:solidFill>
                <a:latin typeface="Arial Black" pitchFamily="34" charset="0"/>
              </a:rPr>
              <a:t>I</a:t>
            </a:r>
            <a:r>
              <a:rPr lang="en-US" sz="2800" dirty="0">
                <a:solidFill>
                  <a:srgbClr val="FF0000"/>
                </a:solidFill>
              </a:rPr>
              <a:t>mmune </a:t>
            </a:r>
            <a:r>
              <a:rPr lang="en-US" sz="4400" u="sng" dirty="0">
                <a:solidFill>
                  <a:srgbClr val="FF0000"/>
                </a:solidFill>
                <a:latin typeface="Arial Black" pitchFamily="34" charset="0"/>
              </a:rPr>
              <a:t>D</a:t>
            </a:r>
            <a:r>
              <a:rPr lang="en-US" sz="2800" dirty="0">
                <a:solidFill>
                  <a:srgbClr val="FF0000"/>
                </a:solidFill>
              </a:rPr>
              <a:t>eficiency:</a:t>
            </a:r>
            <a:r>
              <a:rPr lang="en-US" sz="2800" dirty="0"/>
              <a:t>  Decrease or weakness in the body’s ability to fight off infections and illnesses</a:t>
            </a:r>
            <a:endParaRPr lang="en-US" sz="2800" dirty="0">
              <a:solidFill>
                <a:srgbClr val="FF0000"/>
              </a:solidFill>
            </a:endParaRPr>
          </a:p>
          <a:p>
            <a:pPr>
              <a:lnSpc>
                <a:spcPct val="80000"/>
              </a:lnSpc>
              <a:buSzPct val="50000"/>
            </a:pPr>
            <a:r>
              <a:rPr lang="en-US" sz="4400" u="sng" dirty="0">
                <a:solidFill>
                  <a:srgbClr val="FF0000"/>
                </a:solidFill>
                <a:latin typeface="Arial Black" pitchFamily="34" charset="0"/>
              </a:rPr>
              <a:t>S</a:t>
            </a:r>
            <a:r>
              <a:rPr lang="en-US" sz="2800" dirty="0">
                <a:solidFill>
                  <a:srgbClr val="FF0000"/>
                </a:solidFill>
              </a:rPr>
              <a:t>yndrome:</a:t>
            </a:r>
            <a:r>
              <a:rPr lang="en-US" sz="2800" dirty="0"/>
              <a:t>  A group of signs and symptoms that occur together and characterize a particular abnormality</a:t>
            </a:r>
          </a:p>
        </p:txBody>
      </p:sp>
      <p:sp>
        <p:nvSpPr>
          <p:cNvPr id="889860" name="Rectangle 4" descr="Parchment"/>
          <p:cNvSpPr>
            <a:spLocks noChangeArrowheads="1"/>
          </p:cNvSpPr>
          <p:nvPr/>
        </p:nvSpPr>
        <p:spPr bwMode="auto">
          <a:xfrm>
            <a:off x="533400" y="5410200"/>
            <a:ext cx="8229600" cy="990600"/>
          </a:xfrm>
          <a:prstGeom prst="rect">
            <a:avLst/>
          </a:prstGeom>
          <a:blipFill dpi="0" rotWithShape="1">
            <a:blip r:embed="rId3" cstate="print"/>
            <a:srcRect/>
            <a:tile tx="0" ty="0" sx="100000" sy="100000" flip="none" algn="tl"/>
          </a:blipFill>
          <a:ln w="9525">
            <a:noFill/>
            <a:miter lim="800000"/>
            <a:headEnd/>
            <a:tailEnd/>
          </a:ln>
          <a:effectLst>
            <a:outerShdw dist="35921" dir="2700000" algn="ctr" rotWithShape="0">
              <a:schemeClr val="tx1"/>
            </a:outerShdw>
          </a:effectLst>
        </p:spPr>
        <p:txBody>
          <a:bodyPr/>
          <a:lstStyle/>
          <a:p>
            <a:pPr>
              <a:lnSpc>
                <a:spcPct val="90000"/>
              </a:lnSpc>
              <a:spcAft>
                <a:spcPct val="25000"/>
              </a:spcAft>
              <a:buClr>
                <a:srgbClr val="FFD911"/>
              </a:buClr>
              <a:buSzPct val="50000"/>
              <a:buFont typeface="Arial Black" pitchFamily="34" charset="0"/>
              <a:buNone/>
            </a:pPr>
            <a:r>
              <a:rPr lang="en-US" sz="2800" b="0" dirty="0">
                <a:solidFill>
                  <a:srgbClr val="0070C0"/>
                </a:solidFill>
                <a:latin typeface="Arial" charset="0"/>
              </a:rPr>
              <a:t>AIDS is the final stage of the disease caused by infection with a type of virus called HIV.</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9859">
                                            <p:txEl>
                                              <p:pRg st="0" end="0"/>
                                            </p:txEl>
                                          </p:spTgt>
                                        </p:tgtEl>
                                        <p:attrNameLst>
                                          <p:attrName>style.visibility</p:attrName>
                                        </p:attrNameLst>
                                      </p:cBhvr>
                                      <p:to>
                                        <p:strVal val="visible"/>
                                      </p:to>
                                    </p:set>
                                    <p:animEffect transition="in" filter="fade">
                                      <p:cBhvr>
                                        <p:cTn id="7" dur="2000"/>
                                        <p:tgtEl>
                                          <p:spTgt spid="889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9859">
                                            <p:txEl>
                                              <p:pRg st="1" end="1"/>
                                            </p:txEl>
                                          </p:spTgt>
                                        </p:tgtEl>
                                        <p:attrNameLst>
                                          <p:attrName>style.visibility</p:attrName>
                                        </p:attrNameLst>
                                      </p:cBhvr>
                                      <p:to>
                                        <p:strVal val="visible"/>
                                      </p:to>
                                    </p:set>
                                    <p:animEffect transition="in" filter="fade">
                                      <p:cBhvr>
                                        <p:cTn id="12" dur="2000"/>
                                        <p:tgtEl>
                                          <p:spTgt spid="889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9859">
                                            <p:txEl>
                                              <p:pRg st="2" end="2"/>
                                            </p:txEl>
                                          </p:spTgt>
                                        </p:tgtEl>
                                        <p:attrNameLst>
                                          <p:attrName>style.visibility</p:attrName>
                                        </p:attrNameLst>
                                      </p:cBhvr>
                                      <p:to>
                                        <p:strVal val="visible"/>
                                      </p:to>
                                    </p:set>
                                    <p:animEffect transition="in" filter="fade">
                                      <p:cBhvr>
                                        <p:cTn id="17" dur="2000"/>
                                        <p:tgtEl>
                                          <p:spTgt spid="889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9860">
                                            <p:bg/>
                                          </p:spTgt>
                                        </p:tgtEl>
                                        <p:attrNameLst>
                                          <p:attrName>style.visibility</p:attrName>
                                        </p:attrNameLst>
                                      </p:cBhvr>
                                      <p:to>
                                        <p:strVal val="visible"/>
                                      </p:to>
                                    </p:set>
                                    <p:animEffect transition="in" filter="fade">
                                      <p:cBhvr>
                                        <p:cTn id="22" dur="2000"/>
                                        <p:tgtEl>
                                          <p:spTgt spid="889860">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9860">
                                            <p:txEl>
                                              <p:pRg st="0" end="0"/>
                                            </p:txEl>
                                          </p:spTgt>
                                        </p:tgtEl>
                                        <p:attrNameLst>
                                          <p:attrName>style.visibility</p:attrName>
                                        </p:attrNameLst>
                                      </p:cBhvr>
                                      <p:to>
                                        <p:strVal val="visible"/>
                                      </p:to>
                                    </p:set>
                                    <p:animEffect transition="in" filter="fade">
                                      <p:cBhvr>
                                        <p:cTn id="27" dur="2000"/>
                                        <p:tgtEl>
                                          <p:spTgt spid="889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59" grpId="0" build="p"/>
      <p:bldP spid="889860"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Likely causes of fever (usually chronic) according to CD4 count </a:t>
            </a:r>
            <a:endParaRPr lang="en-US" b="1" dirty="0"/>
          </a:p>
        </p:txBody>
      </p:sp>
      <p:pic>
        <p:nvPicPr>
          <p:cNvPr id="11266" name="Picture 2" descr="C:\Users\Cyrus\Pictures\Screenshots\Screenshot (247).png"/>
          <p:cNvPicPr>
            <a:picLocks noGrp="1" noChangeAspect="1" noChangeArrowheads="1"/>
          </p:cNvPicPr>
          <p:nvPr>
            <p:ph idx="1"/>
          </p:nvPr>
        </p:nvPicPr>
        <p:blipFill>
          <a:blip r:embed="rId2" cstate="print"/>
          <a:srcRect/>
          <a:stretch>
            <a:fillRect/>
          </a:stretch>
        </p:blipFill>
        <p:spPr bwMode="auto">
          <a:xfrm>
            <a:off x="0" y="1143000"/>
            <a:ext cx="9143999" cy="5715000"/>
          </a:xfrm>
          <a:prstGeom prst="rect">
            <a:avLst/>
          </a:prstGeom>
          <a:noFill/>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Working diagnosis for acute fever in PLHIV based on clinical features found on history and physical examination </a:t>
            </a:r>
            <a:endParaRPr lang="en-US" b="1" dirty="0"/>
          </a:p>
        </p:txBody>
      </p:sp>
      <p:pic>
        <p:nvPicPr>
          <p:cNvPr id="12290" name="Picture 2" descr="C:\Users\Cyrus\Pictures\Screenshots\Screenshot (248).png"/>
          <p:cNvPicPr>
            <a:picLocks noGrp="1" noChangeAspect="1" noChangeArrowheads="1"/>
          </p:cNvPicPr>
          <p:nvPr>
            <p:ph sz="half" idx="1"/>
          </p:nvPr>
        </p:nvPicPr>
        <p:blipFill>
          <a:blip r:embed="rId3" cstate="print"/>
          <a:srcRect/>
          <a:stretch>
            <a:fillRect/>
          </a:stretch>
        </p:blipFill>
        <p:spPr bwMode="auto">
          <a:xfrm>
            <a:off x="0" y="1752600"/>
            <a:ext cx="9144000" cy="2819400"/>
          </a:xfrm>
          <a:prstGeom prst="rect">
            <a:avLst/>
          </a:prstGeom>
          <a:noFill/>
        </p:spPr>
      </p:pic>
      <p:pic>
        <p:nvPicPr>
          <p:cNvPr id="12291" name="Picture 3" descr="C:\Users\Cyrus\Pictures\Screenshots\Screenshot (249).png"/>
          <p:cNvPicPr>
            <a:picLocks noGrp="1" noChangeAspect="1" noChangeArrowheads="1"/>
          </p:cNvPicPr>
          <p:nvPr>
            <p:ph sz="half" idx="2"/>
          </p:nvPr>
        </p:nvPicPr>
        <p:blipFill>
          <a:blip r:embed="rId4" cstate="print"/>
          <a:srcRect/>
          <a:stretch>
            <a:fillRect/>
          </a:stretch>
        </p:blipFill>
        <p:spPr bwMode="auto">
          <a:xfrm>
            <a:off x="0" y="4572000"/>
            <a:ext cx="9144000" cy="2285999"/>
          </a:xfrm>
          <a:prstGeom prst="rect">
            <a:avLst/>
          </a:prstGeom>
          <a:noFill/>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3200" b="1" dirty="0" smtClean="0"/>
              <a:t>Working diagnosis for chronic fever in PLHIV based on CD4 count and clinical features found on history and physical examination</a:t>
            </a:r>
            <a:endParaRPr lang="en-US" sz="3200" b="1" dirty="0"/>
          </a:p>
        </p:txBody>
      </p:sp>
      <p:pic>
        <p:nvPicPr>
          <p:cNvPr id="13314" name="Picture 2" descr="C:\Users\Cyrus\Pictures\Screenshots\Screenshot (250).png"/>
          <p:cNvPicPr>
            <a:picLocks noGrp="1" noChangeAspect="1" noChangeArrowheads="1"/>
          </p:cNvPicPr>
          <p:nvPr>
            <p:ph idx="1"/>
          </p:nvPr>
        </p:nvPicPr>
        <p:blipFill>
          <a:blip r:embed="rId2" cstate="print"/>
          <a:srcRect/>
          <a:stretch>
            <a:fillRect/>
          </a:stretch>
        </p:blipFill>
        <p:spPr bwMode="auto">
          <a:xfrm>
            <a:off x="0" y="1371600"/>
            <a:ext cx="9144000" cy="5486400"/>
          </a:xfrm>
          <a:prstGeom prst="rect">
            <a:avLst/>
          </a:prstGeom>
          <a:noFill/>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b="1" dirty="0" smtClean="0"/>
              <a:t>Common causes of acute and chronic cough in PLHIV</a:t>
            </a:r>
            <a:endParaRPr lang="en-US" b="1" dirty="0"/>
          </a:p>
        </p:txBody>
      </p:sp>
      <p:pic>
        <p:nvPicPr>
          <p:cNvPr id="14338" name="Picture 2" descr="C:\Users\Cyrus\Pictures\Screenshots\Screenshot (251).png"/>
          <p:cNvPicPr>
            <a:picLocks noGrp="1" noChangeAspect="1" noChangeArrowheads="1"/>
          </p:cNvPicPr>
          <p:nvPr>
            <p:ph idx="1"/>
          </p:nvPr>
        </p:nvPicPr>
        <p:blipFill>
          <a:blip r:embed="rId2" cstate="print"/>
          <a:srcRect/>
          <a:stretch>
            <a:fillRect/>
          </a:stretch>
        </p:blipFill>
        <p:spPr bwMode="auto">
          <a:xfrm>
            <a:off x="0" y="1752600"/>
            <a:ext cx="9144000" cy="4724400"/>
          </a:xfrm>
          <a:prstGeom prst="rect">
            <a:avLst/>
          </a:prstGeom>
          <a:noFill/>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t>Bacterial pneumonia</a:t>
            </a:r>
            <a:endParaRPr lang="en-US" b="1"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Bacterial pneumonia is a common cause of morbidity and mortality in HIV infected individuals, occurring at any CD4 count</a:t>
            </a:r>
            <a:r>
              <a:rPr lang="en-US" dirty="0" smtClean="0"/>
              <a:t>.</a:t>
            </a:r>
          </a:p>
          <a:p>
            <a:r>
              <a:rPr lang="en-US" dirty="0" smtClean="0"/>
              <a:t>Clinically it presents with an acute or abrupt onset of cough, fever, chills, sputum production, often yellow or green sputum (sometimes blood-tinged), unilateral chest pain and systemic symptoms of acute illness. </a:t>
            </a:r>
            <a:endParaRPr lang="en-US" dirty="0" smtClean="0"/>
          </a:p>
          <a:p>
            <a:r>
              <a:rPr lang="en-US" dirty="0" smtClean="0"/>
              <a:t>Frequent </a:t>
            </a:r>
            <a:r>
              <a:rPr lang="en-US" dirty="0" smtClean="0"/>
              <a:t>findings on physical examination are fever and respiratory rate &gt; 20 breaths/minute. </a:t>
            </a:r>
            <a:endParaRPr lang="en-US" dirty="0" smtClean="0"/>
          </a:p>
          <a:p>
            <a:r>
              <a:rPr lang="en-US" dirty="0" smtClean="0"/>
              <a:t>On </a:t>
            </a:r>
            <a:r>
              <a:rPr lang="en-US" dirty="0" smtClean="0"/>
              <a:t>chest examination </a:t>
            </a:r>
            <a:r>
              <a:rPr lang="en-US" dirty="0" err="1" smtClean="0"/>
              <a:t>crepitations</a:t>
            </a:r>
            <a:r>
              <a:rPr lang="en-US" dirty="0" smtClean="0"/>
              <a:t> and sometimes bronchial breath sounds, signifying consolidation, can be heard</a:t>
            </a:r>
            <a:r>
              <a:rPr lang="en-US" dirty="0" smtClean="0"/>
              <a:t>.</a:t>
            </a:r>
          </a:p>
          <a:p>
            <a:r>
              <a:rPr lang="en-US" dirty="0" smtClean="0"/>
              <a:t>For the outpatient who is stable and has not previously received antibiotics, treatment is with amoxicillin (1g TDS for 7 days). An alternative option is </a:t>
            </a:r>
            <a:r>
              <a:rPr lang="en-US" dirty="0" err="1" smtClean="0"/>
              <a:t>doxycycline</a:t>
            </a:r>
            <a:r>
              <a:rPr lang="en-US" dirty="0" smtClean="0"/>
              <a:t> (100mg BID for 7 days</a:t>
            </a:r>
            <a:r>
              <a:rPr lang="en-US" dirty="0" smtClean="0"/>
              <a:t>).</a:t>
            </a:r>
          </a:p>
          <a:p>
            <a:r>
              <a:rPr lang="en-US" dirty="0" smtClean="0"/>
              <a:t>The patient who has already received amoxicillin and has not responded, or who was treated with antibiotics in the preceding month, should receive amoxicillin-</a:t>
            </a:r>
            <a:r>
              <a:rPr lang="en-US" dirty="0" err="1" smtClean="0"/>
              <a:t>clavulanate</a:t>
            </a:r>
            <a:r>
              <a:rPr lang="en-US" dirty="0" smtClean="0"/>
              <a:t> (1g amoxicillin component TDS for 10 days) plus erythromycin (500mg QID for 10 days).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err="1" smtClean="0"/>
              <a:t>Pneumocystis</a:t>
            </a:r>
            <a:r>
              <a:rPr lang="en-US" b="1" dirty="0" smtClean="0"/>
              <a:t> </a:t>
            </a:r>
            <a:r>
              <a:rPr lang="en-US" b="1" dirty="0" err="1" smtClean="0"/>
              <a:t>jiroveci</a:t>
            </a:r>
            <a:r>
              <a:rPr lang="en-US" b="1" dirty="0" smtClean="0"/>
              <a:t> pneumonia (PCP)</a:t>
            </a:r>
            <a:endParaRPr lang="en-US" b="1"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err="1" smtClean="0"/>
              <a:t>Pneumocystis</a:t>
            </a:r>
            <a:r>
              <a:rPr lang="en-US" dirty="0" smtClean="0"/>
              <a:t> </a:t>
            </a:r>
            <a:r>
              <a:rPr lang="en-US" dirty="0" err="1" smtClean="0"/>
              <a:t>jirovecii</a:t>
            </a:r>
            <a:r>
              <a:rPr lang="en-US" dirty="0" smtClean="0"/>
              <a:t> (previously called </a:t>
            </a:r>
            <a:r>
              <a:rPr lang="en-US" dirty="0" err="1" smtClean="0"/>
              <a:t>Pneumocystis</a:t>
            </a:r>
            <a:r>
              <a:rPr lang="en-US" dirty="0" smtClean="0"/>
              <a:t> </a:t>
            </a:r>
            <a:r>
              <a:rPr lang="en-US" dirty="0" err="1" smtClean="0"/>
              <a:t>carinii</a:t>
            </a:r>
            <a:r>
              <a:rPr lang="en-US" dirty="0" smtClean="0"/>
              <a:t>) is </a:t>
            </a:r>
            <a:r>
              <a:rPr lang="en-US" dirty="0" smtClean="0"/>
              <a:t>a fungus </a:t>
            </a:r>
            <a:r>
              <a:rPr lang="en-US" dirty="0" smtClean="0"/>
              <a:t>and most people have inhaled the organism by early childhood, without developing disease. </a:t>
            </a:r>
            <a:endParaRPr lang="en-US" dirty="0" smtClean="0"/>
          </a:p>
          <a:p>
            <a:r>
              <a:rPr lang="en-US" dirty="0" smtClean="0"/>
              <a:t>However</a:t>
            </a:r>
            <a:r>
              <a:rPr lang="en-US" dirty="0" smtClean="0"/>
              <a:t>, with declining cellular immunity, as in HIV with CD4 count below 200 cells/mm3 , the organism has the capacity to produce a sub-acute diffuse pneumonia</a:t>
            </a:r>
            <a:r>
              <a:rPr lang="en-US" dirty="0" smtClean="0"/>
              <a:t>.</a:t>
            </a:r>
          </a:p>
          <a:p>
            <a:r>
              <a:rPr lang="en-US" dirty="0" smtClean="0"/>
              <a:t>The </a:t>
            </a:r>
            <a:r>
              <a:rPr lang="en-US" dirty="0" smtClean="0"/>
              <a:t>organism attacks the alveolar-capillary membrane, reducing oxygen diffusion capacity, and thus explaining the typical presentation of SOB and hypoxia</a:t>
            </a:r>
            <a:r>
              <a:rPr lang="en-US" dirty="0" smtClean="0"/>
              <a:t>.</a:t>
            </a:r>
          </a:p>
          <a:p>
            <a:r>
              <a:rPr lang="en-US" dirty="0" smtClean="0"/>
              <a:t>Clinically, patients usually present with dry cough with a significant progressive SOB and reduced exercise capacity. </a:t>
            </a:r>
            <a:endParaRPr lang="en-US" dirty="0" smtClean="0"/>
          </a:p>
          <a:p>
            <a:r>
              <a:rPr lang="en-US" dirty="0" smtClean="0"/>
              <a:t>The </a:t>
            </a:r>
            <a:r>
              <a:rPr lang="en-US" dirty="0" smtClean="0"/>
              <a:t>SOB usually begins with exertion and becomes progressively worse over 1-3 weeks, and the patient is often SOB even at rest by the time they come to hospital. </a:t>
            </a:r>
            <a:endParaRPr lang="en-US" dirty="0" smtClean="0"/>
          </a:p>
          <a:p>
            <a:r>
              <a:rPr lang="en-US" dirty="0" smtClean="0"/>
              <a:t>Fever </a:t>
            </a:r>
            <a:r>
              <a:rPr lang="en-US" dirty="0" smtClean="0"/>
              <a:t>is common, and weight loss can occur although it is not usually as pronounced as in TB. </a:t>
            </a:r>
            <a:endParaRPr lang="en-US" dirty="0" smtClean="0"/>
          </a:p>
          <a:p>
            <a:r>
              <a:rPr lang="en-US" dirty="0" smtClean="0"/>
              <a:t>Chest </a:t>
            </a:r>
            <a:r>
              <a:rPr lang="en-US" dirty="0" smtClean="0"/>
              <a:t>pain and sputum production are less common but also occur. </a:t>
            </a:r>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err="1" smtClean="0"/>
              <a:t>Pneumocystis</a:t>
            </a:r>
            <a:r>
              <a:rPr lang="en-US" b="1" dirty="0" smtClean="0"/>
              <a:t> </a:t>
            </a:r>
            <a:r>
              <a:rPr lang="en-US" b="1" dirty="0" err="1" smtClean="0"/>
              <a:t>jiroveci</a:t>
            </a:r>
            <a:r>
              <a:rPr lang="en-US" b="1" dirty="0" smtClean="0"/>
              <a:t> pneumonia (PCP</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r>
              <a:rPr lang="en-US" dirty="0" smtClean="0"/>
              <a:t>The most useful clinical sign is decreased oxygen saturation at rest or with effort. </a:t>
            </a:r>
          </a:p>
          <a:p>
            <a:r>
              <a:rPr lang="en-US" dirty="0" smtClean="0"/>
              <a:t>Auscultation may reveal </a:t>
            </a:r>
            <a:r>
              <a:rPr lang="en-US" dirty="0" err="1" smtClean="0"/>
              <a:t>rales</a:t>
            </a:r>
            <a:r>
              <a:rPr lang="en-US" dirty="0" smtClean="0"/>
              <a:t> and </a:t>
            </a:r>
            <a:r>
              <a:rPr lang="en-US" dirty="0" err="1" smtClean="0"/>
              <a:t>rhonchi</a:t>
            </a:r>
            <a:r>
              <a:rPr lang="en-US" dirty="0" smtClean="0"/>
              <a:t>, although approximately half of patients with PCP will have a normal chest exam. </a:t>
            </a:r>
          </a:p>
          <a:p>
            <a:r>
              <a:rPr lang="en-US" dirty="0" smtClean="0"/>
              <a:t>Definite diagnosis of PCP requires </a:t>
            </a:r>
            <a:r>
              <a:rPr lang="en-US" dirty="0" err="1" smtClean="0"/>
              <a:t>bronchoscopy</a:t>
            </a:r>
            <a:r>
              <a:rPr lang="en-US" dirty="0" smtClean="0"/>
              <a:t>. This is not routinely accessible in Kenya therefore a high index of suspicion must be kept for patients with CD4 below 200 cells/mm3 and not on CTX prophylaxis. </a:t>
            </a:r>
            <a:endParaRPr lang="en-US" dirty="0" smtClean="0"/>
          </a:p>
          <a:p>
            <a:r>
              <a:rPr lang="en-US" dirty="0" smtClean="0"/>
              <a:t>Empirical </a:t>
            </a:r>
            <a:r>
              <a:rPr lang="en-US" dirty="0" smtClean="0"/>
              <a:t>treatment for PCP should be considered in a patient severely SOB with or without cough, and without other obvious causes (e.g. pleural effusion</a:t>
            </a:r>
            <a:r>
              <a:rPr lang="en-US" dirty="0" smtClean="0"/>
              <a:t>), or </a:t>
            </a:r>
            <a:r>
              <a:rPr lang="en-US" dirty="0" smtClean="0"/>
              <a:t>if there is a </a:t>
            </a:r>
            <a:r>
              <a:rPr lang="en-US" dirty="0" err="1" smtClean="0"/>
              <a:t>pneumothorax</a:t>
            </a:r>
            <a:r>
              <a:rPr lang="en-US" dirty="0" smtClean="0"/>
              <a:t>.</a:t>
            </a:r>
          </a:p>
          <a:p>
            <a:r>
              <a:rPr lang="en-US" dirty="0" smtClean="0"/>
              <a:t>Treatment for PCP consists of high dose CTX, calculated as 15-20mg/kg of the </a:t>
            </a:r>
            <a:r>
              <a:rPr lang="en-US" dirty="0" err="1" smtClean="0"/>
              <a:t>trimethoprim</a:t>
            </a:r>
            <a:r>
              <a:rPr lang="en-US" dirty="0" smtClean="0"/>
              <a:t> component, divided TDS, and given for 21 days</a:t>
            </a:r>
            <a:r>
              <a:rPr lang="en-US" dirty="0" smtClean="0"/>
              <a:t>.</a:t>
            </a:r>
          </a:p>
          <a:p>
            <a:r>
              <a:rPr lang="en-US" dirty="0" smtClean="0"/>
              <a:t>Additionally, in patients with severe SOB (RR &gt; 30) </a:t>
            </a:r>
            <a:r>
              <a:rPr lang="en-US" dirty="0" smtClean="0"/>
              <a:t>steroids </a:t>
            </a:r>
            <a:r>
              <a:rPr lang="en-US" dirty="0" smtClean="0"/>
              <a:t>should be given concurrently.  </a:t>
            </a:r>
            <a:r>
              <a:rPr lang="en-US" dirty="0" smtClean="0"/>
              <a:t>The </a:t>
            </a:r>
            <a:r>
              <a:rPr lang="en-US" dirty="0" smtClean="0"/>
              <a:t>following regimen of oral prednisone can be given: 40mg BID x 5 days, followed by 40mg OD x 5 days, and then 20mg OD x 11 days, and then stop. </a:t>
            </a:r>
            <a:endParaRPr lang="en-US" dirty="0" smtClean="0"/>
          </a:p>
          <a:p>
            <a:r>
              <a:rPr lang="en-US" dirty="0" smtClean="0"/>
              <a:t>Like </a:t>
            </a:r>
            <a:r>
              <a:rPr lang="en-US" dirty="0" smtClean="0"/>
              <a:t>all HIV-positive patients, after treatment for PCP they should be maintained on </a:t>
            </a:r>
            <a:r>
              <a:rPr lang="en-US" dirty="0" smtClean="0"/>
              <a:t>CTX </a:t>
            </a:r>
            <a:r>
              <a:rPr lang="en-US" dirty="0" smtClean="0"/>
              <a:t>1 tablet once a day life.</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b="1" dirty="0" smtClean="0"/>
              <a:t>Pulmonary TB</a:t>
            </a:r>
            <a:endParaRPr lang="en-US" b="1" dirty="0"/>
          </a:p>
        </p:txBody>
      </p:sp>
      <p:sp>
        <p:nvSpPr>
          <p:cNvPr id="3" name="Content Placeholder 2"/>
          <p:cNvSpPr>
            <a:spLocks noGrp="1"/>
          </p:cNvSpPr>
          <p:nvPr>
            <p:ph idx="1"/>
          </p:nvPr>
        </p:nvSpPr>
        <p:spPr/>
        <p:txBody>
          <a:bodyPr/>
          <a:lstStyle/>
          <a:p>
            <a:r>
              <a:rPr lang="en-US" dirty="0" smtClean="0"/>
              <a:t>It can be difficult to differentiate between PCP and smear-negative PTB. </a:t>
            </a:r>
            <a:endParaRPr lang="en-US" dirty="0" smtClean="0"/>
          </a:p>
          <a:p>
            <a:r>
              <a:rPr lang="en-US" dirty="0" smtClean="0"/>
              <a:t>The following Table shows </a:t>
            </a:r>
            <a:r>
              <a:rPr lang="en-US" dirty="0" smtClean="0"/>
              <a:t>a few parameters that may be helpful. </a:t>
            </a:r>
            <a:endParaRPr lang="en-US" dirty="0" smtClean="0"/>
          </a:p>
          <a:p>
            <a:r>
              <a:rPr lang="en-US" dirty="0" smtClean="0"/>
              <a:t>Sometimes </a:t>
            </a:r>
            <a:r>
              <a:rPr lang="en-US" dirty="0" smtClean="0"/>
              <a:t>you may need to treat for PCP and PTB at the same time, or give a trial of PCP treatment and if there is no clinical improvement then switch to PTB treatment.</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Helpful clinical differences between PCP vs. TB</a:t>
            </a:r>
            <a:endParaRPr lang="en-US" b="1" dirty="0"/>
          </a:p>
        </p:txBody>
      </p:sp>
      <p:pic>
        <p:nvPicPr>
          <p:cNvPr id="15362" name="Picture 2" descr="C:\Users\Cyrus\Pictures\Screenshots\Screenshot (252).png"/>
          <p:cNvPicPr>
            <a:picLocks noGrp="1" noChangeAspect="1" noChangeArrowheads="1"/>
          </p:cNvPicPr>
          <p:nvPr>
            <p:ph idx="1"/>
          </p:nvPr>
        </p:nvPicPr>
        <p:blipFill>
          <a:blip r:embed="rId2" cstate="print"/>
          <a:srcRect/>
          <a:stretch>
            <a:fillRect/>
          </a:stretch>
        </p:blipFill>
        <p:spPr bwMode="auto">
          <a:xfrm>
            <a:off x="0" y="1066800"/>
            <a:ext cx="9144000" cy="5791200"/>
          </a:xfrm>
          <a:prstGeom prst="rect">
            <a:avLst/>
          </a:prstGeom>
          <a:noFill/>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b="1" dirty="0" smtClean="0"/>
              <a:t>causes of acute and chronic meningitis</a:t>
            </a:r>
            <a:endParaRPr lang="en-US" b="1" dirty="0"/>
          </a:p>
        </p:txBody>
      </p:sp>
      <p:pic>
        <p:nvPicPr>
          <p:cNvPr id="16386" name="Picture 2" descr="C:\Users\Cyrus\Pictures\Screenshots\Screenshot (253).png"/>
          <p:cNvPicPr>
            <a:picLocks noGrp="1" noChangeAspect="1" noChangeArrowheads="1"/>
          </p:cNvPicPr>
          <p:nvPr>
            <p:ph idx="1"/>
          </p:nvPr>
        </p:nvPicPr>
        <p:blipFill>
          <a:blip r:embed="rId2" cstate="print"/>
          <a:srcRect/>
          <a:stretch>
            <a:fillRect/>
          </a:stretch>
        </p:blipFill>
        <p:spPr bwMode="auto">
          <a:xfrm>
            <a:off x="0" y="1524000"/>
            <a:ext cx="9144000" cy="4191000"/>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0BBA4A9-266E-446F-8F2C-66FEF3167367}" type="slidenum">
              <a:rPr lang="en-US"/>
              <a:pPr/>
              <a:t>5</a:t>
            </a:fld>
            <a:endParaRPr lang="en-US"/>
          </a:p>
        </p:txBody>
      </p:sp>
      <p:sp>
        <p:nvSpPr>
          <p:cNvPr id="929794" name="Rectangle 2"/>
          <p:cNvSpPr>
            <a:spLocks noGrp="1" noChangeArrowheads="1"/>
          </p:cNvSpPr>
          <p:nvPr>
            <p:ph type="title"/>
          </p:nvPr>
        </p:nvSpPr>
        <p:spPr/>
        <p:txBody>
          <a:bodyPr/>
          <a:lstStyle/>
          <a:p>
            <a:r>
              <a:rPr lang="en-US"/>
              <a:t>HIV vs. AIDS</a:t>
            </a:r>
          </a:p>
        </p:txBody>
      </p:sp>
      <p:sp>
        <p:nvSpPr>
          <p:cNvPr id="929795" name="Rectangle 3"/>
          <p:cNvSpPr>
            <a:spLocks noGrp="1" noChangeArrowheads="1"/>
          </p:cNvSpPr>
          <p:nvPr>
            <p:ph type="body" idx="1"/>
          </p:nvPr>
        </p:nvSpPr>
        <p:spPr>
          <a:xfrm>
            <a:off x="457200" y="1447800"/>
            <a:ext cx="8229600" cy="5029200"/>
          </a:xfrm>
        </p:spPr>
        <p:txBody>
          <a:bodyPr/>
          <a:lstStyle/>
          <a:p>
            <a:r>
              <a:rPr lang="en-US" dirty="0"/>
              <a:t>HIV is the virus that causes AIDS</a:t>
            </a:r>
          </a:p>
          <a:p>
            <a:r>
              <a:rPr lang="en-US" dirty="0"/>
              <a:t>Not everyone who is infected with HIV has AIDS</a:t>
            </a:r>
          </a:p>
          <a:p>
            <a:r>
              <a:rPr lang="en-US" dirty="0"/>
              <a:t>Everyone with AIDS is infected with HIV</a:t>
            </a:r>
          </a:p>
          <a:p>
            <a:r>
              <a:rPr lang="en-US" dirty="0"/>
              <a:t>AIDS is result of the progression of HIV Infection</a:t>
            </a:r>
          </a:p>
          <a:p>
            <a:r>
              <a:rPr lang="en-US" dirty="0"/>
              <a:t>Anyone infected with HIV, although healthy, can still transmit the virus to another person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9795">
                                            <p:txEl>
                                              <p:pRg st="0" end="0"/>
                                            </p:txEl>
                                          </p:spTgt>
                                        </p:tgtEl>
                                        <p:attrNameLst>
                                          <p:attrName>style.visibility</p:attrName>
                                        </p:attrNameLst>
                                      </p:cBhvr>
                                      <p:to>
                                        <p:strVal val="visible"/>
                                      </p:to>
                                    </p:set>
                                    <p:animEffect transition="in" filter="fade">
                                      <p:cBhvr>
                                        <p:cTn id="7" dur="2000"/>
                                        <p:tgtEl>
                                          <p:spTgt spid="92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9795">
                                            <p:txEl>
                                              <p:pRg st="1" end="1"/>
                                            </p:txEl>
                                          </p:spTgt>
                                        </p:tgtEl>
                                        <p:attrNameLst>
                                          <p:attrName>style.visibility</p:attrName>
                                        </p:attrNameLst>
                                      </p:cBhvr>
                                      <p:to>
                                        <p:strVal val="visible"/>
                                      </p:to>
                                    </p:set>
                                    <p:animEffect transition="in" filter="fade">
                                      <p:cBhvr>
                                        <p:cTn id="12" dur="2000"/>
                                        <p:tgtEl>
                                          <p:spTgt spid="92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9795">
                                            <p:txEl>
                                              <p:pRg st="2" end="2"/>
                                            </p:txEl>
                                          </p:spTgt>
                                        </p:tgtEl>
                                        <p:attrNameLst>
                                          <p:attrName>style.visibility</p:attrName>
                                        </p:attrNameLst>
                                      </p:cBhvr>
                                      <p:to>
                                        <p:strVal val="visible"/>
                                      </p:to>
                                    </p:set>
                                    <p:animEffect transition="in" filter="fade">
                                      <p:cBhvr>
                                        <p:cTn id="17" dur="2000"/>
                                        <p:tgtEl>
                                          <p:spTgt spid="92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9795">
                                            <p:txEl>
                                              <p:pRg st="3" end="3"/>
                                            </p:txEl>
                                          </p:spTgt>
                                        </p:tgtEl>
                                        <p:attrNameLst>
                                          <p:attrName>style.visibility</p:attrName>
                                        </p:attrNameLst>
                                      </p:cBhvr>
                                      <p:to>
                                        <p:strVal val="visible"/>
                                      </p:to>
                                    </p:set>
                                    <p:animEffect transition="in" filter="fade">
                                      <p:cBhvr>
                                        <p:cTn id="22" dur="2000"/>
                                        <p:tgtEl>
                                          <p:spTgt spid="92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9795">
                                            <p:txEl>
                                              <p:pRg st="4" end="4"/>
                                            </p:txEl>
                                          </p:spTgt>
                                        </p:tgtEl>
                                        <p:attrNameLst>
                                          <p:attrName>style.visibility</p:attrName>
                                        </p:attrNameLst>
                                      </p:cBhvr>
                                      <p:to>
                                        <p:strVal val="visible"/>
                                      </p:to>
                                    </p:set>
                                    <p:animEffect transition="in" filter="fade">
                                      <p:cBhvr>
                                        <p:cTn id="27" dur="2000"/>
                                        <p:tgtEl>
                                          <p:spTgt spid="929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t>Toxoplasmosis</a:t>
            </a:r>
            <a:endParaRPr lang="en-US" b="1" dirty="0"/>
          </a:p>
        </p:txBody>
      </p:sp>
      <p:sp>
        <p:nvSpPr>
          <p:cNvPr id="3" name="Content Placeholder 2"/>
          <p:cNvSpPr>
            <a:spLocks noGrp="1"/>
          </p:cNvSpPr>
          <p:nvPr>
            <p:ph idx="1"/>
          </p:nvPr>
        </p:nvSpPr>
        <p:spPr>
          <a:xfrm>
            <a:off x="0" y="457200"/>
            <a:ext cx="9144000" cy="6400800"/>
          </a:xfrm>
        </p:spPr>
        <p:txBody>
          <a:bodyPr>
            <a:normAutofit fontScale="92500" lnSpcReduction="20000"/>
          </a:bodyPr>
          <a:lstStyle/>
          <a:p>
            <a:r>
              <a:rPr lang="en-US" dirty="0" smtClean="0"/>
              <a:t>Toxoplasmosis is by far the most common cause of brain mass lesion in the </a:t>
            </a:r>
            <a:r>
              <a:rPr lang="en-US" dirty="0" err="1" smtClean="0"/>
              <a:t>immunosuppressed</a:t>
            </a:r>
            <a:r>
              <a:rPr lang="en-US" dirty="0" smtClean="0"/>
              <a:t> PLHIV and is caused by a parasite called </a:t>
            </a:r>
            <a:r>
              <a:rPr lang="en-US" dirty="0" err="1" smtClean="0"/>
              <a:t>Toxoplasma</a:t>
            </a:r>
            <a:r>
              <a:rPr lang="en-US" dirty="0" smtClean="0"/>
              <a:t> </a:t>
            </a:r>
            <a:r>
              <a:rPr lang="en-US" dirty="0" err="1" smtClean="0"/>
              <a:t>gondii</a:t>
            </a:r>
            <a:r>
              <a:rPr lang="en-US" dirty="0" smtClean="0"/>
              <a:t>. </a:t>
            </a:r>
            <a:endParaRPr lang="en-US" dirty="0" smtClean="0"/>
          </a:p>
          <a:p>
            <a:r>
              <a:rPr lang="en-US" dirty="0" smtClean="0"/>
              <a:t>Toxoplasmosis </a:t>
            </a:r>
            <a:r>
              <a:rPr lang="en-US" dirty="0" smtClean="0"/>
              <a:t>usually occurs with CD4 count below 100, but can occur even when below 200. </a:t>
            </a:r>
            <a:endParaRPr lang="en-US" dirty="0" smtClean="0"/>
          </a:p>
          <a:p>
            <a:r>
              <a:rPr lang="en-US" dirty="0" smtClean="0"/>
              <a:t>CTX </a:t>
            </a:r>
            <a:r>
              <a:rPr lang="en-US" dirty="0" smtClean="0"/>
              <a:t>prophylaxis is effective at preventing </a:t>
            </a:r>
            <a:r>
              <a:rPr lang="en-US" dirty="0" err="1" smtClean="0"/>
              <a:t>Toxoplasma</a:t>
            </a:r>
            <a:r>
              <a:rPr lang="en-US" dirty="0" smtClean="0"/>
              <a:t> infections, so it is unlikely to occur in patients who have been adherent to prophylaxis for several months</a:t>
            </a:r>
            <a:r>
              <a:rPr lang="en-US" dirty="0" smtClean="0"/>
              <a:t>.</a:t>
            </a:r>
          </a:p>
          <a:p>
            <a:r>
              <a:rPr lang="en-US" dirty="0" smtClean="0"/>
              <a:t>The clinical presentation of CNS toxoplasmosis in HIV is usually over days to weeks and is characterized by headache, fever, and focal neurologic deficits, the nature of which depend on the anatomic location of the lesion/s. approximately 1/3 of patients with CNS toxoplasmosis will present with new onset of seizures</a:t>
            </a:r>
            <a:r>
              <a:rPr lang="en-US" dirty="0" smtClean="0"/>
              <a:t>.</a:t>
            </a:r>
          </a:p>
          <a:p>
            <a:r>
              <a:rPr lang="en-US" dirty="0" smtClean="0"/>
              <a:t>If available, a CT scan with contrast will often show multiple ring-enhancing lesions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t>Toxoplasmosis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b="1" dirty="0" smtClean="0"/>
              <a:t>The Preferred regimen:</a:t>
            </a:r>
            <a:r>
              <a:rPr lang="en-US" dirty="0" smtClean="0"/>
              <a:t> </a:t>
            </a:r>
            <a:endParaRPr lang="en-US" dirty="0" smtClean="0"/>
          </a:p>
          <a:p>
            <a:r>
              <a:rPr lang="en-US" dirty="0" err="1" smtClean="0"/>
              <a:t>Pyrimethamine</a:t>
            </a:r>
            <a:r>
              <a:rPr lang="en-US" dirty="0" smtClean="0"/>
              <a:t> </a:t>
            </a:r>
            <a:r>
              <a:rPr lang="en-US" dirty="0" smtClean="0"/>
              <a:t>200 mg loading dose, then 50 mg –75 mg/day + Sulfadiazine 1000 mg to 1500mg P.O. 6 hourly + </a:t>
            </a:r>
            <a:r>
              <a:rPr lang="en-US" dirty="0" err="1" smtClean="0"/>
              <a:t>Folinic</a:t>
            </a:r>
            <a:r>
              <a:rPr lang="en-US" dirty="0" smtClean="0"/>
              <a:t> acid (</a:t>
            </a:r>
            <a:r>
              <a:rPr lang="en-US" dirty="0" err="1" smtClean="0"/>
              <a:t>leucovorin</a:t>
            </a:r>
            <a:r>
              <a:rPr lang="en-US" dirty="0" smtClean="0"/>
              <a:t>) 10-20mg/day PO </a:t>
            </a:r>
            <a:endParaRPr lang="en-US" dirty="0" smtClean="0"/>
          </a:p>
          <a:p>
            <a:r>
              <a:rPr lang="en-US" b="1" dirty="0" smtClean="0"/>
              <a:t>Alternative </a:t>
            </a:r>
            <a:r>
              <a:rPr lang="en-US" b="1" dirty="0" smtClean="0"/>
              <a:t>regimen: </a:t>
            </a:r>
            <a:endParaRPr lang="en-US" b="1" dirty="0" smtClean="0"/>
          </a:p>
          <a:p>
            <a:r>
              <a:rPr lang="en-US" dirty="0" err="1" smtClean="0"/>
              <a:t>Cotrimoxazole</a:t>
            </a:r>
            <a:r>
              <a:rPr lang="en-US" dirty="0" smtClean="0"/>
              <a:t>: 5mg/kg of </a:t>
            </a:r>
            <a:r>
              <a:rPr lang="en-US" dirty="0" err="1" smtClean="0"/>
              <a:t>Trimethoprim</a:t>
            </a:r>
            <a:r>
              <a:rPr lang="en-US" dirty="0" smtClean="0"/>
              <a:t> or 25mg/kg of CTX BD per day for 6 weeks (e.g. for 60kgman, 4 </a:t>
            </a:r>
            <a:r>
              <a:rPr lang="en-US" dirty="0" smtClean="0"/>
              <a:t> </a:t>
            </a:r>
            <a:r>
              <a:rPr lang="en-US" dirty="0" smtClean="0"/>
              <a:t>tablets per day (5X60=300 approximately 4 SS tablets). </a:t>
            </a:r>
            <a:endParaRPr lang="en-US" dirty="0" smtClean="0"/>
          </a:p>
          <a:p>
            <a:r>
              <a:rPr lang="en-US" dirty="0" smtClean="0"/>
              <a:t>This </a:t>
            </a:r>
            <a:r>
              <a:rPr lang="en-US" dirty="0" smtClean="0"/>
              <a:t>is the regimen of first choice locally in the absence of key constituents of the preferred choice above. </a:t>
            </a:r>
            <a:endParaRPr lang="en-US" dirty="0" smtClean="0"/>
          </a:p>
          <a:p>
            <a:r>
              <a:rPr lang="en-US" dirty="0" smtClean="0"/>
              <a:t>An </a:t>
            </a:r>
            <a:r>
              <a:rPr lang="en-US" dirty="0" smtClean="0"/>
              <a:t>advantage of this regimen over the above one is that it can also be given IV in patients unable to take oral </a:t>
            </a:r>
            <a:r>
              <a:rPr lang="en-US" dirty="0" smtClean="0"/>
              <a:t>treatment.</a:t>
            </a:r>
          </a:p>
          <a:p>
            <a:r>
              <a:rPr lang="en-US" dirty="0" smtClean="0"/>
              <a:t>For patients who presented with seizure you should start them on an anticonvulsant for the duration of toxoplasmosis treatment. </a:t>
            </a:r>
            <a:endParaRPr lang="en-US" dirty="0" smtClean="0"/>
          </a:p>
          <a:p>
            <a:r>
              <a:rPr lang="en-US" dirty="0" smtClean="0"/>
              <a:t>Steroids </a:t>
            </a:r>
            <a:r>
              <a:rPr lang="en-US" dirty="0" smtClean="0"/>
              <a:t>should be considered if the patient has critical signs of raised intracranial pressure or if they worsen during the first 2 days of treatment.</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t>Bacterial meningitis</a:t>
            </a:r>
            <a:endParaRPr lang="en-US" b="1"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Bacterial meningitis is an acute infection of the tissue surrounding the brain and spinal cord. </a:t>
            </a:r>
            <a:endParaRPr lang="en-US" dirty="0" smtClean="0"/>
          </a:p>
          <a:p>
            <a:r>
              <a:rPr lang="en-US" dirty="0" smtClean="0"/>
              <a:t>Patients </a:t>
            </a:r>
            <a:r>
              <a:rPr lang="en-US" dirty="0" smtClean="0"/>
              <a:t>present acutely (within hours to days of symptom onset) with a high fever (or rarely with hypothermia), stiff neck, severe headache, and altered mental status. </a:t>
            </a:r>
            <a:endParaRPr lang="en-US" dirty="0" smtClean="0"/>
          </a:p>
          <a:p>
            <a:r>
              <a:rPr lang="en-US" dirty="0" smtClean="0"/>
              <a:t>Often </a:t>
            </a:r>
            <a:r>
              <a:rPr lang="en-US" dirty="0" smtClean="0"/>
              <a:t>not all of these symptoms will be present. </a:t>
            </a:r>
            <a:endParaRPr lang="en-US" dirty="0" smtClean="0"/>
          </a:p>
          <a:p>
            <a:r>
              <a:rPr lang="en-US" dirty="0" smtClean="0"/>
              <a:t>CBC </a:t>
            </a:r>
            <a:r>
              <a:rPr lang="en-US" dirty="0" smtClean="0"/>
              <a:t>often shows increased WBCs. </a:t>
            </a:r>
            <a:endParaRPr lang="en-US" dirty="0" smtClean="0"/>
          </a:p>
          <a:p>
            <a:r>
              <a:rPr lang="en-US" dirty="0" smtClean="0"/>
              <a:t>LP </a:t>
            </a:r>
            <a:r>
              <a:rPr lang="en-US" dirty="0" smtClean="0"/>
              <a:t>often has raised opening pressure, and CSF will have high WBC (with differential more than 80% </a:t>
            </a:r>
            <a:r>
              <a:rPr lang="en-US" dirty="0" err="1" smtClean="0"/>
              <a:t>neutrophils</a:t>
            </a:r>
            <a:r>
              <a:rPr lang="en-US" dirty="0" smtClean="0"/>
              <a:t>), high protein, and low glucose. </a:t>
            </a:r>
            <a:endParaRPr lang="en-US" dirty="0" smtClean="0"/>
          </a:p>
          <a:p>
            <a:r>
              <a:rPr lang="en-US" dirty="0" smtClean="0"/>
              <a:t>Empiric </a:t>
            </a:r>
            <a:r>
              <a:rPr lang="en-US" dirty="0" smtClean="0"/>
              <a:t>treatment while waiting for gram stain results and cultures can be started with </a:t>
            </a:r>
            <a:r>
              <a:rPr lang="en-US" dirty="0" err="1" smtClean="0"/>
              <a:t>ceftriaxone</a:t>
            </a:r>
            <a:r>
              <a:rPr lang="en-US" dirty="0" smtClean="0"/>
              <a:t> 2g IV q12h, and then adjusted based on gram stain or cultures.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err="1" smtClean="0"/>
              <a:t>Cryptococcal</a:t>
            </a:r>
            <a:r>
              <a:rPr lang="en-US" b="1" dirty="0" smtClean="0"/>
              <a:t> meningitis</a:t>
            </a:r>
            <a:endParaRPr lang="en-US" b="1" dirty="0"/>
          </a:p>
        </p:txBody>
      </p:sp>
      <p:sp>
        <p:nvSpPr>
          <p:cNvPr id="3" name="Content Placeholder 2"/>
          <p:cNvSpPr>
            <a:spLocks noGrp="1"/>
          </p:cNvSpPr>
          <p:nvPr>
            <p:ph idx="1"/>
          </p:nvPr>
        </p:nvSpPr>
        <p:spPr>
          <a:xfrm>
            <a:off x="0" y="609600"/>
            <a:ext cx="9144000" cy="6248400"/>
          </a:xfrm>
        </p:spPr>
        <p:txBody>
          <a:bodyPr>
            <a:normAutofit/>
          </a:bodyPr>
          <a:lstStyle/>
          <a:p>
            <a:r>
              <a:rPr lang="en-US" dirty="0" smtClean="0"/>
              <a:t>Caused by </a:t>
            </a:r>
            <a:r>
              <a:rPr lang="en-US" i="1" dirty="0" smtClean="0"/>
              <a:t>Cryptococcus </a:t>
            </a:r>
            <a:r>
              <a:rPr lang="en-US" i="1" dirty="0" err="1" smtClean="0"/>
              <a:t>neoformans</a:t>
            </a:r>
            <a:r>
              <a:rPr lang="en-US" i="1" dirty="0" smtClean="0"/>
              <a:t> </a:t>
            </a:r>
            <a:r>
              <a:rPr lang="en-US" dirty="0" smtClean="0"/>
              <a:t>and </a:t>
            </a:r>
            <a:r>
              <a:rPr lang="en-US" dirty="0" smtClean="0"/>
              <a:t>occurs when CD4 drops below 100 </a:t>
            </a:r>
            <a:r>
              <a:rPr lang="en-US" dirty="0" smtClean="0"/>
              <a:t>cells/µl.</a:t>
            </a:r>
            <a:endParaRPr lang="en-US" i="1" dirty="0" smtClean="0"/>
          </a:p>
          <a:p>
            <a:r>
              <a:rPr lang="en-US" dirty="0" smtClean="0"/>
              <a:t>CM is usually sub-acute or chronic meningitis, with malaise, low-grade fever, and headaches developing over a few weeks. </a:t>
            </a:r>
            <a:endParaRPr lang="en-US" dirty="0" smtClean="0"/>
          </a:p>
          <a:p>
            <a:r>
              <a:rPr lang="en-US" dirty="0" err="1" smtClean="0"/>
              <a:t>SCrAg</a:t>
            </a:r>
            <a:r>
              <a:rPr lang="en-US" dirty="0" smtClean="0"/>
              <a:t> test is highly sensitive and specific for CM in patients with this clinical presentation, and even if no other investigations are available then this can be used to begin treatment for CM. </a:t>
            </a:r>
            <a:endParaRPr lang="en-US" dirty="0" smtClean="0"/>
          </a:p>
          <a:p>
            <a:r>
              <a:rPr lang="en-US" dirty="0" smtClean="0"/>
              <a:t>If you can do an LP you will usually find a high opening pressure, primarily lymphocytes, and India ink stain may be positive (sensitivity of 50-75%).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Treatment options for </a:t>
            </a:r>
            <a:r>
              <a:rPr lang="en-US" b="1" dirty="0" err="1" smtClean="0"/>
              <a:t>Cryptococcal</a:t>
            </a:r>
            <a:r>
              <a:rPr lang="en-US" b="1" dirty="0" smtClean="0"/>
              <a:t> Meningitis </a:t>
            </a:r>
            <a:endParaRPr lang="en-US" b="1"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b="1" dirty="0" smtClean="0"/>
              <a:t>First-line treatment</a:t>
            </a:r>
            <a:r>
              <a:rPr lang="en-US" dirty="0" smtClean="0"/>
              <a:t> for CM is induction phase, followed by consolidation and </a:t>
            </a:r>
            <a:r>
              <a:rPr lang="en-US" dirty="0" err="1" smtClean="0"/>
              <a:t>maintainance</a:t>
            </a:r>
            <a:r>
              <a:rPr lang="en-US" dirty="0" smtClean="0"/>
              <a:t> phase. </a:t>
            </a:r>
            <a:endParaRPr lang="en-US" dirty="0" smtClean="0"/>
          </a:p>
          <a:p>
            <a:r>
              <a:rPr lang="en-US" dirty="0" smtClean="0"/>
              <a:t>Induction </a:t>
            </a:r>
            <a:r>
              <a:rPr lang="en-US" dirty="0" smtClean="0"/>
              <a:t>phase IV </a:t>
            </a:r>
            <a:r>
              <a:rPr lang="en-US" dirty="0" err="1" smtClean="0"/>
              <a:t>amphotericin</a:t>
            </a:r>
            <a:r>
              <a:rPr lang="en-US" dirty="0" smtClean="0"/>
              <a:t> B (0.7-1 mg/kg/day) + </a:t>
            </a:r>
            <a:r>
              <a:rPr lang="en-US" dirty="0" err="1" smtClean="0"/>
              <a:t>i.v</a:t>
            </a:r>
            <a:r>
              <a:rPr lang="en-US" dirty="0" smtClean="0"/>
              <a:t> </a:t>
            </a:r>
            <a:r>
              <a:rPr lang="en-US" dirty="0" err="1" smtClean="0"/>
              <a:t>Flucytosine</a:t>
            </a:r>
            <a:r>
              <a:rPr lang="en-US" dirty="0" smtClean="0"/>
              <a:t> (800 mg/day) for 2 weeks. </a:t>
            </a:r>
            <a:endParaRPr lang="en-US" dirty="0" smtClean="0"/>
          </a:p>
          <a:p>
            <a:r>
              <a:rPr lang="en-US" dirty="0" smtClean="0"/>
              <a:t>This </a:t>
            </a:r>
            <a:r>
              <a:rPr lang="en-US" dirty="0" smtClean="0"/>
              <a:t>is followed by a consolidation phase of either </a:t>
            </a:r>
            <a:r>
              <a:rPr lang="en-US" dirty="0" err="1" smtClean="0"/>
              <a:t>i.v</a:t>
            </a:r>
            <a:r>
              <a:rPr lang="en-US" dirty="0" smtClean="0"/>
              <a:t> or oral </a:t>
            </a:r>
            <a:r>
              <a:rPr lang="en-US" dirty="0" err="1" smtClean="0"/>
              <a:t>fluconazole</a:t>
            </a:r>
            <a:r>
              <a:rPr lang="en-US" dirty="0" smtClean="0"/>
              <a:t> 400-800 mg daily for 8 weeks, then secondary prophylaxis with </a:t>
            </a:r>
            <a:r>
              <a:rPr lang="en-US" dirty="0" err="1" smtClean="0"/>
              <a:t>fluconazole</a:t>
            </a:r>
            <a:r>
              <a:rPr lang="en-US" dirty="0" smtClean="0"/>
              <a:t> 200mg daily for life or until the patient is stable on ART and CD4 is maintained above 200 cells/µl for at least 6 months.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b="1" dirty="0" smtClean="0"/>
              <a:t>Kaposi’s Sarcoma</a:t>
            </a:r>
            <a:endParaRPr lang="en-US" b="1" dirty="0"/>
          </a:p>
        </p:txBody>
      </p:sp>
      <p:sp>
        <p:nvSpPr>
          <p:cNvPr id="3" name="Content Placeholder 2"/>
          <p:cNvSpPr>
            <a:spLocks noGrp="1"/>
          </p:cNvSpPr>
          <p:nvPr>
            <p:ph idx="1"/>
          </p:nvPr>
        </p:nvSpPr>
        <p:spPr>
          <a:xfrm>
            <a:off x="0" y="457200"/>
            <a:ext cx="9144000" cy="6400800"/>
          </a:xfrm>
        </p:spPr>
        <p:txBody>
          <a:bodyPr>
            <a:noAutofit/>
          </a:bodyPr>
          <a:lstStyle/>
          <a:p>
            <a:r>
              <a:rPr lang="en-US" sz="2600" dirty="0" smtClean="0"/>
              <a:t>KS is a malignant, multifocal, systemic disease that originates from the vascular endothelium and has a variable clinical course. </a:t>
            </a:r>
            <a:endParaRPr lang="en-US" sz="2600" dirty="0" smtClean="0"/>
          </a:p>
          <a:p>
            <a:r>
              <a:rPr lang="en-US" sz="2600" dirty="0" smtClean="0"/>
              <a:t>The </a:t>
            </a:r>
            <a:r>
              <a:rPr lang="en-US" sz="2600" dirty="0" smtClean="0"/>
              <a:t>most frequent manifestation of the disease is skin and mucous membrane lesions, although the lungs, the gastrointestinal tract, and the lymphatic system may be involved</a:t>
            </a:r>
            <a:r>
              <a:rPr lang="en-US" sz="2600" dirty="0" smtClean="0"/>
              <a:t>.</a:t>
            </a:r>
          </a:p>
          <a:p>
            <a:r>
              <a:rPr lang="en-US" sz="2600" b="1" dirty="0" smtClean="0"/>
              <a:t>Skin </a:t>
            </a:r>
            <a:r>
              <a:rPr lang="en-US" sz="2600" b="1" dirty="0" err="1" smtClean="0"/>
              <a:t>invlovement</a:t>
            </a:r>
            <a:r>
              <a:rPr lang="en-US" sz="2600" dirty="0" smtClean="0"/>
              <a:t> is the most common presentation and ranges from firm pigmented macular(patches), </a:t>
            </a:r>
            <a:r>
              <a:rPr lang="en-US" sz="2600" dirty="0" err="1" smtClean="0"/>
              <a:t>papular</a:t>
            </a:r>
            <a:r>
              <a:rPr lang="en-US" sz="2600" dirty="0" smtClean="0"/>
              <a:t> to nodular skin lesions. </a:t>
            </a:r>
            <a:endParaRPr lang="en-US" sz="2600" dirty="0" smtClean="0"/>
          </a:p>
          <a:p>
            <a:r>
              <a:rPr lang="en-US" sz="2600" dirty="0" smtClean="0"/>
              <a:t>It </a:t>
            </a:r>
            <a:r>
              <a:rPr lang="en-US" sz="2600" dirty="0" smtClean="0"/>
              <a:t>may be </a:t>
            </a:r>
            <a:r>
              <a:rPr lang="en-US" sz="2600" dirty="0" smtClean="0"/>
              <a:t>accompanied </a:t>
            </a:r>
            <a:r>
              <a:rPr lang="en-US" sz="2600" dirty="0" smtClean="0"/>
              <a:t>by non-pitting </a:t>
            </a:r>
            <a:r>
              <a:rPr lang="en-US" sz="2600" dirty="0" err="1" smtClean="0"/>
              <a:t>lymphoedema</a:t>
            </a:r>
            <a:r>
              <a:rPr lang="en-US" sz="2600" dirty="0" smtClean="0"/>
              <a:t>. </a:t>
            </a:r>
            <a:endParaRPr lang="en-US" sz="2600" dirty="0" smtClean="0"/>
          </a:p>
          <a:p>
            <a:r>
              <a:rPr lang="en-US" sz="2600" dirty="0" smtClean="0"/>
              <a:t>The </a:t>
            </a:r>
            <a:r>
              <a:rPr lang="en-US" sz="2600" dirty="0" err="1" smtClean="0"/>
              <a:t>colour</a:t>
            </a:r>
            <a:r>
              <a:rPr lang="en-US" sz="2600" dirty="0" smtClean="0"/>
              <a:t> </a:t>
            </a:r>
            <a:r>
              <a:rPr lang="en-US" sz="2600" dirty="0" smtClean="0"/>
              <a:t>of the lesion is </a:t>
            </a:r>
            <a:r>
              <a:rPr lang="en-US" sz="2600" dirty="0" smtClean="0"/>
              <a:t>variable </a:t>
            </a:r>
            <a:r>
              <a:rPr lang="en-US" sz="2600" dirty="0" smtClean="0"/>
              <a:t>form pink to red to purple or dark brow or black. </a:t>
            </a:r>
            <a:endParaRPr lang="en-US" sz="2600" dirty="0" smtClean="0"/>
          </a:p>
          <a:p>
            <a:r>
              <a:rPr lang="en-US" sz="2600" dirty="0" smtClean="0"/>
              <a:t>These lesions </a:t>
            </a:r>
            <a:r>
              <a:rPr lang="en-US" sz="2600" dirty="0" smtClean="0"/>
              <a:t>are painless but may get ulcerated or necrosis with ulceration</a:t>
            </a:r>
            <a:r>
              <a:rPr lang="en-US" sz="2600" dirty="0" smtClean="0"/>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Kaposi’s Sarcoma</a:t>
            </a:r>
            <a:endParaRPr lang="en-US" dirty="0"/>
          </a:p>
        </p:txBody>
      </p:sp>
      <p:sp>
        <p:nvSpPr>
          <p:cNvPr id="3" name="Content Placeholder 2"/>
          <p:cNvSpPr>
            <a:spLocks noGrp="1"/>
          </p:cNvSpPr>
          <p:nvPr>
            <p:ph idx="1"/>
          </p:nvPr>
        </p:nvSpPr>
        <p:spPr>
          <a:xfrm>
            <a:off x="457200" y="990600"/>
            <a:ext cx="8229600" cy="5715000"/>
          </a:xfrm>
        </p:spPr>
        <p:txBody>
          <a:bodyPr>
            <a:normAutofit fontScale="85000" lnSpcReduction="10000"/>
          </a:bodyPr>
          <a:lstStyle/>
          <a:p>
            <a:r>
              <a:rPr lang="en-US" b="1" dirty="0" smtClean="0"/>
              <a:t>Mucosal lesion</a:t>
            </a:r>
            <a:r>
              <a:rPr lang="en-US" dirty="0" smtClean="0"/>
              <a:t>s occurs in oral cavity and hard palate lesions are most common. </a:t>
            </a:r>
          </a:p>
          <a:p>
            <a:r>
              <a:rPr lang="en-US" dirty="0" smtClean="0"/>
              <a:t>These lesions can be flat red or purple/black plaques either focal or diffuse. </a:t>
            </a:r>
          </a:p>
          <a:p>
            <a:r>
              <a:rPr lang="en-US" dirty="0" smtClean="0"/>
              <a:t>Other sites in month are gingival, tongue, </a:t>
            </a:r>
            <a:r>
              <a:rPr lang="en-US" dirty="0" smtClean="0"/>
              <a:t>uvula, </a:t>
            </a:r>
            <a:r>
              <a:rPr lang="en-US" dirty="0" smtClean="0"/>
              <a:t>tonsils, pharynx and tracheal area. </a:t>
            </a:r>
          </a:p>
          <a:p>
            <a:r>
              <a:rPr lang="en-US" dirty="0" smtClean="0"/>
              <a:t>These lesions may interfere with eating and speaking, cause tooth loss or </a:t>
            </a:r>
            <a:r>
              <a:rPr lang="en-US" dirty="0" smtClean="0"/>
              <a:t>compromise </a:t>
            </a:r>
            <a:r>
              <a:rPr lang="en-US" dirty="0" smtClean="0"/>
              <a:t>the airways.</a:t>
            </a:r>
          </a:p>
          <a:p>
            <a:r>
              <a:rPr lang="en-US" b="1" dirty="0" smtClean="0"/>
              <a:t>Visceral involvement</a:t>
            </a:r>
            <a:r>
              <a:rPr lang="en-US" dirty="0" smtClean="0"/>
              <a:t> is most aggressive form of KS. </a:t>
            </a:r>
          </a:p>
          <a:p>
            <a:r>
              <a:rPr lang="en-US" dirty="0" smtClean="0"/>
              <a:t>It can occur in any part </a:t>
            </a:r>
            <a:r>
              <a:rPr lang="en-US" dirty="0" smtClean="0"/>
              <a:t>of </a:t>
            </a:r>
            <a:r>
              <a:rPr lang="en-US" dirty="0" smtClean="0"/>
              <a:t>the body like lungs, gastrointestinal track, liver, spleen, heart</a:t>
            </a:r>
            <a:r>
              <a:rPr lang="en-US" dirty="0" smtClean="0"/>
              <a:t>, pericardium </a:t>
            </a:r>
            <a:r>
              <a:rPr lang="en-US" dirty="0" smtClean="0"/>
              <a:t>etc</a:t>
            </a:r>
            <a:r>
              <a:rPr lang="en-US" dirty="0" smtClean="0"/>
              <a:t>. These lesions </a:t>
            </a:r>
            <a:r>
              <a:rPr lang="en-US" dirty="0" smtClean="0"/>
              <a:t>can lead to tissue destruction, bleeding and ultimately death</a:t>
            </a:r>
            <a:r>
              <a:rPr lang="en-US" dirty="0" smtClean="0"/>
              <a:t>.</a:t>
            </a:r>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KS presenting as </a:t>
            </a:r>
            <a:r>
              <a:rPr lang="en-US" b="1" dirty="0" err="1" smtClean="0"/>
              <a:t>hyperpigmented</a:t>
            </a:r>
            <a:r>
              <a:rPr lang="en-US" b="1" dirty="0" smtClean="0"/>
              <a:t> patch on the right foot </a:t>
            </a:r>
            <a:endParaRPr lang="en-US" b="1" dirty="0"/>
          </a:p>
        </p:txBody>
      </p:sp>
      <p:pic>
        <p:nvPicPr>
          <p:cNvPr id="17410" name="Picture 2" descr="C:\Users\Cyrus\Pictures\Screenshots\Screenshot (254).png"/>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p:spPr>
      </p:pic>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Nodular KS lesion on the dorsum of the tongue </a:t>
            </a:r>
            <a:endParaRPr lang="en-US" b="1" dirty="0"/>
          </a:p>
        </p:txBody>
      </p:sp>
      <p:pic>
        <p:nvPicPr>
          <p:cNvPr id="18434" name="Picture 2" descr="C:\Users\Cyrus\Pictures\Screenshots\Screenshot (255).png"/>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KS presenting as enlarged lymph nodes on the neck</a:t>
            </a:r>
            <a:endParaRPr lang="en-US" b="1" dirty="0"/>
          </a:p>
        </p:txBody>
      </p:sp>
      <p:pic>
        <p:nvPicPr>
          <p:cNvPr id="19458" name="Picture 2" descr="C:\Users\Cyrus\Pictures\Screenshots\Screenshot (256).png"/>
          <p:cNvPicPr>
            <a:picLocks noGrp="1" noChangeAspect="1" noChangeArrowheads="1"/>
          </p:cNvPicPr>
          <p:nvPr>
            <p:ph idx="1"/>
          </p:nvPr>
        </p:nvPicPr>
        <p:blipFill>
          <a:blip r:embed="rId2" cstate="print"/>
          <a:srcRect/>
          <a:stretch>
            <a:fillRect/>
          </a:stretch>
        </p:blipFill>
        <p:spPr bwMode="auto">
          <a:xfrm>
            <a:off x="685800" y="1066800"/>
            <a:ext cx="8001000" cy="579120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HIV Transmitted?</a:t>
            </a:r>
            <a:endParaRPr lang="en-US" dirty="0"/>
          </a:p>
        </p:txBody>
      </p:sp>
      <p:pic>
        <p:nvPicPr>
          <p:cNvPr id="2050" name="Picture 2" descr="C:\Users\Cyrus\Pictures\Screenshots\Screenshot (162).png"/>
          <p:cNvPicPr>
            <a:picLocks noGrp="1" noChangeAspect="1" noChangeArrowheads="1"/>
          </p:cNvPicPr>
          <p:nvPr>
            <p:ph idx="1"/>
          </p:nvPr>
        </p:nvPicPr>
        <p:blipFill>
          <a:blip r:embed="rId2" cstate="print"/>
          <a:srcRect/>
          <a:stretch>
            <a:fillRect/>
          </a:stretch>
        </p:blipFill>
        <p:spPr bwMode="auto">
          <a:xfrm>
            <a:off x="457200" y="1295400"/>
            <a:ext cx="8229600" cy="5334000"/>
          </a:xfrm>
          <a:prstGeom prst="rect">
            <a:avLst/>
          </a:prstGeom>
          <a:noFill/>
        </p:spPr>
      </p:pic>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b="1" dirty="0" smtClean="0"/>
              <a:t>Staging of Kaposi’s sarcoma for PLHIV </a:t>
            </a:r>
            <a:endParaRPr lang="en-US" b="1" dirty="0"/>
          </a:p>
        </p:txBody>
      </p:sp>
      <p:pic>
        <p:nvPicPr>
          <p:cNvPr id="20482" name="Picture 2" descr="C:\Users\Cyrus\Pictures\Screenshots\Screenshot (257).png"/>
          <p:cNvPicPr>
            <a:picLocks noGrp="1" noChangeAspect="1" noChangeArrowheads="1"/>
          </p:cNvPicPr>
          <p:nvPr>
            <p:ph idx="1"/>
          </p:nvPr>
        </p:nvPicPr>
        <p:blipFill>
          <a:blip r:embed="rId2" cstate="print"/>
          <a:srcRect/>
          <a:stretch>
            <a:fillRect/>
          </a:stretch>
        </p:blipFill>
        <p:spPr bwMode="auto">
          <a:xfrm>
            <a:off x="0" y="762000"/>
            <a:ext cx="9144000" cy="6095999"/>
          </a:xfrm>
          <a:prstGeom prst="rect">
            <a:avLst/>
          </a:prstGeom>
          <a:noFill/>
        </p:spPr>
      </p:pic>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dirty="0" smtClean="0"/>
              <a:t>Management of KS </a:t>
            </a:r>
            <a:endParaRPr lang="en-US" b="1" dirty="0"/>
          </a:p>
        </p:txBody>
      </p:sp>
      <p:sp>
        <p:nvSpPr>
          <p:cNvPr id="3" name="Content Placeholder 2"/>
          <p:cNvSpPr>
            <a:spLocks noGrp="1"/>
          </p:cNvSpPr>
          <p:nvPr>
            <p:ph idx="1"/>
          </p:nvPr>
        </p:nvSpPr>
        <p:spPr>
          <a:xfrm>
            <a:off x="228600" y="1066800"/>
            <a:ext cx="8686800" cy="5562600"/>
          </a:xfrm>
        </p:spPr>
        <p:txBody>
          <a:bodyPr>
            <a:normAutofit fontScale="70000" lnSpcReduction="20000"/>
          </a:bodyPr>
          <a:lstStyle/>
          <a:p>
            <a:r>
              <a:rPr lang="en-US" dirty="0" smtClean="0"/>
              <a:t>The prognosis of KS is dependent on extent of disease and CD4 count. </a:t>
            </a:r>
            <a:endParaRPr lang="en-US" dirty="0" smtClean="0"/>
          </a:p>
          <a:p>
            <a:r>
              <a:rPr lang="en-US" dirty="0" smtClean="0"/>
              <a:t>ART </a:t>
            </a:r>
            <a:r>
              <a:rPr lang="en-US" dirty="0" smtClean="0"/>
              <a:t>is therefore the first line treatment and is indicated in all PLHIV with KS</a:t>
            </a:r>
            <a:r>
              <a:rPr lang="en-US" dirty="0" smtClean="0"/>
              <a:t>.</a:t>
            </a:r>
          </a:p>
          <a:p>
            <a:r>
              <a:rPr lang="en-US" dirty="0" smtClean="0"/>
              <a:t> </a:t>
            </a:r>
            <a:r>
              <a:rPr lang="en-US" dirty="0" smtClean="0"/>
              <a:t>ART is associated with: </a:t>
            </a:r>
          </a:p>
          <a:p>
            <a:pPr>
              <a:buFont typeface="Wingdings" pitchFamily="2" charset="2"/>
              <a:buChar char="ü"/>
            </a:pPr>
            <a:r>
              <a:rPr lang="en-US" dirty="0" smtClean="0"/>
              <a:t>Reduced </a:t>
            </a:r>
            <a:r>
              <a:rPr lang="en-US" dirty="0" smtClean="0"/>
              <a:t>incidence of KS </a:t>
            </a:r>
          </a:p>
          <a:p>
            <a:pPr>
              <a:buFont typeface="Wingdings" pitchFamily="2" charset="2"/>
              <a:buChar char="ü"/>
            </a:pPr>
            <a:r>
              <a:rPr lang="en-US" dirty="0" smtClean="0"/>
              <a:t>Regression </a:t>
            </a:r>
            <a:r>
              <a:rPr lang="en-US" dirty="0" smtClean="0"/>
              <a:t>of lesions </a:t>
            </a:r>
          </a:p>
          <a:p>
            <a:pPr>
              <a:buFont typeface="Wingdings" pitchFamily="2" charset="2"/>
              <a:buChar char="ü"/>
            </a:pPr>
            <a:r>
              <a:rPr lang="en-US" dirty="0" smtClean="0"/>
              <a:t>Prolonged </a:t>
            </a:r>
            <a:r>
              <a:rPr lang="en-US" dirty="0" smtClean="0"/>
              <a:t>survival </a:t>
            </a:r>
            <a:endParaRPr lang="en-US" dirty="0" smtClean="0"/>
          </a:p>
          <a:p>
            <a:r>
              <a:rPr lang="en-US" dirty="0" smtClean="0"/>
              <a:t>In </a:t>
            </a:r>
            <a:r>
              <a:rPr lang="en-US" dirty="0" smtClean="0"/>
              <a:t>addition to ART, chemotherapy may be indicated in some patients with KS: </a:t>
            </a:r>
          </a:p>
          <a:p>
            <a:pPr>
              <a:buFont typeface="Wingdings" pitchFamily="2" charset="2"/>
              <a:buChar char="Ø"/>
            </a:pPr>
            <a:r>
              <a:rPr lang="en-US" dirty="0" smtClean="0"/>
              <a:t>Patients </a:t>
            </a:r>
            <a:r>
              <a:rPr lang="en-US" dirty="0" smtClean="0"/>
              <a:t>with skin lesions associated with </a:t>
            </a:r>
            <a:r>
              <a:rPr lang="en-US" dirty="0" err="1" smtClean="0"/>
              <a:t>oedema</a:t>
            </a:r>
            <a:r>
              <a:rPr lang="en-US" dirty="0" smtClean="0"/>
              <a:t> or disability, or KS involving any system other than the skin, should be treated with combination chemotherapy (</a:t>
            </a:r>
            <a:r>
              <a:rPr lang="en-US" dirty="0" err="1" smtClean="0"/>
              <a:t>vincristine</a:t>
            </a:r>
            <a:r>
              <a:rPr lang="en-US" dirty="0" smtClean="0"/>
              <a:t> + </a:t>
            </a:r>
            <a:r>
              <a:rPr lang="en-US" dirty="0" err="1" smtClean="0"/>
              <a:t>bleomycin</a:t>
            </a:r>
            <a:r>
              <a:rPr lang="en-US" dirty="0" smtClean="0"/>
              <a:t>) or </a:t>
            </a:r>
            <a:r>
              <a:rPr lang="en-US" dirty="0" err="1" smtClean="0"/>
              <a:t>vincristine</a:t>
            </a:r>
            <a:r>
              <a:rPr lang="en-US" dirty="0" smtClean="0"/>
              <a:t> alone or </a:t>
            </a:r>
            <a:r>
              <a:rPr lang="en-US" dirty="0" err="1" smtClean="0"/>
              <a:t>bleomycin</a:t>
            </a:r>
            <a:r>
              <a:rPr lang="en-US" dirty="0" smtClean="0"/>
              <a:t> </a:t>
            </a:r>
            <a:r>
              <a:rPr lang="en-US" dirty="0" smtClean="0"/>
              <a:t>alone </a:t>
            </a:r>
          </a:p>
          <a:p>
            <a:pPr>
              <a:buFont typeface="Wingdings" pitchFamily="2" charset="2"/>
              <a:buChar char="Ø"/>
            </a:pPr>
            <a:r>
              <a:rPr lang="en-US" dirty="0" smtClean="0"/>
              <a:t>Note</a:t>
            </a:r>
            <a:r>
              <a:rPr lang="en-US" dirty="0" smtClean="0"/>
              <a:t>: in patients with pulmonary KS, the chemotherapy should start at the same time as ART or before ART, in order to reduce the risk for a life-threatening </a:t>
            </a:r>
            <a:r>
              <a:rPr lang="en-US" dirty="0" err="1" smtClean="0"/>
              <a:t>immunereconstitution</a:t>
            </a:r>
            <a:r>
              <a:rPr lang="en-US" dirty="0" smtClean="0"/>
              <a:t> inflammatory syndrome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Definitions of response to treatment of KS </a:t>
            </a:r>
            <a:endParaRPr lang="en-US" b="1" dirty="0"/>
          </a:p>
        </p:txBody>
      </p:sp>
      <p:pic>
        <p:nvPicPr>
          <p:cNvPr id="21506" name="Picture 2" descr="C:\Users\Cyrus\Pictures\Screenshots\Screenshot (258).png"/>
          <p:cNvPicPr>
            <a:picLocks noGrp="1" noChangeAspect="1" noChangeArrowheads="1"/>
          </p:cNvPicPr>
          <p:nvPr>
            <p:ph idx="1"/>
          </p:nvPr>
        </p:nvPicPr>
        <p:blipFill>
          <a:blip r:embed="rId2" cstate="print"/>
          <a:srcRect/>
          <a:stretch>
            <a:fillRect/>
          </a:stretch>
        </p:blipFill>
        <p:spPr bwMode="auto">
          <a:xfrm>
            <a:off x="457200" y="990600"/>
            <a:ext cx="8229600" cy="5486400"/>
          </a:xfrm>
          <a:prstGeom prst="rect">
            <a:avLst/>
          </a:prstGeom>
          <a:noFill/>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HIV Testing</a:t>
            </a:r>
            <a:endParaRPr lang="en-US" b="1" dirty="0"/>
          </a:p>
        </p:txBody>
      </p:sp>
      <p:sp>
        <p:nvSpPr>
          <p:cNvPr id="3" name="Content Placeholder 2"/>
          <p:cNvSpPr>
            <a:spLocks noGrp="1"/>
          </p:cNvSpPr>
          <p:nvPr>
            <p:ph idx="1"/>
          </p:nvPr>
        </p:nvSpPr>
        <p:spPr>
          <a:xfrm>
            <a:off x="228600" y="838200"/>
            <a:ext cx="8686800" cy="5715000"/>
          </a:xfrm>
        </p:spPr>
        <p:txBody>
          <a:bodyPr>
            <a:normAutofit fontScale="92500" lnSpcReduction="20000"/>
          </a:bodyPr>
          <a:lstStyle/>
          <a:p>
            <a:r>
              <a:rPr lang="en-US" dirty="0" smtClean="0"/>
              <a:t>An HIV test detects antibodies to HIV or the genetic material (RNA) of HIV in the blood or another type of sample. </a:t>
            </a:r>
            <a:endParaRPr lang="en-US" dirty="0" smtClean="0"/>
          </a:p>
          <a:p>
            <a:r>
              <a:rPr lang="en-US" dirty="0" smtClean="0"/>
              <a:t>This </a:t>
            </a:r>
            <a:r>
              <a:rPr lang="en-US" dirty="0" smtClean="0"/>
              <a:t>determines whether HIV infection is present (HIV-positive) or not (HIV negative). </a:t>
            </a:r>
            <a:endParaRPr lang="en-US" dirty="0" smtClean="0"/>
          </a:p>
          <a:p>
            <a:r>
              <a:rPr lang="en-US" dirty="0" smtClean="0"/>
              <a:t>After </a:t>
            </a:r>
            <a:r>
              <a:rPr lang="en-US" dirty="0" smtClean="0"/>
              <a:t>being infected, it takes between 2 weeks and 6 months for antibodies to HIV to appear in the blood. </a:t>
            </a:r>
            <a:endParaRPr lang="en-US" dirty="0" smtClean="0"/>
          </a:p>
          <a:p>
            <a:r>
              <a:rPr lang="en-US" dirty="0" smtClean="0"/>
              <a:t>The </a:t>
            </a:r>
            <a:r>
              <a:rPr lang="en-US" dirty="0" smtClean="0"/>
              <a:t>period between becoming infected with HIV and the point at which antibodies to HIV can be detected in the blood is called the </a:t>
            </a:r>
            <a:r>
              <a:rPr lang="en-US" dirty="0" err="1" smtClean="0"/>
              <a:t>seroconversion</a:t>
            </a:r>
            <a:r>
              <a:rPr lang="en-US" dirty="0" smtClean="0"/>
              <a:t> or "window" period. </a:t>
            </a:r>
            <a:endParaRPr lang="en-US" dirty="0" smtClean="0"/>
          </a:p>
          <a:p>
            <a:r>
              <a:rPr lang="en-US" dirty="0" smtClean="0"/>
              <a:t>During </a:t>
            </a:r>
            <a:r>
              <a:rPr lang="en-US" dirty="0" smtClean="0"/>
              <a:t>this period, an HIV-infected person can still spread the disease, even though an antibody test will not detect any antibodies in his or her blood.</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HIV Diagnostic Tests</a:t>
            </a:r>
            <a:endParaRPr lang="en-US" b="1" dirty="0"/>
          </a:p>
        </p:txBody>
      </p:sp>
      <p:pic>
        <p:nvPicPr>
          <p:cNvPr id="2050" name="Picture 2" descr="C:\Users\Cyrus\Pictures\Screenshots\Screenshot (236).png"/>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Laboratory </a:t>
            </a:r>
            <a:r>
              <a:rPr lang="en-US" b="1" dirty="0" smtClean="0"/>
              <a:t>Investigations: </a:t>
            </a:r>
            <a:r>
              <a:rPr lang="en-US" b="1" dirty="0" smtClean="0"/>
              <a:t>Baseline lab tests for all PLHIV </a:t>
            </a:r>
            <a:endParaRPr lang="en-US" b="1" dirty="0"/>
          </a:p>
        </p:txBody>
      </p:sp>
      <p:pic>
        <p:nvPicPr>
          <p:cNvPr id="4098" name="Picture 2" descr="C:\Users\Cyrus\Pictures\Screenshots\Screenshot (238).png"/>
          <p:cNvPicPr>
            <a:picLocks noGrp="1" noChangeAspect="1" noChangeArrowheads="1"/>
          </p:cNvPicPr>
          <p:nvPr>
            <p:ph idx="1"/>
          </p:nvPr>
        </p:nvPicPr>
        <p:blipFill>
          <a:blip r:embed="rId3" cstate="print"/>
          <a:srcRect/>
          <a:stretch>
            <a:fillRect/>
          </a:stretch>
        </p:blipFill>
        <p:spPr bwMode="auto">
          <a:xfrm>
            <a:off x="0" y="990600"/>
            <a:ext cx="9144000" cy="5867400"/>
          </a:xfrm>
          <a:prstGeom prst="rect">
            <a:avLst/>
          </a:prstGeom>
          <a:noFill/>
        </p:spPr>
      </p:pic>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Initial Evaluation and Follow-up for PLHIV</a:t>
            </a:r>
            <a:endParaRPr lang="en-US" b="1" dirty="0"/>
          </a:p>
        </p:txBody>
      </p:sp>
      <p:sp>
        <p:nvSpPr>
          <p:cNvPr id="3" name="Content Placeholder 2"/>
          <p:cNvSpPr>
            <a:spLocks noGrp="1"/>
          </p:cNvSpPr>
          <p:nvPr>
            <p:ph idx="1"/>
          </p:nvPr>
        </p:nvSpPr>
        <p:spPr>
          <a:xfrm>
            <a:off x="228600" y="1600200"/>
            <a:ext cx="8763000" cy="5257800"/>
          </a:xfrm>
        </p:spPr>
        <p:txBody>
          <a:bodyPr/>
          <a:lstStyle/>
          <a:p>
            <a:r>
              <a:rPr lang="en-US" dirty="0" smtClean="0"/>
              <a:t>CD4 monitoring, </a:t>
            </a:r>
            <a:r>
              <a:rPr lang="en-US" dirty="0" smtClean="0"/>
              <a:t>is </a:t>
            </a:r>
            <a:r>
              <a:rPr lang="en-US" dirty="0" smtClean="0"/>
              <a:t>recommended </a:t>
            </a:r>
            <a:r>
              <a:rPr lang="en-US" dirty="0" smtClean="0"/>
              <a:t>for: </a:t>
            </a:r>
          </a:p>
          <a:p>
            <a:pPr>
              <a:buFont typeface="Wingdings" pitchFamily="2" charset="2"/>
              <a:buChar char="ü"/>
            </a:pPr>
            <a:r>
              <a:rPr lang="en-US" dirty="0" smtClean="0"/>
              <a:t>Baseline </a:t>
            </a:r>
            <a:r>
              <a:rPr lang="en-US" dirty="0" smtClean="0"/>
              <a:t>investigation for all </a:t>
            </a:r>
            <a:r>
              <a:rPr lang="en-US" dirty="0" smtClean="0"/>
              <a:t>PLHIV</a:t>
            </a:r>
          </a:p>
          <a:p>
            <a:pPr>
              <a:buFont typeface="Wingdings" pitchFamily="2" charset="2"/>
              <a:buChar char="ü"/>
            </a:pPr>
            <a:r>
              <a:rPr lang="en-US" dirty="0" smtClean="0"/>
              <a:t>Any </a:t>
            </a:r>
            <a:r>
              <a:rPr lang="en-US" dirty="0" smtClean="0"/>
              <a:t>patient with suspected treatment failure </a:t>
            </a:r>
          </a:p>
          <a:p>
            <a:pPr>
              <a:buFont typeface="Wingdings" pitchFamily="2" charset="2"/>
              <a:buChar char="ü"/>
            </a:pPr>
            <a:r>
              <a:rPr lang="en-US" dirty="0" smtClean="0"/>
              <a:t>Any </a:t>
            </a:r>
            <a:r>
              <a:rPr lang="en-US" dirty="0" smtClean="0"/>
              <a:t>patient on </a:t>
            </a:r>
            <a:r>
              <a:rPr lang="en-US" dirty="0" err="1" smtClean="0"/>
              <a:t>fluconazole</a:t>
            </a:r>
            <a:r>
              <a:rPr lang="en-US" dirty="0" smtClean="0"/>
              <a:t> maintenance therapy or on </a:t>
            </a:r>
            <a:r>
              <a:rPr lang="en-US" dirty="0" err="1" smtClean="0"/>
              <a:t>dapsone</a:t>
            </a:r>
            <a:r>
              <a:rPr lang="en-US" dirty="0" smtClean="0"/>
              <a:t> as prophylaxis, to determine when prophylaxis can be </a:t>
            </a:r>
            <a:r>
              <a:rPr lang="en-US" dirty="0" smtClean="0"/>
              <a:t>discontinued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Initial Evaluation and Follow-up for </a:t>
            </a:r>
            <a:r>
              <a:rPr lang="en-US" b="1" dirty="0" smtClean="0"/>
              <a:t>PLHIV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295400"/>
            <a:ext cx="9144000" cy="5562600"/>
          </a:xfrm>
        </p:spPr>
        <p:txBody>
          <a:bodyPr>
            <a:normAutofit fontScale="85000" lnSpcReduction="10000"/>
          </a:bodyPr>
          <a:lstStyle/>
          <a:p>
            <a:r>
              <a:rPr lang="en-US" dirty="0" smtClean="0"/>
              <a:t>Frequency of routine VL </a:t>
            </a:r>
            <a:r>
              <a:rPr lang="en-US" dirty="0" smtClean="0"/>
              <a:t>monitoring: </a:t>
            </a:r>
          </a:p>
          <a:p>
            <a:pPr>
              <a:buFont typeface="Wingdings" pitchFamily="2" charset="2"/>
              <a:buChar char="ü"/>
            </a:pPr>
            <a:r>
              <a:rPr lang="en-US" dirty="0" smtClean="0"/>
              <a:t>For </a:t>
            </a:r>
            <a:r>
              <a:rPr lang="en-US" dirty="0" smtClean="0"/>
              <a:t>PCR positive </a:t>
            </a:r>
            <a:r>
              <a:rPr lang="en-US" dirty="0" smtClean="0"/>
              <a:t>HEIs(HIV Exposed Infants): </a:t>
            </a:r>
            <a:r>
              <a:rPr lang="en-US" dirty="0" smtClean="0"/>
              <a:t>at baseline at the time of ART initiation </a:t>
            </a:r>
            <a:endParaRPr lang="en-US" dirty="0" smtClean="0"/>
          </a:p>
          <a:p>
            <a:pPr>
              <a:buFont typeface="Wingdings" pitchFamily="2" charset="2"/>
              <a:buChar char="ü"/>
            </a:pPr>
            <a:r>
              <a:rPr lang="en-US" dirty="0" smtClean="0"/>
              <a:t>Age </a:t>
            </a:r>
            <a:r>
              <a:rPr lang="en-US" dirty="0" smtClean="0"/>
              <a:t>0-24 years old: every 6 months </a:t>
            </a:r>
            <a:endParaRPr lang="en-US" dirty="0" smtClean="0"/>
          </a:p>
          <a:p>
            <a:pPr>
              <a:buFont typeface="Wingdings" pitchFamily="2" charset="2"/>
              <a:buChar char="ü"/>
            </a:pPr>
            <a:r>
              <a:rPr lang="en-US" dirty="0" smtClean="0"/>
              <a:t>Age </a:t>
            </a:r>
            <a:r>
              <a:rPr lang="en-US" dirty="0" smtClean="0"/>
              <a:t>≥ 25 years old: at month 6, 12, and then annually </a:t>
            </a:r>
            <a:endParaRPr lang="en-US" dirty="0" smtClean="0"/>
          </a:p>
          <a:p>
            <a:pPr>
              <a:buFont typeface="Wingdings" pitchFamily="2" charset="2"/>
              <a:buChar char="ü"/>
            </a:pPr>
            <a:r>
              <a:rPr lang="en-US" dirty="0" smtClean="0"/>
              <a:t>Pregnant </a:t>
            </a:r>
            <a:r>
              <a:rPr lang="en-US" dirty="0" smtClean="0"/>
              <a:t>or breastfeeding: at confirmation of pregnancy (if already on ART) or 3 months after ART initiation (if ART initiated during pregnancy/breastfeeding), and then every 6 months until complete cessation of breastfeeding </a:t>
            </a:r>
            <a:endParaRPr lang="en-US" dirty="0" smtClean="0"/>
          </a:p>
          <a:p>
            <a:pPr>
              <a:buFont typeface="Wingdings" pitchFamily="2" charset="2"/>
              <a:buChar char="ü"/>
            </a:pPr>
            <a:r>
              <a:rPr lang="en-US" dirty="0" smtClean="0"/>
              <a:t>Before </a:t>
            </a:r>
            <a:r>
              <a:rPr lang="en-US" dirty="0" smtClean="0"/>
              <a:t>any drug substitution (if no VL result available from the prior 6 </a:t>
            </a:r>
            <a:r>
              <a:rPr lang="en-US" dirty="0" smtClean="0"/>
              <a:t>months)</a:t>
            </a:r>
          </a:p>
          <a:p>
            <a:pPr>
              <a:buFont typeface="Wingdings" pitchFamily="2" charset="2"/>
              <a:buChar char="ü"/>
            </a:pPr>
            <a:r>
              <a:rPr lang="en-US" dirty="0" smtClean="0"/>
              <a:t>Three </a:t>
            </a:r>
            <a:r>
              <a:rPr lang="en-US" dirty="0" smtClean="0"/>
              <a:t>months after any regimen modification (including single-drug substitutions)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Summary of clinical and laboratory follow up of a patient on ART</a:t>
            </a:r>
            <a:endParaRPr lang="en-US" b="1" dirty="0"/>
          </a:p>
        </p:txBody>
      </p:sp>
      <p:pic>
        <p:nvPicPr>
          <p:cNvPr id="5122" name="Picture 2" descr="C:\Users\Cyrus\Pictures\Screenshots\Screenshot (239).png"/>
          <p:cNvPicPr>
            <a:picLocks noGrp="1" noChangeAspect="1" noChangeArrowheads="1"/>
          </p:cNvPicPr>
          <p:nvPr>
            <p:ph idx="1"/>
          </p:nvPr>
        </p:nvPicPr>
        <p:blipFill>
          <a:blip r:embed="rId2" cstate="print"/>
          <a:srcRect/>
          <a:stretch>
            <a:fillRect/>
          </a:stretch>
        </p:blipFill>
        <p:spPr bwMode="auto">
          <a:xfrm>
            <a:off x="0" y="1066800"/>
            <a:ext cx="9144000" cy="5791199"/>
          </a:xfrm>
          <a:prstGeom prst="rect">
            <a:avLst/>
          </a:prstGeom>
          <a:noFill/>
        </p:spPr>
      </p:pic>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Summary of clinical and laboratory follow up of a patient on </a:t>
            </a:r>
            <a:r>
              <a:rPr lang="en-US" b="1" dirty="0" smtClean="0"/>
              <a:t>ART </a:t>
            </a:r>
            <a:r>
              <a:rPr lang="en-US" b="1" dirty="0" err="1" smtClean="0"/>
              <a:t>Cnt’d</a:t>
            </a:r>
            <a:r>
              <a:rPr lang="en-US" b="1" dirty="0" smtClean="0"/>
              <a:t>…</a:t>
            </a:r>
            <a:endParaRPr lang="en-US" dirty="0"/>
          </a:p>
        </p:txBody>
      </p:sp>
      <p:pic>
        <p:nvPicPr>
          <p:cNvPr id="6146" name="Picture 2" descr="C:\Users\Cyrus\Pictures\Screenshots\Screenshot (240).png"/>
          <p:cNvPicPr>
            <a:picLocks noGrp="1" noChangeAspect="1" noChangeArrowheads="1"/>
          </p:cNvPicPr>
          <p:nvPr>
            <p:ph idx="1"/>
          </p:nvPr>
        </p:nvPicPr>
        <p:blipFill>
          <a:blip r:embed="rId3" cstate="print"/>
          <a:srcRect/>
          <a:stretch>
            <a:fillRect/>
          </a:stretch>
        </p:blipFill>
        <p:spPr bwMode="auto">
          <a:xfrm>
            <a:off x="0" y="1066800"/>
            <a:ext cx="9144000" cy="5791200"/>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pPr>
              <a:buFont typeface="Wingdings" pitchFamily="2" charset="2"/>
              <a:buChar char="v"/>
            </a:pPr>
            <a:r>
              <a:rPr lang="en-US" b="1" dirty="0" smtClean="0"/>
              <a:t>Global situation and trends</a:t>
            </a:r>
            <a:r>
              <a:rPr lang="en-US" dirty="0" smtClean="0"/>
              <a:t>: </a:t>
            </a:r>
          </a:p>
          <a:p>
            <a:r>
              <a:rPr lang="en-US" dirty="0" smtClean="0"/>
              <a:t>Since the beginning of the epidemic, 76 million people have been infected with the HIV virus and about 33 million people have died of HIV/AIDS. </a:t>
            </a:r>
          </a:p>
          <a:p>
            <a:r>
              <a:rPr lang="en-US" dirty="0" smtClean="0"/>
              <a:t>Globally, 38.0 million people were living with HIV at the end of 2019. </a:t>
            </a:r>
          </a:p>
          <a:p>
            <a:r>
              <a:rPr lang="en-US" dirty="0" smtClean="0"/>
              <a:t>An estimated 0.7% of adults aged 15–49 years worldwide are living with HIV, although the burden of the epidemic continues to vary considerably between countries and regions. </a:t>
            </a:r>
          </a:p>
          <a:p>
            <a:r>
              <a:rPr lang="en-US" dirty="0" smtClean="0"/>
              <a:t>The WHO African region remains most severely affected, with nearly 1 in every 25 adults (3.7%) living with HIV and accounting for more than two-thirds of the people living with HIV worldwide.</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b="1" dirty="0" smtClean="0"/>
              <a:t>Appropriate OI Prophylaxis in PLHIV </a:t>
            </a:r>
            <a:endParaRPr lang="en-US" b="1" dirty="0"/>
          </a:p>
        </p:txBody>
      </p:sp>
      <p:sp>
        <p:nvSpPr>
          <p:cNvPr id="3" name="Content Placeholder 2"/>
          <p:cNvSpPr>
            <a:spLocks noGrp="1"/>
          </p:cNvSpPr>
          <p:nvPr>
            <p:ph idx="1"/>
          </p:nvPr>
        </p:nvSpPr>
        <p:spPr>
          <a:xfrm>
            <a:off x="228600" y="990600"/>
            <a:ext cx="8686800" cy="5867400"/>
          </a:xfrm>
        </p:spPr>
        <p:txBody>
          <a:bodyPr>
            <a:normAutofit lnSpcReduction="10000"/>
          </a:bodyPr>
          <a:lstStyle/>
          <a:p>
            <a:r>
              <a:rPr lang="en-US" dirty="0" smtClean="0"/>
              <a:t>In Kenya, the most important drugs for OI prophylaxis are </a:t>
            </a:r>
            <a:r>
              <a:rPr lang="en-US" dirty="0" err="1" smtClean="0"/>
              <a:t>cotrimoxazole</a:t>
            </a:r>
            <a:r>
              <a:rPr lang="en-US" dirty="0" smtClean="0"/>
              <a:t> (CTX), and </a:t>
            </a:r>
            <a:r>
              <a:rPr lang="en-US" dirty="0" err="1" smtClean="0"/>
              <a:t>isoniazid</a:t>
            </a:r>
            <a:r>
              <a:rPr lang="en-US" dirty="0" smtClean="0"/>
              <a:t> (INH</a:t>
            </a:r>
            <a:r>
              <a:rPr lang="en-US" dirty="0" smtClean="0"/>
              <a:t>).</a:t>
            </a:r>
          </a:p>
          <a:p>
            <a:r>
              <a:rPr lang="en-US" b="1" dirty="0" smtClean="0"/>
              <a:t>Primary prophylaxis</a:t>
            </a:r>
            <a:r>
              <a:rPr lang="en-US" dirty="0" smtClean="0"/>
              <a:t> prevents the first occurrence of the infection such as when </a:t>
            </a:r>
            <a:r>
              <a:rPr lang="en-US" dirty="0" err="1" smtClean="0"/>
              <a:t>cotrimoxazole</a:t>
            </a:r>
            <a:r>
              <a:rPr lang="en-US" dirty="0" smtClean="0"/>
              <a:t> is used to prevent the occurrence of </a:t>
            </a:r>
            <a:r>
              <a:rPr lang="en-US" dirty="0" err="1" smtClean="0"/>
              <a:t>Pneumocystis</a:t>
            </a:r>
            <a:r>
              <a:rPr lang="en-US" dirty="0" smtClean="0"/>
              <a:t> </a:t>
            </a:r>
            <a:r>
              <a:rPr lang="en-US" dirty="0" err="1" smtClean="0"/>
              <a:t>jirovecii</a:t>
            </a:r>
            <a:r>
              <a:rPr lang="en-US" dirty="0" smtClean="0"/>
              <a:t> pneumonia (PCP). </a:t>
            </a:r>
            <a:endParaRPr lang="en-US" dirty="0" smtClean="0"/>
          </a:p>
          <a:p>
            <a:r>
              <a:rPr lang="en-US" b="1" dirty="0" smtClean="0"/>
              <a:t>Secondary </a:t>
            </a:r>
            <a:r>
              <a:rPr lang="en-US" b="1" dirty="0" smtClean="0"/>
              <a:t>prophylaxis</a:t>
            </a:r>
            <a:r>
              <a:rPr lang="en-US" dirty="0" smtClean="0"/>
              <a:t>, on the other hand, prevents the recurrence of a particular OI once it has been successfully treated, such as using </a:t>
            </a:r>
            <a:r>
              <a:rPr lang="en-US" dirty="0" err="1" smtClean="0"/>
              <a:t>fluconazole</a:t>
            </a:r>
            <a:r>
              <a:rPr lang="en-US" dirty="0" smtClean="0"/>
              <a:t> prophylaxis after treating </a:t>
            </a:r>
            <a:r>
              <a:rPr lang="en-US" dirty="0" err="1" smtClean="0"/>
              <a:t>cryptococcal</a:t>
            </a:r>
            <a:r>
              <a:rPr lang="en-US" dirty="0" smtClean="0"/>
              <a:t> meningitis.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err="1" smtClean="0"/>
              <a:t>Cotrimoxazole</a:t>
            </a:r>
            <a:r>
              <a:rPr lang="en-US" b="1" dirty="0" smtClean="0"/>
              <a:t> Prophylaxis </a:t>
            </a:r>
            <a:endParaRPr lang="en-US" b="1" dirty="0"/>
          </a:p>
        </p:txBody>
      </p:sp>
      <p:sp>
        <p:nvSpPr>
          <p:cNvPr id="3" name="Content Placeholder 2"/>
          <p:cNvSpPr>
            <a:spLocks noGrp="1"/>
          </p:cNvSpPr>
          <p:nvPr>
            <p:ph idx="1"/>
          </p:nvPr>
        </p:nvSpPr>
        <p:spPr>
          <a:xfrm>
            <a:off x="152400" y="762000"/>
            <a:ext cx="8763000" cy="6096000"/>
          </a:xfrm>
        </p:spPr>
        <p:txBody>
          <a:bodyPr>
            <a:normAutofit fontScale="85000" lnSpcReduction="10000"/>
          </a:bodyPr>
          <a:lstStyle/>
          <a:p>
            <a:r>
              <a:rPr lang="en-US" dirty="0" err="1" smtClean="0"/>
              <a:t>Cotrimoxazole</a:t>
            </a:r>
            <a:r>
              <a:rPr lang="en-US" dirty="0" smtClean="0"/>
              <a:t> (CTX) commonly referred to as </a:t>
            </a:r>
            <a:r>
              <a:rPr lang="en-US" dirty="0" err="1" smtClean="0"/>
              <a:t>Septrin</a:t>
            </a:r>
            <a:r>
              <a:rPr lang="en-US" dirty="0" smtClean="0"/>
              <a:t> or </a:t>
            </a:r>
            <a:r>
              <a:rPr lang="en-US" dirty="0" err="1" smtClean="0"/>
              <a:t>Bactrim</a:t>
            </a:r>
            <a:r>
              <a:rPr lang="en-US" dirty="0" smtClean="0"/>
              <a:t> is a very effective prophylactic treatment against a variety of OIs. </a:t>
            </a:r>
            <a:endParaRPr lang="en-US" dirty="0" smtClean="0"/>
          </a:p>
          <a:p>
            <a:r>
              <a:rPr lang="en-US" dirty="0" smtClean="0"/>
              <a:t>All </a:t>
            </a:r>
            <a:r>
              <a:rPr lang="en-US" dirty="0" smtClean="0"/>
              <a:t>HIV-positive patients should be given life-long prophylaxis unless </a:t>
            </a:r>
            <a:r>
              <a:rPr lang="en-US" dirty="0" smtClean="0"/>
              <a:t>contraindicated</a:t>
            </a:r>
          </a:p>
          <a:p>
            <a:r>
              <a:rPr lang="en-US" dirty="0" smtClean="0"/>
              <a:t>It </a:t>
            </a:r>
            <a:r>
              <a:rPr lang="en-US" dirty="0" smtClean="0"/>
              <a:t>is administered at a dose of 960 mg once daily for </a:t>
            </a:r>
            <a:r>
              <a:rPr lang="en-US" dirty="0" smtClean="0"/>
              <a:t>adults</a:t>
            </a:r>
          </a:p>
          <a:p>
            <a:r>
              <a:rPr lang="en-US" dirty="0" smtClean="0"/>
              <a:t>It </a:t>
            </a:r>
            <a:r>
              <a:rPr lang="en-US" dirty="0" smtClean="0"/>
              <a:t>is effective against the following </a:t>
            </a:r>
            <a:r>
              <a:rPr lang="en-US" dirty="0" smtClean="0"/>
              <a:t>infections:</a:t>
            </a:r>
          </a:p>
          <a:p>
            <a:pPr>
              <a:buFont typeface="Wingdings" pitchFamily="2" charset="2"/>
              <a:buChar char="ü"/>
            </a:pPr>
            <a:r>
              <a:rPr lang="en-US" dirty="0" smtClean="0"/>
              <a:t>Common </a:t>
            </a:r>
            <a:r>
              <a:rPr lang="en-US" dirty="0" smtClean="0"/>
              <a:t>bacterial infections including bacterial pneumonia, </a:t>
            </a:r>
            <a:r>
              <a:rPr lang="en-US" dirty="0" smtClean="0"/>
              <a:t>septicemia</a:t>
            </a:r>
          </a:p>
          <a:p>
            <a:pPr>
              <a:buFont typeface="Wingdings" pitchFamily="2" charset="2"/>
              <a:buChar char="ü"/>
            </a:pPr>
            <a:r>
              <a:rPr lang="en-US" dirty="0" smtClean="0"/>
              <a:t>Diarrheal </a:t>
            </a:r>
            <a:r>
              <a:rPr lang="en-US" dirty="0" smtClean="0"/>
              <a:t>diseases caused by </a:t>
            </a:r>
            <a:r>
              <a:rPr lang="en-US" dirty="0" err="1" smtClean="0"/>
              <a:t>Isospora</a:t>
            </a:r>
            <a:r>
              <a:rPr lang="en-US" dirty="0" smtClean="0"/>
              <a:t> belli and other </a:t>
            </a:r>
            <a:r>
              <a:rPr lang="en-US" dirty="0" smtClean="0"/>
              <a:t>pathogens</a:t>
            </a:r>
          </a:p>
          <a:p>
            <a:pPr>
              <a:buFont typeface="Wingdings" pitchFamily="2" charset="2"/>
              <a:buChar char="ü"/>
            </a:pPr>
            <a:r>
              <a:rPr lang="en-US" dirty="0" smtClean="0"/>
              <a:t>Malaria</a:t>
            </a:r>
          </a:p>
          <a:p>
            <a:pPr>
              <a:buFont typeface="Wingdings" pitchFamily="2" charset="2"/>
              <a:buChar char="ü"/>
            </a:pPr>
            <a:r>
              <a:rPr lang="en-US" dirty="0" smtClean="0"/>
              <a:t>Toxoplasmosis</a:t>
            </a:r>
          </a:p>
          <a:p>
            <a:pPr>
              <a:buFont typeface="Wingdings" pitchFamily="2" charset="2"/>
              <a:buChar char="ü"/>
            </a:pPr>
            <a:r>
              <a:rPr lang="en-US" dirty="0" err="1" smtClean="0"/>
              <a:t>Pneumocystis</a:t>
            </a:r>
            <a:r>
              <a:rPr lang="en-US" dirty="0" smtClean="0"/>
              <a:t> </a:t>
            </a:r>
            <a:r>
              <a:rPr lang="en-US" dirty="0" err="1" smtClean="0"/>
              <a:t>jirovecii</a:t>
            </a:r>
            <a:r>
              <a:rPr lang="en-US" dirty="0" smtClean="0"/>
              <a:t> pneumonia (PCP)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b="1" dirty="0" err="1" smtClean="0"/>
              <a:t>Isoniazid</a:t>
            </a:r>
            <a:r>
              <a:rPr lang="en-US" b="1" dirty="0" smtClean="0"/>
              <a:t> Preventive Therapy (IPT) </a:t>
            </a:r>
            <a:endParaRPr lang="en-US" b="1"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err="1" smtClean="0"/>
              <a:t>Isoniazid</a:t>
            </a:r>
            <a:r>
              <a:rPr lang="en-US" dirty="0" smtClean="0"/>
              <a:t> is one of the drugs that are used in the treatment of TB in Kenya. </a:t>
            </a:r>
            <a:endParaRPr lang="en-US" dirty="0" smtClean="0"/>
          </a:p>
          <a:p>
            <a:r>
              <a:rPr lang="en-US" dirty="0" smtClean="0"/>
              <a:t>In </a:t>
            </a:r>
            <a:r>
              <a:rPr lang="en-US" dirty="0" smtClean="0"/>
              <a:t>addition, it has been shown to reduce the incident risk of TB in HIV-positive patients by 40% to 60% when administered for a period of 6 to 9 months. </a:t>
            </a:r>
            <a:endParaRPr lang="en-US" dirty="0" smtClean="0"/>
          </a:p>
          <a:p>
            <a:r>
              <a:rPr lang="en-US" dirty="0" smtClean="0"/>
              <a:t>The </a:t>
            </a:r>
            <a:r>
              <a:rPr lang="en-US" dirty="0" smtClean="0"/>
              <a:t>mechanism by which </a:t>
            </a:r>
            <a:r>
              <a:rPr lang="en-US" dirty="0" err="1" smtClean="0"/>
              <a:t>isoniazid</a:t>
            </a:r>
            <a:r>
              <a:rPr lang="en-US" dirty="0" smtClean="0"/>
              <a:t> prophylaxis works is by elimination of Latent TB Infection (LTBI). </a:t>
            </a:r>
            <a:endParaRPr lang="en-US" dirty="0" smtClean="0"/>
          </a:p>
          <a:p>
            <a:r>
              <a:rPr lang="en-US" dirty="0" smtClean="0"/>
              <a:t>LTBI </a:t>
            </a:r>
            <a:r>
              <a:rPr lang="en-US" dirty="0" smtClean="0"/>
              <a:t>refers to the presence of Mycobacterium tuberculosis in the body without signs or symptoms, and without radiographic or bacteriological evidence of active TB. </a:t>
            </a:r>
            <a:endParaRPr lang="en-US" dirty="0" smtClean="0"/>
          </a:p>
          <a:p>
            <a:r>
              <a:rPr lang="en-US" dirty="0" smtClean="0"/>
              <a:t>In </a:t>
            </a:r>
            <a:r>
              <a:rPr lang="en-US" dirty="0" smtClean="0"/>
              <a:t>the presence of </a:t>
            </a:r>
            <a:r>
              <a:rPr lang="en-US" dirty="0" err="1" smtClean="0"/>
              <a:t>immunosuppression</a:t>
            </a:r>
            <a:r>
              <a:rPr lang="en-US" dirty="0" smtClean="0"/>
              <a:t>, LTBI can progress to active TB disease</a:t>
            </a:r>
            <a:r>
              <a:rPr lang="en-US" dirty="0" smtClean="0"/>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err="1" smtClean="0"/>
              <a:t>Isoniazid</a:t>
            </a:r>
            <a:r>
              <a:rPr lang="en-US" b="1" dirty="0" smtClean="0"/>
              <a:t> Preventive Therapy (IPT)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152400" y="838200"/>
            <a:ext cx="8839200" cy="6019800"/>
          </a:xfrm>
        </p:spPr>
        <p:txBody>
          <a:bodyPr>
            <a:normAutofit fontScale="92500"/>
          </a:bodyPr>
          <a:lstStyle/>
          <a:p>
            <a:r>
              <a:rPr lang="en-US" dirty="0" smtClean="0"/>
              <a:t>All patients infected with HIV should be screened for active TB, and those without active disease should be offered IPT (universal IPT for PLHIV). </a:t>
            </a:r>
            <a:endParaRPr lang="en-US" dirty="0" smtClean="0"/>
          </a:p>
          <a:p>
            <a:r>
              <a:rPr lang="en-US" dirty="0" smtClean="0"/>
              <a:t>When </a:t>
            </a:r>
            <a:r>
              <a:rPr lang="en-US" dirty="0" smtClean="0"/>
              <a:t>the decision to administer IPT is reached, INH should be given at a dose of INH of 300 mg/day for 6 months in adults and adolescents of &gt;25 kg weight. </a:t>
            </a:r>
            <a:endParaRPr lang="en-US" dirty="0" smtClean="0"/>
          </a:p>
          <a:p>
            <a:r>
              <a:rPr lang="en-US" dirty="0" smtClean="0"/>
              <a:t>Pyridoxine </a:t>
            </a:r>
            <a:r>
              <a:rPr lang="en-US" dirty="0" smtClean="0"/>
              <a:t>at a dose of 25– 50 mg daily is recommended for prophylaxis against peripheral neuropathy for the duration of the prophylaxis. </a:t>
            </a:r>
            <a:endParaRPr lang="en-US" dirty="0" smtClean="0"/>
          </a:p>
          <a:p>
            <a:r>
              <a:rPr lang="en-US" dirty="0" smtClean="0"/>
              <a:t>Previous treatment for TB is not a contraindication for IPT; if treatment was completed more than 2 years previously then IPT should be considered.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838200"/>
          </a:xfrm>
        </p:spPr>
        <p:txBody>
          <a:bodyPr>
            <a:normAutofit fontScale="90000"/>
          </a:bodyPr>
          <a:lstStyle/>
          <a:p>
            <a:r>
              <a:rPr lang="en-US" b="1" dirty="0" smtClean="0"/>
              <a:t>Classification of Antiretroviral Drugs </a:t>
            </a:r>
            <a:endParaRPr lang="en-US" b="1" dirty="0"/>
          </a:p>
        </p:txBody>
      </p:sp>
      <p:sp>
        <p:nvSpPr>
          <p:cNvPr id="3" name="Content Placeholder 2"/>
          <p:cNvSpPr>
            <a:spLocks noGrp="1"/>
          </p:cNvSpPr>
          <p:nvPr>
            <p:ph idx="1"/>
          </p:nvPr>
        </p:nvSpPr>
        <p:spPr/>
        <p:txBody>
          <a:bodyPr/>
          <a:lstStyle/>
          <a:p>
            <a:r>
              <a:rPr lang="en-US" dirty="0" smtClean="0"/>
              <a:t>Antiretroviral drugs are classified based on their site of action. </a:t>
            </a:r>
            <a:endParaRPr lang="en-US" dirty="0" smtClean="0"/>
          </a:p>
          <a:p>
            <a:r>
              <a:rPr lang="en-US" dirty="0" smtClean="0"/>
              <a:t>There are two major classes of ARVs used in Kenya today. These are: </a:t>
            </a:r>
            <a:endParaRPr lang="en-US" dirty="0" smtClean="0"/>
          </a:p>
          <a:p>
            <a:pPr marL="571500" indent="-571500">
              <a:buFont typeface="+mj-lt"/>
              <a:buAutoNum type="romanLcPeriod"/>
            </a:pPr>
            <a:r>
              <a:rPr lang="en-US" dirty="0" smtClean="0"/>
              <a:t>Reverse </a:t>
            </a:r>
            <a:r>
              <a:rPr lang="en-US" dirty="0" smtClean="0"/>
              <a:t>Transcriptase </a:t>
            </a:r>
            <a:r>
              <a:rPr lang="en-US" dirty="0" smtClean="0"/>
              <a:t>Inhibitors</a:t>
            </a:r>
          </a:p>
          <a:p>
            <a:pPr marL="571500" indent="-571500">
              <a:buFont typeface="+mj-lt"/>
              <a:buAutoNum type="romanLcPeriod"/>
            </a:pPr>
            <a:r>
              <a:rPr lang="en-US" dirty="0" smtClean="0"/>
              <a:t>Protease </a:t>
            </a:r>
            <a:r>
              <a:rPr lang="en-US" dirty="0" smtClean="0"/>
              <a:t>Inhibitors </a:t>
            </a:r>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Reverse Transcriptase Inhibitors</a:t>
            </a:r>
            <a:endParaRPr lang="en-US" b="1" dirty="0"/>
          </a:p>
        </p:txBody>
      </p:sp>
      <p:sp>
        <p:nvSpPr>
          <p:cNvPr id="3" name="Content Placeholder 2"/>
          <p:cNvSpPr>
            <a:spLocks noGrp="1"/>
          </p:cNvSpPr>
          <p:nvPr>
            <p:ph idx="1"/>
          </p:nvPr>
        </p:nvSpPr>
        <p:spPr>
          <a:xfrm>
            <a:off x="304800" y="1295400"/>
            <a:ext cx="8534400" cy="5334000"/>
          </a:xfrm>
        </p:spPr>
        <p:txBody>
          <a:bodyPr>
            <a:normAutofit lnSpcReduction="10000"/>
          </a:bodyPr>
          <a:lstStyle/>
          <a:p>
            <a:r>
              <a:rPr lang="en-US" dirty="0" smtClean="0"/>
              <a:t>The enzyme reverse transcriptase converts the single-stranded HIV RNA to </a:t>
            </a:r>
            <a:r>
              <a:rPr lang="en-US" dirty="0" err="1" smtClean="0"/>
              <a:t>doublestranded</a:t>
            </a:r>
            <a:r>
              <a:rPr lang="en-US" dirty="0" smtClean="0"/>
              <a:t> HIV DNA, which makes its way into the infected cell’s nucleus so the HIV particles can be produced. </a:t>
            </a:r>
            <a:endParaRPr lang="en-US" dirty="0" smtClean="0"/>
          </a:p>
          <a:p>
            <a:r>
              <a:rPr lang="en-US" dirty="0" smtClean="0"/>
              <a:t>The </a:t>
            </a:r>
            <a:r>
              <a:rPr lang="en-US" dirty="0" smtClean="0"/>
              <a:t>class of ARVs that blocks this enzyme are broadly classified into two groups: the Nucleoside and Nucleotide Reverse Transcriptase Inhibitors (NRTIs), and </a:t>
            </a:r>
            <a:r>
              <a:rPr lang="en-US" dirty="0" err="1" smtClean="0"/>
              <a:t>NonNucleoside</a:t>
            </a:r>
            <a:r>
              <a:rPr lang="en-US" dirty="0" smtClean="0"/>
              <a:t> Reverse Transcriptase Inhibitors (NNRTIs).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t>Reverse Transcriptase </a:t>
            </a:r>
            <a:r>
              <a:rPr lang="en-US" b="1" dirty="0" smtClean="0"/>
              <a:t>Inhibitors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NRTIs are compounds that are very similar to the basic building blocks of the genetic material (RNA and DNA) that are called nucleosides</a:t>
            </a:r>
            <a:r>
              <a:rPr lang="en-US" dirty="0" smtClean="0"/>
              <a:t>.</a:t>
            </a:r>
          </a:p>
          <a:p>
            <a:r>
              <a:rPr lang="en-US" dirty="0" smtClean="0"/>
              <a:t>In their presence, HIV reverse transcriptase enzyme is tricked into using the drug instead of the correct nucleosides resulting in defective genetic material and hence viral replication is aborted. </a:t>
            </a:r>
            <a:endParaRPr lang="en-US" dirty="0" smtClean="0"/>
          </a:p>
          <a:p>
            <a:r>
              <a:rPr lang="en-US" dirty="0" smtClean="0"/>
              <a:t>The </a:t>
            </a:r>
            <a:r>
              <a:rPr lang="en-US" dirty="0" smtClean="0"/>
              <a:t>NRTI class of drugs includes nucleoside inhibitors such as </a:t>
            </a:r>
            <a:r>
              <a:rPr lang="en-US" dirty="0" err="1" smtClean="0"/>
              <a:t>Lamivudine</a:t>
            </a:r>
            <a:r>
              <a:rPr lang="en-US" dirty="0" smtClean="0"/>
              <a:t> (3TC), </a:t>
            </a:r>
            <a:r>
              <a:rPr lang="en-US" dirty="0" err="1" smtClean="0"/>
              <a:t>Stavudine</a:t>
            </a:r>
            <a:r>
              <a:rPr lang="en-US" dirty="0" smtClean="0"/>
              <a:t> (d4T), </a:t>
            </a:r>
            <a:r>
              <a:rPr lang="en-US" dirty="0" err="1" smtClean="0"/>
              <a:t>Zidovudine</a:t>
            </a:r>
            <a:r>
              <a:rPr lang="en-US" dirty="0" smtClean="0"/>
              <a:t> (AZT), </a:t>
            </a:r>
            <a:r>
              <a:rPr lang="en-US" dirty="0" err="1" smtClean="0"/>
              <a:t>Didanosine</a:t>
            </a:r>
            <a:r>
              <a:rPr lang="en-US" dirty="0" smtClean="0"/>
              <a:t> (</a:t>
            </a:r>
            <a:r>
              <a:rPr lang="en-US" dirty="0" err="1" smtClean="0"/>
              <a:t>ddI</a:t>
            </a:r>
            <a:r>
              <a:rPr lang="en-US" dirty="0" smtClean="0"/>
              <a:t>), </a:t>
            </a:r>
            <a:r>
              <a:rPr lang="en-US" dirty="0" err="1" smtClean="0"/>
              <a:t>Abacavir</a:t>
            </a:r>
            <a:r>
              <a:rPr lang="en-US" dirty="0" smtClean="0"/>
              <a:t> (ABC) and </a:t>
            </a:r>
            <a:r>
              <a:rPr lang="en-US" dirty="0" err="1" smtClean="0"/>
              <a:t>Emtricitabine</a:t>
            </a:r>
            <a:r>
              <a:rPr lang="en-US" dirty="0" smtClean="0"/>
              <a:t> (FTC), and the nucleotide inhibitor </a:t>
            </a:r>
            <a:r>
              <a:rPr lang="en-US" dirty="0" err="1" smtClean="0"/>
              <a:t>Tenofovir</a:t>
            </a:r>
            <a:r>
              <a:rPr lang="en-US" dirty="0" smtClean="0"/>
              <a:t> (TDF). </a:t>
            </a:r>
            <a:endParaRPr lang="en-US" dirty="0" smtClean="0"/>
          </a:p>
          <a:p>
            <a:r>
              <a:rPr lang="en-US" dirty="0" smtClean="0"/>
              <a:t>NNRTIs</a:t>
            </a:r>
            <a:r>
              <a:rPr lang="en-US" dirty="0" smtClean="0"/>
              <a:t>, on the other hand, bind to the reverse transcriptase enzyme and consequently interfere with the process of replication of new genetic material. </a:t>
            </a:r>
            <a:endParaRPr lang="en-US" dirty="0" smtClean="0"/>
          </a:p>
          <a:p>
            <a:r>
              <a:rPr lang="en-US" dirty="0" smtClean="0"/>
              <a:t>Drugs </a:t>
            </a:r>
            <a:r>
              <a:rPr lang="en-US" dirty="0" smtClean="0"/>
              <a:t>available in this class are </a:t>
            </a:r>
            <a:r>
              <a:rPr lang="en-US" dirty="0" err="1" smtClean="0"/>
              <a:t>Efavirenz</a:t>
            </a:r>
            <a:r>
              <a:rPr lang="en-US" dirty="0" smtClean="0"/>
              <a:t> (EFV), </a:t>
            </a:r>
            <a:r>
              <a:rPr lang="en-US" dirty="0" err="1" smtClean="0"/>
              <a:t>Nevirapine</a:t>
            </a:r>
            <a:r>
              <a:rPr lang="en-US" dirty="0" smtClean="0"/>
              <a:t> (NVP), and </a:t>
            </a:r>
            <a:r>
              <a:rPr lang="en-US" dirty="0" err="1" smtClean="0"/>
              <a:t>Etravirine</a:t>
            </a:r>
            <a:r>
              <a:rPr lang="en-US" dirty="0" smtClean="0"/>
              <a:t> (ETR).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t>Protease Inhibitors (PIs) </a:t>
            </a:r>
            <a:endParaRPr lang="en-US" b="1" dirty="0"/>
          </a:p>
        </p:txBody>
      </p:sp>
      <p:sp>
        <p:nvSpPr>
          <p:cNvPr id="3" name="Content Placeholder 2"/>
          <p:cNvSpPr>
            <a:spLocks noGrp="1"/>
          </p:cNvSpPr>
          <p:nvPr>
            <p:ph idx="1"/>
          </p:nvPr>
        </p:nvSpPr>
        <p:spPr>
          <a:xfrm>
            <a:off x="457200" y="838200"/>
            <a:ext cx="8229600" cy="6019800"/>
          </a:xfrm>
        </p:spPr>
        <p:txBody>
          <a:bodyPr>
            <a:normAutofit fontScale="92500" lnSpcReduction="10000"/>
          </a:bodyPr>
          <a:lstStyle/>
          <a:p>
            <a:r>
              <a:rPr lang="en-US" dirty="0" smtClean="0"/>
              <a:t>Protease enzyme </a:t>
            </a:r>
            <a:r>
              <a:rPr lang="en-US" dirty="0" smtClean="0"/>
              <a:t>role is cleaving the long protein chains from the HIV genome into individual proteins. </a:t>
            </a:r>
            <a:endParaRPr lang="en-US" dirty="0" smtClean="0"/>
          </a:p>
          <a:p>
            <a:r>
              <a:rPr lang="en-US" dirty="0" smtClean="0"/>
              <a:t>Remember </a:t>
            </a:r>
            <a:r>
              <a:rPr lang="en-US" dirty="0" smtClean="0"/>
              <a:t>it is the newly cut proteins that come together with copies of the viral RNA to form new virus </a:t>
            </a:r>
            <a:r>
              <a:rPr lang="en-US" dirty="0" err="1" smtClean="0"/>
              <a:t>capsids</a:t>
            </a:r>
            <a:r>
              <a:rPr lang="en-US" dirty="0" smtClean="0"/>
              <a:t>. </a:t>
            </a:r>
            <a:endParaRPr lang="en-US" dirty="0" smtClean="0"/>
          </a:p>
          <a:p>
            <a:r>
              <a:rPr lang="en-US" dirty="0" smtClean="0"/>
              <a:t>Protease inhibitors act by inhibiting this important process in the HIV lifecycle. </a:t>
            </a:r>
            <a:endParaRPr lang="en-US" dirty="0" smtClean="0"/>
          </a:p>
          <a:p>
            <a:r>
              <a:rPr lang="en-US" dirty="0" smtClean="0"/>
              <a:t>The </a:t>
            </a:r>
            <a:r>
              <a:rPr lang="en-US" dirty="0" smtClean="0"/>
              <a:t>drugs in this class include: </a:t>
            </a:r>
            <a:r>
              <a:rPr lang="en-US" dirty="0" err="1" smtClean="0"/>
              <a:t>Lopinavir</a:t>
            </a:r>
            <a:r>
              <a:rPr lang="en-US" dirty="0" smtClean="0"/>
              <a:t> (LPV), </a:t>
            </a:r>
            <a:r>
              <a:rPr lang="en-US" dirty="0" err="1" smtClean="0"/>
              <a:t>Ritonavir</a:t>
            </a:r>
            <a:r>
              <a:rPr lang="en-US" dirty="0" smtClean="0"/>
              <a:t> (RTV), </a:t>
            </a:r>
            <a:r>
              <a:rPr lang="en-US" dirty="0" err="1" smtClean="0"/>
              <a:t>Atazanavir</a:t>
            </a:r>
            <a:r>
              <a:rPr lang="en-US" dirty="0" smtClean="0"/>
              <a:t> (ATV), </a:t>
            </a:r>
            <a:r>
              <a:rPr lang="en-US" dirty="0" err="1" smtClean="0"/>
              <a:t>Nelfinavir</a:t>
            </a:r>
            <a:r>
              <a:rPr lang="en-US" dirty="0" smtClean="0"/>
              <a:t> (NFV), </a:t>
            </a:r>
            <a:r>
              <a:rPr lang="en-US" dirty="0" err="1" smtClean="0"/>
              <a:t>Indinavir</a:t>
            </a:r>
            <a:r>
              <a:rPr lang="en-US" dirty="0" smtClean="0"/>
              <a:t> (IDV), </a:t>
            </a:r>
            <a:r>
              <a:rPr lang="en-US" dirty="0" err="1" smtClean="0"/>
              <a:t>Saquinavir</a:t>
            </a:r>
            <a:r>
              <a:rPr lang="en-US" dirty="0" smtClean="0"/>
              <a:t> (SQV), </a:t>
            </a:r>
            <a:r>
              <a:rPr lang="en-US" dirty="0" err="1" smtClean="0"/>
              <a:t>Amprenavir</a:t>
            </a:r>
            <a:r>
              <a:rPr lang="en-US" dirty="0" smtClean="0"/>
              <a:t> (APV) and </a:t>
            </a:r>
            <a:r>
              <a:rPr lang="en-US" dirty="0" err="1" smtClean="0"/>
              <a:t>Fosamprenavir</a:t>
            </a:r>
            <a:r>
              <a:rPr lang="en-US" dirty="0" smtClean="0"/>
              <a:t> (FPV), and </a:t>
            </a:r>
            <a:r>
              <a:rPr lang="en-US" dirty="0" err="1" smtClean="0"/>
              <a:t>Darunavir</a:t>
            </a:r>
            <a:r>
              <a:rPr lang="en-US" dirty="0" smtClean="0"/>
              <a:t> (DRV).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t>Protease Inhibitors (PIs)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PIs are preferably combined as two PIs in one. </a:t>
            </a:r>
            <a:r>
              <a:rPr lang="en-US" dirty="0" err="1" smtClean="0"/>
              <a:t>Ritonavir</a:t>
            </a:r>
            <a:r>
              <a:rPr lang="en-US" dirty="0" smtClean="0"/>
              <a:t> is the preferred second PI in the combination of two PIs. </a:t>
            </a:r>
            <a:endParaRPr lang="en-US" dirty="0" smtClean="0"/>
          </a:p>
          <a:p>
            <a:r>
              <a:rPr lang="en-US" dirty="0" smtClean="0"/>
              <a:t>An </a:t>
            </a:r>
            <a:r>
              <a:rPr lang="en-US" dirty="0" smtClean="0"/>
              <a:t>example is (LPV/r). This is a combination of </a:t>
            </a:r>
            <a:r>
              <a:rPr lang="en-US" dirty="0" err="1" smtClean="0"/>
              <a:t>Lopinavir</a:t>
            </a:r>
            <a:r>
              <a:rPr lang="en-US" dirty="0" smtClean="0"/>
              <a:t> and </a:t>
            </a:r>
            <a:r>
              <a:rPr lang="en-US" dirty="0" err="1" smtClean="0"/>
              <a:t>Ritonavir</a:t>
            </a:r>
            <a:r>
              <a:rPr lang="en-US" dirty="0" smtClean="0"/>
              <a:t>. </a:t>
            </a:r>
            <a:endParaRPr lang="en-US" dirty="0" smtClean="0"/>
          </a:p>
          <a:p>
            <a:r>
              <a:rPr lang="en-US" dirty="0" smtClean="0"/>
              <a:t>PIs are metabolized through the </a:t>
            </a:r>
            <a:r>
              <a:rPr lang="en-US" dirty="0" err="1" smtClean="0"/>
              <a:t>cytochrome</a:t>
            </a:r>
            <a:r>
              <a:rPr lang="en-US" dirty="0" smtClean="0"/>
              <a:t> P450 3A4 </a:t>
            </a:r>
            <a:r>
              <a:rPr lang="en-US" dirty="0" err="1" smtClean="0"/>
              <a:t>isoenzyme</a:t>
            </a:r>
            <a:r>
              <a:rPr lang="en-US" dirty="0" smtClean="0"/>
              <a:t> in the liver. </a:t>
            </a:r>
            <a:endParaRPr lang="en-US" dirty="0" smtClean="0"/>
          </a:p>
          <a:p>
            <a:r>
              <a:rPr lang="en-US" dirty="0" smtClean="0"/>
              <a:t>RTV </a:t>
            </a:r>
            <a:r>
              <a:rPr lang="en-US" dirty="0" smtClean="0"/>
              <a:t>is a potent inhibitor of the </a:t>
            </a:r>
            <a:r>
              <a:rPr lang="en-US" dirty="0" err="1" smtClean="0"/>
              <a:t>cytochrome</a:t>
            </a:r>
            <a:r>
              <a:rPr lang="en-US" dirty="0" smtClean="0"/>
              <a:t> P450 3A4 </a:t>
            </a:r>
            <a:r>
              <a:rPr lang="en-US" dirty="0" err="1" smtClean="0"/>
              <a:t>isoenzyme</a:t>
            </a:r>
            <a:r>
              <a:rPr lang="en-US" dirty="0" smtClean="0"/>
              <a:t>. </a:t>
            </a:r>
            <a:endParaRPr lang="en-US" dirty="0" smtClean="0"/>
          </a:p>
          <a:p>
            <a:r>
              <a:rPr lang="en-US" dirty="0" smtClean="0"/>
              <a:t>By </a:t>
            </a:r>
            <a:r>
              <a:rPr lang="en-US" dirty="0" smtClean="0"/>
              <a:t>inhibiting the </a:t>
            </a:r>
            <a:r>
              <a:rPr lang="en-US" dirty="0" err="1" smtClean="0"/>
              <a:t>cytochrome</a:t>
            </a:r>
            <a:r>
              <a:rPr lang="en-US" dirty="0" smtClean="0"/>
              <a:t> P450, it slows down the breakdown of the other PIs. </a:t>
            </a:r>
            <a:endParaRPr lang="en-US" dirty="0" smtClean="0"/>
          </a:p>
          <a:p>
            <a:r>
              <a:rPr lang="en-US" dirty="0" smtClean="0"/>
              <a:t>A </a:t>
            </a:r>
            <a:r>
              <a:rPr lang="en-US" dirty="0" smtClean="0"/>
              <a:t>small, non-therapeutic dose of </a:t>
            </a:r>
            <a:r>
              <a:rPr lang="en-US" dirty="0" err="1" smtClean="0"/>
              <a:t>ritonavir</a:t>
            </a:r>
            <a:r>
              <a:rPr lang="en-US" dirty="0" smtClean="0"/>
              <a:t> is combined with a therapeutic dose of another PI in order to ‘boost’ or increase the levels of the second PI in the blood. </a:t>
            </a:r>
            <a:endParaRPr lang="en-US" dirty="0" smtClean="0"/>
          </a:p>
          <a:p>
            <a:r>
              <a:rPr lang="en-US" dirty="0" smtClean="0"/>
              <a:t>In </a:t>
            </a:r>
            <a:r>
              <a:rPr lang="en-US" dirty="0" smtClean="0"/>
              <a:t>this way, </a:t>
            </a:r>
            <a:r>
              <a:rPr lang="en-US" dirty="0" err="1" smtClean="0"/>
              <a:t>ritonavir</a:t>
            </a:r>
            <a:r>
              <a:rPr lang="en-US" dirty="0" smtClean="0"/>
              <a:t> acts as a “pharmacokinetic booster” to increase drug exposure and prolong serum half-lives of the other (active) PI</a:t>
            </a:r>
            <a:r>
              <a:rPr lang="en-US" dirty="0" smtClean="0"/>
              <a:t>.</a:t>
            </a:r>
          </a:p>
          <a:p>
            <a:r>
              <a:rPr lang="en-US" dirty="0" smtClean="0"/>
              <a:t> </a:t>
            </a:r>
            <a:r>
              <a:rPr lang="en-US" dirty="0" smtClean="0"/>
              <a:t>In other words, RTV is used a helper for another PI to make the effect of the other PI stronger.</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t>Other Classes of ARV Drugs</a:t>
            </a:r>
            <a:endParaRPr lang="en-US" b="1" dirty="0"/>
          </a:p>
        </p:txBody>
      </p:sp>
      <p:sp>
        <p:nvSpPr>
          <p:cNvPr id="3" name="Content Placeholder 2"/>
          <p:cNvSpPr>
            <a:spLocks noGrp="1"/>
          </p:cNvSpPr>
          <p:nvPr>
            <p:ph idx="1"/>
          </p:nvPr>
        </p:nvSpPr>
        <p:spPr>
          <a:xfrm>
            <a:off x="228600" y="685800"/>
            <a:ext cx="8610600" cy="5943600"/>
          </a:xfrm>
        </p:spPr>
        <p:txBody>
          <a:bodyPr>
            <a:normAutofit fontScale="92500" lnSpcReduction="20000"/>
          </a:bodyPr>
          <a:lstStyle/>
          <a:p>
            <a:r>
              <a:rPr lang="en-US" dirty="0" smtClean="0"/>
              <a:t>Fusion </a:t>
            </a:r>
            <a:r>
              <a:rPr lang="en-US" dirty="0" smtClean="0"/>
              <a:t>Inhibitors (e.g. </a:t>
            </a:r>
            <a:r>
              <a:rPr lang="en-US" dirty="0" err="1" smtClean="0"/>
              <a:t>Enfurvitide</a:t>
            </a:r>
            <a:r>
              <a:rPr lang="en-US" dirty="0" smtClean="0"/>
              <a:t>) : These work by preventing HIV from entering healthy CD4 cells by interfering with binding , fusion and entry into CD4 </a:t>
            </a:r>
            <a:r>
              <a:rPr lang="en-US" dirty="0" smtClean="0"/>
              <a:t>cells</a:t>
            </a:r>
          </a:p>
          <a:p>
            <a:r>
              <a:rPr lang="en-US" dirty="0" smtClean="0"/>
              <a:t>CCR5 </a:t>
            </a:r>
            <a:r>
              <a:rPr lang="en-US" dirty="0" smtClean="0"/>
              <a:t>Antagonists (e.g. </a:t>
            </a:r>
            <a:r>
              <a:rPr lang="en-US" dirty="0" err="1" smtClean="0"/>
              <a:t>Maraviroc</a:t>
            </a:r>
            <a:r>
              <a:rPr lang="en-US" dirty="0" smtClean="0"/>
              <a:t>) : CCR5 co-receptor antagonists prevent HIV from entering and infecting immune cells by blocking CD4 cells surface receptors </a:t>
            </a:r>
            <a:endParaRPr lang="en-US" dirty="0" smtClean="0"/>
          </a:p>
          <a:p>
            <a:r>
              <a:rPr lang="en-US" dirty="0" err="1" smtClean="0"/>
              <a:t>Integrase</a:t>
            </a:r>
            <a:r>
              <a:rPr lang="en-US" dirty="0" smtClean="0"/>
              <a:t> </a:t>
            </a:r>
            <a:r>
              <a:rPr lang="en-US" dirty="0" smtClean="0"/>
              <a:t>Inhibitors (</a:t>
            </a:r>
            <a:r>
              <a:rPr lang="en-US" dirty="0" err="1" smtClean="0"/>
              <a:t>Raltegravir</a:t>
            </a:r>
            <a:r>
              <a:rPr lang="en-US" dirty="0" smtClean="0"/>
              <a:t>): These act by blocking the action of the viral enzyme </a:t>
            </a:r>
            <a:r>
              <a:rPr lang="en-US" dirty="0" err="1" smtClean="0"/>
              <a:t>integrase</a:t>
            </a:r>
            <a:endParaRPr lang="en-US" dirty="0" smtClean="0"/>
          </a:p>
          <a:p>
            <a:r>
              <a:rPr lang="en-US" dirty="0" smtClean="0"/>
              <a:t>These agents, plus the newer PI (</a:t>
            </a:r>
            <a:r>
              <a:rPr lang="en-US" dirty="0" err="1" smtClean="0"/>
              <a:t>Darunavir</a:t>
            </a:r>
            <a:r>
              <a:rPr lang="en-US" dirty="0" smtClean="0"/>
              <a:t>) and newer NNRTI (</a:t>
            </a:r>
            <a:r>
              <a:rPr lang="en-US" dirty="0" err="1" smtClean="0"/>
              <a:t>Etravirine</a:t>
            </a:r>
            <a:r>
              <a:rPr lang="en-US" dirty="0" smtClean="0"/>
              <a:t>) are reserved for third line or salvage therapies because of high cost, and are currently approved only by a special NASCOP committee.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Desktop\KMTC\Clinical Medicine\March 2019 Class CM\2nd Year 1st Semester\Medicine\Medicine I\2019_summary-global-hiv-epi.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b="1" dirty="0" smtClean="0"/>
              <a:t>HIV life-cycle and point of action for ARV drugs </a:t>
            </a:r>
            <a:endParaRPr lang="en-US" b="1" dirty="0"/>
          </a:p>
        </p:txBody>
      </p:sp>
      <p:pic>
        <p:nvPicPr>
          <p:cNvPr id="7170" name="Picture 2" descr="C:\Users\Cyrus\Pictures\Screenshots\Screenshot (241).png"/>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p:spPr>
      </p:pic>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Antiretroviral Therapy in Infants, Children, Adolescents, and Adults</a:t>
            </a:r>
            <a:endParaRPr lang="en-US" b="1" dirty="0"/>
          </a:p>
        </p:txBody>
      </p:sp>
      <p:sp>
        <p:nvSpPr>
          <p:cNvPr id="3" name="Content Placeholder 2"/>
          <p:cNvSpPr>
            <a:spLocks noGrp="1"/>
          </p:cNvSpPr>
          <p:nvPr>
            <p:ph idx="1"/>
          </p:nvPr>
        </p:nvSpPr>
        <p:spPr>
          <a:xfrm>
            <a:off x="0" y="1143000"/>
            <a:ext cx="9144000" cy="5715000"/>
          </a:xfrm>
        </p:spPr>
        <p:txBody>
          <a:bodyPr>
            <a:normAutofit fontScale="92500"/>
          </a:bodyPr>
          <a:lstStyle/>
          <a:p>
            <a:r>
              <a:rPr lang="en-US" dirty="0" smtClean="0"/>
              <a:t>The </a:t>
            </a:r>
            <a:r>
              <a:rPr lang="en-US" dirty="0" smtClean="0"/>
              <a:t>goal of ART is to suppress viral replication with the aim of reducing the patient’s VL to undetectable </a:t>
            </a:r>
            <a:r>
              <a:rPr lang="en-US" dirty="0" smtClean="0"/>
              <a:t>levels</a:t>
            </a:r>
          </a:p>
          <a:p>
            <a:r>
              <a:rPr lang="en-US" b="1" dirty="0" smtClean="0"/>
              <a:t>All </a:t>
            </a:r>
            <a:r>
              <a:rPr lang="en-US" b="1" dirty="0" smtClean="0"/>
              <a:t>individuals with confirmed HIV infection are eligible for ART, irrespective of CD4 count/%, WHO clinical stage, age, pregnancy or breastfeeding status, </a:t>
            </a:r>
            <a:r>
              <a:rPr lang="en-US" b="1" dirty="0" err="1" smtClean="0"/>
              <a:t>coinfection</a:t>
            </a:r>
            <a:r>
              <a:rPr lang="en-US" b="1" dirty="0" smtClean="0"/>
              <a:t> status, risk group, or any other criteria, provided that the individual is willing and ready to take ART and adhere to follow-up </a:t>
            </a:r>
            <a:r>
              <a:rPr lang="en-US" b="1" dirty="0" smtClean="0"/>
              <a:t>recommendations</a:t>
            </a:r>
          </a:p>
          <a:p>
            <a:r>
              <a:rPr lang="en-US" dirty="0" smtClean="0"/>
              <a:t>ART </a:t>
            </a:r>
            <a:r>
              <a:rPr lang="en-US" dirty="0" smtClean="0"/>
              <a:t>should be started in all patients as soon as possible (preferably within 2 weeks of confirmation of HIV status)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First-line ART Regimens in Kenya </a:t>
            </a:r>
            <a:endParaRPr lang="en-US" b="1" dirty="0"/>
          </a:p>
        </p:txBody>
      </p:sp>
      <p:sp>
        <p:nvSpPr>
          <p:cNvPr id="3" name="Content Placeholder 2"/>
          <p:cNvSpPr>
            <a:spLocks noGrp="1"/>
          </p:cNvSpPr>
          <p:nvPr>
            <p:ph idx="1"/>
          </p:nvPr>
        </p:nvSpPr>
        <p:spPr>
          <a:xfrm>
            <a:off x="457200" y="1143000"/>
            <a:ext cx="8229600" cy="5562600"/>
          </a:xfrm>
        </p:spPr>
        <p:txBody>
          <a:bodyPr>
            <a:normAutofit fontScale="92500"/>
          </a:bodyPr>
          <a:lstStyle/>
          <a:p>
            <a:r>
              <a:rPr lang="en-US" dirty="0" smtClean="0"/>
              <a:t>ARVs are usually administered as a combination of 3 drugs from two different classes. </a:t>
            </a:r>
            <a:endParaRPr lang="en-US" dirty="0" smtClean="0"/>
          </a:p>
          <a:p>
            <a:r>
              <a:rPr lang="en-US" dirty="0" smtClean="0"/>
              <a:t>Once </a:t>
            </a:r>
            <a:r>
              <a:rPr lang="en-US" dirty="0" smtClean="0"/>
              <a:t>it has been determined to start a client on ART, you need to initiate the recommended first line therapy. </a:t>
            </a:r>
            <a:endParaRPr lang="en-US" dirty="0" smtClean="0"/>
          </a:p>
          <a:p>
            <a:r>
              <a:rPr lang="en-US" dirty="0" smtClean="0"/>
              <a:t>This </a:t>
            </a:r>
            <a:r>
              <a:rPr lang="en-US" dirty="0" smtClean="0"/>
              <a:t>will usually consist of a combination of 2 NRTIs and 1 NNRTI. </a:t>
            </a:r>
            <a:endParaRPr lang="en-US" dirty="0" smtClean="0"/>
          </a:p>
          <a:p>
            <a:r>
              <a:rPr lang="en-US" dirty="0" smtClean="0"/>
              <a:t>TDF + 3TC + EFV is the preferred recommended first-line regimen for all new (treatment-naïve) adolescent and adult patients starting ART. This includes pregnant </a:t>
            </a:r>
            <a:r>
              <a:rPr lang="en-US" dirty="0" smtClean="0"/>
              <a:t>women.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t>First-line ART Regimens in Kenya </a:t>
            </a:r>
            <a:r>
              <a:rPr lang="en-US" b="1" dirty="0" err="1" smtClean="0"/>
              <a:t>Cnt’d</a:t>
            </a:r>
            <a:r>
              <a:rPr lang="en-US" b="1" dirty="0" smtClean="0"/>
              <a:t>…</a:t>
            </a:r>
            <a:endParaRPr lang="en-US" dirty="0"/>
          </a:p>
        </p:txBody>
      </p:sp>
      <p:sp>
        <p:nvSpPr>
          <p:cNvPr id="3" name="Content Placeholder 2"/>
          <p:cNvSpPr>
            <a:spLocks noGrp="1"/>
          </p:cNvSpPr>
          <p:nvPr>
            <p:ph idx="1"/>
          </p:nvPr>
        </p:nvSpPr>
        <p:spPr>
          <a:xfrm>
            <a:off x="228600" y="762000"/>
            <a:ext cx="8686800" cy="6096000"/>
          </a:xfrm>
        </p:spPr>
        <p:txBody>
          <a:bodyPr>
            <a:normAutofit fontScale="92500"/>
          </a:bodyPr>
          <a:lstStyle/>
          <a:p>
            <a:r>
              <a:rPr lang="en-US" dirty="0" smtClean="0"/>
              <a:t>Where TDF + 3TC + EFV cannot be used due to contraindications or other reasons the following can be used as alternatives in patients starting ART </a:t>
            </a:r>
          </a:p>
          <a:p>
            <a:r>
              <a:rPr lang="en-US" dirty="0" smtClean="0"/>
              <a:t>TDF </a:t>
            </a:r>
            <a:r>
              <a:rPr lang="en-US" dirty="0" smtClean="0"/>
              <a:t>+ 3TC + </a:t>
            </a:r>
            <a:r>
              <a:rPr lang="en-US" dirty="0" smtClean="0"/>
              <a:t>NVP</a:t>
            </a:r>
          </a:p>
          <a:p>
            <a:r>
              <a:rPr lang="en-US" dirty="0" smtClean="0"/>
              <a:t>AZT </a:t>
            </a:r>
            <a:r>
              <a:rPr lang="en-US" dirty="0" smtClean="0"/>
              <a:t>+ 3TC + </a:t>
            </a:r>
            <a:r>
              <a:rPr lang="en-US" dirty="0" smtClean="0"/>
              <a:t>EFV</a:t>
            </a:r>
          </a:p>
          <a:p>
            <a:r>
              <a:rPr lang="en-US" dirty="0" smtClean="0"/>
              <a:t>AZT </a:t>
            </a:r>
            <a:r>
              <a:rPr lang="en-US" dirty="0" smtClean="0"/>
              <a:t>+ 3TC + </a:t>
            </a:r>
            <a:r>
              <a:rPr lang="en-US" dirty="0" smtClean="0"/>
              <a:t>NVP</a:t>
            </a:r>
          </a:p>
          <a:p>
            <a:r>
              <a:rPr lang="en-US" dirty="0" smtClean="0"/>
              <a:t>Why is </a:t>
            </a:r>
            <a:r>
              <a:rPr lang="en-US" dirty="0" err="1" smtClean="0"/>
              <a:t>tenofovir</a:t>
            </a:r>
            <a:r>
              <a:rPr lang="en-US" dirty="0" smtClean="0"/>
              <a:t> (TDF) the preferred NRTI for first line ART in adolescents and adults? </a:t>
            </a:r>
            <a:endParaRPr lang="en-US" dirty="0" smtClean="0"/>
          </a:p>
          <a:p>
            <a:r>
              <a:rPr lang="en-US" dirty="0" smtClean="0"/>
              <a:t>TDF </a:t>
            </a:r>
            <a:r>
              <a:rPr lang="en-US" dirty="0" smtClean="0"/>
              <a:t>containing regimen is less frequently associated with adverse events and is available in a single once a day pill in combination with 3TC and EFV</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First Line ART Regimens for Adolescents and Adults</a:t>
            </a:r>
            <a:endParaRPr lang="en-US" b="1" dirty="0"/>
          </a:p>
        </p:txBody>
      </p:sp>
      <p:pic>
        <p:nvPicPr>
          <p:cNvPr id="8194" name="Picture 2" descr="C:\Users\Cyrus\Pictures\Screenshots\Screenshot (242).png"/>
          <p:cNvPicPr>
            <a:picLocks noGrp="1" noChangeAspect="1" noChangeArrowheads="1"/>
          </p:cNvPicPr>
          <p:nvPr>
            <p:ph sz="half" idx="1"/>
          </p:nvPr>
        </p:nvPicPr>
        <p:blipFill>
          <a:blip r:embed="rId2" cstate="print"/>
          <a:srcRect/>
          <a:stretch>
            <a:fillRect/>
          </a:stretch>
        </p:blipFill>
        <p:spPr bwMode="auto">
          <a:xfrm>
            <a:off x="0" y="1420246"/>
            <a:ext cx="9144000" cy="2313553"/>
          </a:xfrm>
          <a:prstGeom prst="rect">
            <a:avLst/>
          </a:prstGeom>
          <a:noFill/>
        </p:spPr>
      </p:pic>
      <p:pic>
        <p:nvPicPr>
          <p:cNvPr id="8195" name="Picture 3" descr="C:\Users\Cyrus\Pictures\Screenshots\Screenshot (244).png"/>
          <p:cNvPicPr>
            <a:picLocks noGrp="1" noChangeAspect="1" noChangeArrowheads="1"/>
          </p:cNvPicPr>
          <p:nvPr>
            <p:ph sz="half" idx="2"/>
          </p:nvPr>
        </p:nvPicPr>
        <p:blipFill>
          <a:blip r:embed="rId3" cstate="print"/>
          <a:srcRect/>
          <a:stretch>
            <a:fillRect/>
          </a:stretch>
        </p:blipFill>
        <p:spPr bwMode="auto">
          <a:xfrm>
            <a:off x="0" y="3733801"/>
            <a:ext cx="9144000" cy="3124200"/>
          </a:xfrm>
          <a:prstGeom prst="rect">
            <a:avLst/>
          </a:prstGeom>
          <a:noFill/>
        </p:spPr>
      </p:pic>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First Line ART Regimens for Adolescents and </a:t>
            </a:r>
            <a:r>
              <a:rPr lang="en-US" b="1" dirty="0" smtClean="0"/>
              <a:t>Adults </a:t>
            </a:r>
            <a:r>
              <a:rPr lang="en-US" b="1" dirty="0" err="1" smtClean="0"/>
              <a:t>Cnt’d</a:t>
            </a:r>
            <a:r>
              <a:rPr lang="en-US" b="1" dirty="0" smtClean="0"/>
              <a:t>…</a:t>
            </a:r>
            <a:endParaRPr lang="en-US" dirty="0"/>
          </a:p>
        </p:txBody>
      </p:sp>
      <p:pic>
        <p:nvPicPr>
          <p:cNvPr id="9218" name="Picture 2" descr="C:\Users\Cyrus\Pictures\Screenshots\Screenshot (245).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dirty="0" smtClean="0"/>
              <a:t>Antiretroviral Therapy in Infants, Children, Adolescents, and </a:t>
            </a:r>
            <a:r>
              <a:rPr lang="en-US" b="1" dirty="0" smtClean="0"/>
              <a:t>Adults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r>
              <a:rPr lang="en-US" b="1" dirty="0" smtClean="0"/>
              <a:t>Preferred </a:t>
            </a:r>
            <a:r>
              <a:rPr lang="en-US" b="1" dirty="0" smtClean="0"/>
              <a:t>first-line ART for infants, children, adolescents and </a:t>
            </a:r>
            <a:r>
              <a:rPr lang="en-US" b="1" dirty="0" smtClean="0"/>
              <a:t>adults</a:t>
            </a:r>
          </a:p>
          <a:p>
            <a:pPr>
              <a:buFont typeface="Wingdings" pitchFamily="2" charset="2"/>
              <a:buChar char="ü"/>
            </a:pPr>
            <a:r>
              <a:rPr lang="en-US" dirty="0" smtClean="0"/>
              <a:t>Birth </a:t>
            </a:r>
            <a:r>
              <a:rPr lang="en-US" dirty="0" smtClean="0"/>
              <a:t>to 4 weeks: AZT + 3TC + </a:t>
            </a:r>
            <a:r>
              <a:rPr lang="en-US" dirty="0" smtClean="0"/>
              <a:t>NVP</a:t>
            </a:r>
          </a:p>
          <a:p>
            <a:pPr>
              <a:buFont typeface="Wingdings" pitchFamily="2" charset="2"/>
              <a:buChar char="ü"/>
            </a:pPr>
            <a:r>
              <a:rPr lang="en-US" dirty="0" smtClean="0"/>
              <a:t>4 </a:t>
            </a:r>
            <a:r>
              <a:rPr lang="en-US" dirty="0" smtClean="0"/>
              <a:t>weeks - &lt; 3 years: ABC + 3TC + </a:t>
            </a:r>
            <a:r>
              <a:rPr lang="en-US" dirty="0" smtClean="0"/>
              <a:t>LPV/r</a:t>
            </a:r>
          </a:p>
          <a:p>
            <a:pPr>
              <a:buFont typeface="Wingdings" pitchFamily="2" charset="2"/>
              <a:buChar char="ü"/>
            </a:pPr>
            <a:r>
              <a:rPr lang="en-US" dirty="0" smtClean="0"/>
              <a:t>3 </a:t>
            </a:r>
            <a:r>
              <a:rPr lang="en-US" dirty="0" smtClean="0"/>
              <a:t>- 14 years (and &lt; 35 kg body weight): ABC + 3TC + EFV </a:t>
            </a:r>
          </a:p>
          <a:p>
            <a:pPr>
              <a:buFont typeface="Wingdings" pitchFamily="2" charset="2"/>
              <a:buChar char="ü"/>
            </a:pPr>
            <a:r>
              <a:rPr lang="en-US" dirty="0" smtClean="0"/>
              <a:t>≥ </a:t>
            </a:r>
            <a:r>
              <a:rPr lang="en-US" dirty="0" smtClean="0"/>
              <a:t>15 years (or ≥ 35 kg body weight): TDF + 3TC + DTG (or TDF + 3TC + EFV for women and adolescent girls of childbearing </a:t>
            </a:r>
            <a:r>
              <a:rPr lang="en-US" dirty="0" smtClean="0"/>
              <a:t>potential)</a:t>
            </a:r>
          </a:p>
          <a:p>
            <a:r>
              <a:rPr lang="en-US" dirty="0" smtClean="0"/>
              <a:t>Adolescents </a:t>
            </a:r>
            <a:r>
              <a:rPr lang="en-US" dirty="0" smtClean="0"/>
              <a:t>who are virally suppressed on first line ABC + 3TC + EFV should transition to TDF + 3TC + DTG once they reach a weight of 35 kg or an age above 15 years to reduce pill burden and improve regimen durability and tolerability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Antiretroviral Therapy in Infants, Children, Adolescents, and Adults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All </a:t>
            </a:r>
            <a:r>
              <a:rPr lang="en-US" dirty="0" smtClean="0"/>
              <a:t>patients </a:t>
            </a:r>
            <a:r>
              <a:rPr lang="en-US" b="1" dirty="0" smtClean="0"/>
              <a:t>who are virally suppressed on a first line regimen </a:t>
            </a:r>
            <a:r>
              <a:rPr lang="en-US" dirty="0" smtClean="0"/>
              <a:t>should be considered for optimization towards the current recommended first line </a:t>
            </a:r>
            <a:r>
              <a:rPr lang="en-US" dirty="0" smtClean="0"/>
              <a:t>regimen</a:t>
            </a:r>
          </a:p>
          <a:p>
            <a:r>
              <a:rPr lang="en-US" dirty="0" smtClean="0"/>
              <a:t>Treatment </a:t>
            </a:r>
            <a:r>
              <a:rPr lang="en-US" dirty="0" smtClean="0"/>
              <a:t>failure is suspected when a patient has a high VL ≥ 1,000 copies/ml after at least 6 months of using ART </a:t>
            </a:r>
          </a:p>
          <a:p>
            <a:r>
              <a:rPr lang="en-US" dirty="0" smtClean="0"/>
              <a:t>Treatment </a:t>
            </a:r>
            <a:r>
              <a:rPr lang="en-US" dirty="0" smtClean="0"/>
              <a:t>failure is only confirmed when VL is ≥ 1,000 copies/ml after assessing for and addressing poor adherence or other reasons for high VL, and then repeating VL after at least 3 months of excellent adherence to allow for viral re-suppression </a:t>
            </a:r>
          </a:p>
          <a:p>
            <a:r>
              <a:rPr lang="en-US" dirty="0" smtClean="0"/>
              <a:t>Persistent </a:t>
            </a:r>
            <a:r>
              <a:rPr lang="en-US" dirty="0" smtClean="0"/>
              <a:t>low-level </a:t>
            </a:r>
            <a:r>
              <a:rPr lang="en-US" dirty="0" err="1" smtClean="0"/>
              <a:t>viremia</a:t>
            </a:r>
            <a:r>
              <a:rPr lang="en-US" dirty="0" smtClean="0"/>
              <a:t> (PLLV) is defined as having a detectable VL (above the </a:t>
            </a:r>
            <a:r>
              <a:rPr lang="en-US" dirty="0" smtClean="0"/>
              <a:t>LDL(</a:t>
            </a:r>
            <a:r>
              <a:rPr lang="en-US" dirty="0" smtClean="0"/>
              <a:t>lower than detectable </a:t>
            </a:r>
            <a:r>
              <a:rPr lang="en-US" dirty="0" smtClean="0"/>
              <a:t>limits) </a:t>
            </a:r>
            <a:r>
              <a:rPr lang="en-US" dirty="0" smtClean="0"/>
              <a:t>value) but &lt; 1,000 copies/ml on two or more consecutive measures. These patients are at increased risk of progression to treatment failure, development of ARV resistance and death and therefore require a similar case management approach as patients with VL ≥ 1,000 copies/ml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Antiretroviral Therapy in Infants, Children, Adolescents, and Adults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219200"/>
            <a:ext cx="9144000" cy="5638800"/>
          </a:xfrm>
        </p:spPr>
        <p:txBody>
          <a:bodyPr>
            <a:normAutofit fontScale="92500"/>
          </a:bodyPr>
          <a:lstStyle/>
          <a:p>
            <a:r>
              <a:rPr lang="en-US" dirty="0" smtClean="0"/>
              <a:t>All </a:t>
            </a:r>
            <a:r>
              <a:rPr lang="en-US" dirty="0" smtClean="0"/>
              <a:t>PLHIV with a detectable VL (any value above LDL): assess for and address potential reasons for </a:t>
            </a:r>
            <a:r>
              <a:rPr lang="en-US" dirty="0" err="1" smtClean="0"/>
              <a:t>viremia</a:t>
            </a:r>
            <a:r>
              <a:rPr lang="en-US" dirty="0" smtClean="0"/>
              <a:t>, including intensifying adherence support, </a:t>
            </a:r>
            <a:r>
              <a:rPr lang="en-US" b="1" dirty="0" smtClean="0"/>
              <a:t>repeat the VL after 3 months of excellent adherence</a:t>
            </a:r>
            <a:r>
              <a:rPr lang="en-US" dirty="0" smtClean="0"/>
              <a:t> </a:t>
            </a:r>
            <a:endParaRPr lang="en-US" dirty="0" smtClean="0"/>
          </a:p>
          <a:p>
            <a:pPr>
              <a:buFont typeface="Wingdings" pitchFamily="2" charset="2"/>
              <a:buChar char="ü"/>
            </a:pPr>
            <a:r>
              <a:rPr lang="en-US" dirty="0" smtClean="0"/>
              <a:t>If </a:t>
            </a:r>
            <a:r>
              <a:rPr lang="en-US" dirty="0" smtClean="0"/>
              <a:t>the repeat VL is ≥ 1,000 copies/ml, change to an effective regimen </a:t>
            </a:r>
          </a:p>
          <a:p>
            <a:pPr>
              <a:buFont typeface="Wingdings" pitchFamily="2" charset="2"/>
              <a:buChar char="ü"/>
            </a:pPr>
            <a:r>
              <a:rPr lang="en-US" dirty="0" smtClean="0"/>
              <a:t>If </a:t>
            </a:r>
            <a:r>
              <a:rPr lang="en-US" dirty="0" smtClean="0"/>
              <a:t>the repeat VL is detectable but &lt; 1,000 copies/ml consult the Regional or National HIV Clinical </a:t>
            </a:r>
            <a:r>
              <a:rPr lang="en-US" dirty="0" smtClean="0"/>
              <a:t>TWG</a:t>
            </a:r>
            <a:r>
              <a:rPr lang="en-US" dirty="0" smtClean="0"/>
              <a:t>(Technical Working Group)</a:t>
            </a:r>
            <a:r>
              <a:rPr lang="en-US" dirty="0" smtClean="0"/>
              <a:t> </a:t>
            </a:r>
            <a:endParaRPr lang="en-US" dirty="0" smtClean="0"/>
          </a:p>
          <a:p>
            <a:pPr>
              <a:buFont typeface="Wingdings" pitchFamily="2" charset="2"/>
              <a:buChar char="ü"/>
            </a:pPr>
            <a:r>
              <a:rPr lang="en-US" dirty="0" smtClean="0"/>
              <a:t>If </a:t>
            </a:r>
            <a:r>
              <a:rPr lang="en-US" dirty="0" smtClean="0"/>
              <a:t>the repeat VL is undetectable then continue routine monitoring</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Prevention of Mother to Child Transmission of HIV</a:t>
            </a:r>
            <a:endParaRPr lang="en-US" b="1" dirty="0"/>
          </a:p>
        </p:txBody>
      </p:sp>
      <p:sp>
        <p:nvSpPr>
          <p:cNvPr id="3" name="Content Placeholder 2"/>
          <p:cNvSpPr>
            <a:spLocks noGrp="1"/>
          </p:cNvSpPr>
          <p:nvPr>
            <p:ph idx="1"/>
          </p:nvPr>
        </p:nvSpPr>
        <p:spPr>
          <a:xfrm>
            <a:off x="0" y="1219200"/>
            <a:ext cx="9144000" cy="5638800"/>
          </a:xfrm>
        </p:spPr>
        <p:txBody>
          <a:bodyPr>
            <a:normAutofit fontScale="92500" lnSpcReduction="20000"/>
          </a:bodyPr>
          <a:lstStyle/>
          <a:p>
            <a:r>
              <a:rPr lang="en-US" dirty="0" smtClean="0"/>
              <a:t>Prevention </a:t>
            </a:r>
            <a:r>
              <a:rPr lang="en-US" dirty="0" smtClean="0"/>
              <a:t>of mother-to-child transmission of HIV (PMTCT) should be offered as part of a comprehensive package of fully integrated, routine antenatal care </a:t>
            </a:r>
            <a:r>
              <a:rPr lang="en-US" dirty="0" smtClean="0"/>
              <a:t>interventions</a:t>
            </a:r>
          </a:p>
          <a:p>
            <a:r>
              <a:rPr lang="en-US" b="1" dirty="0" smtClean="0"/>
              <a:t>Lifelong </a:t>
            </a:r>
            <a:r>
              <a:rPr lang="en-US" b="1" dirty="0" smtClean="0"/>
              <a:t>ART should be initiated in all pregnant and breastfeeding women living with HIV, regardless of gestational age, WHO clinical stage and at any CD4 count </a:t>
            </a:r>
          </a:p>
          <a:p>
            <a:r>
              <a:rPr lang="en-US" dirty="0" smtClean="0"/>
              <a:t>ART </a:t>
            </a:r>
            <a:r>
              <a:rPr lang="en-US" dirty="0" smtClean="0"/>
              <a:t>should be started, ideally, on the same day as HIV diagnosis is made with ongoing enhanced adherence </a:t>
            </a:r>
            <a:r>
              <a:rPr lang="en-US" dirty="0" smtClean="0"/>
              <a:t>support</a:t>
            </a:r>
          </a:p>
          <a:p>
            <a:r>
              <a:rPr lang="en-US" dirty="0" smtClean="0"/>
              <a:t>The </a:t>
            </a:r>
            <a:r>
              <a:rPr lang="en-US" dirty="0" smtClean="0"/>
              <a:t>preferred first line ART regimen for pregnant and breastfeeding women is TDF + 3TC + EFV</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Kenya HIV Epidemiology</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r>
              <a:rPr lang="en-US" dirty="0" smtClean="0"/>
              <a:t>In Kenya the first diagnosis of HIV and AIDS was made in 1984.</a:t>
            </a:r>
          </a:p>
          <a:p>
            <a:r>
              <a:rPr lang="en-US" dirty="0" smtClean="0"/>
              <a:t>The disease prevalence peaked to around 10% in the late 1990s.</a:t>
            </a:r>
          </a:p>
          <a:p>
            <a:r>
              <a:rPr lang="en-US" dirty="0" smtClean="0"/>
              <a:t>As of 2012, the HIV prevalence among adults aged 15-64 years was 5.6% which translates to 1,192,000 people estimated to be living with HIV and AIDS in Kenya. </a:t>
            </a:r>
          </a:p>
          <a:p>
            <a:r>
              <a:rPr lang="en-US" dirty="0" smtClean="0"/>
              <a:t>The HIV prevalence among children aged 18 months to 14 years was 0.9% which corresponds to an estimated 104,000 children infected with HIV nationwide.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Prevention of Mother to Child Transmission of </a:t>
            </a:r>
            <a:r>
              <a:rPr lang="en-US" b="1" dirty="0" smtClean="0"/>
              <a:t>HIV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t>Pregnant </a:t>
            </a:r>
            <a:r>
              <a:rPr lang="en-US" dirty="0" smtClean="0"/>
              <a:t>and breastfeeding women who are virally suppressed on a different first-line regimen should continue their current regimen until complete cessation of breastfeeding, after which they can be considered for regimen </a:t>
            </a:r>
            <a:r>
              <a:rPr lang="en-US" dirty="0" smtClean="0"/>
              <a:t>optimization</a:t>
            </a:r>
          </a:p>
          <a:p>
            <a:r>
              <a:rPr lang="en-US" dirty="0" smtClean="0"/>
              <a:t>For </a:t>
            </a:r>
            <a:r>
              <a:rPr lang="en-US" dirty="0" smtClean="0"/>
              <a:t>pregnant and breastfeeding women newly initiated on ART, obtain VL 3 months after initiation, and then every 6 months until complete cessation of </a:t>
            </a:r>
            <a:r>
              <a:rPr lang="en-US" dirty="0" smtClean="0"/>
              <a:t>breastfeeding</a:t>
            </a:r>
          </a:p>
          <a:p>
            <a:r>
              <a:rPr lang="en-US" dirty="0" smtClean="0"/>
              <a:t>For </a:t>
            </a:r>
            <a:r>
              <a:rPr lang="en-US" dirty="0" smtClean="0"/>
              <a:t>HIV positive women already on ART at the time of confirming pregnancy or breastfeeding, obtain a VL irrespective of when prior VL was done, and then every 6 months until complete cessation of breastfeeding</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Prevention of Mother to Child Transmission of HIV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dirty="0" smtClean="0"/>
              <a:t>For pregnant or breastfeeding women with a detectable VL (any value above LDL): assess for and address potential reasons for </a:t>
            </a:r>
            <a:r>
              <a:rPr lang="en-US" dirty="0" err="1" smtClean="0"/>
              <a:t>viremia</a:t>
            </a:r>
            <a:r>
              <a:rPr lang="en-US" dirty="0" smtClean="0"/>
              <a:t>, including intensifying adherence support, repeat the VL </a:t>
            </a:r>
            <a:r>
              <a:rPr lang="en-US" b="1" dirty="0" smtClean="0"/>
              <a:t>after 3 months of excellent </a:t>
            </a:r>
            <a:r>
              <a:rPr lang="en-US" b="1" dirty="0" smtClean="0"/>
              <a:t>adherence</a:t>
            </a:r>
            <a:endParaRPr lang="en-US" dirty="0" smtClean="0"/>
          </a:p>
          <a:p>
            <a:r>
              <a:rPr lang="en-US" dirty="0" smtClean="0"/>
              <a:t>If </a:t>
            </a:r>
            <a:r>
              <a:rPr lang="en-US" dirty="0" smtClean="0"/>
              <a:t>the repeat VL is ≥ 1,000 copies/ml, change to an effective </a:t>
            </a:r>
            <a:r>
              <a:rPr lang="en-US" dirty="0" smtClean="0"/>
              <a:t>regimen</a:t>
            </a:r>
          </a:p>
          <a:p>
            <a:r>
              <a:rPr lang="en-US" dirty="0" smtClean="0"/>
              <a:t>If </a:t>
            </a:r>
            <a:r>
              <a:rPr lang="en-US" dirty="0" smtClean="0"/>
              <a:t>the repeat VL is detectable but &lt; 1,000 copies/ml consult the Regional or National HIV Clinical TWG(Technical Working </a:t>
            </a:r>
            <a:r>
              <a:rPr lang="en-US" dirty="0" smtClean="0"/>
              <a:t>Group)</a:t>
            </a:r>
            <a:endParaRPr lang="en-US" dirty="0" smtClean="0"/>
          </a:p>
          <a:p>
            <a:r>
              <a:rPr lang="en-US" dirty="0" smtClean="0"/>
              <a:t>If </a:t>
            </a:r>
            <a:r>
              <a:rPr lang="en-US" dirty="0" smtClean="0"/>
              <a:t>the repeat VL is undetectable then continue routine monitoring</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Prevention of Mother to Child Transmission of HIV </a:t>
            </a:r>
            <a:r>
              <a:rPr lang="en-US" b="1" dirty="0" err="1" smtClean="0"/>
              <a:t>Cnt’d</a:t>
            </a:r>
            <a:r>
              <a:rPr lang="en-US" b="1" dirty="0" smtClean="0"/>
              <a:t>…</a:t>
            </a:r>
            <a:endParaRPr lang="en-US" dirty="0"/>
          </a:p>
        </p:txBody>
      </p:sp>
      <p:sp>
        <p:nvSpPr>
          <p:cNvPr id="3" name="Content Placeholder 2"/>
          <p:cNvSpPr>
            <a:spLocks noGrp="1"/>
          </p:cNvSpPr>
          <p:nvPr>
            <p:ph idx="1"/>
          </p:nvPr>
        </p:nvSpPr>
        <p:spPr>
          <a:xfrm>
            <a:off x="152400" y="1066800"/>
            <a:ext cx="8763000" cy="5791200"/>
          </a:xfrm>
        </p:spPr>
        <p:txBody>
          <a:bodyPr>
            <a:normAutofit/>
          </a:bodyPr>
          <a:lstStyle/>
          <a:p>
            <a:r>
              <a:rPr lang="en-US" dirty="0" smtClean="0"/>
              <a:t>All </a:t>
            </a:r>
            <a:r>
              <a:rPr lang="en-US" dirty="0" smtClean="0"/>
              <a:t>HEI should receive infant ARV prophylaxis consisting of 6 weeks of AZT + NVP and thereafter NVP should be continued until 6 weeks after complete cessation of </a:t>
            </a:r>
            <a:r>
              <a:rPr lang="en-US" dirty="0" smtClean="0"/>
              <a:t>breastfeeding</a:t>
            </a:r>
          </a:p>
          <a:p>
            <a:r>
              <a:rPr lang="en-US" dirty="0" smtClean="0"/>
              <a:t>All </a:t>
            </a:r>
            <a:r>
              <a:rPr lang="en-US" dirty="0" smtClean="0"/>
              <a:t>infants irrespective of HIV status should be exclusively breastfed for the first 6 months of life, with timely introduction of appropriate complementary foods after 6 months, and continued breastfeeding up to 24 months or beyond</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TB/HIV Co-infection Prevention and Management</a:t>
            </a:r>
            <a:endParaRPr lang="en-US" b="1" dirty="0"/>
          </a:p>
        </p:txBody>
      </p:sp>
      <p:sp>
        <p:nvSpPr>
          <p:cNvPr id="3" name="Content Placeholder 2"/>
          <p:cNvSpPr>
            <a:spLocks noGrp="1"/>
          </p:cNvSpPr>
          <p:nvPr>
            <p:ph idx="1"/>
          </p:nvPr>
        </p:nvSpPr>
        <p:spPr>
          <a:xfrm>
            <a:off x="457200" y="1066800"/>
            <a:ext cx="8229600" cy="5791200"/>
          </a:xfrm>
        </p:spPr>
        <p:txBody>
          <a:bodyPr>
            <a:normAutofit fontScale="77500" lnSpcReduction="20000"/>
          </a:bodyPr>
          <a:lstStyle/>
          <a:p>
            <a:r>
              <a:rPr lang="en-US" dirty="0" smtClean="0"/>
              <a:t>Symptom-based </a:t>
            </a:r>
            <a:r>
              <a:rPr lang="en-US" dirty="0" smtClean="0"/>
              <a:t>TB screening using the </a:t>
            </a:r>
            <a:r>
              <a:rPr lang="en-US" dirty="0" smtClean="0"/>
              <a:t>ICF(Intensive Case Finding) </a:t>
            </a:r>
            <a:r>
              <a:rPr lang="en-US" dirty="0" smtClean="0"/>
              <a:t>tool MUST be performed for all PLHIV at every clinic </a:t>
            </a:r>
            <a:r>
              <a:rPr lang="en-US" dirty="0" smtClean="0"/>
              <a:t>visit</a:t>
            </a:r>
          </a:p>
          <a:p>
            <a:pPr>
              <a:buFont typeface="Wingdings" pitchFamily="2" charset="2"/>
              <a:buChar char="ü"/>
            </a:pPr>
            <a:r>
              <a:rPr lang="en-US" dirty="0" smtClean="0"/>
              <a:t>Patients </a:t>
            </a:r>
            <a:r>
              <a:rPr lang="en-US" dirty="0" smtClean="0"/>
              <a:t>who are screened negative should be evaluated for </a:t>
            </a:r>
            <a:r>
              <a:rPr lang="en-US" dirty="0" err="1" smtClean="0"/>
              <a:t>isoniazid</a:t>
            </a:r>
            <a:r>
              <a:rPr lang="en-US" dirty="0" smtClean="0"/>
              <a:t> preventive therapy (IPT) </a:t>
            </a:r>
          </a:p>
          <a:p>
            <a:pPr>
              <a:buFont typeface="Wingdings" pitchFamily="2" charset="2"/>
              <a:buChar char="ü"/>
            </a:pPr>
            <a:r>
              <a:rPr lang="en-US" dirty="0" smtClean="0"/>
              <a:t>Patients </a:t>
            </a:r>
            <a:r>
              <a:rPr lang="en-US" dirty="0" smtClean="0"/>
              <a:t>who are screened positive (presumptive TB) must complete definitive diagnostic </a:t>
            </a:r>
            <a:r>
              <a:rPr lang="en-US" dirty="0" smtClean="0"/>
              <a:t>pathways</a:t>
            </a:r>
          </a:p>
          <a:p>
            <a:pPr>
              <a:buFont typeface="Wingdings" pitchFamily="2" charset="2"/>
              <a:buChar char="Ø"/>
            </a:pPr>
            <a:r>
              <a:rPr lang="en-US" dirty="0" smtClean="0"/>
              <a:t>The </a:t>
            </a:r>
            <a:r>
              <a:rPr lang="en-US" dirty="0" err="1" smtClean="0"/>
              <a:t>GeneXpert</a:t>
            </a:r>
            <a:r>
              <a:rPr lang="en-US" dirty="0" smtClean="0"/>
              <a:t> </a:t>
            </a:r>
            <a:r>
              <a:rPr lang="en-US" dirty="0" smtClean="0"/>
              <a:t>MTB/Rif(</a:t>
            </a:r>
            <a:r>
              <a:rPr lang="en-US" dirty="0" smtClean="0"/>
              <a:t>resistance to </a:t>
            </a:r>
            <a:r>
              <a:rPr lang="en-US" dirty="0" err="1" smtClean="0"/>
              <a:t>rifampicin</a:t>
            </a:r>
            <a:r>
              <a:rPr lang="en-US" dirty="0" smtClean="0"/>
              <a:t>) </a:t>
            </a:r>
            <a:r>
              <a:rPr lang="en-US" dirty="0" smtClean="0"/>
              <a:t>test is the preferred test for diagnosis of TB and </a:t>
            </a:r>
            <a:r>
              <a:rPr lang="en-US" dirty="0" err="1" smtClean="0"/>
              <a:t>rifampicin</a:t>
            </a:r>
            <a:r>
              <a:rPr lang="en-US" dirty="0" smtClean="0"/>
              <a:t> resistance in all presumptive TB </a:t>
            </a:r>
            <a:r>
              <a:rPr lang="en-US" dirty="0" smtClean="0"/>
              <a:t>cases</a:t>
            </a:r>
          </a:p>
          <a:p>
            <a:pPr>
              <a:buFont typeface="Wingdings" pitchFamily="2" charset="2"/>
              <a:buChar char="Ø"/>
            </a:pPr>
            <a:r>
              <a:rPr lang="en-US" dirty="0" smtClean="0"/>
              <a:t>TB-LAM(Loop-mediated isothermal </a:t>
            </a:r>
            <a:r>
              <a:rPr lang="en-US" dirty="0" smtClean="0"/>
              <a:t>amplification) </a:t>
            </a:r>
            <a:r>
              <a:rPr lang="en-US" dirty="0" smtClean="0"/>
              <a:t>can be used as an adjunct rapid point-of-care diagnostic test for all PLHIV: with advanced HIV disease (WHO stage 3 or 4 or CD4 count ≤ 200 cells/mm3 (or CD4% ≤ 25% for children ≤ 5 years)) with presumed TB, or; any danger signs of severe illness, or; currently admitted to hospital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TB/HIV Co-infection Prevention and </a:t>
            </a:r>
            <a:r>
              <a:rPr lang="en-US" b="1" dirty="0" smtClean="0"/>
              <a:t>Management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20000"/>
          </a:bodyPr>
          <a:lstStyle/>
          <a:p>
            <a:r>
              <a:rPr lang="en-US" dirty="0" smtClean="0"/>
              <a:t>Those </a:t>
            </a:r>
            <a:r>
              <a:rPr lang="en-US" dirty="0" smtClean="0"/>
              <a:t>who are diagnosed with TB/HIV co-infection should be on </a:t>
            </a:r>
            <a:r>
              <a:rPr lang="en-US" dirty="0" smtClean="0"/>
              <a:t>CPT(</a:t>
            </a:r>
            <a:r>
              <a:rPr lang="en-US" dirty="0" smtClean="0"/>
              <a:t>Co-</a:t>
            </a:r>
            <a:r>
              <a:rPr lang="en-US" dirty="0" err="1" smtClean="0"/>
              <a:t>trimoxazole</a:t>
            </a:r>
            <a:r>
              <a:rPr lang="en-US" dirty="0" smtClean="0"/>
              <a:t> preventive </a:t>
            </a:r>
            <a:r>
              <a:rPr lang="en-US" dirty="0" smtClean="0"/>
              <a:t>therapy) </a:t>
            </a:r>
            <a:r>
              <a:rPr lang="en-US" dirty="0" smtClean="0"/>
              <a:t>as part of the comprehensive package of care for TB/HIV </a:t>
            </a:r>
            <a:r>
              <a:rPr lang="en-US" dirty="0" smtClean="0"/>
              <a:t>co-infection</a:t>
            </a:r>
          </a:p>
          <a:p>
            <a:r>
              <a:rPr lang="en-US" dirty="0" smtClean="0"/>
              <a:t>Patients </a:t>
            </a:r>
            <a:r>
              <a:rPr lang="en-US" dirty="0" smtClean="0"/>
              <a:t>diagnosed with TB/HIV co-infection should start anti-TB treatment immediately and initiate ART as soon as anti-TB medications are tolerated, preferably within 2 </a:t>
            </a:r>
            <a:r>
              <a:rPr lang="en-US" dirty="0" smtClean="0"/>
              <a:t>weeks</a:t>
            </a:r>
          </a:p>
          <a:p>
            <a:r>
              <a:rPr lang="en-US" dirty="0" smtClean="0"/>
              <a:t>Patients </a:t>
            </a:r>
            <a:r>
              <a:rPr lang="en-US" dirty="0" smtClean="0"/>
              <a:t>with TB/HIV co-infection who are already on ART should start anti-TB treatment immediately and continue ART, making any required adjustments to the ART regimen based on known drug-drug interactions </a:t>
            </a:r>
          </a:p>
          <a:p>
            <a:r>
              <a:rPr lang="en-US" dirty="0" smtClean="0"/>
              <a:t>Always </a:t>
            </a:r>
            <a:r>
              <a:rPr lang="en-US" dirty="0" smtClean="0"/>
              <a:t>assess for ART failure in patients who develop TB after being on ART for ≥ 6 months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dirty="0" smtClean="0"/>
              <a:t>HBV/HIV and HCV/HIV Co-infection Prevention and Management</a:t>
            </a:r>
            <a:endParaRPr lang="en-US" b="1" dirty="0"/>
          </a:p>
        </p:txBody>
      </p:sp>
      <p:sp>
        <p:nvSpPr>
          <p:cNvPr id="3" name="Content Placeholder 2"/>
          <p:cNvSpPr>
            <a:spLocks noGrp="1"/>
          </p:cNvSpPr>
          <p:nvPr>
            <p:ph idx="1"/>
          </p:nvPr>
        </p:nvSpPr>
        <p:spPr>
          <a:xfrm>
            <a:off x="0" y="1066800"/>
            <a:ext cx="9144000" cy="5791200"/>
          </a:xfrm>
        </p:spPr>
        <p:txBody>
          <a:bodyPr>
            <a:normAutofit fontScale="85000" lnSpcReduction="10000"/>
          </a:bodyPr>
          <a:lstStyle/>
          <a:p>
            <a:r>
              <a:rPr lang="en-US" dirty="0" smtClean="0"/>
              <a:t>All </a:t>
            </a:r>
            <a:r>
              <a:rPr lang="en-US" dirty="0" smtClean="0"/>
              <a:t>HIV positive adolescents and adults should be screened for </a:t>
            </a:r>
            <a:r>
              <a:rPr lang="en-US" dirty="0" smtClean="0"/>
              <a:t>HBV </a:t>
            </a:r>
            <a:r>
              <a:rPr lang="en-US" dirty="0" smtClean="0"/>
              <a:t>infection, using serum </a:t>
            </a:r>
            <a:r>
              <a:rPr lang="en-US" dirty="0" err="1" smtClean="0"/>
              <a:t>HBsAg</a:t>
            </a:r>
            <a:r>
              <a:rPr lang="en-US" dirty="0" smtClean="0"/>
              <a:t>, as part of initial evaluation; children who did not complete routine childhood immunizations should also be screened for HBV </a:t>
            </a:r>
          </a:p>
          <a:p>
            <a:r>
              <a:rPr lang="en-US" dirty="0" smtClean="0"/>
              <a:t>PLHIV </a:t>
            </a:r>
            <a:r>
              <a:rPr lang="en-US" dirty="0" smtClean="0"/>
              <a:t>without evidence of hepatitis B infection (</a:t>
            </a:r>
            <a:r>
              <a:rPr lang="en-US" dirty="0" err="1" smtClean="0"/>
              <a:t>HBsAg</a:t>
            </a:r>
            <a:r>
              <a:rPr lang="en-US" dirty="0" smtClean="0"/>
              <a:t> negative) should be vaccinated against hepatitis B </a:t>
            </a:r>
          </a:p>
          <a:p>
            <a:r>
              <a:rPr lang="en-US" dirty="0" smtClean="0"/>
              <a:t>The </a:t>
            </a:r>
            <a:r>
              <a:rPr lang="en-US" dirty="0" smtClean="0"/>
              <a:t>recommended first-line ART for adults with HIV/HBV co-infection is TDF + 3TC + DTG (or TDF + 3TC + EFV for women and adolescent girls of childbearing potential) </a:t>
            </a:r>
          </a:p>
          <a:p>
            <a:r>
              <a:rPr lang="en-US" dirty="0" smtClean="0"/>
              <a:t>HCV </a:t>
            </a:r>
            <a:r>
              <a:rPr lang="en-US" dirty="0" smtClean="0"/>
              <a:t>serology should be offered to individuals at risk of HCV infection </a:t>
            </a:r>
          </a:p>
          <a:p>
            <a:r>
              <a:rPr lang="en-US" dirty="0" smtClean="0"/>
              <a:t>Direct </a:t>
            </a:r>
            <a:r>
              <a:rPr lang="en-US" dirty="0" smtClean="0"/>
              <a:t>acting antiviral therapies (DAAs) for treatment of HCV have simplified the management of HIV/HCV co-infection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Assessment for eligibility for PEP</a:t>
            </a:r>
            <a:endParaRPr lang="en-US" b="1" dirty="0"/>
          </a:p>
        </p:txBody>
      </p:sp>
      <p:sp>
        <p:nvSpPr>
          <p:cNvPr id="3" name="Content Placeholder 2"/>
          <p:cNvSpPr>
            <a:spLocks noGrp="1"/>
          </p:cNvSpPr>
          <p:nvPr>
            <p:ph idx="1"/>
          </p:nvPr>
        </p:nvSpPr>
        <p:spPr>
          <a:xfrm>
            <a:off x="457200" y="1066800"/>
            <a:ext cx="8229600" cy="5562600"/>
          </a:xfrm>
        </p:spPr>
        <p:txBody>
          <a:bodyPr>
            <a:normAutofit fontScale="77500" lnSpcReduction="20000"/>
          </a:bodyPr>
          <a:lstStyle/>
          <a:p>
            <a:r>
              <a:rPr lang="en-US" dirty="0" smtClean="0"/>
              <a:t>The decision to give PEP is based on an assessment of the client before you. </a:t>
            </a:r>
            <a:endParaRPr lang="en-US" dirty="0" smtClean="0"/>
          </a:p>
          <a:p>
            <a:r>
              <a:rPr lang="en-US" dirty="0" smtClean="0"/>
              <a:t>It </a:t>
            </a:r>
            <a:r>
              <a:rPr lang="en-US" dirty="0" smtClean="0"/>
              <a:t>is based on assessing the risk of exposure, the clients’ HIV status and the duration that has elapsed following the exposure. </a:t>
            </a:r>
            <a:endParaRPr lang="en-US" dirty="0" smtClean="0"/>
          </a:p>
          <a:p>
            <a:pPr marL="571500" indent="-571500">
              <a:buFont typeface="+mj-lt"/>
              <a:buAutoNum type="romanUcPeriod"/>
            </a:pPr>
            <a:r>
              <a:rPr lang="en-US" b="1" dirty="0" smtClean="0"/>
              <a:t>Time</a:t>
            </a:r>
            <a:r>
              <a:rPr lang="en-US" b="1" dirty="0" smtClean="0"/>
              <a:t>:</a:t>
            </a:r>
            <a:r>
              <a:rPr lang="en-US" dirty="0" smtClean="0"/>
              <a:t> PEP is efficacious when initiated as soon as possible (one hour) following the exposure and within a maximum of 72 hrs. </a:t>
            </a:r>
            <a:endParaRPr lang="en-US" dirty="0" smtClean="0"/>
          </a:p>
          <a:p>
            <a:pPr marL="571500" indent="-571500">
              <a:buFont typeface="+mj-lt"/>
              <a:buAutoNum type="romanUcPeriod"/>
            </a:pPr>
            <a:r>
              <a:rPr lang="en-US" b="1" dirty="0" smtClean="0"/>
              <a:t>HIV </a:t>
            </a:r>
            <a:r>
              <a:rPr lang="en-US" b="1" dirty="0" smtClean="0"/>
              <a:t>status of client:</a:t>
            </a:r>
            <a:r>
              <a:rPr lang="en-US" dirty="0" smtClean="0"/>
              <a:t> PEP is indicated if client is HIV negative. PEP is not indicated if the client is already HIV positive. However, PEP should not be withheld if the clients HIV status is not known and cannot be immediately determined. </a:t>
            </a:r>
            <a:endParaRPr lang="en-US" dirty="0" smtClean="0"/>
          </a:p>
          <a:p>
            <a:pPr marL="571500" indent="-571500">
              <a:buFont typeface="+mj-lt"/>
              <a:buAutoNum type="romanUcPeriod"/>
            </a:pPr>
            <a:r>
              <a:rPr lang="en-US" b="1" dirty="0" smtClean="0"/>
              <a:t>Risk </a:t>
            </a:r>
            <a:r>
              <a:rPr lang="en-US" b="1" dirty="0" smtClean="0"/>
              <a:t>of HIV acquisition:</a:t>
            </a:r>
            <a:r>
              <a:rPr lang="en-US" dirty="0" smtClean="0"/>
              <a:t> There is either high risk or low risk of HIV acquisition following exposure based on three parameters as summarized in </a:t>
            </a:r>
            <a:r>
              <a:rPr lang="en-US" dirty="0" smtClean="0"/>
              <a:t>following table.</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Degree of risk of HIV infection after exposure to various body fluids</a:t>
            </a:r>
            <a:endParaRPr lang="en-US" b="1" dirty="0"/>
          </a:p>
        </p:txBody>
      </p:sp>
      <p:pic>
        <p:nvPicPr>
          <p:cNvPr id="1026" name="Picture 2" descr="C:\Users\Cyrus\Pictures\Screenshots\Screenshot (235).png"/>
          <p:cNvPicPr>
            <a:picLocks noGrp="1" noChangeAspect="1" noChangeArrowheads="1"/>
          </p:cNvPicPr>
          <p:nvPr>
            <p:ph idx="1"/>
          </p:nvPr>
        </p:nvPicPr>
        <p:blipFill>
          <a:blip r:embed="rId2" cstate="print"/>
          <a:srcRect/>
          <a:stretch>
            <a:fillRect/>
          </a:stretch>
        </p:blipFill>
        <p:spPr bwMode="auto">
          <a:xfrm>
            <a:off x="0" y="1447800"/>
            <a:ext cx="9144000" cy="5257800"/>
          </a:xfrm>
          <a:prstGeom prst="rect">
            <a:avLst/>
          </a:prstGeom>
          <a:noFill/>
        </p:spPr>
      </p:pic>
    </p:spTree>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Post Exposure Prophylaxis treatment</a:t>
            </a:r>
            <a:endParaRPr lang="en-US" b="1" dirty="0"/>
          </a:p>
        </p:txBody>
      </p:sp>
      <p:sp>
        <p:nvSpPr>
          <p:cNvPr id="3" name="Content Placeholder 2"/>
          <p:cNvSpPr>
            <a:spLocks noGrp="1"/>
          </p:cNvSpPr>
          <p:nvPr>
            <p:ph idx="1"/>
          </p:nvPr>
        </p:nvSpPr>
        <p:spPr>
          <a:xfrm>
            <a:off x="457200" y="1219200"/>
            <a:ext cx="8229600" cy="5410200"/>
          </a:xfrm>
        </p:spPr>
        <p:txBody>
          <a:bodyPr>
            <a:normAutofit fontScale="85000" lnSpcReduction="10000"/>
          </a:bodyPr>
          <a:lstStyle/>
          <a:p>
            <a:r>
              <a:rPr lang="en-US" dirty="0" smtClean="0"/>
              <a:t>PEP </a:t>
            </a:r>
            <a:r>
              <a:rPr lang="en-US" dirty="0" smtClean="0"/>
              <a:t>should consist of a 3-drug antiretroviral regimen taken for duration of 28 days. </a:t>
            </a:r>
            <a:endParaRPr lang="en-US" dirty="0" smtClean="0"/>
          </a:p>
          <a:p>
            <a:r>
              <a:rPr lang="en-US" dirty="0" smtClean="0"/>
              <a:t>The </a:t>
            </a:r>
            <a:r>
              <a:rPr lang="en-US" dirty="0" smtClean="0"/>
              <a:t>preferred regimen is </a:t>
            </a:r>
            <a:r>
              <a:rPr lang="en-US" dirty="0" err="1" smtClean="0"/>
              <a:t>tenofovir</a:t>
            </a:r>
            <a:r>
              <a:rPr lang="en-US" dirty="0" smtClean="0"/>
              <a:t> + </a:t>
            </a:r>
            <a:r>
              <a:rPr lang="en-US" dirty="0" err="1" smtClean="0"/>
              <a:t>lamivudine</a:t>
            </a:r>
            <a:r>
              <a:rPr lang="en-US" dirty="0" smtClean="0"/>
              <a:t> + </a:t>
            </a:r>
            <a:r>
              <a:rPr lang="en-US" dirty="0" err="1" smtClean="0"/>
              <a:t>lopinavir</a:t>
            </a:r>
            <a:r>
              <a:rPr lang="en-US" dirty="0" smtClean="0"/>
              <a:t>/</a:t>
            </a:r>
            <a:r>
              <a:rPr lang="en-US" dirty="0" err="1" smtClean="0"/>
              <a:t>ritonavir</a:t>
            </a:r>
            <a:r>
              <a:rPr lang="en-US" dirty="0" smtClean="0"/>
              <a:t>. </a:t>
            </a:r>
            <a:endParaRPr lang="en-US" dirty="0" smtClean="0"/>
          </a:p>
          <a:p>
            <a:r>
              <a:rPr lang="en-US" dirty="0" smtClean="0"/>
              <a:t>ARV </a:t>
            </a:r>
            <a:r>
              <a:rPr lang="en-US" dirty="0" smtClean="0"/>
              <a:t>regimens: The current National guidelines recommendation is to use three drug regimens with at least one protease inhibitor once patient is eligible for PEP. </a:t>
            </a:r>
            <a:endParaRPr lang="en-US" dirty="0" smtClean="0"/>
          </a:p>
          <a:p>
            <a:r>
              <a:rPr lang="en-US" dirty="0" smtClean="0"/>
              <a:t>The </a:t>
            </a:r>
            <a:r>
              <a:rPr lang="en-US" dirty="0" smtClean="0"/>
              <a:t>recommended drugs for adults and </a:t>
            </a:r>
            <a:r>
              <a:rPr lang="en-US" dirty="0" err="1" smtClean="0"/>
              <a:t>paediatrics</a:t>
            </a:r>
            <a:r>
              <a:rPr lang="en-US" dirty="0" smtClean="0"/>
              <a:t> are: </a:t>
            </a:r>
            <a:endParaRPr lang="en-US" dirty="0" smtClean="0"/>
          </a:p>
          <a:p>
            <a:pPr>
              <a:buFont typeface="Wingdings" pitchFamily="2" charset="2"/>
              <a:buChar char="ü"/>
            </a:pPr>
            <a:r>
              <a:rPr lang="en-US" dirty="0" smtClean="0"/>
              <a:t>0-14 </a:t>
            </a:r>
            <a:r>
              <a:rPr lang="en-US" dirty="0" smtClean="0"/>
              <a:t>years (and &lt; 35 kg): ABC + 3TC + LPV/r </a:t>
            </a:r>
          </a:p>
          <a:p>
            <a:pPr>
              <a:buFont typeface="Wingdings" pitchFamily="2" charset="2"/>
              <a:buChar char="ü"/>
            </a:pPr>
            <a:r>
              <a:rPr lang="en-US" dirty="0" smtClean="0"/>
              <a:t>≥ </a:t>
            </a:r>
            <a:r>
              <a:rPr lang="en-US" dirty="0" smtClean="0"/>
              <a:t>15 years old (or ≥ 35 kg): TDF + 3TC + DTG (or TDF + 3TC + ATV/r for women and adolescent girls of childbearing potential)</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dirty="0" smtClean="0"/>
              <a:t>Oral Pre-Exposure Prophylaxis (</a:t>
            </a:r>
            <a:r>
              <a:rPr lang="en-US" b="1" dirty="0" err="1" smtClean="0"/>
              <a:t>PrEP</a:t>
            </a:r>
            <a:r>
              <a:rPr lang="en-US" b="1" dirty="0" smtClean="0"/>
              <a:t>) </a:t>
            </a:r>
            <a:endParaRPr lang="en-US" b="1" dirty="0"/>
          </a:p>
        </p:txBody>
      </p:sp>
      <p:sp>
        <p:nvSpPr>
          <p:cNvPr id="3" name="Content Placeholder 2"/>
          <p:cNvSpPr>
            <a:spLocks noGrp="1"/>
          </p:cNvSpPr>
          <p:nvPr>
            <p:ph idx="1"/>
          </p:nvPr>
        </p:nvSpPr>
        <p:spPr>
          <a:xfrm>
            <a:off x="0" y="914400"/>
            <a:ext cx="9144000" cy="5943600"/>
          </a:xfrm>
        </p:spPr>
        <p:txBody>
          <a:bodyPr>
            <a:normAutofit fontScale="92500"/>
          </a:bodyPr>
          <a:lstStyle/>
          <a:p>
            <a:r>
              <a:rPr lang="en-US" dirty="0" smtClean="0"/>
              <a:t>Oral </a:t>
            </a:r>
            <a:r>
              <a:rPr lang="en-US" dirty="0" err="1" smtClean="0"/>
              <a:t>PrEP</a:t>
            </a:r>
            <a:r>
              <a:rPr lang="en-US" dirty="0" smtClean="0"/>
              <a:t> should be offered to HIV negative individuals at substantial ongoing risk of HIV infection (including the </a:t>
            </a:r>
            <a:r>
              <a:rPr lang="en-US" dirty="0" err="1" smtClean="0"/>
              <a:t>seronegative</a:t>
            </a:r>
            <a:r>
              <a:rPr lang="en-US" dirty="0" smtClean="0"/>
              <a:t> partner in a discordant </a:t>
            </a:r>
            <a:r>
              <a:rPr lang="en-US" dirty="0" smtClean="0"/>
              <a:t>relationship)</a:t>
            </a:r>
          </a:p>
          <a:p>
            <a:r>
              <a:rPr lang="en-US" dirty="0" smtClean="0"/>
              <a:t>The </a:t>
            </a:r>
            <a:r>
              <a:rPr lang="en-US" dirty="0" smtClean="0"/>
              <a:t>recommended ARV regimen for use as </a:t>
            </a:r>
            <a:r>
              <a:rPr lang="en-US" dirty="0" err="1" smtClean="0"/>
              <a:t>PrEP</a:t>
            </a:r>
            <a:r>
              <a:rPr lang="en-US" dirty="0" smtClean="0"/>
              <a:t> is: TDF (300 mg) + FTC ( 200 mg) once </a:t>
            </a:r>
            <a:r>
              <a:rPr lang="en-US" dirty="0" smtClean="0"/>
              <a:t>daily</a:t>
            </a:r>
          </a:p>
          <a:p>
            <a:r>
              <a:rPr lang="en-US" dirty="0" err="1" smtClean="0"/>
              <a:t>PrEP</a:t>
            </a:r>
            <a:r>
              <a:rPr lang="en-US" dirty="0" smtClean="0"/>
              <a:t> </a:t>
            </a:r>
            <a:r>
              <a:rPr lang="en-US" dirty="0" smtClean="0"/>
              <a:t>does not eliminate the risk of HIV infection and it does not prevent STIs or unintended </a:t>
            </a:r>
            <a:r>
              <a:rPr lang="en-US" dirty="0" smtClean="0"/>
              <a:t>pregnancies</a:t>
            </a:r>
          </a:p>
          <a:p>
            <a:r>
              <a:rPr lang="en-US" dirty="0" err="1" smtClean="0"/>
              <a:t>PrEP</a:t>
            </a:r>
            <a:r>
              <a:rPr lang="en-US" dirty="0" smtClean="0"/>
              <a:t> </a:t>
            </a:r>
            <a:r>
              <a:rPr lang="en-US" dirty="0" smtClean="0"/>
              <a:t>should only be offered after assessment to establish eligibility, readiness for effective use, required follow-up (including HIV testing every 3 months) and absence of contraindications to TDF and/or FTC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4168</TotalTime>
  <Words>7617</Words>
  <Application>Microsoft Office PowerPoint</Application>
  <PresentationFormat>On-screen Show (4:3)</PresentationFormat>
  <Paragraphs>534</Paragraphs>
  <Slides>101</Slides>
  <Notes>13</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HIV / AIDS</vt:lpstr>
      <vt:lpstr>What is HIV?</vt:lpstr>
      <vt:lpstr>Types of HIV Virus</vt:lpstr>
      <vt:lpstr>What is AIDS?</vt:lpstr>
      <vt:lpstr>HIV vs. AIDS</vt:lpstr>
      <vt:lpstr>How is HIV Transmitted?</vt:lpstr>
      <vt:lpstr>Epidemiology</vt:lpstr>
      <vt:lpstr>Slide 8</vt:lpstr>
      <vt:lpstr>Kenya HIV Epidemiology</vt:lpstr>
      <vt:lpstr>Kenya HIV Epidemiology</vt:lpstr>
      <vt:lpstr>Provincial Variation</vt:lpstr>
      <vt:lpstr>Structure of HIV Virus </vt:lpstr>
      <vt:lpstr>Structure of HIV Virus </vt:lpstr>
      <vt:lpstr>Structure of HIV Virus Cnt’d…</vt:lpstr>
      <vt:lpstr>Lifecycle of HIV </vt:lpstr>
      <vt:lpstr>Lifecycle of HIV Cnt’d…</vt:lpstr>
      <vt:lpstr>Lifecycle of HIV Cnt’d…</vt:lpstr>
      <vt:lpstr>Lifecycle of HIV Cnt’d…</vt:lpstr>
      <vt:lpstr>Lifecycle of HIV Cnt’d…</vt:lpstr>
      <vt:lpstr>Lifecycle of HIV Cnt’d…</vt:lpstr>
      <vt:lpstr>Lifecycle of HIV Cnt’d…</vt:lpstr>
      <vt:lpstr>Lifecycle of HIV </vt:lpstr>
      <vt:lpstr>Pathophysiology of HIV Infection</vt:lpstr>
      <vt:lpstr>Pathophysiology of HIV Infection Cnt’d...</vt:lpstr>
      <vt:lpstr>Classifications/ Staging of HIV</vt:lpstr>
      <vt:lpstr>WHO Staging</vt:lpstr>
      <vt:lpstr>WHO Staging Cnt’d…</vt:lpstr>
      <vt:lpstr>WHO Staging Cnt’d…</vt:lpstr>
      <vt:lpstr>WHO staging(adults &amp; adolescents)</vt:lpstr>
      <vt:lpstr>WHO staging(adults &amp; adolescents)</vt:lpstr>
      <vt:lpstr>WHO staging(adults &amp; adolescents)</vt:lpstr>
      <vt:lpstr>WHO staging(adults &amp; adolescents)</vt:lpstr>
      <vt:lpstr>CDC classification of HIV</vt:lpstr>
      <vt:lpstr>CDC classification of HIV cnt’d…</vt:lpstr>
      <vt:lpstr>CDC classification of HIV cnt’d…</vt:lpstr>
      <vt:lpstr>CDC classification of HIV cnt’d…</vt:lpstr>
      <vt:lpstr>Screening for and Prevention of Specific Opportunistic Infections </vt:lpstr>
      <vt:lpstr>Screening for and Prevention of Specific Opportunistic Infections Cnt’d</vt:lpstr>
      <vt:lpstr>Common causes of acute and chronic fever in the HIV positive patient </vt:lpstr>
      <vt:lpstr>Likely causes of fever (usually chronic) according to CD4 count </vt:lpstr>
      <vt:lpstr>Working diagnosis for acute fever in PLHIV based on clinical features found on history and physical examination </vt:lpstr>
      <vt:lpstr>Working diagnosis for chronic fever in PLHIV based on CD4 count and clinical features found on history and physical examination</vt:lpstr>
      <vt:lpstr>Common causes of acute and chronic cough in PLHIV</vt:lpstr>
      <vt:lpstr>Bacterial pneumonia</vt:lpstr>
      <vt:lpstr>Pneumocystis jiroveci pneumonia (PCP)</vt:lpstr>
      <vt:lpstr>Pneumocystis jiroveci pneumonia (PCP) Cnt’d...</vt:lpstr>
      <vt:lpstr>Pulmonary TB</vt:lpstr>
      <vt:lpstr>Helpful clinical differences between PCP vs. TB</vt:lpstr>
      <vt:lpstr>causes of acute and chronic meningitis</vt:lpstr>
      <vt:lpstr>Toxoplasmosis</vt:lpstr>
      <vt:lpstr>Toxoplasmosis Cnt’d…</vt:lpstr>
      <vt:lpstr>Bacterial meningitis</vt:lpstr>
      <vt:lpstr>Cryptococcal meningitis</vt:lpstr>
      <vt:lpstr>Treatment options for Cryptococcal Meningitis </vt:lpstr>
      <vt:lpstr>Kaposi’s Sarcoma</vt:lpstr>
      <vt:lpstr>Kaposi’s Sarcoma</vt:lpstr>
      <vt:lpstr>KS presenting as hyperpigmented patch on the right foot </vt:lpstr>
      <vt:lpstr>Nodular KS lesion on the dorsum of the tongue </vt:lpstr>
      <vt:lpstr>KS presenting as enlarged lymph nodes on the neck</vt:lpstr>
      <vt:lpstr>Staging of Kaposi’s sarcoma for PLHIV </vt:lpstr>
      <vt:lpstr>Management of KS </vt:lpstr>
      <vt:lpstr>Definitions of response to treatment of KS </vt:lpstr>
      <vt:lpstr>HIV Testing</vt:lpstr>
      <vt:lpstr>HIV Diagnostic Tests</vt:lpstr>
      <vt:lpstr>Laboratory Investigations: Baseline lab tests for all PLHIV </vt:lpstr>
      <vt:lpstr>Initial Evaluation and Follow-up for PLHIV</vt:lpstr>
      <vt:lpstr>Initial Evaluation and Follow-up for PLHIV Cnt’d…</vt:lpstr>
      <vt:lpstr>Summary of clinical and laboratory follow up of a patient on ART</vt:lpstr>
      <vt:lpstr>Summary of clinical and laboratory follow up of a patient on ART Cnt’d…</vt:lpstr>
      <vt:lpstr>Appropriate OI Prophylaxis in PLHIV </vt:lpstr>
      <vt:lpstr>Cotrimoxazole Prophylaxis </vt:lpstr>
      <vt:lpstr>Isoniazid Preventive Therapy (IPT) </vt:lpstr>
      <vt:lpstr>Isoniazid Preventive Therapy (IPT) Cnt’d…</vt:lpstr>
      <vt:lpstr>Classification of Antiretroviral Drugs </vt:lpstr>
      <vt:lpstr>Reverse Transcriptase Inhibitors</vt:lpstr>
      <vt:lpstr>Reverse Transcriptase Inhibitors Cnt’d…</vt:lpstr>
      <vt:lpstr>Protease Inhibitors (PIs) </vt:lpstr>
      <vt:lpstr>Protease Inhibitors (PIs) Cnt’d…</vt:lpstr>
      <vt:lpstr>Other Classes of ARV Drugs</vt:lpstr>
      <vt:lpstr>HIV life-cycle and point of action for ARV drugs </vt:lpstr>
      <vt:lpstr>Antiretroviral Therapy in Infants, Children, Adolescents, and Adults</vt:lpstr>
      <vt:lpstr>First-line ART Regimens in Kenya </vt:lpstr>
      <vt:lpstr>First-line ART Regimens in Kenya Cnt’d…</vt:lpstr>
      <vt:lpstr>First Line ART Regimens for Adolescents and Adults</vt:lpstr>
      <vt:lpstr>First Line ART Regimens for Adolescents and Adults Cnt’d…</vt:lpstr>
      <vt:lpstr>Antiretroviral Therapy in Infants, Children, Adolescents, and Adults Cnt’d…</vt:lpstr>
      <vt:lpstr>Antiretroviral Therapy in Infants, Children, Adolescents, and Adults Cnt’d…</vt:lpstr>
      <vt:lpstr>Antiretroviral Therapy in Infants, Children, Adolescents, and Adults Cnt’d…</vt:lpstr>
      <vt:lpstr>Prevention of Mother to Child Transmission of HIV</vt:lpstr>
      <vt:lpstr>Prevention of Mother to Child Transmission of HIV Cnt’d…</vt:lpstr>
      <vt:lpstr>Prevention of Mother to Child Transmission of HIV Cnt’d…</vt:lpstr>
      <vt:lpstr>Prevention of Mother to Child Transmission of HIV Cnt’d…</vt:lpstr>
      <vt:lpstr>TB/HIV Co-infection Prevention and Management</vt:lpstr>
      <vt:lpstr>TB/HIV Co-infection Prevention and Management Cnt’d…</vt:lpstr>
      <vt:lpstr>HBV/HIV and HCV/HIV Co-infection Prevention and Management</vt:lpstr>
      <vt:lpstr>Assessment for eligibility for PEP</vt:lpstr>
      <vt:lpstr>Degree of risk of HIV infection after exposure to various body fluids</vt:lpstr>
      <vt:lpstr>Post Exposure Prophylaxis treatment</vt:lpstr>
      <vt:lpstr>Oral Pre-Exposure Prophylaxis (PrEP) </vt:lpstr>
      <vt:lpstr>People Who Inject Drugs (PWID) and HIV</vt:lpstr>
      <vt:lpstr>End of Presentation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 AIDS</dc:title>
  <dc:creator>Samuel N. Kiurire</dc:creator>
  <cp:lastModifiedBy>Cyrus Kiurire</cp:lastModifiedBy>
  <cp:revision>134</cp:revision>
  <dcterms:created xsi:type="dcterms:W3CDTF">2006-08-16T00:00:00Z</dcterms:created>
  <dcterms:modified xsi:type="dcterms:W3CDTF">2020-08-14T08:16:03Z</dcterms:modified>
</cp:coreProperties>
</file>