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256" r:id="rId2"/>
    <p:sldId id="346" r:id="rId3"/>
    <p:sldId id="349" r:id="rId4"/>
    <p:sldId id="350" r:id="rId5"/>
    <p:sldId id="347" r:id="rId6"/>
    <p:sldId id="348" r:id="rId7"/>
    <p:sldId id="259" r:id="rId8"/>
    <p:sldId id="316" r:id="rId9"/>
    <p:sldId id="279" r:id="rId10"/>
    <p:sldId id="280" r:id="rId11"/>
    <p:sldId id="281" r:id="rId12"/>
    <p:sldId id="294" r:id="rId13"/>
    <p:sldId id="282" r:id="rId14"/>
    <p:sldId id="295" r:id="rId15"/>
    <p:sldId id="296" r:id="rId16"/>
    <p:sldId id="283" r:id="rId17"/>
    <p:sldId id="284" r:id="rId18"/>
    <p:sldId id="287" r:id="rId19"/>
    <p:sldId id="285" r:id="rId20"/>
    <p:sldId id="297" r:id="rId21"/>
    <p:sldId id="286" r:id="rId22"/>
    <p:sldId id="288" r:id="rId23"/>
    <p:sldId id="289" r:id="rId24"/>
    <p:sldId id="290" r:id="rId25"/>
    <p:sldId id="291" r:id="rId26"/>
    <p:sldId id="300" r:id="rId27"/>
    <p:sldId id="328" r:id="rId28"/>
    <p:sldId id="329" r:id="rId29"/>
    <p:sldId id="330" r:id="rId30"/>
    <p:sldId id="301" r:id="rId31"/>
    <p:sldId id="331" r:id="rId32"/>
    <p:sldId id="332" r:id="rId33"/>
    <p:sldId id="335" r:id="rId34"/>
    <p:sldId id="333" r:id="rId35"/>
    <p:sldId id="262" r:id="rId36"/>
    <p:sldId id="263" r:id="rId37"/>
    <p:sldId id="271" r:id="rId38"/>
    <p:sldId id="272" r:id="rId39"/>
    <p:sldId id="273" r:id="rId40"/>
    <p:sldId id="274" r:id="rId41"/>
    <p:sldId id="275" r:id="rId42"/>
    <p:sldId id="326" r:id="rId43"/>
    <p:sldId id="276" r:id="rId44"/>
    <p:sldId id="327" r:id="rId45"/>
    <p:sldId id="303" r:id="rId46"/>
    <p:sldId id="277" r:id="rId47"/>
    <p:sldId id="309" r:id="rId48"/>
    <p:sldId id="310" r:id="rId49"/>
    <p:sldId id="311" r:id="rId50"/>
    <p:sldId id="312" r:id="rId51"/>
    <p:sldId id="313" r:id="rId52"/>
    <p:sldId id="314" r:id="rId53"/>
    <p:sldId id="315" r:id="rId54"/>
    <p:sldId id="278" r:id="rId55"/>
    <p:sldId id="304" r:id="rId56"/>
    <p:sldId id="305" r:id="rId57"/>
    <p:sldId id="306" r:id="rId58"/>
    <p:sldId id="307" r:id="rId59"/>
    <p:sldId id="308" r:id="rId60"/>
    <p:sldId id="317" r:id="rId61"/>
    <p:sldId id="318" r:id="rId62"/>
    <p:sldId id="319" r:id="rId63"/>
    <p:sldId id="320" r:id="rId64"/>
    <p:sldId id="321" r:id="rId65"/>
    <p:sldId id="322" r:id="rId66"/>
    <p:sldId id="323" r:id="rId67"/>
    <p:sldId id="324" r:id="rId68"/>
    <p:sldId id="325" r:id="rId6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08" autoAdjust="0"/>
  </p:normalViewPr>
  <p:slideViewPr>
    <p:cSldViewPr>
      <p:cViewPr varScale="1">
        <p:scale>
          <a:sx n="63" d="100"/>
          <a:sy n="63" d="100"/>
        </p:scale>
        <p:origin x="-159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6616" tIns="48308" rIns="96616" bIns="48308" rtlCol="0"/>
          <a:lstStyle>
            <a:lvl1pPr algn="r">
              <a:defRPr sz="1300"/>
            </a:lvl1pPr>
          </a:lstStyle>
          <a:p>
            <a:fld id="{E7C35F54-1A12-4DC1-A08B-454EBD250EE2}" type="datetimeFigureOut">
              <a:rPr lang="en-US" smtClean="0"/>
              <a:pPr/>
              <a:t>6/3/2019</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6616" tIns="48308" rIns="96616" bIns="48308"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6616" tIns="48308" rIns="96616" bIns="48308" rtlCol="0" anchor="b"/>
          <a:lstStyle>
            <a:lvl1pPr algn="r">
              <a:defRPr sz="1300"/>
            </a:lvl1pPr>
          </a:lstStyle>
          <a:p>
            <a:fld id="{8011597E-D05A-4545-8DF7-D2A07DCB15CA}" type="slidenum">
              <a:rPr lang="en-US" smtClean="0"/>
              <a:pPr/>
              <a:t>‹#›</a:t>
            </a:fld>
            <a:endParaRPr lang="en-US"/>
          </a:p>
        </p:txBody>
      </p:sp>
    </p:spTree>
    <p:extLst>
      <p:ext uri="{BB962C8B-B14F-4D97-AF65-F5344CB8AC3E}">
        <p14:creationId xmlns:p14="http://schemas.microsoft.com/office/powerpoint/2010/main" xmlns="" val="2945474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6616" tIns="48308" rIns="96616" bIns="48308" rtlCol="0"/>
          <a:lstStyle>
            <a:lvl1pPr algn="r">
              <a:defRPr sz="1300"/>
            </a:lvl1pPr>
          </a:lstStyle>
          <a:p>
            <a:fld id="{B1A59391-51CD-494C-9862-8FB668E9592C}" type="datetimeFigureOut">
              <a:rPr lang="en-US" smtClean="0"/>
              <a:pPr/>
              <a:t>6/3/2019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6616" tIns="48308" rIns="96616" bIns="483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6616" tIns="48308" rIns="96616" bIns="48308" rtlCol="0" anchor="b"/>
          <a:lstStyle>
            <a:lvl1pPr algn="r">
              <a:defRPr sz="1300"/>
            </a:lvl1pPr>
          </a:lstStyle>
          <a:p>
            <a:fld id="{1FCBFD3A-9B71-41A6-B54D-FDD013ABB665}" type="slidenum">
              <a:rPr lang="en-US" smtClean="0"/>
              <a:pPr/>
              <a:t>‹#›</a:t>
            </a:fld>
            <a:endParaRPr lang="en-US"/>
          </a:p>
        </p:txBody>
      </p:sp>
    </p:spTree>
    <p:extLst>
      <p:ext uri="{BB962C8B-B14F-4D97-AF65-F5344CB8AC3E}">
        <p14:creationId xmlns:p14="http://schemas.microsoft.com/office/powerpoint/2010/main" xmlns="" val="219302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CBFD3A-9B71-41A6-B54D-FDD013ABB665}" type="slidenum">
              <a:rPr lang="en-US" smtClean="0"/>
              <a:pPr/>
              <a:t>1</a:t>
            </a:fld>
            <a:endParaRPr lang="en-US"/>
          </a:p>
        </p:txBody>
      </p:sp>
    </p:spTree>
    <p:extLst>
      <p:ext uri="{BB962C8B-B14F-4D97-AF65-F5344CB8AC3E}">
        <p14:creationId xmlns:p14="http://schemas.microsoft.com/office/powerpoint/2010/main" xmlns="" val="1843617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PNEMOCYCTIC CARANII</a:t>
            </a:r>
            <a:r>
              <a:rPr lang="en-US" baseline="0" dirty="0" smtClean="0"/>
              <a:t> PNEUMONIA – A life threatening lung infection mostly affecting people with </a:t>
            </a:r>
            <a:r>
              <a:rPr lang="en-US" baseline="0" dirty="0" err="1" smtClean="0"/>
              <a:t>weakende</a:t>
            </a:r>
            <a:r>
              <a:rPr lang="en-US" baseline="0" dirty="0" smtClean="0"/>
              <a:t> immune </a:t>
            </a:r>
            <a:r>
              <a:rPr lang="en-US" baseline="0" dirty="0" err="1" smtClean="0"/>
              <a:t>system.caused</a:t>
            </a:r>
            <a:r>
              <a:rPr lang="en-US" baseline="0" dirty="0" smtClean="0"/>
              <a:t> by </a:t>
            </a:r>
            <a:r>
              <a:rPr lang="en-US" baseline="0" dirty="0" err="1" smtClean="0"/>
              <a:t>pneumocystis</a:t>
            </a:r>
            <a:r>
              <a:rPr lang="en-US" baseline="0" dirty="0" smtClean="0"/>
              <a:t> pneumonia </a:t>
            </a:r>
            <a:r>
              <a:rPr lang="en-US" baseline="0" dirty="0" err="1" smtClean="0"/>
              <a:t>jiroveci</a:t>
            </a:r>
            <a:endParaRPr lang="en-US" dirty="0" smtClean="0"/>
          </a:p>
          <a:p>
            <a:endParaRPr lang="en-US" dirty="0"/>
          </a:p>
        </p:txBody>
      </p:sp>
      <p:sp>
        <p:nvSpPr>
          <p:cNvPr id="4" name="Slide Number Placeholder 3"/>
          <p:cNvSpPr>
            <a:spLocks noGrp="1"/>
          </p:cNvSpPr>
          <p:nvPr>
            <p:ph type="sldNum" sz="quarter" idx="10"/>
          </p:nvPr>
        </p:nvSpPr>
        <p:spPr/>
        <p:txBody>
          <a:bodyPr/>
          <a:lstStyle/>
          <a:p>
            <a:fld id="{1FCBFD3A-9B71-41A6-B54D-FDD013ABB66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077DD4-6575-411F-8BB8-6E1D92ECE00E}" type="datetime1">
              <a:rPr lang="en-US" smtClean="0"/>
              <a:pPr/>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B8B87-B1F5-42A5-9A2C-9FF1C8458C3A}" type="datetime1">
              <a:rPr lang="en-US" smtClean="0"/>
              <a:pPr/>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EE3AF-1D0A-43DB-B72D-7F5C7AAE79FF}" type="datetime1">
              <a:rPr lang="en-US" smtClean="0"/>
              <a:pPr/>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7F09C-7BBA-4CFC-AA77-42E832F28CE5}" type="datetime1">
              <a:rPr lang="en-US" smtClean="0"/>
              <a:pPr/>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5B571-91A9-4DB1-AFFF-02C32809E043}" type="datetime1">
              <a:rPr lang="en-US" smtClean="0"/>
              <a:pPr/>
              <a:t>6/3/2019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3697C-22FC-49EB-95A3-24EDC6C864B8}" type="datetime1">
              <a:rPr lang="en-US" smtClean="0"/>
              <a:pPr/>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1966CE-FD15-4E1C-B584-5D564DBBC9E9}" type="datetime1">
              <a:rPr lang="en-US" smtClean="0"/>
              <a:pPr/>
              <a:t>6/3/2019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DCD4A-5475-4D30-9757-2697B40EAD5C}" type="datetime1">
              <a:rPr lang="en-US" smtClean="0"/>
              <a:pPr/>
              <a:t>6/3/2019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69976-506F-438F-B499-440ABBF38A6B}" type="datetime1">
              <a:rPr lang="en-US" smtClean="0"/>
              <a:pPr/>
              <a:t>6/3/2019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6FA6D-9A8C-4793-89A8-F30AEDC6DD9F}" type="datetime1">
              <a:rPr lang="en-US" smtClean="0"/>
              <a:pPr/>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48531F-CCEE-43CB-90F5-CAEE0DDE0158}" type="datetime1">
              <a:rPr lang="en-US" smtClean="0"/>
              <a:pPr/>
              <a:t>6/3/2019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ACA18-B3AE-4365-A946-6BAF8A4BC298}" type="datetime1">
              <a:rPr lang="en-US" smtClean="0"/>
              <a:pPr/>
              <a:t>6/3/2019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85EE5-4063-496F-B78C-6C77B43A3C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file:///A:\Africa1.gi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haroni" pitchFamily="2" charset="-79"/>
                <a:cs typeface="Aharoni" pitchFamily="2" charset="-79"/>
              </a:rPr>
              <a:t>HIV AND AIDS </a:t>
            </a:r>
            <a:r>
              <a:rPr lang="en-US" dirty="0" smtClean="0">
                <a:latin typeface="Aharoni" pitchFamily="2" charset="-79"/>
                <a:cs typeface="Aharoni" pitchFamily="2" charset="-79"/>
              </a:rPr>
              <a:t> </a:t>
            </a:r>
            <a:br>
              <a:rPr lang="en-US" dirty="0" smtClean="0">
                <a:latin typeface="Aharoni" pitchFamily="2" charset="-79"/>
                <a:cs typeface="Aharoni" pitchFamily="2" charset="-79"/>
              </a:rPr>
            </a:br>
            <a:r>
              <a:rPr lang="en-US" dirty="0" smtClean="0">
                <a:latin typeface="Aharoni" pitchFamily="2" charset="-79"/>
                <a:cs typeface="Aharoni" pitchFamily="2" charset="-79"/>
              </a:rPr>
              <a:t>30 hrs</a:t>
            </a:r>
            <a:endParaRPr lang="en-US" dirty="0">
              <a:latin typeface="Aharoni" pitchFamily="2" charset="-79"/>
              <a:cs typeface="Aharoni" pitchFamily="2" charset="-79"/>
            </a:endParaRPr>
          </a:p>
        </p:txBody>
      </p:sp>
      <p:sp>
        <p:nvSpPr>
          <p:cNvPr id="3" name="Subtitle 2"/>
          <p:cNvSpPr>
            <a:spLocks noGrp="1"/>
          </p:cNvSpPr>
          <p:nvPr>
            <p:ph type="subTitle" idx="1"/>
          </p:nvPr>
        </p:nvSpPr>
        <p:spPr/>
        <p:txBody>
          <a:bodyPr/>
          <a:lstStyle/>
          <a:p>
            <a:r>
              <a:rPr lang="en-US" dirty="0" smtClean="0">
                <a:solidFill>
                  <a:srgbClr val="FF0000"/>
                </a:solidFill>
              </a:rPr>
              <a:t>By Anne Mbithi</a:t>
            </a:r>
          </a:p>
          <a:p>
            <a:r>
              <a:rPr lang="en-US" dirty="0" smtClean="0">
                <a:solidFill>
                  <a:srgbClr val="FF0000"/>
                </a:solidFill>
              </a:rPr>
              <a:t>BS(Medical Education)</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Human Immunodeficiency Virus</a:t>
            </a:r>
            <a:endParaRPr lang="en-US" b="1" dirty="0"/>
          </a:p>
        </p:txBody>
      </p:sp>
      <p:sp>
        <p:nvSpPr>
          <p:cNvPr id="3" name="Content Placeholder 2"/>
          <p:cNvSpPr>
            <a:spLocks noGrp="1"/>
          </p:cNvSpPr>
          <p:nvPr>
            <p:ph idx="1"/>
          </p:nvPr>
        </p:nvSpPr>
        <p:spPr/>
        <p:txBody>
          <a:bodyPr/>
          <a:lstStyle/>
          <a:p>
            <a:pPr marL="609600" indent="-609600">
              <a:lnSpc>
                <a:spcPct val="80000"/>
              </a:lnSpc>
              <a:buNone/>
            </a:pPr>
            <a:r>
              <a:rPr lang="en-US" sz="2800" b="1" u="sng" dirty="0" smtClean="0"/>
              <a:t>Basic Virology:</a:t>
            </a:r>
          </a:p>
          <a:p>
            <a:pPr marL="609600" indent="-609600">
              <a:lnSpc>
                <a:spcPct val="80000"/>
              </a:lnSpc>
              <a:buNone/>
            </a:pPr>
            <a:r>
              <a:rPr lang="en-US" sz="2800" dirty="0" smtClean="0"/>
              <a:t>There are two types of HIV.</a:t>
            </a:r>
          </a:p>
          <a:p>
            <a:pPr marL="609600" indent="-609600">
              <a:lnSpc>
                <a:spcPct val="80000"/>
              </a:lnSpc>
            </a:pPr>
            <a:r>
              <a:rPr lang="en-US" sz="2800" b="1" dirty="0" smtClean="0"/>
              <a:t>HIV – 1 </a:t>
            </a:r>
          </a:p>
          <a:p>
            <a:pPr marL="990600" lvl="1" indent="-533400">
              <a:lnSpc>
                <a:spcPct val="80000"/>
              </a:lnSpc>
            </a:pPr>
            <a:r>
              <a:rPr lang="en-US" sz="2400" dirty="0" smtClean="0"/>
              <a:t>Is found worldwide</a:t>
            </a:r>
          </a:p>
          <a:p>
            <a:pPr marL="990600" lvl="1" indent="-533400">
              <a:lnSpc>
                <a:spcPct val="80000"/>
              </a:lnSpc>
            </a:pPr>
            <a:r>
              <a:rPr lang="en-US" sz="2400" dirty="0" smtClean="0"/>
              <a:t>Is the main cause of the worldwide pandemic</a:t>
            </a:r>
          </a:p>
          <a:p>
            <a:pPr marL="609600" indent="-609600">
              <a:lnSpc>
                <a:spcPct val="80000"/>
              </a:lnSpc>
            </a:pPr>
            <a:r>
              <a:rPr lang="en-US" sz="2800" b="1" dirty="0" smtClean="0"/>
              <a:t>HIV – 2</a:t>
            </a:r>
          </a:p>
          <a:p>
            <a:pPr marL="990600" lvl="1" indent="-533400">
              <a:lnSpc>
                <a:spcPct val="80000"/>
              </a:lnSpc>
            </a:pPr>
            <a:r>
              <a:rPr lang="en-US" sz="2400" dirty="0" smtClean="0"/>
              <a:t>Is mainly found in West Africa, Mozambique and Angola.</a:t>
            </a:r>
          </a:p>
          <a:p>
            <a:pPr marL="990600" lvl="1" indent="-533400">
              <a:lnSpc>
                <a:spcPct val="80000"/>
              </a:lnSpc>
            </a:pPr>
            <a:r>
              <a:rPr lang="en-US" sz="2400" dirty="0" smtClean="0"/>
              <a:t>Causes a similar illness to HIV – 1</a:t>
            </a:r>
          </a:p>
          <a:p>
            <a:pPr marL="990600" lvl="1" indent="-533400">
              <a:lnSpc>
                <a:spcPct val="80000"/>
              </a:lnSpc>
            </a:pPr>
            <a:r>
              <a:rPr lang="en-US" sz="2400" dirty="0" smtClean="0"/>
              <a:t>Less efficiently transmissible rarely causing vertical transmission	</a:t>
            </a:r>
          </a:p>
          <a:p>
            <a:pPr marL="990600" lvl="1" indent="-533400">
              <a:lnSpc>
                <a:spcPct val="80000"/>
              </a:lnSpc>
            </a:pPr>
            <a:r>
              <a:rPr lang="en-US" sz="2400" dirty="0" smtClean="0"/>
              <a:t>Less aggressive with slower disease progression</a:t>
            </a:r>
            <a:r>
              <a:rPr lang="en-US" sz="1400" dirty="0" smtClean="0"/>
              <a:t>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-1 Subtypes</a:t>
            </a:r>
            <a:endParaRPr lang="en-US" dirty="0"/>
          </a:p>
        </p:txBody>
      </p:sp>
      <p:sp>
        <p:nvSpPr>
          <p:cNvPr id="3" name="Content Placeholder 2"/>
          <p:cNvSpPr>
            <a:spLocks noGrp="1"/>
          </p:cNvSpPr>
          <p:nvPr>
            <p:ph idx="1"/>
          </p:nvPr>
        </p:nvSpPr>
        <p:spPr/>
        <p:txBody>
          <a:bodyPr/>
          <a:lstStyle/>
          <a:p>
            <a:pPr marL="609600" indent="-609600">
              <a:buClr>
                <a:schemeClr val="tx1"/>
              </a:buClr>
            </a:pPr>
            <a:r>
              <a:rPr lang="en-US" sz="2800" dirty="0" smtClean="0"/>
              <a:t>HIV-1 has many subtypes: A-K</a:t>
            </a:r>
          </a:p>
          <a:p>
            <a:pPr marL="609600" indent="-609600">
              <a:buClr>
                <a:schemeClr val="tx1"/>
              </a:buClr>
            </a:pPr>
            <a:r>
              <a:rPr lang="en-US" sz="2800" dirty="0" smtClean="0"/>
              <a:t>A-E are the predominant subtypes </a:t>
            </a:r>
          </a:p>
          <a:p>
            <a:pPr marL="990600" lvl="1" indent="-533400">
              <a:buClr>
                <a:schemeClr val="tx1"/>
              </a:buClr>
            </a:pPr>
            <a:r>
              <a:rPr lang="en-US" sz="2400" b="1" dirty="0" smtClean="0">
                <a:solidFill>
                  <a:schemeClr val="folHlink"/>
                </a:solidFill>
              </a:rPr>
              <a:t>A</a:t>
            </a:r>
            <a:r>
              <a:rPr lang="en-US" sz="2400" dirty="0" smtClean="0"/>
              <a:t>: </a:t>
            </a:r>
            <a:r>
              <a:rPr lang="en-US" sz="2400" b="1" dirty="0" smtClean="0">
                <a:solidFill>
                  <a:srgbClr val="FF0000"/>
                </a:solidFill>
              </a:rPr>
              <a:t>W. Africa, E. Africa, Central Africa</a:t>
            </a:r>
            <a:r>
              <a:rPr lang="en-US" sz="2400" dirty="0" smtClean="0"/>
              <a:t> East Europe &amp; Middle East</a:t>
            </a:r>
          </a:p>
          <a:p>
            <a:pPr marL="990600" lvl="1" indent="-533400">
              <a:buClr>
                <a:schemeClr val="tx1"/>
              </a:buClr>
            </a:pPr>
            <a:r>
              <a:rPr lang="en-US" sz="2400" b="1" dirty="0" smtClean="0">
                <a:solidFill>
                  <a:schemeClr val="folHlink"/>
                </a:solidFill>
              </a:rPr>
              <a:t>B</a:t>
            </a:r>
            <a:r>
              <a:rPr lang="en-US" sz="2400" dirty="0" smtClean="0"/>
              <a:t>: N. America,  Europe, Middle East, E. Asia, Latin America</a:t>
            </a:r>
          </a:p>
          <a:p>
            <a:pPr marL="990600" lvl="1" indent="-533400">
              <a:buClr>
                <a:schemeClr val="tx1"/>
              </a:buClr>
            </a:pPr>
            <a:r>
              <a:rPr lang="en-US" sz="2400" b="1" dirty="0" smtClean="0">
                <a:solidFill>
                  <a:schemeClr val="folHlink"/>
                </a:solidFill>
              </a:rPr>
              <a:t>C</a:t>
            </a:r>
            <a:r>
              <a:rPr lang="en-US" sz="2400" dirty="0" smtClean="0"/>
              <a:t>: </a:t>
            </a:r>
            <a:r>
              <a:rPr lang="en-US" sz="2400" b="1" dirty="0" smtClean="0">
                <a:solidFill>
                  <a:srgbClr val="FF0000"/>
                </a:solidFill>
              </a:rPr>
              <a:t>S. Africa</a:t>
            </a:r>
            <a:r>
              <a:rPr lang="en-US" sz="2400" dirty="0" smtClean="0"/>
              <a:t>, S. Asia, </a:t>
            </a:r>
            <a:r>
              <a:rPr lang="en-US" sz="2400" b="1" dirty="0" smtClean="0"/>
              <a:t>Ethiopia</a:t>
            </a:r>
          </a:p>
          <a:p>
            <a:pPr marL="990600" lvl="1" indent="-533400">
              <a:buClr>
                <a:schemeClr val="tx1"/>
              </a:buClr>
            </a:pPr>
            <a:r>
              <a:rPr lang="en-US" sz="2400" b="1" dirty="0" smtClean="0">
                <a:solidFill>
                  <a:schemeClr val="folHlink"/>
                </a:solidFill>
              </a:rPr>
              <a:t>D</a:t>
            </a:r>
            <a:r>
              <a:rPr lang="en-US" sz="2400" dirty="0" smtClean="0"/>
              <a:t>: </a:t>
            </a:r>
            <a:r>
              <a:rPr lang="en-US" sz="2400" b="1" dirty="0" smtClean="0">
                <a:solidFill>
                  <a:srgbClr val="FF0000"/>
                </a:solidFill>
              </a:rPr>
              <a:t>E. Africa</a:t>
            </a:r>
          </a:p>
          <a:p>
            <a:pPr marL="990600" lvl="1" indent="-533400">
              <a:buClr>
                <a:schemeClr val="tx1"/>
              </a:buClr>
            </a:pPr>
            <a:r>
              <a:rPr lang="en-US" sz="2400" b="1" dirty="0" smtClean="0">
                <a:solidFill>
                  <a:schemeClr val="folHlink"/>
                </a:solidFill>
              </a:rPr>
              <a:t>E</a:t>
            </a:r>
            <a:r>
              <a:rPr lang="en-US" sz="2400" dirty="0" smtClean="0"/>
              <a:t>: S. E. Asia</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file:///A:/Africa1.gif"/>
          <p:cNvPicPr>
            <a:picLocks noChangeAspect="1" noChangeArrowheads="1"/>
          </p:cNvPicPr>
          <p:nvPr/>
        </p:nvPicPr>
        <p:blipFill>
          <a:blip r:embed="rId2" r:link="rId3"/>
          <a:srcRect/>
          <a:stretch>
            <a:fillRect/>
          </a:stretch>
        </p:blipFill>
        <p:spPr bwMode="auto">
          <a:xfrm>
            <a:off x="0" y="1143000"/>
            <a:ext cx="6324600" cy="5181600"/>
          </a:xfrm>
          <a:prstGeom prst="rect">
            <a:avLst/>
          </a:prstGeom>
          <a:noFill/>
          <a:ln w="9525">
            <a:noFill/>
            <a:miter lim="800000"/>
            <a:headEnd/>
            <a:tailEnd/>
          </a:ln>
        </p:spPr>
      </p:pic>
      <p:sp>
        <p:nvSpPr>
          <p:cNvPr id="3" name="Rectangle 2"/>
          <p:cNvSpPr/>
          <p:nvPr/>
        </p:nvSpPr>
        <p:spPr>
          <a:xfrm>
            <a:off x="6477000" y="1447800"/>
            <a:ext cx="2514600" cy="3083921"/>
          </a:xfrm>
          <a:prstGeom prst="rect">
            <a:avLst/>
          </a:prstGeom>
        </p:spPr>
        <p:txBody>
          <a:bodyPr wrap="square">
            <a:spAutoFit/>
          </a:bodyPr>
          <a:lstStyle/>
          <a:p>
            <a:pPr>
              <a:lnSpc>
                <a:spcPct val="90000"/>
              </a:lnSpc>
              <a:buClr>
                <a:schemeClr val="tx1"/>
              </a:buClr>
            </a:pPr>
            <a:r>
              <a:rPr lang="en-US" b="1" dirty="0" smtClean="0"/>
              <a:t>East and Central Africa has mainly subtype A and D.</a:t>
            </a:r>
          </a:p>
          <a:p>
            <a:pPr>
              <a:lnSpc>
                <a:spcPct val="90000"/>
              </a:lnSpc>
              <a:buClr>
                <a:schemeClr val="tx1"/>
              </a:buClr>
            </a:pPr>
            <a:endParaRPr lang="en-US" b="1" dirty="0" smtClean="0"/>
          </a:p>
          <a:p>
            <a:pPr>
              <a:lnSpc>
                <a:spcPct val="90000"/>
              </a:lnSpc>
              <a:buClr>
                <a:schemeClr val="tx1"/>
              </a:buClr>
            </a:pPr>
            <a:r>
              <a:rPr lang="en-US" b="1" dirty="0" smtClean="0"/>
              <a:t>Southern Africa mainly subtype C.</a:t>
            </a:r>
          </a:p>
          <a:p>
            <a:pPr>
              <a:lnSpc>
                <a:spcPct val="90000"/>
              </a:lnSpc>
              <a:buClr>
                <a:schemeClr val="tx1"/>
              </a:buClr>
            </a:pPr>
            <a:endParaRPr lang="en-US" b="1" dirty="0" smtClean="0"/>
          </a:p>
          <a:p>
            <a:pPr>
              <a:lnSpc>
                <a:spcPct val="90000"/>
              </a:lnSpc>
              <a:buClr>
                <a:schemeClr val="tx1"/>
              </a:buClr>
            </a:pPr>
            <a:r>
              <a:rPr lang="en-US" b="1" dirty="0" smtClean="0"/>
              <a:t>West Africa mainly A</a:t>
            </a:r>
          </a:p>
          <a:p>
            <a:pPr>
              <a:lnSpc>
                <a:spcPct val="90000"/>
              </a:lnSpc>
              <a:buClr>
                <a:schemeClr val="tx1"/>
              </a:buClr>
            </a:pPr>
            <a:endParaRPr lang="en-US" b="1" dirty="0" smtClean="0"/>
          </a:p>
          <a:p>
            <a:pPr>
              <a:lnSpc>
                <a:spcPct val="90000"/>
              </a:lnSpc>
              <a:buClr>
                <a:schemeClr val="tx1"/>
              </a:buClr>
            </a:pPr>
            <a:r>
              <a:rPr lang="en-US" b="1" dirty="0" smtClean="0"/>
              <a:t>Different subtypes can combine to form diverse recombinants</a:t>
            </a:r>
            <a:r>
              <a:rPr lang="en-US" dirty="0" smtClean="0"/>
              <a:t>.</a:t>
            </a:r>
          </a:p>
        </p:txBody>
      </p:sp>
      <p:sp>
        <p:nvSpPr>
          <p:cNvPr id="4" name="Slide Number Placeholder 3"/>
          <p:cNvSpPr>
            <a:spLocks noGrp="1"/>
          </p:cNvSpPr>
          <p:nvPr>
            <p:ph type="sldNum" sz="quarter" idx="12"/>
          </p:nvPr>
        </p:nvSpPr>
        <p:spPr/>
        <p:txBody>
          <a:bodyPr/>
          <a:lstStyle/>
          <a:p>
            <a:fld id="{C9D85EE5-4063-496F-B78C-6C77B43A3C79}"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Structure of Human Immunodeficiency Virus</a:t>
            </a:r>
            <a:endParaRPr lang="en-US" b="1" dirty="0"/>
          </a:p>
        </p:txBody>
      </p:sp>
      <p:sp>
        <p:nvSpPr>
          <p:cNvPr id="3" name="Content Placeholder 2"/>
          <p:cNvSpPr>
            <a:spLocks noGrp="1"/>
          </p:cNvSpPr>
          <p:nvPr>
            <p:ph idx="1"/>
          </p:nvPr>
        </p:nvSpPr>
        <p:spPr/>
        <p:txBody>
          <a:bodyPr>
            <a:normAutofit lnSpcReduction="10000"/>
          </a:bodyPr>
          <a:lstStyle/>
          <a:p>
            <a:pPr>
              <a:buClr>
                <a:schemeClr val="folHlink"/>
              </a:buClr>
              <a:buSzPct val="60000"/>
              <a:buFont typeface="Wingdings" pitchFamily="2" charset="2"/>
              <a:buChar char="n"/>
            </a:pPr>
            <a:r>
              <a:rPr lang="en-US" dirty="0" smtClean="0"/>
              <a:t>Has an outer double lipid membrane, (derived from the host membrane).</a:t>
            </a:r>
          </a:p>
          <a:p>
            <a:pPr>
              <a:buClr>
                <a:schemeClr val="folHlink"/>
              </a:buClr>
              <a:buSzPct val="60000"/>
              <a:buFont typeface="Wingdings" pitchFamily="2" charset="2"/>
              <a:buChar char="n"/>
            </a:pPr>
            <a:r>
              <a:rPr lang="en-US" dirty="0" smtClean="0"/>
              <a:t>The lipid membrane is lined by a matrix protein.</a:t>
            </a:r>
          </a:p>
          <a:p>
            <a:pPr>
              <a:buClr>
                <a:schemeClr val="folHlink"/>
              </a:buClr>
              <a:buSzPct val="60000"/>
              <a:buFont typeface="Wingdings" pitchFamily="2" charset="2"/>
              <a:buChar char="n"/>
            </a:pPr>
            <a:r>
              <a:rPr lang="en-US" dirty="0" smtClean="0"/>
              <a:t>The lipid membrane is studded with the surface glycoprotein (</a:t>
            </a:r>
            <a:r>
              <a:rPr lang="en-US" dirty="0" err="1" smtClean="0"/>
              <a:t>gp</a:t>
            </a:r>
            <a:r>
              <a:rPr lang="en-US" dirty="0" smtClean="0"/>
              <a:t>) 120 and the </a:t>
            </a:r>
            <a:r>
              <a:rPr lang="en-US" dirty="0" err="1" smtClean="0"/>
              <a:t>transmembrane</a:t>
            </a:r>
            <a:r>
              <a:rPr lang="en-US" dirty="0" smtClean="0"/>
              <a:t> </a:t>
            </a:r>
            <a:r>
              <a:rPr lang="en-US" dirty="0" err="1" smtClean="0"/>
              <a:t>gp</a:t>
            </a:r>
            <a:r>
              <a:rPr lang="en-US" dirty="0" smtClean="0"/>
              <a:t> 41 protein.</a:t>
            </a:r>
          </a:p>
          <a:p>
            <a:pPr>
              <a:buClr>
                <a:schemeClr val="folHlink"/>
              </a:buClr>
              <a:buSzPct val="60000"/>
              <a:buFont typeface="Wingdings" pitchFamily="2" charset="2"/>
              <a:buChar char="n"/>
            </a:pPr>
            <a:r>
              <a:rPr lang="en-US" dirty="0" smtClean="0"/>
              <a:t>These glycoprotein spikes surround the cone-shaped protein core.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Verdana" pitchFamily="34" charset="0"/>
                <a:ea typeface="Verdana" pitchFamily="34" charset="0"/>
                <a:cs typeface="Verdana" pitchFamily="34" charset="0"/>
              </a:rPr>
              <a:t>Structure Of Human Immunodeficiency Virus</a:t>
            </a:r>
            <a:endParaRPr lang="en-US" dirty="0"/>
          </a:p>
        </p:txBody>
      </p:sp>
      <p:graphicFrame>
        <p:nvGraphicFramePr>
          <p:cNvPr id="1026" name="Object 4"/>
          <p:cNvGraphicFramePr>
            <a:graphicFrameLocks noGrp="1" noChangeAspect="1"/>
          </p:cNvGraphicFramePr>
          <p:nvPr>
            <p:ph idx="1"/>
          </p:nvPr>
        </p:nvGraphicFramePr>
        <p:xfrm>
          <a:off x="838200" y="1524001"/>
          <a:ext cx="7543800" cy="4876800"/>
        </p:xfrm>
        <a:graphic>
          <a:graphicData uri="http://schemas.openxmlformats.org/presentationml/2006/ole">
            <p:oleObj spid="_x0000_s1049" name="Drawing" r:id="rId3" imgW="5085820" imgH="4124604" progId="">
              <p:embed/>
            </p:oleObj>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3"/>
          <p:cNvGraphicFramePr>
            <a:graphicFrameLocks noChangeAspect="1"/>
          </p:cNvGraphicFramePr>
          <p:nvPr/>
        </p:nvGraphicFramePr>
        <p:xfrm>
          <a:off x="304800" y="381000"/>
          <a:ext cx="8382000" cy="6172200"/>
        </p:xfrm>
        <a:graphic>
          <a:graphicData uri="http://schemas.openxmlformats.org/presentationml/2006/ole">
            <p:oleObj spid="_x0000_s3097" name="Photo Editor Photo" r:id="rId3" imgW="3809524" imgH="2911092" progId="">
              <p:embed/>
            </p:oleObj>
          </a:graphicData>
        </a:graphic>
      </p:graphicFrame>
      <p:sp>
        <p:nvSpPr>
          <p:cNvPr id="3" name="Slide Number Placeholder 2"/>
          <p:cNvSpPr>
            <a:spLocks noGrp="1"/>
          </p:cNvSpPr>
          <p:nvPr>
            <p:ph type="sldNum" sz="quarter" idx="12"/>
          </p:nvPr>
        </p:nvSpPr>
        <p:spPr/>
        <p:txBody>
          <a:bodyPr/>
          <a:lstStyle/>
          <a:p>
            <a:fld id="{C9D85EE5-4063-496F-B78C-6C77B43A3C79}"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Structure</a:t>
            </a:r>
            <a:endParaRPr lang="en-US" b="1" dirty="0"/>
          </a:p>
        </p:txBody>
      </p:sp>
      <p:sp>
        <p:nvSpPr>
          <p:cNvPr id="3" name="Content Placeholder 2"/>
          <p:cNvSpPr>
            <a:spLocks noGrp="1"/>
          </p:cNvSpPr>
          <p:nvPr>
            <p:ph idx="1"/>
          </p:nvPr>
        </p:nvSpPr>
        <p:spPr/>
        <p:txBody>
          <a:bodyPr/>
          <a:lstStyle/>
          <a:p>
            <a:pPr>
              <a:buNone/>
            </a:pPr>
            <a:r>
              <a:rPr lang="en-US" b="1" u="sng" dirty="0" smtClean="0"/>
              <a:t>HIV </a:t>
            </a:r>
            <a:r>
              <a:rPr lang="en-US" b="1" u="sng" dirty="0" err="1" smtClean="0"/>
              <a:t>Glycoproteins</a:t>
            </a:r>
            <a:endParaRPr lang="en-US" b="1" u="sng" dirty="0" smtClean="0"/>
          </a:p>
          <a:p>
            <a:pPr>
              <a:buClr>
                <a:schemeClr val="tx1"/>
              </a:buClr>
            </a:pPr>
            <a:r>
              <a:rPr lang="en-US" dirty="0" smtClean="0"/>
              <a:t>The gp120 and gp41 mediate the entry of virus into the host cells.</a:t>
            </a:r>
          </a:p>
          <a:p>
            <a:pPr>
              <a:buClr>
                <a:schemeClr val="folHlink"/>
              </a:buClr>
              <a:buSzPct val="60000"/>
              <a:buNone/>
            </a:pPr>
            <a:r>
              <a:rPr lang="en-US" sz="2400" b="1" u="sng" dirty="0" smtClean="0"/>
              <a:t>The core (</a:t>
            </a:r>
            <a:r>
              <a:rPr lang="en-US" sz="2400" b="1" u="sng" dirty="0" err="1" smtClean="0"/>
              <a:t>capsid</a:t>
            </a:r>
            <a:r>
              <a:rPr lang="en-US" sz="2400" b="1" u="sng" dirty="0" smtClean="0"/>
              <a:t>) is made up of several proteins</a:t>
            </a:r>
            <a:r>
              <a:rPr lang="en-US" sz="2400" dirty="0" smtClean="0"/>
              <a:t>:-</a:t>
            </a:r>
          </a:p>
          <a:p>
            <a:pPr>
              <a:buClr>
                <a:schemeClr val="tx1"/>
              </a:buClr>
              <a:buSzPct val="60000"/>
              <a:buNone/>
            </a:pPr>
            <a:endParaRPr lang="en-US" sz="2400" dirty="0" smtClean="0"/>
          </a:p>
          <a:p>
            <a:pPr>
              <a:buClr>
                <a:schemeClr val="tx1"/>
              </a:buClr>
              <a:buSzPct val="60000"/>
              <a:buFont typeface="Wingdings" pitchFamily="2" charset="2"/>
              <a:buChar char="n"/>
            </a:pPr>
            <a:r>
              <a:rPr lang="en-US" sz="2400" dirty="0" smtClean="0"/>
              <a:t>P</a:t>
            </a:r>
            <a:r>
              <a:rPr lang="en-US" sz="2400" baseline="-25000" dirty="0" smtClean="0"/>
              <a:t>24</a:t>
            </a:r>
            <a:r>
              <a:rPr lang="en-US" sz="2400" dirty="0" smtClean="0"/>
              <a:t> the main protein</a:t>
            </a:r>
            <a:endParaRPr lang="en-US" sz="2400" baseline="-25000" dirty="0" smtClean="0"/>
          </a:p>
          <a:p>
            <a:pPr>
              <a:buClr>
                <a:schemeClr val="tx1"/>
              </a:buClr>
              <a:buSzPct val="60000"/>
              <a:buFont typeface="Wingdings" pitchFamily="2" charset="2"/>
              <a:buChar char="n"/>
            </a:pPr>
            <a:r>
              <a:rPr lang="en-US" sz="2400" dirty="0" smtClean="0"/>
              <a:t>Within the </a:t>
            </a:r>
            <a:r>
              <a:rPr lang="en-US" sz="2400" dirty="0" err="1" smtClean="0"/>
              <a:t>capsid</a:t>
            </a:r>
            <a:r>
              <a:rPr lang="en-US" sz="2400" dirty="0" smtClean="0"/>
              <a:t> are</a:t>
            </a:r>
          </a:p>
          <a:p>
            <a:pPr lvl="1">
              <a:buClr>
                <a:schemeClr val="tx1"/>
              </a:buClr>
              <a:buSzPct val="55000"/>
              <a:buFont typeface="Wingdings" pitchFamily="2" charset="2"/>
              <a:buChar char="n"/>
            </a:pPr>
            <a:r>
              <a:rPr lang="en-US" sz="2000" dirty="0" smtClean="0"/>
              <a:t>two identical single strands of RNA (the viral genetic material). </a:t>
            </a:r>
          </a:p>
          <a:p>
            <a:pPr lvl="1">
              <a:buClr>
                <a:schemeClr val="tx1"/>
              </a:buClr>
              <a:buSzPct val="55000"/>
              <a:buFont typeface="Wingdings" pitchFamily="2" charset="2"/>
              <a:buChar char="n"/>
            </a:pPr>
            <a:r>
              <a:rPr lang="en-US" sz="2000" dirty="0" smtClean="0"/>
              <a:t>viral enzymes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Structure</a:t>
            </a:r>
            <a:endParaRPr lang="en-US" b="1" dirty="0"/>
          </a:p>
        </p:txBody>
      </p:sp>
      <p:sp>
        <p:nvSpPr>
          <p:cNvPr id="3" name="Content Placeholder 2"/>
          <p:cNvSpPr>
            <a:spLocks noGrp="1"/>
          </p:cNvSpPr>
          <p:nvPr>
            <p:ph idx="1"/>
          </p:nvPr>
        </p:nvSpPr>
        <p:spPr/>
        <p:txBody>
          <a:bodyPr>
            <a:normAutofit fontScale="85000" lnSpcReduction="20000"/>
          </a:bodyPr>
          <a:lstStyle/>
          <a:p>
            <a:pPr>
              <a:lnSpc>
                <a:spcPct val="90000"/>
              </a:lnSpc>
              <a:buNone/>
            </a:pPr>
            <a:r>
              <a:rPr lang="en-US" u="sng" dirty="0" smtClean="0"/>
              <a:t>Viral Enzymes</a:t>
            </a:r>
            <a:endParaRPr lang="en-US" dirty="0" smtClean="0"/>
          </a:p>
          <a:p>
            <a:pPr>
              <a:lnSpc>
                <a:spcPct val="90000"/>
              </a:lnSpc>
              <a:buClr>
                <a:schemeClr val="tx1"/>
              </a:buClr>
            </a:pPr>
            <a:r>
              <a:rPr lang="en-US" dirty="0" smtClean="0"/>
              <a:t>Most important: Reverse Transcriptase (RT), Protease and </a:t>
            </a:r>
            <a:r>
              <a:rPr lang="en-US" dirty="0" err="1" smtClean="0"/>
              <a:t>Integrase</a:t>
            </a:r>
            <a:r>
              <a:rPr lang="en-US" dirty="0" smtClean="0"/>
              <a:t>.</a:t>
            </a:r>
          </a:p>
          <a:p>
            <a:pPr>
              <a:lnSpc>
                <a:spcPct val="90000"/>
              </a:lnSpc>
              <a:buClr>
                <a:schemeClr val="tx1"/>
              </a:buClr>
            </a:pPr>
            <a:r>
              <a:rPr lang="en-US" dirty="0" smtClean="0"/>
              <a:t>RT converts viral single-stranded RNA into a double stranded deoxyribonucleic acid (DNA).</a:t>
            </a:r>
          </a:p>
          <a:p>
            <a:pPr>
              <a:lnSpc>
                <a:spcPct val="90000"/>
              </a:lnSpc>
              <a:buClr>
                <a:schemeClr val="tx1"/>
              </a:buClr>
            </a:pPr>
            <a:r>
              <a:rPr lang="en-US" dirty="0" smtClean="0"/>
              <a:t>DNA is incorporated into host nucleus as the </a:t>
            </a:r>
            <a:r>
              <a:rPr lang="en-US" dirty="0" err="1" smtClean="0"/>
              <a:t>proviral</a:t>
            </a:r>
            <a:r>
              <a:rPr lang="en-US" dirty="0" smtClean="0"/>
              <a:t> DNA.</a:t>
            </a:r>
          </a:p>
          <a:p>
            <a:pPr>
              <a:lnSpc>
                <a:spcPct val="90000"/>
              </a:lnSpc>
              <a:buClr>
                <a:schemeClr val="tx1"/>
              </a:buClr>
            </a:pPr>
            <a:r>
              <a:rPr lang="en-US" dirty="0" err="1" smtClean="0"/>
              <a:t>Integrase</a:t>
            </a:r>
            <a:r>
              <a:rPr lang="en-US" dirty="0" smtClean="0"/>
              <a:t> facilitates  integration of the DNA into the host’s chromosomal DNA.</a:t>
            </a:r>
          </a:p>
          <a:p>
            <a:pPr>
              <a:lnSpc>
                <a:spcPct val="90000"/>
              </a:lnSpc>
              <a:buClr>
                <a:schemeClr val="tx1"/>
              </a:buClr>
            </a:pPr>
            <a:r>
              <a:rPr lang="en-US" dirty="0" smtClean="0"/>
              <a:t>Protease enzyme splits generated macro-proteins into smaller viral proteins (core, envelope &amp; regulatory proteins and enzymes) which go into forming new viral particles.</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necessary for a double stranded DNA chain to be formed so that it can be integrated into the double stranded host DNA. This step is catalyzed by RT which also acts as a DNA polymerase. This is essential for the integration process since the host DNA is a double stranded structure. In this way the virus establishes an infection that is </a:t>
            </a:r>
            <a:r>
              <a:rPr lang="en-US" b="1" dirty="0" smtClean="0"/>
              <a:t>not</a:t>
            </a:r>
            <a:r>
              <a:rPr lang="en-US" dirty="0" smtClean="0"/>
              <a:t> eradicable unless the host cell dies.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Clr>
                <a:schemeClr val="tx1"/>
              </a:buClr>
              <a:buSzPct val="60000"/>
              <a:buFont typeface="Wingdings" pitchFamily="2" charset="2"/>
              <a:buChar char="n"/>
            </a:pPr>
            <a:r>
              <a:rPr lang="en-US" dirty="0" smtClean="0"/>
              <a:t>Binding, Fusion and Entry</a:t>
            </a:r>
          </a:p>
          <a:p>
            <a:pPr>
              <a:buClr>
                <a:schemeClr val="tx1"/>
              </a:buClr>
              <a:buSzPct val="60000"/>
              <a:buFont typeface="Wingdings" pitchFamily="2" charset="2"/>
              <a:buChar char="n"/>
            </a:pPr>
            <a:r>
              <a:rPr lang="en-US" dirty="0" smtClean="0"/>
              <a:t>Transcription</a:t>
            </a:r>
          </a:p>
          <a:p>
            <a:pPr>
              <a:buClr>
                <a:schemeClr val="tx1"/>
              </a:buClr>
              <a:buSzPct val="60000"/>
              <a:buFont typeface="Wingdings" pitchFamily="2" charset="2"/>
              <a:buChar char="n"/>
            </a:pPr>
            <a:r>
              <a:rPr lang="en-US" dirty="0" smtClean="0"/>
              <a:t>Integration &amp; Replication</a:t>
            </a:r>
          </a:p>
          <a:p>
            <a:pPr>
              <a:buClr>
                <a:schemeClr val="tx1"/>
              </a:buClr>
              <a:buSzPct val="60000"/>
              <a:buFont typeface="Wingdings" pitchFamily="2" charset="2"/>
              <a:buChar char="n"/>
            </a:pPr>
            <a:r>
              <a:rPr lang="en-US" dirty="0" smtClean="0"/>
              <a:t>Budding </a:t>
            </a:r>
          </a:p>
          <a:p>
            <a:pPr>
              <a:buClr>
                <a:schemeClr val="tx1"/>
              </a:buClr>
              <a:buSzPct val="60000"/>
              <a:buFont typeface="Wingdings" pitchFamily="2" charset="2"/>
              <a:buChar char="n"/>
            </a:pPr>
            <a:r>
              <a:rPr lang="en-US" smtClean="0"/>
              <a:t>Maturation</a:t>
            </a:r>
          </a:p>
          <a:p>
            <a:endParaRPr lang="en-US"/>
          </a:p>
        </p:txBody>
      </p:sp>
      <p:sp>
        <p:nvSpPr>
          <p:cNvPr id="4" name="Slide Number Placeholder 3"/>
          <p:cNvSpPr>
            <a:spLocks noGrp="1"/>
          </p:cNvSpPr>
          <p:nvPr>
            <p:ph type="sldNum" sz="quarter" idx="12"/>
          </p:nvPr>
        </p:nvSpPr>
        <p:spPr/>
        <p:txBody>
          <a:bodyPr/>
          <a:lstStyle/>
          <a:p>
            <a:fld id="{C9D85EE5-4063-496F-B78C-6C77B43A3C79}"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Outcomes</a:t>
            </a:r>
            <a:endParaRPr lang="en-US" dirty="0"/>
          </a:p>
        </p:txBody>
      </p:sp>
      <p:sp>
        <p:nvSpPr>
          <p:cNvPr id="3" name="Content Placeholder 2"/>
          <p:cNvSpPr>
            <a:spLocks noGrp="1"/>
          </p:cNvSpPr>
          <p:nvPr>
            <p:ph idx="1"/>
          </p:nvPr>
        </p:nvSpPr>
        <p:spPr/>
        <p:txBody>
          <a:bodyPr/>
          <a:lstStyle/>
          <a:p>
            <a:pPr marL="609600" indent="-609600" algn="just">
              <a:lnSpc>
                <a:spcPct val="80000"/>
              </a:lnSpc>
              <a:buNone/>
            </a:pPr>
            <a:r>
              <a:rPr lang="en-US" sz="2800" dirty="0" smtClean="0">
                <a:latin typeface="Times New Roman" pitchFamily="18" charset="0"/>
                <a:cs typeface="Times New Roman" pitchFamily="18" charset="0"/>
              </a:rPr>
              <a:t>	At the end of this session the participant should be able to:</a:t>
            </a:r>
          </a:p>
          <a:p>
            <a:pPr marL="1009650" lvl="1" indent="-609600" algn="just">
              <a:lnSpc>
                <a:spcPct val="80000"/>
              </a:lnSpc>
              <a:buSzPct val="95000"/>
              <a:buFont typeface="+mj-lt"/>
              <a:buAutoNum type="romanUcPeriod"/>
            </a:pPr>
            <a:r>
              <a:rPr lang="en-US" dirty="0" smtClean="0">
                <a:latin typeface="Times New Roman" pitchFamily="18" charset="0"/>
                <a:cs typeface="Times New Roman" pitchFamily="18" charset="0"/>
              </a:rPr>
              <a:t>Explain the global, regional, national and local distribution of HIV</a:t>
            </a:r>
          </a:p>
          <a:p>
            <a:pPr marL="1009650" lvl="1" indent="-609600" algn="just">
              <a:lnSpc>
                <a:spcPct val="80000"/>
              </a:lnSpc>
              <a:buSzPct val="95000"/>
              <a:buFont typeface="+mj-lt"/>
              <a:buAutoNum type="romanUcPeriod"/>
            </a:pPr>
            <a:r>
              <a:rPr lang="en-US" dirty="0" smtClean="0">
                <a:latin typeface="Times New Roman" pitchFamily="18" charset="0"/>
                <a:cs typeface="Times New Roman" pitchFamily="18" charset="0"/>
              </a:rPr>
              <a:t>Discuss the distribution of HIV by age and sex</a:t>
            </a:r>
          </a:p>
          <a:p>
            <a:pPr marL="1009650" lvl="1" indent="-609600" algn="just">
              <a:lnSpc>
                <a:spcPct val="80000"/>
              </a:lnSpc>
              <a:buSzPct val="95000"/>
              <a:buFont typeface="+mj-lt"/>
              <a:buAutoNum type="romanUcPeriod"/>
            </a:pPr>
            <a:r>
              <a:rPr lang="en-US" dirty="0" smtClean="0">
                <a:latin typeface="Times New Roman" pitchFamily="18" charset="0"/>
                <a:cs typeface="Times New Roman" pitchFamily="18" charset="0"/>
              </a:rPr>
              <a:t>Discuss changes in morbidity and mortality  due to HIV/AIDS</a:t>
            </a:r>
          </a:p>
          <a:p>
            <a:pPr marL="1009650" lvl="1" indent="-609600" algn="just">
              <a:lnSpc>
                <a:spcPct val="80000"/>
              </a:lnSpc>
              <a:buSzPct val="95000"/>
              <a:buFont typeface="+mj-lt"/>
              <a:buAutoNum type="romanUcPeriod"/>
            </a:pPr>
            <a:r>
              <a:rPr lang="en-US" sz="2800" dirty="0" smtClean="0">
                <a:latin typeface="Times New Roman" pitchFamily="18" charset="0"/>
                <a:cs typeface="Times New Roman" pitchFamily="18" charset="0"/>
              </a:rPr>
              <a:t> Describe the classification of ARVs </a:t>
            </a:r>
          </a:p>
          <a:p>
            <a:pPr marL="1009650" lvl="1" indent="-609600" algn="just">
              <a:lnSpc>
                <a:spcPct val="80000"/>
              </a:lnSpc>
              <a:buSzPct val="95000"/>
              <a:buFont typeface="+mj-lt"/>
              <a:buAutoNum type="romanUcPeriod"/>
            </a:pPr>
            <a:r>
              <a:rPr lang="en-US" sz="2800" dirty="0" smtClean="0">
                <a:latin typeface="Times New Roman" pitchFamily="18" charset="0"/>
                <a:cs typeface="Times New Roman" pitchFamily="18" charset="0"/>
              </a:rPr>
              <a:t> Describe the site of action of the various classes of ARVs</a:t>
            </a:r>
          </a:p>
          <a:p>
            <a:pPr marL="1009650" lvl="1" indent="-609600">
              <a:lnSpc>
                <a:spcPct val="80000"/>
              </a:lnSpc>
              <a:buSzPct val="95000"/>
              <a:buNone/>
            </a:pPr>
            <a:endParaRPr lang="en-US" sz="24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Gulick F1"/>
          <p:cNvPicPr>
            <a:picLocks noChangeAspect="1" noChangeArrowheads="1"/>
          </p:cNvPicPr>
          <p:nvPr/>
        </p:nvPicPr>
        <p:blipFill>
          <a:blip r:embed="rId2"/>
          <a:srcRect/>
          <a:stretch>
            <a:fillRect/>
          </a:stretch>
        </p:blipFill>
        <p:spPr>
          <a:xfrm>
            <a:off x="228600" y="152400"/>
            <a:ext cx="8763000" cy="6553200"/>
          </a:xfrm>
          <a:prstGeom prst="rect">
            <a:avLst/>
          </a:prstGeom>
          <a:noFill/>
        </p:spPr>
      </p:pic>
      <p:sp>
        <p:nvSpPr>
          <p:cNvPr id="3" name="Slide Number Placeholder 2"/>
          <p:cNvSpPr>
            <a:spLocks noGrp="1"/>
          </p:cNvSpPr>
          <p:nvPr>
            <p:ph type="sldNum" sz="quarter" idx="12"/>
          </p:nvPr>
        </p:nvSpPr>
        <p:spPr/>
        <p:txBody>
          <a:bodyPr/>
          <a:lstStyle/>
          <a:p>
            <a:fld id="{C9D85EE5-4063-496F-B78C-6C77B43A3C79}"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u="sng" dirty="0" smtClean="0"/>
              <a:t>BINDING:</a:t>
            </a:r>
          </a:p>
          <a:p>
            <a:r>
              <a:rPr lang="en-US" dirty="0" smtClean="0"/>
              <a:t>For successful entry into cells the HIV envelope glycoprotein GP 120 binds to the host receptor CD4 molecule </a:t>
            </a:r>
          </a:p>
          <a:p>
            <a:pPr lvl="1"/>
            <a:r>
              <a:rPr lang="en-US" dirty="0" smtClean="0"/>
              <a:t>co-receptors are necessary (CCR5/CXCR4).</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sz="2800" b="1" u="sng" dirty="0" smtClean="0"/>
              <a:t>FUSION and ENTRY:</a:t>
            </a:r>
          </a:p>
          <a:p>
            <a:r>
              <a:rPr lang="en-US" dirty="0" smtClean="0"/>
              <a:t>Viral binding to host cell triggers fusion of the viral and host cell membranes </a:t>
            </a:r>
          </a:p>
          <a:p>
            <a:pPr lvl="1"/>
            <a:r>
              <a:rPr lang="en-US" dirty="0" smtClean="0"/>
              <a:t>Mediated by gp41</a:t>
            </a:r>
          </a:p>
          <a:p>
            <a:r>
              <a:rPr lang="en-US" dirty="0" smtClean="0"/>
              <a:t>Allows entry of virus core into host cell cytoplasm</a:t>
            </a:r>
          </a:p>
          <a:p>
            <a:r>
              <a:rPr lang="en-US" dirty="0" smtClean="0"/>
              <a:t>Core protein dissolved by host enzymes releasing viral RNA and enzymes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dirty="0" smtClean="0"/>
              <a:t>INTEGRATION </a:t>
            </a:r>
          </a:p>
          <a:p>
            <a:r>
              <a:rPr lang="en-US" dirty="0" smtClean="0"/>
              <a:t>Reverse transcriptase converts the viral RNA into a DNA molecule</a:t>
            </a:r>
          </a:p>
          <a:p>
            <a:pPr>
              <a:lnSpc>
                <a:spcPct val="80000"/>
              </a:lnSpc>
            </a:pPr>
            <a:endParaRPr lang="en-US" dirty="0" smtClean="0"/>
          </a:p>
          <a:p>
            <a:r>
              <a:rPr lang="en-US" dirty="0" smtClean="0"/>
              <a:t>The DNA enters the host cell nucleus  </a:t>
            </a:r>
          </a:p>
          <a:p>
            <a:pPr>
              <a:lnSpc>
                <a:spcPct val="70000"/>
              </a:lnSpc>
            </a:pPr>
            <a:endParaRPr lang="en-US" b="1" dirty="0" smtClean="0"/>
          </a:p>
          <a:p>
            <a:r>
              <a:rPr lang="en-US" b="1" dirty="0" err="1" smtClean="0"/>
              <a:t>Integrase</a:t>
            </a:r>
            <a:r>
              <a:rPr lang="en-US" dirty="0" smtClean="0"/>
              <a:t> catalyses the process of integration of the viral DNA into the host cell’s DNA</a:t>
            </a:r>
          </a:p>
        </p:txBody>
      </p:sp>
      <p:sp>
        <p:nvSpPr>
          <p:cNvPr id="4" name="Slide Number Placeholder 3"/>
          <p:cNvSpPr>
            <a:spLocks noGrp="1"/>
          </p:cNvSpPr>
          <p:nvPr>
            <p:ph type="sldNum" sz="quarter" idx="12"/>
          </p:nvPr>
        </p:nvSpPr>
        <p:spPr/>
        <p:txBody>
          <a:bodyPr/>
          <a:lstStyle/>
          <a:p>
            <a:fld id="{C9D85EE5-4063-496F-B78C-6C77B43A3C7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dirty="0" smtClean="0"/>
              <a:t>REPLICATION</a:t>
            </a:r>
          </a:p>
          <a:p>
            <a:r>
              <a:rPr lang="en-US" dirty="0" smtClean="0"/>
              <a:t>Integrated viral DNA turns the host cell into a "factory" for manufacturing more virus.</a:t>
            </a:r>
          </a:p>
          <a:p>
            <a:pPr>
              <a:buNone/>
            </a:pPr>
            <a:endParaRPr lang="en-US" dirty="0" smtClean="0"/>
          </a:p>
          <a:p>
            <a:r>
              <a:rPr lang="en-US" dirty="0" smtClean="0"/>
              <a:t>Viral proteins are produced as a single multi-protein molecule</a:t>
            </a:r>
          </a:p>
          <a:p>
            <a:pPr lvl="1"/>
            <a:r>
              <a:rPr lang="en-US" dirty="0" smtClean="0"/>
              <a:t>Viral proteins cleaved by protease enzyme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u="sng" dirty="0" smtClean="0"/>
              <a:t>Budding and Maturation: </a:t>
            </a:r>
          </a:p>
          <a:p>
            <a:r>
              <a:rPr lang="en-US" dirty="0" smtClean="0"/>
              <a:t>Viral proteins together with RNA gather at the membrane of the CD4+  cells</a:t>
            </a:r>
          </a:p>
          <a:p>
            <a:r>
              <a:rPr lang="en-US" dirty="0" smtClean="0"/>
              <a:t>Viral particles are formed which bud off the cell and enter the bloodstream</a:t>
            </a:r>
          </a:p>
          <a:p>
            <a:r>
              <a:rPr lang="en-US" dirty="0" smtClean="0"/>
              <a:t>The CD4 cells are often destroyed by HIV virus infection and replication resulting in profound immunodeficiency</a:t>
            </a:r>
            <a:r>
              <a:rPr lang="en-US" i="1" dirty="0" smtClean="0"/>
              <a:t>.</a:t>
            </a:r>
            <a:endParaRPr lang="en-US" dirty="0" smtClean="0"/>
          </a:p>
        </p:txBody>
      </p:sp>
      <p:sp>
        <p:nvSpPr>
          <p:cNvPr id="4" name="Slide Number Placeholder 3"/>
          <p:cNvSpPr>
            <a:spLocks noGrp="1"/>
          </p:cNvSpPr>
          <p:nvPr>
            <p:ph type="sldNum" sz="quarter" idx="12"/>
          </p:nvPr>
        </p:nvSpPr>
        <p:spPr/>
        <p:txBody>
          <a:bodyPr/>
          <a:lstStyle/>
          <a:p>
            <a:fld id="{C9D85EE5-4063-496F-B78C-6C77B43A3C79}"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 HIV</a:t>
            </a:r>
            <a:endParaRPr lang="en-US" dirty="0"/>
          </a:p>
        </p:txBody>
      </p:sp>
      <p:sp>
        <p:nvSpPr>
          <p:cNvPr id="3" name="Content Placeholder 2"/>
          <p:cNvSpPr>
            <a:spLocks noGrp="1"/>
          </p:cNvSpPr>
          <p:nvPr>
            <p:ph idx="1"/>
          </p:nvPr>
        </p:nvSpPr>
        <p:spPr/>
        <p:txBody>
          <a:bodyPr/>
          <a:lstStyle/>
          <a:p>
            <a:pPr marL="0" lvl="0" indent="0" fontAlgn="base">
              <a:spcBef>
                <a:spcPct val="0"/>
              </a:spcBef>
              <a:spcAft>
                <a:spcPct val="0"/>
              </a:spcAft>
              <a:buNone/>
            </a:pPr>
            <a:r>
              <a:rPr lang="en-US" sz="2400" dirty="0" smtClean="0">
                <a:solidFill>
                  <a:srgbClr val="FFFFFF"/>
                </a:solidFill>
                <a:latin typeface="Times New Roman" pitchFamily="18" charset="0"/>
                <a:cs typeface="Times New Roman" pitchFamily="18" charset="0"/>
              </a:rPr>
              <a:t>(homo/bisexual</a:t>
            </a:r>
            <a:endParaRPr lang="en-US" dirty="0"/>
          </a:p>
        </p:txBody>
      </p:sp>
      <p:sp>
        <p:nvSpPr>
          <p:cNvPr id="4" name="Rectangle 3"/>
          <p:cNvSpPr/>
          <p:nvPr/>
        </p:nvSpPr>
        <p:spPr>
          <a:xfrm>
            <a:off x="457200" y="1752600"/>
            <a:ext cx="1752600" cy="762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(homo/bisexual)</a:t>
            </a:r>
            <a:endParaRPr lang="en-US" dirty="0"/>
          </a:p>
        </p:txBody>
      </p:sp>
      <p:sp>
        <p:nvSpPr>
          <p:cNvPr id="5" name="Rectangle 4"/>
          <p:cNvSpPr/>
          <p:nvPr/>
        </p:nvSpPr>
        <p:spPr>
          <a:xfrm>
            <a:off x="3352800" y="1676400"/>
            <a:ext cx="1905000" cy="762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(heterosexual)</a:t>
            </a:r>
            <a:endParaRPr lang="en-US" dirty="0"/>
          </a:p>
        </p:txBody>
      </p:sp>
      <p:sp>
        <p:nvSpPr>
          <p:cNvPr id="6" name="Rectangle 5"/>
          <p:cNvSpPr/>
          <p:nvPr/>
        </p:nvSpPr>
        <p:spPr>
          <a:xfrm>
            <a:off x="6019800" y="16764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Female</a:t>
            </a:r>
          </a:p>
          <a:p>
            <a:pPr algn="ctr"/>
            <a:r>
              <a:rPr lang="en-US" dirty="0" smtClean="0"/>
              <a:t>(infected blood/tissue)</a:t>
            </a:r>
            <a:endParaRPr lang="en-US" dirty="0"/>
          </a:p>
        </p:txBody>
      </p:sp>
      <p:sp>
        <p:nvSpPr>
          <p:cNvPr id="7" name="Rectangle 6"/>
          <p:cNvSpPr/>
          <p:nvPr/>
        </p:nvSpPr>
        <p:spPr>
          <a:xfrm>
            <a:off x="1295400" y="3276600"/>
            <a:ext cx="2590800" cy="914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(infected blood/tissue)</a:t>
            </a:r>
            <a:endParaRPr lang="en-US" dirty="0"/>
          </a:p>
        </p:txBody>
      </p:sp>
      <p:sp>
        <p:nvSpPr>
          <p:cNvPr id="8" name="Rectangle 7"/>
          <p:cNvSpPr/>
          <p:nvPr/>
        </p:nvSpPr>
        <p:spPr>
          <a:xfrm>
            <a:off x="5715000" y="3810000"/>
            <a:ext cx="144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Female</a:t>
            </a:r>
            <a:endParaRPr lang="en-US" dirty="0"/>
          </a:p>
        </p:txBody>
      </p:sp>
      <p:sp>
        <p:nvSpPr>
          <p:cNvPr id="9" name="Rectangle 8"/>
          <p:cNvSpPr/>
          <p:nvPr/>
        </p:nvSpPr>
        <p:spPr>
          <a:xfrm>
            <a:off x="533400" y="4876800"/>
            <a:ext cx="2667000" cy="914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Male/Fem</a:t>
            </a:r>
            <a:r>
              <a:rPr lang="en-US" i="1" dirty="0" smtClean="0"/>
              <a:t>a</a:t>
            </a:r>
            <a:r>
              <a:rPr lang="en-US" dirty="0" smtClean="0"/>
              <a:t>le</a:t>
            </a:r>
          </a:p>
          <a:p>
            <a:pPr algn="ctr"/>
            <a:r>
              <a:rPr lang="en-US" dirty="0" smtClean="0"/>
              <a:t>(homosexual</a:t>
            </a:r>
            <a:endParaRPr lang="en-US" dirty="0"/>
          </a:p>
        </p:txBody>
      </p:sp>
      <p:sp>
        <p:nvSpPr>
          <p:cNvPr id="10" name="Rectangle 9"/>
          <p:cNvSpPr/>
          <p:nvPr/>
        </p:nvSpPr>
        <p:spPr>
          <a:xfrm>
            <a:off x="5867400" y="5257800"/>
            <a:ext cx="1828800"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Child</a:t>
            </a:r>
            <a:endParaRPr lang="en-US" dirty="0"/>
          </a:p>
        </p:txBody>
      </p:sp>
      <p:sp>
        <p:nvSpPr>
          <p:cNvPr id="12" name="Down Arrow 11"/>
          <p:cNvSpPr/>
          <p:nvPr/>
        </p:nvSpPr>
        <p:spPr>
          <a:xfrm>
            <a:off x="8382000" y="2514600"/>
            <a:ext cx="152400" cy="304800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7696200" y="5638800"/>
            <a:ext cx="6096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8458200" y="5867400"/>
            <a:ext cx="76200" cy="53340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1905000" y="6400800"/>
            <a:ext cx="65532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a:off x="1752600" y="5791200"/>
            <a:ext cx="152400" cy="609600"/>
          </a:xfrm>
          <a:prstGeom prst="up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7162800" y="4038600"/>
            <a:ext cx="12192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 Arrow 20"/>
          <p:cNvSpPr/>
          <p:nvPr/>
        </p:nvSpPr>
        <p:spPr>
          <a:xfrm>
            <a:off x="533400" y="2590800"/>
            <a:ext cx="152400" cy="2209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990600" y="2590800"/>
            <a:ext cx="152400" cy="22098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1371600" y="2514600"/>
            <a:ext cx="76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Up Arrow 26"/>
          <p:cNvSpPr/>
          <p:nvPr/>
        </p:nvSpPr>
        <p:spPr>
          <a:xfrm>
            <a:off x="1676400" y="2590800"/>
            <a:ext cx="76200" cy="685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3886200" y="3962400"/>
            <a:ext cx="1752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Elbow Connector 29"/>
          <p:cNvCxnSpPr/>
          <p:nvPr/>
        </p:nvCxnSpPr>
        <p:spPr>
          <a:xfrm>
            <a:off x="3886200" y="4114800"/>
            <a:ext cx="1905000" cy="1524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4610100" y="24765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5067300" y="2552700"/>
            <a:ext cx="1219200" cy="1143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209800" y="2362200"/>
            <a:ext cx="35052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lide Number Placeholder 25"/>
          <p:cNvSpPr>
            <a:spLocks noGrp="1"/>
          </p:cNvSpPr>
          <p:nvPr>
            <p:ph type="sldNum" sz="quarter" idx="12"/>
          </p:nvPr>
        </p:nvSpPr>
        <p:spPr/>
        <p:txBody>
          <a:bodyPr/>
          <a:lstStyle/>
          <a:p>
            <a:fld id="{C9D85EE5-4063-496F-B78C-6C77B43A3C79}"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HIV can be transmitted in the body through these fluids:</a:t>
            </a:r>
          </a:p>
          <a:p>
            <a:r>
              <a:rPr lang="en-US" dirty="0" smtClean="0"/>
              <a:t>Semen</a:t>
            </a:r>
          </a:p>
          <a:p>
            <a:r>
              <a:rPr lang="en-US" dirty="0" smtClean="0"/>
              <a:t>Vaginal fluids</a:t>
            </a:r>
          </a:p>
          <a:p>
            <a:r>
              <a:rPr lang="en-US" dirty="0" smtClean="0"/>
              <a:t>Blood</a:t>
            </a:r>
          </a:p>
          <a:p>
            <a:r>
              <a:rPr lang="en-US" dirty="0" smtClean="0"/>
              <a:t>Breast milk </a:t>
            </a:r>
          </a:p>
          <a:p>
            <a:r>
              <a:rPr lang="en-US" dirty="0" smtClean="0"/>
              <a:t>Amniotic fluids.</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85800"/>
            <a:ext cx="8229600" cy="381000"/>
          </a:xfrm>
        </p:spPr>
        <p:txBody>
          <a:bodyPr>
            <a:normAutofit fontScale="90000"/>
          </a:bodyPr>
          <a:lstStyle/>
          <a:p>
            <a:endParaRPr lang="en-US" dirty="0"/>
          </a:p>
        </p:txBody>
      </p:sp>
      <p:sp>
        <p:nvSpPr>
          <p:cNvPr id="3" name="Content Placeholder 2"/>
          <p:cNvSpPr>
            <a:spLocks noGrp="1"/>
          </p:cNvSpPr>
          <p:nvPr>
            <p:ph idx="1"/>
          </p:nvPr>
        </p:nvSpPr>
        <p:spPr>
          <a:xfrm>
            <a:off x="152400" y="152400"/>
            <a:ext cx="8534400" cy="6705600"/>
          </a:xfrm>
        </p:spPr>
        <p:txBody>
          <a:bodyPr>
            <a:normAutofit/>
          </a:bodyPr>
          <a:lstStyle/>
          <a:p>
            <a:pPr>
              <a:buNone/>
            </a:pPr>
            <a:r>
              <a:rPr lang="en-US" sz="2400" b="1" dirty="0" smtClean="0">
                <a:latin typeface="Times New Roman" pitchFamily="18" charset="0"/>
                <a:cs typeface="Times New Roman" pitchFamily="18" charset="0"/>
              </a:rPr>
              <a:t>1. Sexual Transmission</a:t>
            </a:r>
          </a:p>
          <a:p>
            <a:r>
              <a:rPr lang="en-US" sz="2400" dirty="0" smtClean="0">
                <a:latin typeface="Times New Roman" pitchFamily="18" charset="0"/>
                <a:cs typeface="Times New Roman" pitchFamily="18" charset="0"/>
              </a:rPr>
              <a:t>Unprotected sexual intercourse with infected person.</a:t>
            </a:r>
          </a:p>
          <a:p>
            <a:r>
              <a:rPr lang="en-US" sz="2400" dirty="0" smtClean="0">
                <a:latin typeface="Times New Roman" pitchFamily="18" charset="0"/>
                <a:cs typeface="Times New Roman" pitchFamily="18" charset="0"/>
              </a:rPr>
              <a:t>Direct contact with body fluids of infected person. (blood, semen, vaginal secretions)</a:t>
            </a:r>
          </a:p>
          <a:p>
            <a:r>
              <a:rPr lang="en-US" sz="2400" dirty="0" smtClean="0">
                <a:latin typeface="Times New Roman" pitchFamily="18" charset="0"/>
                <a:cs typeface="Times New Roman" pitchFamily="18" charset="0"/>
              </a:rPr>
              <a:t>Note: Sexual transmission accounts for 87% of HIV transmission worldwide.</a:t>
            </a:r>
          </a:p>
          <a:p>
            <a:pPr>
              <a:buNone/>
            </a:pPr>
            <a:r>
              <a:rPr lang="en-US" sz="2400"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Mother to Child transmission</a:t>
            </a:r>
          </a:p>
          <a:p>
            <a:r>
              <a:rPr lang="en-US" sz="2400" dirty="0" smtClean="0">
                <a:latin typeface="Times New Roman" pitchFamily="18" charset="0"/>
                <a:cs typeface="Times New Roman" pitchFamily="18" charset="0"/>
              </a:rPr>
              <a:t>During pregnancy</a:t>
            </a:r>
          </a:p>
          <a:p>
            <a:r>
              <a:rPr lang="en-US" sz="2400" dirty="0" smtClean="0">
                <a:latin typeface="Times New Roman" pitchFamily="18" charset="0"/>
                <a:cs typeface="Times New Roman" pitchFamily="18" charset="0"/>
              </a:rPr>
              <a:t>During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and delivery(most mother to child transmission occurs at this stage).</a:t>
            </a:r>
          </a:p>
          <a:p>
            <a:r>
              <a:rPr lang="en-US" sz="2400" dirty="0" smtClean="0">
                <a:latin typeface="Times New Roman" pitchFamily="18" charset="0"/>
                <a:cs typeface="Times New Roman" pitchFamily="18" charset="0"/>
              </a:rPr>
              <a:t>During breast feeding.</a:t>
            </a:r>
          </a:p>
          <a:p>
            <a:pPr>
              <a:buNone/>
            </a:pPr>
            <a:r>
              <a:rPr lang="en-US" sz="2400" b="1" dirty="0" smtClean="0">
                <a:latin typeface="Times New Roman" pitchFamily="18" charset="0"/>
                <a:cs typeface="Times New Roman" pitchFamily="18" charset="0"/>
              </a:rPr>
              <a:t>3. Use of unsafe sharp objects.</a:t>
            </a:r>
          </a:p>
          <a:p>
            <a:r>
              <a:rPr lang="en-US" sz="2400" dirty="0" smtClean="0">
                <a:latin typeface="Times New Roman" pitchFamily="18" charset="0"/>
                <a:cs typeface="Times New Roman" pitchFamily="18" charset="0"/>
              </a:rPr>
              <a:t>Injecting drugs and sharing needles with an infected person.</a:t>
            </a:r>
          </a:p>
          <a:p>
            <a:r>
              <a:rPr lang="en-US" sz="2400" dirty="0" smtClean="0">
                <a:latin typeface="Times New Roman" pitchFamily="18" charset="0"/>
                <a:cs typeface="Times New Roman" pitchFamily="18" charset="0"/>
              </a:rPr>
              <a:t>Piercing, tattooing or cutting with unclean knives or other objects.</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Ways HIV is NOT transmitted</a:t>
            </a:r>
            <a:endParaRPr lang="en-US" sz="2800" b="1" dirty="0"/>
          </a:p>
        </p:txBody>
      </p:sp>
      <p:sp>
        <p:nvSpPr>
          <p:cNvPr id="3" name="Content Placeholder 2"/>
          <p:cNvSpPr>
            <a:spLocks noGrp="1"/>
          </p:cNvSpPr>
          <p:nvPr>
            <p:ph idx="1"/>
          </p:nvPr>
        </p:nvSpPr>
        <p:spPr/>
        <p:txBody>
          <a:bodyPr>
            <a:noAutofit/>
          </a:bodyPr>
          <a:lstStyle/>
          <a:p>
            <a:pPr algn="just"/>
            <a:r>
              <a:rPr lang="en-US" sz="2800" dirty="0" smtClean="0">
                <a:latin typeface="Times New Roman" pitchFamily="18" charset="0"/>
                <a:cs typeface="Times New Roman" pitchFamily="18" charset="0"/>
              </a:rPr>
              <a:t>Sharing food or a drinking cup.</a:t>
            </a:r>
          </a:p>
          <a:p>
            <a:pPr algn="just"/>
            <a:r>
              <a:rPr lang="en-US" sz="2800" dirty="0" smtClean="0">
                <a:latin typeface="Times New Roman" pitchFamily="18" charset="0"/>
                <a:cs typeface="Times New Roman" pitchFamily="18" charset="0"/>
              </a:rPr>
              <a:t>Hugging</a:t>
            </a:r>
          </a:p>
          <a:p>
            <a:pPr algn="just"/>
            <a:r>
              <a:rPr lang="en-US" sz="2800" dirty="0" smtClean="0">
                <a:latin typeface="Times New Roman" pitchFamily="18" charset="0"/>
                <a:cs typeface="Times New Roman" pitchFamily="18" charset="0"/>
              </a:rPr>
              <a:t>Kissing</a:t>
            </a:r>
          </a:p>
          <a:p>
            <a:pPr algn="just"/>
            <a:r>
              <a:rPr lang="en-US" sz="2800" dirty="0" smtClean="0">
                <a:latin typeface="Times New Roman" pitchFamily="18" charset="0"/>
                <a:cs typeface="Times New Roman" pitchFamily="18" charset="0"/>
              </a:rPr>
              <a:t>Shaking hands</a:t>
            </a:r>
          </a:p>
          <a:p>
            <a:pPr algn="just"/>
            <a:r>
              <a:rPr lang="en-US" sz="2800" dirty="0" smtClean="0">
                <a:latin typeface="Times New Roman" pitchFamily="18" charset="0"/>
                <a:cs typeface="Times New Roman" pitchFamily="18" charset="0"/>
              </a:rPr>
              <a:t>Coughing or sneezing</a:t>
            </a:r>
          </a:p>
          <a:p>
            <a:pPr algn="just"/>
            <a:r>
              <a:rPr lang="en-US" sz="2800" dirty="0" smtClean="0">
                <a:latin typeface="Times New Roman" pitchFamily="18" charset="0"/>
                <a:cs typeface="Times New Roman" pitchFamily="18" charset="0"/>
              </a:rPr>
              <a:t>Being near a PLWHA</a:t>
            </a:r>
          </a:p>
          <a:p>
            <a:pPr algn="just"/>
            <a:r>
              <a:rPr lang="en-US" sz="2800" dirty="0" smtClean="0">
                <a:latin typeface="Times New Roman" pitchFamily="18" charset="0"/>
                <a:cs typeface="Times New Roman" pitchFamily="18" charset="0"/>
              </a:rPr>
              <a:t>Sharing latrines</a:t>
            </a:r>
          </a:p>
          <a:p>
            <a:pPr algn="just"/>
            <a:r>
              <a:rPr lang="en-US" sz="2800" dirty="0" smtClean="0">
                <a:latin typeface="Times New Roman" pitchFamily="18" charset="0"/>
                <a:cs typeface="Times New Roman" pitchFamily="18" charset="0"/>
              </a:rPr>
              <a:t>Mosquitoes or insect bites even if they carry human blood. HIV cannot live outside humans.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FUNDAMENTALS OF HIV AND AIDS</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INTRODUCTION</a:t>
            </a:r>
          </a:p>
          <a:p>
            <a:r>
              <a:rPr lang="en-US" dirty="0" smtClean="0">
                <a:latin typeface="Times New Roman" pitchFamily="18" charset="0"/>
                <a:cs typeface="Times New Roman" pitchFamily="18" charset="0"/>
              </a:rPr>
              <a:t>HIV: Human Immunodeficiency Virus.</a:t>
            </a:r>
          </a:p>
          <a:p>
            <a:r>
              <a:rPr lang="en-US" dirty="0" smtClean="0">
                <a:latin typeface="Times New Roman" pitchFamily="18" charset="0"/>
                <a:cs typeface="Times New Roman" pitchFamily="18" charset="0"/>
              </a:rPr>
              <a:t>AIDS: Acquired Immune Deficiency Syndrome.</a:t>
            </a:r>
          </a:p>
          <a:p>
            <a:r>
              <a:rPr lang="en-US" dirty="0" smtClean="0">
                <a:latin typeface="Times New Roman" pitchFamily="18" charset="0"/>
                <a:cs typeface="Times New Roman" pitchFamily="18" charset="0"/>
              </a:rPr>
              <a:t>HIV disease is a spectrum of disorders ranging from primary infection, asymptomatic state to advanced disease.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Mechanisms for Maternal </a:t>
            </a:r>
            <a:br>
              <a:rPr lang="en-US" dirty="0" smtClean="0"/>
            </a:br>
            <a:r>
              <a:rPr lang="en-US" dirty="0" smtClean="0"/>
              <a:t>to Fetal Transmission </a:t>
            </a:r>
            <a:endParaRPr lang="en-US" dirty="0"/>
          </a:p>
        </p:txBody>
      </p:sp>
      <p:pic>
        <p:nvPicPr>
          <p:cNvPr id="4" name="Content Placeholder 3" descr="px-04-12-01"/>
          <p:cNvPicPr preferRelativeResize="0">
            <a:picLocks noGrp="1" noChangeArrowheads="1"/>
          </p:cNvPicPr>
          <p:nvPr>
            <p:ph idx="1"/>
          </p:nvPr>
        </p:nvPicPr>
        <p:blipFill>
          <a:blip r:embed="rId2">
            <a:lum bright="-20000"/>
          </a:blip>
          <a:srcRect/>
          <a:stretch>
            <a:fillRect/>
          </a:stretch>
        </p:blipFill>
        <p:spPr>
          <a:xfrm>
            <a:off x="762001" y="1219200"/>
            <a:ext cx="8381999" cy="5410200"/>
          </a:xfrm>
          <a:noFill/>
        </p:spPr>
      </p:pic>
      <p:sp>
        <p:nvSpPr>
          <p:cNvPr id="5" name="Slide Number Placeholder 4"/>
          <p:cNvSpPr>
            <a:spLocks noGrp="1"/>
          </p:cNvSpPr>
          <p:nvPr>
            <p:ph type="sldNum" sz="quarter" idx="12"/>
          </p:nvPr>
        </p:nvSpPr>
        <p:spPr/>
        <p:txBody>
          <a:bodyPr/>
          <a:lstStyle/>
          <a:p>
            <a:fld id="{C9D85EE5-4063-496F-B78C-6C77B43A3C79}"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63562"/>
          </a:xfrm>
        </p:spPr>
        <p:txBody>
          <a:bodyPr>
            <a:noAutofit/>
          </a:bodyPr>
          <a:lstStyle/>
          <a:p>
            <a:r>
              <a:rPr lang="en-US" sz="3200" b="1" dirty="0" smtClean="0"/>
              <a:t>Risk factors for HIV infection</a:t>
            </a:r>
            <a:endParaRPr lang="en-US" sz="3200" b="1" dirty="0"/>
          </a:p>
        </p:txBody>
      </p:sp>
      <p:sp>
        <p:nvSpPr>
          <p:cNvPr id="3" name="Content Placeholder 2"/>
          <p:cNvSpPr>
            <a:spLocks noGrp="1"/>
          </p:cNvSpPr>
          <p:nvPr>
            <p:ph idx="1"/>
          </p:nvPr>
        </p:nvSpPr>
        <p:spPr>
          <a:xfrm>
            <a:off x="381000" y="838200"/>
            <a:ext cx="8305800" cy="5287963"/>
          </a:xfrm>
        </p:spPr>
        <p:txBody>
          <a:bodyPr>
            <a:normAutofit fontScale="92500" lnSpcReduction="10000"/>
          </a:bodyPr>
          <a:lstStyle/>
          <a:p>
            <a:r>
              <a:rPr lang="en-US" sz="2800" dirty="0" smtClean="0">
                <a:latin typeface="Times New Roman" pitchFamily="18" charset="0"/>
                <a:cs typeface="Times New Roman" pitchFamily="18" charset="0"/>
              </a:rPr>
              <a:t>Unprotected sex – vaginal and anal sex.</a:t>
            </a:r>
          </a:p>
          <a:p>
            <a:r>
              <a:rPr lang="en-US" sz="2800" dirty="0" smtClean="0">
                <a:latin typeface="Times New Roman" pitchFamily="18" charset="0"/>
                <a:cs typeface="Times New Roman" pitchFamily="18" charset="0"/>
              </a:rPr>
              <a:t>Multiple sex partners.</a:t>
            </a:r>
          </a:p>
          <a:p>
            <a:r>
              <a:rPr lang="en-US" sz="2800" dirty="0" smtClean="0">
                <a:latin typeface="Times New Roman" pitchFamily="18" charset="0"/>
                <a:cs typeface="Times New Roman" pitchFamily="18" charset="0"/>
              </a:rPr>
              <a:t>STI infected people especially STIs that cause ulcerations like herpes, </a:t>
            </a:r>
            <a:r>
              <a:rPr lang="en-US" sz="2800" dirty="0" err="1" smtClean="0">
                <a:latin typeface="Times New Roman" pitchFamily="18" charset="0"/>
                <a:cs typeface="Times New Roman" pitchFamily="18" charset="0"/>
              </a:rPr>
              <a:t>chancroid</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syphillis</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Use of intravenous drugs, Sharing needles.</a:t>
            </a:r>
          </a:p>
          <a:p>
            <a:r>
              <a:rPr lang="en-US" sz="2800" dirty="0" smtClean="0">
                <a:latin typeface="Times New Roman" pitchFamily="18" charset="0"/>
                <a:cs typeface="Times New Roman" pitchFamily="18" charset="0"/>
              </a:rPr>
              <a:t>Children born to HIV positive mothers.</a:t>
            </a:r>
          </a:p>
          <a:p>
            <a:r>
              <a:rPr lang="en-US" sz="2800" dirty="0" smtClean="0">
                <a:latin typeface="Times New Roman" pitchFamily="18" charset="0"/>
                <a:cs typeface="Times New Roman" pitchFamily="18" charset="0"/>
              </a:rPr>
              <a:t>Uncircumcised male.</a:t>
            </a:r>
          </a:p>
          <a:p>
            <a:r>
              <a:rPr lang="en-US" sz="2800" dirty="0" smtClean="0">
                <a:latin typeface="Times New Roman" pitchFamily="18" charset="0"/>
                <a:cs typeface="Times New Roman" pitchFamily="18" charset="0"/>
              </a:rPr>
              <a:t>Alcohol and drug addiction.</a:t>
            </a:r>
          </a:p>
          <a:p>
            <a:r>
              <a:rPr lang="en-US" sz="2800" dirty="0" smtClean="0">
                <a:latin typeface="Times New Roman" pitchFamily="18" charset="0"/>
                <a:cs typeface="Times New Roman" pitchFamily="18" charset="0"/>
              </a:rPr>
              <a:t>HCWs where precautions are neglected or fail </a:t>
            </a:r>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Not using gloves or accidental needle stick injuries.</a:t>
            </a:r>
          </a:p>
          <a:p>
            <a:r>
              <a:rPr lang="en-US" sz="2800" dirty="0" smtClean="0">
                <a:latin typeface="Times New Roman" pitchFamily="18" charset="0"/>
                <a:cs typeface="Times New Roman" pitchFamily="18" charset="0"/>
              </a:rPr>
              <a:t>Blood transfusions especially where blood is not adequately screened.</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487362"/>
          </a:xfrm>
        </p:spPr>
        <p:txBody>
          <a:bodyPr>
            <a:normAutofit fontScale="90000"/>
          </a:bodyPr>
          <a:lstStyle/>
          <a:p>
            <a:r>
              <a:rPr lang="en-US" sz="2800" b="1" dirty="0" smtClean="0">
                <a:latin typeface="Times New Roman" pitchFamily="18" charset="0"/>
                <a:cs typeface="Times New Roman" pitchFamily="18" charset="0"/>
              </a:rPr>
              <a:t>Most At Risk Populations for HIV infection. (MARPS)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458200" cy="5867400"/>
          </a:xfrm>
        </p:spPr>
        <p:txBody>
          <a:bodyPr>
            <a:normAutofit fontScale="92500" lnSpcReduction="10000"/>
          </a:bodyPr>
          <a:lstStyle/>
          <a:p>
            <a:r>
              <a:rPr lang="en-US" sz="2600" dirty="0" smtClean="0">
                <a:latin typeface="Times New Roman" pitchFamily="18" charset="0"/>
                <a:cs typeface="Times New Roman" pitchFamily="18" charset="0"/>
              </a:rPr>
              <a:t>Injection drug users</a:t>
            </a:r>
          </a:p>
          <a:p>
            <a:r>
              <a:rPr lang="en-US" sz="2600" dirty="0" smtClean="0">
                <a:latin typeface="Times New Roman" pitchFamily="18" charset="0"/>
                <a:cs typeface="Times New Roman" pitchFamily="18" charset="0"/>
              </a:rPr>
              <a:t>Sex workers and their clients.</a:t>
            </a:r>
          </a:p>
          <a:p>
            <a:r>
              <a:rPr lang="en-US" sz="2600" dirty="0" smtClean="0">
                <a:latin typeface="Times New Roman" pitchFamily="18" charset="0"/>
                <a:cs typeface="Times New Roman" pitchFamily="18" charset="0"/>
              </a:rPr>
              <a:t>Men who have sex with men</a:t>
            </a:r>
          </a:p>
          <a:p>
            <a:r>
              <a:rPr lang="en-US" sz="2600" dirty="0" smtClean="0">
                <a:latin typeface="Times New Roman" pitchFamily="18" charset="0"/>
                <a:cs typeface="Times New Roman" pitchFamily="18" charset="0"/>
              </a:rPr>
              <a:t>Prisoners</a:t>
            </a:r>
          </a:p>
          <a:p>
            <a:r>
              <a:rPr lang="en-US" sz="2600" dirty="0" smtClean="0">
                <a:latin typeface="Times New Roman" pitchFamily="18" charset="0"/>
                <a:cs typeface="Times New Roman" pitchFamily="18" charset="0"/>
              </a:rPr>
              <a:t>Female sex workers</a:t>
            </a:r>
          </a:p>
          <a:p>
            <a:pPr>
              <a:buNone/>
            </a:pPr>
            <a:r>
              <a:rPr lang="en-US" sz="2600" dirty="0" smtClean="0">
                <a:latin typeface="Times New Roman" pitchFamily="18" charset="0"/>
                <a:cs typeface="Times New Roman" pitchFamily="18" charset="0"/>
              </a:rPr>
              <a:t>These groups are more vulnerable to HIV infection due a variety of factors such as: </a:t>
            </a:r>
          </a:p>
          <a:p>
            <a:pPr>
              <a:buFontTx/>
              <a:buChar char="-"/>
            </a:pPr>
            <a:r>
              <a:rPr lang="en-US" sz="2600" dirty="0" smtClean="0">
                <a:latin typeface="Times New Roman" pitchFamily="18" charset="0"/>
                <a:cs typeface="Times New Roman" pitchFamily="18" charset="0"/>
              </a:rPr>
              <a:t>More frequent exposures to the virus.</a:t>
            </a:r>
          </a:p>
          <a:p>
            <a:pPr>
              <a:buFontTx/>
              <a:buChar char="-"/>
            </a:pPr>
            <a:r>
              <a:rPr lang="en-US" sz="2600" dirty="0" smtClean="0">
                <a:latin typeface="Times New Roman" pitchFamily="18" charset="0"/>
                <a:cs typeface="Times New Roman" pitchFamily="18" charset="0"/>
              </a:rPr>
              <a:t>Involvement in risky behavior.</a:t>
            </a:r>
          </a:p>
          <a:p>
            <a:pPr>
              <a:buFontTx/>
              <a:buChar char="-"/>
            </a:pPr>
            <a:r>
              <a:rPr lang="en-US" sz="2600" dirty="0" smtClean="0">
                <a:latin typeface="Times New Roman" pitchFamily="18" charset="0"/>
                <a:cs typeface="Times New Roman" pitchFamily="18" charset="0"/>
              </a:rPr>
              <a:t>Potentially weak family and social support systems,</a:t>
            </a:r>
          </a:p>
          <a:p>
            <a:pPr>
              <a:buFontTx/>
              <a:buChar char="-"/>
            </a:pPr>
            <a:r>
              <a:rPr lang="en-US" sz="2600" dirty="0" smtClean="0">
                <a:latin typeface="Times New Roman" pitchFamily="18" charset="0"/>
                <a:cs typeface="Times New Roman" pitchFamily="18" charset="0"/>
              </a:rPr>
              <a:t>Marginalization.</a:t>
            </a:r>
          </a:p>
          <a:p>
            <a:pPr>
              <a:buFontTx/>
              <a:buChar char="-"/>
            </a:pPr>
            <a:r>
              <a:rPr lang="en-US" sz="2600" dirty="0" smtClean="0">
                <a:latin typeface="Times New Roman" pitchFamily="18" charset="0"/>
                <a:cs typeface="Times New Roman" pitchFamily="18" charset="0"/>
              </a:rPr>
              <a:t>Lack of resources</a:t>
            </a:r>
          </a:p>
          <a:p>
            <a:pPr>
              <a:buFontTx/>
              <a:buChar char="-"/>
            </a:pPr>
            <a:r>
              <a:rPr lang="en-US" sz="2600" dirty="0" smtClean="0">
                <a:latin typeface="Times New Roman" pitchFamily="18" charset="0"/>
                <a:cs typeface="Times New Roman" pitchFamily="18" charset="0"/>
              </a:rPr>
              <a:t>Inadequate access to health care services,</a:t>
            </a:r>
          </a:p>
          <a:p>
            <a:pPr>
              <a:buFontTx/>
              <a:buChar char="-"/>
            </a:pPr>
            <a:r>
              <a:rPr lang="en-US" sz="2600" dirty="0" smtClean="0">
                <a:latin typeface="Times New Roman" pitchFamily="18" charset="0"/>
                <a:cs typeface="Times New Roman" pitchFamily="18" charset="0"/>
              </a:rPr>
              <a:t>Stigma and Criminalization.</a:t>
            </a:r>
          </a:p>
          <a:p>
            <a:pPr>
              <a:buFontTx/>
              <a:buChar char="-"/>
            </a:pPr>
            <a:endParaRPr lang="en-US" dirty="0" smtClean="0"/>
          </a:p>
        </p:txBody>
      </p:sp>
      <p:sp>
        <p:nvSpPr>
          <p:cNvPr id="4" name="Slide Number Placeholder 3"/>
          <p:cNvSpPr>
            <a:spLocks noGrp="1"/>
          </p:cNvSpPr>
          <p:nvPr>
            <p:ph type="sldNum" sz="quarter" idx="12"/>
          </p:nvPr>
        </p:nvSpPr>
        <p:spPr/>
        <p:txBody>
          <a:bodyPr/>
          <a:lstStyle/>
          <a:p>
            <a:fld id="{C9D85EE5-4063-496F-B78C-6C77B43A3C79}"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Myths And Misconceptions about HIV/AIDS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305800" cy="4983163"/>
          </a:xfrm>
        </p:spPr>
        <p:txBody>
          <a:bodyPr>
            <a:normAutofit/>
          </a:bodyPr>
          <a:lstStyle/>
          <a:p>
            <a:pPr>
              <a:buNone/>
            </a:pPr>
            <a:r>
              <a:rPr lang="en-US" sz="2800" dirty="0" smtClean="0">
                <a:latin typeface="Times New Roman" pitchFamily="18" charset="0"/>
                <a:cs typeface="Times New Roman" pitchFamily="18" charset="0"/>
              </a:rPr>
              <a:t>Myth: A widely held but false belief. An idea or story that is believed by many people but that is not true.</a:t>
            </a:r>
          </a:p>
          <a:p>
            <a:pPr>
              <a:buNone/>
            </a:pPr>
            <a:r>
              <a:rPr lang="en-US" sz="2800" dirty="0" smtClean="0">
                <a:latin typeface="Times New Roman" pitchFamily="18" charset="0"/>
                <a:cs typeface="Times New Roman" pitchFamily="18" charset="0"/>
              </a:rPr>
              <a:t>Misconception: A conclusion that is wrong because it’s based on faulty thinking or facts that are wrong.</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Myths and Misconceptions about HIV/AIDS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sz="2800" dirty="0" smtClean="0">
                <a:latin typeface="Times New Roman" pitchFamily="18" charset="0"/>
                <a:cs typeface="Times New Roman" pitchFamily="18" charset="0"/>
              </a:rPr>
              <a:t>HIV is spread through</a:t>
            </a:r>
          </a:p>
          <a:p>
            <a:pPr>
              <a:buNone/>
            </a:pPr>
            <a:r>
              <a:rPr lang="en-US" sz="2800" dirty="0" smtClean="0">
                <a:latin typeface="Times New Roman" pitchFamily="18" charset="0"/>
                <a:cs typeface="Times New Roman" pitchFamily="18" charset="0"/>
              </a:rPr>
              <a:t>-Breathing the same air</a:t>
            </a:r>
          </a:p>
          <a:p>
            <a:pPr>
              <a:buNone/>
            </a:pPr>
            <a:r>
              <a:rPr lang="en-US" sz="2800" dirty="0" smtClean="0">
                <a:latin typeface="Times New Roman" pitchFamily="18" charset="0"/>
                <a:cs typeface="Times New Roman" pitchFamily="18" charset="0"/>
              </a:rPr>
              <a:t>-Drinking from same cup or fountain</a:t>
            </a:r>
          </a:p>
          <a:p>
            <a:pPr>
              <a:buNone/>
            </a:pPr>
            <a:r>
              <a:rPr lang="en-US" sz="2800" dirty="0" smtClean="0">
                <a:latin typeface="Times New Roman" pitchFamily="18" charset="0"/>
                <a:cs typeface="Times New Roman" pitchFamily="18" charset="0"/>
              </a:rPr>
              <a:t>-Hugging kissing</a:t>
            </a:r>
          </a:p>
          <a:p>
            <a:pPr>
              <a:buNone/>
            </a:pPr>
            <a:r>
              <a:rPr lang="en-US" sz="2800" dirty="0" smtClean="0">
                <a:latin typeface="Times New Roman" pitchFamily="18" charset="0"/>
                <a:cs typeface="Times New Roman" pitchFamily="18" charset="0"/>
              </a:rPr>
              <a:t>-Sharing utensils</a:t>
            </a:r>
          </a:p>
          <a:p>
            <a:r>
              <a:rPr lang="en-US" sz="2800" dirty="0" smtClean="0">
                <a:latin typeface="Times New Roman" pitchFamily="18" charset="0"/>
                <a:cs typeface="Times New Roman" pitchFamily="18" charset="0"/>
              </a:rPr>
              <a:t>Mosquitoes spread HIV</a:t>
            </a:r>
          </a:p>
          <a:p>
            <a:r>
              <a:rPr lang="en-US" sz="2800" dirty="0" smtClean="0">
                <a:latin typeface="Times New Roman" pitchFamily="18" charset="0"/>
                <a:cs typeface="Times New Roman" pitchFamily="18" charset="0"/>
              </a:rPr>
              <a:t>You cant get HIV from oral sex</a:t>
            </a:r>
          </a:p>
          <a:p>
            <a:r>
              <a:rPr lang="en-US" sz="2800" dirty="0" smtClean="0">
                <a:latin typeface="Times New Roman" pitchFamily="18" charset="0"/>
                <a:cs typeface="Times New Roman" pitchFamily="18" charset="0"/>
              </a:rPr>
              <a:t>I don’t need to worry about getting HIV, drugs will keep me better.</a:t>
            </a:r>
          </a:p>
          <a:p>
            <a:r>
              <a:rPr lang="en-US" sz="2800" dirty="0" smtClean="0">
                <a:latin typeface="Times New Roman" pitchFamily="18" charset="0"/>
                <a:cs typeface="Times New Roman" pitchFamily="18" charset="0"/>
              </a:rPr>
              <a:t>If am getting treatment, I cant spread the virus.</a:t>
            </a:r>
          </a:p>
          <a:p>
            <a:r>
              <a:rPr lang="en-US" sz="2800" dirty="0" smtClean="0">
                <a:latin typeface="Times New Roman" pitchFamily="18" charset="0"/>
                <a:cs typeface="Times New Roman" pitchFamily="18" charset="0"/>
              </a:rPr>
              <a:t>My partner and I are both HIV positive, so we don’t have to practice safe sex.</a:t>
            </a:r>
          </a:p>
          <a:p>
            <a:pPr>
              <a:buNone/>
            </a:pP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609600"/>
            <a:ext cx="8839200" cy="4401205"/>
          </a:xfrm>
          <a:prstGeom prst="rect">
            <a:avLst/>
          </a:prstGeom>
        </p:spPr>
        <p:txBody>
          <a:bodyPr wrap="square">
            <a:spAutoFit/>
          </a:bodyPr>
          <a:lstStyle/>
          <a:p>
            <a:pPr algn="just"/>
            <a:r>
              <a:rPr lang="en-US" sz="2800" b="1" dirty="0" smtClean="0">
                <a:latin typeface="Times New Roman" pitchFamily="18" charset="0"/>
                <a:cs typeface="Times New Roman" pitchFamily="18" charset="0"/>
              </a:rPr>
              <a:t>PATHOPHYSIOLOGY</a:t>
            </a:r>
          </a:p>
          <a:p>
            <a:pPr algn="just"/>
            <a:r>
              <a:rPr lang="en-US" sz="2800" b="1" dirty="0" smtClean="0">
                <a:latin typeface="Times New Roman" pitchFamily="18" charset="0"/>
                <a:cs typeface="Times New Roman" pitchFamily="18" charset="0"/>
              </a:rPr>
              <a:t> </a:t>
            </a:r>
          </a:p>
          <a:p>
            <a:pPr algn="just">
              <a:buFont typeface="Wingdings" pitchFamily="2" charset="2"/>
              <a:buChar char="Ø"/>
            </a:pPr>
            <a:r>
              <a:rPr lang="en-US" sz="2800" dirty="0" smtClean="0">
                <a:latin typeface="Times New Roman" pitchFamily="18" charset="0"/>
                <a:cs typeface="Times New Roman" pitchFamily="18" charset="0"/>
              </a:rPr>
              <a:t>The hallmark of HIV disease is a profound immunodeficiency resulting from a progressive quantitative and qualitative deficiency of the subset of T lymphocytes</a:t>
            </a:r>
          </a:p>
          <a:p>
            <a:pPr algn="just"/>
            <a:r>
              <a:rPr lang="en-US" sz="2800" dirty="0" smtClean="0">
                <a:latin typeface="Times New Roman" pitchFamily="18" charset="0"/>
                <a:cs typeface="Times New Roman" pitchFamily="18" charset="0"/>
              </a:rPr>
              <a:t>referred to as helper or inducer T cells. </a:t>
            </a:r>
          </a:p>
          <a:p>
            <a:pPr algn="just"/>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subset of T cells is defined phenotypically by the expression on the cell surface of the CD4 molecule, which serves as the primary cellular receptor for HIV.</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1"/>
            <a:ext cx="8991600" cy="5262979"/>
          </a:xfrm>
          <a:prstGeom prst="rect">
            <a:avLst/>
          </a:prstGeom>
        </p:spPr>
        <p:txBody>
          <a:bodyPr wrap="square">
            <a:spAutoFit/>
          </a:bodyPr>
          <a:lstStyle/>
          <a:p>
            <a:pPr>
              <a:buFont typeface="Wingdings" pitchFamily="2" charset="2"/>
              <a:buChar char="Ø"/>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ctd</a:t>
            </a:r>
            <a:r>
              <a:rPr lang="en-US" sz="2800"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Pathophysiology</a:t>
            </a:r>
            <a:endParaRPr lang="en-US" sz="28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pPr>
              <a:buFont typeface="Wingdings" pitchFamily="2" charset="2"/>
              <a:buChar char="Ø"/>
            </a:pPr>
            <a:r>
              <a:rPr lang="en-US" sz="2800" dirty="0" smtClean="0">
                <a:latin typeface="Times New Roman" pitchFamily="18" charset="0"/>
                <a:cs typeface="Times New Roman" pitchFamily="18" charset="0"/>
              </a:rPr>
              <a:t>A co-receptor must be present with CD4 for efficient entry</a:t>
            </a:r>
          </a:p>
          <a:p>
            <a:r>
              <a:rPr lang="en-US" sz="2800" dirty="0" smtClean="0">
                <a:latin typeface="Times New Roman" pitchFamily="18" charset="0"/>
                <a:cs typeface="Times New Roman" pitchFamily="18" charset="0"/>
              </a:rPr>
              <a:t> of HIV-1 into target cells. The two major co-receptors for HIV-1 are the </a:t>
            </a:r>
            <a:r>
              <a:rPr lang="en-US" sz="2800" dirty="0" err="1" smtClean="0">
                <a:latin typeface="Times New Roman" pitchFamily="18" charset="0"/>
                <a:cs typeface="Times New Roman" pitchFamily="18" charset="0"/>
              </a:rPr>
              <a:t>chemokine</a:t>
            </a:r>
            <a:r>
              <a:rPr lang="en-US" sz="2800" dirty="0" smtClean="0">
                <a:latin typeface="Times New Roman" pitchFamily="18" charset="0"/>
                <a:cs typeface="Times New Roman" pitchFamily="18" charset="0"/>
              </a:rPr>
              <a:t> receptors CCR5 and CXCR4.</a:t>
            </a:r>
          </a:p>
          <a:p>
            <a:r>
              <a:rPr lang="en-US" sz="2800" dirty="0" smtClean="0">
                <a:latin typeface="Times New Roman" pitchFamily="18" charset="0"/>
                <a:cs typeface="Times New Roman" pitchFamily="18" charset="0"/>
              </a:rPr>
              <a:t> </a:t>
            </a:r>
          </a:p>
          <a:p>
            <a:pPr>
              <a:buFont typeface="Wingdings" pitchFamily="2" charset="2"/>
              <a:buChar char="Ø"/>
            </a:pPr>
            <a:r>
              <a:rPr lang="en-US" sz="2800" dirty="0" smtClean="0">
                <a:latin typeface="Times New Roman" pitchFamily="18" charset="0"/>
                <a:cs typeface="Times New Roman" pitchFamily="18" charset="0"/>
              </a:rPr>
              <a:t>Although the CD4+ T lymphocyte and CD4+ </a:t>
            </a:r>
            <a:r>
              <a:rPr lang="en-US" sz="2800" dirty="0" err="1" smtClean="0">
                <a:latin typeface="Times New Roman" pitchFamily="18" charset="0"/>
                <a:cs typeface="Times New Roman" pitchFamily="18" charset="0"/>
              </a:rPr>
              <a:t>monocyte</a:t>
            </a:r>
            <a:r>
              <a:rPr lang="en-US" sz="2800" dirty="0" smtClean="0">
                <a:latin typeface="Times New Roman" pitchFamily="18" charset="0"/>
                <a:cs typeface="Times New Roman" pitchFamily="18" charset="0"/>
              </a:rPr>
              <a:t> lineage are the principal cellular targets of HIV, virtually any cell that expresses CD4 along with one of the co-receptors can potentially be infected by HIV; however, viral replication</a:t>
            </a:r>
          </a:p>
          <a:p>
            <a:r>
              <a:rPr lang="en-US" sz="2800" dirty="0" smtClean="0">
                <a:latin typeface="Times New Roman" pitchFamily="18" charset="0"/>
                <a:cs typeface="Times New Roman" pitchFamily="18" charset="0"/>
              </a:rPr>
              <a:t>is not efficient in these other cell types.</a:t>
            </a:r>
          </a:p>
        </p:txBody>
      </p:sp>
      <p:sp>
        <p:nvSpPr>
          <p:cNvPr id="3" name="Slide Number Placeholder 2"/>
          <p:cNvSpPr>
            <a:spLocks noGrp="1"/>
          </p:cNvSpPr>
          <p:nvPr>
            <p:ph type="sldNum" sz="quarter" idx="12"/>
          </p:nvPr>
        </p:nvSpPr>
        <p:spPr/>
        <p:txBody>
          <a:bodyPr/>
          <a:lstStyle/>
          <a:p>
            <a:fld id="{C9D85EE5-4063-496F-B78C-6C77B43A3C79}"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CLINICAL MANIFESTATIONS OF HIV INFECTION</a:t>
            </a:r>
          </a:p>
        </p:txBody>
      </p:sp>
      <p:sp>
        <p:nvSpPr>
          <p:cNvPr id="3" name="Content Placeholder 2"/>
          <p:cNvSpPr>
            <a:spLocks noGrp="1"/>
          </p:cNvSpPr>
          <p:nvPr>
            <p:ph idx="1"/>
          </p:nvPr>
        </p:nvSpPr>
        <p:spPr>
          <a:xfrm>
            <a:off x="0" y="1371600"/>
            <a:ext cx="8686800" cy="5257800"/>
          </a:xfrm>
        </p:spPr>
        <p:txBody>
          <a:bodyPr>
            <a:noAutofit/>
          </a:bodyPr>
          <a:lstStyle/>
          <a:p>
            <a:pPr>
              <a:buNone/>
            </a:pPr>
            <a:endParaRPr lang="en-US" sz="2400" b="1" dirty="0" smtClean="0"/>
          </a:p>
          <a:p>
            <a:pPr>
              <a:buNone/>
            </a:pPr>
            <a:r>
              <a:rPr lang="en-US" sz="2400" b="1" dirty="0" smtClean="0">
                <a:latin typeface="Times New Roman" pitchFamily="18" charset="0"/>
                <a:cs typeface="Times New Roman" pitchFamily="18" charset="0"/>
              </a:rPr>
              <a:t>Acute HIV (Retroviral) Syndrome:</a:t>
            </a:r>
          </a:p>
          <a:p>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 Approximately 50–70% of infected individuals experience an acute syndrome following primary infection. The acute syndrome follows infection by 3–6 weeks. It can have multiple clinical features.</a:t>
            </a:r>
          </a:p>
          <a:p>
            <a:pPr>
              <a:buFont typeface="Wingdings" pitchFamily="2" charset="2"/>
              <a:buChar char="Ø"/>
            </a:pPr>
            <a:r>
              <a:rPr lang="en-US" sz="2400" dirty="0" smtClean="0">
                <a:latin typeface="Times New Roman" pitchFamily="18" charset="0"/>
                <a:cs typeface="Times New Roman" pitchFamily="18" charset="0"/>
              </a:rPr>
              <a:t>It lasts 1–2 weeks, and resolves spontaneously as an immune response to HIV develops and the viral load diminishes from its peak levels.</a:t>
            </a:r>
          </a:p>
          <a:p>
            <a:pPr>
              <a:buFont typeface="Wingdings" pitchFamily="2" charset="2"/>
              <a:buChar char="Ø"/>
            </a:pPr>
            <a:r>
              <a:rPr lang="en-US" sz="2400" dirty="0" smtClean="0">
                <a:latin typeface="Times New Roman" pitchFamily="18" charset="0"/>
                <a:cs typeface="Times New Roman" pitchFamily="18" charset="0"/>
              </a:rPr>
              <a:t> Most pts will then enter a phase of clinical latency, although an occasional pt will experience rapidly progressive immunologic and clinical deterioration.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Clinical Findings In The Acute </a:t>
            </a:r>
            <a:r>
              <a:rPr lang="en-US" b="1" dirty="0" err="1" smtClean="0"/>
              <a:t>Hiv</a:t>
            </a:r>
            <a:r>
              <a:rPr lang="en-US" b="1" dirty="0" smtClean="0"/>
              <a:t> Syndrome</a:t>
            </a:r>
          </a:p>
        </p:txBody>
      </p:sp>
      <p:sp>
        <p:nvSpPr>
          <p:cNvPr id="3" name="Content Placeholder 2"/>
          <p:cNvSpPr>
            <a:spLocks noGrp="1"/>
          </p:cNvSpPr>
          <p:nvPr>
            <p:ph sz="half" idx="1"/>
          </p:nvPr>
        </p:nvSpPr>
        <p:spPr>
          <a:xfrm>
            <a:off x="457200" y="1600200"/>
            <a:ext cx="4038600" cy="5029200"/>
          </a:xfrm>
        </p:spPr>
        <p:txBody>
          <a:bodyPr>
            <a:normAutofit fontScale="55000" lnSpcReduction="20000"/>
          </a:bodyPr>
          <a:lstStyle/>
          <a:p>
            <a:pPr>
              <a:buNone/>
            </a:pPr>
            <a:endParaRPr lang="en-US" b="1" dirty="0" smtClean="0"/>
          </a:p>
          <a:p>
            <a:pPr>
              <a:buNone/>
            </a:pPr>
            <a:r>
              <a:rPr lang="en-US" sz="5100" b="1" dirty="0" smtClean="0">
                <a:latin typeface="Times New Roman" pitchFamily="18" charset="0"/>
                <a:cs typeface="Times New Roman" pitchFamily="18" charset="0"/>
              </a:rPr>
              <a:t>General</a:t>
            </a:r>
          </a:p>
          <a:p>
            <a:r>
              <a:rPr lang="en-US" sz="5100" dirty="0" smtClean="0">
                <a:latin typeface="Times New Roman" pitchFamily="18" charset="0"/>
                <a:cs typeface="Times New Roman" pitchFamily="18" charset="0"/>
              </a:rPr>
              <a:t>Fever</a:t>
            </a:r>
          </a:p>
          <a:p>
            <a:r>
              <a:rPr lang="en-US" sz="5100" dirty="0" err="1" smtClean="0">
                <a:latin typeface="Times New Roman" pitchFamily="18" charset="0"/>
                <a:cs typeface="Times New Roman" pitchFamily="18" charset="0"/>
              </a:rPr>
              <a:t>Pharyngitis</a:t>
            </a:r>
            <a:endParaRPr lang="en-US" sz="5100" dirty="0" smtClean="0">
              <a:latin typeface="Times New Roman" pitchFamily="18" charset="0"/>
              <a:cs typeface="Times New Roman" pitchFamily="18" charset="0"/>
            </a:endParaRPr>
          </a:p>
          <a:p>
            <a:r>
              <a:rPr lang="en-US" sz="5100" dirty="0" err="1" smtClean="0">
                <a:latin typeface="Times New Roman" pitchFamily="18" charset="0"/>
                <a:cs typeface="Times New Roman" pitchFamily="18" charset="0"/>
              </a:rPr>
              <a:t>Lymphadenopathy</a:t>
            </a:r>
            <a:endParaRPr lang="en-US" sz="5100" dirty="0" smtClean="0">
              <a:latin typeface="Times New Roman" pitchFamily="18" charset="0"/>
              <a:cs typeface="Times New Roman" pitchFamily="18" charset="0"/>
            </a:endParaRPr>
          </a:p>
          <a:p>
            <a:r>
              <a:rPr lang="en-US" sz="5100" dirty="0" smtClean="0">
                <a:latin typeface="Times New Roman" pitchFamily="18" charset="0"/>
                <a:cs typeface="Times New Roman" pitchFamily="18" charset="0"/>
              </a:rPr>
              <a:t>Headache/</a:t>
            </a:r>
            <a:r>
              <a:rPr lang="en-US" sz="5100" dirty="0" err="1" smtClean="0">
                <a:latin typeface="Times New Roman" pitchFamily="18" charset="0"/>
                <a:cs typeface="Times New Roman" pitchFamily="18" charset="0"/>
              </a:rPr>
              <a:t>retroorbital</a:t>
            </a:r>
            <a:r>
              <a:rPr lang="en-US" sz="5100" dirty="0" smtClean="0">
                <a:latin typeface="Times New Roman" pitchFamily="18" charset="0"/>
                <a:cs typeface="Times New Roman" pitchFamily="18" charset="0"/>
              </a:rPr>
              <a:t> pain</a:t>
            </a:r>
          </a:p>
          <a:p>
            <a:r>
              <a:rPr lang="en-US" sz="5100" dirty="0" err="1" smtClean="0">
                <a:latin typeface="Times New Roman" pitchFamily="18" charset="0"/>
                <a:cs typeface="Times New Roman" pitchFamily="18" charset="0"/>
              </a:rPr>
              <a:t>Arthralgias</a:t>
            </a:r>
            <a:r>
              <a:rPr lang="en-US" sz="5100" dirty="0" smtClean="0">
                <a:latin typeface="Times New Roman" pitchFamily="18" charset="0"/>
                <a:cs typeface="Times New Roman" pitchFamily="18" charset="0"/>
              </a:rPr>
              <a:t>/</a:t>
            </a:r>
            <a:r>
              <a:rPr lang="en-US" sz="5100" dirty="0" err="1" smtClean="0">
                <a:latin typeface="Times New Roman" pitchFamily="18" charset="0"/>
                <a:cs typeface="Times New Roman" pitchFamily="18" charset="0"/>
              </a:rPr>
              <a:t>myalgias</a:t>
            </a:r>
            <a:endParaRPr lang="en-US" sz="5100" dirty="0" smtClean="0">
              <a:latin typeface="Times New Roman" pitchFamily="18" charset="0"/>
              <a:cs typeface="Times New Roman" pitchFamily="18" charset="0"/>
            </a:endParaRPr>
          </a:p>
          <a:p>
            <a:r>
              <a:rPr lang="en-US" sz="5100" dirty="0" smtClean="0">
                <a:latin typeface="Times New Roman" pitchFamily="18" charset="0"/>
                <a:cs typeface="Times New Roman" pitchFamily="18" charset="0"/>
              </a:rPr>
              <a:t>Lethargy/malaise</a:t>
            </a:r>
          </a:p>
          <a:p>
            <a:r>
              <a:rPr lang="en-US" sz="5100" dirty="0" smtClean="0">
                <a:latin typeface="Times New Roman" pitchFamily="18" charset="0"/>
                <a:cs typeface="Times New Roman" pitchFamily="18" charset="0"/>
              </a:rPr>
              <a:t>Anorexia/weight loss</a:t>
            </a:r>
          </a:p>
          <a:p>
            <a:r>
              <a:rPr lang="en-US" sz="5100" dirty="0" smtClean="0">
                <a:latin typeface="Times New Roman" pitchFamily="18" charset="0"/>
                <a:cs typeface="Times New Roman" pitchFamily="18" charset="0"/>
              </a:rPr>
              <a:t>Nausea/vomiting/diarrhea</a:t>
            </a:r>
          </a:p>
        </p:txBody>
      </p:sp>
      <p:sp>
        <p:nvSpPr>
          <p:cNvPr id="5" name="Content Placeholder 4"/>
          <p:cNvSpPr>
            <a:spLocks noGrp="1"/>
          </p:cNvSpPr>
          <p:nvPr>
            <p:ph sz="half" idx="2"/>
          </p:nvPr>
        </p:nvSpPr>
        <p:spPr>
          <a:xfrm>
            <a:off x="4648200" y="1600200"/>
            <a:ext cx="4038600" cy="4876800"/>
          </a:xfrm>
        </p:spPr>
        <p:txBody>
          <a:bodyPr>
            <a:noAutofit/>
          </a:bodyPr>
          <a:lstStyle/>
          <a:p>
            <a:pPr>
              <a:buNone/>
            </a:pPr>
            <a:r>
              <a:rPr lang="en-US" b="1" dirty="0" smtClean="0">
                <a:latin typeface="Times New Roman" pitchFamily="18" charset="0"/>
                <a:cs typeface="Times New Roman" pitchFamily="18" charset="0"/>
              </a:rPr>
              <a:t>Neurologic</a:t>
            </a:r>
          </a:p>
          <a:p>
            <a:r>
              <a:rPr lang="en-US" dirty="0" smtClean="0">
                <a:latin typeface="Times New Roman" pitchFamily="18" charset="0"/>
                <a:cs typeface="Times New Roman" pitchFamily="18" charset="0"/>
              </a:rPr>
              <a:t>Meningitis</a:t>
            </a:r>
          </a:p>
          <a:p>
            <a:r>
              <a:rPr lang="en-US" dirty="0" smtClean="0">
                <a:latin typeface="Times New Roman" pitchFamily="18" charset="0"/>
                <a:cs typeface="Times New Roman" pitchFamily="18" charset="0"/>
              </a:rPr>
              <a:t>Encephalitis</a:t>
            </a:r>
          </a:p>
          <a:p>
            <a:r>
              <a:rPr lang="en-US" dirty="0" smtClean="0">
                <a:latin typeface="Times New Roman" pitchFamily="18" charset="0"/>
                <a:cs typeface="Times New Roman" pitchFamily="18" charset="0"/>
              </a:rPr>
              <a:t>Peripheral neuropathy</a:t>
            </a:r>
          </a:p>
          <a:p>
            <a:r>
              <a:rPr lang="en-US" dirty="0" err="1" smtClean="0">
                <a:latin typeface="Times New Roman" pitchFamily="18" charset="0"/>
                <a:cs typeface="Times New Roman" pitchFamily="18" charset="0"/>
              </a:rPr>
              <a:t>Myelopathy</a:t>
            </a: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Dermatologic</a:t>
            </a:r>
          </a:p>
          <a:p>
            <a:r>
              <a:rPr lang="en-US" dirty="0" err="1" smtClean="0">
                <a:latin typeface="Times New Roman" pitchFamily="18" charset="0"/>
                <a:cs typeface="Times New Roman" pitchFamily="18" charset="0"/>
              </a:rPr>
              <a:t>Erythematous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maculopapular</a:t>
            </a:r>
            <a:r>
              <a:rPr lang="en-US" dirty="0" smtClean="0">
                <a:latin typeface="Times New Roman" pitchFamily="18" charset="0"/>
                <a:cs typeface="Times New Roman" pitchFamily="18" charset="0"/>
              </a:rPr>
              <a:t> rash</a:t>
            </a:r>
          </a:p>
          <a:p>
            <a:r>
              <a:rPr lang="en-US" dirty="0" err="1" smtClean="0">
                <a:latin typeface="Times New Roman" pitchFamily="18" charset="0"/>
                <a:cs typeface="Times New Roman" pitchFamily="18" charset="0"/>
              </a:rPr>
              <a:t>Mucocutaneous</a:t>
            </a:r>
            <a:r>
              <a:rPr lang="en-US" dirty="0" smtClean="0">
                <a:latin typeface="Times New Roman" pitchFamily="18" charset="0"/>
                <a:cs typeface="Times New Roman" pitchFamily="18" charset="0"/>
              </a:rPr>
              <a:t> ulceration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Asymptomatic Infection</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 The length of time between HIV infection and development of disease varies greatly, but the median is estimated to be 10 years in untreated individuals. </a:t>
            </a:r>
          </a:p>
          <a:p>
            <a:pPr>
              <a:buFont typeface="Wingdings" pitchFamily="2" charset="2"/>
              <a:buChar char="Ø"/>
            </a:pPr>
            <a:r>
              <a:rPr lang="en-US" dirty="0" smtClean="0"/>
              <a:t>HIV disease with active viral replication usually progresses during this asymptomatic period, and CD4+ T cell counts fall. </a:t>
            </a:r>
          </a:p>
          <a:p>
            <a:pPr>
              <a:buFont typeface="Wingdings" pitchFamily="2" charset="2"/>
              <a:buChar char="Ø"/>
            </a:pPr>
            <a:r>
              <a:rPr lang="en-US" dirty="0" smtClean="0"/>
              <a:t>The rate of disease progression is directly correlated with plasma HIV RNA levels.</a:t>
            </a:r>
          </a:p>
          <a:p>
            <a:pPr>
              <a:buFont typeface="Wingdings" pitchFamily="2" charset="2"/>
              <a:buChar char="Ø"/>
            </a:pPr>
            <a:r>
              <a:rPr lang="en-US" dirty="0" smtClean="0"/>
              <a:t>Pts with high levels of HIV RNA progress to symptomatic disease faster than do those with low levels of HIV RNA.</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Epidemiology</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b="1"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HIV infection/AIDS is a global pandemic, especially in developing countries. The current estimate of the number of cases of HIV infection worldwide is ~33.2 million, two-thirds of whom are in sub-Saharan Africa; ~50% of cases are in women. Over the past decades HIV has continued to be a growing public health problem globally. </a:t>
            </a:r>
          </a:p>
          <a:p>
            <a:pPr>
              <a:buFont typeface="Wingdings" pitchFamily="2" charset="2"/>
              <a:buChar char="Ø"/>
            </a:pPr>
            <a:r>
              <a:rPr lang="en-US" dirty="0" smtClean="0">
                <a:latin typeface="Times New Roman" pitchFamily="18" charset="0"/>
                <a:cs typeface="Times New Roman" pitchFamily="18" charset="0"/>
              </a:rPr>
              <a:t>In Kenya, over 1.5 million  people are estimated to be living with HIV, 900,000 of who were on antiretroviral therapy by the end of 2015.</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itchFamily="18" charset="0"/>
                <a:cs typeface="Times New Roman" pitchFamily="18" charset="0"/>
              </a:rPr>
              <a:t>Symptomatic</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US" sz="2800" dirty="0" smtClean="0">
                <a:latin typeface="Times New Roman" pitchFamily="18" charset="0"/>
                <a:cs typeface="Times New Roman" pitchFamily="18" charset="0"/>
              </a:rPr>
              <a:t>In general, the spectrum of illness changes as</a:t>
            </a:r>
          </a:p>
          <a:p>
            <a:pPr algn="just">
              <a:buNone/>
            </a:pPr>
            <a:r>
              <a:rPr lang="en-US" sz="2800" dirty="0" smtClean="0">
                <a:latin typeface="Times New Roman" pitchFamily="18" charset="0"/>
                <a:cs typeface="Times New Roman" pitchFamily="18" charset="0"/>
              </a:rPr>
              <a:t>   the CD4+ T cell count declines. The more severe and life-threatening complications of HIV infection occur in patients with a CD4+ T cell count &lt; 200/</a:t>
            </a:r>
            <a:r>
              <a:rPr lang="en-US" sz="2800" dirty="0" err="1" smtClean="0">
                <a:latin typeface="Times New Roman" pitchFamily="18" charset="0"/>
                <a:cs typeface="Times New Roman" pitchFamily="18" charset="0"/>
              </a:rPr>
              <a:t>μl</a:t>
            </a:r>
            <a:r>
              <a:rPr lang="en-US" dirty="0" smtClean="0">
                <a:latin typeface="Times New Roman" pitchFamily="18" charset="0"/>
                <a:cs typeface="Times New Roman" pitchFamily="18" charset="0"/>
              </a:rPr>
              <a:t>.</a:t>
            </a:r>
          </a:p>
          <a:p>
            <a:pPr algn="just">
              <a:buFont typeface="Wingdings" pitchFamily="2" charset="2"/>
              <a:buChar char="Ø"/>
            </a:pPr>
            <a:endParaRPr lang="en-US"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The key element to treating symptomatic complications of HIV disease, whether primary or secondary, is achieving good control of HIV replication through the use of combination antiretroviral therapy and instituting primary and secondary prophylaxis as indicated.</a:t>
            </a:r>
          </a:p>
          <a:p>
            <a:pPr algn="just">
              <a:buFont typeface="Wingdings" pitchFamily="2" charset="2"/>
              <a:buChar char="Ø"/>
            </a:pPr>
            <a:endParaRPr lang="en-US"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Major clinical syndromes seen in the symptomatic stage of HIV infection are summarized below.</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Major clinical syndromes seen in the symptomatic stage of HIV infection include:</a:t>
            </a:r>
          </a:p>
        </p:txBody>
      </p:sp>
      <p:sp>
        <p:nvSpPr>
          <p:cNvPr id="3" name="Content Placeholder 2"/>
          <p:cNvSpPr>
            <a:spLocks noGrp="1"/>
          </p:cNvSpPr>
          <p:nvPr>
            <p:ph idx="1"/>
          </p:nvPr>
        </p:nvSpPr>
        <p:spPr>
          <a:xfrm>
            <a:off x="457200" y="1600200"/>
            <a:ext cx="8229600" cy="5257800"/>
          </a:xfrm>
        </p:spPr>
        <p:txBody>
          <a:bodyPr>
            <a:noAutofit/>
          </a:bodyPr>
          <a:lstStyle/>
          <a:p>
            <a:pPr algn="just">
              <a:buFont typeface="Wingdings" pitchFamily="2" charset="2"/>
              <a:buChar char="Ø"/>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Persistent generalized </a:t>
            </a:r>
            <a:r>
              <a:rPr lang="en-US" sz="2800" b="1" dirty="0" err="1" smtClean="0">
                <a:latin typeface="Times New Roman" pitchFamily="18" charset="0"/>
                <a:cs typeface="Times New Roman" pitchFamily="18" charset="0"/>
              </a:rPr>
              <a:t>lymphadenopathy</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Palpable </a:t>
            </a:r>
            <a:r>
              <a:rPr lang="en-US" sz="2800" dirty="0" err="1" smtClean="0">
                <a:latin typeface="Times New Roman" pitchFamily="18" charset="0"/>
                <a:cs typeface="Times New Roman" pitchFamily="18" charset="0"/>
              </a:rPr>
              <a:t>adenopathy</a:t>
            </a:r>
            <a:r>
              <a:rPr lang="en-US" sz="2800" dirty="0" smtClean="0">
                <a:latin typeface="Times New Roman" pitchFamily="18" charset="0"/>
                <a:cs typeface="Times New Roman" pitchFamily="18" charset="0"/>
              </a:rPr>
              <a:t> at two or more </a:t>
            </a:r>
            <a:r>
              <a:rPr lang="en-US" sz="2800" dirty="0" err="1" smtClean="0">
                <a:latin typeface="Times New Roman" pitchFamily="18" charset="0"/>
                <a:cs typeface="Times New Roman" pitchFamily="18" charset="0"/>
              </a:rPr>
              <a:t>extrainguinal</a:t>
            </a:r>
            <a:r>
              <a:rPr lang="en-US" sz="2800" dirty="0" smtClean="0">
                <a:latin typeface="Times New Roman" pitchFamily="18" charset="0"/>
                <a:cs typeface="Times New Roman" pitchFamily="18" charset="0"/>
              </a:rPr>
              <a:t> sites that persists for &gt;3 months without explanation other than HIV infection. Many pts will go on to disease progression.</a:t>
            </a:r>
          </a:p>
          <a:p>
            <a:pPr marL="0" indent="0" algn="just">
              <a:buFont typeface="Wingdings" pitchFamily="2" charset="2"/>
              <a:buChar char="Ø"/>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Constitutional symptoms: </a:t>
            </a:r>
            <a:r>
              <a:rPr lang="en-US" sz="2800" dirty="0" smtClean="0">
                <a:latin typeface="Times New Roman" pitchFamily="18" charset="0"/>
                <a:cs typeface="Times New Roman" pitchFamily="18" charset="0"/>
              </a:rPr>
              <a:t>Fever persisting for &gt;1 month, involuntary weight loss of &gt;10% of baseline, diarrhea for &gt;1 month in absence of explainable cause.</a:t>
            </a:r>
          </a:p>
          <a:p>
            <a:pPr marL="0" indent="0" algn="just">
              <a:buNone/>
            </a:pPr>
            <a:r>
              <a:rPr lang="en-US" sz="2000" dirty="0" smtClean="0">
                <a:latin typeface="Times New Roman" pitchFamily="18" charset="0"/>
                <a:cs typeface="Times New Roman" pitchFamily="18" charset="0"/>
              </a:rPr>
              <a:t> </a:t>
            </a:r>
            <a:endParaRPr lang="en-US" sz="2000"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dirty="0">
                <a:latin typeface="Times New Roman" pitchFamily="18" charset="0"/>
                <a:cs typeface="Times New Roman" pitchFamily="18" charset="0"/>
              </a:rPr>
              <a:t>Neurologic disease</a:t>
            </a:r>
            <a:r>
              <a:rPr lang="en-US" dirty="0">
                <a:latin typeface="Times New Roman" pitchFamily="18" charset="0"/>
                <a:cs typeface="Times New Roman" pitchFamily="18" charset="0"/>
              </a:rPr>
              <a:t>: Most common is HIV encephalopathy (AIDS </a:t>
            </a:r>
            <a:r>
              <a:rPr lang="en-US" dirty="0" smtClean="0">
                <a:latin typeface="Times New Roman" pitchFamily="18" charset="0"/>
                <a:cs typeface="Times New Roman" pitchFamily="18" charset="0"/>
              </a:rPr>
              <a:t>dementia complex</a:t>
            </a:r>
            <a:r>
              <a:rPr lang="en-US" dirty="0">
                <a:latin typeface="Times New Roman" pitchFamily="18" charset="0"/>
                <a:cs typeface="Times New Roman" pitchFamily="18" charset="0"/>
              </a:rPr>
              <a:t>); other neurologic complications include opportunistic </a:t>
            </a:r>
            <a:r>
              <a:rPr lang="en-US" dirty="0" smtClean="0">
                <a:latin typeface="Times New Roman" pitchFamily="18" charset="0"/>
                <a:cs typeface="Times New Roman" pitchFamily="18" charset="0"/>
              </a:rPr>
              <a:t>infections, primary </a:t>
            </a:r>
            <a:r>
              <a:rPr lang="en-US" dirty="0">
                <a:latin typeface="Times New Roman" pitchFamily="18" charset="0"/>
                <a:cs typeface="Times New Roman" pitchFamily="18" charset="0"/>
              </a:rPr>
              <a:t>CNS lymphoma, CNS Kaposi’s sarcoma, </a:t>
            </a:r>
            <a:r>
              <a:rPr lang="en-US" sz="3600" dirty="0">
                <a:latin typeface="Times New Roman" pitchFamily="18" charset="0"/>
                <a:cs typeface="Times New Roman" pitchFamily="18" charset="0"/>
              </a:rPr>
              <a:t>aseptic meningitis, </a:t>
            </a:r>
            <a:r>
              <a:rPr lang="en-US" sz="3600" dirty="0" err="1">
                <a:latin typeface="Times New Roman" pitchFamily="18" charset="0"/>
                <a:cs typeface="Times New Roman" pitchFamily="18" charset="0"/>
              </a:rPr>
              <a:t>myelopathy,peripheral</a:t>
            </a:r>
            <a:r>
              <a:rPr lang="en-US" sz="3600" dirty="0">
                <a:latin typeface="Times New Roman" pitchFamily="18" charset="0"/>
                <a:cs typeface="Times New Roman" pitchFamily="18" charset="0"/>
              </a:rPr>
              <a:t> neuropathy and myopathy.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42</a:t>
            </a:fld>
            <a:endParaRPr lang="en-US"/>
          </a:p>
        </p:txBody>
      </p:sp>
    </p:spTree>
    <p:extLst>
      <p:ext uri="{BB962C8B-B14F-4D97-AF65-F5344CB8AC3E}">
        <p14:creationId xmlns:p14="http://schemas.microsoft.com/office/powerpoint/2010/main" xmlns="" val="8114730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762000"/>
          </a:xfrm>
        </p:spPr>
        <p:txBody>
          <a:bodyPr>
            <a:normAutofit/>
          </a:bodyPr>
          <a:lstStyle/>
          <a:p>
            <a:r>
              <a:rPr lang="en-US" dirty="0" err="1" smtClean="0"/>
              <a:t>Ctd</a:t>
            </a:r>
            <a:r>
              <a:rPr lang="en-US" dirty="0" smtClean="0"/>
              <a:t>:</a:t>
            </a:r>
            <a:endParaRPr lang="en-US" dirty="0"/>
          </a:p>
        </p:txBody>
      </p:sp>
      <p:sp>
        <p:nvSpPr>
          <p:cNvPr id="3" name="Content Placeholder 2"/>
          <p:cNvSpPr>
            <a:spLocks noGrp="1"/>
          </p:cNvSpPr>
          <p:nvPr>
            <p:ph idx="1"/>
          </p:nvPr>
        </p:nvSpPr>
        <p:spPr>
          <a:xfrm>
            <a:off x="381000" y="1066800"/>
            <a:ext cx="8305800" cy="5791200"/>
          </a:xfrm>
        </p:spPr>
        <p:txBody>
          <a:bodyPr>
            <a:normAutofit fontScale="25000" lnSpcReduction="20000"/>
          </a:bodyPr>
          <a:lstStyle/>
          <a:p>
            <a:pPr algn="just">
              <a:buFont typeface="Wingdings" pitchFamily="2" charset="2"/>
              <a:buChar char="Ø"/>
            </a:pPr>
            <a:r>
              <a:rPr lang="en-US" sz="11200" b="1" dirty="0" smtClean="0">
                <a:latin typeface="Times New Roman" pitchFamily="18" charset="0"/>
                <a:cs typeface="Times New Roman" pitchFamily="18" charset="0"/>
              </a:rPr>
              <a:t>Secondary infectious diseases</a:t>
            </a:r>
            <a:r>
              <a:rPr lang="en-US" sz="11200" dirty="0" smtClean="0">
                <a:latin typeface="Times New Roman" pitchFamily="18" charset="0"/>
                <a:cs typeface="Times New Roman" pitchFamily="18" charset="0"/>
              </a:rPr>
              <a:t>: P. jiroveci pneumonia is most common opportunistic infection, occurring in ~80% of untreated individuals during the course of their illness. Other common pathogens include CMV (</a:t>
            </a:r>
            <a:r>
              <a:rPr lang="en-US" sz="11200" dirty="0" err="1" smtClean="0">
                <a:latin typeface="Times New Roman" pitchFamily="18" charset="0"/>
                <a:cs typeface="Times New Roman" pitchFamily="18" charset="0"/>
              </a:rPr>
              <a:t>chorioretinitis,colitis,pneumonitis</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adrenalitis</a:t>
            </a:r>
            <a:r>
              <a:rPr lang="en-US" sz="11200" dirty="0" smtClean="0">
                <a:latin typeface="Times New Roman" pitchFamily="18" charset="0"/>
                <a:cs typeface="Times New Roman" pitchFamily="18" charset="0"/>
              </a:rPr>
              <a:t>), Candida albicans (oral thrush, </a:t>
            </a:r>
            <a:r>
              <a:rPr lang="en-US" sz="11200" dirty="0" err="1" smtClean="0">
                <a:latin typeface="Times New Roman" pitchFamily="18" charset="0"/>
                <a:cs typeface="Times New Roman" pitchFamily="18" charset="0"/>
              </a:rPr>
              <a:t>esophagitis</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M.avium</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intracellulare</a:t>
            </a:r>
            <a:r>
              <a:rPr lang="en-US" sz="11200" dirty="0" smtClean="0">
                <a:latin typeface="Times New Roman" pitchFamily="18" charset="0"/>
                <a:cs typeface="Times New Roman" pitchFamily="18" charset="0"/>
              </a:rPr>
              <a:t> (localized or disseminated infection), M. tuberculosis</a:t>
            </a:r>
            <a:r>
              <a:rPr lang="en-US" sz="11200" dirty="0">
                <a:latin typeface="Times New Roman" pitchFamily="18" charset="0"/>
                <a:cs typeface="Times New Roman" pitchFamily="18" charset="0"/>
              </a:rPr>
              <a:t>,</a:t>
            </a:r>
            <a:r>
              <a:rPr lang="en-US" sz="11200" dirty="0" smtClean="0">
                <a:latin typeface="Times New Roman" pitchFamily="18" charset="0"/>
                <a:cs typeface="Times New Roman" pitchFamily="18" charset="0"/>
              </a:rPr>
              <a:t> Cryptococcus </a:t>
            </a:r>
            <a:r>
              <a:rPr lang="en-US" sz="11200" dirty="0" err="1" smtClean="0">
                <a:latin typeface="Times New Roman" pitchFamily="18" charset="0"/>
                <a:cs typeface="Times New Roman" pitchFamily="18" charset="0"/>
              </a:rPr>
              <a:t>neoformans</a:t>
            </a:r>
            <a:r>
              <a:rPr lang="en-US" sz="11200" dirty="0" smtClean="0">
                <a:latin typeface="Times New Roman" pitchFamily="18" charset="0"/>
                <a:cs typeface="Times New Roman" pitchFamily="18" charset="0"/>
              </a:rPr>
              <a:t> (meningitis, disseminated disease), Toxoplasma gondii (encephalitis, </a:t>
            </a:r>
            <a:r>
              <a:rPr lang="en-US" sz="11200" dirty="0" err="1" smtClean="0">
                <a:latin typeface="Times New Roman" pitchFamily="18" charset="0"/>
                <a:cs typeface="Times New Roman" pitchFamily="18" charset="0"/>
              </a:rPr>
              <a:t>intracerebral</a:t>
            </a:r>
            <a:r>
              <a:rPr lang="en-US" sz="11200" dirty="0" smtClean="0">
                <a:latin typeface="Times New Roman" pitchFamily="18" charset="0"/>
                <a:cs typeface="Times New Roman" pitchFamily="18" charset="0"/>
              </a:rPr>
              <a:t> mass lesion), herpes simplex virus (severe  </a:t>
            </a:r>
            <a:r>
              <a:rPr lang="en-US" sz="11200" dirty="0" err="1" smtClean="0">
                <a:latin typeface="Times New Roman" pitchFamily="18" charset="0"/>
                <a:cs typeface="Times New Roman" pitchFamily="18" charset="0"/>
              </a:rPr>
              <a:t>mucocutaneous</a:t>
            </a:r>
            <a:r>
              <a:rPr lang="en-US" sz="11200" dirty="0" smtClean="0">
                <a:latin typeface="Times New Roman" pitchFamily="18" charset="0"/>
                <a:cs typeface="Times New Roman" pitchFamily="18" charset="0"/>
              </a:rPr>
              <a:t> lesions, esophagitis), </a:t>
            </a:r>
            <a:r>
              <a:rPr lang="en-US" sz="12800" dirty="0" smtClean="0">
                <a:latin typeface="Times New Roman" pitchFamily="18" charset="0"/>
                <a:cs typeface="Times New Roman" pitchFamily="18" charset="0"/>
              </a:rPr>
              <a:t>diarrhea due to Cryptosporidium spp. or </a:t>
            </a:r>
            <a:r>
              <a:rPr lang="en-US" sz="12800" dirty="0" err="1" smtClean="0">
                <a:latin typeface="Times New Roman" pitchFamily="18" charset="0"/>
                <a:cs typeface="Times New Roman" pitchFamily="18" charset="0"/>
              </a:rPr>
              <a:t>Isospora</a:t>
            </a:r>
            <a:r>
              <a:rPr lang="en-US" sz="12800" dirty="0" smtClean="0">
                <a:latin typeface="Times New Roman" pitchFamily="18" charset="0"/>
                <a:cs typeface="Times New Roman" pitchFamily="18" charset="0"/>
              </a:rPr>
              <a:t> belli, bacterial pathogens (especially in pediatric cases).</a:t>
            </a:r>
          </a:p>
          <a:p>
            <a:pPr algn="just">
              <a:buNone/>
            </a:pPr>
            <a:r>
              <a:rPr lang="en-US" dirty="0" smtClean="0">
                <a:latin typeface="Times New Roman" pitchFamily="18" charset="0"/>
                <a:cs typeface="Times New Roman" pitchFamily="18" charset="0"/>
              </a:rPr>
              <a:t> </a:t>
            </a:r>
          </a:p>
          <a:p>
            <a:pPr marL="0" indent="0" algn="just">
              <a:buNone/>
            </a:pPr>
            <a:endParaRPr lang="en-US"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b="1" dirty="0">
                <a:latin typeface="Times New Roman" pitchFamily="18" charset="0"/>
                <a:cs typeface="Times New Roman" pitchFamily="18" charset="0"/>
              </a:rPr>
              <a:t>Secondary neoplasms</a:t>
            </a:r>
            <a:r>
              <a:rPr lang="en-US" dirty="0">
                <a:latin typeface="Times New Roman" pitchFamily="18" charset="0"/>
                <a:cs typeface="Times New Roman" pitchFamily="18" charset="0"/>
              </a:rPr>
              <a:t>: Kaposi’s sarcoma (cutaneous and visceral, more </a:t>
            </a:r>
            <a:r>
              <a:rPr lang="en-US" dirty="0" err="1" smtClean="0">
                <a:latin typeface="Times New Roman" pitchFamily="18" charset="0"/>
                <a:cs typeface="Times New Roman" pitchFamily="18" charset="0"/>
              </a:rPr>
              <a:t>fulminant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course than in non-HIV-infected pts), lymphoid neoplasms (especially B cell lymphomas of brain, marrow, GI tract).</a:t>
            </a:r>
          </a:p>
          <a:p>
            <a:pPr algn="just">
              <a:buFont typeface="Wingdings" pitchFamily="2" charset="2"/>
              <a:buChar char="Ø"/>
            </a:pPr>
            <a:endParaRPr lang="en-US" dirty="0">
              <a:latin typeface="Times New Roman" pitchFamily="18" charset="0"/>
              <a:cs typeface="Times New Roman" pitchFamily="18" charset="0"/>
            </a:endParaRPr>
          </a:p>
          <a:p>
            <a:pPr algn="just">
              <a:buFont typeface="Wingdings" pitchFamily="2" charset="2"/>
              <a:buChar char="Ø"/>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Other diseases</a:t>
            </a:r>
            <a:r>
              <a:rPr lang="en-US" dirty="0">
                <a:latin typeface="Times New Roman" pitchFamily="18" charset="0"/>
                <a:cs typeface="Times New Roman" pitchFamily="18" charset="0"/>
              </a:rPr>
              <a:t>: A variety of organ-specific syndromes can be seen in </a:t>
            </a:r>
            <a:r>
              <a:rPr lang="en-US" dirty="0" err="1" smtClean="0">
                <a:latin typeface="Times New Roman" pitchFamily="18" charset="0"/>
                <a:cs typeface="Times New Roman" pitchFamily="18" charset="0"/>
              </a:rPr>
              <a:t>HIVinfected</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pts</a:t>
            </a:r>
            <a:r>
              <a:rPr lang="en-US" dirty="0">
                <a:latin typeface="Times New Roman" pitchFamily="18" charset="0"/>
                <a:cs typeface="Times New Roman" pitchFamily="18" charset="0"/>
              </a:rPr>
              <a:t>, either as primary manifestations of the HIV infection or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complications of treatment</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44</a:t>
            </a:fld>
            <a:endParaRPr lang="en-US"/>
          </a:p>
        </p:txBody>
      </p:sp>
    </p:spTree>
    <p:extLst>
      <p:ext uri="{BB962C8B-B14F-4D97-AF65-F5344CB8AC3E}">
        <p14:creationId xmlns:p14="http://schemas.microsoft.com/office/powerpoint/2010/main" xmlns="" val="11503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HIV Diagnosis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endParaRPr lang="en-US" dirty="0"/>
          </a:p>
        </p:txBody>
      </p:sp>
      <p:graphicFrame>
        <p:nvGraphicFramePr>
          <p:cNvPr id="4" name="Table 3"/>
          <p:cNvGraphicFramePr>
            <a:graphicFrameLocks noGrp="1"/>
          </p:cNvGraphicFramePr>
          <p:nvPr/>
        </p:nvGraphicFramePr>
        <p:xfrm>
          <a:off x="304800" y="1371598"/>
          <a:ext cx="8382000" cy="5418704"/>
        </p:xfrm>
        <a:graphic>
          <a:graphicData uri="http://schemas.openxmlformats.org/drawingml/2006/table">
            <a:tbl>
              <a:tblPr firstRow="1" bandRow="1">
                <a:tableStyleId>{5C22544A-7EE6-4342-B048-85BDC9FD1C3A}</a:tableStyleId>
              </a:tblPr>
              <a:tblGrid>
                <a:gridCol w="2095500"/>
                <a:gridCol w="2095500"/>
                <a:gridCol w="2095500"/>
                <a:gridCol w="2095500"/>
              </a:tblGrid>
              <a:tr h="1348982">
                <a:tc>
                  <a:txBody>
                    <a:bodyPr/>
                    <a:lstStyle/>
                    <a:p>
                      <a:r>
                        <a:rPr lang="en-US" dirty="0" smtClean="0"/>
                        <a:t>TYPE</a:t>
                      </a:r>
                      <a:r>
                        <a:rPr lang="en-US" baseline="0" dirty="0" smtClean="0"/>
                        <a:t> OF TESTS</a:t>
                      </a:r>
                      <a:endParaRPr lang="en-US" dirty="0"/>
                    </a:p>
                  </a:txBody>
                  <a:tcPr/>
                </a:tc>
                <a:tc>
                  <a:txBody>
                    <a:bodyPr/>
                    <a:lstStyle/>
                    <a:p>
                      <a:r>
                        <a:rPr lang="en-US" dirty="0" smtClean="0"/>
                        <a:t>HIV MARKERS</a:t>
                      </a:r>
                      <a:endParaRPr lang="en-US" dirty="0"/>
                    </a:p>
                  </a:txBody>
                  <a:tcPr/>
                </a:tc>
                <a:tc>
                  <a:txBody>
                    <a:bodyPr/>
                    <a:lstStyle/>
                    <a:p>
                      <a:r>
                        <a:rPr lang="en-US" dirty="0" smtClean="0"/>
                        <a:t>YEAR OF INTRODUCTION</a:t>
                      </a:r>
                      <a:endParaRPr lang="en-US" dirty="0"/>
                    </a:p>
                  </a:txBody>
                  <a:tcPr/>
                </a:tc>
                <a:tc>
                  <a:txBody>
                    <a:bodyPr/>
                    <a:lstStyle/>
                    <a:p>
                      <a:r>
                        <a:rPr lang="en-US" dirty="0" smtClean="0"/>
                        <a:t>TEST DURATION          </a:t>
                      </a:r>
                    </a:p>
                    <a:p>
                      <a:r>
                        <a:rPr lang="en-US" dirty="0" smtClean="0"/>
                        <a:t> (in Hours)</a:t>
                      </a:r>
                      <a:endParaRPr lang="en-US" dirty="0"/>
                    </a:p>
                  </a:txBody>
                  <a:tcPr/>
                </a:tc>
              </a:tr>
              <a:tr h="784620">
                <a:tc>
                  <a:txBody>
                    <a:bodyPr/>
                    <a:lstStyle/>
                    <a:p>
                      <a:r>
                        <a:rPr lang="en-US" dirty="0" smtClean="0"/>
                        <a:t>ELISA</a:t>
                      </a:r>
                      <a:endParaRPr lang="en-US" dirty="0"/>
                    </a:p>
                  </a:txBody>
                  <a:tcPr/>
                </a:tc>
                <a:tc>
                  <a:txBody>
                    <a:bodyPr/>
                    <a:lstStyle/>
                    <a:p>
                      <a:r>
                        <a:rPr lang="en-US" dirty="0" err="1" smtClean="0"/>
                        <a:t>Gp</a:t>
                      </a:r>
                      <a:r>
                        <a:rPr lang="en-US" dirty="0" smtClean="0"/>
                        <a:t> 120, </a:t>
                      </a:r>
                      <a:r>
                        <a:rPr lang="en-US" dirty="0" err="1" smtClean="0"/>
                        <a:t>gp</a:t>
                      </a:r>
                      <a:r>
                        <a:rPr lang="en-US" dirty="0" smtClean="0"/>
                        <a:t> 41, p24, </a:t>
                      </a:r>
                      <a:r>
                        <a:rPr lang="en-US" dirty="0" err="1" smtClean="0"/>
                        <a:t>gp</a:t>
                      </a:r>
                      <a:r>
                        <a:rPr lang="en-US" dirty="0" smtClean="0"/>
                        <a:t> 36.</a:t>
                      </a:r>
                      <a:endParaRPr lang="en-US" dirty="0"/>
                    </a:p>
                  </a:txBody>
                  <a:tcPr/>
                </a:tc>
                <a:tc>
                  <a:txBody>
                    <a:bodyPr/>
                    <a:lstStyle/>
                    <a:p>
                      <a:r>
                        <a:rPr lang="en-US" dirty="0" smtClean="0"/>
                        <a:t>Early 1980s</a:t>
                      </a:r>
                      <a:endParaRPr lang="en-US" dirty="0"/>
                    </a:p>
                  </a:txBody>
                  <a:tcPr/>
                </a:tc>
                <a:tc>
                  <a:txBody>
                    <a:bodyPr/>
                    <a:lstStyle/>
                    <a:p>
                      <a:r>
                        <a:rPr lang="en-US" dirty="0" smtClean="0"/>
                        <a:t>  2-3</a:t>
                      </a:r>
                      <a:endParaRPr lang="en-US" dirty="0"/>
                    </a:p>
                  </a:txBody>
                  <a:tcPr/>
                </a:tc>
              </a:tr>
              <a:tr h="547517">
                <a:tc>
                  <a:txBody>
                    <a:bodyPr/>
                    <a:lstStyle/>
                    <a:p>
                      <a:r>
                        <a:rPr lang="en-US" dirty="0" smtClean="0"/>
                        <a:t>Western Blot</a:t>
                      </a:r>
                      <a:endParaRPr lang="en-US" dirty="0"/>
                    </a:p>
                  </a:txBody>
                  <a:tcPr/>
                </a:tc>
                <a:tc>
                  <a:txBody>
                    <a:bodyPr/>
                    <a:lstStyle/>
                    <a:p>
                      <a:r>
                        <a:rPr lang="en-US" dirty="0" smtClean="0"/>
                        <a:t>All HIV Markers</a:t>
                      </a:r>
                      <a:endParaRPr lang="en-US" dirty="0"/>
                    </a:p>
                  </a:txBody>
                  <a:tcPr/>
                </a:tc>
                <a:tc>
                  <a:txBody>
                    <a:bodyPr/>
                    <a:lstStyle/>
                    <a:p>
                      <a:r>
                        <a:rPr lang="en-US" dirty="0" smtClean="0"/>
                        <a:t>Early 1980s</a:t>
                      </a:r>
                      <a:endParaRPr lang="en-US" dirty="0"/>
                    </a:p>
                  </a:txBody>
                  <a:tcPr/>
                </a:tc>
                <a:tc>
                  <a:txBody>
                    <a:bodyPr/>
                    <a:lstStyle/>
                    <a:p>
                      <a:r>
                        <a:rPr lang="en-US" dirty="0" smtClean="0"/>
                        <a:t>  48</a:t>
                      </a:r>
                      <a:endParaRPr lang="en-US" dirty="0"/>
                    </a:p>
                  </a:txBody>
                  <a:tcPr/>
                </a:tc>
              </a:tr>
              <a:tr h="547517">
                <a:tc>
                  <a:txBody>
                    <a:bodyPr/>
                    <a:lstStyle/>
                    <a:p>
                      <a:r>
                        <a:rPr lang="en-US" dirty="0" smtClean="0"/>
                        <a:t>Viral Culture</a:t>
                      </a:r>
                      <a:endParaRPr lang="en-US" dirty="0"/>
                    </a:p>
                  </a:txBody>
                  <a:tcPr/>
                </a:tc>
                <a:tc>
                  <a:txBody>
                    <a:bodyPr/>
                    <a:lstStyle/>
                    <a:p>
                      <a:r>
                        <a:rPr lang="en-US" dirty="0" smtClean="0"/>
                        <a:t>Tissue Culture</a:t>
                      </a:r>
                      <a:endParaRPr lang="en-US" dirty="0"/>
                    </a:p>
                  </a:txBody>
                  <a:tcPr/>
                </a:tc>
                <a:tc>
                  <a:txBody>
                    <a:bodyPr/>
                    <a:lstStyle/>
                    <a:p>
                      <a:r>
                        <a:rPr lang="en-US" dirty="0" smtClean="0"/>
                        <a:t>Mid</a:t>
                      </a:r>
                      <a:r>
                        <a:rPr lang="en-US" baseline="0" dirty="0" smtClean="0"/>
                        <a:t> 1980s</a:t>
                      </a:r>
                      <a:endParaRPr lang="en-US" dirty="0"/>
                    </a:p>
                  </a:txBody>
                  <a:tcPr/>
                </a:tc>
                <a:tc>
                  <a:txBody>
                    <a:bodyPr/>
                    <a:lstStyle/>
                    <a:p>
                      <a:r>
                        <a:rPr lang="en-US" dirty="0" smtClean="0"/>
                        <a:t>  72</a:t>
                      </a:r>
                      <a:endParaRPr lang="en-US" dirty="0"/>
                    </a:p>
                  </a:txBody>
                  <a:tcPr/>
                </a:tc>
              </a:tr>
              <a:tr h="547517">
                <a:tc>
                  <a:txBody>
                    <a:bodyPr/>
                    <a:lstStyle/>
                    <a:p>
                      <a:r>
                        <a:rPr lang="en-US" dirty="0" smtClean="0"/>
                        <a:t>P24 Antigen Assay</a:t>
                      </a:r>
                      <a:endParaRPr lang="en-US" dirty="0"/>
                    </a:p>
                  </a:txBody>
                  <a:tcPr/>
                </a:tc>
                <a:tc>
                  <a:txBody>
                    <a:bodyPr/>
                    <a:lstStyle/>
                    <a:p>
                      <a:r>
                        <a:rPr lang="en-US" dirty="0" smtClean="0"/>
                        <a:t>Gag p24</a:t>
                      </a:r>
                      <a:endParaRPr lang="en-US" dirty="0"/>
                    </a:p>
                  </a:txBody>
                  <a:tcPr/>
                </a:tc>
                <a:tc>
                  <a:txBody>
                    <a:bodyPr/>
                    <a:lstStyle/>
                    <a:p>
                      <a:r>
                        <a:rPr lang="en-US" dirty="0" smtClean="0"/>
                        <a:t> Late 1980s</a:t>
                      </a:r>
                      <a:endParaRPr lang="en-US" dirty="0"/>
                    </a:p>
                  </a:txBody>
                  <a:tcPr/>
                </a:tc>
                <a:tc>
                  <a:txBody>
                    <a:bodyPr/>
                    <a:lstStyle/>
                    <a:p>
                      <a:r>
                        <a:rPr lang="en-US" dirty="0" smtClean="0"/>
                        <a:t>  3</a:t>
                      </a:r>
                      <a:endParaRPr lang="en-US" dirty="0"/>
                    </a:p>
                  </a:txBody>
                  <a:tcPr/>
                </a:tc>
              </a:tr>
              <a:tr h="547517">
                <a:tc>
                  <a:txBody>
                    <a:bodyPr/>
                    <a:lstStyle/>
                    <a:p>
                      <a:r>
                        <a:rPr lang="en-US" dirty="0" smtClean="0"/>
                        <a:t>DNA PCR</a:t>
                      </a:r>
                      <a:endParaRPr lang="en-US" dirty="0"/>
                    </a:p>
                  </a:txBody>
                  <a:tcPr/>
                </a:tc>
                <a:tc>
                  <a:txBody>
                    <a:bodyPr/>
                    <a:lstStyle/>
                    <a:p>
                      <a:r>
                        <a:rPr lang="en-US" dirty="0" smtClean="0"/>
                        <a:t> RNA</a:t>
                      </a:r>
                      <a:endParaRPr lang="en-US" dirty="0"/>
                    </a:p>
                  </a:txBody>
                  <a:tcPr/>
                </a:tc>
                <a:tc>
                  <a:txBody>
                    <a:bodyPr/>
                    <a:lstStyle/>
                    <a:p>
                      <a:r>
                        <a:rPr lang="en-US" dirty="0" smtClean="0"/>
                        <a:t> Early 1990s</a:t>
                      </a:r>
                      <a:endParaRPr lang="en-US" dirty="0"/>
                    </a:p>
                  </a:txBody>
                  <a:tcPr/>
                </a:tc>
                <a:tc>
                  <a:txBody>
                    <a:bodyPr/>
                    <a:lstStyle/>
                    <a:p>
                      <a:r>
                        <a:rPr lang="en-US" dirty="0" smtClean="0"/>
                        <a:t> 12</a:t>
                      </a:r>
                      <a:endParaRPr lang="en-US" dirty="0"/>
                    </a:p>
                  </a:txBody>
                  <a:tcPr/>
                </a:tc>
              </a:tr>
              <a:tr h="547517">
                <a:tc>
                  <a:txBody>
                    <a:bodyPr/>
                    <a:lstStyle/>
                    <a:p>
                      <a:r>
                        <a:rPr lang="en-US" dirty="0" smtClean="0"/>
                        <a:t>RT PCR</a:t>
                      </a:r>
                      <a:endParaRPr lang="en-US" dirty="0"/>
                    </a:p>
                  </a:txBody>
                  <a:tcPr/>
                </a:tc>
                <a:tc>
                  <a:txBody>
                    <a:bodyPr/>
                    <a:lstStyle/>
                    <a:p>
                      <a:r>
                        <a:rPr lang="en-US" dirty="0" smtClean="0"/>
                        <a:t> RNA</a:t>
                      </a:r>
                      <a:endParaRPr lang="en-US" dirty="0"/>
                    </a:p>
                  </a:txBody>
                  <a:tcPr/>
                </a:tc>
                <a:tc>
                  <a:txBody>
                    <a:bodyPr/>
                    <a:lstStyle/>
                    <a:p>
                      <a:r>
                        <a:rPr lang="en-US" dirty="0" smtClean="0"/>
                        <a:t> Mid</a:t>
                      </a:r>
                      <a:r>
                        <a:rPr lang="en-US" baseline="0" dirty="0" smtClean="0"/>
                        <a:t> 1990s</a:t>
                      </a:r>
                      <a:endParaRPr lang="en-US" dirty="0"/>
                    </a:p>
                  </a:txBody>
                  <a:tcPr/>
                </a:tc>
                <a:tc>
                  <a:txBody>
                    <a:bodyPr/>
                    <a:lstStyle/>
                    <a:p>
                      <a:r>
                        <a:rPr lang="en-US" dirty="0" smtClean="0"/>
                        <a:t> 12</a:t>
                      </a:r>
                      <a:endParaRPr lang="en-US" dirty="0"/>
                    </a:p>
                  </a:txBody>
                  <a:tcPr/>
                </a:tc>
              </a:tr>
              <a:tr h="547517">
                <a:tc>
                  <a:txBody>
                    <a:bodyPr/>
                    <a:lstStyle/>
                    <a:p>
                      <a:r>
                        <a:rPr lang="en-US" dirty="0" smtClean="0"/>
                        <a:t>Rapid Tests</a:t>
                      </a:r>
                      <a:endParaRPr lang="en-US" dirty="0"/>
                    </a:p>
                  </a:txBody>
                  <a:tcPr/>
                </a:tc>
                <a:tc>
                  <a:txBody>
                    <a:bodyPr/>
                    <a:lstStyle/>
                    <a:p>
                      <a:r>
                        <a:rPr lang="en-US" dirty="0" smtClean="0"/>
                        <a:t> </a:t>
                      </a:r>
                      <a:r>
                        <a:rPr lang="en-US" dirty="0" err="1" smtClean="0"/>
                        <a:t>gp</a:t>
                      </a:r>
                      <a:r>
                        <a:rPr lang="en-US" dirty="0" smtClean="0"/>
                        <a:t> 120, </a:t>
                      </a:r>
                      <a:r>
                        <a:rPr lang="en-US" dirty="0" err="1" smtClean="0"/>
                        <a:t>gp</a:t>
                      </a:r>
                      <a:r>
                        <a:rPr lang="en-US" dirty="0" smtClean="0"/>
                        <a:t> 41, p24</a:t>
                      </a:r>
                      <a:endParaRPr lang="en-US" dirty="0"/>
                    </a:p>
                  </a:txBody>
                  <a:tcPr/>
                </a:tc>
                <a:tc>
                  <a:txBody>
                    <a:bodyPr/>
                    <a:lstStyle/>
                    <a:p>
                      <a:r>
                        <a:rPr lang="en-US" dirty="0" smtClean="0"/>
                        <a:t> Late 1990s</a:t>
                      </a:r>
                      <a:endParaRPr lang="en-US" dirty="0"/>
                    </a:p>
                  </a:txBody>
                  <a:tcPr/>
                </a:tc>
                <a:tc>
                  <a:txBody>
                    <a:bodyPr/>
                    <a:lstStyle/>
                    <a:p>
                      <a:r>
                        <a:rPr lang="en-US" dirty="0" smtClean="0"/>
                        <a:t> 40 Minutes.</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C9D85EE5-4063-496F-B78C-6C77B43A3C79}"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92162"/>
          </a:xfrm>
        </p:spPr>
        <p:txBody>
          <a:bodyPr/>
          <a:lstStyle/>
          <a:p>
            <a:pPr algn="l"/>
            <a:r>
              <a:rPr lang="en-US" b="1" dirty="0" smtClean="0">
                <a:latin typeface="Times New Roman" pitchFamily="18" charset="0"/>
                <a:cs typeface="Times New Roman" pitchFamily="18" charset="0"/>
              </a:rPr>
              <a:t>HIV Treatment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382000" cy="4983163"/>
          </a:xfrm>
        </p:spPr>
        <p:txBody>
          <a:bodyPr>
            <a:normAutofit fontScale="85000" lnSpcReduction="20000"/>
          </a:bodyPr>
          <a:lstStyle/>
          <a:p>
            <a:pPr algn="just">
              <a:buNone/>
            </a:pPr>
            <a:r>
              <a:rPr lang="en-US" sz="3000" b="1" dirty="0" smtClean="0">
                <a:latin typeface="Times New Roman" pitchFamily="18" charset="0"/>
                <a:cs typeface="Times New Roman" pitchFamily="18" charset="0"/>
              </a:rPr>
              <a:t>Antiretroviral Therapy </a:t>
            </a:r>
          </a:p>
          <a:p>
            <a:pPr algn="just"/>
            <a:r>
              <a:rPr lang="en-US" sz="3000" dirty="0" smtClean="0">
                <a:latin typeface="Times New Roman" pitchFamily="18" charset="0"/>
                <a:cs typeface="Times New Roman" pitchFamily="18" charset="0"/>
              </a:rPr>
              <a:t>The cornerstone of medical management of HIV infection is highly active combination antiretroviral therapy, or HAART.</a:t>
            </a:r>
          </a:p>
          <a:p>
            <a:pPr algn="just">
              <a:buNone/>
            </a:pPr>
            <a:endParaRPr lang="en-US" sz="3000" b="1" dirty="0" smtClean="0">
              <a:latin typeface="Times New Roman" pitchFamily="18" charset="0"/>
              <a:cs typeface="Times New Roman" pitchFamily="18" charset="0"/>
            </a:endParaRPr>
          </a:p>
          <a:p>
            <a:pPr algn="just">
              <a:buNone/>
            </a:pPr>
            <a:r>
              <a:rPr lang="en-US" sz="3000" b="1" dirty="0" smtClean="0">
                <a:latin typeface="Times New Roman" pitchFamily="18" charset="0"/>
                <a:cs typeface="Times New Roman" pitchFamily="18" charset="0"/>
              </a:rPr>
              <a:t>Aims of Treatment</a:t>
            </a: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 Improved quality of life/increased longevity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Reduction of HIV related morbidity and mortality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Restoration and preservation of immune function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Maximal suppression of HIV replication</a:t>
            </a:r>
          </a:p>
          <a:p>
            <a:pPr marL="571500" indent="-571500">
              <a:buFont typeface="+mj-lt"/>
              <a:buAutoNum type="romanUcPeriod"/>
            </a:pPr>
            <a:endParaRPr lang="en-US" sz="2400"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ARV Treatment</a:t>
            </a:r>
            <a:endParaRPr lang="en-US" b="1" dirty="0"/>
          </a:p>
        </p:txBody>
      </p:sp>
      <p:sp>
        <p:nvSpPr>
          <p:cNvPr id="3" name="Content Placeholder 2"/>
          <p:cNvSpPr>
            <a:spLocks noGrp="1"/>
          </p:cNvSpPr>
          <p:nvPr>
            <p:ph idx="1"/>
          </p:nvPr>
        </p:nvSpPr>
        <p:spPr/>
        <p:txBody>
          <a:bodyPr>
            <a:normAutofit lnSpcReduction="10000"/>
          </a:bodyPr>
          <a:lstStyle/>
          <a:p>
            <a:pPr marL="609600" indent="-609600" algn="just">
              <a:lnSpc>
                <a:spcPct val="80000"/>
              </a:lnSpc>
            </a:pPr>
            <a:r>
              <a:rPr lang="en-US" sz="2800" dirty="0" smtClean="0">
                <a:latin typeface="Times New Roman" pitchFamily="18" charset="0"/>
                <a:cs typeface="Times New Roman" pitchFamily="18" charset="0"/>
              </a:rPr>
              <a:t>Antiretroviral treatment is part of the comprehensive care of HIV infection</a:t>
            </a:r>
          </a:p>
          <a:p>
            <a:pPr marL="609600" indent="-609600" algn="just">
              <a:lnSpc>
                <a:spcPct val="80000"/>
              </a:lnSpc>
            </a:pPr>
            <a:r>
              <a:rPr lang="en-US" sz="2800" dirty="0" smtClean="0">
                <a:latin typeface="Times New Roman" pitchFamily="18" charset="0"/>
                <a:cs typeface="Times New Roman" pitchFamily="18" charset="0"/>
              </a:rPr>
              <a:t>Treatment should be planned and started in good time</a:t>
            </a:r>
          </a:p>
          <a:p>
            <a:pPr marL="609600" indent="-609600" algn="just">
              <a:lnSpc>
                <a:spcPct val="80000"/>
              </a:lnSpc>
            </a:pPr>
            <a:r>
              <a:rPr lang="en-US" sz="2800" dirty="0" smtClean="0">
                <a:latin typeface="Times New Roman" pitchFamily="18" charset="0"/>
                <a:cs typeface="Times New Roman" pitchFamily="18" charset="0"/>
              </a:rPr>
              <a:t>Regular follow up and monitoring is essential  </a:t>
            </a:r>
          </a:p>
          <a:p>
            <a:pPr marL="609600" indent="-609600" algn="just">
              <a:lnSpc>
                <a:spcPct val="80000"/>
              </a:lnSpc>
            </a:pPr>
            <a:r>
              <a:rPr lang="en-US" sz="2800" dirty="0" smtClean="0">
                <a:latin typeface="Times New Roman" pitchFamily="18" charset="0"/>
                <a:cs typeface="Times New Roman" pitchFamily="18" charset="0"/>
              </a:rPr>
              <a:t>Treatment should be stopped/changed when necessary</a:t>
            </a:r>
          </a:p>
          <a:p>
            <a:pPr marL="609600" indent="-609600" algn="just">
              <a:lnSpc>
                <a:spcPct val="80000"/>
              </a:lnSpc>
            </a:pPr>
            <a:r>
              <a:rPr lang="en-US" sz="2800" dirty="0" smtClean="0">
                <a:latin typeface="Times New Roman" pitchFamily="18" charset="0"/>
                <a:cs typeface="Times New Roman" pitchFamily="18" charset="0"/>
              </a:rPr>
              <a:t>The choice of drugs should take into account</a:t>
            </a:r>
          </a:p>
          <a:p>
            <a:pPr marL="990600" lvl="1" indent="-533400" algn="just">
              <a:lnSpc>
                <a:spcPct val="80000"/>
              </a:lnSpc>
            </a:pPr>
            <a:r>
              <a:rPr lang="en-US" dirty="0" smtClean="0">
                <a:latin typeface="Times New Roman" pitchFamily="18" charset="0"/>
                <a:cs typeface="Times New Roman" pitchFamily="18" charset="0"/>
              </a:rPr>
              <a:t>Efficacy</a:t>
            </a:r>
          </a:p>
          <a:p>
            <a:pPr marL="990600" lvl="1" indent="-533400" algn="just">
              <a:lnSpc>
                <a:spcPct val="80000"/>
              </a:lnSpc>
            </a:pPr>
            <a:r>
              <a:rPr lang="en-US" dirty="0" smtClean="0">
                <a:latin typeface="Times New Roman" pitchFamily="18" charset="0"/>
                <a:cs typeface="Times New Roman" pitchFamily="18" charset="0"/>
              </a:rPr>
              <a:t>Tolerability</a:t>
            </a:r>
          </a:p>
          <a:p>
            <a:pPr marL="990600" lvl="1" indent="-533400" algn="just">
              <a:lnSpc>
                <a:spcPct val="80000"/>
              </a:lnSpc>
            </a:pPr>
            <a:r>
              <a:rPr lang="en-US" dirty="0" smtClean="0">
                <a:latin typeface="Times New Roman" pitchFamily="18" charset="0"/>
                <a:cs typeface="Times New Roman" pitchFamily="18" charset="0"/>
              </a:rPr>
              <a:t>Dose Schedule</a:t>
            </a:r>
          </a:p>
          <a:p>
            <a:pPr marL="990600" lvl="1" indent="-533400" algn="just">
              <a:lnSpc>
                <a:spcPct val="80000"/>
              </a:lnSpc>
            </a:pPr>
            <a:r>
              <a:rPr lang="en-US" dirty="0" smtClean="0">
                <a:latin typeface="Times New Roman" pitchFamily="18" charset="0"/>
                <a:cs typeface="Times New Roman" pitchFamily="18" charset="0"/>
              </a:rPr>
              <a:t>Affordability and availability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Ctd</a:t>
            </a:r>
            <a:r>
              <a:rPr lang="en-US" dirty="0" smtClean="0"/>
              <a:t>:   </a:t>
            </a:r>
            <a:r>
              <a:rPr lang="en-US" b="1" dirty="0" smtClean="0"/>
              <a:t>Principles of ART</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sz="3000" dirty="0" smtClean="0">
                <a:latin typeface="Times New Roman" pitchFamily="18" charset="0"/>
                <a:cs typeface="Times New Roman" pitchFamily="18" charset="0"/>
              </a:rPr>
              <a:t>ARV drugs are associated with adverse events and drug-drug interactions</a:t>
            </a:r>
          </a:p>
          <a:p>
            <a:pPr algn="just"/>
            <a:r>
              <a:rPr lang="en-US" sz="3000" dirty="0" err="1" smtClean="0">
                <a:latin typeface="Times New Roman" pitchFamily="18" charset="0"/>
                <a:cs typeface="Times New Roman" pitchFamily="18" charset="0"/>
              </a:rPr>
              <a:t>Atleast</a:t>
            </a:r>
            <a:r>
              <a:rPr lang="en-US" sz="3000" dirty="0" smtClean="0">
                <a:latin typeface="Times New Roman" pitchFamily="18" charset="0"/>
                <a:cs typeface="Times New Roman" pitchFamily="18" charset="0"/>
              </a:rPr>
              <a:t> 3 different drugs are included in an ART regimen referred to as </a:t>
            </a:r>
            <a:r>
              <a:rPr lang="en-US" sz="3000" b="1" dirty="0" smtClean="0">
                <a:latin typeface="Times New Roman" pitchFamily="18" charset="0"/>
                <a:cs typeface="Times New Roman" pitchFamily="18" charset="0"/>
              </a:rPr>
              <a:t>HAART</a:t>
            </a:r>
            <a:r>
              <a:rPr lang="en-US" sz="3000" dirty="0" smtClean="0">
                <a:latin typeface="Times New Roman" pitchFamily="18" charset="0"/>
                <a:cs typeface="Times New Roman" pitchFamily="18" charset="0"/>
              </a:rPr>
              <a:t>- Highly Active Anti Retroviral Therapy.</a:t>
            </a:r>
          </a:p>
          <a:p>
            <a:pPr algn="just"/>
            <a:r>
              <a:rPr lang="en-US" sz="3000" dirty="0" smtClean="0">
                <a:latin typeface="Times New Roman" pitchFamily="18" charset="0"/>
                <a:cs typeface="Times New Roman" pitchFamily="18" charset="0"/>
              </a:rPr>
              <a:t>Adherence is key to successful treatment </a:t>
            </a:r>
          </a:p>
          <a:p>
            <a:pPr algn="just"/>
            <a:r>
              <a:rPr lang="en-US" sz="3000" dirty="0" smtClean="0">
                <a:latin typeface="Times New Roman" pitchFamily="18" charset="0"/>
                <a:cs typeface="Times New Roman" pitchFamily="18" charset="0"/>
              </a:rPr>
              <a:t>Treatment may fail despite patient’s and </a:t>
            </a:r>
            <a:r>
              <a:rPr lang="en-US" sz="3000" dirty="0" err="1" smtClean="0">
                <a:latin typeface="Times New Roman" pitchFamily="18" charset="0"/>
                <a:cs typeface="Times New Roman" pitchFamily="18" charset="0"/>
              </a:rPr>
              <a:t>carer’s</a:t>
            </a:r>
            <a:r>
              <a:rPr lang="en-US" sz="3000" dirty="0" smtClean="0">
                <a:latin typeface="Times New Roman" pitchFamily="18" charset="0"/>
                <a:cs typeface="Times New Roman" pitchFamily="18" charset="0"/>
              </a:rPr>
              <a:t> best efforts</a:t>
            </a:r>
          </a:p>
          <a:p>
            <a:pPr algn="just"/>
            <a:r>
              <a:rPr lang="en-US" sz="3000" dirty="0" smtClean="0">
                <a:latin typeface="Times New Roman" pitchFamily="18" charset="0"/>
                <a:cs typeface="Times New Roman" pitchFamily="18" charset="0"/>
              </a:rPr>
              <a:t>There should be commitment to continued support of patient (and family)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latin typeface="Times New Roman" pitchFamily="18" charset="0"/>
                <a:cs typeface="Times New Roman" pitchFamily="18" charset="0"/>
              </a:rPr>
              <a:t>Characteristics of good HAART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en-US" sz="2800" dirty="0" smtClean="0">
                <a:latin typeface="Times New Roman" pitchFamily="18" charset="0"/>
                <a:cs typeface="Times New Roman" pitchFamily="18" charset="0"/>
              </a:rPr>
              <a:t>Potent: should bring down viral load to an undetectable level within 3-4 months of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Acceptable regimen to maximize adherence</a:t>
            </a:r>
          </a:p>
          <a:p>
            <a:pPr>
              <a:lnSpc>
                <a:spcPct val="90000"/>
              </a:lnSpc>
              <a:buNone/>
            </a:pPr>
            <a:r>
              <a:rPr lang="en-US" sz="2800" dirty="0" smtClean="0">
                <a:latin typeface="Times New Roman" pitchFamily="18" charset="0"/>
                <a:cs typeface="Times New Roman" pitchFamily="18" charset="0"/>
              </a:rPr>
              <a:t>            - simple</a:t>
            </a:r>
          </a:p>
          <a:p>
            <a:pPr>
              <a:lnSpc>
                <a:spcPct val="90000"/>
              </a:lnSpc>
              <a:buNone/>
            </a:pPr>
            <a:r>
              <a:rPr lang="en-US" sz="2800" dirty="0" smtClean="0">
                <a:latin typeface="Times New Roman" pitchFamily="18" charset="0"/>
                <a:cs typeface="Times New Roman" pitchFamily="18" charset="0"/>
              </a:rPr>
              <a:t>            - tolerable side effects</a:t>
            </a:r>
          </a:p>
          <a:p>
            <a:pPr>
              <a:lnSpc>
                <a:spcPct val="90000"/>
              </a:lnSpc>
              <a:buNone/>
            </a:pPr>
            <a:r>
              <a:rPr lang="en-US" sz="2800" dirty="0" smtClean="0">
                <a:latin typeface="Times New Roman" pitchFamily="18" charset="0"/>
                <a:cs typeface="Times New Roman" pitchFamily="18" charset="0"/>
              </a:rPr>
              <a:t>            - patient commitment for life-long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Reasonable options for future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Affordable and sustainable</a:t>
            </a:r>
          </a:p>
        </p:txBody>
      </p:sp>
      <p:sp>
        <p:nvSpPr>
          <p:cNvPr id="4" name="Slide Number Placeholder 3"/>
          <p:cNvSpPr>
            <a:spLocks noGrp="1"/>
          </p:cNvSpPr>
          <p:nvPr>
            <p:ph type="sldNum" sz="quarter" idx="12"/>
          </p:nvPr>
        </p:nvSpPr>
        <p:spPr/>
        <p:txBody>
          <a:bodyPr/>
          <a:lstStyle/>
          <a:p>
            <a:fld id="{C9D85EE5-4063-496F-B78C-6C77B43A3C79}"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Human Immunodeficiency Virus: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Historical Background</a:t>
            </a:r>
            <a:endParaRPr lang="en-US"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0" y="1600200"/>
          <a:ext cx="9296400" cy="6608064"/>
        </p:xfrm>
        <a:graphic>
          <a:graphicData uri="http://schemas.openxmlformats.org/drawingml/2006/table">
            <a:tbl>
              <a:tblPr firstRow="1" bandRow="1">
                <a:tableStyleId>{5C22544A-7EE6-4342-B048-85BDC9FD1C3A}</a:tableStyleId>
              </a:tblPr>
              <a:tblGrid>
                <a:gridCol w="4607781"/>
                <a:gridCol w="4688619"/>
              </a:tblGrid>
              <a:tr h="125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Gill Sans MT" pitchFamily="34" charset="0"/>
                        </a:rPr>
                        <a:t>1981</a:t>
                      </a:r>
                    </a:p>
                    <a:p>
                      <a:endParaRPr lang="en-US" dirty="0"/>
                    </a:p>
                  </a:txBody>
                  <a:tcPr/>
                </a:tc>
                <a:tc>
                  <a:txBody>
                    <a:bodyPr/>
                    <a:lstStyle/>
                    <a:p>
                      <a:pPr marL="401638" marR="0" lvl="0" indent="-290513"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Doctors in US recognized PCP in homosexual males, a condition previously unreported in healthy adults</a:t>
                      </a:r>
                    </a:p>
                    <a:p>
                      <a:pPr marL="401638" marR="0" lvl="0" indent="-290513"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Later recognized that all these patients were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immunosuppressed</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p>
                  </a:txBody>
                  <a:tcPr/>
                </a:tc>
              </a:tr>
              <a:tr h="2703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1983/4</a:t>
                      </a:r>
                    </a:p>
                    <a:p>
                      <a:endParaRPr lang="en-US" dirty="0">
                        <a:latin typeface="Times New Roman" pitchFamily="18" charset="0"/>
                        <a:cs typeface="Times New Roman" pitchFamily="18" charset="0"/>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Scientist described the cause of this acquired immunodeficiency syndrome (AIDS) as a retrovirus </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err="1" smtClean="0">
                          <a:ln>
                            <a:noFill/>
                          </a:ln>
                          <a:solidFill>
                            <a:schemeClr val="tx1"/>
                          </a:solidFill>
                          <a:effectLst/>
                          <a:latin typeface="Times New Roman" pitchFamily="18" charset="0"/>
                          <a:cs typeface="Times New Roman" pitchFamily="18" charset="0"/>
                        </a:rPr>
                        <a:t>Lymphadenopathy</a:t>
                      </a: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 Associated Virus (LAV)</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AIDs Associated Retrovirus (ARV)</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Human T- </a:t>
                      </a:r>
                      <a:r>
                        <a:rPr kumimoji="0" lang="en-GB" sz="2000" b="0" i="0" u="none" strike="noStrike" cap="none" normalizeH="0" baseline="0" dirty="0" err="1" smtClean="0">
                          <a:ln>
                            <a:noFill/>
                          </a:ln>
                          <a:solidFill>
                            <a:schemeClr val="tx1"/>
                          </a:solidFill>
                          <a:effectLst/>
                          <a:latin typeface="Times New Roman" pitchFamily="18" charset="0"/>
                          <a:cs typeface="Times New Roman" pitchFamily="18" charset="0"/>
                        </a:rPr>
                        <a:t>lymphotrophic</a:t>
                      </a: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 Virus Ш (HTLV-Ш)</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r h="6284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cap="none" normalizeH="0" baseline="0" dirty="0" smtClean="0">
                          <a:ln>
                            <a:noFill/>
                          </a:ln>
                          <a:solidFill>
                            <a:schemeClr val="tx1"/>
                          </a:solidFill>
                          <a:effectLst/>
                          <a:latin typeface="Gill Sans MT" pitchFamily="34" charset="0"/>
                        </a:rPr>
                        <a:t>1984</a:t>
                      </a:r>
                      <a:endParaRPr kumimoji="0" lang="en-US" sz="1800" b="0" i="0" u="none" strike="noStrike" cap="none" normalizeH="0" baseline="0" dirty="0" smtClean="0">
                        <a:ln>
                          <a:noFill/>
                        </a:ln>
                        <a:solidFill>
                          <a:schemeClr val="tx1"/>
                        </a:solidFill>
                        <a:effectLst/>
                        <a:latin typeface="Gill Sans MT" pitchFamily="34" charset="0"/>
                      </a:endParaRPr>
                    </a:p>
                    <a:p>
                      <a:endParaRPr lang="en-US"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First case described In Kenya</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tc>
              </a:tr>
              <a:tr h="359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1986</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Human Immunodeficiency Virus (HIV) accepted as international designation for the retrovirus in a WHO consultative meeting</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bl>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b="1" dirty="0" smtClean="0">
                <a:solidFill>
                  <a:srgbClr val="C00000"/>
                </a:solidFill>
                <a:latin typeface="Aharoni" pitchFamily="2" charset="-79"/>
                <a:cs typeface="Aharoni" pitchFamily="2" charset="-79"/>
              </a:rPr>
              <a:t>Currently HAART does not cure HIV but halts viral replication, thus prevent further disease progression and immune system damage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latin typeface="Times New Roman" pitchFamily="18" charset="0"/>
                <a:cs typeface="Times New Roman" pitchFamily="18" charset="0"/>
              </a:rPr>
              <a:t>Suppression of HIV Replication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ARVs must be taken in combination of at least </a:t>
            </a:r>
            <a:r>
              <a:rPr lang="en-US" b="1" dirty="0" smtClean="0">
                <a:latin typeface="Times New Roman" pitchFamily="18" charset="0"/>
                <a:cs typeface="Times New Roman" pitchFamily="18" charset="0"/>
              </a:rPr>
              <a:t>3 drugs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Strict adherence to treatment is of the </a:t>
            </a:r>
            <a:r>
              <a:rPr lang="en-US" b="1" u="sng" dirty="0" smtClean="0">
                <a:latin typeface="Times New Roman" pitchFamily="18" charset="0"/>
                <a:cs typeface="Times New Roman" pitchFamily="18" charset="0"/>
              </a:rPr>
              <a:t>utmost importance</a:t>
            </a:r>
          </a:p>
          <a:p>
            <a:pPr lvl="1"/>
            <a:r>
              <a:rPr lang="en-US" dirty="0" smtClean="0">
                <a:latin typeface="Times New Roman" pitchFamily="18" charset="0"/>
                <a:cs typeface="Times New Roman" pitchFamily="18" charset="0"/>
              </a:rPr>
              <a:t>&lt;95% adherence allows the rapid development of viral resistance</a:t>
            </a:r>
          </a:p>
          <a:p>
            <a:pPr lvl="1"/>
            <a:r>
              <a:rPr lang="en-US" dirty="0" smtClean="0">
                <a:latin typeface="Times New Roman" pitchFamily="18" charset="0"/>
                <a:cs typeface="Times New Roman" pitchFamily="18" charset="0"/>
              </a:rPr>
              <a:t>Poor adherers </a:t>
            </a:r>
            <a:r>
              <a:rPr lang="en-US" b="1" dirty="0" smtClean="0">
                <a:latin typeface="Times New Roman" pitchFamily="18" charset="0"/>
                <a:cs typeface="Times New Roman" pitchFamily="18" charset="0"/>
              </a:rPr>
              <a:t>do badly</a:t>
            </a:r>
          </a:p>
          <a:p>
            <a:pPr lvl="2"/>
            <a:r>
              <a:rPr lang="en-US" b="1" dirty="0" smtClean="0">
                <a:latin typeface="Times New Roman" pitchFamily="18" charset="0"/>
                <a:cs typeface="Times New Roman" pitchFamily="18" charset="0"/>
              </a:rPr>
              <a:t>Fail treatment much earlier</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chemeClr val="tx2">
                    <a:lumMod val="75000"/>
                  </a:schemeClr>
                </a:solidFill>
              </a:rPr>
              <a:t>Immune Reconstitution</a:t>
            </a:r>
            <a:endParaRPr lang="en-US" sz="2800"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ART prevents CD4 destruction by HIV</a:t>
            </a:r>
          </a:p>
          <a:p>
            <a:r>
              <a:rPr lang="en-US" sz="2800" dirty="0" smtClean="0">
                <a:latin typeface="Times New Roman" pitchFamily="18" charset="0"/>
                <a:cs typeface="Times New Roman" pitchFamily="18" charset="0"/>
              </a:rPr>
              <a:t>CD4 cell count can recover </a:t>
            </a:r>
          </a:p>
          <a:p>
            <a:r>
              <a:rPr lang="en-US" sz="2800" dirty="0" smtClean="0">
                <a:latin typeface="Times New Roman" pitchFamily="18" charset="0"/>
                <a:cs typeface="Times New Roman" pitchFamily="18" charset="0"/>
              </a:rPr>
              <a:t>Improved function of CD4 cells</a:t>
            </a:r>
          </a:p>
          <a:p>
            <a:r>
              <a:rPr lang="en-US" sz="2800" dirty="0" smtClean="0">
                <a:latin typeface="Times New Roman" pitchFamily="18" charset="0"/>
                <a:cs typeface="Times New Roman" pitchFamily="18" charset="0"/>
              </a:rPr>
              <a:t>CD4 cells are central to the immune system</a:t>
            </a:r>
          </a:p>
          <a:p>
            <a:pPr lvl="1"/>
            <a:r>
              <a:rPr lang="en-US" dirty="0" smtClean="0">
                <a:latin typeface="Times New Roman" pitchFamily="18" charset="0"/>
                <a:cs typeface="Times New Roman" pitchFamily="18" charset="0"/>
              </a:rPr>
              <a:t>So there is improved overall function of the immune system</a:t>
            </a:r>
          </a:p>
          <a:p>
            <a:pPr lvl="1"/>
            <a:r>
              <a:rPr lang="en-US" dirty="0" smtClean="0">
                <a:latin typeface="Times New Roman" pitchFamily="18" charset="0"/>
                <a:cs typeface="Times New Roman" pitchFamily="18" charset="0"/>
              </a:rPr>
              <a:t>It takes from 6 to 8 weeks for this to become evident clinically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676400"/>
          </a:xfrm>
        </p:spPr>
        <p:txBody>
          <a:bodyPr>
            <a:normAutofit fontScale="90000"/>
          </a:bodyPr>
          <a:lstStyle/>
          <a:p>
            <a:r>
              <a:rPr lang="en-US" b="1" dirty="0" smtClean="0">
                <a:solidFill>
                  <a:schemeClr val="tx2">
                    <a:lumMod val="75000"/>
                  </a:schemeClr>
                </a:solidFill>
                <a:latin typeface="Times New Roman" pitchFamily="18" charset="0"/>
                <a:cs typeface="Times New Roman" pitchFamily="18" charset="0"/>
              </a:rPr>
              <a:t>Reduction of HIV related morbidity and mortality and Improvement of QOL –Quality of Life.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05000"/>
            <a:ext cx="8153400" cy="4221163"/>
          </a:xfrm>
        </p:spPr>
        <p:txBody>
          <a:bodyPr/>
          <a:lstStyle/>
          <a:p>
            <a:r>
              <a:rPr lang="en-US" dirty="0" smtClean="0">
                <a:latin typeface="Times New Roman" pitchFamily="18" charset="0"/>
                <a:cs typeface="Times New Roman" pitchFamily="18" charset="0"/>
              </a:rPr>
              <a:t>Decreased hospitalizations</a:t>
            </a:r>
          </a:p>
          <a:p>
            <a:r>
              <a:rPr lang="en-US" dirty="0" smtClean="0">
                <a:latin typeface="Times New Roman" pitchFamily="18" charset="0"/>
                <a:cs typeface="Times New Roman" pitchFamily="18" charset="0"/>
              </a:rPr>
              <a:t>Decreased risk of illnesses</a:t>
            </a:r>
          </a:p>
          <a:p>
            <a:r>
              <a:rPr lang="en-US" dirty="0" smtClean="0">
                <a:latin typeface="Times New Roman" pitchFamily="18" charset="0"/>
                <a:cs typeface="Times New Roman" pitchFamily="18" charset="0"/>
              </a:rPr>
              <a:t>Increased general well-being</a:t>
            </a:r>
          </a:p>
          <a:p>
            <a:r>
              <a:rPr lang="en-US" dirty="0" smtClean="0">
                <a:latin typeface="Times New Roman" pitchFamily="18" charset="0"/>
                <a:cs typeface="Times New Roman" pitchFamily="18" charset="0"/>
              </a:rPr>
              <a:t>Reversal of weight loss </a:t>
            </a:r>
          </a:p>
          <a:p>
            <a:r>
              <a:rPr lang="en-US" dirty="0" smtClean="0">
                <a:latin typeface="Times New Roman" pitchFamily="18" charset="0"/>
                <a:cs typeface="Times New Roman" pitchFamily="18" charset="0"/>
              </a:rPr>
              <a:t>Ability to return to work</a:t>
            </a:r>
          </a:p>
        </p:txBody>
      </p:sp>
      <p:sp>
        <p:nvSpPr>
          <p:cNvPr id="4" name="Slide Number Placeholder 3"/>
          <p:cNvSpPr>
            <a:spLocks noGrp="1"/>
          </p:cNvSpPr>
          <p:nvPr>
            <p:ph type="sldNum" sz="quarter" idx="12"/>
          </p:nvPr>
        </p:nvSpPr>
        <p:spPr/>
        <p:txBody>
          <a:bodyPr/>
          <a:lstStyle/>
          <a:p>
            <a:fld id="{C9D85EE5-4063-496F-B78C-6C77B43A3C79}"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chemeClr val="tx2">
                    <a:lumMod val="50000"/>
                  </a:schemeClr>
                </a:solidFill>
                <a:latin typeface="Times New Roman" pitchFamily="18" charset="0"/>
                <a:cs typeface="Times New Roman" pitchFamily="18" charset="0"/>
              </a:rPr>
              <a:t>Classes of Anti Retro </a:t>
            </a:r>
            <a:r>
              <a:rPr lang="en-US" sz="2800" b="1" dirty="0" err="1" smtClean="0">
                <a:solidFill>
                  <a:schemeClr val="tx2">
                    <a:lumMod val="50000"/>
                  </a:schemeClr>
                </a:solidFill>
                <a:latin typeface="Times New Roman" pitchFamily="18" charset="0"/>
                <a:cs typeface="Times New Roman" pitchFamily="18" charset="0"/>
              </a:rPr>
              <a:t>Virals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nSpc>
                <a:spcPct val="90000"/>
              </a:lnSpc>
            </a:pPr>
            <a:r>
              <a:rPr lang="en-US" sz="2800" b="1" dirty="0" smtClean="0">
                <a:latin typeface="Times New Roman" pitchFamily="18" charset="0"/>
                <a:cs typeface="Times New Roman" pitchFamily="18" charset="0"/>
              </a:rPr>
              <a:t>Reverse transcriptase (RT) inhibitors</a:t>
            </a:r>
          </a:p>
          <a:p>
            <a:pPr lvl="1">
              <a:lnSpc>
                <a:spcPct val="90000"/>
              </a:lnSpc>
            </a:pPr>
            <a:r>
              <a:rPr lang="en-US" dirty="0" smtClean="0">
                <a:latin typeface="Times New Roman" pitchFamily="18" charset="0"/>
                <a:cs typeface="Times New Roman" pitchFamily="18" charset="0"/>
              </a:rPr>
              <a:t>Nucleoside RT inhibitors (NRTI)</a:t>
            </a:r>
          </a:p>
          <a:p>
            <a:pPr lvl="1">
              <a:lnSpc>
                <a:spcPct val="90000"/>
              </a:lnSpc>
            </a:pPr>
            <a:r>
              <a:rPr lang="en-US" dirty="0" smtClean="0">
                <a:latin typeface="Times New Roman" pitchFamily="18" charset="0"/>
                <a:cs typeface="Times New Roman" pitchFamily="18" charset="0"/>
              </a:rPr>
              <a:t>Non-nucleoside RT inhibitors (NNRTI)</a:t>
            </a:r>
          </a:p>
          <a:p>
            <a:pPr lvl="1">
              <a:lnSpc>
                <a:spcPct val="90000"/>
              </a:lnSpc>
            </a:pPr>
            <a:r>
              <a:rPr lang="en-US" dirty="0" smtClean="0">
                <a:latin typeface="Times New Roman" pitchFamily="18" charset="0"/>
                <a:cs typeface="Times New Roman" pitchFamily="18" charset="0"/>
              </a:rPr>
              <a:t>Nucleotide RT inhibitors (</a:t>
            </a:r>
            <a:r>
              <a:rPr lang="en-US" dirty="0" err="1" smtClean="0">
                <a:latin typeface="Times New Roman" pitchFamily="18" charset="0"/>
                <a:cs typeface="Times New Roman" pitchFamily="18" charset="0"/>
              </a:rPr>
              <a:t>NtNRI</a:t>
            </a:r>
            <a:r>
              <a:rPr lang="en-US"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nSpc>
                <a:spcPct val="90000"/>
              </a:lnSpc>
            </a:pPr>
            <a:r>
              <a:rPr lang="en-US" sz="2800" b="1" dirty="0" smtClean="0">
                <a:latin typeface="Times New Roman" pitchFamily="18" charset="0"/>
                <a:cs typeface="Times New Roman" pitchFamily="18" charset="0"/>
              </a:rPr>
              <a:t>Protease inhibitors (PI)</a:t>
            </a:r>
          </a:p>
          <a:p>
            <a:pPr>
              <a:lnSpc>
                <a:spcPct val="90000"/>
              </a:lnSpc>
            </a:pPr>
            <a:r>
              <a:rPr lang="en-US" sz="2800" b="1" dirty="0" smtClean="0">
                <a:latin typeface="Times New Roman" pitchFamily="18" charset="0"/>
                <a:cs typeface="Times New Roman" pitchFamily="18" charset="0"/>
              </a:rPr>
              <a:t>Entry Inhibitors</a:t>
            </a:r>
          </a:p>
          <a:p>
            <a:pPr lvl="1">
              <a:lnSpc>
                <a:spcPct val="90000"/>
              </a:lnSpc>
            </a:pPr>
            <a:r>
              <a:rPr lang="en-US" sz="2400" dirty="0" smtClean="0">
                <a:latin typeface="Times New Roman" pitchFamily="18" charset="0"/>
                <a:cs typeface="Times New Roman" pitchFamily="18" charset="0"/>
              </a:rPr>
              <a:t>Attachment inhibitors</a:t>
            </a:r>
          </a:p>
          <a:p>
            <a:pPr lvl="1">
              <a:lnSpc>
                <a:spcPct val="90000"/>
              </a:lnSpc>
            </a:pPr>
            <a:r>
              <a:rPr lang="en-US" sz="2400" dirty="0" err="1" smtClean="0">
                <a:latin typeface="Times New Roman" pitchFamily="18" charset="0"/>
                <a:cs typeface="Times New Roman" pitchFamily="18" charset="0"/>
              </a:rPr>
              <a:t>Chemokine</a:t>
            </a:r>
            <a:r>
              <a:rPr lang="en-US" sz="2400" dirty="0" smtClean="0">
                <a:latin typeface="Times New Roman" pitchFamily="18" charset="0"/>
                <a:cs typeface="Times New Roman" pitchFamily="18" charset="0"/>
              </a:rPr>
              <a:t> receptor antagonists</a:t>
            </a:r>
          </a:p>
          <a:p>
            <a:pPr lvl="1">
              <a:lnSpc>
                <a:spcPct val="90000"/>
              </a:lnSpc>
            </a:pPr>
            <a:r>
              <a:rPr lang="en-US" sz="2400" dirty="0" smtClean="0">
                <a:latin typeface="Times New Roman" pitchFamily="18" charset="0"/>
                <a:cs typeface="Times New Roman" pitchFamily="18" charset="0"/>
              </a:rPr>
              <a:t>Fusion inhibitors</a:t>
            </a:r>
          </a:p>
          <a:p>
            <a:pPr>
              <a:lnSpc>
                <a:spcPct val="90000"/>
              </a:lnSpc>
            </a:pPr>
            <a:r>
              <a:rPr lang="en-US" b="1" dirty="0" err="1" smtClean="0">
                <a:latin typeface="Times New Roman" pitchFamily="18" charset="0"/>
                <a:cs typeface="Times New Roman" pitchFamily="18" charset="0"/>
              </a:rPr>
              <a:t>Integrase</a:t>
            </a:r>
            <a:r>
              <a:rPr lang="en-US" b="1" dirty="0" smtClean="0">
                <a:latin typeface="Times New Roman" pitchFamily="18" charset="0"/>
                <a:cs typeface="Times New Roman" pitchFamily="18" charset="0"/>
              </a:rPr>
              <a:t> inhibitors</a:t>
            </a:r>
          </a:p>
        </p:txBody>
      </p:sp>
      <p:sp>
        <p:nvSpPr>
          <p:cNvPr id="4" name="Slide Number Placeholder 3"/>
          <p:cNvSpPr>
            <a:spLocks noGrp="1"/>
          </p:cNvSpPr>
          <p:nvPr>
            <p:ph type="sldNum" sz="quarter" idx="12"/>
          </p:nvPr>
        </p:nvSpPr>
        <p:spPr/>
        <p:txBody>
          <a:bodyPr/>
          <a:lstStyle/>
          <a:p>
            <a:fld id="{C9D85EE5-4063-496F-B78C-6C77B43A3C79}"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Antiretroviral Agents</a:t>
            </a:r>
            <a:endParaRPr lang="en-US" dirty="0"/>
          </a:p>
        </p:txBody>
      </p:sp>
      <p:sp>
        <p:nvSpPr>
          <p:cNvPr id="3" name="Content Placeholder 2"/>
          <p:cNvSpPr>
            <a:spLocks noGrp="1"/>
          </p:cNvSpPr>
          <p:nvPr>
            <p:ph idx="1"/>
          </p:nvPr>
        </p:nvSpPr>
        <p:spPr>
          <a:xfrm>
            <a:off x="381000" y="1143000"/>
            <a:ext cx="8305800" cy="5486400"/>
          </a:xfrm>
        </p:spPr>
        <p:txBody>
          <a:bodyPr>
            <a:normAutofit lnSpcReduction="10000"/>
          </a:bodyPr>
          <a:lstStyle/>
          <a:p>
            <a:pPr>
              <a:lnSpc>
                <a:spcPct val="90000"/>
              </a:lnSpc>
            </a:pPr>
            <a:r>
              <a:rPr lang="en-US" sz="2800" b="1" dirty="0" smtClean="0">
                <a:latin typeface="Times New Roman" pitchFamily="18" charset="0"/>
                <a:cs typeface="Times New Roman" pitchFamily="18" charset="0"/>
              </a:rPr>
              <a:t>NRTI</a:t>
            </a:r>
            <a:r>
              <a:rPr lang="en-US" sz="2800" dirty="0" smtClean="0">
                <a:latin typeface="Times New Roman" pitchFamily="18" charset="0"/>
                <a:cs typeface="Times New Roman" pitchFamily="18" charset="0"/>
              </a:rPr>
              <a:t> (Nucleoside/Nucleotide Reverse Transcriptase Inhibitor): Block the enzyme reverse transcriptase from converting  HIV genetic material RNA into human genetic material DNA, thus prevents further production of HIV RNA copies that can infect other cells.</a:t>
            </a:r>
          </a:p>
          <a:p>
            <a:pPr>
              <a:lnSpc>
                <a:spcPct val="90000"/>
              </a:lnSpc>
            </a:pPr>
            <a:endParaRPr lang="en-US" sz="2000" dirty="0" smtClean="0">
              <a:latin typeface="Times New Roman" pitchFamily="18" charset="0"/>
              <a:cs typeface="Times New Roman" pitchFamily="18" charset="0"/>
            </a:endParaRPr>
          </a:p>
          <a:p>
            <a:pPr>
              <a:lnSpc>
                <a:spcPct val="90000"/>
              </a:lnSpc>
            </a:pPr>
            <a:r>
              <a:rPr lang="en-US" sz="2400" dirty="0" smtClean="0">
                <a:latin typeface="Times New Roman" pitchFamily="18" charset="0"/>
                <a:cs typeface="Times New Roman" pitchFamily="18" charset="0"/>
              </a:rPr>
              <a:t>Examples of NRTIs.</a:t>
            </a:r>
          </a:p>
          <a:p>
            <a:pPr>
              <a:lnSpc>
                <a:spcPct val="90000"/>
              </a:lnSpc>
              <a:buNone/>
            </a:pPr>
            <a:endParaRPr lang="en-US" sz="2400" dirty="0" smtClean="0">
              <a:latin typeface="Times New Roman" pitchFamily="18" charset="0"/>
              <a:cs typeface="Times New Roman" pitchFamily="18" charset="0"/>
            </a:endParaRPr>
          </a:p>
          <a:p>
            <a:pPr lvl="1">
              <a:lnSpc>
                <a:spcPct val="80000"/>
              </a:lnSpc>
            </a:pPr>
            <a:r>
              <a:rPr lang="en-US" sz="2400" dirty="0" err="1" smtClean="0">
                <a:latin typeface="Times New Roman" pitchFamily="18" charset="0"/>
                <a:cs typeface="Times New Roman" pitchFamily="18" charset="0"/>
              </a:rPr>
              <a:t>Zidovudine</a:t>
            </a:r>
            <a:r>
              <a:rPr lang="en-US" sz="2400" dirty="0" smtClean="0">
                <a:latin typeface="Times New Roman" pitchFamily="18" charset="0"/>
                <a:cs typeface="Times New Roman" pitchFamily="18" charset="0"/>
              </a:rPr>
              <a:t> (AZT,ZDV)</a:t>
            </a:r>
          </a:p>
          <a:p>
            <a:pPr lvl="1">
              <a:lnSpc>
                <a:spcPct val="80000"/>
              </a:lnSpc>
            </a:pPr>
            <a:r>
              <a:rPr lang="en-US" sz="2400" dirty="0" err="1" smtClean="0">
                <a:latin typeface="Times New Roman" pitchFamily="18" charset="0"/>
                <a:cs typeface="Times New Roman" pitchFamily="18" charset="0"/>
              </a:rPr>
              <a:t>Didanosine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ddI</a:t>
            </a:r>
            <a:r>
              <a:rPr lang="en-US" sz="2400" dirty="0" smtClean="0">
                <a:latin typeface="Times New Roman" pitchFamily="18" charset="0"/>
                <a:cs typeface="Times New Roman" pitchFamily="18" charset="0"/>
              </a:rPr>
              <a:t>)</a:t>
            </a:r>
          </a:p>
          <a:p>
            <a:pPr lvl="1">
              <a:lnSpc>
                <a:spcPct val="80000"/>
              </a:lnSpc>
            </a:pPr>
            <a:r>
              <a:rPr lang="en-US" sz="2400" dirty="0" err="1" smtClean="0">
                <a:latin typeface="Times New Roman" pitchFamily="18" charset="0"/>
                <a:cs typeface="Times New Roman" pitchFamily="18" charset="0"/>
              </a:rPr>
              <a:t>Zalcitabine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ddC</a:t>
            </a:r>
            <a:r>
              <a:rPr lang="en-US" sz="2400" dirty="0" smtClean="0">
                <a:latin typeface="Times New Roman" pitchFamily="18" charset="0"/>
                <a:cs typeface="Times New Roman" pitchFamily="18" charset="0"/>
              </a:rPr>
              <a:t>)</a:t>
            </a:r>
          </a:p>
          <a:p>
            <a:pPr lvl="1">
              <a:lnSpc>
                <a:spcPct val="80000"/>
              </a:lnSpc>
            </a:pPr>
            <a:r>
              <a:rPr lang="en-US" sz="2400" dirty="0" err="1" smtClean="0">
                <a:latin typeface="Times New Roman" pitchFamily="18" charset="0"/>
                <a:cs typeface="Times New Roman" pitchFamily="18" charset="0"/>
              </a:rPr>
              <a:t>Stavudine</a:t>
            </a:r>
            <a:r>
              <a:rPr lang="en-US" sz="2400" dirty="0" smtClean="0">
                <a:latin typeface="Times New Roman" pitchFamily="18" charset="0"/>
                <a:cs typeface="Times New Roman" pitchFamily="18" charset="0"/>
              </a:rPr>
              <a:t> (d4T )</a:t>
            </a:r>
          </a:p>
          <a:p>
            <a:pPr lvl="1">
              <a:lnSpc>
                <a:spcPct val="80000"/>
              </a:lnSpc>
            </a:pPr>
            <a:r>
              <a:rPr lang="en-US" sz="2400" dirty="0" err="1" smtClean="0">
                <a:latin typeface="Times New Roman" pitchFamily="18" charset="0"/>
                <a:cs typeface="Times New Roman" pitchFamily="18" charset="0"/>
              </a:rPr>
              <a:t>Lamivudine</a:t>
            </a:r>
            <a:r>
              <a:rPr lang="en-US" sz="2400" dirty="0" smtClean="0">
                <a:latin typeface="Times New Roman" pitchFamily="18" charset="0"/>
                <a:cs typeface="Times New Roman" pitchFamily="18" charset="0"/>
              </a:rPr>
              <a:t> (3TC)</a:t>
            </a:r>
          </a:p>
          <a:p>
            <a:pPr lvl="1">
              <a:lnSpc>
                <a:spcPct val="80000"/>
              </a:lnSpc>
            </a:pPr>
            <a:r>
              <a:rPr lang="en-US" sz="2400" dirty="0" err="1" smtClean="0">
                <a:latin typeface="Times New Roman" pitchFamily="18" charset="0"/>
                <a:cs typeface="Times New Roman" pitchFamily="18" charset="0"/>
              </a:rPr>
              <a:t>Abacavir</a:t>
            </a:r>
            <a:r>
              <a:rPr lang="en-US" sz="2400" dirty="0" smtClean="0">
                <a:latin typeface="Times New Roman" pitchFamily="18" charset="0"/>
                <a:cs typeface="Times New Roman" pitchFamily="18" charset="0"/>
              </a:rPr>
              <a:t> (ABC)</a:t>
            </a:r>
          </a:p>
          <a:p>
            <a:pPr lvl="1">
              <a:lnSpc>
                <a:spcPct val="80000"/>
              </a:lnSpc>
            </a:pPr>
            <a:r>
              <a:rPr lang="en-US" sz="2400" dirty="0" err="1" smtClean="0">
                <a:latin typeface="Times New Roman" pitchFamily="18" charset="0"/>
                <a:cs typeface="Times New Roman" pitchFamily="18" charset="0"/>
              </a:rPr>
              <a:t>Emtricitabine</a:t>
            </a:r>
            <a:r>
              <a:rPr lang="en-US" sz="2400" dirty="0" smtClean="0">
                <a:latin typeface="Times New Roman" pitchFamily="18" charset="0"/>
                <a:cs typeface="Times New Roman" pitchFamily="18" charset="0"/>
              </a:rPr>
              <a:t> (FTC)</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p:txBody>
          <a:bodyPr>
            <a:normAutofit lnSpcReduction="10000"/>
          </a:bodyPr>
          <a:lstStyle/>
          <a:p>
            <a:r>
              <a:rPr lang="en-US" b="1" dirty="0" smtClean="0">
                <a:latin typeface="Helvetica" pitchFamily="34" charset="0"/>
              </a:rPr>
              <a:t>NNRTI</a:t>
            </a:r>
            <a:r>
              <a:rPr lang="en-US" dirty="0" smtClean="0">
                <a:latin typeface="Helvetica" pitchFamily="34" charset="0"/>
              </a:rPr>
              <a:t> (</a:t>
            </a:r>
            <a:r>
              <a:rPr lang="en-US" sz="2400" dirty="0" smtClean="0">
                <a:latin typeface="Helvetica" pitchFamily="34" charset="0"/>
              </a:rPr>
              <a:t>Non-Nucleoside Reverse Transcriptase Inhibitor): Inhibit reverse transcriptase by changing the shape of the viral enzyme to decrease its activity.</a:t>
            </a:r>
            <a:r>
              <a:rPr lang="en-US" dirty="0" smtClean="0">
                <a:latin typeface="Helvetica" pitchFamily="34" charset="0"/>
              </a:rPr>
              <a:t>                 </a:t>
            </a:r>
          </a:p>
          <a:p>
            <a:pPr lvl="1"/>
            <a:endParaRPr lang="en-US" dirty="0" smtClean="0">
              <a:latin typeface="Helvetica" pitchFamily="34" charset="0"/>
            </a:endParaRPr>
          </a:p>
          <a:p>
            <a:pPr lvl="1"/>
            <a:r>
              <a:rPr lang="en-US" dirty="0" err="1" smtClean="0">
                <a:latin typeface="Times New Roman" pitchFamily="18" charset="0"/>
                <a:cs typeface="Times New Roman" pitchFamily="18" charset="0"/>
              </a:rPr>
              <a:t>Nevirapine</a:t>
            </a:r>
            <a:r>
              <a:rPr lang="en-US" dirty="0" smtClean="0">
                <a:latin typeface="Times New Roman" pitchFamily="18" charset="0"/>
                <a:cs typeface="Times New Roman" pitchFamily="18" charset="0"/>
              </a:rPr>
              <a:t> (NVP)</a:t>
            </a:r>
          </a:p>
          <a:p>
            <a:pPr lvl="1"/>
            <a:r>
              <a:rPr lang="en-US" dirty="0" err="1" smtClean="0">
                <a:latin typeface="Times New Roman" pitchFamily="18" charset="0"/>
                <a:cs typeface="Times New Roman" pitchFamily="18" charset="0"/>
              </a:rPr>
              <a:t>Delavirdine</a:t>
            </a:r>
            <a:r>
              <a:rPr lang="en-US" dirty="0" smtClean="0">
                <a:latin typeface="Times New Roman" pitchFamily="18" charset="0"/>
                <a:cs typeface="Times New Roman" pitchFamily="18" charset="0"/>
              </a:rPr>
              <a:t> (DLV)</a:t>
            </a:r>
          </a:p>
          <a:p>
            <a:pPr lvl="1"/>
            <a:r>
              <a:rPr lang="en-US" dirty="0" err="1" smtClean="0">
                <a:latin typeface="Times New Roman" pitchFamily="18" charset="0"/>
                <a:cs typeface="Times New Roman" pitchFamily="18" charset="0"/>
              </a:rPr>
              <a:t>Efavirenz</a:t>
            </a:r>
            <a:r>
              <a:rPr lang="en-US" dirty="0" smtClean="0">
                <a:latin typeface="Times New Roman" pitchFamily="18" charset="0"/>
                <a:cs typeface="Times New Roman" pitchFamily="18" charset="0"/>
              </a:rPr>
              <a:t> (EFV)</a:t>
            </a:r>
          </a:p>
          <a:p>
            <a:pPr>
              <a:lnSpc>
                <a:spcPct val="80000"/>
              </a:lnSpc>
            </a:pPr>
            <a:endParaRPr lang="en-US" b="1" dirty="0" smtClean="0">
              <a:latin typeface="Times New Roman" pitchFamily="18" charset="0"/>
              <a:cs typeface="Times New Roman" pitchFamily="18" charset="0"/>
            </a:endParaRPr>
          </a:p>
          <a:p>
            <a:pPr>
              <a:lnSpc>
                <a:spcPct val="80000"/>
              </a:lnSpc>
            </a:pPr>
            <a:r>
              <a:rPr lang="en-US" b="1" dirty="0" smtClean="0">
                <a:latin typeface="Times New Roman" pitchFamily="18" charset="0"/>
                <a:cs typeface="Times New Roman" pitchFamily="18" charset="0"/>
              </a:rPr>
              <a:t>Nucleotide analogues</a:t>
            </a:r>
          </a:p>
          <a:p>
            <a:pPr lvl="1">
              <a:lnSpc>
                <a:spcPct val="80000"/>
              </a:lnSpc>
            </a:pPr>
            <a:r>
              <a:rPr lang="en-US" sz="2000" dirty="0" err="1" smtClean="0">
                <a:latin typeface="Times New Roman" pitchFamily="18" charset="0"/>
                <a:cs typeface="Times New Roman" pitchFamily="18" charset="0"/>
              </a:rPr>
              <a:t>Tenofovir</a:t>
            </a:r>
            <a:r>
              <a:rPr lang="en-US" sz="2000" dirty="0" smtClean="0">
                <a:latin typeface="Times New Roman" pitchFamily="18" charset="0"/>
                <a:cs typeface="Times New Roman" pitchFamily="18" charset="0"/>
              </a:rPr>
              <a:t> (TDF)</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487362"/>
          </a:xfrm>
        </p:spPr>
        <p:txBody>
          <a:bodyPr>
            <a:normAutofit fontScale="90000"/>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a:xfrm>
            <a:off x="381000" y="990600"/>
            <a:ext cx="8305800" cy="5638800"/>
          </a:xfrm>
        </p:spPr>
        <p:txBody>
          <a:bodyPr>
            <a:normAutofit/>
          </a:bodyPr>
          <a:lstStyle/>
          <a:p>
            <a:pPr>
              <a:lnSpc>
                <a:spcPct val="90000"/>
              </a:lnSpc>
            </a:pPr>
            <a:r>
              <a:rPr lang="en-US" sz="2400" b="1" dirty="0" smtClean="0">
                <a:latin typeface="Times New Roman" pitchFamily="18" charset="0"/>
                <a:cs typeface="Times New Roman" pitchFamily="18" charset="0"/>
              </a:rPr>
              <a:t>PI: Protease Inhibitors.</a:t>
            </a:r>
            <a:r>
              <a:rPr lang="en-US" sz="2400" dirty="0" smtClean="0">
                <a:latin typeface="Times New Roman" pitchFamily="18" charset="0"/>
                <a:cs typeface="Times New Roman" pitchFamily="18" charset="0"/>
              </a:rPr>
              <a:t> Try to stop the activity of viral protease responsible for creating new HIV RNA particles,. Examples;                        </a:t>
            </a:r>
          </a:p>
          <a:p>
            <a:pPr lvl="1">
              <a:lnSpc>
                <a:spcPct val="90000"/>
              </a:lnSpc>
            </a:pPr>
            <a:r>
              <a:rPr lang="en-US" sz="2400" dirty="0" err="1" smtClean="0">
                <a:latin typeface="Times New Roman" pitchFamily="18" charset="0"/>
                <a:cs typeface="Times New Roman" pitchFamily="18" charset="0"/>
              </a:rPr>
              <a:t>Saquinavir</a:t>
            </a:r>
            <a:r>
              <a:rPr lang="en-US" sz="2400" dirty="0" smtClean="0">
                <a:latin typeface="Times New Roman" pitchFamily="18" charset="0"/>
                <a:cs typeface="Times New Roman" pitchFamily="18" charset="0"/>
              </a:rPr>
              <a:t> (SQV)</a:t>
            </a:r>
          </a:p>
          <a:p>
            <a:pPr lvl="1">
              <a:lnSpc>
                <a:spcPct val="90000"/>
              </a:lnSpc>
            </a:pPr>
            <a:r>
              <a:rPr lang="en-US" sz="2400" dirty="0" err="1" smtClean="0">
                <a:latin typeface="Times New Roman" pitchFamily="18" charset="0"/>
                <a:cs typeface="Times New Roman" pitchFamily="18" charset="0"/>
              </a:rPr>
              <a:t>Ritonavir</a:t>
            </a:r>
            <a:r>
              <a:rPr lang="en-US" sz="2400" dirty="0" smtClean="0">
                <a:latin typeface="Times New Roman" pitchFamily="18" charset="0"/>
                <a:cs typeface="Times New Roman" pitchFamily="18" charset="0"/>
              </a:rPr>
              <a:t> (RTV)</a:t>
            </a:r>
          </a:p>
          <a:p>
            <a:pPr lvl="1">
              <a:lnSpc>
                <a:spcPct val="90000"/>
              </a:lnSpc>
            </a:pPr>
            <a:r>
              <a:rPr lang="en-US" sz="2400" dirty="0" err="1" smtClean="0">
                <a:latin typeface="Times New Roman" pitchFamily="18" charset="0"/>
                <a:cs typeface="Times New Roman" pitchFamily="18" charset="0"/>
              </a:rPr>
              <a:t>Indinavir</a:t>
            </a:r>
            <a:r>
              <a:rPr lang="en-US" sz="2400" dirty="0" smtClean="0">
                <a:latin typeface="Times New Roman" pitchFamily="18" charset="0"/>
                <a:cs typeface="Times New Roman" pitchFamily="18" charset="0"/>
              </a:rPr>
              <a:t> (IDV)</a:t>
            </a:r>
          </a:p>
          <a:p>
            <a:pPr lvl="1">
              <a:lnSpc>
                <a:spcPct val="90000"/>
              </a:lnSpc>
            </a:pPr>
            <a:r>
              <a:rPr lang="en-US" sz="2400" dirty="0" err="1" smtClean="0">
                <a:latin typeface="Times New Roman" pitchFamily="18" charset="0"/>
                <a:cs typeface="Times New Roman" pitchFamily="18" charset="0"/>
              </a:rPr>
              <a:t>Nelfinavir</a:t>
            </a:r>
            <a:r>
              <a:rPr lang="en-US" sz="2400" dirty="0" smtClean="0">
                <a:latin typeface="Times New Roman" pitchFamily="18" charset="0"/>
                <a:cs typeface="Times New Roman" pitchFamily="18" charset="0"/>
              </a:rPr>
              <a:t> (NFV)</a:t>
            </a:r>
          </a:p>
          <a:p>
            <a:pPr lvl="1">
              <a:lnSpc>
                <a:spcPct val="90000"/>
              </a:lnSpc>
            </a:pPr>
            <a:r>
              <a:rPr lang="en-US" sz="2400" dirty="0" err="1" smtClean="0">
                <a:latin typeface="Times New Roman" pitchFamily="18" charset="0"/>
                <a:cs typeface="Times New Roman" pitchFamily="18" charset="0"/>
              </a:rPr>
              <a:t>Amprenavir</a:t>
            </a:r>
            <a:r>
              <a:rPr lang="en-US" sz="2400" dirty="0" smtClean="0">
                <a:latin typeface="Times New Roman" pitchFamily="18" charset="0"/>
                <a:cs typeface="Times New Roman" pitchFamily="18" charset="0"/>
              </a:rPr>
              <a:t> (APV)</a:t>
            </a:r>
          </a:p>
          <a:p>
            <a:pPr lvl="1">
              <a:lnSpc>
                <a:spcPct val="90000"/>
              </a:lnSpc>
            </a:pPr>
            <a:r>
              <a:rPr lang="en-US" sz="2400" dirty="0" err="1" smtClean="0">
                <a:latin typeface="Times New Roman" pitchFamily="18" charset="0"/>
                <a:cs typeface="Times New Roman" pitchFamily="18" charset="0"/>
              </a:rPr>
              <a:t>Lopinavir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ritonavir</a:t>
            </a:r>
            <a:r>
              <a:rPr lang="en-US" sz="2400" dirty="0" smtClean="0">
                <a:latin typeface="Times New Roman" pitchFamily="18" charset="0"/>
                <a:cs typeface="Times New Roman" pitchFamily="18" charset="0"/>
              </a:rPr>
              <a:t> (LPV/r)</a:t>
            </a:r>
          </a:p>
          <a:p>
            <a:pPr lvl="1">
              <a:lnSpc>
                <a:spcPct val="90000"/>
              </a:lnSpc>
            </a:pPr>
            <a:r>
              <a:rPr lang="en-US" sz="2400" dirty="0" err="1" smtClean="0">
                <a:latin typeface="Times New Roman" pitchFamily="18" charset="0"/>
                <a:cs typeface="Times New Roman" pitchFamily="18" charset="0"/>
              </a:rPr>
              <a:t>Atazanavir</a:t>
            </a:r>
            <a:r>
              <a:rPr lang="en-US" sz="2400" dirty="0" smtClean="0">
                <a:latin typeface="Times New Roman" pitchFamily="18" charset="0"/>
                <a:cs typeface="Times New Roman" pitchFamily="18" charset="0"/>
              </a:rPr>
              <a:t> (ATV)</a:t>
            </a:r>
          </a:p>
          <a:p>
            <a:pPr lvl="1">
              <a:lnSpc>
                <a:spcPct val="90000"/>
              </a:lnSpc>
            </a:pPr>
            <a:r>
              <a:rPr lang="en-US" sz="2400" dirty="0" err="1" smtClean="0">
                <a:latin typeface="Times New Roman" pitchFamily="18" charset="0"/>
                <a:cs typeface="Times New Roman" pitchFamily="18" charset="0"/>
              </a:rPr>
              <a:t>Darunavir</a:t>
            </a:r>
            <a:r>
              <a:rPr lang="en-US" sz="2400" dirty="0" smtClean="0">
                <a:latin typeface="Times New Roman" pitchFamily="18" charset="0"/>
                <a:cs typeface="Times New Roman" pitchFamily="18" charset="0"/>
              </a:rPr>
              <a:t>(DRV)</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563562"/>
          </a:xfrm>
        </p:spPr>
        <p:txBody>
          <a:bodyPr>
            <a:normAutofit fontScale="90000"/>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a:xfrm>
            <a:off x="381000" y="990600"/>
            <a:ext cx="8305800" cy="5135563"/>
          </a:xfrm>
        </p:spPr>
        <p:txBody>
          <a:bodyPr>
            <a:normAutofit/>
          </a:bodyPr>
          <a:lstStyle/>
          <a:p>
            <a:pPr>
              <a:lnSpc>
                <a:spcPct val="90000"/>
              </a:lnSpc>
            </a:pPr>
            <a:r>
              <a:rPr lang="en-US" sz="2600" b="1" dirty="0" smtClean="0">
                <a:latin typeface="Times New Roman" pitchFamily="18" charset="0"/>
                <a:cs typeface="Times New Roman" pitchFamily="18" charset="0"/>
              </a:rPr>
              <a:t>Fusion/ Entry inhibitors</a:t>
            </a:r>
            <a:r>
              <a:rPr lang="en-US" sz="2600" dirty="0" smtClean="0">
                <a:latin typeface="Times New Roman" pitchFamily="18" charset="0"/>
                <a:cs typeface="Times New Roman" pitchFamily="18" charset="0"/>
              </a:rPr>
              <a:t>: Block the HIV envelope from merging with the host CD4 cell membrane (fusion). This prevents HIV from entering the CD4 cells.</a:t>
            </a:r>
          </a:p>
          <a:p>
            <a:pPr lvl="1">
              <a:lnSpc>
                <a:spcPct val="90000"/>
              </a:lnSpc>
            </a:pPr>
            <a:r>
              <a:rPr lang="en-US" sz="2600" dirty="0" err="1" smtClean="0">
                <a:latin typeface="Times New Roman" pitchFamily="18" charset="0"/>
                <a:cs typeface="Times New Roman" pitchFamily="18" charset="0"/>
              </a:rPr>
              <a:t>Enfuvirtide</a:t>
            </a:r>
            <a:r>
              <a:rPr lang="en-US" sz="2600" dirty="0" smtClean="0">
                <a:latin typeface="Times New Roman" pitchFamily="18" charset="0"/>
                <a:cs typeface="Times New Roman" pitchFamily="18" charset="0"/>
              </a:rPr>
              <a:t> (T-20)</a:t>
            </a:r>
          </a:p>
          <a:p>
            <a:pPr lvl="1">
              <a:lnSpc>
                <a:spcPct val="90000"/>
              </a:lnSpc>
              <a:buNone/>
            </a:pPr>
            <a:r>
              <a:rPr lang="en-US" sz="2600" dirty="0" err="1" smtClean="0">
                <a:latin typeface="Times New Roman" pitchFamily="18" charset="0"/>
                <a:cs typeface="Times New Roman" pitchFamily="18" charset="0"/>
              </a:rPr>
              <a:t>Maraviroc</a:t>
            </a:r>
            <a:endParaRPr lang="en-US" sz="2600" dirty="0" smtClean="0">
              <a:latin typeface="Times New Roman" pitchFamily="18" charset="0"/>
              <a:cs typeface="Times New Roman" pitchFamily="18" charset="0"/>
            </a:endParaRPr>
          </a:p>
          <a:p>
            <a:pPr lvl="1">
              <a:lnSpc>
                <a:spcPct val="90000"/>
              </a:lnSpc>
              <a:buNone/>
            </a:pPr>
            <a:r>
              <a:rPr lang="en-US" sz="2600" dirty="0" err="1" smtClean="0">
                <a:latin typeface="Times New Roman" pitchFamily="18" charset="0"/>
                <a:cs typeface="Times New Roman" pitchFamily="18" charset="0"/>
              </a:rPr>
              <a:t>Vicroviroc</a:t>
            </a:r>
            <a:endParaRPr lang="en-US" sz="2600" dirty="0" smtClean="0">
              <a:latin typeface="Times New Roman" pitchFamily="18" charset="0"/>
              <a:cs typeface="Times New Roman" pitchFamily="18" charset="0"/>
            </a:endParaRPr>
          </a:p>
          <a:p>
            <a:pPr>
              <a:lnSpc>
                <a:spcPct val="90000"/>
              </a:lnSpc>
              <a:buNone/>
            </a:pPr>
            <a:endParaRPr lang="en-US" sz="2600" dirty="0" smtClean="0">
              <a:latin typeface="Times New Roman" pitchFamily="18" charset="0"/>
              <a:cs typeface="Times New Roman" pitchFamily="18" charset="0"/>
            </a:endParaRPr>
          </a:p>
          <a:p>
            <a:pPr>
              <a:lnSpc>
                <a:spcPct val="90000"/>
              </a:lnSpc>
            </a:pPr>
            <a:r>
              <a:rPr lang="en-US" sz="2600" b="1" dirty="0" err="1" smtClean="0">
                <a:latin typeface="Times New Roman" pitchFamily="18" charset="0"/>
                <a:cs typeface="Times New Roman" pitchFamily="18" charset="0"/>
              </a:rPr>
              <a:t>Integrase</a:t>
            </a:r>
            <a:r>
              <a:rPr lang="en-US" sz="2600" b="1" dirty="0" smtClean="0">
                <a:latin typeface="Times New Roman" pitchFamily="18" charset="0"/>
                <a:cs typeface="Times New Roman" pitchFamily="18" charset="0"/>
              </a:rPr>
              <a:t> inhibitors</a:t>
            </a:r>
            <a:r>
              <a:rPr lang="en-US" sz="2600" dirty="0" smtClean="0">
                <a:latin typeface="Times New Roman" pitchFamily="18" charset="0"/>
                <a:cs typeface="Times New Roman" pitchFamily="18" charset="0"/>
              </a:rPr>
              <a:t>: Inhibit action of </a:t>
            </a:r>
            <a:r>
              <a:rPr lang="en-US" sz="2600" dirty="0" err="1" smtClean="0">
                <a:latin typeface="Times New Roman" pitchFamily="18" charset="0"/>
                <a:cs typeface="Times New Roman" pitchFamily="18" charset="0"/>
              </a:rPr>
              <a:t>integrase</a:t>
            </a:r>
            <a:r>
              <a:rPr lang="en-US" sz="2600" dirty="0" smtClean="0">
                <a:latin typeface="Times New Roman" pitchFamily="18" charset="0"/>
                <a:cs typeface="Times New Roman" pitchFamily="18" charset="0"/>
              </a:rPr>
              <a:t>, a viral enzyme that inserts the viral genome into DNA of the host cell.</a:t>
            </a:r>
          </a:p>
          <a:p>
            <a:pPr lvl="1">
              <a:lnSpc>
                <a:spcPct val="90000"/>
              </a:lnSpc>
              <a:buNone/>
            </a:pP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Raltegravir</a:t>
            </a:r>
            <a:endParaRPr lang="en-US" sz="26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ARVs as Fixed Drug Combinations (FDCs) </a:t>
            </a:r>
            <a:endParaRPr lang="en-US" dirty="0"/>
          </a:p>
        </p:txBody>
      </p:sp>
      <p:sp>
        <p:nvSpPr>
          <p:cNvPr id="3" name="Content Placeholder 2"/>
          <p:cNvSpPr>
            <a:spLocks noGrp="1"/>
          </p:cNvSpPr>
          <p:nvPr>
            <p:ph idx="1"/>
          </p:nvPr>
        </p:nvSpPr>
        <p:spPr/>
        <p:txBody>
          <a:bodyPr>
            <a:normAutofit lnSpcReduction="10000"/>
          </a:bodyPr>
          <a:lstStyle/>
          <a:p>
            <a:r>
              <a:rPr lang="en-US" dirty="0" smtClean="0"/>
              <a:t>AZT + 3TC</a:t>
            </a:r>
          </a:p>
          <a:p>
            <a:r>
              <a:rPr lang="en-US" dirty="0" smtClean="0"/>
              <a:t>d4T+3TC</a:t>
            </a:r>
          </a:p>
          <a:p>
            <a:r>
              <a:rPr lang="en-US" dirty="0" smtClean="0"/>
              <a:t>AZT + 3TC + NVP</a:t>
            </a:r>
          </a:p>
          <a:p>
            <a:r>
              <a:rPr lang="en-US" dirty="0" smtClean="0"/>
              <a:t>d4T + 3TC + NVP</a:t>
            </a:r>
          </a:p>
          <a:p>
            <a:r>
              <a:rPr lang="en-US" dirty="0" smtClean="0"/>
              <a:t>d4T + 3TC + NVP</a:t>
            </a:r>
          </a:p>
          <a:p>
            <a:r>
              <a:rPr lang="en-US" dirty="0" smtClean="0"/>
              <a:t>TDF + FTC + EFV</a:t>
            </a:r>
          </a:p>
          <a:p>
            <a:r>
              <a:rPr lang="en-US" dirty="0" smtClean="0"/>
              <a:t>TDF + FTC</a:t>
            </a:r>
          </a:p>
          <a:p>
            <a:r>
              <a:rPr lang="en-US" dirty="0" smtClean="0"/>
              <a:t>ABC + 3TC</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Historical Background. </a:t>
            </a:r>
            <a:r>
              <a:rPr lang="en-US" dirty="0" err="1" smtClean="0">
                <a:latin typeface="Times New Roman" pitchFamily="18" charset="0"/>
                <a:cs typeface="Times New Roman" pitchFamily="18" charset="0"/>
              </a:rPr>
              <a:t>ctd</a:t>
            </a:r>
            <a:endParaRPr lang="en-US" dirty="0"/>
          </a:p>
        </p:txBody>
      </p:sp>
      <p:graphicFrame>
        <p:nvGraphicFramePr>
          <p:cNvPr id="5" name="Content Placeholder 4"/>
          <p:cNvGraphicFramePr>
            <a:graphicFrameLocks noGrp="1"/>
          </p:cNvGraphicFramePr>
          <p:nvPr>
            <p:ph idx="1"/>
          </p:nvPr>
        </p:nvGraphicFramePr>
        <p:xfrm>
          <a:off x="457200" y="1600200"/>
          <a:ext cx="8229600" cy="5394960"/>
        </p:xfrm>
        <a:graphic>
          <a:graphicData uri="http://schemas.openxmlformats.org/drawingml/2006/table">
            <a:tbl>
              <a:tblPr firstRow="1" bandRow="1">
                <a:tableStyleId>{5C22544A-7EE6-4342-B048-85BDC9FD1C3A}</a:tableStyleId>
              </a:tblPr>
              <a:tblGrid>
                <a:gridCol w="4114800"/>
                <a:gridCol w="4114800"/>
              </a:tblGrid>
              <a:tr h="914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1996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the world</a:t>
                      </a:r>
                    </a:p>
                    <a:p>
                      <a:endParaRPr lang="en-US" sz="2400" dirty="0">
                        <a:latin typeface="Times New Roman" pitchFamily="18" charset="0"/>
                        <a:cs typeface="Times New Roman" pitchFamily="18" charset="0"/>
                      </a:endParaRPr>
                    </a:p>
                  </a:txBody>
                  <a:tcPr/>
                </a:tc>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1997</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Kenya private sector</a:t>
                      </a:r>
                    </a:p>
                    <a:p>
                      <a:endParaRPr lang="en-US" sz="2400" dirty="0">
                        <a:latin typeface="Times New Roman" pitchFamily="18" charset="0"/>
                        <a:cs typeface="Times New Roman" pitchFamily="18" charset="0"/>
                      </a:endParaRPr>
                    </a:p>
                  </a:txBody>
                  <a:tcPr/>
                </a:tc>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2003</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Kenya public sector</a:t>
                      </a:r>
                    </a:p>
                    <a:p>
                      <a:endParaRPr lang="en-US" sz="2400" dirty="0">
                        <a:latin typeface="Times New Roman" pitchFamily="18" charset="0"/>
                        <a:cs typeface="Times New Roman" pitchFamily="18" charset="0"/>
                      </a:endParaRPr>
                    </a:p>
                  </a:txBody>
                  <a:tcPr/>
                </a:tc>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2005</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54,000 patients on ART</a:t>
                      </a:r>
                    </a:p>
                    <a:p>
                      <a:endParaRPr lang="en-US" sz="2400" dirty="0">
                        <a:latin typeface="Times New Roman" pitchFamily="18" charset="0"/>
                        <a:cs typeface="Times New Roman" pitchFamily="18" charset="0"/>
                      </a:endParaRPr>
                    </a:p>
                  </a:txBody>
                  <a:tcPr/>
                </a:tc>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2010</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Approx.426,870 patients on ART</a:t>
                      </a:r>
                    </a:p>
                    <a:p>
                      <a:endParaRPr lang="en-US" sz="2400" dirty="0">
                        <a:latin typeface="Times New Roman" pitchFamily="18" charset="0"/>
                        <a:cs typeface="Times New Roman" pitchFamily="18" charset="0"/>
                      </a:endParaRPr>
                    </a:p>
                  </a:txBody>
                  <a:tcPr/>
                </a:tc>
              </a:tr>
            </a:tbl>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rPr>
              <a:t>Monitoring ART </a:t>
            </a:r>
            <a:endParaRPr lang="en-US" dirty="0"/>
          </a:p>
        </p:txBody>
      </p:sp>
      <p:sp>
        <p:nvSpPr>
          <p:cNvPr id="3" name="Content Placeholder 2"/>
          <p:cNvSpPr>
            <a:spLocks noGrp="1"/>
          </p:cNvSpPr>
          <p:nvPr>
            <p:ph idx="1"/>
          </p:nvPr>
        </p:nvSpPr>
        <p:spPr/>
        <p:txBody>
          <a:bodyPr/>
          <a:lstStyle/>
          <a:p>
            <a:pPr>
              <a:buNone/>
            </a:pPr>
            <a:r>
              <a:rPr lang="en-US" b="1" dirty="0" smtClean="0"/>
              <a:t>Why?</a:t>
            </a:r>
          </a:p>
          <a:p>
            <a:r>
              <a:rPr lang="en-US" dirty="0" smtClean="0"/>
              <a:t>Assess efficacy of intervention</a:t>
            </a:r>
          </a:p>
          <a:p>
            <a:r>
              <a:rPr lang="en-US" dirty="0" smtClean="0"/>
              <a:t>Detect other treatable conditions</a:t>
            </a:r>
          </a:p>
          <a:p>
            <a:r>
              <a:rPr lang="en-US" dirty="0" smtClean="0"/>
              <a:t>Assessment for drug related toxicities </a:t>
            </a:r>
          </a:p>
          <a:p>
            <a:pPr>
              <a:buNone/>
            </a:pPr>
            <a:r>
              <a:rPr lang="en-US" b="1" dirty="0" smtClean="0"/>
              <a:t>How?</a:t>
            </a:r>
          </a:p>
          <a:p>
            <a:r>
              <a:rPr lang="en-US" dirty="0" smtClean="0"/>
              <a:t>Clinical history and examination</a:t>
            </a:r>
          </a:p>
          <a:p>
            <a:r>
              <a:rPr lang="en-US" dirty="0" smtClean="0"/>
              <a:t>Laboratory markers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u="sng" dirty="0" smtClean="0">
                <a:solidFill>
                  <a:schemeClr val="tx2">
                    <a:lumMod val="75000"/>
                  </a:schemeClr>
                </a:solidFill>
              </a:rPr>
              <a:t>Clinical Monitoring</a:t>
            </a:r>
            <a:endParaRPr lang="en-US" dirty="0"/>
          </a:p>
        </p:txBody>
      </p:sp>
      <p:sp>
        <p:nvSpPr>
          <p:cNvPr id="3" name="Content Placeholder 2"/>
          <p:cNvSpPr>
            <a:spLocks noGrp="1"/>
          </p:cNvSpPr>
          <p:nvPr>
            <p:ph idx="1"/>
          </p:nvPr>
        </p:nvSpPr>
        <p:spPr>
          <a:xfrm>
            <a:off x="381000" y="533400"/>
            <a:ext cx="8305800" cy="6324600"/>
          </a:xfrm>
        </p:spPr>
        <p:txBody>
          <a:bodyPr>
            <a:normAutofit fontScale="92500" lnSpcReduction="10000"/>
          </a:bodyPr>
          <a:lstStyle/>
          <a:p>
            <a:pPr>
              <a:lnSpc>
                <a:spcPct val="90000"/>
              </a:lnSpc>
              <a:defRPr/>
            </a:pPr>
            <a:r>
              <a:rPr lang="en-US" sz="2800" b="1" dirty="0" smtClean="0">
                <a:latin typeface="Times New Roman" pitchFamily="18" charset="0"/>
                <a:cs typeface="Times New Roman" pitchFamily="18" charset="0"/>
              </a:rPr>
              <a:t>Regular clinical evaluation is important to</a:t>
            </a:r>
          </a:p>
          <a:p>
            <a:pPr lvl="1">
              <a:lnSpc>
                <a:spcPct val="90000"/>
              </a:lnSpc>
              <a:defRPr/>
            </a:pPr>
            <a:r>
              <a:rPr lang="en-US" dirty="0" smtClean="0">
                <a:latin typeface="Times New Roman" pitchFamily="18" charset="0"/>
                <a:cs typeface="Times New Roman" pitchFamily="18" charset="0"/>
              </a:rPr>
              <a:t>Assess efficacy of ART </a:t>
            </a:r>
          </a:p>
          <a:p>
            <a:pPr lvl="1">
              <a:lnSpc>
                <a:spcPct val="90000"/>
              </a:lnSpc>
              <a:defRPr/>
            </a:pPr>
            <a:r>
              <a:rPr lang="en-US" dirty="0" smtClean="0">
                <a:latin typeface="Times New Roman" pitchFamily="18" charset="0"/>
                <a:cs typeface="Times New Roman" pitchFamily="18" charset="0"/>
              </a:rPr>
              <a:t>Monitor toxicity. </a:t>
            </a:r>
          </a:p>
          <a:p>
            <a:pPr lvl="1">
              <a:lnSpc>
                <a:spcPct val="90000"/>
              </a:lnSpc>
              <a:buNone/>
              <a:defRPr/>
            </a:pPr>
            <a:endParaRPr lang="en-US" dirty="0" smtClean="0">
              <a:latin typeface="Times New Roman" pitchFamily="18" charset="0"/>
              <a:cs typeface="Times New Roman" pitchFamily="18" charset="0"/>
            </a:endParaRPr>
          </a:p>
          <a:p>
            <a:pPr>
              <a:lnSpc>
                <a:spcPct val="90000"/>
              </a:lnSpc>
              <a:buNone/>
              <a:defRPr/>
            </a:pPr>
            <a:r>
              <a:rPr lang="en-US" sz="2800" b="1" u="sng" dirty="0" smtClean="0">
                <a:solidFill>
                  <a:schemeClr val="accent2">
                    <a:lumMod val="50000"/>
                  </a:schemeClr>
                </a:solidFill>
                <a:latin typeface="Times New Roman" pitchFamily="18" charset="0"/>
                <a:cs typeface="Times New Roman" pitchFamily="18" charset="0"/>
              </a:rPr>
              <a:t>Frequency of visits for clinical monitoring  </a:t>
            </a:r>
          </a:p>
          <a:p>
            <a:pPr>
              <a:lnSpc>
                <a:spcPct val="90000"/>
              </a:lnSpc>
              <a:defRPr/>
            </a:pPr>
            <a:r>
              <a:rPr lang="en-US" sz="2800" b="1" dirty="0" smtClean="0">
                <a:latin typeface="Times New Roman" pitchFamily="18" charset="0"/>
                <a:cs typeface="Times New Roman" pitchFamily="18" charset="0"/>
              </a:rPr>
              <a:t>First visit at 2 weeks after initiating therapy</a:t>
            </a:r>
          </a:p>
          <a:p>
            <a:pPr lvl="1">
              <a:lnSpc>
                <a:spcPct val="90000"/>
              </a:lnSpc>
              <a:defRPr/>
            </a:pPr>
            <a:r>
              <a:rPr lang="en-US" dirty="0" smtClean="0">
                <a:latin typeface="Times New Roman" pitchFamily="18" charset="0"/>
                <a:cs typeface="Times New Roman" pitchFamily="18" charset="0"/>
              </a:rPr>
              <a:t>Ensure that medicines are being taken and stored correctly</a:t>
            </a:r>
          </a:p>
          <a:p>
            <a:pPr lvl="1">
              <a:lnSpc>
                <a:spcPct val="90000"/>
              </a:lnSpc>
              <a:defRPr/>
            </a:pPr>
            <a:r>
              <a:rPr lang="en-US" dirty="0" smtClean="0">
                <a:latin typeface="Times New Roman" pitchFamily="18" charset="0"/>
                <a:cs typeface="Times New Roman" pitchFamily="18" charset="0"/>
              </a:rPr>
              <a:t>Note and address possible side effects</a:t>
            </a:r>
          </a:p>
          <a:p>
            <a:pPr lvl="1">
              <a:lnSpc>
                <a:spcPct val="90000"/>
              </a:lnSpc>
              <a:defRPr/>
            </a:pPr>
            <a:r>
              <a:rPr lang="en-US" dirty="0" smtClean="0">
                <a:latin typeface="Times New Roman" pitchFamily="18" charset="0"/>
                <a:cs typeface="Times New Roman" pitchFamily="18" charset="0"/>
              </a:rPr>
              <a:t>Assess adherence</a:t>
            </a:r>
          </a:p>
          <a:p>
            <a:pPr>
              <a:lnSpc>
                <a:spcPct val="60000"/>
              </a:lnSpc>
              <a:defRPr/>
            </a:pPr>
            <a:endParaRPr lang="en-US" sz="2800" dirty="0" smtClean="0">
              <a:latin typeface="Times New Roman" pitchFamily="18" charset="0"/>
              <a:cs typeface="Times New Roman" pitchFamily="18" charset="0"/>
            </a:endParaRPr>
          </a:p>
          <a:p>
            <a:pPr>
              <a:lnSpc>
                <a:spcPct val="90000"/>
              </a:lnSpc>
              <a:defRPr/>
            </a:pPr>
            <a:r>
              <a:rPr lang="en-US" sz="2800" b="1" dirty="0" smtClean="0">
                <a:latin typeface="Times New Roman" pitchFamily="18" charset="0"/>
                <a:cs typeface="Times New Roman" pitchFamily="18" charset="0"/>
              </a:rPr>
              <a:t>In stable patients </a:t>
            </a:r>
          </a:p>
          <a:p>
            <a:pPr lvl="1">
              <a:lnSpc>
                <a:spcPct val="90000"/>
              </a:lnSpc>
              <a:defRPr/>
            </a:pPr>
            <a:r>
              <a:rPr lang="en-US" dirty="0" smtClean="0">
                <a:latin typeface="Times New Roman" pitchFamily="18" charset="0"/>
                <a:cs typeface="Times New Roman" pitchFamily="18" charset="0"/>
              </a:rPr>
              <a:t>Subsequent visits should be monthly</a:t>
            </a:r>
          </a:p>
          <a:p>
            <a:pPr lvl="1">
              <a:lnSpc>
                <a:spcPct val="90000"/>
              </a:lnSpc>
              <a:defRPr/>
            </a:pPr>
            <a:r>
              <a:rPr lang="en-US" dirty="0" smtClean="0">
                <a:latin typeface="Times New Roman" pitchFamily="18" charset="0"/>
                <a:cs typeface="Times New Roman" pitchFamily="18" charset="0"/>
              </a:rPr>
              <a:t>6-12 months following initiation of ART, clinical appointments may be spaced at 2 to 3 month intervals in compliant and clinically stable patients  with an excellent understanding of ART</a:t>
            </a:r>
            <a:r>
              <a:rPr lang="en-US" sz="2000" dirty="0" smtClean="0">
                <a:latin typeface="Times New Roman" pitchFamily="18" charset="0"/>
                <a:cs typeface="Times New Roman" pitchFamily="18" charset="0"/>
              </a:rPr>
              <a:t>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err="1" smtClean="0"/>
              <a:t>Ctd</a:t>
            </a:r>
            <a:r>
              <a:rPr lang="en-US" dirty="0" smtClean="0"/>
              <a:t>: Clinical Monitoring</a:t>
            </a:r>
            <a:endParaRPr lang="en-US" dirty="0"/>
          </a:p>
        </p:txBody>
      </p:sp>
      <p:sp>
        <p:nvSpPr>
          <p:cNvPr id="3" name="Content Placeholder 2"/>
          <p:cNvSpPr>
            <a:spLocks noGrp="1"/>
          </p:cNvSpPr>
          <p:nvPr>
            <p:ph idx="1"/>
          </p:nvPr>
        </p:nvSpPr>
        <p:spPr>
          <a:xfrm>
            <a:off x="533400" y="990600"/>
            <a:ext cx="8153400" cy="5486400"/>
          </a:xfrm>
        </p:spPr>
        <p:txBody>
          <a:bodyPr/>
          <a:lstStyle/>
          <a:p>
            <a:pPr>
              <a:lnSpc>
                <a:spcPct val="80000"/>
              </a:lnSpc>
            </a:pPr>
            <a:r>
              <a:rPr lang="en-US" sz="2400" b="1" dirty="0" smtClean="0">
                <a:latin typeface="Times New Roman" pitchFamily="18" charset="0"/>
                <a:cs typeface="Times New Roman" pitchFamily="18" charset="0"/>
              </a:rPr>
              <a:t>Plot the patient’s weight and note the trend</a:t>
            </a:r>
          </a:p>
          <a:p>
            <a:pPr lvl="1">
              <a:lnSpc>
                <a:spcPct val="80000"/>
              </a:lnSpc>
            </a:pPr>
            <a:r>
              <a:rPr lang="en-US" sz="2400" dirty="0" smtClean="0">
                <a:latin typeface="Times New Roman" pitchFamily="18" charset="0"/>
                <a:cs typeface="Times New Roman" pitchFamily="18" charset="0"/>
              </a:rPr>
              <a:t>Falling weight may indicate treatment failure/new illness e.g. TB</a:t>
            </a:r>
          </a:p>
          <a:p>
            <a:pPr>
              <a:lnSpc>
                <a:spcPct val="80000"/>
              </a:lnSpc>
            </a:pPr>
            <a:r>
              <a:rPr lang="en-US" sz="2400" b="1" dirty="0" smtClean="0">
                <a:latin typeface="Times New Roman" pitchFamily="18" charset="0"/>
                <a:cs typeface="Times New Roman" pitchFamily="18" charset="0"/>
              </a:rPr>
              <a:t>Determine the patient’s physical condition.</a:t>
            </a:r>
          </a:p>
          <a:p>
            <a:pPr lvl="1">
              <a:lnSpc>
                <a:spcPct val="80000"/>
              </a:lnSpc>
            </a:pPr>
            <a:r>
              <a:rPr lang="en-US" sz="2400" dirty="0" smtClean="0">
                <a:latin typeface="Times New Roman" pitchFamily="18" charset="0"/>
                <a:cs typeface="Times New Roman" pitchFamily="18" charset="0"/>
              </a:rPr>
              <a:t>Address ongoing medical problems including possibility of failure of treatment through the development of new OIs.</a:t>
            </a:r>
          </a:p>
          <a:p>
            <a:pPr lvl="1">
              <a:lnSpc>
                <a:spcPct val="80000"/>
              </a:lnSpc>
            </a:pPr>
            <a:r>
              <a:rPr lang="en-US" sz="2400" dirty="0" smtClean="0">
                <a:latin typeface="Times New Roman" pitchFamily="18" charset="0"/>
                <a:cs typeface="Times New Roman" pitchFamily="18" charset="0"/>
              </a:rPr>
              <a:t>Treat inter-current infections</a:t>
            </a:r>
          </a:p>
          <a:p>
            <a:pPr>
              <a:lnSpc>
                <a:spcPct val="80000"/>
              </a:lnSpc>
            </a:pPr>
            <a:r>
              <a:rPr lang="en-US" sz="2400" b="1" dirty="0" smtClean="0">
                <a:latin typeface="Times New Roman" pitchFamily="18" charset="0"/>
                <a:cs typeface="Times New Roman" pitchFamily="18" charset="0"/>
              </a:rPr>
              <a:t>Check drug dosages and adjust according to weight.</a:t>
            </a:r>
          </a:p>
          <a:p>
            <a:pPr>
              <a:lnSpc>
                <a:spcPct val="80000"/>
              </a:lnSpc>
            </a:pPr>
            <a:r>
              <a:rPr lang="en-US" sz="2400" dirty="0" smtClean="0">
                <a:latin typeface="Times New Roman" pitchFamily="18" charset="0"/>
                <a:cs typeface="Times New Roman" pitchFamily="18" charset="0"/>
              </a:rPr>
              <a:t>The patients should be given medicines to </a:t>
            </a:r>
            <a:r>
              <a:rPr lang="en-US" sz="2400" b="1" dirty="0" smtClean="0">
                <a:latin typeface="Times New Roman" pitchFamily="18" charset="0"/>
                <a:cs typeface="Times New Roman" pitchFamily="18" charset="0"/>
              </a:rPr>
              <a:t>last </a:t>
            </a:r>
            <a:r>
              <a:rPr lang="en-US" sz="2400" b="1" i="1" dirty="0" smtClean="0">
                <a:latin typeface="Times New Roman" pitchFamily="18" charset="0"/>
                <a:cs typeface="Times New Roman" pitchFamily="18" charset="0"/>
              </a:rPr>
              <a:t>preferably</a:t>
            </a:r>
            <a:r>
              <a:rPr lang="en-US" sz="2400" b="1" dirty="0" smtClean="0">
                <a:latin typeface="Times New Roman" pitchFamily="18" charset="0"/>
                <a:cs typeface="Times New Roman" pitchFamily="18" charset="0"/>
              </a:rPr>
              <a:t> for 1 month</a:t>
            </a:r>
            <a:r>
              <a:rPr lang="en-US" sz="2400" dirty="0" smtClean="0">
                <a:latin typeface="Times New Roman" pitchFamily="18" charset="0"/>
                <a:cs typeface="Times New Roman" pitchFamily="18" charset="0"/>
              </a:rPr>
              <a:t> even when the clinic appointments are less frequent and patient should come to pick the medicines on monthly basis</a:t>
            </a:r>
          </a:p>
          <a:p>
            <a:pPr>
              <a:lnSpc>
                <a:spcPct val="80000"/>
              </a:lnSpc>
              <a:buNone/>
            </a:pPr>
            <a:r>
              <a:rPr lang="en-US" sz="2400" b="1" dirty="0" smtClean="0">
                <a:solidFill>
                  <a:srgbClr val="C00000"/>
                </a:solidFill>
                <a:latin typeface="Times New Roman" pitchFamily="18" charset="0"/>
                <a:cs typeface="Times New Roman" pitchFamily="18" charset="0"/>
              </a:rPr>
              <a:t>Adherence should be assessed and appropriate counseling provided at EACH visit.</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 </a:t>
            </a:r>
            <a:r>
              <a:rPr lang="en-US" b="1" dirty="0" smtClean="0"/>
              <a:t>Clinical Monitoring</a:t>
            </a:r>
            <a:endParaRPr lang="en-US" b="1" dirty="0"/>
          </a:p>
        </p:txBody>
      </p:sp>
      <p:sp>
        <p:nvSpPr>
          <p:cNvPr id="3" name="Content Placeholder 2"/>
          <p:cNvSpPr>
            <a:spLocks noGrp="1"/>
          </p:cNvSpPr>
          <p:nvPr>
            <p:ph idx="1"/>
          </p:nvPr>
        </p:nvSpPr>
        <p:spPr/>
        <p:txBody>
          <a:bodyPr/>
          <a:lstStyle/>
          <a:p>
            <a:pPr>
              <a:buNone/>
            </a:pPr>
            <a:r>
              <a:rPr lang="en-US" b="1" dirty="0" smtClean="0"/>
              <a:t>Look for:</a:t>
            </a:r>
          </a:p>
          <a:p>
            <a:r>
              <a:rPr lang="en-US" dirty="0" smtClean="0">
                <a:latin typeface="Times New Roman" pitchFamily="18" charset="0"/>
                <a:cs typeface="Times New Roman" pitchFamily="18" charset="0"/>
              </a:rPr>
              <a:t>Patient self assessment of well being</a:t>
            </a:r>
          </a:p>
          <a:p>
            <a:r>
              <a:rPr lang="en-US" dirty="0" smtClean="0">
                <a:latin typeface="Times New Roman" pitchFamily="18" charset="0"/>
                <a:cs typeface="Times New Roman" pitchFamily="18" charset="0"/>
              </a:rPr>
              <a:t>Decrease or disappearance of symptoms</a:t>
            </a:r>
          </a:p>
          <a:p>
            <a:r>
              <a:rPr lang="en-US" dirty="0" smtClean="0">
                <a:latin typeface="Times New Roman" pitchFamily="18" charset="0"/>
                <a:cs typeface="Times New Roman" pitchFamily="18" charset="0"/>
              </a:rPr>
              <a:t>Increase in body weight</a:t>
            </a:r>
          </a:p>
          <a:p>
            <a:r>
              <a:rPr lang="en-US" dirty="0" smtClean="0">
                <a:latin typeface="Times New Roman" pitchFamily="18" charset="0"/>
                <a:cs typeface="Times New Roman" pitchFamily="18" charset="0"/>
              </a:rPr>
              <a:t>Decrease in frequency and severity of Opportunistic Infections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Laboratory Monitoring of ART</a:t>
            </a:r>
            <a:endParaRPr lang="en-US" b="1" dirty="0"/>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Laboratory tests are recommended for </a:t>
            </a:r>
          </a:p>
          <a:p>
            <a:r>
              <a:rPr lang="en-US" dirty="0" smtClean="0">
                <a:latin typeface="Times New Roman" pitchFamily="18" charset="0"/>
                <a:cs typeface="Times New Roman" pitchFamily="18" charset="0"/>
              </a:rPr>
              <a:t>Assessing response to and efficacy of treatment.  </a:t>
            </a:r>
          </a:p>
          <a:p>
            <a:r>
              <a:rPr lang="en-US" dirty="0" smtClean="0">
                <a:latin typeface="Times New Roman" pitchFamily="18" charset="0"/>
                <a:cs typeface="Times New Roman" pitchFamily="18" charset="0"/>
              </a:rPr>
              <a:t>Monitoring toxicity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Laboratory Monitoring of ART </a:t>
            </a:r>
            <a:endParaRPr lang="en-US" dirty="0"/>
          </a:p>
        </p:txBody>
      </p:sp>
      <p:sp>
        <p:nvSpPr>
          <p:cNvPr id="3" name="Content Placeholder 2"/>
          <p:cNvSpPr>
            <a:spLocks noGrp="1"/>
          </p:cNvSpPr>
          <p:nvPr>
            <p:ph idx="1"/>
          </p:nvPr>
        </p:nvSpPr>
        <p:spPr/>
        <p:txBody>
          <a:bodyPr/>
          <a:lstStyle/>
          <a:p>
            <a:pPr>
              <a:lnSpc>
                <a:spcPct val="90000"/>
              </a:lnSpc>
              <a:buNone/>
            </a:pPr>
            <a:r>
              <a:rPr lang="en-US" b="1" dirty="0" smtClean="0">
                <a:latin typeface="Times New Roman" pitchFamily="18" charset="0"/>
                <a:cs typeface="Times New Roman" pitchFamily="18" charset="0"/>
              </a:rPr>
              <a:t>Assessing efficacy of treatment</a:t>
            </a:r>
          </a:p>
          <a:p>
            <a:pPr>
              <a:lnSpc>
                <a:spcPct val="90000"/>
              </a:lnSpc>
            </a:pPr>
            <a:r>
              <a:rPr lang="en-US" dirty="0" smtClean="0">
                <a:latin typeface="Times New Roman" pitchFamily="18" charset="0"/>
                <a:cs typeface="Times New Roman" pitchFamily="18" charset="0"/>
              </a:rPr>
              <a:t>For effective monitoring of efficacy of treatment, CD4 counts, and viral load are essential. </a:t>
            </a:r>
          </a:p>
          <a:p>
            <a:pPr>
              <a:lnSpc>
                <a:spcPct val="90000"/>
              </a:lnSpc>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Resistance testing where available is a useful adjunct to choice of antiretroviral treatment.</a:t>
            </a:r>
          </a:p>
        </p:txBody>
      </p:sp>
      <p:sp>
        <p:nvSpPr>
          <p:cNvPr id="4" name="Slide Number Placeholder 3"/>
          <p:cNvSpPr>
            <a:spLocks noGrp="1"/>
          </p:cNvSpPr>
          <p:nvPr>
            <p:ph type="sldNum" sz="quarter" idx="12"/>
          </p:nvPr>
        </p:nvSpPr>
        <p:spPr/>
        <p:txBody>
          <a:bodyPr/>
          <a:lstStyle/>
          <a:p>
            <a:fld id="{C9D85EE5-4063-496F-B78C-6C77B43A3C79}"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 Tests: Monitoring For Toxicity </a:t>
            </a:r>
            <a:endParaRPr lang="en-US" dirty="0"/>
          </a:p>
        </p:txBody>
      </p:sp>
      <p:sp>
        <p:nvSpPr>
          <p:cNvPr id="3" name="Content Placeholder 2"/>
          <p:cNvSpPr>
            <a:spLocks noGrp="1"/>
          </p:cNvSpPr>
          <p:nvPr>
            <p:ph idx="1"/>
          </p:nvPr>
        </p:nvSpPr>
        <p:spPr/>
        <p:txBody>
          <a:bodyPr/>
          <a:lstStyle/>
          <a:p>
            <a:pPr>
              <a:lnSpc>
                <a:spcPct val="90000"/>
              </a:lnSpc>
            </a:pPr>
            <a:r>
              <a:rPr lang="en-US" sz="2800" dirty="0" smtClean="0">
                <a:latin typeface="Times New Roman" pitchFamily="18" charset="0"/>
                <a:cs typeface="Times New Roman" pitchFamily="18" charset="0"/>
              </a:rPr>
              <a:t>CD4 count should be determined at baseline or as soon as possible and thereafter at </a:t>
            </a:r>
            <a:r>
              <a:rPr lang="en-US" sz="2800" b="1" dirty="0" smtClean="0">
                <a:latin typeface="Times New Roman" pitchFamily="18" charset="0"/>
                <a:cs typeface="Times New Roman" pitchFamily="18" charset="0"/>
              </a:rPr>
              <a:t>6 monthly</a:t>
            </a:r>
            <a:r>
              <a:rPr lang="en-US" sz="2800" dirty="0" smtClean="0">
                <a:latin typeface="Times New Roman" pitchFamily="18" charset="0"/>
                <a:cs typeface="Times New Roman" pitchFamily="18" charset="0"/>
              </a:rPr>
              <a:t> intervals.	 </a:t>
            </a:r>
          </a:p>
          <a:p>
            <a:pPr>
              <a:lnSpc>
                <a:spcPct val="90000"/>
              </a:lnSpc>
            </a:pPr>
            <a:r>
              <a:rPr lang="en-US" sz="2800" dirty="0" smtClean="0">
                <a:latin typeface="Times New Roman" pitchFamily="18" charset="0"/>
                <a:cs typeface="Times New Roman" pitchFamily="18" charset="0"/>
              </a:rPr>
              <a:t>CD4 count should not be measured during a concurrent infection</a:t>
            </a:r>
          </a:p>
          <a:p>
            <a:pPr lvl="1">
              <a:lnSpc>
                <a:spcPct val="90000"/>
              </a:lnSpc>
            </a:pPr>
            <a:r>
              <a:rPr lang="en-US" sz="2400" dirty="0" smtClean="0">
                <a:latin typeface="Times New Roman" pitchFamily="18" charset="0"/>
                <a:cs typeface="Times New Roman" pitchFamily="18" charset="0"/>
              </a:rPr>
              <a:t>Delay until &gt;  2 weeks after recovery</a:t>
            </a:r>
          </a:p>
          <a:p>
            <a:pPr>
              <a:lnSpc>
                <a:spcPct val="90000"/>
              </a:lnSpc>
            </a:pPr>
            <a:r>
              <a:rPr lang="en-US" sz="2800" dirty="0" smtClean="0">
                <a:latin typeface="Times New Roman" pitchFamily="18" charset="0"/>
                <a:cs typeface="Times New Roman" pitchFamily="18" charset="0"/>
              </a:rPr>
              <a:t>For consistency CD4 measurements in a patient should be carried out</a:t>
            </a:r>
          </a:p>
          <a:p>
            <a:pPr lvl="1">
              <a:lnSpc>
                <a:spcPct val="90000"/>
              </a:lnSpc>
            </a:pPr>
            <a:r>
              <a:rPr lang="en-US" sz="2400" dirty="0" smtClean="0">
                <a:latin typeface="Times New Roman" pitchFamily="18" charset="0"/>
                <a:cs typeface="Times New Roman" pitchFamily="18" charset="0"/>
              </a:rPr>
              <a:t>In the same laboratory and preferably at the same time of day.</a:t>
            </a:r>
          </a:p>
        </p:txBody>
      </p:sp>
      <p:sp>
        <p:nvSpPr>
          <p:cNvPr id="4" name="Slide Number Placeholder 3"/>
          <p:cNvSpPr>
            <a:spLocks noGrp="1"/>
          </p:cNvSpPr>
          <p:nvPr>
            <p:ph type="sldNum" sz="quarter" idx="12"/>
          </p:nvPr>
        </p:nvSpPr>
        <p:spPr/>
        <p:txBody>
          <a:bodyPr/>
          <a:lstStyle/>
          <a:p>
            <a:fld id="{C9D85EE5-4063-496F-B78C-6C77B43A3C79}"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50000"/>
                  </a:schemeClr>
                </a:solidFill>
              </a:rPr>
              <a:t>Laboratory Monitoring of ART:</a:t>
            </a:r>
            <a:br>
              <a:rPr lang="en-US" b="1" u="sng" dirty="0" smtClean="0">
                <a:solidFill>
                  <a:schemeClr val="tx2">
                    <a:lumMod val="50000"/>
                  </a:schemeClr>
                </a:solidFill>
              </a:rPr>
            </a:br>
            <a:r>
              <a:rPr lang="en-US" b="1" u="sng" dirty="0" smtClean="0">
                <a:solidFill>
                  <a:schemeClr val="tx2">
                    <a:lumMod val="50000"/>
                  </a:schemeClr>
                </a:solidFill>
              </a:rPr>
              <a:t> Viral Load</a:t>
            </a:r>
            <a:endParaRPr lang="en-US" dirty="0"/>
          </a:p>
        </p:txBody>
      </p:sp>
      <p:sp>
        <p:nvSpPr>
          <p:cNvPr id="3" name="Content Placeholder 2"/>
          <p:cNvSpPr>
            <a:spLocks noGrp="1"/>
          </p:cNvSpPr>
          <p:nvPr>
            <p:ph idx="1"/>
          </p:nvPr>
        </p:nvSpPr>
        <p:spPr/>
        <p:txBody>
          <a:bodyPr/>
          <a:lstStyle/>
          <a:p>
            <a:pPr>
              <a:lnSpc>
                <a:spcPct val="150000"/>
              </a:lnSpc>
            </a:pPr>
            <a:r>
              <a:rPr lang="en-US" sz="2800" dirty="0" smtClean="0">
                <a:latin typeface="Times New Roman" pitchFamily="18" charset="0"/>
                <a:cs typeface="Times New Roman" pitchFamily="18" charset="0"/>
              </a:rPr>
              <a:t>Viral load measurements are the most timely and sensitive way of assessing treatment response</a:t>
            </a:r>
          </a:p>
          <a:p>
            <a:pPr>
              <a:lnSpc>
                <a:spcPct val="150000"/>
              </a:lnSpc>
            </a:pPr>
            <a:r>
              <a:rPr lang="en-US" sz="2800" dirty="0" smtClean="0">
                <a:latin typeface="Times New Roman" pitchFamily="18" charset="0"/>
                <a:cs typeface="Times New Roman" pitchFamily="18" charset="0"/>
              </a:rPr>
              <a:t>Viral load should also be done,</a:t>
            </a:r>
          </a:p>
          <a:p>
            <a:pPr marL="342900" lvl="1" indent="-342900">
              <a:lnSpc>
                <a:spcPct val="150000"/>
              </a:lnSpc>
              <a:buFontTx/>
              <a:buChar char="-"/>
            </a:pPr>
            <a:r>
              <a:rPr lang="en-US" dirty="0" smtClean="0">
                <a:latin typeface="Times New Roman" pitchFamily="18" charset="0"/>
                <a:cs typeface="Times New Roman" pitchFamily="18" charset="0"/>
              </a:rPr>
              <a:t>Clinical failure is suspected OR</a:t>
            </a:r>
          </a:p>
          <a:p>
            <a:pPr marL="342900" lvl="1" indent="-342900">
              <a:lnSpc>
                <a:spcPct val="150000"/>
              </a:lnSpc>
              <a:buFontTx/>
              <a:buChar char="-"/>
            </a:pPr>
            <a:r>
              <a:rPr lang="en-US" dirty="0" smtClean="0">
                <a:latin typeface="Times New Roman" pitchFamily="18" charset="0"/>
                <a:cs typeface="Times New Roman" pitchFamily="18" charset="0"/>
              </a:rPr>
              <a:t>Immunological failure is suspected.</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 Tests: Monitoring For Toxicity </a:t>
            </a:r>
            <a:endParaRPr lang="en-US" dirty="0"/>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Hematological and biochemistry Tests for monitoring toxicity</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Where available the following tests should be done at baseline  and while on ART to enable monitoring ARV drug toxicity</a:t>
            </a:r>
          </a:p>
          <a:p>
            <a:pPr>
              <a:lnSpc>
                <a:spcPct val="90000"/>
              </a:lnSpc>
            </a:pPr>
            <a:r>
              <a:rPr lang="en-US" b="1" dirty="0" smtClean="0">
                <a:latin typeface="Times New Roman" pitchFamily="18" charset="0"/>
                <a:cs typeface="Times New Roman" pitchFamily="18" charset="0"/>
              </a:rPr>
              <a:t>The clinical picture should always be taken into account when monitoring for toxicity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68</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HIV/AIDS is caused by infection by the human retroviruses HIV-1 or -2.</a:t>
            </a:r>
          </a:p>
          <a:p>
            <a:r>
              <a:rPr lang="en-US" dirty="0" smtClean="0">
                <a:latin typeface="Times New Roman" pitchFamily="18" charset="0"/>
                <a:cs typeface="Times New Roman" pitchFamily="18" charset="0"/>
              </a:rPr>
              <a:t> HIV-1 is the most common cause worldwide; HIV-2 has about 40% sequence homology</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Retroviruses</a:t>
            </a:r>
          </a:p>
          <a:p>
            <a:pPr>
              <a:buNone/>
            </a:pPr>
            <a:r>
              <a:rPr lang="en-US" dirty="0" smtClean="0"/>
              <a:t>HTLV-I                                                              HIV-1 </a:t>
            </a:r>
          </a:p>
          <a:p>
            <a:pPr>
              <a:buNone/>
            </a:pPr>
            <a:r>
              <a:rPr lang="en-US" dirty="0" smtClean="0"/>
              <a:t> </a:t>
            </a:r>
          </a:p>
          <a:p>
            <a:pPr>
              <a:buNone/>
            </a:pPr>
            <a:r>
              <a:rPr lang="en-US" dirty="0" smtClean="0"/>
              <a:t>HTLV-II                                                             HIV-2</a:t>
            </a:r>
          </a:p>
          <a:p>
            <a:pPr>
              <a:buNone/>
            </a:pPr>
            <a:r>
              <a:rPr lang="en-US" dirty="0" smtClean="0"/>
              <a:t> </a:t>
            </a:r>
          </a:p>
          <a:p>
            <a:pPr>
              <a:buNone/>
            </a:pPr>
            <a:r>
              <a:rPr lang="en-US" dirty="0" smtClean="0"/>
              <a:t>STLV- I                                                                SIV</a:t>
            </a:r>
          </a:p>
          <a:p>
            <a:pPr>
              <a:buNone/>
            </a:pPr>
            <a:r>
              <a:rPr lang="en-US" dirty="0" smtClean="0"/>
              <a:t> </a:t>
            </a:r>
          </a:p>
          <a:p>
            <a:pPr>
              <a:buNone/>
            </a:pPr>
            <a:r>
              <a:rPr lang="en-US" dirty="0" smtClean="0"/>
              <a:t>Cell proliferation                                      Cell death </a:t>
            </a:r>
          </a:p>
          <a:p>
            <a:pPr>
              <a:buNone/>
            </a:pPr>
            <a:endParaRPr lang="en-US" dirty="0" smtClean="0"/>
          </a:p>
          <a:p>
            <a:pPr>
              <a:buNone/>
            </a:pPr>
            <a:endParaRPr lang="en-US" dirty="0"/>
          </a:p>
        </p:txBody>
      </p:sp>
      <p:sp>
        <p:nvSpPr>
          <p:cNvPr id="4" name="Left Arrow 3"/>
          <p:cNvSpPr/>
          <p:nvPr/>
        </p:nvSpPr>
        <p:spPr>
          <a:xfrm>
            <a:off x="1371600" y="1828800"/>
            <a:ext cx="2057400" cy="1219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71600" y="19050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562600" y="1905000"/>
            <a:ext cx="2133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696200" y="19812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1371600" y="2514600"/>
            <a:ext cx="45719"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1371600" y="3657600"/>
            <a:ext cx="45719"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1371600" y="4724400"/>
            <a:ext cx="45719"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7696200" y="2590800"/>
            <a:ext cx="76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7696200" y="3733800"/>
            <a:ext cx="762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7696200" y="4800600"/>
            <a:ext cx="76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14"/>
          <p:cNvSpPr>
            <a:spLocks noGrp="1"/>
          </p:cNvSpPr>
          <p:nvPr>
            <p:ph type="sldNum" sz="quarter" idx="12"/>
          </p:nvPr>
        </p:nvSpPr>
        <p:spPr/>
        <p:txBody>
          <a:bodyPr/>
          <a:lstStyle/>
          <a:p>
            <a:fld id="{C9D85EE5-4063-496F-B78C-6C77B43A3C79}"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Virus</a:t>
            </a:r>
            <a:endParaRPr lang="en-US" b="1" dirty="0"/>
          </a:p>
        </p:txBody>
      </p:sp>
      <p:sp>
        <p:nvSpPr>
          <p:cNvPr id="3" name="Content Placeholder 2"/>
          <p:cNvSpPr>
            <a:spLocks noGrp="1"/>
          </p:cNvSpPr>
          <p:nvPr>
            <p:ph idx="1"/>
          </p:nvPr>
        </p:nvSpPr>
        <p:spPr/>
        <p:txBody>
          <a:bodyPr/>
          <a:lstStyle/>
          <a:p>
            <a:pPr marL="609600" indent="-609600">
              <a:buClr>
                <a:schemeClr val="tx1"/>
              </a:buClr>
            </a:pPr>
            <a:r>
              <a:rPr lang="en-US" dirty="0" smtClean="0"/>
              <a:t>A retrovirus from the </a:t>
            </a:r>
            <a:r>
              <a:rPr lang="en-US" dirty="0" err="1" smtClean="0"/>
              <a:t>Lentivirus</a:t>
            </a:r>
            <a:r>
              <a:rPr lang="en-US" dirty="0" smtClean="0"/>
              <a:t> family.</a:t>
            </a:r>
          </a:p>
          <a:p>
            <a:pPr marL="609600" indent="-609600">
              <a:buClr>
                <a:schemeClr val="tx1"/>
              </a:buClr>
            </a:pPr>
            <a:endParaRPr lang="en-US" dirty="0" smtClean="0"/>
          </a:p>
          <a:p>
            <a:pPr marL="609600" indent="-609600">
              <a:buClr>
                <a:schemeClr val="tx1"/>
              </a:buClr>
            </a:pPr>
            <a:r>
              <a:rPr lang="en-US" dirty="0" smtClean="0"/>
              <a:t>Genetic material consists of a single-stranded ribonucleic acid (RNA)</a:t>
            </a:r>
          </a:p>
          <a:p>
            <a:pPr marL="609600" indent="-609600">
              <a:buClr>
                <a:schemeClr val="tx1"/>
              </a:buClr>
            </a:pPr>
            <a:endParaRPr lang="en-US" dirty="0" smtClean="0"/>
          </a:p>
          <a:p>
            <a:pPr marL="609600" indent="-609600">
              <a:buClr>
                <a:schemeClr val="tx1"/>
              </a:buClr>
            </a:pPr>
            <a:r>
              <a:rPr lang="en-US" dirty="0" smtClean="0"/>
              <a:t>Viral particle is spherical in shape with a diameter of 80-100 nanometers (nm).</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1710</TotalTime>
  <Words>3480</Words>
  <Application>Microsoft Office PowerPoint</Application>
  <PresentationFormat>On-screen Show (4:3)</PresentationFormat>
  <Paragraphs>572</Paragraphs>
  <Slides>68</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68</vt:i4>
      </vt:variant>
    </vt:vector>
  </HeadingPairs>
  <TitlesOfParts>
    <vt:vector size="71" baseType="lpstr">
      <vt:lpstr>Office Theme</vt:lpstr>
      <vt:lpstr>Drawing</vt:lpstr>
      <vt:lpstr>Photo Editor Photo</vt:lpstr>
      <vt:lpstr>HIV AND AIDS   30 hrs</vt:lpstr>
      <vt:lpstr>Learning Outcomes</vt:lpstr>
      <vt:lpstr>FUNDAMENTALS OF HIV AND AIDS</vt:lpstr>
      <vt:lpstr>Epidemiology </vt:lpstr>
      <vt:lpstr>Human Immunodeficiency Virus:  Historical Background</vt:lpstr>
      <vt:lpstr>Historical Background. ctd</vt:lpstr>
      <vt:lpstr>ETIOLOGY</vt:lpstr>
      <vt:lpstr>Slide 8</vt:lpstr>
      <vt:lpstr>HIV Virus</vt:lpstr>
      <vt:lpstr>Types of Human Immunodeficiency Virus</vt:lpstr>
      <vt:lpstr>HIV -1 Subtypes</vt:lpstr>
      <vt:lpstr>Slide 12</vt:lpstr>
      <vt:lpstr>Structure of Human Immunodeficiency Virus</vt:lpstr>
      <vt:lpstr>Structure Of Human Immunodeficiency Virus</vt:lpstr>
      <vt:lpstr>Slide 15</vt:lpstr>
      <vt:lpstr>HIV Structure</vt:lpstr>
      <vt:lpstr>HIV Structure</vt:lpstr>
      <vt:lpstr>Slide 18</vt:lpstr>
      <vt:lpstr>HIV Life cycle</vt:lpstr>
      <vt:lpstr>Slide 20</vt:lpstr>
      <vt:lpstr>HIV Life Cycle</vt:lpstr>
      <vt:lpstr>HIV Life Cycle</vt:lpstr>
      <vt:lpstr>HIV Life Cycle</vt:lpstr>
      <vt:lpstr>HIV Life Cycle</vt:lpstr>
      <vt:lpstr>HIV Life Cycle</vt:lpstr>
      <vt:lpstr>Transmission - HIV</vt:lpstr>
      <vt:lpstr>Slide 27</vt:lpstr>
      <vt:lpstr>Slide 28</vt:lpstr>
      <vt:lpstr>Ways HIV is NOT transmitted</vt:lpstr>
      <vt:lpstr>Mechanisms for Maternal  to Fetal Transmission </vt:lpstr>
      <vt:lpstr>Risk factors for HIV infection</vt:lpstr>
      <vt:lpstr>Most At Risk Populations for HIV infection. (MARPS)</vt:lpstr>
      <vt:lpstr>Myths And Misconceptions about HIV/AIDS</vt:lpstr>
      <vt:lpstr>Myths and Misconceptions about HIV/AIDS</vt:lpstr>
      <vt:lpstr>Slide 35</vt:lpstr>
      <vt:lpstr>Slide 36</vt:lpstr>
      <vt:lpstr>CLINICAL MANIFESTATIONS OF HIV INFECTION</vt:lpstr>
      <vt:lpstr> Clinical Findings In The Acute Hiv Syndrome</vt:lpstr>
      <vt:lpstr>Asymptomatic Infection</vt:lpstr>
      <vt:lpstr>Symptomatic</vt:lpstr>
      <vt:lpstr>Major clinical syndromes seen in the symptomatic stage of HIV infection include:</vt:lpstr>
      <vt:lpstr>Slide 42</vt:lpstr>
      <vt:lpstr>Ctd:</vt:lpstr>
      <vt:lpstr>Slide 44</vt:lpstr>
      <vt:lpstr>HIV Diagnosis</vt:lpstr>
      <vt:lpstr>HIV Treatment</vt:lpstr>
      <vt:lpstr>Principles of ARV Treatment</vt:lpstr>
      <vt:lpstr>Ctd:   Principles of ART</vt:lpstr>
      <vt:lpstr>Characteristics of good HAART</vt:lpstr>
      <vt:lpstr>NOTE!</vt:lpstr>
      <vt:lpstr>Suppression of HIV Replication</vt:lpstr>
      <vt:lpstr>Immune Reconstitution</vt:lpstr>
      <vt:lpstr>Reduction of HIV related morbidity and mortality and Improvement of QOL –Quality of Life.</vt:lpstr>
      <vt:lpstr>Classes of Anti Retro Virals</vt:lpstr>
      <vt:lpstr>Antiretroviral Agents</vt:lpstr>
      <vt:lpstr>Ctd:    ARVs</vt:lpstr>
      <vt:lpstr>Ctd:    ARVs</vt:lpstr>
      <vt:lpstr>Ctd:     ARVs</vt:lpstr>
      <vt:lpstr>Some ARVs as Fixed Drug Combinations (FDCs) </vt:lpstr>
      <vt:lpstr>Monitoring ART </vt:lpstr>
      <vt:lpstr>Clinical Monitoring</vt:lpstr>
      <vt:lpstr>Ctd: Clinical Monitoring</vt:lpstr>
      <vt:lpstr>Ctd: Clinical Monitoring</vt:lpstr>
      <vt:lpstr>Laboratory Monitoring of ART</vt:lpstr>
      <vt:lpstr>Laboratory Monitoring of ART </vt:lpstr>
      <vt:lpstr>Lab Tests: Monitoring For Toxicity </vt:lpstr>
      <vt:lpstr>Laboratory Monitoring of ART:  Viral Load</vt:lpstr>
      <vt:lpstr>Lab Tests: Monitoring For Toxicity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AND AIDS</dc:title>
  <dc:creator>DPHN</dc:creator>
  <cp:lastModifiedBy>admin</cp:lastModifiedBy>
  <cp:revision>251</cp:revision>
  <cp:lastPrinted>2017-04-11T10:19:33Z</cp:lastPrinted>
  <dcterms:created xsi:type="dcterms:W3CDTF">2006-03-30T22:42:24Z</dcterms:created>
  <dcterms:modified xsi:type="dcterms:W3CDTF">2019-06-03T09:55:09Z</dcterms:modified>
</cp:coreProperties>
</file>