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4" r:id="rId1"/>
    <p:sldMasterId id="2147483916" r:id="rId2"/>
    <p:sldMasterId id="2147483929" r:id="rId3"/>
    <p:sldMasterId id="2147483943" r:id="rId4"/>
    <p:sldMasterId id="2147483957" r:id="rId5"/>
    <p:sldMasterId id="2147483970" r:id="rId6"/>
  </p:sldMasterIdLst>
  <p:notesMasterIdLst>
    <p:notesMasterId r:id="rId188"/>
  </p:notesMasterIdLst>
  <p:sldIdLst>
    <p:sldId id="256" r:id="rId7"/>
    <p:sldId id="270" r:id="rId8"/>
    <p:sldId id="271" r:id="rId9"/>
    <p:sldId id="364" r:id="rId10"/>
    <p:sldId id="370" r:id="rId11"/>
    <p:sldId id="273" r:id="rId12"/>
    <p:sldId id="274" r:id="rId13"/>
    <p:sldId id="347" r:id="rId14"/>
    <p:sldId id="257" r:id="rId15"/>
    <p:sldId id="367" r:id="rId16"/>
    <p:sldId id="258" r:id="rId17"/>
    <p:sldId id="371" r:id="rId18"/>
    <p:sldId id="372" r:id="rId19"/>
    <p:sldId id="275" r:id="rId20"/>
    <p:sldId id="276" r:id="rId21"/>
    <p:sldId id="365" r:id="rId22"/>
    <p:sldId id="366" r:id="rId23"/>
    <p:sldId id="259" r:id="rId24"/>
    <p:sldId id="368" r:id="rId25"/>
    <p:sldId id="369" r:id="rId26"/>
    <p:sldId id="373" r:id="rId27"/>
    <p:sldId id="374" r:id="rId28"/>
    <p:sldId id="375" r:id="rId29"/>
    <p:sldId id="376" r:id="rId30"/>
    <p:sldId id="377" r:id="rId31"/>
    <p:sldId id="378" r:id="rId32"/>
    <p:sldId id="379" r:id="rId33"/>
    <p:sldId id="380" r:id="rId34"/>
    <p:sldId id="381" r:id="rId35"/>
    <p:sldId id="382" r:id="rId36"/>
    <p:sldId id="383" r:id="rId37"/>
    <p:sldId id="384" r:id="rId38"/>
    <p:sldId id="385" r:id="rId39"/>
    <p:sldId id="386" r:id="rId40"/>
    <p:sldId id="261" r:id="rId41"/>
    <p:sldId id="387" r:id="rId42"/>
    <p:sldId id="414" r:id="rId43"/>
    <p:sldId id="388" r:id="rId44"/>
    <p:sldId id="260" r:id="rId45"/>
    <p:sldId id="389" r:id="rId46"/>
    <p:sldId id="390" r:id="rId47"/>
    <p:sldId id="392" r:id="rId48"/>
    <p:sldId id="391" r:id="rId49"/>
    <p:sldId id="393" r:id="rId50"/>
    <p:sldId id="394" r:id="rId51"/>
    <p:sldId id="395" r:id="rId52"/>
    <p:sldId id="410" r:id="rId53"/>
    <p:sldId id="411" r:id="rId54"/>
    <p:sldId id="412" r:id="rId55"/>
    <p:sldId id="262" r:id="rId56"/>
    <p:sldId id="413" r:id="rId57"/>
    <p:sldId id="268" r:id="rId58"/>
    <p:sldId id="269" r:id="rId59"/>
    <p:sldId id="263" r:id="rId60"/>
    <p:sldId id="415" r:id="rId61"/>
    <p:sldId id="264" r:id="rId62"/>
    <p:sldId id="265" r:id="rId63"/>
    <p:sldId id="416" r:id="rId64"/>
    <p:sldId id="266" r:id="rId65"/>
    <p:sldId id="417" r:id="rId66"/>
    <p:sldId id="418" r:id="rId67"/>
    <p:sldId id="419" r:id="rId68"/>
    <p:sldId id="267" r:id="rId69"/>
    <p:sldId id="272" r:id="rId70"/>
    <p:sldId id="277" r:id="rId71"/>
    <p:sldId id="278" r:id="rId72"/>
    <p:sldId id="421" r:id="rId73"/>
    <p:sldId id="422" r:id="rId74"/>
    <p:sldId id="423" r:id="rId75"/>
    <p:sldId id="424" r:id="rId76"/>
    <p:sldId id="425" r:id="rId77"/>
    <p:sldId id="426" r:id="rId78"/>
    <p:sldId id="279" r:id="rId79"/>
    <p:sldId id="280" r:id="rId80"/>
    <p:sldId id="285" r:id="rId81"/>
    <p:sldId id="282" r:id="rId82"/>
    <p:sldId id="283" r:id="rId83"/>
    <p:sldId id="286" r:id="rId84"/>
    <p:sldId id="420" r:id="rId85"/>
    <p:sldId id="287" r:id="rId86"/>
    <p:sldId id="288" r:id="rId87"/>
    <p:sldId id="289" r:id="rId88"/>
    <p:sldId id="290" r:id="rId89"/>
    <p:sldId id="625" r:id="rId90"/>
    <p:sldId id="626" r:id="rId91"/>
    <p:sldId id="627" r:id="rId92"/>
    <p:sldId id="629" r:id="rId93"/>
    <p:sldId id="630" r:id="rId94"/>
    <p:sldId id="631" r:id="rId95"/>
    <p:sldId id="632" r:id="rId96"/>
    <p:sldId id="628" r:id="rId97"/>
    <p:sldId id="633" r:id="rId98"/>
    <p:sldId id="428" r:id="rId99"/>
    <p:sldId id="634" r:id="rId100"/>
    <p:sldId id="635" r:id="rId101"/>
    <p:sldId id="636" r:id="rId102"/>
    <p:sldId id="637" r:id="rId103"/>
    <p:sldId id="638" r:id="rId104"/>
    <p:sldId id="639" r:id="rId105"/>
    <p:sldId id="427" r:id="rId106"/>
    <p:sldId id="547" r:id="rId107"/>
    <p:sldId id="548" r:id="rId108"/>
    <p:sldId id="298" r:id="rId109"/>
    <p:sldId id="299" r:id="rId110"/>
    <p:sldId id="300" r:id="rId111"/>
    <p:sldId id="291" r:id="rId112"/>
    <p:sldId id="292" r:id="rId113"/>
    <p:sldId id="293" r:id="rId114"/>
    <p:sldId id="294" r:id="rId115"/>
    <p:sldId id="295" r:id="rId116"/>
    <p:sldId id="640" r:id="rId117"/>
    <p:sldId id="641" r:id="rId118"/>
    <p:sldId id="642" r:id="rId119"/>
    <p:sldId id="643" r:id="rId120"/>
    <p:sldId id="644" r:id="rId121"/>
    <p:sldId id="645" r:id="rId122"/>
    <p:sldId id="646" r:id="rId123"/>
    <p:sldId id="647" r:id="rId124"/>
    <p:sldId id="304" r:id="rId125"/>
    <p:sldId id="307" r:id="rId126"/>
    <p:sldId id="301" r:id="rId127"/>
    <p:sldId id="305" r:id="rId128"/>
    <p:sldId id="306" r:id="rId129"/>
    <p:sldId id="302" r:id="rId130"/>
    <p:sldId id="303" r:id="rId131"/>
    <p:sldId id="309" r:id="rId132"/>
    <p:sldId id="352" r:id="rId133"/>
    <p:sldId id="308" r:id="rId134"/>
    <p:sldId id="348" r:id="rId135"/>
    <p:sldId id="349" r:id="rId136"/>
    <p:sldId id="350" r:id="rId137"/>
    <p:sldId id="351" r:id="rId138"/>
    <p:sldId id="296" r:id="rId139"/>
    <p:sldId id="311" r:id="rId140"/>
    <p:sldId id="312" r:id="rId141"/>
    <p:sldId id="313" r:id="rId142"/>
    <p:sldId id="314" r:id="rId143"/>
    <p:sldId id="648" r:id="rId144"/>
    <p:sldId id="315" r:id="rId145"/>
    <p:sldId id="316" r:id="rId146"/>
    <p:sldId id="317" r:id="rId147"/>
    <p:sldId id="318" r:id="rId148"/>
    <p:sldId id="319" r:id="rId149"/>
    <p:sldId id="346" r:id="rId150"/>
    <p:sldId id="320" r:id="rId151"/>
    <p:sldId id="321" r:id="rId152"/>
    <p:sldId id="322" r:id="rId153"/>
    <p:sldId id="323" r:id="rId154"/>
    <p:sldId id="324" r:id="rId155"/>
    <p:sldId id="325" r:id="rId156"/>
    <p:sldId id="326" r:id="rId157"/>
    <p:sldId id="353" r:id="rId158"/>
    <p:sldId id="327" r:id="rId159"/>
    <p:sldId id="359" r:id="rId160"/>
    <p:sldId id="360" r:id="rId161"/>
    <p:sldId id="361" r:id="rId162"/>
    <p:sldId id="362" r:id="rId163"/>
    <p:sldId id="363" r:id="rId164"/>
    <p:sldId id="328" r:id="rId165"/>
    <p:sldId id="329" r:id="rId166"/>
    <p:sldId id="330" r:id="rId167"/>
    <p:sldId id="331" r:id="rId168"/>
    <p:sldId id="333" r:id="rId169"/>
    <p:sldId id="332" r:id="rId170"/>
    <p:sldId id="334" r:id="rId171"/>
    <p:sldId id="335" r:id="rId172"/>
    <p:sldId id="336" r:id="rId173"/>
    <p:sldId id="337" r:id="rId174"/>
    <p:sldId id="338" r:id="rId175"/>
    <p:sldId id="339" r:id="rId176"/>
    <p:sldId id="340" r:id="rId177"/>
    <p:sldId id="341" r:id="rId178"/>
    <p:sldId id="342" r:id="rId179"/>
    <p:sldId id="343" r:id="rId180"/>
    <p:sldId id="344" r:id="rId181"/>
    <p:sldId id="345" r:id="rId182"/>
    <p:sldId id="354" r:id="rId183"/>
    <p:sldId id="355" r:id="rId184"/>
    <p:sldId id="356" r:id="rId185"/>
    <p:sldId id="357" r:id="rId186"/>
    <p:sldId id="358" r:id="rId18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8" autoAdjust="0"/>
    <p:restoredTop sz="85264" autoAdjust="0"/>
  </p:normalViewPr>
  <p:slideViewPr>
    <p:cSldViewPr>
      <p:cViewPr varScale="1">
        <p:scale>
          <a:sx n="49" d="100"/>
          <a:sy n="49" d="100"/>
        </p:scale>
        <p:origin x="850" y="-197"/>
      </p:cViewPr>
      <p:guideLst>
        <p:guide orient="horz" pos="2160"/>
        <p:guide pos="3840"/>
      </p:guideLst>
    </p:cSldViewPr>
  </p:slideViewPr>
  <p:outlineViewPr>
    <p:cViewPr>
      <p:scale>
        <a:sx n="33" d="100"/>
        <a:sy n="33" d="100"/>
      </p:scale>
      <p:origin x="0" y="2362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1.xml"/><Relationship Id="rId21" Type="http://schemas.openxmlformats.org/officeDocument/2006/relationships/slide" Target="slides/slide15.xml"/><Relationship Id="rId42" Type="http://schemas.openxmlformats.org/officeDocument/2006/relationships/slide" Target="slides/slide36.xml"/><Relationship Id="rId63" Type="http://schemas.openxmlformats.org/officeDocument/2006/relationships/slide" Target="slides/slide57.xml"/><Relationship Id="rId84" Type="http://schemas.openxmlformats.org/officeDocument/2006/relationships/slide" Target="slides/slide78.xml"/><Relationship Id="rId138" Type="http://schemas.openxmlformats.org/officeDocument/2006/relationships/slide" Target="slides/slide132.xml"/><Relationship Id="rId159" Type="http://schemas.openxmlformats.org/officeDocument/2006/relationships/slide" Target="slides/slide153.xml"/><Relationship Id="rId170" Type="http://schemas.openxmlformats.org/officeDocument/2006/relationships/slide" Target="slides/slide164.xml"/><Relationship Id="rId191" Type="http://schemas.openxmlformats.org/officeDocument/2006/relationships/theme" Target="theme/theme1.xml"/><Relationship Id="rId107" Type="http://schemas.openxmlformats.org/officeDocument/2006/relationships/slide" Target="slides/slide101.xml"/><Relationship Id="rId11" Type="http://schemas.openxmlformats.org/officeDocument/2006/relationships/slide" Target="slides/slide5.xml"/><Relationship Id="rId32" Type="http://schemas.openxmlformats.org/officeDocument/2006/relationships/slide" Target="slides/slide26.xml"/><Relationship Id="rId53" Type="http://schemas.openxmlformats.org/officeDocument/2006/relationships/slide" Target="slides/slide47.xml"/><Relationship Id="rId74" Type="http://schemas.openxmlformats.org/officeDocument/2006/relationships/slide" Target="slides/slide68.xml"/><Relationship Id="rId128" Type="http://schemas.openxmlformats.org/officeDocument/2006/relationships/slide" Target="slides/slide122.xml"/><Relationship Id="rId149" Type="http://schemas.openxmlformats.org/officeDocument/2006/relationships/slide" Target="slides/slide143.xml"/><Relationship Id="rId5" Type="http://schemas.openxmlformats.org/officeDocument/2006/relationships/slideMaster" Target="slideMasters/slideMaster5.xml"/><Relationship Id="rId95" Type="http://schemas.openxmlformats.org/officeDocument/2006/relationships/slide" Target="slides/slide89.xml"/><Relationship Id="rId160" Type="http://schemas.openxmlformats.org/officeDocument/2006/relationships/slide" Target="slides/slide154.xml"/><Relationship Id="rId181" Type="http://schemas.openxmlformats.org/officeDocument/2006/relationships/slide" Target="slides/slide175.xml"/><Relationship Id="rId22" Type="http://schemas.openxmlformats.org/officeDocument/2006/relationships/slide" Target="slides/slide16.xml"/><Relationship Id="rId43" Type="http://schemas.openxmlformats.org/officeDocument/2006/relationships/slide" Target="slides/slide37.xml"/><Relationship Id="rId64" Type="http://schemas.openxmlformats.org/officeDocument/2006/relationships/slide" Target="slides/slide58.xml"/><Relationship Id="rId118" Type="http://schemas.openxmlformats.org/officeDocument/2006/relationships/slide" Target="slides/slide112.xml"/><Relationship Id="rId139" Type="http://schemas.openxmlformats.org/officeDocument/2006/relationships/slide" Target="slides/slide133.xml"/><Relationship Id="rId85" Type="http://schemas.openxmlformats.org/officeDocument/2006/relationships/slide" Target="slides/slide79.xml"/><Relationship Id="rId150" Type="http://schemas.openxmlformats.org/officeDocument/2006/relationships/slide" Target="slides/slide144.xml"/><Relationship Id="rId171" Type="http://schemas.openxmlformats.org/officeDocument/2006/relationships/slide" Target="slides/slide165.xml"/><Relationship Id="rId192" Type="http://schemas.openxmlformats.org/officeDocument/2006/relationships/tableStyles" Target="tableStyles.xml"/><Relationship Id="rId12" Type="http://schemas.openxmlformats.org/officeDocument/2006/relationships/slide" Target="slides/slide6.xml"/><Relationship Id="rId33" Type="http://schemas.openxmlformats.org/officeDocument/2006/relationships/slide" Target="slides/slide27.xml"/><Relationship Id="rId108" Type="http://schemas.openxmlformats.org/officeDocument/2006/relationships/slide" Target="slides/slide102.xml"/><Relationship Id="rId129" Type="http://schemas.openxmlformats.org/officeDocument/2006/relationships/slide" Target="slides/slide123.xml"/><Relationship Id="rId54" Type="http://schemas.openxmlformats.org/officeDocument/2006/relationships/slide" Target="slides/slide48.xml"/><Relationship Id="rId75" Type="http://schemas.openxmlformats.org/officeDocument/2006/relationships/slide" Target="slides/slide69.xml"/><Relationship Id="rId96" Type="http://schemas.openxmlformats.org/officeDocument/2006/relationships/slide" Target="slides/slide90.xml"/><Relationship Id="rId140" Type="http://schemas.openxmlformats.org/officeDocument/2006/relationships/slide" Target="slides/slide134.xml"/><Relationship Id="rId161" Type="http://schemas.openxmlformats.org/officeDocument/2006/relationships/slide" Target="slides/slide155.xml"/><Relationship Id="rId182" Type="http://schemas.openxmlformats.org/officeDocument/2006/relationships/slide" Target="slides/slide176.xml"/><Relationship Id="rId6" Type="http://schemas.openxmlformats.org/officeDocument/2006/relationships/slideMaster" Target="slideMasters/slideMaster6.xml"/><Relationship Id="rId23" Type="http://schemas.openxmlformats.org/officeDocument/2006/relationships/slide" Target="slides/slide17.xml"/><Relationship Id="rId119" Type="http://schemas.openxmlformats.org/officeDocument/2006/relationships/slide" Target="slides/slide113.xml"/><Relationship Id="rId44" Type="http://schemas.openxmlformats.org/officeDocument/2006/relationships/slide" Target="slides/slide38.xml"/><Relationship Id="rId65" Type="http://schemas.openxmlformats.org/officeDocument/2006/relationships/slide" Target="slides/slide59.xml"/><Relationship Id="rId86" Type="http://schemas.openxmlformats.org/officeDocument/2006/relationships/slide" Target="slides/slide80.xml"/><Relationship Id="rId130" Type="http://schemas.openxmlformats.org/officeDocument/2006/relationships/slide" Target="slides/slide124.xml"/><Relationship Id="rId151" Type="http://schemas.openxmlformats.org/officeDocument/2006/relationships/slide" Target="slides/slide145.xml"/><Relationship Id="rId172" Type="http://schemas.openxmlformats.org/officeDocument/2006/relationships/slide" Target="slides/slide166.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120" Type="http://schemas.openxmlformats.org/officeDocument/2006/relationships/slide" Target="slides/slide114.xml"/><Relationship Id="rId125" Type="http://schemas.openxmlformats.org/officeDocument/2006/relationships/slide" Target="slides/slide119.xml"/><Relationship Id="rId141" Type="http://schemas.openxmlformats.org/officeDocument/2006/relationships/slide" Target="slides/slide135.xml"/><Relationship Id="rId146" Type="http://schemas.openxmlformats.org/officeDocument/2006/relationships/slide" Target="slides/slide140.xml"/><Relationship Id="rId167" Type="http://schemas.openxmlformats.org/officeDocument/2006/relationships/slide" Target="slides/slide161.xml"/><Relationship Id="rId188" Type="http://schemas.openxmlformats.org/officeDocument/2006/relationships/notesMaster" Target="notesMasters/notesMaster1.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162" Type="http://schemas.openxmlformats.org/officeDocument/2006/relationships/slide" Target="slides/slide156.xml"/><Relationship Id="rId183" Type="http://schemas.openxmlformats.org/officeDocument/2006/relationships/slide" Target="slides/slide177.xml"/><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slide" Target="slides/slide104.xml"/><Relationship Id="rId115" Type="http://schemas.openxmlformats.org/officeDocument/2006/relationships/slide" Target="slides/slide109.xml"/><Relationship Id="rId131" Type="http://schemas.openxmlformats.org/officeDocument/2006/relationships/slide" Target="slides/slide125.xml"/><Relationship Id="rId136" Type="http://schemas.openxmlformats.org/officeDocument/2006/relationships/slide" Target="slides/slide130.xml"/><Relationship Id="rId157" Type="http://schemas.openxmlformats.org/officeDocument/2006/relationships/slide" Target="slides/slide151.xml"/><Relationship Id="rId178" Type="http://schemas.openxmlformats.org/officeDocument/2006/relationships/slide" Target="slides/slide172.xml"/><Relationship Id="rId61" Type="http://schemas.openxmlformats.org/officeDocument/2006/relationships/slide" Target="slides/slide55.xml"/><Relationship Id="rId82" Type="http://schemas.openxmlformats.org/officeDocument/2006/relationships/slide" Target="slides/slide76.xml"/><Relationship Id="rId152" Type="http://schemas.openxmlformats.org/officeDocument/2006/relationships/slide" Target="slides/slide146.xml"/><Relationship Id="rId173" Type="http://schemas.openxmlformats.org/officeDocument/2006/relationships/slide" Target="slides/slide167.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126" Type="http://schemas.openxmlformats.org/officeDocument/2006/relationships/slide" Target="slides/slide120.xml"/><Relationship Id="rId147" Type="http://schemas.openxmlformats.org/officeDocument/2006/relationships/slide" Target="slides/slide141.xml"/><Relationship Id="rId168" Type="http://schemas.openxmlformats.org/officeDocument/2006/relationships/slide" Target="slides/slide162.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slide" Target="slides/slide92.xml"/><Relationship Id="rId121" Type="http://schemas.openxmlformats.org/officeDocument/2006/relationships/slide" Target="slides/slide115.xml"/><Relationship Id="rId142" Type="http://schemas.openxmlformats.org/officeDocument/2006/relationships/slide" Target="slides/slide136.xml"/><Relationship Id="rId163" Type="http://schemas.openxmlformats.org/officeDocument/2006/relationships/slide" Target="slides/slide157.xml"/><Relationship Id="rId184" Type="http://schemas.openxmlformats.org/officeDocument/2006/relationships/slide" Target="slides/slide178.xml"/><Relationship Id="rId189" Type="http://schemas.openxmlformats.org/officeDocument/2006/relationships/presProps" Target="presProps.xml"/><Relationship Id="rId3" Type="http://schemas.openxmlformats.org/officeDocument/2006/relationships/slideMaster" Target="slideMasters/slideMaster3.xml"/><Relationship Id="rId25" Type="http://schemas.openxmlformats.org/officeDocument/2006/relationships/slide" Target="slides/slide19.xml"/><Relationship Id="rId46" Type="http://schemas.openxmlformats.org/officeDocument/2006/relationships/slide" Target="slides/slide40.xml"/><Relationship Id="rId67" Type="http://schemas.openxmlformats.org/officeDocument/2006/relationships/slide" Target="slides/slide61.xml"/><Relationship Id="rId116" Type="http://schemas.openxmlformats.org/officeDocument/2006/relationships/slide" Target="slides/slide110.xml"/><Relationship Id="rId137" Type="http://schemas.openxmlformats.org/officeDocument/2006/relationships/slide" Target="slides/slide131.xml"/><Relationship Id="rId158" Type="http://schemas.openxmlformats.org/officeDocument/2006/relationships/slide" Target="slides/slide152.xml"/><Relationship Id="rId20" Type="http://schemas.openxmlformats.org/officeDocument/2006/relationships/slide" Target="slides/slide14.xml"/><Relationship Id="rId41" Type="http://schemas.openxmlformats.org/officeDocument/2006/relationships/slide" Target="slides/slide35.xml"/><Relationship Id="rId62" Type="http://schemas.openxmlformats.org/officeDocument/2006/relationships/slide" Target="slides/slide56.xml"/><Relationship Id="rId83" Type="http://schemas.openxmlformats.org/officeDocument/2006/relationships/slide" Target="slides/slide77.xml"/><Relationship Id="rId88" Type="http://schemas.openxmlformats.org/officeDocument/2006/relationships/slide" Target="slides/slide82.xml"/><Relationship Id="rId111" Type="http://schemas.openxmlformats.org/officeDocument/2006/relationships/slide" Target="slides/slide105.xml"/><Relationship Id="rId132" Type="http://schemas.openxmlformats.org/officeDocument/2006/relationships/slide" Target="slides/slide126.xml"/><Relationship Id="rId153" Type="http://schemas.openxmlformats.org/officeDocument/2006/relationships/slide" Target="slides/slide147.xml"/><Relationship Id="rId174" Type="http://schemas.openxmlformats.org/officeDocument/2006/relationships/slide" Target="slides/slide168.xml"/><Relationship Id="rId179" Type="http://schemas.openxmlformats.org/officeDocument/2006/relationships/slide" Target="slides/slide173.xml"/><Relationship Id="rId190" Type="http://schemas.openxmlformats.org/officeDocument/2006/relationships/viewProps" Target="viewProps.xml"/><Relationship Id="rId15" Type="http://schemas.openxmlformats.org/officeDocument/2006/relationships/slide" Target="slides/slide9.xml"/><Relationship Id="rId36" Type="http://schemas.openxmlformats.org/officeDocument/2006/relationships/slide" Target="slides/slide30.xml"/><Relationship Id="rId57" Type="http://schemas.openxmlformats.org/officeDocument/2006/relationships/slide" Target="slides/slide51.xml"/><Relationship Id="rId106" Type="http://schemas.openxmlformats.org/officeDocument/2006/relationships/slide" Target="slides/slide100.xml"/><Relationship Id="rId127" Type="http://schemas.openxmlformats.org/officeDocument/2006/relationships/slide" Target="slides/slide121.xml"/><Relationship Id="rId10" Type="http://schemas.openxmlformats.org/officeDocument/2006/relationships/slide" Target="slides/slide4.xml"/><Relationship Id="rId31" Type="http://schemas.openxmlformats.org/officeDocument/2006/relationships/slide" Target="slides/slide25.xml"/><Relationship Id="rId52" Type="http://schemas.openxmlformats.org/officeDocument/2006/relationships/slide" Target="slides/slide46.xml"/><Relationship Id="rId73" Type="http://schemas.openxmlformats.org/officeDocument/2006/relationships/slide" Target="slides/slide67.xml"/><Relationship Id="rId78" Type="http://schemas.openxmlformats.org/officeDocument/2006/relationships/slide" Target="slides/slide72.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122" Type="http://schemas.openxmlformats.org/officeDocument/2006/relationships/slide" Target="slides/slide116.xml"/><Relationship Id="rId143" Type="http://schemas.openxmlformats.org/officeDocument/2006/relationships/slide" Target="slides/slide137.xml"/><Relationship Id="rId148" Type="http://schemas.openxmlformats.org/officeDocument/2006/relationships/slide" Target="slides/slide142.xml"/><Relationship Id="rId164" Type="http://schemas.openxmlformats.org/officeDocument/2006/relationships/slide" Target="slides/slide158.xml"/><Relationship Id="rId169" Type="http://schemas.openxmlformats.org/officeDocument/2006/relationships/slide" Target="slides/slide163.xml"/><Relationship Id="rId185" Type="http://schemas.openxmlformats.org/officeDocument/2006/relationships/slide" Target="slides/slide179.xml"/><Relationship Id="rId4" Type="http://schemas.openxmlformats.org/officeDocument/2006/relationships/slideMaster" Target="slideMasters/slideMaster4.xml"/><Relationship Id="rId9" Type="http://schemas.openxmlformats.org/officeDocument/2006/relationships/slide" Target="slides/slide3.xml"/><Relationship Id="rId180" Type="http://schemas.openxmlformats.org/officeDocument/2006/relationships/slide" Target="slides/slide174.xml"/><Relationship Id="rId26" Type="http://schemas.openxmlformats.org/officeDocument/2006/relationships/slide" Target="slides/slide20.xml"/><Relationship Id="rId47" Type="http://schemas.openxmlformats.org/officeDocument/2006/relationships/slide" Target="slides/slide41.xml"/><Relationship Id="rId68" Type="http://schemas.openxmlformats.org/officeDocument/2006/relationships/slide" Target="slides/slide62.xml"/><Relationship Id="rId89" Type="http://schemas.openxmlformats.org/officeDocument/2006/relationships/slide" Target="slides/slide83.xml"/><Relationship Id="rId112" Type="http://schemas.openxmlformats.org/officeDocument/2006/relationships/slide" Target="slides/slide106.xml"/><Relationship Id="rId133" Type="http://schemas.openxmlformats.org/officeDocument/2006/relationships/slide" Target="slides/slide127.xml"/><Relationship Id="rId154" Type="http://schemas.openxmlformats.org/officeDocument/2006/relationships/slide" Target="slides/slide148.xml"/><Relationship Id="rId175" Type="http://schemas.openxmlformats.org/officeDocument/2006/relationships/slide" Target="slides/slide169.xml"/><Relationship Id="rId16" Type="http://schemas.openxmlformats.org/officeDocument/2006/relationships/slide" Target="slides/slide10.xml"/><Relationship Id="rId37" Type="http://schemas.openxmlformats.org/officeDocument/2006/relationships/slide" Target="slides/slide31.xml"/><Relationship Id="rId58" Type="http://schemas.openxmlformats.org/officeDocument/2006/relationships/slide" Target="slides/slide52.xml"/><Relationship Id="rId79" Type="http://schemas.openxmlformats.org/officeDocument/2006/relationships/slide" Target="slides/slide73.xml"/><Relationship Id="rId102" Type="http://schemas.openxmlformats.org/officeDocument/2006/relationships/slide" Target="slides/slide96.xml"/><Relationship Id="rId123" Type="http://schemas.openxmlformats.org/officeDocument/2006/relationships/slide" Target="slides/slide117.xml"/><Relationship Id="rId144" Type="http://schemas.openxmlformats.org/officeDocument/2006/relationships/slide" Target="slides/slide138.xml"/><Relationship Id="rId90" Type="http://schemas.openxmlformats.org/officeDocument/2006/relationships/slide" Target="slides/slide84.xml"/><Relationship Id="rId165" Type="http://schemas.openxmlformats.org/officeDocument/2006/relationships/slide" Target="slides/slide159.xml"/><Relationship Id="rId186" Type="http://schemas.openxmlformats.org/officeDocument/2006/relationships/slide" Target="slides/slide180.xml"/><Relationship Id="rId27" Type="http://schemas.openxmlformats.org/officeDocument/2006/relationships/slide" Target="slides/slide21.xml"/><Relationship Id="rId48" Type="http://schemas.openxmlformats.org/officeDocument/2006/relationships/slide" Target="slides/slide42.xml"/><Relationship Id="rId69" Type="http://schemas.openxmlformats.org/officeDocument/2006/relationships/slide" Target="slides/slide63.xml"/><Relationship Id="rId113" Type="http://schemas.openxmlformats.org/officeDocument/2006/relationships/slide" Target="slides/slide107.xml"/><Relationship Id="rId134" Type="http://schemas.openxmlformats.org/officeDocument/2006/relationships/slide" Target="slides/slide128.xml"/><Relationship Id="rId80" Type="http://schemas.openxmlformats.org/officeDocument/2006/relationships/slide" Target="slides/slide74.xml"/><Relationship Id="rId155" Type="http://schemas.openxmlformats.org/officeDocument/2006/relationships/slide" Target="slides/slide149.xml"/><Relationship Id="rId176" Type="http://schemas.openxmlformats.org/officeDocument/2006/relationships/slide" Target="slides/slide170.xml"/><Relationship Id="rId17" Type="http://schemas.openxmlformats.org/officeDocument/2006/relationships/slide" Target="slides/slide11.xml"/><Relationship Id="rId38" Type="http://schemas.openxmlformats.org/officeDocument/2006/relationships/slide" Target="slides/slide32.xml"/><Relationship Id="rId59" Type="http://schemas.openxmlformats.org/officeDocument/2006/relationships/slide" Target="slides/slide53.xml"/><Relationship Id="rId103" Type="http://schemas.openxmlformats.org/officeDocument/2006/relationships/slide" Target="slides/slide97.xml"/><Relationship Id="rId124" Type="http://schemas.openxmlformats.org/officeDocument/2006/relationships/slide" Target="slides/slide118.xml"/><Relationship Id="rId70" Type="http://schemas.openxmlformats.org/officeDocument/2006/relationships/slide" Target="slides/slide64.xml"/><Relationship Id="rId91" Type="http://schemas.openxmlformats.org/officeDocument/2006/relationships/slide" Target="slides/slide85.xml"/><Relationship Id="rId145" Type="http://schemas.openxmlformats.org/officeDocument/2006/relationships/slide" Target="slides/slide139.xml"/><Relationship Id="rId166" Type="http://schemas.openxmlformats.org/officeDocument/2006/relationships/slide" Target="slides/slide160.xml"/><Relationship Id="rId187" Type="http://schemas.openxmlformats.org/officeDocument/2006/relationships/slide" Target="slides/slide181.xml"/><Relationship Id="rId1" Type="http://schemas.openxmlformats.org/officeDocument/2006/relationships/slideMaster" Target="slideMasters/slideMaster1.xml"/><Relationship Id="rId28" Type="http://schemas.openxmlformats.org/officeDocument/2006/relationships/slide" Target="slides/slide22.xml"/><Relationship Id="rId49" Type="http://schemas.openxmlformats.org/officeDocument/2006/relationships/slide" Target="slides/slide43.xml"/><Relationship Id="rId114" Type="http://schemas.openxmlformats.org/officeDocument/2006/relationships/slide" Target="slides/slide108.xml"/><Relationship Id="rId60" Type="http://schemas.openxmlformats.org/officeDocument/2006/relationships/slide" Target="slides/slide54.xml"/><Relationship Id="rId81" Type="http://schemas.openxmlformats.org/officeDocument/2006/relationships/slide" Target="slides/slide75.xml"/><Relationship Id="rId135" Type="http://schemas.openxmlformats.org/officeDocument/2006/relationships/slide" Target="slides/slide129.xml"/><Relationship Id="rId156" Type="http://schemas.openxmlformats.org/officeDocument/2006/relationships/slide" Target="slides/slide150.xml"/><Relationship Id="rId177" Type="http://schemas.openxmlformats.org/officeDocument/2006/relationships/slide" Target="slides/slide17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A1DEC7-E8D7-4742-8394-057BED8ED210}" type="datetimeFigureOut">
              <a:rPr lang="en-US" smtClean="0"/>
              <a:t>25-Nov-21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286536-C659-42D1-8867-5E0118F0DA82}" type="slidenum">
              <a:rPr lang="en-US" smtClean="0"/>
              <a:t>‹#›</a:t>
            </a:fld>
            <a:endParaRPr lang="en-US"/>
          </a:p>
        </p:txBody>
      </p:sp>
    </p:spTree>
    <p:extLst>
      <p:ext uri="{BB962C8B-B14F-4D97-AF65-F5344CB8AC3E}">
        <p14:creationId xmlns:p14="http://schemas.microsoft.com/office/powerpoint/2010/main" val="2019714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HISTORICAL BACKGROUND</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FC286536-C659-42D1-8867-5E0118F0DA82}" type="slidenum">
              <a:rPr lang="en-US" smtClean="0"/>
              <a:t>1</a:t>
            </a:fld>
            <a:endParaRPr lang="en-US"/>
          </a:p>
        </p:txBody>
      </p:sp>
    </p:spTree>
    <p:extLst>
      <p:ext uri="{BB962C8B-B14F-4D97-AF65-F5344CB8AC3E}">
        <p14:creationId xmlns:p14="http://schemas.microsoft.com/office/powerpoint/2010/main" val="15654044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DB287073-1533-4517-B23C-A2A105410EC3}"/>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Surveillance for HIV/AIDS</a:t>
            </a:r>
          </a:p>
        </p:txBody>
      </p:sp>
      <p:sp>
        <p:nvSpPr>
          <p:cNvPr id="47107" name="Rectangle 6">
            <a:extLst>
              <a:ext uri="{FF2B5EF4-FFF2-40B4-BE49-F238E27FC236}">
                <a16:creationId xmlns:a16="http://schemas.microsoft.com/office/drawing/2014/main" id="{8F2F0B2D-1176-425F-BA5A-CB8780BF1C8D}"/>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PH150 - Detels - 2 Dec 2013</a:t>
            </a:r>
          </a:p>
        </p:txBody>
      </p:sp>
      <p:sp>
        <p:nvSpPr>
          <p:cNvPr id="47108" name="Rectangle 7">
            <a:extLst>
              <a:ext uri="{FF2B5EF4-FFF2-40B4-BE49-F238E27FC236}">
                <a16:creationId xmlns:a16="http://schemas.microsoft.com/office/drawing/2014/main" id="{3067BA17-A3A6-4C5A-A722-7DA6E5585C7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D6D98F2-4A28-4946-8B5D-09914A50F63A}"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109" name="Rectangle 2">
            <a:extLst>
              <a:ext uri="{FF2B5EF4-FFF2-40B4-BE49-F238E27FC236}">
                <a16:creationId xmlns:a16="http://schemas.microsoft.com/office/drawing/2014/main" id="{C920B0C2-68A1-4064-BE85-1DB30CA7F7CE}"/>
              </a:ext>
            </a:extLst>
          </p:cNvPr>
          <p:cNvSpPr>
            <a:spLocks noGrp="1" noRot="1" noChangeAspect="1" noChangeArrowheads="1" noTextEdit="1"/>
          </p:cNvSpPr>
          <p:nvPr>
            <p:ph type="sldImg"/>
          </p:nvPr>
        </p:nvSpPr>
        <p:spPr>
          <a:xfrm>
            <a:off x="1395413" y="889000"/>
            <a:ext cx="4230687" cy="3171825"/>
          </a:xfrm>
          <a:ln/>
        </p:spPr>
      </p:sp>
      <p:sp>
        <p:nvSpPr>
          <p:cNvPr id="47110" name="Rectangle 3">
            <a:extLst>
              <a:ext uri="{FF2B5EF4-FFF2-40B4-BE49-F238E27FC236}">
                <a16:creationId xmlns:a16="http://schemas.microsoft.com/office/drawing/2014/main" id="{176434E4-0635-4228-B0FD-B81DF3B8748B}"/>
              </a:ext>
            </a:extLst>
          </p:cNvPr>
          <p:cNvSpPr>
            <a:spLocks noGrp="1" noChangeArrowheads="1"/>
          </p:cNvSpPr>
          <p:nvPr>
            <p:ph type="body" idx="1"/>
          </p:nvPr>
        </p:nvSpPr>
        <p:spPr>
          <a:xfrm>
            <a:off x="930275" y="4424363"/>
            <a:ext cx="5148263" cy="36560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4361BAC9-E2B0-45DA-8F4D-40729CAD4F93}"/>
              </a:ext>
            </a:extLst>
          </p:cNvPr>
          <p:cNvSpPr>
            <a:spLocks noGrp="1" noRot="1" noChangeAspect="1" noChangeArrowheads="1" noTextEdit="1"/>
          </p:cNvSpPr>
          <p:nvPr>
            <p:ph type="sldImg"/>
          </p:nvPr>
        </p:nvSpPr>
        <p:spPr>
          <a:ln/>
        </p:spPr>
      </p:sp>
      <p:sp>
        <p:nvSpPr>
          <p:cNvPr id="18435" name="Notes Placeholder 2">
            <a:extLst>
              <a:ext uri="{FF2B5EF4-FFF2-40B4-BE49-F238E27FC236}">
                <a16:creationId xmlns:a16="http://schemas.microsoft.com/office/drawing/2014/main" id="{D7878DE3-2C5F-4558-A392-C6CF574772A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Macrophage (</a:t>
            </a:r>
            <a:r>
              <a:rPr lang="en-US" altLang="en-US" b="1">
                <a:latin typeface="Arial" panose="020B0604020202020204" pitchFamily="34" charset="0"/>
              </a:rPr>
              <a:t>M</a:t>
            </a:r>
            <a:r>
              <a:rPr lang="en-US" altLang="en-US">
                <a:latin typeface="Arial" panose="020B0604020202020204" pitchFamily="34" charset="0"/>
              </a:rPr>
              <a:t>-</a:t>
            </a:r>
            <a:r>
              <a:rPr lang="en-US" altLang="en-US" b="1">
                <a:latin typeface="Arial" panose="020B0604020202020204" pitchFamily="34" charset="0"/>
              </a:rPr>
              <a:t>tropic</a:t>
            </a:r>
            <a:r>
              <a:rPr lang="en-US" altLang="en-US">
                <a:latin typeface="Arial" panose="020B0604020202020204" pitchFamily="34" charset="0"/>
              </a:rPr>
              <a:t>) strains of HIV-1, or non-syncitia-inducing strains (NSI) use the beta-chemokine receptor CCR5 for entry and are thus able to replicate in macrophages and CD4+ T-cells. These strains are now called R5 viruses.</a:t>
            </a:r>
          </a:p>
        </p:txBody>
      </p:sp>
      <p:sp>
        <p:nvSpPr>
          <p:cNvPr id="18436" name="Slide Number Placeholder 3">
            <a:extLst>
              <a:ext uri="{FF2B5EF4-FFF2-40B4-BE49-F238E27FC236}">
                <a16:creationId xmlns:a16="http://schemas.microsoft.com/office/drawing/2014/main" id="{A395E288-7C59-4EB3-8948-97ED3A2AB2B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1DBA6DA-FBB0-43BE-8149-CFB0A4EDB5AC}"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254563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286536-C659-42D1-8867-5E0118F0DA82}" type="slidenum">
              <a:rPr lang="en-US" smtClean="0"/>
              <a:t>66</a:t>
            </a:fld>
            <a:endParaRPr lang="en-US"/>
          </a:p>
        </p:txBody>
      </p:sp>
    </p:spTree>
    <p:extLst>
      <p:ext uri="{BB962C8B-B14F-4D97-AF65-F5344CB8AC3E}">
        <p14:creationId xmlns:p14="http://schemas.microsoft.com/office/powerpoint/2010/main" val="10798179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2005</a:t>
            </a:r>
          </a:p>
        </p:txBody>
      </p:sp>
      <p:sp>
        <p:nvSpPr>
          <p:cNvPr id="6" name="Rectangle 6"/>
          <p:cNvSpPr>
            <a:spLocks noGrp="1" noChangeArrowheads="1"/>
          </p:cNvSpPr>
          <p:nvPr>
            <p:ph type="ftr" sz="quarter" idx="4"/>
          </p:nvPr>
        </p:nvSpPr>
        <p:spP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Module 1: Overview of HIV Infection</a:t>
            </a:r>
          </a:p>
        </p:txBody>
      </p:sp>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0CCD45-3AC1-4C64-AF24-5DAE1C4205BC}"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951298" name="Rectangle 2"/>
          <p:cNvSpPr>
            <a:spLocks noGrp="1" noRot="1" noChangeAspect="1" noChangeArrowheads="1" noTextEdit="1"/>
          </p:cNvSpPr>
          <p:nvPr>
            <p:ph type="sldImg"/>
          </p:nvPr>
        </p:nvSpPr>
        <p:spPr>
          <a:ln/>
        </p:spPr>
      </p:sp>
      <p:sp>
        <p:nvSpPr>
          <p:cNvPr id="951299" name="Rectangle 3"/>
          <p:cNvSpPr>
            <a:spLocks noGrp="1" noChangeArrowheads="1"/>
          </p:cNvSpPr>
          <p:nvPr>
            <p:ph type="body" idx="1"/>
          </p:nvPr>
        </p:nvSpPr>
        <p:spPr/>
        <p:txBody>
          <a:bodyPr/>
          <a:lstStyle/>
          <a:p>
            <a:r>
              <a:rPr lang="en-US"/>
              <a:t>Represents the stage when you have been infected with HIV, but your body hasn’t created antibodies.</a:t>
            </a:r>
          </a:p>
          <a:p>
            <a:r>
              <a:rPr lang="en-US"/>
              <a:t>“Seroconversion” is a term used to describe the change when antibodies are produced and the blood is tested positive.</a:t>
            </a:r>
          </a:p>
          <a:p>
            <a:r>
              <a:rPr lang="en-US"/>
              <a:t>Seroconversion occurs when your body first begins to produce antibodies to HIV.  In other words, your blood may be negative to HIV antibodies during a time period after infection, but may convert to positive to HIV antibodies after a certain period.  Generally 3-8 weeks after the initial infection.</a:t>
            </a:r>
          </a:p>
          <a:p>
            <a:endParaRPr lang="en-US"/>
          </a:p>
        </p:txBody>
      </p:sp>
    </p:spTree>
    <p:extLst>
      <p:ext uri="{BB962C8B-B14F-4D97-AF65-F5344CB8AC3E}">
        <p14:creationId xmlns:p14="http://schemas.microsoft.com/office/powerpoint/2010/main" val="30544098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4D08BF0-6DAD-4247-9370-05554779644D}"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9635" name="Rectangle 2"/>
          <p:cNvSpPr>
            <a:spLocks noGrp="1" noRot="1" noChangeAspect="1" noChangeArrowheads="1" noTextEdit="1"/>
          </p:cNvSpPr>
          <p:nvPr>
            <p:ph type="sldImg"/>
          </p:nvPr>
        </p:nvSpPr>
        <p:spPr>
          <a:xfrm>
            <a:off x="1181100" y="698500"/>
            <a:ext cx="4648200" cy="3486150"/>
          </a:xfrm>
          <a:ln/>
        </p:spPr>
      </p:sp>
      <p:sp>
        <p:nvSpPr>
          <p:cNvPr id="69636" name="Rectangle 3"/>
          <p:cNvSpPr>
            <a:spLocks noGrp="1" noChangeArrowheads="1"/>
          </p:cNvSpPr>
          <p:nvPr>
            <p:ph type="body" idx="1"/>
          </p:nvPr>
        </p:nvSpPr>
        <p:spPr>
          <a:xfrm>
            <a:off x="933450" y="4416425"/>
            <a:ext cx="514350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20004386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2005</a:t>
            </a:r>
          </a:p>
        </p:txBody>
      </p:sp>
      <p:sp>
        <p:nvSpPr>
          <p:cNvPr id="6" name="Rectangle 6"/>
          <p:cNvSpPr>
            <a:spLocks noGrp="1" noChangeArrowheads="1"/>
          </p:cNvSpPr>
          <p:nvPr>
            <p:ph type="ftr" sz="quarter" idx="4"/>
          </p:nvPr>
        </p:nvSpPr>
        <p:spP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Module 2:  Integration of HIV Rapid Testing </a:t>
            </a:r>
          </a:p>
        </p:txBody>
      </p:sp>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5DDC20-433B-48D3-849B-D74D459964D2}"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061890" name="Rectangle 2"/>
          <p:cNvSpPr>
            <a:spLocks noGrp="1" noRot="1" noChangeAspect="1" noChangeArrowheads="1" noTextEdit="1"/>
          </p:cNvSpPr>
          <p:nvPr>
            <p:ph type="sldImg"/>
          </p:nvPr>
        </p:nvSpPr>
        <p:spPr>
          <a:ln/>
        </p:spPr>
      </p:sp>
      <p:sp>
        <p:nvSpPr>
          <p:cNvPr id="1061891" name="Rectangle 3"/>
          <p:cNvSpPr>
            <a:spLocks noGrp="1" noChangeArrowheads="1"/>
          </p:cNvSpPr>
          <p:nvPr>
            <p:ph type="body" idx="1"/>
          </p:nvPr>
        </p:nvSpPr>
        <p:spPr/>
        <p:txBody>
          <a:bodyPr/>
          <a:lstStyle/>
          <a:p>
            <a:r>
              <a:rPr lang="en-US"/>
              <a:t>Expansion of testing sites</a:t>
            </a:r>
          </a:p>
        </p:txBody>
      </p:sp>
    </p:spTree>
    <p:extLst>
      <p:ext uri="{BB962C8B-B14F-4D97-AF65-F5344CB8AC3E}">
        <p14:creationId xmlns:p14="http://schemas.microsoft.com/office/powerpoint/2010/main" val="491184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286536-C659-42D1-8867-5E0118F0DA82}" type="slidenum">
              <a:rPr lang="en-US" smtClean="0"/>
              <a:t>11</a:t>
            </a:fld>
            <a:endParaRPr lang="en-US"/>
          </a:p>
        </p:txBody>
      </p:sp>
    </p:spTree>
    <p:extLst>
      <p:ext uri="{BB962C8B-B14F-4D97-AF65-F5344CB8AC3E}">
        <p14:creationId xmlns:p14="http://schemas.microsoft.com/office/powerpoint/2010/main" val="3907795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D597ACA2-17C9-4211-9F3C-B07154C819B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B70E455-36EB-47E8-AA89-8FA47ACF8205}"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3555" name="Rectangle 2">
            <a:extLst>
              <a:ext uri="{FF2B5EF4-FFF2-40B4-BE49-F238E27FC236}">
                <a16:creationId xmlns:a16="http://schemas.microsoft.com/office/drawing/2014/main" id="{AF6BE168-02AC-4FC4-B18F-4D573EC16AFB}"/>
              </a:ext>
            </a:extLst>
          </p:cNvPr>
          <p:cNvSpPr>
            <a:spLocks noGrp="1" noRot="1" noChangeAspect="1" noChangeArrowheads="1" noTextEdit="1"/>
          </p:cNvSpPr>
          <p:nvPr>
            <p:ph type="sldImg"/>
          </p:nvPr>
        </p:nvSpPr>
        <p:spPr>
          <a:xfrm>
            <a:off x="1181100" y="698500"/>
            <a:ext cx="4648200" cy="3486150"/>
          </a:xfrm>
          <a:ln/>
        </p:spPr>
      </p:sp>
      <p:sp>
        <p:nvSpPr>
          <p:cNvPr id="23556" name="Rectangle 3">
            <a:extLst>
              <a:ext uri="{FF2B5EF4-FFF2-40B4-BE49-F238E27FC236}">
                <a16:creationId xmlns:a16="http://schemas.microsoft.com/office/drawing/2014/main" id="{BC930100-AB58-4D9E-AE60-EA4F4E890355}"/>
              </a:ext>
            </a:extLst>
          </p:cNvPr>
          <p:cNvSpPr>
            <a:spLocks noGrp="1" noChangeArrowheads="1"/>
          </p:cNvSpPr>
          <p:nvPr>
            <p:ph type="body" idx="1"/>
          </p:nvPr>
        </p:nvSpPr>
        <p:spPr>
          <a:xfrm>
            <a:off x="933450" y="4416425"/>
            <a:ext cx="514350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27679538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85E5B72E-4002-4043-BA64-49C3CF928A7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3A8DE96-74B0-4FD7-92B8-90629E2F1A9A}"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5603" name="Rectangle 2">
            <a:extLst>
              <a:ext uri="{FF2B5EF4-FFF2-40B4-BE49-F238E27FC236}">
                <a16:creationId xmlns:a16="http://schemas.microsoft.com/office/drawing/2014/main" id="{6B413EA8-567A-416F-A42E-6F6C466E3496}"/>
              </a:ext>
            </a:extLst>
          </p:cNvPr>
          <p:cNvSpPr>
            <a:spLocks noGrp="1" noRot="1" noChangeAspect="1" noChangeArrowheads="1" noTextEdit="1"/>
          </p:cNvSpPr>
          <p:nvPr>
            <p:ph type="sldImg"/>
          </p:nvPr>
        </p:nvSpPr>
        <p:spPr>
          <a:xfrm>
            <a:off x="1181100" y="698500"/>
            <a:ext cx="4648200" cy="3486150"/>
          </a:xfrm>
          <a:ln/>
        </p:spPr>
      </p:sp>
      <p:sp>
        <p:nvSpPr>
          <p:cNvPr id="25604" name="Rectangle 3">
            <a:extLst>
              <a:ext uri="{FF2B5EF4-FFF2-40B4-BE49-F238E27FC236}">
                <a16:creationId xmlns:a16="http://schemas.microsoft.com/office/drawing/2014/main" id="{9E1821EC-F4DF-4597-92D0-C8D7E8A07BB3}"/>
              </a:ext>
            </a:extLst>
          </p:cNvPr>
          <p:cNvSpPr>
            <a:spLocks noGrp="1" noChangeArrowheads="1"/>
          </p:cNvSpPr>
          <p:nvPr>
            <p:ph type="body" idx="1"/>
          </p:nvPr>
        </p:nvSpPr>
        <p:spPr>
          <a:xfrm>
            <a:off x="933450" y="4416425"/>
            <a:ext cx="514350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3371649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71859AB9-FA96-4849-8630-1AD6FCE02D9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1107993-0196-40F5-90A4-F5E9ABBA79DC}"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8675" name="Rectangle 2">
            <a:extLst>
              <a:ext uri="{FF2B5EF4-FFF2-40B4-BE49-F238E27FC236}">
                <a16:creationId xmlns:a16="http://schemas.microsoft.com/office/drawing/2014/main" id="{B0D5330D-44B9-41C6-BEBC-3CE69061DB0D}"/>
              </a:ext>
            </a:extLst>
          </p:cNvPr>
          <p:cNvSpPr>
            <a:spLocks noGrp="1" noRot="1" noChangeAspect="1" noChangeArrowheads="1" noTextEdit="1"/>
          </p:cNvSpPr>
          <p:nvPr>
            <p:ph type="sldImg"/>
          </p:nvPr>
        </p:nvSpPr>
        <p:spPr>
          <a:xfrm>
            <a:off x="406400" y="698500"/>
            <a:ext cx="6197600" cy="3486150"/>
          </a:xfrm>
          <a:ln/>
        </p:spPr>
      </p:sp>
      <p:sp>
        <p:nvSpPr>
          <p:cNvPr id="28676" name="Rectangle 3">
            <a:extLst>
              <a:ext uri="{FF2B5EF4-FFF2-40B4-BE49-F238E27FC236}">
                <a16:creationId xmlns:a16="http://schemas.microsoft.com/office/drawing/2014/main" id="{ECCAE532-198C-4D19-99DA-F76476C92C8B}"/>
              </a:ext>
            </a:extLst>
          </p:cNvPr>
          <p:cNvSpPr>
            <a:spLocks noGrp="1" noChangeArrowheads="1"/>
          </p:cNvSpPr>
          <p:nvPr>
            <p:ph type="body" idx="1"/>
          </p:nvPr>
        </p:nvSpPr>
        <p:spPr>
          <a:xfrm>
            <a:off x="933450" y="4416425"/>
            <a:ext cx="514350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A41469CF-DA5B-4FAC-AE88-D0172D4CEF4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B428188-2B90-4B30-8AC7-B77C4E61BB58}"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4819" name="Rectangle 2">
            <a:extLst>
              <a:ext uri="{FF2B5EF4-FFF2-40B4-BE49-F238E27FC236}">
                <a16:creationId xmlns:a16="http://schemas.microsoft.com/office/drawing/2014/main" id="{4FF9D2AA-D3E1-4073-93F6-6072E31B1DFA}"/>
              </a:ext>
            </a:extLst>
          </p:cNvPr>
          <p:cNvSpPr>
            <a:spLocks noGrp="1" noRot="1" noChangeAspect="1" noChangeArrowheads="1" noTextEdit="1"/>
          </p:cNvSpPr>
          <p:nvPr>
            <p:ph type="sldImg"/>
          </p:nvPr>
        </p:nvSpPr>
        <p:spPr>
          <a:xfrm>
            <a:off x="406400" y="698500"/>
            <a:ext cx="6197600" cy="3486150"/>
          </a:xfrm>
          <a:ln/>
        </p:spPr>
      </p:sp>
      <p:sp>
        <p:nvSpPr>
          <p:cNvPr id="34820" name="Rectangle 3">
            <a:extLst>
              <a:ext uri="{FF2B5EF4-FFF2-40B4-BE49-F238E27FC236}">
                <a16:creationId xmlns:a16="http://schemas.microsoft.com/office/drawing/2014/main" id="{6641FFC0-0310-496F-87D8-F390459DB67F}"/>
              </a:ext>
            </a:extLst>
          </p:cNvPr>
          <p:cNvSpPr>
            <a:spLocks noGrp="1" noChangeArrowheads="1"/>
          </p:cNvSpPr>
          <p:nvPr>
            <p:ph type="body" idx="1"/>
          </p:nvPr>
        </p:nvSpPr>
        <p:spPr>
          <a:xfrm>
            <a:off x="933450" y="4416425"/>
            <a:ext cx="514350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E5650BB4-53A6-4AE0-BA6C-D3A2EAA1E40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0B034CD-CF4C-44D1-BFCB-C54B3703DA6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7891" name="Rectangle 2">
            <a:extLst>
              <a:ext uri="{FF2B5EF4-FFF2-40B4-BE49-F238E27FC236}">
                <a16:creationId xmlns:a16="http://schemas.microsoft.com/office/drawing/2014/main" id="{03672837-C053-4481-935C-29500B881BA8}"/>
              </a:ext>
            </a:extLst>
          </p:cNvPr>
          <p:cNvSpPr>
            <a:spLocks noGrp="1" noRot="1" noChangeAspect="1" noChangeArrowheads="1" noTextEdit="1"/>
          </p:cNvSpPr>
          <p:nvPr>
            <p:ph type="sldImg"/>
          </p:nvPr>
        </p:nvSpPr>
        <p:spPr>
          <a:xfrm>
            <a:off x="1181100" y="698500"/>
            <a:ext cx="4648200" cy="3486150"/>
          </a:xfrm>
          <a:ln/>
        </p:spPr>
      </p:sp>
      <p:sp>
        <p:nvSpPr>
          <p:cNvPr id="37892" name="Rectangle 3">
            <a:extLst>
              <a:ext uri="{FF2B5EF4-FFF2-40B4-BE49-F238E27FC236}">
                <a16:creationId xmlns:a16="http://schemas.microsoft.com/office/drawing/2014/main" id="{A13875EB-8225-4C8C-86CE-6E9A44EF1312}"/>
              </a:ext>
            </a:extLst>
          </p:cNvPr>
          <p:cNvSpPr>
            <a:spLocks noGrp="1" noChangeArrowheads="1"/>
          </p:cNvSpPr>
          <p:nvPr>
            <p:ph type="body" idx="1"/>
          </p:nvPr>
        </p:nvSpPr>
        <p:spPr>
          <a:xfrm>
            <a:off x="933450" y="4416425"/>
            <a:ext cx="514350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322BB634-EEF8-4481-9A0F-CB371EAE322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87B64A7-97FF-4E24-88B4-40D3D904CE1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9939" name="Rectangle 2">
            <a:extLst>
              <a:ext uri="{FF2B5EF4-FFF2-40B4-BE49-F238E27FC236}">
                <a16:creationId xmlns:a16="http://schemas.microsoft.com/office/drawing/2014/main" id="{C585AEA6-FE3E-4AD5-84FB-1E8F147BF103}"/>
              </a:ext>
            </a:extLst>
          </p:cNvPr>
          <p:cNvSpPr>
            <a:spLocks noGrp="1" noRot="1" noChangeAspect="1" noChangeArrowheads="1" noTextEdit="1"/>
          </p:cNvSpPr>
          <p:nvPr>
            <p:ph type="sldImg"/>
          </p:nvPr>
        </p:nvSpPr>
        <p:spPr>
          <a:xfrm>
            <a:off x="1181100" y="698500"/>
            <a:ext cx="4648200" cy="3486150"/>
          </a:xfrm>
          <a:ln/>
        </p:spPr>
      </p:sp>
      <p:sp>
        <p:nvSpPr>
          <p:cNvPr id="39940" name="Rectangle 3">
            <a:extLst>
              <a:ext uri="{FF2B5EF4-FFF2-40B4-BE49-F238E27FC236}">
                <a16:creationId xmlns:a16="http://schemas.microsoft.com/office/drawing/2014/main" id="{788A7F26-009D-4792-87C6-01CEC63ADB11}"/>
              </a:ext>
            </a:extLst>
          </p:cNvPr>
          <p:cNvSpPr>
            <a:spLocks noGrp="1" noChangeArrowheads="1"/>
          </p:cNvSpPr>
          <p:nvPr>
            <p:ph type="body" idx="1"/>
          </p:nvPr>
        </p:nvSpPr>
        <p:spPr>
          <a:xfrm>
            <a:off x="933450" y="4416425"/>
            <a:ext cx="514350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B9236283-1377-4046-95BC-FB50D459FB9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F0F0F39-F26C-40DA-AD1C-55917E0C9CA1}"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11" name="Rectangle 2">
            <a:extLst>
              <a:ext uri="{FF2B5EF4-FFF2-40B4-BE49-F238E27FC236}">
                <a16:creationId xmlns:a16="http://schemas.microsoft.com/office/drawing/2014/main" id="{2D64A9AE-458C-47A5-8642-A297CBBEE387}"/>
              </a:ext>
            </a:extLst>
          </p:cNvPr>
          <p:cNvSpPr>
            <a:spLocks noGrp="1" noRot="1" noChangeAspect="1" noChangeArrowheads="1" noTextEdit="1"/>
          </p:cNvSpPr>
          <p:nvPr>
            <p:ph type="sldImg"/>
          </p:nvPr>
        </p:nvSpPr>
        <p:spPr>
          <a:xfrm>
            <a:off x="1181100" y="698500"/>
            <a:ext cx="4648200" cy="3486150"/>
          </a:xfrm>
          <a:ln/>
        </p:spPr>
      </p:sp>
      <p:sp>
        <p:nvSpPr>
          <p:cNvPr id="43012" name="Rectangle 3">
            <a:extLst>
              <a:ext uri="{FF2B5EF4-FFF2-40B4-BE49-F238E27FC236}">
                <a16:creationId xmlns:a16="http://schemas.microsoft.com/office/drawing/2014/main" id="{A7CC7403-D228-42AA-A20F-13461FA73F35}"/>
              </a:ext>
            </a:extLst>
          </p:cNvPr>
          <p:cNvSpPr>
            <a:spLocks noGrp="1" noChangeArrowheads="1"/>
          </p:cNvSpPr>
          <p:nvPr>
            <p:ph type="body" idx="1"/>
          </p:nvPr>
        </p:nvSpPr>
        <p:spPr>
          <a:xfrm>
            <a:off x="933450" y="4416425"/>
            <a:ext cx="514350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C2EBF14-065F-4F29-A166-C05EFEF55C8C}" type="datetimeFigureOut">
              <a:rPr lang="en-US" smtClean="0"/>
              <a:t>25-Nov-21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523999D3-65E9-47AD-91F1-F53DD3A38681}" type="slidenum">
              <a:rPr lang="en-US" smtClean="0"/>
              <a:t>‹#›</a:t>
            </a:fld>
            <a:endParaRPr lang="en-US"/>
          </a:p>
        </p:txBody>
      </p:sp>
    </p:spTree>
    <p:extLst>
      <p:ext uri="{BB962C8B-B14F-4D97-AF65-F5344CB8AC3E}">
        <p14:creationId xmlns:p14="http://schemas.microsoft.com/office/powerpoint/2010/main" val="1506505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2EBF14-065F-4F29-A166-C05EFEF55C8C}" type="datetimeFigureOut">
              <a:rPr lang="en-US" smtClean="0"/>
              <a:t>25-Nov-21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3999D3-65E9-47AD-91F1-F53DD3A38681}" type="slidenum">
              <a:rPr lang="en-US" smtClean="0"/>
              <a:t>‹#›</a:t>
            </a:fld>
            <a:endParaRPr lang="en-US"/>
          </a:p>
        </p:txBody>
      </p:sp>
    </p:spTree>
    <p:extLst>
      <p:ext uri="{BB962C8B-B14F-4D97-AF65-F5344CB8AC3E}">
        <p14:creationId xmlns:p14="http://schemas.microsoft.com/office/powerpoint/2010/main" val="2040011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2EBF14-065F-4F29-A166-C05EFEF55C8C}" type="datetimeFigureOut">
              <a:rPr lang="en-US" smtClean="0"/>
              <a:t>25-Nov-21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3999D3-65E9-47AD-91F1-F53DD3A38681}" type="slidenum">
              <a:rPr lang="en-US" smtClean="0"/>
              <a:t>‹#›</a:t>
            </a:fld>
            <a:endParaRPr lang="en-US"/>
          </a:p>
        </p:txBody>
      </p:sp>
    </p:spTree>
    <p:extLst>
      <p:ext uri="{BB962C8B-B14F-4D97-AF65-F5344CB8AC3E}">
        <p14:creationId xmlns:p14="http://schemas.microsoft.com/office/powerpoint/2010/main" val="4024126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73CE8345-AEAE-4CE4-85E1-4E96842A69C2}"/>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F2BE4F6A-2789-451E-9AD9-442D929B74B8}"/>
              </a:ext>
            </a:extLst>
          </p:cNvPr>
          <p:cNvSpPr>
            <a:spLocks noGrp="1"/>
          </p:cNvSpPr>
          <p:nvPr>
            <p:ph type="ftr" sz="quarter" idx="11"/>
          </p:nvPr>
        </p:nvSpPr>
        <p:spPr/>
        <p:txBody>
          <a:bodyPr/>
          <a:lstStyle>
            <a:lvl1pPr>
              <a:defRPr/>
            </a:lvl1pPr>
          </a:lstStyle>
          <a:p>
            <a:pPr>
              <a:defRPr/>
            </a:pPr>
            <a:r>
              <a:rPr lang="en-US"/>
              <a:t>DR. S.K CHATURVEDI</a:t>
            </a:r>
          </a:p>
        </p:txBody>
      </p:sp>
      <p:sp>
        <p:nvSpPr>
          <p:cNvPr id="6" name="Slide Number Placeholder 5">
            <a:extLst>
              <a:ext uri="{FF2B5EF4-FFF2-40B4-BE49-F238E27FC236}">
                <a16:creationId xmlns:a16="http://schemas.microsoft.com/office/drawing/2014/main" id="{78524DE2-2A3C-4A9E-9DD3-65FB511D9302}"/>
              </a:ext>
            </a:extLst>
          </p:cNvPr>
          <p:cNvSpPr>
            <a:spLocks noGrp="1"/>
          </p:cNvSpPr>
          <p:nvPr>
            <p:ph type="sldNum" sz="quarter" idx="12"/>
          </p:nvPr>
        </p:nvSpPr>
        <p:spPr/>
        <p:txBody>
          <a:bodyPr/>
          <a:lstStyle>
            <a:lvl1pPr>
              <a:defRPr/>
            </a:lvl1pPr>
          </a:lstStyle>
          <a:p>
            <a:pPr>
              <a:defRPr/>
            </a:pPr>
            <a:fld id="{1866F519-CFBE-4401-ACE7-9AA4E153B65B}" type="slidenum">
              <a:rPr lang="en-US" altLang="en-US"/>
              <a:pPr>
                <a:defRPr/>
              </a:pPr>
              <a:t>‹#›</a:t>
            </a:fld>
            <a:endParaRPr lang="en-US" altLang="en-US"/>
          </a:p>
        </p:txBody>
      </p:sp>
    </p:spTree>
    <p:extLst>
      <p:ext uri="{BB962C8B-B14F-4D97-AF65-F5344CB8AC3E}">
        <p14:creationId xmlns:p14="http://schemas.microsoft.com/office/powerpoint/2010/main" val="33282146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FFFC16-DB96-486B-8869-3CD557EAAF2D}"/>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481D97AA-0CE6-4248-B38E-76386C2A2ADD}"/>
              </a:ext>
            </a:extLst>
          </p:cNvPr>
          <p:cNvSpPr>
            <a:spLocks noGrp="1"/>
          </p:cNvSpPr>
          <p:nvPr>
            <p:ph type="ftr" sz="quarter" idx="11"/>
          </p:nvPr>
        </p:nvSpPr>
        <p:spPr/>
        <p:txBody>
          <a:bodyPr/>
          <a:lstStyle>
            <a:lvl1pPr>
              <a:defRPr/>
            </a:lvl1pPr>
          </a:lstStyle>
          <a:p>
            <a:pPr>
              <a:defRPr/>
            </a:pPr>
            <a:r>
              <a:rPr lang="en-US"/>
              <a:t>DR. S.K CHATURVEDI</a:t>
            </a:r>
          </a:p>
        </p:txBody>
      </p:sp>
      <p:sp>
        <p:nvSpPr>
          <p:cNvPr id="6" name="Slide Number Placeholder 5">
            <a:extLst>
              <a:ext uri="{FF2B5EF4-FFF2-40B4-BE49-F238E27FC236}">
                <a16:creationId xmlns:a16="http://schemas.microsoft.com/office/drawing/2014/main" id="{09070394-13DA-46C6-A719-EA146298CABD}"/>
              </a:ext>
            </a:extLst>
          </p:cNvPr>
          <p:cNvSpPr>
            <a:spLocks noGrp="1"/>
          </p:cNvSpPr>
          <p:nvPr>
            <p:ph type="sldNum" sz="quarter" idx="12"/>
          </p:nvPr>
        </p:nvSpPr>
        <p:spPr/>
        <p:txBody>
          <a:bodyPr/>
          <a:lstStyle>
            <a:lvl1pPr>
              <a:defRPr/>
            </a:lvl1pPr>
          </a:lstStyle>
          <a:p>
            <a:pPr>
              <a:defRPr/>
            </a:pPr>
            <a:fld id="{90727392-F652-4DFD-8790-AC94B2E12762}" type="slidenum">
              <a:rPr lang="en-US" altLang="en-US"/>
              <a:pPr>
                <a:defRPr/>
              </a:pPr>
              <a:t>‹#›</a:t>
            </a:fld>
            <a:endParaRPr lang="en-US" altLang="en-US"/>
          </a:p>
        </p:txBody>
      </p:sp>
    </p:spTree>
    <p:extLst>
      <p:ext uri="{BB962C8B-B14F-4D97-AF65-F5344CB8AC3E}">
        <p14:creationId xmlns:p14="http://schemas.microsoft.com/office/powerpoint/2010/main" val="30787446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1F8C0D-5EA9-4BF1-AD06-41367E57B847}"/>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F9D5CCCB-796A-4DD6-AC5F-F41DA58198AD}"/>
              </a:ext>
            </a:extLst>
          </p:cNvPr>
          <p:cNvSpPr>
            <a:spLocks noGrp="1"/>
          </p:cNvSpPr>
          <p:nvPr>
            <p:ph type="ftr" sz="quarter" idx="11"/>
          </p:nvPr>
        </p:nvSpPr>
        <p:spPr/>
        <p:txBody>
          <a:bodyPr/>
          <a:lstStyle>
            <a:lvl1pPr>
              <a:defRPr/>
            </a:lvl1pPr>
          </a:lstStyle>
          <a:p>
            <a:pPr>
              <a:defRPr/>
            </a:pPr>
            <a:r>
              <a:rPr lang="en-US"/>
              <a:t>DR. S.K CHATURVEDI</a:t>
            </a:r>
          </a:p>
        </p:txBody>
      </p:sp>
      <p:sp>
        <p:nvSpPr>
          <p:cNvPr id="6" name="Slide Number Placeholder 5">
            <a:extLst>
              <a:ext uri="{FF2B5EF4-FFF2-40B4-BE49-F238E27FC236}">
                <a16:creationId xmlns:a16="http://schemas.microsoft.com/office/drawing/2014/main" id="{A1EB7548-D449-46F5-94AA-E11F3FBE6680}"/>
              </a:ext>
            </a:extLst>
          </p:cNvPr>
          <p:cNvSpPr>
            <a:spLocks noGrp="1"/>
          </p:cNvSpPr>
          <p:nvPr>
            <p:ph type="sldNum" sz="quarter" idx="12"/>
          </p:nvPr>
        </p:nvSpPr>
        <p:spPr/>
        <p:txBody>
          <a:bodyPr/>
          <a:lstStyle>
            <a:lvl1pPr>
              <a:defRPr/>
            </a:lvl1pPr>
          </a:lstStyle>
          <a:p>
            <a:pPr>
              <a:defRPr/>
            </a:pPr>
            <a:fld id="{1081E84E-FCF7-4504-A066-123625DC9107}" type="slidenum">
              <a:rPr lang="en-US" altLang="en-US"/>
              <a:pPr>
                <a:defRPr/>
              </a:pPr>
              <a:t>‹#›</a:t>
            </a:fld>
            <a:endParaRPr lang="en-US" altLang="en-US"/>
          </a:p>
        </p:txBody>
      </p:sp>
    </p:spTree>
    <p:extLst>
      <p:ext uri="{BB962C8B-B14F-4D97-AF65-F5344CB8AC3E}">
        <p14:creationId xmlns:p14="http://schemas.microsoft.com/office/powerpoint/2010/main" val="28165258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4D6CEF15-B435-43CB-8407-8B4F2CD2AFB6}"/>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58F360B3-EB85-46FB-818A-080A51B0531E}"/>
              </a:ext>
            </a:extLst>
          </p:cNvPr>
          <p:cNvSpPr>
            <a:spLocks noGrp="1"/>
          </p:cNvSpPr>
          <p:nvPr>
            <p:ph type="ftr" sz="quarter" idx="11"/>
          </p:nvPr>
        </p:nvSpPr>
        <p:spPr/>
        <p:txBody>
          <a:bodyPr/>
          <a:lstStyle>
            <a:lvl1pPr>
              <a:defRPr/>
            </a:lvl1pPr>
          </a:lstStyle>
          <a:p>
            <a:pPr>
              <a:defRPr/>
            </a:pPr>
            <a:r>
              <a:rPr lang="en-US"/>
              <a:t>DR. S.K CHATURVEDI</a:t>
            </a:r>
          </a:p>
        </p:txBody>
      </p:sp>
      <p:sp>
        <p:nvSpPr>
          <p:cNvPr id="7" name="Slide Number Placeholder 5">
            <a:extLst>
              <a:ext uri="{FF2B5EF4-FFF2-40B4-BE49-F238E27FC236}">
                <a16:creationId xmlns:a16="http://schemas.microsoft.com/office/drawing/2014/main" id="{D230D36D-1DB1-4991-921E-C978AB2361D3}"/>
              </a:ext>
            </a:extLst>
          </p:cNvPr>
          <p:cNvSpPr>
            <a:spLocks noGrp="1"/>
          </p:cNvSpPr>
          <p:nvPr>
            <p:ph type="sldNum" sz="quarter" idx="12"/>
          </p:nvPr>
        </p:nvSpPr>
        <p:spPr/>
        <p:txBody>
          <a:bodyPr/>
          <a:lstStyle>
            <a:lvl1pPr>
              <a:defRPr/>
            </a:lvl1pPr>
          </a:lstStyle>
          <a:p>
            <a:pPr>
              <a:defRPr/>
            </a:pPr>
            <a:fld id="{E22C1451-C0B6-42A9-A9E8-9803F3CB567E}" type="slidenum">
              <a:rPr lang="en-US" altLang="en-US"/>
              <a:pPr>
                <a:defRPr/>
              </a:pPr>
              <a:t>‹#›</a:t>
            </a:fld>
            <a:endParaRPr lang="en-US" altLang="en-US"/>
          </a:p>
        </p:txBody>
      </p:sp>
    </p:spTree>
    <p:extLst>
      <p:ext uri="{BB962C8B-B14F-4D97-AF65-F5344CB8AC3E}">
        <p14:creationId xmlns:p14="http://schemas.microsoft.com/office/powerpoint/2010/main" val="30710705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FD2C1A1A-A278-445F-9B50-0216660053E5}"/>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C522EA43-F0C4-4C46-85E1-F2F7658C116B}"/>
              </a:ext>
            </a:extLst>
          </p:cNvPr>
          <p:cNvSpPr>
            <a:spLocks noGrp="1"/>
          </p:cNvSpPr>
          <p:nvPr>
            <p:ph type="ftr" sz="quarter" idx="11"/>
          </p:nvPr>
        </p:nvSpPr>
        <p:spPr/>
        <p:txBody>
          <a:bodyPr/>
          <a:lstStyle>
            <a:lvl1pPr>
              <a:defRPr/>
            </a:lvl1pPr>
          </a:lstStyle>
          <a:p>
            <a:pPr>
              <a:defRPr/>
            </a:pPr>
            <a:r>
              <a:rPr lang="en-US"/>
              <a:t>DR. S.K CHATURVEDI</a:t>
            </a:r>
          </a:p>
        </p:txBody>
      </p:sp>
      <p:sp>
        <p:nvSpPr>
          <p:cNvPr id="9" name="Slide Number Placeholder 5">
            <a:extLst>
              <a:ext uri="{FF2B5EF4-FFF2-40B4-BE49-F238E27FC236}">
                <a16:creationId xmlns:a16="http://schemas.microsoft.com/office/drawing/2014/main" id="{1A06C664-E625-4541-9FE0-E0A31B4BD16C}"/>
              </a:ext>
            </a:extLst>
          </p:cNvPr>
          <p:cNvSpPr>
            <a:spLocks noGrp="1"/>
          </p:cNvSpPr>
          <p:nvPr>
            <p:ph type="sldNum" sz="quarter" idx="12"/>
          </p:nvPr>
        </p:nvSpPr>
        <p:spPr/>
        <p:txBody>
          <a:bodyPr/>
          <a:lstStyle>
            <a:lvl1pPr>
              <a:defRPr/>
            </a:lvl1pPr>
          </a:lstStyle>
          <a:p>
            <a:pPr>
              <a:defRPr/>
            </a:pPr>
            <a:fld id="{EB1F9ECB-64D5-4BFF-AC46-E8E93C8B0B87}" type="slidenum">
              <a:rPr lang="en-US" altLang="en-US"/>
              <a:pPr>
                <a:defRPr/>
              </a:pPr>
              <a:t>‹#›</a:t>
            </a:fld>
            <a:endParaRPr lang="en-US" altLang="en-US"/>
          </a:p>
        </p:txBody>
      </p:sp>
    </p:spTree>
    <p:extLst>
      <p:ext uri="{BB962C8B-B14F-4D97-AF65-F5344CB8AC3E}">
        <p14:creationId xmlns:p14="http://schemas.microsoft.com/office/powerpoint/2010/main" val="25050020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9279F98B-4AE9-4FF3-B7B1-2D5372D600B9}"/>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796DCBE5-AABA-4C10-848B-6043EDD88A59}"/>
              </a:ext>
            </a:extLst>
          </p:cNvPr>
          <p:cNvSpPr>
            <a:spLocks noGrp="1"/>
          </p:cNvSpPr>
          <p:nvPr>
            <p:ph type="ftr" sz="quarter" idx="11"/>
          </p:nvPr>
        </p:nvSpPr>
        <p:spPr/>
        <p:txBody>
          <a:bodyPr/>
          <a:lstStyle>
            <a:lvl1pPr>
              <a:defRPr/>
            </a:lvl1pPr>
          </a:lstStyle>
          <a:p>
            <a:pPr>
              <a:defRPr/>
            </a:pPr>
            <a:r>
              <a:rPr lang="en-US"/>
              <a:t>DR. S.K CHATURVEDI</a:t>
            </a:r>
          </a:p>
        </p:txBody>
      </p:sp>
      <p:sp>
        <p:nvSpPr>
          <p:cNvPr id="5" name="Slide Number Placeholder 5">
            <a:extLst>
              <a:ext uri="{FF2B5EF4-FFF2-40B4-BE49-F238E27FC236}">
                <a16:creationId xmlns:a16="http://schemas.microsoft.com/office/drawing/2014/main" id="{CF502132-ECD4-4B9A-97AD-92BA1C02C24A}"/>
              </a:ext>
            </a:extLst>
          </p:cNvPr>
          <p:cNvSpPr>
            <a:spLocks noGrp="1"/>
          </p:cNvSpPr>
          <p:nvPr>
            <p:ph type="sldNum" sz="quarter" idx="12"/>
          </p:nvPr>
        </p:nvSpPr>
        <p:spPr/>
        <p:txBody>
          <a:bodyPr/>
          <a:lstStyle>
            <a:lvl1pPr>
              <a:defRPr/>
            </a:lvl1pPr>
          </a:lstStyle>
          <a:p>
            <a:pPr>
              <a:defRPr/>
            </a:pPr>
            <a:fld id="{D7AD0239-67B3-4076-922E-39E3F19BDA2B}" type="slidenum">
              <a:rPr lang="en-US" altLang="en-US"/>
              <a:pPr>
                <a:defRPr/>
              </a:pPr>
              <a:t>‹#›</a:t>
            </a:fld>
            <a:endParaRPr lang="en-US" altLang="en-US"/>
          </a:p>
        </p:txBody>
      </p:sp>
    </p:spTree>
    <p:extLst>
      <p:ext uri="{BB962C8B-B14F-4D97-AF65-F5344CB8AC3E}">
        <p14:creationId xmlns:p14="http://schemas.microsoft.com/office/powerpoint/2010/main" val="34705726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33FBF2B-D939-4ADC-A1D1-710FAEADD3EA}"/>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9D25D8C6-BCEC-42ED-982F-4C12CC87CD6B}"/>
              </a:ext>
            </a:extLst>
          </p:cNvPr>
          <p:cNvSpPr>
            <a:spLocks noGrp="1"/>
          </p:cNvSpPr>
          <p:nvPr>
            <p:ph type="ftr" sz="quarter" idx="11"/>
          </p:nvPr>
        </p:nvSpPr>
        <p:spPr/>
        <p:txBody>
          <a:bodyPr/>
          <a:lstStyle>
            <a:lvl1pPr>
              <a:defRPr/>
            </a:lvl1pPr>
          </a:lstStyle>
          <a:p>
            <a:pPr>
              <a:defRPr/>
            </a:pPr>
            <a:r>
              <a:rPr lang="en-US"/>
              <a:t>DR. S.K CHATURVEDI</a:t>
            </a:r>
          </a:p>
        </p:txBody>
      </p:sp>
      <p:sp>
        <p:nvSpPr>
          <p:cNvPr id="4" name="Slide Number Placeholder 5">
            <a:extLst>
              <a:ext uri="{FF2B5EF4-FFF2-40B4-BE49-F238E27FC236}">
                <a16:creationId xmlns:a16="http://schemas.microsoft.com/office/drawing/2014/main" id="{AB1E023C-F943-4ABE-A3CE-C016F4270C21}"/>
              </a:ext>
            </a:extLst>
          </p:cNvPr>
          <p:cNvSpPr>
            <a:spLocks noGrp="1"/>
          </p:cNvSpPr>
          <p:nvPr>
            <p:ph type="sldNum" sz="quarter" idx="12"/>
          </p:nvPr>
        </p:nvSpPr>
        <p:spPr/>
        <p:txBody>
          <a:bodyPr/>
          <a:lstStyle>
            <a:lvl1pPr>
              <a:defRPr/>
            </a:lvl1pPr>
          </a:lstStyle>
          <a:p>
            <a:pPr>
              <a:defRPr/>
            </a:pPr>
            <a:fld id="{32C3C9FB-F671-4E07-86DB-3F2443873125}" type="slidenum">
              <a:rPr lang="en-US" altLang="en-US"/>
              <a:pPr>
                <a:defRPr/>
              </a:pPr>
              <a:t>‹#›</a:t>
            </a:fld>
            <a:endParaRPr lang="en-US" altLang="en-US"/>
          </a:p>
        </p:txBody>
      </p:sp>
    </p:spTree>
    <p:extLst>
      <p:ext uri="{BB962C8B-B14F-4D97-AF65-F5344CB8AC3E}">
        <p14:creationId xmlns:p14="http://schemas.microsoft.com/office/powerpoint/2010/main" val="32490139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B1FAD0F4-A70A-4A9E-8C09-5249E0BFC0AF}"/>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C324B14A-3F3C-4CC4-A76D-F1D4125C69A1}"/>
              </a:ext>
            </a:extLst>
          </p:cNvPr>
          <p:cNvSpPr>
            <a:spLocks noGrp="1"/>
          </p:cNvSpPr>
          <p:nvPr>
            <p:ph type="ftr" sz="quarter" idx="11"/>
          </p:nvPr>
        </p:nvSpPr>
        <p:spPr/>
        <p:txBody>
          <a:bodyPr/>
          <a:lstStyle>
            <a:lvl1pPr>
              <a:defRPr/>
            </a:lvl1pPr>
          </a:lstStyle>
          <a:p>
            <a:pPr>
              <a:defRPr/>
            </a:pPr>
            <a:r>
              <a:rPr lang="en-US"/>
              <a:t>DR. S.K CHATURVEDI</a:t>
            </a:r>
          </a:p>
        </p:txBody>
      </p:sp>
      <p:sp>
        <p:nvSpPr>
          <p:cNvPr id="7" name="Slide Number Placeholder 5">
            <a:extLst>
              <a:ext uri="{FF2B5EF4-FFF2-40B4-BE49-F238E27FC236}">
                <a16:creationId xmlns:a16="http://schemas.microsoft.com/office/drawing/2014/main" id="{F066BF2E-9058-4298-B716-3B92B3A330FA}"/>
              </a:ext>
            </a:extLst>
          </p:cNvPr>
          <p:cNvSpPr>
            <a:spLocks noGrp="1"/>
          </p:cNvSpPr>
          <p:nvPr>
            <p:ph type="sldNum" sz="quarter" idx="12"/>
          </p:nvPr>
        </p:nvSpPr>
        <p:spPr/>
        <p:txBody>
          <a:bodyPr/>
          <a:lstStyle>
            <a:lvl1pPr>
              <a:defRPr/>
            </a:lvl1pPr>
          </a:lstStyle>
          <a:p>
            <a:pPr>
              <a:defRPr/>
            </a:pPr>
            <a:fld id="{07D8EB67-86B2-4C32-BEE3-A7FFF31249C1}" type="slidenum">
              <a:rPr lang="en-US" altLang="en-US"/>
              <a:pPr>
                <a:defRPr/>
              </a:pPr>
              <a:t>‹#›</a:t>
            </a:fld>
            <a:endParaRPr lang="en-US" altLang="en-US"/>
          </a:p>
        </p:txBody>
      </p:sp>
    </p:spTree>
    <p:extLst>
      <p:ext uri="{BB962C8B-B14F-4D97-AF65-F5344CB8AC3E}">
        <p14:creationId xmlns:p14="http://schemas.microsoft.com/office/powerpoint/2010/main" val="2355193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2EBF14-065F-4F29-A166-C05EFEF55C8C}" type="datetimeFigureOut">
              <a:rPr lang="en-US" smtClean="0"/>
              <a:t>25-Nov-21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3999D3-65E9-47AD-91F1-F53DD3A38681}" type="slidenum">
              <a:rPr lang="en-US" smtClean="0"/>
              <a:t>‹#›</a:t>
            </a:fld>
            <a:endParaRPr lang="en-US"/>
          </a:p>
        </p:txBody>
      </p:sp>
    </p:spTree>
    <p:extLst>
      <p:ext uri="{BB962C8B-B14F-4D97-AF65-F5344CB8AC3E}">
        <p14:creationId xmlns:p14="http://schemas.microsoft.com/office/powerpoint/2010/main" val="41757267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3B51FBBE-E70D-4FD9-B0B4-B1318C230B48}"/>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4635CE51-4666-4CA7-BAFA-980C9D4E1526}"/>
              </a:ext>
            </a:extLst>
          </p:cNvPr>
          <p:cNvSpPr>
            <a:spLocks noGrp="1"/>
          </p:cNvSpPr>
          <p:nvPr>
            <p:ph type="ftr" sz="quarter" idx="11"/>
          </p:nvPr>
        </p:nvSpPr>
        <p:spPr/>
        <p:txBody>
          <a:bodyPr/>
          <a:lstStyle>
            <a:lvl1pPr>
              <a:defRPr/>
            </a:lvl1pPr>
          </a:lstStyle>
          <a:p>
            <a:pPr>
              <a:defRPr/>
            </a:pPr>
            <a:r>
              <a:rPr lang="en-US"/>
              <a:t>DR. S.K CHATURVEDI</a:t>
            </a:r>
          </a:p>
        </p:txBody>
      </p:sp>
      <p:sp>
        <p:nvSpPr>
          <p:cNvPr id="7" name="Slide Number Placeholder 5">
            <a:extLst>
              <a:ext uri="{FF2B5EF4-FFF2-40B4-BE49-F238E27FC236}">
                <a16:creationId xmlns:a16="http://schemas.microsoft.com/office/drawing/2014/main" id="{24463723-E4D2-4661-B7F3-1EA1B9819A48}"/>
              </a:ext>
            </a:extLst>
          </p:cNvPr>
          <p:cNvSpPr>
            <a:spLocks noGrp="1"/>
          </p:cNvSpPr>
          <p:nvPr>
            <p:ph type="sldNum" sz="quarter" idx="12"/>
          </p:nvPr>
        </p:nvSpPr>
        <p:spPr/>
        <p:txBody>
          <a:bodyPr/>
          <a:lstStyle>
            <a:lvl1pPr>
              <a:defRPr/>
            </a:lvl1pPr>
          </a:lstStyle>
          <a:p>
            <a:pPr>
              <a:defRPr/>
            </a:pPr>
            <a:fld id="{6C3A01E2-C4D5-4835-804A-E3B54102BA8C}" type="slidenum">
              <a:rPr lang="en-US" altLang="en-US"/>
              <a:pPr>
                <a:defRPr/>
              </a:pPr>
              <a:t>‹#›</a:t>
            </a:fld>
            <a:endParaRPr lang="en-US" altLang="en-US"/>
          </a:p>
        </p:txBody>
      </p:sp>
    </p:spTree>
    <p:extLst>
      <p:ext uri="{BB962C8B-B14F-4D97-AF65-F5344CB8AC3E}">
        <p14:creationId xmlns:p14="http://schemas.microsoft.com/office/powerpoint/2010/main" val="31764894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3B6B5B-F9A2-40FD-AF26-5472B95CE7E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CEBCDFD6-619C-4B93-90A8-0C09726386C8}"/>
              </a:ext>
            </a:extLst>
          </p:cNvPr>
          <p:cNvSpPr>
            <a:spLocks noGrp="1"/>
          </p:cNvSpPr>
          <p:nvPr>
            <p:ph type="ftr" sz="quarter" idx="11"/>
          </p:nvPr>
        </p:nvSpPr>
        <p:spPr/>
        <p:txBody>
          <a:bodyPr/>
          <a:lstStyle>
            <a:lvl1pPr>
              <a:defRPr/>
            </a:lvl1pPr>
          </a:lstStyle>
          <a:p>
            <a:pPr>
              <a:defRPr/>
            </a:pPr>
            <a:r>
              <a:rPr lang="en-US"/>
              <a:t>DR. S.K CHATURVEDI</a:t>
            </a:r>
          </a:p>
        </p:txBody>
      </p:sp>
      <p:sp>
        <p:nvSpPr>
          <p:cNvPr id="6" name="Slide Number Placeholder 5">
            <a:extLst>
              <a:ext uri="{FF2B5EF4-FFF2-40B4-BE49-F238E27FC236}">
                <a16:creationId xmlns:a16="http://schemas.microsoft.com/office/drawing/2014/main" id="{2B447C87-1B9A-44A1-AF56-E4F37DC434A8}"/>
              </a:ext>
            </a:extLst>
          </p:cNvPr>
          <p:cNvSpPr>
            <a:spLocks noGrp="1"/>
          </p:cNvSpPr>
          <p:nvPr>
            <p:ph type="sldNum" sz="quarter" idx="12"/>
          </p:nvPr>
        </p:nvSpPr>
        <p:spPr/>
        <p:txBody>
          <a:bodyPr/>
          <a:lstStyle>
            <a:lvl1pPr>
              <a:defRPr/>
            </a:lvl1pPr>
          </a:lstStyle>
          <a:p>
            <a:pPr>
              <a:defRPr/>
            </a:pPr>
            <a:fld id="{D0AAA879-7287-4871-A48D-B6A8C11DE987}" type="slidenum">
              <a:rPr lang="en-US" altLang="en-US"/>
              <a:pPr>
                <a:defRPr/>
              </a:pPr>
              <a:t>‹#›</a:t>
            </a:fld>
            <a:endParaRPr lang="en-US" altLang="en-US"/>
          </a:p>
        </p:txBody>
      </p:sp>
    </p:spTree>
    <p:extLst>
      <p:ext uri="{BB962C8B-B14F-4D97-AF65-F5344CB8AC3E}">
        <p14:creationId xmlns:p14="http://schemas.microsoft.com/office/powerpoint/2010/main" val="1765670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A03892-2D52-4362-A803-6D9B47455BD8}"/>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7D1442C5-AE76-41D5-87C8-CC788F960FFF}"/>
              </a:ext>
            </a:extLst>
          </p:cNvPr>
          <p:cNvSpPr>
            <a:spLocks noGrp="1"/>
          </p:cNvSpPr>
          <p:nvPr>
            <p:ph type="ftr" sz="quarter" idx="11"/>
          </p:nvPr>
        </p:nvSpPr>
        <p:spPr/>
        <p:txBody>
          <a:bodyPr/>
          <a:lstStyle>
            <a:lvl1pPr>
              <a:defRPr/>
            </a:lvl1pPr>
          </a:lstStyle>
          <a:p>
            <a:pPr>
              <a:defRPr/>
            </a:pPr>
            <a:r>
              <a:rPr lang="en-US"/>
              <a:t>DR. S.K CHATURVEDI</a:t>
            </a:r>
          </a:p>
        </p:txBody>
      </p:sp>
      <p:sp>
        <p:nvSpPr>
          <p:cNvPr id="6" name="Slide Number Placeholder 5">
            <a:extLst>
              <a:ext uri="{FF2B5EF4-FFF2-40B4-BE49-F238E27FC236}">
                <a16:creationId xmlns:a16="http://schemas.microsoft.com/office/drawing/2014/main" id="{958E8B11-6E52-4CA7-B5FB-36BD77B01618}"/>
              </a:ext>
            </a:extLst>
          </p:cNvPr>
          <p:cNvSpPr>
            <a:spLocks noGrp="1"/>
          </p:cNvSpPr>
          <p:nvPr>
            <p:ph type="sldNum" sz="quarter" idx="12"/>
          </p:nvPr>
        </p:nvSpPr>
        <p:spPr/>
        <p:txBody>
          <a:bodyPr/>
          <a:lstStyle>
            <a:lvl1pPr>
              <a:defRPr/>
            </a:lvl1pPr>
          </a:lstStyle>
          <a:p>
            <a:pPr>
              <a:defRPr/>
            </a:pPr>
            <a:fld id="{B2E577FA-886E-4B38-98C6-4B384452294B}" type="slidenum">
              <a:rPr lang="en-US" altLang="en-US"/>
              <a:pPr>
                <a:defRPr/>
              </a:pPr>
              <a:t>‹#›</a:t>
            </a:fld>
            <a:endParaRPr lang="en-US" altLang="en-US"/>
          </a:p>
        </p:txBody>
      </p:sp>
    </p:spTree>
    <p:extLst>
      <p:ext uri="{BB962C8B-B14F-4D97-AF65-F5344CB8AC3E}">
        <p14:creationId xmlns:p14="http://schemas.microsoft.com/office/powerpoint/2010/main" val="26027603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600201"/>
            <a:ext cx="5384800" cy="4525963"/>
          </a:xfrm>
        </p:spPr>
        <p:txBody>
          <a:bodyPr rtlCol="0">
            <a:normAutofit/>
          </a:bodyPr>
          <a:lstStyle/>
          <a:p>
            <a:pPr lvl="0"/>
            <a:endParaRPr lang="en-US" noProof="0"/>
          </a:p>
        </p:txBody>
      </p:sp>
      <p:sp>
        <p:nvSpPr>
          <p:cNvPr id="5" name="Date Placeholder 4">
            <a:extLst>
              <a:ext uri="{FF2B5EF4-FFF2-40B4-BE49-F238E27FC236}">
                <a16:creationId xmlns:a16="http://schemas.microsoft.com/office/drawing/2014/main" id="{A8F469EC-A653-4F5C-BF3F-9E15D4D50BC7}"/>
              </a:ext>
            </a:extLst>
          </p:cNvPr>
          <p:cNvSpPr>
            <a:spLocks noGrp="1"/>
          </p:cNvSpPr>
          <p:nvPr>
            <p:ph type="dt" sz="half" idx="10"/>
          </p:nvPr>
        </p:nvSpPr>
        <p:spPr>
          <a:xfrm>
            <a:off x="609600" y="6245225"/>
            <a:ext cx="2844800" cy="476250"/>
          </a:xfrm>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7134EB4C-8199-4BDD-B474-1EFB949E088C}"/>
              </a:ext>
            </a:extLst>
          </p:cNvPr>
          <p:cNvSpPr>
            <a:spLocks noGrp="1"/>
          </p:cNvSpPr>
          <p:nvPr>
            <p:ph type="ftr" sz="quarter" idx="11"/>
          </p:nvPr>
        </p:nvSpPr>
        <p:spPr>
          <a:xfrm>
            <a:off x="4165600" y="6245225"/>
            <a:ext cx="3860800" cy="476250"/>
          </a:xfrm>
        </p:spPr>
        <p:txBody>
          <a:bodyPr/>
          <a:lstStyle>
            <a:lvl1pPr>
              <a:defRPr/>
            </a:lvl1pPr>
          </a:lstStyle>
          <a:p>
            <a:pPr>
              <a:defRPr/>
            </a:pPr>
            <a:r>
              <a:rPr lang="en-US"/>
              <a:t>DR. S.K CHATURVEDI</a:t>
            </a:r>
          </a:p>
        </p:txBody>
      </p:sp>
      <p:sp>
        <p:nvSpPr>
          <p:cNvPr id="7" name="Slide Number Placeholder 6">
            <a:extLst>
              <a:ext uri="{FF2B5EF4-FFF2-40B4-BE49-F238E27FC236}">
                <a16:creationId xmlns:a16="http://schemas.microsoft.com/office/drawing/2014/main" id="{971F2A27-EF51-494A-A867-F33CD9F5FC93}"/>
              </a:ext>
            </a:extLst>
          </p:cNvPr>
          <p:cNvSpPr>
            <a:spLocks noGrp="1"/>
          </p:cNvSpPr>
          <p:nvPr>
            <p:ph type="sldNum" sz="quarter" idx="12"/>
          </p:nvPr>
        </p:nvSpPr>
        <p:spPr>
          <a:xfrm>
            <a:off x="8737600" y="6245225"/>
            <a:ext cx="2844800" cy="476250"/>
          </a:xfrm>
        </p:spPr>
        <p:txBody>
          <a:bodyPr/>
          <a:lstStyle>
            <a:lvl1pPr>
              <a:defRPr/>
            </a:lvl1pPr>
          </a:lstStyle>
          <a:p>
            <a:pPr>
              <a:defRPr/>
            </a:pPr>
            <a:fld id="{1FCB4243-2169-4F93-B32F-2D56852949D0}" type="slidenum">
              <a:rPr lang="en-US" altLang="en-US"/>
              <a:pPr>
                <a:defRPr/>
              </a:pPr>
              <a:t>‹#›</a:t>
            </a:fld>
            <a:endParaRPr lang="en-US" altLang="en-US"/>
          </a:p>
        </p:txBody>
      </p:sp>
    </p:spTree>
    <p:extLst>
      <p:ext uri="{BB962C8B-B14F-4D97-AF65-F5344CB8AC3E}">
        <p14:creationId xmlns:p14="http://schemas.microsoft.com/office/powerpoint/2010/main" val="28560776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6DF15B50-B1DE-4228-BAD3-B6B65BFEC342}"/>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DF0F983D-FD07-438D-A037-0729678E8E1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6D74291-53E0-44F2-BB23-E4ED27B46AA1}"/>
              </a:ext>
            </a:extLst>
          </p:cNvPr>
          <p:cNvSpPr>
            <a:spLocks noGrp="1"/>
          </p:cNvSpPr>
          <p:nvPr>
            <p:ph type="sldNum" sz="quarter" idx="12"/>
          </p:nvPr>
        </p:nvSpPr>
        <p:spPr/>
        <p:txBody>
          <a:bodyPr/>
          <a:lstStyle>
            <a:lvl1pPr>
              <a:defRPr/>
            </a:lvl1pPr>
          </a:lstStyle>
          <a:p>
            <a:pPr>
              <a:defRPr/>
            </a:pPr>
            <a:fld id="{DF521660-4C6E-4619-B608-4FADDCC9D903}" type="slidenum">
              <a:rPr lang="en-US" altLang="en-US"/>
              <a:pPr>
                <a:defRPr/>
              </a:pPr>
              <a:t>‹#›</a:t>
            </a:fld>
            <a:endParaRPr lang="en-US" altLang="en-US"/>
          </a:p>
        </p:txBody>
      </p:sp>
    </p:spTree>
    <p:extLst>
      <p:ext uri="{BB962C8B-B14F-4D97-AF65-F5344CB8AC3E}">
        <p14:creationId xmlns:p14="http://schemas.microsoft.com/office/powerpoint/2010/main" val="40870779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498602-08AD-4538-9072-2B806D23F482}"/>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130A0D7F-968F-4FE6-B7E2-A76AAD54EE0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B06AC73-68D1-4D70-8163-0D97ED6D58D4}"/>
              </a:ext>
            </a:extLst>
          </p:cNvPr>
          <p:cNvSpPr>
            <a:spLocks noGrp="1"/>
          </p:cNvSpPr>
          <p:nvPr>
            <p:ph type="sldNum" sz="quarter" idx="12"/>
          </p:nvPr>
        </p:nvSpPr>
        <p:spPr/>
        <p:txBody>
          <a:bodyPr/>
          <a:lstStyle>
            <a:lvl1pPr>
              <a:defRPr/>
            </a:lvl1pPr>
          </a:lstStyle>
          <a:p>
            <a:pPr>
              <a:defRPr/>
            </a:pPr>
            <a:fld id="{BFD1B283-4A6C-4DFF-BA2F-E92D53A2ABFC}" type="slidenum">
              <a:rPr lang="en-US" altLang="en-US"/>
              <a:pPr>
                <a:defRPr/>
              </a:pPr>
              <a:t>‹#›</a:t>
            </a:fld>
            <a:endParaRPr lang="en-US" altLang="en-US"/>
          </a:p>
        </p:txBody>
      </p:sp>
    </p:spTree>
    <p:extLst>
      <p:ext uri="{BB962C8B-B14F-4D97-AF65-F5344CB8AC3E}">
        <p14:creationId xmlns:p14="http://schemas.microsoft.com/office/powerpoint/2010/main" val="18618840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84254E5-2CFE-438A-BFAC-306B7B765AD2}"/>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2308F4D0-8563-4CA5-9073-7DE0A65F6CF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B62EA30-98B1-4A5D-A157-AFE2B0211C03}"/>
              </a:ext>
            </a:extLst>
          </p:cNvPr>
          <p:cNvSpPr>
            <a:spLocks noGrp="1"/>
          </p:cNvSpPr>
          <p:nvPr>
            <p:ph type="sldNum" sz="quarter" idx="12"/>
          </p:nvPr>
        </p:nvSpPr>
        <p:spPr/>
        <p:txBody>
          <a:bodyPr/>
          <a:lstStyle>
            <a:lvl1pPr>
              <a:defRPr/>
            </a:lvl1pPr>
          </a:lstStyle>
          <a:p>
            <a:pPr>
              <a:defRPr/>
            </a:pPr>
            <a:fld id="{88CBE724-D99B-4C92-A74D-49A28677CA19}" type="slidenum">
              <a:rPr lang="en-US" altLang="en-US"/>
              <a:pPr>
                <a:defRPr/>
              </a:pPr>
              <a:t>‹#›</a:t>
            </a:fld>
            <a:endParaRPr lang="en-US" altLang="en-US"/>
          </a:p>
        </p:txBody>
      </p:sp>
    </p:spTree>
    <p:extLst>
      <p:ext uri="{BB962C8B-B14F-4D97-AF65-F5344CB8AC3E}">
        <p14:creationId xmlns:p14="http://schemas.microsoft.com/office/powerpoint/2010/main" val="23915167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18EDB14-6ECF-42CD-BC9B-1CA1323A57A2}"/>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C173FFAF-184C-4EA0-BAC9-87925A39284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6712133-A1E8-4105-9DBD-ED8C7CC273D0}"/>
              </a:ext>
            </a:extLst>
          </p:cNvPr>
          <p:cNvSpPr>
            <a:spLocks noGrp="1"/>
          </p:cNvSpPr>
          <p:nvPr>
            <p:ph type="sldNum" sz="quarter" idx="12"/>
          </p:nvPr>
        </p:nvSpPr>
        <p:spPr/>
        <p:txBody>
          <a:bodyPr/>
          <a:lstStyle>
            <a:lvl1pPr>
              <a:defRPr/>
            </a:lvl1pPr>
          </a:lstStyle>
          <a:p>
            <a:pPr>
              <a:defRPr/>
            </a:pPr>
            <a:fld id="{7477D4B6-8D47-42D2-900D-408EAD9B2203}" type="slidenum">
              <a:rPr lang="en-US" altLang="en-US"/>
              <a:pPr>
                <a:defRPr/>
              </a:pPr>
              <a:t>‹#›</a:t>
            </a:fld>
            <a:endParaRPr lang="en-US" altLang="en-US"/>
          </a:p>
        </p:txBody>
      </p:sp>
    </p:spTree>
    <p:extLst>
      <p:ext uri="{BB962C8B-B14F-4D97-AF65-F5344CB8AC3E}">
        <p14:creationId xmlns:p14="http://schemas.microsoft.com/office/powerpoint/2010/main" val="11092032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38E42E70-186F-44A7-BB07-1FBA1FB004E6}"/>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5AF0EBA9-0347-4FF0-B3AC-7F8F64739081}"/>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1488696C-E8B3-46E7-951B-63CE4D2C246D}"/>
              </a:ext>
            </a:extLst>
          </p:cNvPr>
          <p:cNvSpPr>
            <a:spLocks noGrp="1"/>
          </p:cNvSpPr>
          <p:nvPr>
            <p:ph type="sldNum" sz="quarter" idx="12"/>
          </p:nvPr>
        </p:nvSpPr>
        <p:spPr/>
        <p:txBody>
          <a:bodyPr/>
          <a:lstStyle>
            <a:lvl1pPr>
              <a:defRPr/>
            </a:lvl1pPr>
          </a:lstStyle>
          <a:p>
            <a:pPr>
              <a:defRPr/>
            </a:pPr>
            <a:fld id="{9DD10DD9-61C2-4A38-8FA7-60CE31B0ED7D}" type="slidenum">
              <a:rPr lang="en-US" altLang="en-US"/>
              <a:pPr>
                <a:defRPr/>
              </a:pPr>
              <a:t>‹#›</a:t>
            </a:fld>
            <a:endParaRPr lang="en-US" altLang="en-US"/>
          </a:p>
        </p:txBody>
      </p:sp>
    </p:spTree>
    <p:extLst>
      <p:ext uri="{BB962C8B-B14F-4D97-AF65-F5344CB8AC3E}">
        <p14:creationId xmlns:p14="http://schemas.microsoft.com/office/powerpoint/2010/main" val="10948034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5CA4889C-B0AD-4FA9-B2E7-8DC2FE5018B2}"/>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4D0AD030-FFFF-463C-BF1B-008B2CD173E7}"/>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43C93111-EB66-45C5-9426-DA762C0D2BED}"/>
              </a:ext>
            </a:extLst>
          </p:cNvPr>
          <p:cNvSpPr>
            <a:spLocks noGrp="1"/>
          </p:cNvSpPr>
          <p:nvPr>
            <p:ph type="sldNum" sz="quarter" idx="12"/>
          </p:nvPr>
        </p:nvSpPr>
        <p:spPr/>
        <p:txBody>
          <a:bodyPr/>
          <a:lstStyle>
            <a:lvl1pPr>
              <a:defRPr/>
            </a:lvl1pPr>
          </a:lstStyle>
          <a:p>
            <a:pPr>
              <a:defRPr/>
            </a:pPr>
            <a:fld id="{E2754BE1-E3B7-4023-AA25-5D4CEECE43DF}" type="slidenum">
              <a:rPr lang="en-US" altLang="en-US"/>
              <a:pPr>
                <a:defRPr/>
              </a:pPr>
              <a:t>‹#›</a:t>
            </a:fld>
            <a:endParaRPr lang="en-US" altLang="en-US"/>
          </a:p>
        </p:txBody>
      </p:sp>
    </p:spTree>
    <p:extLst>
      <p:ext uri="{BB962C8B-B14F-4D97-AF65-F5344CB8AC3E}">
        <p14:creationId xmlns:p14="http://schemas.microsoft.com/office/powerpoint/2010/main" val="2706748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593667" y="6272784"/>
            <a:ext cx="2644309" cy="365125"/>
          </a:xfrm>
        </p:spPr>
        <p:txBody>
          <a:bodyPr/>
          <a:lstStyle/>
          <a:p>
            <a:fld id="{CC2EBF14-065F-4F29-A166-C05EFEF55C8C}" type="datetimeFigureOut">
              <a:rPr lang="en-US" smtClean="0"/>
              <a:t>25-Nov-21</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523999D3-65E9-47AD-91F1-F53DD3A38681}" type="slidenum">
              <a:rPr lang="en-US" smtClean="0"/>
              <a:t>‹#›</a:t>
            </a:fld>
            <a:endParaRPr lang="en-US"/>
          </a:p>
        </p:txBody>
      </p:sp>
    </p:spTree>
    <p:extLst>
      <p:ext uri="{BB962C8B-B14F-4D97-AF65-F5344CB8AC3E}">
        <p14:creationId xmlns:p14="http://schemas.microsoft.com/office/powerpoint/2010/main" val="40254809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3163939-84D5-4B86-B3EB-63F294D04666}"/>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D4ABDC0A-FDA5-4986-80FB-002DE36BFEC1}"/>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7B3D6C4D-D02A-4D90-B60C-278BEB81E7E9}"/>
              </a:ext>
            </a:extLst>
          </p:cNvPr>
          <p:cNvSpPr>
            <a:spLocks noGrp="1"/>
          </p:cNvSpPr>
          <p:nvPr>
            <p:ph type="sldNum" sz="quarter" idx="12"/>
          </p:nvPr>
        </p:nvSpPr>
        <p:spPr/>
        <p:txBody>
          <a:bodyPr/>
          <a:lstStyle>
            <a:lvl1pPr>
              <a:defRPr/>
            </a:lvl1pPr>
          </a:lstStyle>
          <a:p>
            <a:pPr>
              <a:defRPr/>
            </a:pPr>
            <a:fld id="{05CD171D-BEC2-419B-95E0-6060E4832988}" type="slidenum">
              <a:rPr lang="en-US" altLang="en-US"/>
              <a:pPr>
                <a:defRPr/>
              </a:pPr>
              <a:t>‹#›</a:t>
            </a:fld>
            <a:endParaRPr lang="en-US" altLang="en-US"/>
          </a:p>
        </p:txBody>
      </p:sp>
    </p:spTree>
    <p:extLst>
      <p:ext uri="{BB962C8B-B14F-4D97-AF65-F5344CB8AC3E}">
        <p14:creationId xmlns:p14="http://schemas.microsoft.com/office/powerpoint/2010/main" val="33133352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783B3D6-0946-40B6-93BF-2488B2AF7981}"/>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2716A8B0-41B5-4BC3-B86C-D5FA9AA468E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6CF16BF-603C-4D2C-AD99-FB0325CA93AA}"/>
              </a:ext>
            </a:extLst>
          </p:cNvPr>
          <p:cNvSpPr>
            <a:spLocks noGrp="1"/>
          </p:cNvSpPr>
          <p:nvPr>
            <p:ph type="sldNum" sz="quarter" idx="12"/>
          </p:nvPr>
        </p:nvSpPr>
        <p:spPr/>
        <p:txBody>
          <a:bodyPr/>
          <a:lstStyle>
            <a:lvl1pPr>
              <a:defRPr/>
            </a:lvl1pPr>
          </a:lstStyle>
          <a:p>
            <a:pPr>
              <a:defRPr/>
            </a:pPr>
            <a:fld id="{0FD30F1E-E1A3-4AA0-BDA9-CD8D2B7EAB1C}" type="slidenum">
              <a:rPr lang="en-US" altLang="en-US"/>
              <a:pPr>
                <a:defRPr/>
              </a:pPr>
              <a:t>‹#›</a:t>
            </a:fld>
            <a:endParaRPr lang="en-US" altLang="en-US"/>
          </a:p>
        </p:txBody>
      </p:sp>
    </p:spTree>
    <p:extLst>
      <p:ext uri="{BB962C8B-B14F-4D97-AF65-F5344CB8AC3E}">
        <p14:creationId xmlns:p14="http://schemas.microsoft.com/office/powerpoint/2010/main" val="7366485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0A10680-827E-41B0-AAD0-B99288D32F89}"/>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C80D50F2-3019-471B-B982-3D15E77234A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3B30C44-D775-4E16-8804-5F102992CE98}"/>
              </a:ext>
            </a:extLst>
          </p:cNvPr>
          <p:cNvSpPr>
            <a:spLocks noGrp="1"/>
          </p:cNvSpPr>
          <p:nvPr>
            <p:ph type="sldNum" sz="quarter" idx="12"/>
          </p:nvPr>
        </p:nvSpPr>
        <p:spPr/>
        <p:txBody>
          <a:bodyPr/>
          <a:lstStyle>
            <a:lvl1pPr>
              <a:defRPr/>
            </a:lvl1pPr>
          </a:lstStyle>
          <a:p>
            <a:pPr>
              <a:defRPr/>
            </a:pPr>
            <a:fld id="{8EC84F33-B968-4B84-B3AF-F470E524313F}" type="slidenum">
              <a:rPr lang="en-US" altLang="en-US"/>
              <a:pPr>
                <a:defRPr/>
              </a:pPr>
              <a:t>‹#›</a:t>
            </a:fld>
            <a:endParaRPr lang="en-US" altLang="en-US"/>
          </a:p>
        </p:txBody>
      </p:sp>
    </p:spTree>
    <p:extLst>
      <p:ext uri="{BB962C8B-B14F-4D97-AF65-F5344CB8AC3E}">
        <p14:creationId xmlns:p14="http://schemas.microsoft.com/office/powerpoint/2010/main" val="16233580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6633B6-88D6-42FC-BDE0-74D1143F3DB5}"/>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17DA5210-9A9B-440B-A678-C87532EC1AC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FB3154F-2CE6-4A09-959F-A42933626737}"/>
              </a:ext>
            </a:extLst>
          </p:cNvPr>
          <p:cNvSpPr>
            <a:spLocks noGrp="1"/>
          </p:cNvSpPr>
          <p:nvPr>
            <p:ph type="sldNum" sz="quarter" idx="12"/>
          </p:nvPr>
        </p:nvSpPr>
        <p:spPr/>
        <p:txBody>
          <a:bodyPr/>
          <a:lstStyle>
            <a:lvl1pPr>
              <a:defRPr/>
            </a:lvl1pPr>
          </a:lstStyle>
          <a:p>
            <a:pPr>
              <a:defRPr/>
            </a:pPr>
            <a:fld id="{53F44959-AFF9-4D93-9282-AEDBF5F40ED9}" type="slidenum">
              <a:rPr lang="en-US" altLang="en-US"/>
              <a:pPr>
                <a:defRPr/>
              </a:pPr>
              <a:t>‹#›</a:t>
            </a:fld>
            <a:endParaRPr lang="en-US" altLang="en-US"/>
          </a:p>
        </p:txBody>
      </p:sp>
    </p:spTree>
    <p:extLst>
      <p:ext uri="{BB962C8B-B14F-4D97-AF65-F5344CB8AC3E}">
        <p14:creationId xmlns:p14="http://schemas.microsoft.com/office/powerpoint/2010/main" val="6446768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E2AC52-FE41-4B2C-9EFB-D3B2C66901F5}"/>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982D5099-8D7A-4C70-AE23-CC4F2A0D572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CB47F97-AF84-475C-8F13-FA6891F50A0F}"/>
              </a:ext>
            </a:extLst>
          </p:cNvPr>
          <p:cNvSpPr>
            <a:spLocks noGrp="1"/>
          </p:cNvSpPr>
          <p:nvPr>
            <p:ph type="sldNum" sz="quarter" idx="12"/>
          </p:nvPr>
        </p:nvSpPr>
        <p:spPr/>
        <p:txBody>
          <a:bodyPr/>
          <a:lstStyle>
            <a:lvl1pPr>
              <a:defRPr/>
            </a:lvl1pPr>
          </a:lstStyle>
          <a:p>
            <a:pPr>
              <a:defRPr/>
            </a:pPr>
            <a:fld id="{42C4CE3B-A397-4F79-9D1D-F617D09308C2}" type="slidenum">
              <a:rPr lang="en-US" altLang="en-US"/>
              <a:pPr>
                <a:defRPr/>
              </a:pPr>
              <a:t>‹#›</a:t>
            </a:fld>
            <a:endParaRPr lang="en-US" altLang="en-US"/>
          </a:p>
        </p:txBody>
      </p:sp>
    </p:spTree>
    <p:extLst>
      <p:ext uri="{BB962C8B-B14F-4D97-AF65-F5344CB8AC3E}">
        <p14:creationId xmlns:p14="http://schemas.microsoft.com/office/powerpoint/2010/main" val="16973672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F8EE3140-CFF8-45E1-A13E-B490D741F976}"/>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D8372FF7-25CF-46FC-A1D5-853F14E366A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937AF2D-EDBC-4BA5-893C-8A52037B16B8}"/>
              </a:ext>
            </a:extLst>
          </p:cNvPr>
          <p:cNvSpPr>
            <a:spLocks noGrp="1"/>
          </p:cNvSpPr>
          <p:nvPr>
            <p:ph type="sldNum" sz="quarter" idx="12"/>
          </p:nvPr>
        </p:nvSpPr>
        <p:spPr/>
        <p:txBody>
          <a:bodyPr/>
          <a:lstStyle>
            <a:lvl1pPr>
              <a:defRPr/>
            </a:lvl1pPr>
          </a:lstStyle>
          <a:p>
            <a:pPr>
              <a:defRPr/>
            </a:pPr>
            <a:fld id="{0E73561A-B88D-4EB7-A14E-5184184A4021}" type="slidenum">
              <a:rPr lang="en-US" altLang="en-US"/>
              <a:pPr>
                <a:defRPr/>
              </a:pPr>
              <a:t>‹#›</a:t>
            </a:fld>
            <a:endParaRPr lang="en-US" altLang="en-US"/>
          </a:p>
        </p:txBody>
      </p:sp>
    </p:spTree>
    <p:extLst>
      <p:ext uri="{BB962C8B-B14F-4D97-AF65-F5344CB8AC3E}">
        <p14:creationId xmlns:p14="http://schemas.microsoft.com/office/powerpoint/2010/main" val="42391837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ED82ABE5-6347-4425-B8BF-BFAE185E076E}"/>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E4E65BAF-58C8-4F2A-85F8-A532474CFF9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DF20B68-B510-4334-9FEE-8EC67C72954E}"/>
              </a:ext>
            </a:extLst>
          </p:cNvPr>
          <p:cNvSpPr>
            <a:spLocks noGrp="1"/>
          </p:cNvSpPr>
          <p:nvPr>
            <p:ph type="sldNum" sz="quarter" idx="12"/>
          </p:nvPr>
        </p:nvSpPr>
        <p:spPr/>
        <p:txBody>
          <a:bodyPr/>
          <a:lstStyle>
            <a:lvl1pPr>
              <a:defRPr/>
            </a:lvl1pPr>
          </a:lstStyle>
          <a:p>
            <a:pPr>
              <a:defRPr/>
            </a:pPr>
            <a:fld id="{B4D50769-D039-4A55-B782-67FF56F7A180}" type="slidenum">
              <a:rPr lang="en-US" altLang="en-US"/>
              <a:pPr>
                <a:defRPr/>
              </a:pPr>
              <a:t>‹#›</a:t>
            </a:fld>
            <a:endParaRPr lang="en-US" altLang="en-US"/>
          </a:p>
        </p:txBody>
      </p:sp>
    </p:spTree>
    <p:extLst>
      <p:ext uri="{BB962C8B-B14F-4D97-AF65-F5344CB8AC3E}">
        <p14:creationId xmlns:p14="http://schemas.microsoft.com/office/powerpoint/2010/main" val="27873050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BE86FBA1-0E77-466F-AB08-0D3A356E850C}"/>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D6CA910D-C155-4A3A-A833-03C6058CDE5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66CEE38-0665-4470-BE99-F10157E70049}"/>
              </a:ext>
            </a:extLst>
          </p:cNvPr>
          <p:cNvSpPr>
            <a:spLocks noGrp="1"/>
          </p:cNvSpPr>
          <p:nvPr>
            <p:ph type="sldNum" sz="quarter" idx="12"/>
          </p:nvPr>
        </p:nvSpPr>
        <p:spPr/>
        <p:txBody>
          <a:bodyPr/>
          <a:lstStyle>
            <a:lvl1pPr>
              <a:defRPr/>
            </a:lvl1pPr>
          </a:lstStyle>
          <a:p>
            <a:pPr>
              <a:defRPr/>
            </a:pPr>
            <a:fld id="{4B8AA3AF-EA5D-46E7-ADFA-557BCE31478E}" type="slidenum">
              <a:rPr lang="en-US" altLang="en-US"/>
              <a:pPr>
                <a:defRPr/>
              </a:pPr>
              <a:t>‹#›</a:t>
            </a:fld>
            <a:endParaRPr lang="en-US" altLang="en-US"/>
          </a:p>
        </p:txBody>
      </p:sp>
    </p:spTree>
    <p:extLst>
      <p:ext uri="{BB962C8B-B14F-4D97-AF65-F5344CB8AC3E}">
        <p14:creationId xmlns:p14="http://schemas.microsoft.com/office/powerpoint/2010/main" val="5850811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DC5DD5-93FF-4C71-A793-0350DA63D2C4}"/>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2873B40A-B1EC-43F8-89C5-2FCEFB6B7D1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B54E396-D489-4FD7-88DC-4F4C02A753B0}"/>
              </a:ext>
            </a:extLst>
          </p:cNvPr>
          <p:cNvSpPr>
            <a:spLocks noGrp="1"/>
          </p:cNvSpPr>
          <p:nvPr>
            <p:ph type="sldNum" sz="quarter" idx="12"/>
          </p:nvPr>
        </p:nvSpPr>
        <p:spPr/>
        <p:txBody>
          <a:bodyPr/>
          <a:lstStyle>
            <a:lvl1pPr>
              <a:defRPr/>
            </a:lvl1pPr>
          </a:lstStyle>
          <a:p>
            <a:pPr>
              <a:defRPr/>
            </a:pPr>
            <a:fld id="{003C0ED2-76CA-44AC-887B-311403035E38}" type="slidenum">
              <a:rPr lang="en-US" altLang="en-US"/>
              <a:pPr>
                <a:defRPr/>
              </a:pPr>
              <a:t>‹#›</a:t>
            </a:fld>
            <a:endParaRPr lang="en-US" altLang="en-US"/>
          </a:p>
        </p:txBody>
      </p:sp>
    </p:spTree>
    <p:extLst>
      <p:ext uri="{BB962C8B-B14F-4D97-AF65-F5344CB8AC3E}">
        <p14:creationId xmlns:p14="http://schemas.microsoft.com/office/powerpoint/2010/main" val="20095370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83EEE19-E733-4445-99BC-85735FD13570}"/>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616A4D18-D661-4A50-8894-9FE10DE1B91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D4A845F-1529-42DD-AEEB-E191655444F2}"/>
              </a:ext>
            </a:extLst>
          </p:cNvPr>
          <p:cNvSpPr>
            <a:spLocks noGrp="1"/>
          </p:cNvSpPr>
          <p:nvPr>
            <p:ph type="sldNum" sz="quarter" idx="12"/>
          </p:nvPr>
        </p:nvSpPr>
        <p:spPr/>
        <p:txBody>
          <a:bodyPr/>
          <a:lstStyle>
            <a:lvl1pPr>
              <a:defRPr/>
            </a:lvl1pPr>
          </a:lstStyle>
          <a:p>
            <a:pPr>
              <a:defRPr/>
            </a:pPr>
            <a:fld id="{83945144-E5B7-43E3-948C-00C171F37022}" type="slidenum">
              <a:rPr lang="en-US" altLang="en-US"/>
              <a:pPr>
                <a:defRPr/>
              </a:pPr>
              <a:t>‹#›</a:t>
            </a:fld>
            <a:endParaRPr lang="en-US" altLang="en-US"/>
          </a:p>
        </p:txBody>
      </p:sp>
    </p:spTree>
    <p:extLst>
      <p:ext uri="{BB962C8B-B14F-4D97-AF65-F5344CB8AC3E}">
        <p14:creationId xmlns:p14="http://schemas.microsoft.com/office/powerpoint/2010/main" val="2626895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2EBF14-065F-4F29-A166-C05EFEF55C8C}" type="datetimeFigureOut">
              <a:rPr lang="en-US" smtClean="0"/>
              <a:t>25-Nov-21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3999D3-65E9-47AD-91F1-F53DD3A38681}" type="slidenum">
              <a:rPr lang="en-US" smtClean="0"/>
              <a:t>‹#›</a:t>
            </a:fld>
            <a:endParaRPr lang="en-US"/>
          </a:p>
        </p:txBody>
      </p:sp>
    </p:spTree>
    <p:extLst>
      <p:ext uri="{BB962C8B-B14F-4D97-AF65-F5344CB8AC3E}">
        <p14:creationId xmlns:p14="http://schemas.microsoft.com/office/powerpoint/2010/main" val="204721846"/>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ED8B26CC-7DC7-4C78-9900-C8BBBAEBB52B}"/>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2FC1F608-FB16-4295-A48B-99E6358062B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50BA594-5733-4B7A-B461-BEA78C98063B}"/>
              </a:ext>
            </a:extLst>
          </p:cNvPr>
          <p:cNvSpPr>
            <a:spLocks noGrp="1"/>
          </p:cNvSpPr>
          <p:nvPr>
            <p:ph type="sldNum" sz="quarter" idx="12"/>
          </p:nvPr>
        </p:nvSpPr>
        <p:spPr/>
        <p:txBody>
          <a:bodyPr/>
          <a:lstStyle>
            <a:lvl1pPr>
              <a:defRPr/>
            </a:lvl1pPr>
          </a:lstStyle>
          <a:p>
            <a:pPr>
              <a:defRPr/>
            </a:pPr>
            <a:fld id="{B67F31EB-81B8-4E18-A1CB-07D56DA2A7CA}" type="slidenum">
              <a:rPr lang="en-US" altLang="en-US"/>
              <a:pPr>
                <a:defRPr/>
              </a:pPr>
              <a:t>‹#›</a:t>
            </a:fld>
            <a:endParaRPr lang="en-US" altLang="en-US"/>
          </a:p>
        </p:txBody>
      </p:sp>
    </p:spTree>
    <p:extLst>
      <p:ext uri="{BB962C8B-B14F-4D97-AF65-F5344CB8AC3E}">
        <p14:creationId xmlns:p14="http://schemas.microsoft.com/office/powerpoint/2010/main" val="16467492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6CAF50E6-A1F7-4C5C-97EB-D7F033C8C4EC}"/>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1AC91781-F17F-4CF6-B1F1-281D92C1786F}"/>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FBBF148-4BA3-4D72-8485-612B5F237046}"/>
              </a:ext>
            </a:extLst>
          </p:cNvPr>
          <p:cNvSpPr>
            <a:spLocks noGrp="1"/>
          </p:cNvSpPr>
          <p:nvPr>
            <p:ph type="sldNum" sz="quarter" idx="12"/>
          </p:nvPr>
        </p:nvSpPr>
        <p:spPr/>
        <p:txBody>
          <a:bodyPr/>
          <a:lstStyle>
            <a:lvl1pPr>
              <a:defRPr/>
            </a:lvl1pPr>
          </a:lstStyle>
          <a:p>
            <a:pPr>
              <a:defRPr/>
            </a:pPr>
            <a:fld id="{87E70A6A-571B-4CF8-B461-85633B67D909}" type="slidenum">
              <a:rPr lang="en-US" altLang="en-US"/>
              <a:pPr>
                <a:defRPr/>
              </a:pPr>
              <a:t>‹#›</a:t>
            </a:fld>
            <a:endParaRPr lang="en-US" altLang="en-US"/>
          </a:p>
        </p:txBody>
      </p:sp>
    </p:spTree>
    <p:extLst>
      <p:ext uri="{BB962C8B-B14F-4D97-AF65-F5344CB8AC3E}">
        <p14:creationId xmlns:p14="http://schemas.microsoft.com/office/powerpoint/2010/main" val="39363991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FE855CD0-3AF2-4F57-9493-E8A4D9A4EB12}"/>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33966988-0D94-4D7D-AF95-118255FFFC93}"/>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87F0EA39-EB02-429B-8DD8-AD5D0C514370}"/>
              </a:ext>
            </a:extLst>
          </p:cNvPr>
          <p:cNvSpPr>
            <a:spLocks noGrp="1"/>
          </p:cNvSpPr>
          <p:nvPr>
            <p:ph type="sldNum" sz="quarter" idx="12"/>
          </p:nvPr>
        </p:nvSpPr>
        <p:spPr/>
        <p:txBody>
          <a:bodyPr/>
          <a:lstStyle>
            <a:lvl1pPr>
              <a:defRPr/>
            </a:lvl1pPr>
          </a:lstStyle>
          <a:p>
            <a:pPr>
              <a:defRPr/>
            </a:pPr>
            <a:fld id="{0695A78E-03B4-49FE-AE84-60F2EA7B1622}" type="slidenum">
              <a:rPr lang="en-US" altLang="en-US"/>
              <a:pPr>
                <a:defRPr/>
              </a:pPr>
              <a:t>‹#›</a:t>
            </a:fld>
            <a:endParaRPr lang="en-US" altLang="en-US"/>
          </a:p>
        </p:txBody>
      </p:sp>
    </p:spTree>
    <p:extLst>
      <p:ext uri="{BB962C8B-B14F-4D97-AF65-F5344CB8AC3E}">
        <p14:creationId xmlns:p14="http://schemas.microsoft.com/office/powerpoint/2010/main" val="14534761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9CD38B9-8F39-4725-A965-F420BD395A30}"/>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F4DA882E-23D1-4EDD-8083-7125DDD90CC5}"/>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FD32A67A-F9BA-41E2-99A4-A7AACAACDA87}"/>
              </a:ext>
            </a:extLst>
          </p:cNvPr>
          <p:cNvSpPr>
            <a:spLocks noGrp="1"/>
          </p:cNvSpPr>
          <p:nvPr>
            <p:ph type="sldNum" sz="quarter" idx="12"/>
          </p:nvPr>
        </p:nvSpPr>
        <p:spPr/>
        <p:txBody>
          <a:bodyPr/>
          <a:lstStyle>
            <a:lvl1pPr>
              <a:defRPr/>
            </a:lvl1pPr>
          </a:lstStyle>
          <a:p>
            <a:pPr>
              <a:defRPr/>
            </a:pPr>
            <a:fld id="{9D9C07DD-094C-4AED-82E7-F92ACED98D40}" type="slidenum">
              <a:rPr lang="en-US" altLang="en-US"/>
              <a:pPr>
                <a:defRPr/>
              </a:pPr>
              <a:t>‹#›</a:t>
            </a:fld>
            <a:endParaRPr lang="en-US" altLang="en-US"/>
          </a:p>
        </p:txBody>
      </p:sp>
    </p:spTree>
    <p:extLst>
      <p:ext uri="{BB962C8B-B14F-4D97-AF65-F5344CB8AC3E}">
        <p14:creationId xmlns:p14="http://schemas.microsoft.com/office/powerpoint/2010/main" val="39083900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82B50BC1-90AC-40E3-92AA-A0DECA4453CE}"/>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56DFD771-C61D-4468-842F-81D28FFA1EE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FF8DB99-91E5-4672-9C72-5B48AC9929EE}"/>
              </a:ext>
            </a:extLst>
          </p:cNvPr>
          <p:cNvSpPr>
            <a:spLocks noGrp="1"/>
          </p:cNvSpPr>
          <p:nvPr>
            <p:ph type="sldNum" sz="quarter" idx="12"/>
          </p:nvPr>
        </p:nvSpPr>
        <p:spPr/>
        <p:txBody>
          <a:bodyPr/>
          <a:lstStyle>
            <a:lvl1pPr>
              <a:defRPr/>
            </a:lvl1pPr>
          </a:lstStyle>
          <a:p>
            <a:pPr>
              <a:defRPr/>
            </a:pPr>
            <a:fld id="{59D678C3-D66D-465A-935A-3A143D7B70DC}" type="slidenum">
              <a:rPr lang="en-US" altLang="en-US"/>
              <a:pPr>
                <a:defRPr/>
              </a:pPr>
              <a:t>‹#›</a:t>
            </a:fld>
            <a:endParaRPr lang="en-US" altLang="en-US"/>
          </a:p>
        </p:txBody>
      </p:sp>
    </p:spTree>
    <p:extLst>
      <p:ext uri="{BB962C8B-B14F-4D97-AF65-F5344CB8AC3E}">
        <p14:creationId xmlns:p14="http://schemas.microsoft.com/office/powerpoint/2010/main" val="17451710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144E2A2-C2DA-4A26-8A6B-708E580E9FAD}"/>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30DFD65F-DACC-43AE-8D65-10EA239CC6E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D226F2D-6FA1-4E55-938A-AAE99148E365}"/>
              </a:ext>
            </a:extLst>
          </p:cNvPr>
          <p:cNvSpPr>
            <a:spLocks noGrp="1"/>
          </p:cNvSpPr>
          <p:nvPr>
            <p:ph type="sldNum" sz="quarter" idx="12"/>
          </p:nvPr>
        </p:nvSpPr>
        <p:spPr/>
        <p:txBody>
          <a:bodyPr/>
          <a:lstStyle>
            <a:lvl1pPr>
              <a:defRPr/>
            </a:lvl1pPr>
          </a:lstStyle>
          <a:p>
            <a:pPr>
              <a:defRPr/>
            </a:pPr>
            <a:fld id="{4D653143-5C8D-4724-83E9-775EB57F18DC}" type="slidenum">
              <a:rPr lang="en-US" altLang="en-US"/>
              <a:pPr>
                <a:defRPr/>
              </a:pPr>
              <a:t>‹#›</a:t>
            </a:fld>
            <a:endParaRPr lang="en-US" altLang="en-US"/>
          </a:p>
        </p:txBody>
      </p:sp>
    </p:spTree>
    <p:extLst>
      <p:ext uri="{BB962C8B-B14F-4D97-AF65-F5344CB8AC3E}">
        <p14:creationId xmlns:p14="http://schemas.microsoft.com/office/powerpoint/2010/main" val="33663799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4281CA-AB43-4A7C-B53D-A687DE4CC550}"/>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AE461268-542F-45A9-A439-E46AEAF8D3A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5FD6C0C-5A4F-4116-B2CF-DB5C4585CD56}"/>
              </a:ext>
            </a:extLst>
          </p:cNvPr>
          <p:cNvSpPr>
            <a:spLocks noGrp="1"/>
          </p:cNvSpPr>
          <p:nvPr>
            <p:ph type="sldNum" sz="quarter" idx="12"/>
          </p:nvPr>
        </p:nvSpPr>
        <p:spPr/>
        <p:txBody>
          <a:bodyPr/>
          <a:lstStyle>
            <a:lvl1pPr>
              <a:defRPr/>
            </a:lvl1pPr>
          </a:lstStyle>
          <a:p>
            <a:pPr>
              <a:defRPr/>
            </a:pPr>
            <a:fld id="{1DF69787-B8D0-4EE2-BECD-49ABB3E4E199}" type="slidenum">
              <a:rPr lang="en-US" altLang="en-US"/>
              <a:pPr>
                <a:defRPr/>
              </a:pPr>
              <a:t>‹#›</a:t>
            </a:fld>
            <a:endParaRPr lang="en-US" altLang="en-US"/>
          </a:p>
        </p:txBody>
      </p:sp>
    </p:spTree>
    <p:extLst>
      <p:ext uri="{BB962C8B-B14F-4D97-AF65-F5344CB8AC3E}">
        <p14:creationId xmlns:p14="http://schemas.microsoft.com/office/powerpoint/2010/main" val="39908532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033EE1-B3B3-4E1F-A48F-1F808050DD2D}"/>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4814B1DE-8489-4313-92FB-C7CB58766F8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7FB0ED4-8EFA-4619-B477-7EFC32DF7BFA}"/>
              </a:ext>
            </a:extLst>
          </p:cNvPr>
          <p:cNvSpPr>
            <a:spLocks noGrp="1"/>
          </p:cNvSpPr>
          <p:nvPr>
            <p:ph type="sldNum" sz="quarter" idx="12"/>
          </p:nvPr>
        </p:nvSpPr>
        <p:spPr/>
        <p:txBody>
          <a:bodyPr/>
          <a:lstStyle>
            <a:lvl1pPr>
              <a:defRPr/>
            </a:lvl1pPr>
          </a:lstStyle>
          <a:p>
            <a:pPr>
              <a:defRPr/>
            </a:pPr>
            <a:fld id="{B7EEBAA6-D656-4B40-BCE4-86797BF48FFD}" type="slidenum">
              <a:rPr lang="en-US" altLang="en-US"/>
              <a:pPr>
                <a:defRPr/>
              </a:pPr>
              <a:t>‹#›</a:t>
            </a:fld>
            <a:endParaRPr lang="en-US" altLang="en-US"/>
          </a:p>
        </p:txBody>
      </p:sp>
    </p:spTree>
    <p:extLst>
      <p:ext uri="{BB962C8B-B14F-4D97-AF65-F5344CB8AC3E}">
        <p14:creationId xmlns:p14="http://schemas.microsoft.com/office/powerpoint/2010/main" val="356248056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9954B829-3438-4621-A7C1-D6B2BAC9EF64}"/>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BA92338A-31C4-4447-8570-A31DAAA680B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5EE914A-3141-4F92-908F-564F47131BA2}"/>
              </a:ext>
            </a:extLst>
          </p:cNvPr>
          <p:cNvSpPr>
            <a:spLocks noGrp="1"/>
          </p:cNvSpPr>
          <p:nvPr>
            <p:ph type="sldNum" sz="quarter" idx="12"/>
          </p:nvPr>
        </p:nvSpPr>
        <p:spPr/>
        <p:txBody>
          <a:bodyPr/>
          <a:lstStyle>
            <a:lvl1pPr>
              <a:defRPr/>
            </a:lvl1pPr>
          </a:lstStyle>
          <a:p>
            <a:pPr>
              <a:defRPr/>
            </a:pPr>
            <a:fld id="{A000DC52-C5EA-46E5-AD1D-9F21463D6C37}" type="slidenum">
              <a:rPr lang="en-US" altLang="en-US"/>
              <a:pPr>
                <a:defRPr/>
              </a:pPr>
              <a:t>‹#›</a:t>
            </a:fld>
            <a:endParaRPr lang="en-US" altLang="en-US"/>
          </a:p>
        </p:txBody>
      </p:sp>
    </p:spTree>
    <p:extLst>
      <p:ext uri="{BB962C8B-B14F-4D97-AF65-F5344CB8AC3E}">
        <p14:creationId xmlns:p14="http://schemas.microsoft.com/office/powerpoint/2010/main" val="398481888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9DD75F99-9FB0-4AAC-A02A-72BA8A7DFCCA}"/>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6CBD0EA0-2493-4C8A-950E-945D0927CBC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3E357B0-63A7-4D32-B4F9-CA0D291B08F6}"/>
              </a:ext>
            </a:extLst>
          </p:cNvPr>
          <p:cNvSpPr>
            <a:spLocks noGrp="1"/>
          </p:cNvSpPr>
          <p:nvPr>
            <p:ph type="sldNum" sz="quarter" idx="12"/>
          </p:nvPr>
        </p:nvSpPr>
        <p:spPr/>
        <p:txBody>
          <a:bodyPr/>
          <a:lstStyle>
            <a:lvl1pPr>
              <a:defRPr/>
            </a:lvl1pPr>
          </a:lstStyle>
          <a:p>
            <a:pPr>
              <a:defRPr/>
            </a:pPr>
            <a:fld id="{D42D2DA8-E8BE-43A1-AC8D-DF3D380B8581}" type="slidenum">
              <a:rPr lang="en-US" altLang="en-US"/>
              <a:pPr>
                <a:defRPr/>
              </a:pPr>
              <a:t>‹#›</a:t>
            </a:fld>
            <a:endParaRPr lang="en-US" altLang="en-US"/>
          </a:p>
        </p:txBody>
      </p:sp>
    </p:spTree>
    <p:extLst>
      <p:ext uri="{BB962C8B-B14F-4D97-AF65-F5344CB8AC3E}">
        <p14:creationId xmlns:p14="http://schemas.microsoft.com/office/powerpoint/2010/main" val="2925086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C2EBF14-065F-4F29-A166-C05EFEF55C8C}" type="datetimeFigureOut">
              <a:rPr lang="en-US" smtClean="0"/>
              <a:t>25-Nov-21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3999D3-65E9-47AD-91F1-F53DD3A38681}" type="slidenum">
              <a:rPr lang="en-US" smtClean="0"/>
              <a:t>‹#›</a:t>
            </a:fld>
            <a:endParaRPr lang="en-US"/>
          </a:p>
        </p:txBody>
      </p:sp>
    </p:spTree>
    <p:extLst>
      <p:ext uri="{BB962C8B-B14F-4D97-AF65-F5344CB8AC3E}">
        <p14:creationId xmlns:p14="http://schemas.microsoft.com/office/powerpoint/2010/main" val="3340969409"/>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2F11FBD-7F18-4457-887E-B7AE26705D23}" type="datetimeFigureOut">
              <a:rPr lang="en-US" smtClean="0"/>
              <a:pPr/>
              <a:t>25-Nov-21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625432-B344-4119-9038-46EA8D244836}" type="slidenum">
              <a:rPr lang="en-US" smtClean="0"/>
              <a:pPr/>
              <a:t>‹#›</a:t>
            </a:fld>
            <a:endParaRPr lang="en-US"/>
          </a:p>
        </p:txBody>
      </p:sp>
    </p:spTree>
    <p:extLst>
      <p:ext uri="{BB962C8B-B14F-4D97-AF65-F5344CB8AC3E}">
        <p14:creationId xmlns:p14="http://schemas.microsoft.com/office/powerpoint/2010/main" val="216047327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F11FBD-7F18-4457-887E-B7AE26705D23}" type="datetimeFigureOut">
              <a:rPr lang="en-US" smtClean="0"/>
              <a:pPr/>
              <a:t>25-Nov-21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625432-B344-4119-9038-46EA8D244836}" type="slidenum">
              <a:rPr lang="en-US" smtClean="0"/>
              <a:pPr/>
              <a:t>‹#›</a:t>
            </a:fld>
            <a:endParaRPr lang="en-US"/>
          </a:p>
        </p:txBody>
      </p:sp>
    </p:spTree>
    <p:extLst>
      <p:ext uri="{BB962C8B-B14F-4D97-AF65-F5344CB8AC3E}">
        <p14:creationId xmlns:p14="http://schemas.microsoft.com/office/powerpoint/2010/main" val="40283147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2F11FBD-7F18-4457-887E-B7AE26705D23}" type="datetimeFigureOut">
              <a:rPr lang="en-US" smtClean="0"/>
              <a:pPr/>
              <a:t>25-Nov-21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625432-B344-4119-9038-46EA8D244836}" type="slidenum">
              <a:rPr lang="en-US" smtClean="0"/>
              <a:pPr/>
              <a:t>‹#›</a:t>
            </a:fld>
            <a:endParaRPr lang="en-US"/>
          </a:p>
        </p:txBody>
      </p:sp>
    </p:spTree>
    <p:extLst>
      <p:ext uri="{BB962C8B-B14F-4D97-AF65-F5344CB8AC3E}">
        <p14:creationId xmlns:p14="http://schemas.microsoft.com/office/powerpoint/2010/main" val="310563295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2F11FBD-7F18-4457-887E-B7AE26705D23}" type="datetimeFigureOut">
              <a:rPr lang="en-US" smtClean="0"/>
              <a:pPr/>
              <a:t>25-Nov-21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625432-B344-4119-9038-46EA8D244836}" type="slidenum">
              <a:rPr lang="en-US" smtClean="0"/>
              <a:pPr/>
              <a:t>‹#›</a:t>
            </a:fld>
            <a:endParaRPr lang="en-US"/>
          </a:p>
        </p:txBody>
      </p:sp>
    </p:spTree>
    <p:extLst>
      <p:ext uri="{BB962C8B-B14F-4D97-AF65-F5344CB8AC3E}">
        <p14:creationId xmlns:p14="http://schemas.microsoft.com/office/powerpoint/2010/main" val="219837932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2F11FBD-7F18-4457-887E-B7AE26705D23}" type="datetimeFigureOut">
              <a:rPr lang="en-US" smtClean="0"/>
              <a:pPr/>
              <a:t>25-Nov-21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625432-B344-4119-9038-46EA8D244836}" type="slidenum">
              <a:rPr lang="en-US" smtClean="0"/>
              <a:pPr/>
              <a:t>‹#›</a:t>
            </a:fld>
            <a:endParaRPr lang="en-US"/>
          </a:p>
        </p:txBody>
      </p:sp>
    </p:spTree>
    <p:extLst>
      <p:ext uri="{BB962C8B-B14F-4D97-AF65-F5344CB8AC3E}">
        <p14:creationId xmlns:p14="http://schemas.microsoft.com/office/powerpoint/2010/main" val="392829906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2F11FBD-7F18-4457-887E-B7AE26705D23}" type="datetimeFigureOut">
              <a:rPr lang="en-US" smtClean="0"/>
              <a:pPr/>
              <a:t>25-Nov-21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625432-B344-4119-9038-46EA8D244836}" type="slidenum">
              <a:rPr lang="en-US" smtClean="0"/>
              <a:pPr/>
              <a:t>‹#›</a:t>
            </a:fld>
            <a:endParaRPr lang="en-US"/>
          </a:p>
        </p:txBody>
      </p:sp>
    </p:spTree>
    <p:extLst>
      <p:ext uri="{BB962C8B-B14F-4D97-AF65-F5344CB8AC3E}">
        <p14:creationId xmlns:p14="http://schemas.microsoft.com/office/powerpoint/2010/main" val="68459639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F11FBD-7F18-4457-887E-B7AE26705D23}" type="datetimeFigureOut">
              <a:rPr lang="en-US" smtClean="0"/>
              <a:pPr/>
              <a:t>25-Nov-21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625432-B344-4119-9038-46EA8D244836}" type="slidenum">
              <a:rPr lang="en-US" smtClean="0"/>
              <a:pPr/>
              <a:t>‹#›</a:t>
            </a:fld>
            <a:endParaRPr lang="en-US"/>
          </a:p>
        </p:txBody>
      </p:sp>
    </p:spTree>
    <p:extLst>
      <p:ext uri="{BB962C8B-B14F-4D97-AF65-F5344CB8AC3E}">
        <p14:creationId xmlns:p14="http://schemas.microsoft.com/office/powerpoint/2010/main" val="144991207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2F11FBD-7F18-4457-887E-B7AE26705D23}" type="datetimeFigureOut">
              <a:rPr lang="en-US" smtClean="0"/>
              <a:pPr/>
              <a:t>25-Nov-21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625432-B344-4119-9038-46EA8D244836}" type="slidenum">
              <a:rPr lang="en-US" smtClean="0"/>
              <a:pPr/>
              <a:t>‹#›</a:t>
            </a:fld>
            <a:endParaRPr lang="en-US"/>
          </a:p>
        </p:txBody>
      </p:sp>
    </p:spTree>
    <p:extLst>
      <p:ext uri="{BB962C8B-B14F-4D97-AF65-F5344CB8AC3E}">
        <p14:creationId xmlns:p14="http://schemas.microsoft.com/office/powerpoint/2010/main" val="407346149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2F11FBD-7F18-4457-887E-B7AE26705D23}" type="datetimeFigureOut">
              <a:rPr lang="en-US" smtClean="0"/>
              <a:pPr/>
              <a:t>25-Nov-21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625432-B344-4119-9038-46EA8D244836}" type="slidenum">
              <a:rPr lang="en-US" smtClean="0"/>
              <a:pPr/>
              <a:t>‹#›</a:t>
            </a:fld>
            <a:endParaRPr lang="en-US"/>
          </a:p>
        </p:txBody>
      </p:sp>
    </p:spTree>
    <p:extLst>
      <p:ext uri="{BB962C8B-B14F-4D97-AF65-F5344CB8AC3E}">
        <p14:creationId xmlns:p14="http://schemas.microsoft.com/office/powerpoint/2010/main" val="64855569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F11FBD-7F18-4457-887E-B7AE26705D23}" type="datetimeFigureOut">
              <a:rPr lang="en-US" smtClean="0"/>
              <a:pPr/>
              <a:t>25-Nov-21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625432-B344-4119-9038-46EA8D244836}" type="slidenum">
              <a:rPr lang="en-US" smtClean="0"/>
              <a:pPr/>
              <a:t>‹#›</a:t>
            </a:fld>
            <a:endParaRPr lang="en-US"/>
          </a:p>
        </p:txBody>
      </p:sp>
    </p:spTree>
    <p:extLst>
      <p:ext uri="{BB962C8B-B14F-4D97-AF65-F5344CB8AC3E}">
        <p14:creationId xmlns:p14="http://schemas.microsoft.com/office/powerpoint/2010/main" val="2837069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C2EBF14-065F-4F29-A166-C05EFEF55C8C}" type="datetimeFigureOut">
              <a:rPr lang="en-US" smtClean="0"/>
              <a:t>25-Nov-21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3999D3-65E9-47AD-91F1-F53DD3A38681}" type="slidenum">
              <a:rPr lang="en-US" smtClean="0"/>
              <a:t>‹#›</a:t>
            </a:fld>
            <a:endParaRPr lang="en-US"/>
          </a:p>
        </p:txBody>
      </p:sp>
    </p:spTree>
    <p:extLst>
      <p:ext uri="{BB962C8B-B14F-4D97-AF65-F5344CB8AC3E}">
        <p14:creationId xmlns:p14="http://schemas.microsoft.com/office/powerpoint/2010/main" val="337448828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F11FBD-7F18-4457-887E-B7AE26705D23}" type="datetimeFigureOut">
              <a:rPr lang="en-US" smtClean="0"/>
              <a:pPr/>
              <a:t>25-Nov-21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625432-B344-4119-9038-46EA8D244836}" type="slidenum">
              <a:rPr lang="en-US" smtClean="0"/>
              <a:pPr/>
              <a:t>‹#›</a:t>
            </a:fld>
            <a:endParaRPr lang="en-US"/>
          </a:p>
        </p:txBody>
      </p:sp>
    </p:spTree>
    <p:extLst>
      <p:ext uri="{BB962C8B-B14F-4D97-AF65-F5344CB8AC3E}">
        <p14:creationId xmlns:p14="http://schemas.microsoft.com/office/powerpoint/2010/main" val="306844601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411163"/>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752600"/>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752600"/>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a:xfrm>
            <a:off x="9245600" y="6534150"/>
            <a:ext cx="2844800" cy="476250"/>
          </a:xfrm>
        </p:spPr>
        <p:txBody>
          <a:bodyPr/>
          <a:lstStyle>
            <a:lvl1pPr>
              <a:defRPr/>
            </a:lvl1pPr>
          </a:lstStyle>
          <a:p>
            <a:fld id="{E116BE9B-5290-4E5D-953F-93DA3DEEB4ED}" type="slidenum">
              <a:rPr lang="en-US"/>
              <a:pPr/>
              <a:t>‹#›</a:t>
            </a:fld>
            <a:endParaRPr lang="en-US"/>
          </a:p>
        </p:txBody>
      </p:sp>
    </p:spTree>
    <p:extLst>
      <p:ext uri="{BB962C8B-B14F-4D97-AF65-F5344CB8AC3E}">
        <p14:creationId xmlns:p14="http://schemas.microsoft.com/office/powerpoint/2010/main" val="344363760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182B4ADE-9B5B-45FE-9555-9A59C1C7D43E}"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3276514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4E324899-96F6-43A7-8BE5-C757009198B2}"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4934278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3FCC4B42-625D-4C4F-889C-D308A4DDD70D}"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4893805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dirty="0">
              <a:solidFill>
                <a:srgbClr val="000000"/>
              </a:solidFill>
            </a:endParaRPr>
          </a:p>
        </p:txBody>
      </p:sp>
      <p:sp>
        <p:nvSpPr>
          <p:cNvPr id="6" name="Footer Placeholder 5"/>
          <p:cNvSpPr>
            <a:spLocks noGrp="1"/>
          </p:cNvSpPr>
          <p:nvPr>
            <p:ph type="ftr" sz="quarter" idx="11"/>
          </p:nvPr>
        </p:nvSpPr>
        <p:spPr/>
        <p:txBody>
          <a:bodyPr/>
          <a:lstStyle/>
          <a:p>
            <a:pPr>
              <a:defRPr/>
            </a:pPr>
            <a:endParaRPr lang="en-US" dirty="0">
              <a:solidFill>
                <a:srgbClr val="000000"/>
              </a:solidFill>
            </a:endParaRPr>
          </a:p>
        </p:txBody>
      </p:sp>
      <p:sp>
        <p:nvSpPr>
          <p:cNvPr id="7" name="Slide Number Placeholder 6"/>
          <p:cNvSpPr>
            <a:spLocks noGrp="1"/>
          </p:cNvSpPr>
          <p:nvPr>
            <p:ph type="sldNum" sz="quarter" idx="12"/>
          </p:nvPr>
        </p:nvSpPr>
        <p:spPr/>
        <p:txBody>
          <a:bodyPr/>
          <a:lstStyle/>
          <a:p>
            <a:pPr>
              <a:defRPr/>
            </a:pPr>
            <a:fld id="{5D0BC6B2-D524-4E0E-9C51-42EC4A90535B}"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2622655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dirty="0">
              <a:solidFill>
                <a:srgbClr val="000000"/>
              </a:solidFill>
            </a:endParaRPr>
          </a:p>
        </p:txBody>
      </p:sp>
      <p:sp>
        <p:nvSpPr>
          <p:cNvPr id="8" name="Footer Placeholder 7"/>
          <p:cNvSpPr>
            <a:spLocks noGrp="1"/>
          </p:cNvSpPr>
          <p:nvPr>
            <p:ph type="ftr" sz="quarter" idx="11"/>
          </p:nvPr>
        </p:nvSpPr>
        <p:spPr/>
        <p:txBody>
          <a:bodyPr/>
          <a:lstStyle/>
          <a:p>
            <a:pPr>
              <a:defRPr/>
            </a:pPr>
            <a:endParaRPr lang="en-US" dirty="0">
              <a:solidFill>
                <a:srgbClr val="000000"/>
              </a:solidFill>
            </a:endParaRPr>
          </a:p>
        </p:txBody>
      </p:sp>
      <p:sp>
        <p:nvSpPr>
          <p:cNvPr id="9" name="Slide Number Placeholder 8"/>
          <p:cNvSpPr>
            <a:spLocks noGrp="1"/>
          </p:cNvSpPr>
          <p:nvPr>
            <p:ph type="sldNum" sz="quarter" idx="12"/>
          </p:nvPr>
        </p:nvSpPr>
        <p:spPr/>
        <p:txBody>
          <a:bodyPr/>
          <a:lstStyle/>
          <a:p>
            <a:pPr>
              <a:defRPr/>
            </a:pPr>
            <a:fld id="{F74C4191-22D9-424B-9C0E-A9CCF072299A}"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0032246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dirty="0">
              <a:solidFill>
                <a:srgbClr val="000000"/>
              </a:solidFill>
            </a:endParaRPr>
          </a:p>
        </p:txBody>
      </p:sp>
      <p:sp>
        <p:nvSpPr>
          <p:cNvPr id="4" name="Footer Placeholder 3"/>
          <p:cNvSpPr>
            <a:spLocks noGrp="1"/>
          </p:cNvSpPr>
          <p:nvPr>
            <p:ph type="ftr" sz="quarter" idx="11"/>
          </p:nvPr>
        </p:nvSpPr>
        <p:spPr/>
        <p:txBody>
          <a:bodyPr/>
          <a:lstStyle/>
          <a:p>
            <a:pPr>
              <a:defRPr/>
            </a:pPr>
            <a:endParaRPr lang="en-US" dirty="0">
              <a:solidFill>
                <a:srgbClr val="000000"/>
              </a:solidFill>
            </a:endParaRPr>
          </a:p>
        </p:txBody>
      </p:sp>
      <p:sp>
        <p:nvSpPr>
          <p:cNvPr id="5" name="Slide Number Placeholder 4"/>
          <p:cNvSpPr>
            <a:spLocks noGrp="1"/>
          </p:cNvSpPr>
          <p:nvPr>
            <p:ph type="sldNum" sz="quarter" idx="12"/>
          </p:nvPr>
        </p:nvSpPr>
        <p:spPr/>
        <p:txBody>
          <a:bodyPr/>
          <a:lstStyle/>
          <a:p>
            <a:pPr>
              <a:defRPr/>
            </a:pPr>
            <a:fld id="{6C60ADC9-8333-4248-8FFB-1FF99A12D969}"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4781396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solidFill>
                <a:srgbClr val="000000"/>
              </a:solidFill>
            </a:endParaRPr>
          </a:p>
        </p:txBody>
      </p:sp>
      <p:sp>
        <p:nvSpPr>
          <p:cNvPr id="3" name="Footer Placeholder 2"/>
          <p:cNvSpPr>
            <a:spLocks noGrp="1"/>
          </p:cNvSpPr>
          <p:nvPr>
            <p:ph type="ftr" sz="quarter" idx="11"/>
          </p:nvPr>
        </p:nvSpPr>
        <p:spPr/>
        <p:txBody>
          <a:bodyPr/>
          <a:lstStyle/>
          <a:p>
            <a:pPr>
              <a:defRPr/>
            </a:pPr>
            <a:endParaRPr lang="en-US" dirty="0">
              <a:solidFill>
                <a:srgbClr val="000000"/>
              </a:solidFill>
            </a:endParaRPr>
          </a:p>
        </p:txBody>
      </p:sp>
      <p:sp>
        <p:nvSpPr>
          <p:cNvPr id="4" name="Slide Number Placeholder 3"/>
          <p:cNvSpPr>
            <a:spLocks noGrp="1"/>
          </p:cNvSpPr>
          <p:nvPr>
            <p:ph type="sldNum" sz="quarter" idx="12"/>
          </p:nvPr>
        </p:nvSpPr>
        <p:spPr/>
        <p:txBody>
          <a:bodyPr/>
          <a:lstStyle/>
          <a:p>
            <a:pPr>
              <a:defRPr/>
            </a:pPr>
            <a:fld id="{801584B7-01B4-4A51-83F5-CBC29138CCAD}"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623784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solidFill>
                <a:srgbClr val="000000"/>
              </a:solidFill>
            </a:endParaRPr>
          </a:p>
        </p:txBody>
      </p:sp>
      <p:sp>
        <p:nvSpPr>
          <p:cNvPr id="6" name="Footer Placeholder 5"/>
          <p:cNvSpPr>
            <a:spLocks noGrp="1"/>
          </p:cNvSpPr>
          <p:nvPr>
            <p:ph type="ftr" sz="quarter" idx="11"/>
          </p:nvPr>
        </p:nvSpPr>
        <p:spPr/>
        <p:txBody>
          <a:bodyPr/>
          <a:lstStyle/>
          <a:p>
            <a:pPr>
              <a:defRPr/>
            </a:pPr>
            <a:endParaRPr lang="en-US" dirty="0">
              <a:solidFill>
                <a:srgbClr val="000000"/>
              </a:solidFill>
            </a:endParaRPr>
          </a:p>
        </p:txBody>
      </p:sp>
      <p:sp>
        <p:nvSpPr>
          <p:cNvPr id="7" name="Slide Number Placeholder 6"/>
          <p:cNvSpPr>
            <a:spLocks noGrp="1"/>
          </p:cNvSpPr>
          <p:nvPr>
            <p:ph type="sldNum" sz="quarter" idx="12"/>
          </p:nvPr>
        </p:nvSpPr>
        <p:spPr/>
        <p:txBody>
          <a:bodyPr/>
          <a:lstStyle/>
          <a:p>
            <a:pPr>
              <a:defRPr/>
            </a:pPr>
            <a:fld id="{5C62A13A-81E7-446A-AE48-0E0E10F93311}"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08297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2EBF14-065F-4F29-A166-C05EFEF55C8C}" type="datetimeFigureOut">
              <a:rPr lang="en-US" smtClean="0"/>
              <a:t>25-Nov-21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3999D3-65E9-47AD-91F1-F53DD3A38681}" type="slidenum">
              <a:rPr lang="en-US" smtClean="0"/>
              <a:t>‹#›</a:t>
            </a:fld>
            <a:endParaRPr lang="en-US"/>
          </a:p>
        </p:txBody>
      </p:sp>
    </p:spTree>
    <p:extLst>
      <p:ext uri="{BB962C8B-B14F-4D97-AF65-F5344CB8AC3E}">
        <p14:creationId xmlns:p14="http://schemas.microsoft.com/office/powerpoint/2010/main" val="275694334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solidFill>
                <a:srgbClr val="000000"/>
              </a:solidFill>
            </a:endParaRPr>
          </a:p>
        </p:txBody>
      </p:sp>
      <p:sp>
        <p:nvSpPr>
          <p:cNvPr id="6" name="Footer Placeholder 5"/>
          <p:cNvSpPr>
            <a:spLocks noGrp="1"/>
          </p:cNvSpPr>
          <p:nvPr>
            <p:ph type="ftr" sz="quarter" idx="11"/>
          </p:nvPr>
        </p:nvSpPr>
        <p:spPr/>
        <p:txBody>
          <a:bodyPr/>
          <a:lstStyle/>
          <a:p>
            <a:pPr>
              <a:defRPr/>
            </a:pPr>
            <a:endParaRPr lang="en-US" dirty="0">
              <a:solidFill>
                <a:srgbClr val="000000"/>
              </a:solidFill>
            </a:endParaRPr>
          </a:p>
        </p:txBody>
      </p:sp>
      <p:sp>
        <p:nvSpPr>
          <p:cNvPr id="7" name="Slide Number Placeholder 6"/>
          <p:cNvSpPr>
            <a:spLocks noGrp="1"/>
          </p:cNvSpPr>
          <p:nvPr>
            <p:ph type="sldNum" sz="quarter" idx="12"/>
          </p:nvPr>
        </p:nvSpPr>
        <p:spPr/>
        <p:txBody>
          <a:bodyPr/>
          <a:lstStyle/>
          <a:p>
            <a:pPr>
              <a:defRPr/>
            </a:pPr>
            <a:fld id="{C3566AE6-28FA-43CB-9D14-3F568E6F47B2}"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7530338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8A6440BD-BAC0-4711-BF61-E6968EEB9378}"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936732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F5344AAC-E422-46A1-A53D-7508B0CF55DF}"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86522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C2EBF14-065F-4F29-A166-C05EFEF55C8C}" type="datetimeFigureOut">
              <a:rPr lang="en-US" smtClean="0"/>
              <a:t>25-Nov-21</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523999D3-65E9-47AD-91F1-F53DD3A38681}" type="slidenum">
              <a:rPr lang="en-US" smtClean="0"/>
              <a:t>‹#›</a:t>
            </a:fld>
            <a:endParaRPr lang="en-US"/>
          </a:p>
        </p:txBody>
      </p:sp>
    </p:spTree>
    <p:extLst>
      <p:ext uri="{BB962C8B-B14F-4D97-AF65-F5344CB8AC3E}">
        <p14:creationId xmlns:p14="http://schemas.microsoft.com/office/powerpoint/2010/main" val="320577166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C2EBF14-065F-4F29-A166-C05EFEF55C8C}" type="datetimeFigureOut">
              <a:rPr lang="en-US" smtClean="0"/>
              <a:t>25-Nov-21</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523999D3-65E9-47AD-91F1-F53DD3A38681}" type="slidenum">
              <a:rPr lang="en-US" smtClean="0"/>
              <a:t>‹#›</a:t>
            </a:fld>
            <a:endParaRPr lang="en-US"/>
          </a:p>
        </p:txBody>
      </p:sp>
    </p:spTree>
    <p:extLst>
      <p:ext uri="{BB962C8B-B14F-4D97-AF65-F5344CB8AC3E}">
        <p14:creationId xmlns:p14="http://schemas.microsoft.com/office/powerpoint/2010/main" val="1802433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theme" Target="../theme/theme5.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6.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CC2EBF14-065F-4F29-A166-C05EFEF55C8C}" type="datetimeFigureOut">
              <a:rPr lang="en-US" smtClean="0"/>
              <a:t>25-Nov-21</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523999D3-65E9-47AD-91F1-F53DD3A38681}" type="slidenum">
              <a:rPr lang="en-US" smtClean="0"/>
              <a:t>‹#›</a:t>
            </a:fld>
            <a:endParaRPr lang="en-US"/>
          </a:p>
        </p:txBody>
      </p:sp>
    </p:spTree>
    <p:extLst>
      <p:ext uri="{BB962C8B-B14F-4D97-AF65-F5344CB8AC3E}">
        <p14:creationId xmlns:p14="http://schemas.microsoft.com/office/powerpoint/2010/main" val="3625235078"/>
      </p:ext>
    </p:extLst>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EFD8C1C-D509-482C-9064-212DED7286A3}"/>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C0AD55CD-FCEB-43F5-86A1-89A5AEB4BC62}"/>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E1685FA3-1514-4162-A75A-64D24F04AD11}"/>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defRPr>
            </a:lvl1pPr>
          </a:lstStyle>
          <a:p>
            <a:pPr>
              <a:defRPr/>
            </a:pPr>
            <a:endParaRPr lang="en-US"/>
          </a:p>
        </p:txBody>
      </p:sp>
      <p:sp>
        <p:nvSpPr>
          <p:cNvPr id="5" name="Footer Placeholder 4">
            <a:extLst>
              <a:ext uri="{FF2B5EF4-FFF2-40B4-BE49-F238E27FC236}">
                <a16:creationId xmlns:a16="http://schemas.microsoft.com/office/drawing/2014/main" id="{C3F4765F-EF86-46BE-87B9-D8FC31D45F17}"/>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defRPr>
            </a:lvl1pPr>
          </a:lstStyle>
          <a:p>
            <a:pPr>
              <a:defRPr/>
            </a:pPr>
            <a:r>
              <a:rPr lang="en-US"/>
              <a:t>DR. S.K CHATURVEDI</a:t>
            </a:r>
          </a:p>
        </p:txBody>
      </p:sp>
      <p:sp>
        <p:nvSpPr>
          <p:cNvPr id="6" name="Slide Number Placeholder 5">
            <a:extLst>
              <a:ext uri="{FF2B5EF4-FFF2-40B4-BE49-F238E27FC236}">
                <a16:creationId xmlns:a16="http://schemas.microsoft.com/office/drawing/2014/main" id="{A6303842-232E-4EB8-85A8-04AEEBFF3DCF}"/>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FC31CE6B-074E-4020-A1BA-01471FE4BF52}" type="slidenum">
              <a:rPr lang="en-US" altLang="en-US"/>
              <a:pPr>
                <a:defRPr/>
              </a:pPr>
              <a:t>‹#›</a:t>
            </a:fld>
            <a:endParaRPr lang="en-US" altLang="en-US"/>
          </a:p>
        </p:txBody>
      </p:sp>
    </p:spTree>
    <p:extLst>
      <p:ext uri="{BB962C8B-B14F-4D97-AF65-F5344CB8AC3E}">
        <p14:creationId xmlns:p14="http://schemas.microsoft.com/office/powerpoint/2010/main" val="2893123130"/>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 id="2147483928" r:id="rId12"/>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524786F-2BE3-4CAC-84B5-1FBB8C29B34F}"/>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9A15380C-8822-4EE8-B3DF-B340B6C4A4C1}"/>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83D27E04-AC42-4928-B23A-9E9EF8EBAF7E}"/>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defRPr>
            </a:lvl1pPr>
          </a:lstStyle>
          <a:p>
            <a:pPr>
              <a:defRPr/>
            </a:pPr>
            <a:endParaRPr lang="en-US"/>
          </a:p>
        </p:txBody>
      </p:sp>
      <p:sp>
        <p:nvSpPr>
          <p:cNvPr id="5" name="Footer Placeholder 4">
            <a:extLst>
              <a:ext uri="{FF2B5EF4-FFF2-40B4-BE49-F238E27FC236}">
                <a16:creationId xmlns:a16="http://schemas.microsoft.com/office/drawing/2014/main" id="{A7FEF5E6-AA96-4AEB-94E5-B2D63FC776C8}"/>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FB3BE3ED-5A29-4D5C-9DAD-51382F8E19F1}"/>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82FFF0E5-1CBC-4B96-9256-897AEDF330DE}" type="slidenum">
              <a:rPr lang="en-US" altLang="en-US"/>
              <a:pPr>
                <a:defRPr/>
              </a:pPr>
              <a:t>‹#›</a:t>
            </a:fld>
            <a:endParaRPr lang="en-US" altLang="en-US"/>
          </a:p>
        </p:txBody>
      </p:sp>
    </p:spTree>
    <p:extLst>
      <p:ext uri="{BB962C8B-B14F-4D97-AF65-F5344CB8AC3E}">
        <p14:creationId xmlns:p14="http://schemas.microsoft.com/office/powerpoint/2010/main" val="4062264451"/>
      </p:ext>
    </p:extLst>
  </p:cSld>
  <p:clrMap bg1="lt1" tx1="dk1" bg2="lt2" tx2="dk2" accent1="accent1" accent2="accent2" accent3="accent3" accent4="accent4" accent5="accent5" accent6="accent6" hlink="hlink" folHlink="folHlink"/>
  <p:sldLayoutIdLst>
    <p:sldLayoutId id="2147483930" r:id="rId1"/>
    <p:sldLayoutId id="2147483931" r:id="rId2"/>
    <p:sldLayoutId id="2147483932" r:id="rId3"/>
    <p:sldLayoutId id="2147483933" r:id="rId4"/>
    <p:sldLayoutId id="2147483934" r:id="rId5"/>
    <p:sldLayoutId id="2147483935" r:id="rId6"/>
    <p:sldLayoutId id="2147483936" r:id="rId7"/>
    <p:sldLayoutId id="2147483937" r:id="rId8"/>
    <p:sldLayoutId id="2147483938" r:id="rId9"/>
    <p:sldLayoutId id="2147483939" r:id="rId10"/>
    <p:sldLayoutId id="2147483940" r:id="rId11"/>
    <p:sldLayoutId id="2147483941" r:id="rId12"/>
    <p:sldLayoutId id="2147483942"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6716134-255C-43E8-B117-2F51BB322016}"/>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9E814E46-6AF2-4301-B0C0-8F4B273A04FF}"/>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EB82A169-5CAC-4CA5-A1BF-675D04F60B5B}"/>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defRPr>
            </a:lvl1pPr>
          </a:lstStyle>
          <a:p>
            <a:pPr>
              <a:defRPr/>
            </a:pPr>
            <a:endParaRPr lang="en-US"/>
          </a:p>
        </p:txBody>
      </p:sp>
      <p:sp>
        <p:nvSpPr>
          <p:cNvPr id="5" name="Footer Placeholder 4">
            <a:extLst>
              <a:ext uri="{FF2B5EF4-FFF2-40B4-BE49-F238E27FC236}">
                <a16:creationId xmlns:a16="http://schemas.microsoft.com/office/drawing/2014/main" id="{DF852235-9658-4C0C-AD57-9EEA3FA413C6}"/>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5440350F-29F7-4020-89E7-5E6FD2D44F91}"/>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ED7C204A-8F2C-4AEA-872F-473D2CD60753}" type="slidenum">
              <a:rPr lang="en-US" altLang="en-US"/>
              <a:pPr>
                <a:defRPr/>
              </a:pPr>
              <a:t>‹#›</a:t>
            </a:fld>
            <a:endParaRPr lang="en-US" altLang="en-US"/>
          </a:p>
        </p:txBody>
      </p:sp>
    </p:spTree>
    <p:extLst>
      <p:ext uri="{BB962C8B-B14F-4D97-AF65-F5344CB8AC3E}">
        <p14:creationId xmlns:p14="http://schemas.microsoft.com/office/powerpoint/2010/main" val="3015516214"/>
      </p:ext>
    </p:extLst>
  </p:cSld>
  <p:clrMap bg1="lt1" tx1="dk1" bg2="lt2" tx2="dk2" accent1="accent1" accent2="accent2" accent3="accent3" accent4="accent4" accent5="accent5" accent6="accent6" hlink="hlink" folHlink="folHlink"/>
  <p:sldLayoutIdLst>
    <p:sldLayoutId id="2147483944" r:id="rId1"/>
    <p:sldLayoutId id="2147483945" r:id="rId2"/>
    <p:sldLayoutId id="2147483946" r:id="rId3"/>
    <p:sldLayoutId id="2147483947" r:id="rId4"/>
    <p:sldLayoutId id="2147483948" r:id="rId5"/>
    <p:sldLayoutId id="2147483949" r:id="rId6"/>
    <p:sldLayoutId id="2147483950" r:id="rId7"/>
    <p:sldLayoutId id="2147483951" r:id="rId8"/>
    <p:sldLayoutId id="2147483952" r:id="rId9"/>
    <p:sldLayoutId id="2147483953" r:id="rId10"/>
    <p:sldLayoutId id="2147483954" r:id="rId11"/>
    <p:sldLayoutId id="2147483955" r:id="rId12"/>
    <p:sldLayoutId id="2147483956"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F11FBD-7F18-4457-887E-B7AE26705D23}" type="datetimeFigureOut">
              <a:rPr lang="en-US" smtClean="0"/>
              <a:pPr/>
              <a:t>25-Nov-21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625432-B344-4119-9038-46EA8D244836}" type="slidenum">
              <a:rPr lang="en-US" smtClean="0"/>
              <a:pPr/>
              <a:t>‹#›</a:t>
            </a:fld>
            <a:endParaRPr lang="en-US"/>
          </a:p>
        </p:txBody>
      </p:sp>
    </p:spTree>
    <p:extLst>
      <p:ext uri="{BB962C8B-B14F-4D97-AF65-F5344CB8AC3E}">
        <p14:creationId xmlns:p14="http://schemas.microsoft.com/office/powerpoint/2010/main" val="416671422"/>
      </p:ext>
    </p:extLst>
  </p:cSld>
  <p:clrMap bg1="lt1" tx1="dk1" bg2="lt2" tx2="dk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 id="2147483963" r:id="rId6"/>
    <p:sldLayoutId id="2147483964" r:id="rId7"/>
    <p:sldLayoutId id="2147483965" r:id="rId8"/>
    <p:sldLayoutId id="2147483966" r:id="rId9"/>
    <p:sldLayoutId id="2147483967" r:id="rId10"/>
    <p:sldLayoutId id="2147483968" r:id="rId11"/>
    <p:sldLayoutId id="214748396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n-US" dirty="0">
              <a:solidFill>
                <a:srgbClr val="000000"/>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dirty="0">
              <a:solidFill>
                <a:srgbClr val="000000"/>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8DB2B9B8-1331-4CB0-B60D-F54DDFF36877}" type="slidenum">
              <a:rPr lang="en-US" smtClean="0">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529085867"/>
      </p:ext>
    </p:extLst>
  </p:cSld>
  <p:clrMap bg1="lt1" tx1="dk1" bg2="lt2" tx2="dk2" accent1="accent1" accent2="accent2" accent3="accent3" accent4="accent4" accent5="accent5" accent6="accent6" hlink="hlink" folHlink="folHlink"/>
  <p:sldLayoutIdLst>
    <p:sldLayoutId id="2147483971" r:id="rId1"/>
    <p:sldLayoutId id="2147483972" r:id="rId2"/>
    <p:sldLayoutId id="2147483973" r:id="rId3"/>
    <p:sldLayoutId id="2147483974" r:id="rId4"/>
    <p:sldLayoutId id="2147483975" r:id="rId5"/>
    <p:sldLayoutId id="2147483976" r:id="rId6"/>
    <p:sldLayoutId id="2147483977" r:id="rId7"/>
    <p:sldLayoutId id="2147483978" r:id="rId8"/>
    <p:sldLayoutId id="2147483979" r:id="rId9"/>
    <p:sldLayoutId id="2147483980" r:id="rId10"/>
    <p:sldLayoutId id="214748398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1.xml"/></Relationships>
</file>

<file path=ppt/slides/_rels/slide10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67.xml"/><Relationship Id="rId4" Type="http://schemas.openxmlformats.org/officeDocument/2006/relationships/image" Target="../media/image28.jpeg"/></Relationships>
</file>

<file path=ppt/slides/_rels/slide10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8.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8.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5.xml"/></Relationships>
</file>

<file path=ppt/slides/_rels/slide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6.xml"/></Relationships>
</file>

<file path=ppt/slides/_rels/slide4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7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8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9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1.xml"/></Relationships>
</file>

<file path=ppt/slides/_rels/slide9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1.xml"/></Relationships>
</file>

<file path=ppt/slides/_rels/slide9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1.xml"/></Relationships>
</file>

<file path=ppt/slides/_rels/slide9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1.xml"/></Relationships>
</file>

<file path=ppt/slides/_rels/slide9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1.xml"/></Relationships>
</file>

<file path=ppt/slides/_rels/slide9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1.xml"/></Relationships>
</file>

<file path=ppt/slides/_rels/slide9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1.xml"/></Relationships>
</file>

<file path=ppt/slides/_rels/slide9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1.xml"/></Relationships>
</file>

<file path=ppt/slides/_rels/slide9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HIV/AIDS</a:t>
            </a:r>
          </a:p>
        </p:txBody>
      </p:sp>
      <p:sp>
        <p:nvSpPr>
          <p:cNvPr id="5" name="Subtitle 4"/>
          <p:cNvSpPr>
            <a:spLocks noGrp="1"/>
          </p:cNvSpPr>
          <p:nvPr>
            <p:ph type="subTitle" idx="1"/>
          </p:nvPr>
        </p:nvSpPr>
        <p:spPr/>
        <p:txBody>
          <a:bodyPr/>
          <a:lstStyle/>
          <a:p>
            <a:r>
              <a:rPr lang="en-GB" dirty="0"/>
              <a:t>.</a:t>
            </a:r>
          </a:p>
        </p:txBody>
      </p:sp>
    </p:spTree>
    <p:extLst>
      <p:ext uri="{BB962C8B-B14F-4D97-AF65-F5344CB8AC3E}">
        <p14:creationId xmlns:p14="http://schemas.microsoft.com/office/powerpoint/2010/main" val="30226561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85800"/>
            <a:ext cx="12192000" cy="6172200"/>
          </a:xfrm>
        </p:spPr>
        <p:txBody>
          <a:bodyPr>
            <a:normAutofit/>
          </a:bodyPr>
          <a:lstStyle/>
          <a:p>
            <a:r>
              <a:rPr lang="en-US" sz="2800" dirty="0">
                <a:latin typeface="Times New Roman" panose="02020603050405020304" pitchFamily="18" charset="0"/>
                <a:cs typeface="Times New Roman" panose="02020603050405020304" pitchFamily="18" charset="0"/>
              </a:rPr>
              <a:t>However, In 1986 HIV was accepted as the international designation for the retrovirus and was done by WHO in a consultative meeting.</a:t>
            </a:r>
          </a:p>
          <a:p>
            <a:r>
              <a:rPr lang="en-US" sz="2800" dirty="0">
                <a:latin typeface="Times New Roman" panose="02020603050405020304" pitchFamily="18" charset="0"/>
                <a:cs typeface="Times New Roman" panose="02020603050405020304" pitchFamily="18" charset="0"/>
              </a:rPr>
              <a:t>HIV is now known to have originated from a type of chimpanzee in West Africa. The virus that affects these chimpanzees (Simian Immunodeficiency Virus, SIV) was most likely transmitted to humans and mutated into HIV.</a:t>
            </a:r>
          </a:p>
          <a:p>
            <a:r>
              <a:rPr lang="en-US" sz="2800" dirty="0">
                <a:latin typeface="Times New Roman" panose="02020603050405020304" pitchFamily="18" charset="0"/>
                <a:cs typeface="Times New Roman" panose="02020603050405020304" pitchFamily="18" charset="0"/>
              </a:rPr>
              <a:t>In Kenya the first case of HIV was described in 1984</a:t>
            </a:r>
          </a:p>
          <a:p>
            <a:r>
              <a:rPr lang="en-US" sz="2800" dirty="0">
                <a:latin typeface="Times New Roman" panose="02020603050405020304" pitchFamily="18" charset="0"/>
                <a:cs typeface="Times New Roman" panose="02020603050405020304" pitchFamily="18" charset="0"/>
              </a:rPr>
              <a:t>HIV-2 discovered in 1986, antigenically distinct virus endemic in West Africa.</a:t>
            </a:r>
          </a:p>
          <a:p>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705574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err="1"/>
              <a:t>Papular</a:t>
            </a:r>
            <a:r>
              <a:rPr lang="en-US" sz="3200" b="1" dirty="0"/>
              <a:t> </a:t>
            </a:r>
            <a:r>
              <a:rPr lang="en-US" sz="3200" b="1" dirty="0" err="1"/>
              <a:t>Pruritic</a:t>
            </a:r>
            <a:r>
              <a:rPr lang="en-US" sz="3200" b="1" dirty="0"/>
              <a:t> Eruption (PPE)</a:t>
            </a:r>
            <a:endParaRPr lang="en-US" dirty="0"/>
          </a:p>
        </p:txBody>
      </p:sp>
      <p:pic>
        <p:nvPicPr>
          <p:cNvPr id="4" name="Picture 5" descr="W046504X"/>
          <p:cNvPicPr>
            <a:picLocks noGrp="1" noChangeAspect="1" noChangeArrowheads="1"/>
          </p:cNvPicPr>
          <p:nvPr>
            <p:ph sz="quarter" idx="1"/>
          </p:nvPr>
        </p:nvPicPr>
        <p:blipFill>
          <a:blip r:embed="rId2"/>
          <a:srcRect/>
          <a:stretch>
            <a:fillRect/>
          </a:stretch>
        </p:blipFill>
        <p:spPr>
          <a:xfrm>
            <a:off x="1752601" y="1527175"/>
            <a:ext cx="4572000" cy="4797425"/>
          </a:xfrm>
          <a:noFill/>
        </p:spPr>
      </p:pic>
      <p:sp>
        <p:nvSpPr>
          <p:cNvPr id="5" name="Rectangle 4"/>
          <p:cNvSpPr/>
          <p:nvPr/>
        </p:nvSpPr>
        <p:spPr>
          <a:xfrm>
            <a:off x="6477000" y="1524000"/>
            <a:ext cx="4038600" cy="2308324"/>
          </a:xfrm>
          <a:prstGeom prst="rect">
            <a:avLst/>
          </a:prstGeom>
        </p:spPr>
        <p:txBody>
          <a:bodyPr wrap="square">
            <a:spAutoFit/>
          </a:bodyPr>
          <a:lstStyle/>
          <a:p>
            <a:r>
              <a:rPr lang="en-US" dirty="0">
                <a:solidFill>
                  <a:prstClr val="black"/>
                </a:solidFill>
                <a:latin typeface="Times New Roman"/>
              </a:rPr>
              <a:t>AKA </a:t>
            </a:r>
            <a:r>
              <a:rPr lang="en-US" dirty="0" err="1">
                <a:solidFill>
                  <a:prstClr val="black"/>
                </a:solidFill>
                <a:latin typeface="Times New Roman"/>
              </a:rPr>
              <a:t>Purigo</a:t>
            </a:r>
            <a:r>
              <a:rPr lang="en-US" dirty="0">
                <a:solidFill>
                  <a:prstClr val="black"/>
                </a:solidFill>
                <a:latin typeface="Times New Roman"/>
              </a:rPr>
              <a:t> </a:t>
            </a:r>
            <a:r>
              <a:rPr lang="en-US" dirty="0" err="1">
                <a:solidFill>
                  <a:prstClr val="black"/>
                </a:solidFill>
                <a:latin typeface="Times New Roman"/>
              </a:rPr>
              <a:t>Nodularis</a:t>
            </a:r>
            <a:r>
              <a:rPr lang="en-US" dirty="0">
                <a:solidFill>
                  <a:prstClr val="black"/>
                </a:solidFill>
                <a:latin typeface="Times New Roman"/>
              </a:rPr>
              <a:t> </a:t>
            </a:r>
          </a:p>
          <a:p>
            <a:r>
              <a:rPr lang="en-US" dirty="0">
                <a:solidFill>
                  <a:prstClr val="black"/>
                </a:solidFill>
                <a:latin typeface="Times New Roman"/>
              </a:rPr>
              <a:t>Cause unknown</a:t>
            </a:r>
          </a:p>
          <a:p>
            <a:r>
              <a:rPr lang="en-US" dirty="0">
                <a:solidFill>
                  <a:prstClr val="black"/>
                </a:solidFill>
                <a:latin typeface="Times New Roman"/>
              </a:rPr>
              <a:t>Occurs with CD4&lt;200</a:t>
            </a:r>
          </a:p>
          <a:p>
            <a:r>
              <a:rPr lang="en-US" dirty="0">
                <a:solidFill>
                  <a:prstClr val="black"/>
                </a:solidFill>
                <a:latin typeface="Times New Roman"/>
              </a:rPr>
              <a:t>Severe itching, with </a:t>
            </a:r>
            <a:r>
              <a:rPr lang="en-US" dirty="0" err="1">
                <a:solidFill>
                  <a:prstClr val="black"/>
                </a:solidFill>
                <a:latin typeface="Times New Roman"/>
              </a:rPr>
              <a:t>hyperpigmented</a:t>
            </a:r>
            <a:r>
              <a:rPr lang="en-US" dirty="0">
                <a:solidFill>
                  <a:prstClr val="black"/>
                </a:solidFill>
                <a:latin typeface="Times New Roman"/>
              </a:rPr>
              <a:t>, </a:t>
            </a:r>
            <a:r>
              <a:rPr lang="en-US" dirty="0" err="1">
                <a:solidFill>
                  <a:prstClr val="black"/>
                </a:solidFill>
                <a:latin typeface="Times New Roman"/>
              </a:rPr>
              <a:t>hyperkeratotic</a:t>
            </a:r>
            <a:r>
              <a:rPr lang="en-US" dirty="0">
                <a:solidFill>
                  <a:prstClr val="black"/>
                </a:solidFill>
                <a:latin typeface="Times New Roman"/>
              </a:rPr>
              <a:t>, excoriated papules and nodules</a:t>
            </a:r>
          </a:p>
          <a:p>
            <a:r>
              <a:rPr lang="en-US" dirty="0">
                <a:solidFill>
                  <a:prstClr val="black"/>
                </a:solidFill>
                <a:latin typeface="Times New Roman"/>
              </a:rPr>
              <a:t>Associated thickening of skin (</a:t>
            </a:r>
            <a:r>
              <a:rPr lang="en-US" dirty="0" err="1">
                <a:solidFill>
                  <a:prstClr val="black"/>
                </a:solidFill>
                <a:latin typeface="Times New Roman"/>
              </a:rPr>
              <a:t>lichenification</a:t>
            </a:r>
            <a:r>
              <a:rPr lang="en-US" dirty="0">
                <a:solidFill>
                  <a:prstClr val="black"/>
                </a:solidFill>
                <a:latin typeface="Times New Roman"/>
              </a:rPr>
              <a:t>)and scarring</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0867" name="Rectangle 3"/>
          <p:cNvSpPr>
            <a:spLocks noGrp="1" noChangeArrowheads="1"/>
          </p:cNvSpPr>
          <p:nvPr>
            <p:ph type="title"/>
          </p:nvPr>
        </p:nvSpPr>
        <p:spPr>
          <a:xfrm>
            <a:off x="1752600" y="381000"/>
            <a:ext cx="8763000" cy="990600"/>
          </a:xfrm>
        </p:spPr>
        <p:txBody>
          <a:bodyPr>
            <a:normAutofit/>
          </a:bodyPr>
          <a:lstStyle/>
          <a:p>
            <a:r>
              <a:rPr lang="en-US" sz="4000"/>
              <a:t>HIV Testing Occurs in a Variety of Settings</a:t>
            </a:r>
          </a:p>
        </p:txBody>
      </p:sp>
      <p:sp>
        <p:nvSpPr>
          <p:cNvPr id="46" name="Slide Number Placeholder 2"/>
          <p:cNvSpPr>
            <a:spLocks noGrp="1"/>
          </p:cNvSpPr>
          <p:nvPr>
            <p:ph type="sldNum" sz="quarter" idx="12"/>
          </p:nvPr>
        </p:nvSpPr>
        <p:spPr/>
        <p:txBody>
          <a:bodyPr/>
          <a:lstStyle/>
          <a:p>
            <a:fld id="{0A40D725-3F38-490A-ACC5-9E81681C55D4}" type="slidenum">
              <a:rPr lang="en-US">
                <a:solidFill>
                  <a:prstClr val="black">
                    <a:tint val="75000"/>
                  </a:prstClr>
                </a:solidFill>
                <a:latin typeface="Calibri"/>
              </a:rPr>
              <a:pPr/>
              <a:t>101</a:t>
            </a:fld>
            <a:endParaRPr lang="en-US">
              <a:solidFill>
                <a:prstClr val="black">
                  <a:tint val="75000"/>
                </a:prstClr>
              </a:solidFill>
              <a:latin typeface="Calibri"/>
            </a:endParaRPr>
          </a:p>
        </p:txBody>
      </p:sp>
      <p:sp>
        <p:nvSpPr>
          <p:cNvPr id="1060866" name="Rectangle 2"/>
          <p:cNvSpPr>
            <a:spLocks noChangeArrowheads="1"/>
          </p:cNvSpPr>
          <p:nvPr/>
        </p:nvSpPr>
        <p:spPr bwMode="auto">
          <a:xfrm>
            <a:off x="2133600" y="2057400"/>
            <a:ext cx="1981200" cy="3733800"/>
          </a:xfrm>
          <a:prstGeom prst="rect">
            <a:avLst/>
          </a:prstGeom>
          <a:gradFill rotWithShape="1">
            <a:gsLst>
              <a:gs pos="0">
                <a:srgbClr val="FF9900">
                  <a:alpha val="9000"/>
                </a:srgbClr>
              </a:gs>
              <a:gs pos="100000">
                <a:srgbClr val="FF9900">
                  <a:gamma/>
                  <a:shade val="46275"/>
                  <a:invGamma/>
                  <a:alpha val="74001"/>
                </a:srgbClr>
              </a:gs>
            </a:gsLst>
            <a:lin ang="0" scaled="1"/>
          </a:gradFill>
          <a:ln w="9525">
            <a:noFill/>
            <a:miter lim="800000"/>
            <a:headEnd/>
            <a:tailEnd/>
          </a:ln>
          <a:effectLst/>
        </p:spPr>
        <p:txBody>
          <a:bodyPr wrap="none" anchor="ctr"/>
          <a:lstStyle/>
          <a:p>
            <a:endParaRPr lang="en-US">
              <a:solidFill>
                <a:prstClr val="black"/>
              </a:solidFill>
              <a:latin typeface="Calibri"/>
            </a:endParaRPr>
          </a:p>
        </p:txBody>
      </p:sp>
      <p:grpSp>
        <p:nvGrpSpPr>
          <p:cNvPr id="2" name="Group 4"/>
          <p:cNvGrpSpPr>
            <a:grpSpLocks/>
          </p:cNvGrpSpPr>
          <p:nvPr/>
        </p:nvGrpSpPr>
        <p:grpSpPr bwMode="auto">
          <a:xfrm>
            <a:off x="5334000" y="5638800"/>
            <a:ext cx="1600200" cy="533400"/>
            <a:chOff x="4080" y="3216"/>
            <a:chExt cx="1008" cy="336"/>
          </a:xfrm>
        </p:grpSpPr>
        <p:sp>
          <p:nvSpPr>
            <p:cNvPr id="1060869" name="Oval 5" descr="Pink tissue paper"/>
            <p:cNvSpPr>
              <a:spLocks noChangeArrowheads="1"/>
            </p:cNvSpPr>
            <p:nvPr/>
          </p:nvSpPr>
          <p:spPr bwMode="auto">
            <a:xfrm>
              <a:off x="4080" y="3216"/>
              <a:ext cx="1008" cy="336"/>
            </a:xfrm>
            <a:prstGeom prst="ellipse">
              <a:avLst/>
            </a:prstGeom>
            <a:blipFill dpi="0" rotWithShape="1">
              <a:blip r:embed="rId3"/>
              <a:srcRect/>
              <a:tile tx="0" ty="0" sx="100000" sy="100000" flip="none" algn="tl"/>
            </a:blipFill>
            <a:ln w="9525">
              <a:solidFill>
                <a:schemeClr val="tx1"/>
              </a:solidFill>
              <a:round/>
              <a:headEnd/>
              <a:tailEnd/>
            </a:ln>
            <a:effectLst>
              <a:outerShdw dist="35921" dir="2700000" algn="ctr" rotWithShape="0">
                <a:schemeClr val="bg2"/>
              </a:outerShdw>
            </a:effectLst>
          </p:spPr>
          <p:txBody>
            <a:bodyPr wrap="none" anchor="ctr"/>
            <a:lstStyle/>
            <a:p>
              <a:endParaRPr lang="en-US">
                <a:solidFill>
                  <a:prstClr val="black"/>
                </a:solidFill>
                <a:latin typeface="Calibri"/>
              </a:endParaRPr>
            </a:p>
          </p:txBody>
        </p:sp>
        <p:sp>
          <p:nvSpPr>
            <p:cNvPr id="1060870" name="Text Box 6" descr="Recycled paper"/>
            <p:cNvSpPr txBox="1">
              <a:spLocks noChangeArrowheads="1"/>
            </p:cNvSpPr>
            <p:nvPr/>
          </p:nvSpPr>
          <p:spPr bwMode="auto">
            <a:xfrm>
              <a:off x="4080" y="3264"/>
              <a:ext cx="1008" cy="231"/>
            </a:xfrm>
            <a:prstGeom prst="rect">
              <a:avLst/>
            </a:prstGeom>
            <a:noFill/>
            <a:ln w="9525">
              <a:noFill/>
              <a:miter lim="800000"/>
              <a:headEnd/>
              <a:tailEnd/>
            </a:ln>
            <a:effectLst/>
          </p:spPr>
          <p:txBody>
            <a:bodyPr>
              <a:spAutoFit/>
            </a:bodyPr>
            <a:lstStyle/>
            <a:p>
              <a:pPr>
                <a:buClr>
                  <a:srgbClr val="0000FF"/>
                </a:buClr>
              </a:pPr>
              <a:r>
                <a:rPr lang="en-US">
                  <a:solidFill>
                    <a:prstClr val="black"/>
                  </a:solidFill>
                  <a:latin typeface="Arial" charset="0"/>
                </a:rPr>
                <a:t>STI Clinics</a:t>
              </a:r>
            </a:p>
          </p:txBody>
        </p:sp>
      </p:grpSp>
      <p:sp>
        <p:nvSpPr>
          <p:cNvPr id="1060871" name="Rectangle 7"/>
          <p:cNvSpPr>
            <a:spLocks noChangeArrowheads="1"/>
          </p:cNvSpPr>
          <p:nvPr/>
        </p:nvSpPr>
        <p:spPr bwMode="auto">
          <a:xfrm>
            <a:off x="5181600" y="4114800"/>
            <a:ext cx="1905000" cy="1371600"/>
          </a:xfrm>
          <a:prstGeom prst="rect">
            <a:avLst/>
          </a:prstGeom>
          <a:gradFill rotWithShape="1">
            <a:gsLst>
              <a:gs pos="0">
                <a:srgbClr val="FFCC66">
                  <a:alpha val="50000"/>
                </a:srgbClr>
              </a:gs>
              <a:gs pos="100000">
                <a:srgbClr val="FFCC66">
                  <a:gamma/>
                  <a:shade val="46275"/>
                  <a:invGamma/>
                </a:srgbClr>
              </a:gs>
            </a:gsLst>
            <a:lin ang="5400000" scaled="1"/>
          </a:gradFill>
          <a:ln w="9525">
            <a:noFill/>
            <a:miter lim="800000"/>
            <a:headEnd/>
            <a:tailEnd/>
          </a:ln>
          <a:effectLst/>
        </p:spPr>
        <p:txBody>
          <a:bodyPr wrap="none" anchor="ctr"/>
          <a:lstStyle/>
          <a:p>
            <a:endParaRPr lang="en-US">
              <a:solidFill>
                <a:prstClr val="black"/>
              </a:solidFill>
              <a:latin typeface="Calibri"/>
            </a:endParaRPr>
          </a:p>
        </p:txBody>
      </p:sp>
      <p:grpSp>
        <p:nvGrpSpPr>
          <p:cNvPr id="3" name="Group 8"/>
          <p:cNvGrpSpPr>
            <a:grpSpLocks/>
          </p:cNvGrpSpPr>
          <p:nvPr/>
        </p:nvGrpSpPr>
        <p:grpSpPr bwMode="auto">
          <a:xfrm>
            <a:off x="5295900" y="4267200"/>
            <a:ext cx="1600200" cy="533400"/>
            <a:chOff x="2928" y="2352"/>
            <a:chExt cx="1008" cy="336"/>
          </a:xfrm>
        </p:grpSpPr>
        <p:sp>
          <p:nvSpPr>
            <p:cNvPr id="1060873" name="Oval 9" descr="Pink tissue paper"/>
            <p:cNvSpPr>
              <a:spLocks noChangeArrowheads="1"/>
            </p:cNvSpPr>
            <p:nvPr/>
          </p:nvSpPr>
          <p:spPr bwMode="auto">
            <a:xfrm>
              <a:off x="2928" y="2352"/>
              <a:ext cx="1008" cy="336"/>
            </a:xfrm>
            <a:prstGeom prst="ellipse">
              <a:avLst/>
            </a:prstGeom>
            <a:blipFill dpi="0" rotWithShape="1">
              <a:blip r:embed="rId3"/>
              <a:srcRect/>
              <a:tile tx="0" ty="0" sx="100000" sy="100000" flip="none" algn="tl"/>
            </a:blipFill>
            <a:ln w="9525">
              <a:solidFill>
                <a:schemeClr val="tx1"/>
              </a:solidFill>
              <a:round/>
              <a:headEnd/>
              <a:tailEnd/>
            </a:ln>
            <a:effectLst>
              <a:outerShdw dist="35921" dir="2700000" algn="ctr" rotWithShape="0">
                <a:schemeClr val="bg2"/>
              </a:outerShdw>
            </a:effectLst>
          </p:spPr>
          <p:txBody>
            <a:bodyPr wrap="none" anchor="ctr"/>
            <a:lstStyle/>
            <a:p>
              <a:endParaRPr lang="en-US">
                <a:solidFill>
                  <a:prstClr val="black"/>
                </a:solidFill>
                <a:latin typeface="Calibri"/>
              </a:endParaRPr>
            </a:p>
          </p:txBody>
        </p:sp>
        <p:sp>
          <p:nvSpPr>
            <p:cNvPr id="1060874" name="Text Box 10" descr="Papyrus"/>
            <p:cNvSpPr txBox="1">
              <a:spLocks noChangeArrowheads="1"/>
            </p:cNvSpPr>
            <p:nvPr/>
          </p:nvSpPr>
          <p:spPr bwMode="auto">
            <a:xfrm>
              <a:off x="2928" y="2400"/>
              <a:ext cx="1008" cy="231"/>
            </a:xfrm>
            <a:prstGeom prst="rect">
              <a:avLst/>
            </a:prstGeom>
            <a:noFill/>
            <a:ln w="9525">
              <a:noFill/>
              <a:miter lim="800000"/>
              <a:headEnd/>
              <a:tailEnd/>
            </a:ln>
            <a:effectLst/>
          </p:spPr>
          <p:txBody>
            <a:bodyPr>
              <a:spAutoFit/>
            </a:bodyPr>
            <a:lstStyle/>
            <a:p>
              <a:pPr>
                <a:buClr>
                  <a:srgbClr val="0000FF"/>
                </a:buClr>
              </a:pPr>
              <a:r>
                <a:rPr lang="en-US">
                  <a:solidFill>
                    <a:prstClr val="black"/>
                  </a:solidFill>
                  <a:latin typeface="Arial" charset="0"/>
                </a:rPr>
                <a:t>TB Clinics</a:t>
              </a:r>
            </a:p>
          </p:txBody>
        </p:sp>
      </p:grpSp>
      <p:grpSp>
        <p:nvGrpSpPr>
          <p:cNvPr id="4" name="Group 11"/>
          <p:cNvGrpSpPr>
            <a:grpSpLocks/>
          </p:cNvGrpSpPr>
          <p:nvPr/>
        </p:nvGrpSpPr>
        <p:grpSpPr bwMode="auto">
          <a:xfrm>
            <a:off x="5295900" y="4800600"/>
            <a:ext cx="1600200" cy="533400"/>
            <a:chOff x="2688" y="3120"/>
            <a:chExt cx="1008" cy="336"/>
          </a:xfrm>
        </p:grpSpPr>
        <p:sp>
          <p:nvSpPr>
            <p:cNvPr id="1060876" name="Oval 12" descr="Pink tissue paper"/>
            <p:cNvSpPr>
              <a:spLocks noChangeArrowheads="1"/>
            </p:cNvSpPr>
            <p:nvPr/>
          </p:nvSpPr>
          <p:spPr bwMode="auto">
            <a:xfrm>
              <a:off x="2688" y="3120"/>
              <a:ext cx="1008" cy="336"/>
            </a:xfrm>
            <a:prstGeom prst="ellipse">
              <a:avLst/>
            </a:prstGeom>
            <a:blipFill dpi="0" rotWithShape="1">
              <a:blip r:embed="rId3"/>
              <a:srcRect/>
              <a:tile tx="0" ty="0" sx="100000" sy="100000" flip="none" algn="tl"/>
            </a:blipFill>
            <a:ln w="9525">
              <a:solidFill>
                <a:schemeClr val="tx1"/>
              </a:solidFill>
              <a:round/>
              <a:headEnd/>
              <a:tailEnd/>
            </a:ln>
            <a:effectLst>
              <a:outerShdw dist="35921" dir="2700000" algn="ctr" rotWithShape="0">
                <a:schemeClr val="bg2"/>
              </a:outerShdw>
            </a:effectLst>
          </p:spPr>
          <p:txBody>
            <a:bodyPr wrap="none" anchor="ctr"/>
            <a:lstStyle/>
            <a:p>
              <a:endParaRPr lang="en-US">
                <a:solidFill>
                  <a:prstClr val="black"/>
                </a:solidFill>
                <a:latin typeface="Calibri"/>
              </a:endParaRPr>
            </a:p>
          </p:txBody>
        </p:sp>
        <p:sp>
          <p:nvSpPr>
            <p:cNvPr id="1060877" name="Text Box 13" descr="Water droplets"/>
            <p:cNvSpPr txBox="1">
              <a:spLocks noChangeArrowheads="1"/>
            </p:cNvSpPr>
            <p:nvPr/>
          </p:nvSpPr>
          <p:spPr bwMode="auto">
            <a:xfrm>
              <a:off x="2784" y="3168"/>
              <a:ext cx="864" cy="231"/>
            </a:xfrm>
            <a:prstGeom prst="rect">
              <a:avLst/>
            </a:prstGeom>
            <a:noFill/>
            <a:ln w="9525">
              <a:noFill/>
              <a:miter lim="800000"/>
              <a:headEnd/>
              <a:tailEnd/>
            </a:ln>
            <a:effectLst/>
          </p:spPr>
          <p:txBody>
            <a:bodyPr>
              <a:spAutoFit/>
            </a:bodyPr>
            <a:lstStyle/>
            <a:p>
              <a:pPr>
                <a:buClr>
                  <a:srgbClr val="0000FF"/>
                </a:buClr>
              </a:pPr>
              <a:r>
                <a:rPr lang="en-US">
                  <a:solidFill>
                    <a:prstClr val="black"/>
                  </a:solidFill>
                  <a:latin typeface="Arial" charset="0"/>
                </a:rPr>
                <a:t>Hospitals</a:t>
              </a:r>
            </a:p>
          </p:txBody>
        </p:sp>
      </p:grpSp>
      <p:grpSp>
        <p:nvGrpSpPr>
          <p:cNvPr id="5" name="Group 14"/>
          <p:cNvGrpSpPr>
            <a:grpSpLocks/>
          </p:cNvGrpSpPr>
          <p:nvPr/>
        </p:nvGrpSpPr>
        <p:grpSpPr bwMode="auto">
          <a:xfrm>
            <a:off x="5105400" y="1447800"/>
            <a:ext cx="1981200" cy="2590800"/>
            <a:chOff x="2256" y="912"/>
            <a:chExt cx="1248" cy="1632"/>
          </a:xfrm>
        </p:grpSpPr>
        <p:sp>
          <p:nvSpPr>
            <p:cNvPr id="1060879" name="Rectangle 15"/>
            <p:cNvSpPr>
              <a:spLocks noChangeArrowheads="1"/>
            </p:cNvSpPr>
            <p:nvPr/>
          </p:nvSpPr>
          <p:spPr bwMode="auto">
            <a:xfrm>
              <a:off x="2256" y="912"/>
              <a:ext cx="1248" cy="1632"/>
            </a:xfrm>
            <a:prstGeom prst="rect">
              <a:avLst/>
            </a:prstGeom>
            <a:gradFill rotWithShape="1">
              <a:gsLst>
                <a:gs pos="0">
                  <a:srgbClr val="CCECFF">
                    <a:alpha val="11000"/>
                  </a:srgbClr>
                </a:gs>
                <a:gs pos="100000">
                  <a:srgbClr val="FFFFFF">
                    <a:alpha val="64000"/>
                  </a:srgbClr>
                </a:gs>
              </a:gsLst>
              <a:lin ang="0" scaled="1"/>
            </a:gradFill>
            <a:ln w="9525">
              <a:noFill/>
              <a:miter lim="800000"/>
              <a:headEnd/>
              <a:tailEnd/>
            </a:ln>
            <a:effectLst/>
          </p:spPr>
          <p:txBody>
            <a:bodyPr wrap="none" anchor="ctr"/>
            <a:lstStyle/>
            <a:p>
              <a:endParaRPr lang="en-US">
                <a:solidFill>
                  <a:prstClr val="black"/>
                </a:solidFill>
                <a:latin typeface="Calibri"/>
              </a:endParaRPr>
            </a:p>
          </p:txBody>
        </p:sp>
        <p:grpSp>
          <p:nvGrpSpPr>
            <p:cNvPr id="6" name="Group 16"/>
            <p:cNvGrpSpPr>
              <a:grpSpLocks/>
            </p:cNvGrpSpPr>
            <p:nvPr/>
          </p:nvGrpSpPr>
          <p:grpSpPr bwMode="auto">
            <a:xfrm>
              <a:off x="2352" y="1008"/>
              <a:ext cx="1008" cy="336"/>
              <a:chOff x="768" y="2208"/>
              <a:chExt cx="1008" cy="336"/>
            </a:xfrm>
          </p:grpSpPr>
          <p:sp>
            <p:nvSpPr>
              <p:cNvPr id="1060881" name="Oval 17" descr="Pink tissue paper"/>
              <p:cNvSpPr>
                <a:spLocks noChangeArrowheads="1"/>
              </p:cNvSpPr>
              <p:nvPr/>
            </p:nvSpPr>
            <p:spPr bwMode="auto">
              <a:xfrm>
                <a:off x="768" y="2208"/>
                <a:ext cx="1008" cy="336"/>
              </a:xfrm>
              <a:prstGeom prst="ellipse">
                <a:avLst/>
              </a:prstGeom>
              <a:blipFill dpi="0" rotWithShape="1">
                <a:blip r:embed="rId3"/>
                <a:srcRect/>
                <a:tile tx="0" ty="0" sx="100000" sy="100000" flip="none" algn="tl"/>
              </a:blipFill>
              <a:ln w="9525">
                <a:solidFill>
                  <a:schemeClr val="tx1"/>
                </a:solidFill>
                <a:round/>
                <a:headEnd/>
                <a:tailEnd/>
              </a:ln>
              <a:effectLst>
                <a:outerShdw dist="35921" dir="2700000" algn="ctr" rotWithShape="0">
                  <a:schemeClr val="bg2"/>
                </a:outerShdw>
              </a:effectLst>
            </p:spPr>
            <p:txBody>
              <a:bodyPr wrap="none" anchor="ctr"/>
              <a:lstStyle/>
              <a:p>
                <a:endParaRPr lang="en-US">
                  <a:solidFill>
                    <a:prstClr val="black"/>
                  </a:solidFill>
                  <a:latin typeface="Calibri"/>
                </a:endParaRPr>
              </a:p>
            </p:txBody>
          </p:sp>
          <p:sp>
            <p:nvSpPr>
              <p:cNvPr id="1060882" name="Text Box 18" descr="Pink tissue paper"/>
              <p:cNvSpPr txBox="1">
                <a:spLocks noChangeArrowheads="1"/>
              </p:cNvSpPr>
              <p:nvPr/>
            </p:nvSpPr>
            <p:spPr bwMode="auto">
              <a:xfrm>
                <a:off x="960" y="2256"/>
                <a:ext cx="672" cy="250"/>
              </a:xfrm>
              <a:prstGeom prst="rect">
                <a:avLst/>
              </a:prstGeom>
              <a:noFill/>
              <a:ln w="15875">
                <a:noFill/>
                <a:miter lim="800000"/>
                <a:headEnd/>
                <a:tailEnd/>
              </a:ln>
              <a:effectLst/>
            </p:spPr>
            <p:txBody>
              <a:bodyPr>
                <a:spAutoFit/>
              </a:bodyPr>
              <a:lstStyle/>
              <a:p>
                <a:pPr>
                  <a:buClr>
                    <a:srgbClr val="0000FF"/>
                  </a:buClr>
                </a:pPr>
                <a:r>
                  <a:rPr lang="en-US">
                    <a:solidFill>
                      <a:prstClr val="black"/>
                    </a:solidFill>
                    <a:latin typeface="Calibri"/>
                  </a:rPr>
                  <a:t>   </a:t>
                </a:r>
                <a:r>
                  <a:rPr lang="en-US" sz="2000">
                    <a:solidFill>
                      <a:prstClr val="black"/>
                    </a:solidFill>
                    <a:latin typeface="Arial" charset="0"/>
                  </a:rPr>
                  <a:t>T&amp;C</a:t>
                </a:r>
              </a:p>
            </p:txBody>
          </p:sp>
        </p:grpSp>
        <p:grpSp>
          <p:nvGrpSpPr>
            <p:cNvPr id="7" name="Group 19"/>
            <p:cNvGrpSpPr>
              <a:grpSpLocks/>
            </p:cNvGrpSpPr>
            <p:nvPr/>
          </p:nvGrpSpPr>
          <p:grpSpPr bwMode="auto">
            <a:xfrm>
              <a:off x="2352" y="1392"/>
              <a:ext cx="1008" cy="336"/>
              <a:chOff x="768" y="2688"/>
              <a:chExt cx="1008" cy="336"/>
            </a:xfrm>
          </p:grpSpPr>
          <p:sp>
            <p:nvSpPr>
              <p:cNvPr id="1060884" name="Oval 20" descr="Pink tissue paper"/>
              <p:cNvSpPr>
                <a:spLocks noChangeArrowheads="1"/>
              </p:cNvSpPr>
              <p:nvPr/>
            </p:nvSpPr>
            <p:spPr bwMode="auto">
              <a:xfrm>
                <a:off x="768" y="2688"/>
                <a:ext cx="1008" cy="336"/>
              </a:xfrm>
              <a:prstGeom prst="ellipse">
                <a:avLst/>
              </a:prstGeom>
              <a:blipFill dpi="0" rotWithShape="1">
                <a:blip r:embed="rId3"/>
                <a:srcRect/>
                <a:tile tx="0" ty="0" sx="100000" sy="100000" flip="none" algn="tl"/>
              </a:blipFill>
              <a:ln w="9525">
                <a:solidFill>
                  <a:schemeClr val="tx1"/>
                </a:solidFill>
                <a:round/>
                <a:headEnd/>
                <a:tailEnd/>
              </a:ln>
              <a:effectLst>
                <a:outerShdw dist="35921" dir="2700000" algn="ctr" rotWithShape="0">
                  <a:schemeClr val="bg2"/>
                </a:outerShdw>
              </a:effectLst>
            </p:spPr>
            <p:txBody>
              <a:bodyPr wrap="none" anchor="ctr"/>
              <a:lstStyle/>
              <a:p>
                <a:endParaRPr lang="en-US">
                  <a:solidFill>
                    <a:prstClr val="black"/>
                  </a:solidFill>
                  <a:latin typeface="Calibri"/>
                </a:endParaRPr>
              </a:p>
            </p:txBody>
          </p:sp>
          <p:sp>
            <p:nvSpPr>
              <p:cNvPr id="1060885" name="Text Box 21" descr="Pink tissue paper"/>
              <p:cNvSpPr txBox="1">
                <a:spLocks noChangeArrowheads="1"/>
              </p:cNvSpPr>
              <p:nvPr/>
            </p:nvSpPr>
            <p:spPr bwMode="auto">
              <a:xfrm>
                <a:off x="1056" y="2736"/>
                <a:ext cx="528" cy="250"/>
              </a:xfrm>
              <a:prstGeom prst="rect">
                <a:avLst/>
              </a:prstGeom>
              <a:noFill/>
              <a:ln w="15875">
                <a:noFill/>
                <a:miter lim="800000"/>
                <a:headEnd/>
                <a:tailEnd/>
              </a:ln>
              <a:effectLst/>
            </p:spPr>
            <p:txBody>
              <a:bodyPr>
                <a:spAutoFit/>
              </a:bodyPr>
              <a:lstStyle/>
              <a:p>
                <a:pPr>
                  <a:buClr>
                    <a:srgbClr val="0000FF"/>
                  </a:buClr>
                </a:pPr>
                <a:r>
                  <a:rPr lang="en-US" sz="2000">
                    <a:solidFill>
                      <a:prstClr val="black"/>
                    </a:solidFill>
                    <a:latin typeface="Arial" charset="0"/>
                  </a:rPr>
                  <a:t>ANC</a:t>
                </a:r>
              </a:p>
            </p:txBody>
          </p:sp>
        </p:grpSp>
        <p:grpSp>
          <p:nvGrpSpPr>
            <p:cNvPr id="8" name="Group 22"/>
            <p:cNvGrpSpPr>
              <a:grpSpLocks/>
            </p:cNvGrpSpPr>
            <p:nvPr/>
          </p:nvGrpSpPr>
          <p:grpSpPr bwMode="auto">
            <a:xfrm>
              <a:off x="2352" y="1776"/>
              <a:ext cx="1056" cy="355"/>
              <a:chOff x="816" y="3168"/>
              <a:chExt cx="1056" cy="355"/>
            </a:xfrm>
          </p:grpSpPr>
          <p:sp>
            <p:nvSpPr>
              <p:cNvPr id="1060887" name="Oval 23" descr="Pink tissue paper"/>
              <p:cNvSpPr>
                <a:spLocks noChangeArrowheads="1"/>
              </p:cNvSpPr>
              <p:nvPr/>
            </p:nvSpPr>
            <p:spPr bwMode="auto">
              <a:xfrm>
                <a:off x="816" y="3168"/>
                <a:ext cx="1008" cy="336"/>
              </a:xfrm>
              <a:prstGeom prst="ellipse">
                <a:avLst/>
              </a:prstGeom>
              <a:blipFill dpi="0" rotWithShape="1">
                <a:blip r:embed="rId3"/>
                <a:srcRect/>
                <a:tile tx="0" ty="0" sx="100000" sy="100000" flip="none" algn="tl"/>
              </a:blipFill>
              <a:ln w="9525">
                <a:solidFill>
                  <a:schemeClr val="tx1"/>
                </a:solidFill>
                <a:round/>
                <a:headEnd/>
                <a:tailEnd/>
              </a:ln>
              <a:effectLst>
                <a:outerShdw dist="35921" dir="2700000" algn="ctr" rotWithShape="0">
                  <a:schemeClr val="bg2"/>
                </a:outerShdw>
              </a:effectLst>
            </p:spPr>
            <p:txBody>
              <a:bodyPr wrap="none" anchor="ctr"/>
              <a:lstStyle/>
              <a:p>
                <a:endParaRPr lang="en-US">
                  <a:solidFill>
                    <a:prstClr val="black"/>
                  </a:solidFill>
                  <a:latin typeface="Calibri"/>
                </a:endParaRPr>
              </a:p>
            </p:txBody>
          </p:sp>
          <p:sp>
            <p:nvSpPr>
              <p:cNvPr id="1060888" name="Text Box 24" descr="Recycled paper"/>
              <p:cNvSpPr txBox="1">
                <a:spLocks noChangeArrowheads="1"/>
              </p:cNvSpPr>
              <p:nvPr/>
            </p:nvSpPr>
            <p:spPr bwMode="auto">
              <a:xfrm>
                <a:off x="816" y="3186"/>
                <a:ext cx="1056" cy="337"/>
              </a:xfrm>
              <a:prstGeom prst="rect">
                <a:avLst/>
              </a:prstGeom>
              <a:noFill/>
              <a:ln w="9525">
                <a:noFill/>
                <a:miter lim="800000"/>
                <a:headEnd/>
                <a:tailEnd/>
              </a:ln>
              <a:effectLst/>
            </p:spPr>
            <p:txBody>
              <a:bodyPr wrap="square">
                <a:spAutoFit/>
              </a:bodyPr>
              <a:lstStyle/>
              <a:p>
                <a:pPr>
                  <a:lnSpc>
                    <a:spcPct val="80000"/>
                  </a:lnSpc>
                  <a:buClr>
                    <a:srgbClr val="0000FF"/>
                  </a:buClr>
                </a:pPr>
                <a:r>
                  <a:rPr lang="en-US" dirty="0">
                    <a:solidFill>
                      <a:prstClr val="black"/>
                    </a:solidFill>
                    <a:latin typeface="Arial" charset="0"/>
                  </a:rPr>
                  <a:t>Blood </a:t>
                </a:r>
              </a:p>
              <a:p>
                <a:pPr>
                  <a:lnSpc>
                    <a:spcPct val="80000"/>
                  </a:lnSpc>
                  <a:buClr>
                    <a:srgbClr val="0000FF"/>
                  </a:buClr>
                </a:pPr>
                <a:r>
                  <a:rPr lang="en-US" dirty="0">
                    <a:solidFill>
                      <a:prstClr val="black"/>
                    </a:solidFill>
                    <a:latin typeface="Arial" charset="0"/>
                  </a:rPr>
                  <a:t>Banks</a:t>
                </a:r>
              </a:p>
            </p:txBody>
          </p:sp>
        </p:grpSp>
        <p:grpSp>
          <p:nvGrpSpPr>
            <p:cNvPr id="9" name="Group 25"/>
            <p:cNvGrpSpPr>
              <a:grpSpLocks/>
            </p:cNvGrpSpPr>
            <p:nvPr/>
          </p:nvGrpSpPr>
          <p:grpSpPr bwMode="auto">
            <a:xfrm>
              <a:off x="2352" y="2160"/>
              <a:ext cx="1104" cy="336"/>
              <a:chOff x="816" y="3696"/>
              <a:chExt cx="1104" cy="336"/>
            </a:xfrm>
          </p:grpSpPr>
          <p:sp>
            <p:nvSpPr>
              <p:cNvPr id="1060890" name="Oval 26" descr="Pink tissue paper"/>
              <p:cNvSpPr>
                <a:spLocks noChangeArrowheads="1"/>
              </p:cNvSpPr>
              <p:nvPr/>
            </p:nvSpPr>
            <p:spPr bwMode="auto">
              <a:xfrm>
                <a:off x="816" y="3696"/>
                <a:ext cx="1008" cy="336"/>
              </a:xfrm>
              <a:prstGeom prst="ellipse">
                <a:avLst/>
              </a:prstGeom>
              <a:blipFill dpi="0" rotWithShape="1">
                <a:blip r:embed="rId3"/>
                <a:srcRect/>
                <a:tile tx="0" ty="0" sx="100000" sy="100000" flip="none" algn="tl"/>
              </a:blipFill>
              <a:ln w="9525">
                <a:solidFill>
                  <a:schemeClr val="tx1"/>
                </a:solidFill>
                <a:round/>
                <a:headEnd/>
                <a:tailEnd/>
              </a:ln>
              <a:effectLst>
                <a:outerShdw dist="35921" dir="2700000" algn="ctr" rotWithShape="0">
                  <a:schemeClr val="bg2"/>
                </a:outerShdw>
              </a:effectLst>
            </p:spPr>
            <p:txBody>
              <a:bodyPr wrap="none" anchor="ctr"/>
              <a:lstStyle/>
              <a:p>
                <a:endParaRPr lang="en-US">
                  <a:solidFill>
                    <a:prstClr val="black"/>
                  </a:solidFill>
                  <a:latin typeface="Calibri"/>
                </a:endParaRPr>
              </a:p>
            </p:txBody>
          </p:sp>
          <p:sp>
            <p:nvSpPr>
              <p:cNvPr id="1060891" name="Text Box 27" descr="Recycled paper"/>
              <p:cNvSpPr txBox="1">
                <a:spLocks noChangeArrowheads="1"/>
              </p:cNvSpPr>
              <p:nvPr/>
            </p:nvSpPr>
            <p:spPr bwMode="auto">
              <a:xfrm>
                <a:off x="864" y="3753"/>
                <a:ext cx="1056" cy="231"/>
              </a:xfrm>
              <a:prstGeom prst="rect">
                <a:avLst/>
              </a:prstGeom>
              <a:noFill/>
              <a:ln w="9525">
                <a:noFill/>
                <a:miter lim="800000"/>
                <a:headEnd/>
                <a:tailEnd/>
              </a:ln>
              <a:effectLst/>
            </p:spPr>
            <p:txBody>
              <a:bodyPr>
                <a:spAutoFit/>
              </a:bodyPr>
              <a:lstStyle/>
              <a:p>
                <a:pPr>
                  <a:buClr>
                    <a:srgbClr val="0000FF"/>
                  </a:buClr>
                </a:pPr>
                <a:r>
                  <a:rPr lang="en-US">
                    <a:solidFill>
                      <a:prstClr val="black"/>
                    </a:solidFill>
                    <a:latin typeface="Arial" charset="0"/>
                  </a:rPr>
                  <a:t>Surveillance</a:t>
                </a:r>
              </a:p>
            </p:txBody>
          </p:sp>
        </p:grpSp>
      </p:grpSp>
      <p:grpSp>
        <p:nvGrpSpPr>
          <p:cNvPr id="10" name="Group 28"/>
          <p:cNvGrpSpPr>
            <a:grpSpLocks/>
          </p:cNvGrpSpPr>
          <p:nvPr/>
        </p:nvGrpSpPr>
        <p:grpSpPr bwMode="auto">
          <a:xfrm>
            <a:off x="8077200" y="2590800"/>
            <a:ext cx="1981200" cy="3932238"/>
            <a:chOff x="4128" y="1584"/>
            <a:chExt cx="1248" cy="2477"/>
          </a:xfrm>
        </p:grpSpPr>
        <p:sp>
          <p:nvSpPr>
            <p:cNvPr id="1060893" name="Rectangle 29"/>
            <p:cNvSpPr>
              <a:spLocks noChangeArrowheads="1"/>
            </p:cNvSpPr>
            <p:nvPr/>
          </p:nvSpPr>
          <p:spPr bwMode="auto">
            <a:xfrm>
              <a:off x="4128" y="1584"/>
              <a:ext cx="1248" cy="2352"/>
            </a:xfrm>
            <a:prstGeom prst="rect">
              <a:avLst/>
            </a:prstGeom>
            <a:gradFill rotWithShape="1">
              <a:gsLst>
                <a:gs pos="0">
                  <a:srgbClr val="FF9900">
                    <a:alpha val="9000"/>
                  </a:srgbClr>
                </a:gs>
                <a:gs pos="100000">
                  <a:srgbClr val="FF9900">
                    <a:gamma/>
                    <a:shade val="46275"/>
                    <a:invGamma/>
                    <a:alpha val="74001"/>
                  </a:srgbClr>
                </a:gs>
              </a:gsLst>
              <a:lin ang="0" scaled="1"/>
            </a:gradFill>
            <a:ln w="9525">
              <a:noFill/>
              <a:miter lim="800000"/>
              <a:headEnd/>
              <a:tailEnd/>
            </a:ln>
            <a:effectLst/>
          </p:spPr>
          <p:txBody>
            <a:bodyPr wrap="none" anchor="ctr"/>
            <a:lstStyle/>
            <a:p>
              <a:endParaRPr lang="en-US">
                <a:solidFill>
                  <a:prstClr val="black"/>
                </a:solidFill>
                <a:latin typeface="Calibri"/>
              </a:endParaRPr>
            </a:p>
          </p:txBody>
        </p:sp>
        <p:sp>
          <p:nvSpPr>
            <p:cNvPr id="1060894" name="Text Box 30" descr="White marble"/>
            <p:cNvSpPr txBox="1">
              <a:spLocks noChangeArrowheads="1"/>
            </p:cNvSpPr>
            <p:nvPr/>
          </p:nvSpPr>
          <p:spPr bwMode="auto">
            <a:xfrm>
              <a:off x="4224" y="2870"/>
              <a:ext cx="1056" cy="1191"/>
            </a:xfrm>
            <a:prstGeom prst="rect">
              <a:avLst/>
            </a:prstGeom>
            <a:blipFill dpi="0" rotWithShape="1">
              <a:blip r:embed="rId4"/>
              <a:srcRect/>
              <a:tile tx="0" ty="0" sx="100000" sy="100000" flip="none" algn="tl"/>
            </a:blipFill>
            <a:ln w="9525">
              <a:noFill/>
              <a:miter lim="800000"/>
              <a:headEnd/>
              <a:tailEnd/>
            </a:ln>
            <a:effectLst>
              <a:outerShdw dist="35921" dir="2700000" algn="ctr" rotWithShape="0">
                <a:schemeClr val="bg2"/>
              </a:outerShdw>
            </a:effectLst>
          </p:spPr>
          <p:txBody>
            <a:bodyPr>
              <a:spAutoFit/>
            </a:bodyPr>
            <a:lstStyle/>
            <a:p>
              <a:pPr>
                <a:lnSpc>
                  <a:spcPct val="150000"/>
                </a:lnSpc>
                <a:buClr>
                  <a:prstClr val="black"/>
                </a:buClr>
              </a:pPr>
              <a:r>
                <a:rPr lang="en-US" sz="2000">
                  <a:solidFill>
                    <a:prstClr val="black"/>
                  </a:solidFill>
                  <a:latin typeface="Calibri"/>
                </a:rPr>
                <a:t>Provide care to HIV-affected persons</a:t>
              </a:r>
            </a:p>
          </p:txBody>
        </p:sp>
        <p:sp>
          <p:nvSpPr>
            <p:cNvPr id="1060895" name="Text Box 31" descr="White marble"/>
            <p:cNvSpPr txBox="1">
              <a:spLocks noChangeArrowheads="1"/>
            </p:cNvSpPr>
            <p:nvPr/>
          </p:nvSpPr>
          <p:spPr bwMode="auto">
            <a:xfrm>
              <a:off x="4224" y="1686"/>
              <a:ext cx="1056" cy="1098"/>
            </a:xfrm>
            <a:prstGeom prst="rect">
              <a:avLst/>
            </a:prstGeom>
            <a:blipFill dpi="0" rotWithShape="1">
              <a:blip r:embed="rId4"/>
              <a:srcRect/>
              <a:tile tx="0" ty="0" sx="100000" sy="100000" flip="none" algn="tl"/>
            </a:blipFill>
            <a:ln w="9525">
              <a:noFill/>
              <a:miter lim="800000"/>
              <a:headEnd/>
              <a:tailEnd/>
            </a:ln>
            <a:effectLst>
              <a:outerShdw dist="35921" dir="2700000" algn="ctr" rotWithShape="0">
                <a:schemeClr val="bg2"/>
              </a:outerShdw>
            </a:effectLst>
          </p:spPr>
          <p:txBody>
            <a:bodyPr>
              <a:spAutoFit/>
            </a:bodyPr>
            <a:lstStyle/>
            <a:p>
              <a:pPr>
                <a:lnSpc>
                  <a:spcPct val="150000"/>
                </a:lnSpc>
                <a:buClr>
                  <a:prstClr val="black"/>
                </a:buClr>
              </a:pPr>
              <a:r>
                <a:rPr lang="en-US">
                  <a:solidFill>
                    <a:prstClr val="black"/>
                  </a:solidFill>
                  <a:latin typeface="Arial" charset="0"/>
                </a:rPr>
                <a:t>Provide ARV treatment to  HIV-infected persons</a:t>
              </a:r>
            </a:p>
          </p:txBody>
        </p:sp>
      </p:grpSp>
      <p:sp>
        <p:nvSpPr>
          <p:cNvPr id="1060896" name="Text Box 32" descr="White marble"/>
          <p:cNvSpPr txBox="1">
            <a:spLocks noChangeArrowheads="1"/>
          </p:cNvSpPr>
          <p:nvPr/>
        </p:nvSpPr>
        <p:spPr bwMode="auto">
          <a:xfrm>
            <a:off x="2286000" y="2378076"/>
            <a:ext cx="1752600" cy="3260725"/>
          </a:xfrm>
          <a:prstGeom prst="rect">
            <a:avLst/>
          </a:prstGeom>
          <a:blipFill dpi="0" rotWithShape="1">
            <a:blip r:embed="rId4"/>
            <a:srcRect/>
            <a:tile tx="0" ty="0" sx="100000" sy="100000" flip="none" algn="tl"/>
          </a:blipFill>
          <a:ln w="9525">
            <a:noFill/>
            <a:miter lim="800000"/>
            <a:headEnd/>
            <a:tailEnd/>
          </a:ln>
          <a:effectLst>
            <a:outerShdw dist="35921" dir="2700000" algn="ctr" rotWithShape="0">
              <a:schemeClr val="bg2"/>
            </a:outerShdw>
          </a:effectLst>
        </p:spPr>
        <p:txBody>
          <a:bodyPr>
            <a:spAutoFit/>
          </a:bodyPr>
          <a:lstStyle/>
          <a:p>
            <a:pPr>
              <a:lnSpc>
                <a:spcPct val="260000"/>
              </a:lnSpc>
              <a:buClr>
                <a:prstClr val="black"/>
              </a:buClr>
            </a:pPr>
            <a:endParaRPr lang="en-US" sz="2000">
              <a:solidFill>
                <a:prstClr val="black"/>
              </a:solidFill>
              <a:latin typeface="Calibri"/>
            </a:endParaRPr>
          </a:p>
          <a:p>
            <a:pPr>
              <a:lnSpc>
                <a:spcPct val="260000"/>
              </a:lnSpc>
              <a:buClr>
                <a:prstClr val="black"/>
              </a:buClr>
            </a:pPr>
            <a:r>
              <a:rPr lang="en-US" sz="2000">
                <a:solidFill>
                  <a:prstClr val="black"/>
                </a:solidFill>
                <a:latin typeface="Arial" charset="0"/>
              </a:rPr>
              <a:t>Prevent HIV Infections</a:t>
            </a:r>
          </a:p>
          <a:p>
            <a:pPr>
              <a:lnSpc>
                <a:spcPct val="260000"/>
              </a:lnSpc>
              <a:buClr>
                <a:prstClr val="black"/>
              </a:buClr>
            </a:pPr>
            <a:endParaRPr lang="en-US" sz="2000">
              <a:solidFill>
                <a:prstClr val="black"/>
              </a:solidFill>
              <a:latin typeface="Calibri"/>
            </a:endParaRPr>
          </a:p>
        </p:txBody>
      </p:sp>
      <p:grpSp>
        <p:nvGrpSpPr>
          <p:cNvPr id="11" name="Group 33"/>
          <p:cNvGrpSpPr>
            <a:grpSpLocks/>
          </p:cNvGrpSpPr>
          <p:nvPr/>
        </p:nvGrpSpPr>
        <p:grpSpPr bwMode="auto">
          <a:xfrm>
            <a:off x="3886201" y="6583351"/>
            <a:ext cx="4755311" cy="276224"/>
            <a:chOff x="1488" y="4147"/>
            <a:chExt cx="2646" cy="174"/>
          </a:xfrm>
        </p:grpSpPr>
        <p:sp>
          <p:nvSpPr>
            <p:cNvPr id="1060898" name="AutoShape 34"/>
            <p:cNvSpPr>
              <a:spLocks noChangeArrowheads="1"/>
            </p:cNvSpPr>
            <p:nvPr/>
          </p:nvSpPr>
          <p:spPr bwMode="auto">
            <a:xfrm>
              <a:off x="1488" y="4147"/>
              <a:ext cx="96" cy="144"/>
            </a:xfrm>
            <a:prstGeom prst="diamond">
              <a:avLst/>
            </a:prstGeom>
            <a:solidFill>
              <a:srgbClr val="333333"/>
            </a:solidFill>
            <a:ln w="19050" algn="ctr">
              <a:solidFill>
                <a:srgbClr val="FF9900"/>
              </a:solidFill>
              <a:miter lim="800000"/>
              <a:headEnd/>
              <a:tailEnd/>
            </a:ln>
            <a:effectLst/>
          </p:spPr>
          <p:txBody>
            <a:bodyPr wrap="none" anchor="ctr"/>
            <a:lstStyle/>
            <a:p>
              <a:endParaRPr lang="en-US">
                <a:solidFill>
                  <a:prstClr val="black"/>
                </a:solidFill>
                <a:latin typeface="Calibri"/>
              </a:endParaRPr>
            </a:p>
          </p:txBody>
        </p:sp>
        <p:sp>
          <p:nvSpPr>
            <p:cNvPr id="1060899" name="Text Box 35"/>
            <p:cNvSpPr txBox="1">
              <a:spLocks noChangeArrowheads="1"/>
            </p:cNvSpPr>
            <p:nvPr/>
          </p:nvSpPr>
          <p:spPr bwMode="auto">
            <a:xfrm>
              <a:off x="1584" y="4147"/>
              <a:ext cx="567" cy="174"/>
            </a:xfrm>
            <a:prstGeom prst="rect">
              <a:avLst/>
            </a:prstGeom>
            <a:noFill/>
            <a:ln w="28575" algn="ctr">
              <a:noFill/>
              <a:miter lim="800000"/>
              <a:headEnd/>
              <a:tailEnd/>
            </a:ln>
            <a:effectLst/>
          </p:spPr>
          <p:txBody>
            <a:bodyPr wrap="none">
              <a:spAutoFit/>
            </a:bodyPr>
            <a:lstStyle/>
            <a:p>
              <a:pPr eaLnBrk="0" hangingPunct="0"/>
              <a:r>
                <a:rPr lang="en-US" sz="1200">
                  <a:solidFill>
                    <a:prstClr val="black"/>
                  </a:solidFill>
                  <a:latin typeface="Arial" charset="0"/>
                </a:rPr>
                <a:t>Lab workers</a:t>
              </a:r>
            </a:p>
          </p:txBody>
        </p:sp>
        <p:sp>
          <p:nvSpPr>
            <p:cNvPr id="1060900" name="AutoShape 36"/>
            <p:cNvSpPr>
              <a:spLocks noChangeArrowheads="1"/>
            </p:cNvSpPr>
            <p:nvPr/>
          </p:nvSpPr>
          <p:spPr bwMode="auto">
            <a:xfrm>
              <a:off x="2496" y="4147"/>
              <a:ext cx="96" cy="144"/>
            </a:xfrm>
            <a:prstGeom prst="diamond">
              <a:avLst/>
            </a:prstGeom>
            <a:solidFill>
              <a:srgbClr val="808080"/>
            </a:solidFill>
            <a:ln w="19050" algn="ctr">
              <a:solidFill>
                <a:srgbClr val="FF9900"/>
              </a:solidFill>
              <a:miter lim="800000"/>
              <a:headEnd/>
              <a:tailEnd/>
            </a:ln>
            <a:effectLst/>
          </p:spPr>
          <p:txBody>
            <a:bodyPr wrap="none" anchor="ctr"/>
            <a:lstStyle/>
            <a:p>
              <a:endParaRPr lang="en-US">
                <a:solidFill>
                  <a:prstClr val="black"/>
                </a:solidFill>
                <a:latin typeface="Calibri"/>
              </a:endParaRPr>
            </a:p>
          </p:txBody>
        </p:sp>
        <p:sp>
          <p:nvSpPr>
            <p:cNvPr id="1060901" name="Text Box 37"/>
            <p:cNvSpPr txBox="1">
              <a:spLocks noChangeArrowheads="1"/>
            </p:cNvSpPr>
            <p:nvPr/>
          </p:nvSpPr>
          <p:spPr bwMode="auto">
            <a:xfrm>
              <a:off x="2592" y="4147"/>
              <a:ext cx="672" cy="174"/>
            </a:xfrm>
            <a:prstGeom prst="rect">
              <a:avLst/>
            </a:prstGeom>
            <a:noFill/>
            <a:ln w="28575" algn="ctr">
              <a:noFill/>
              <a:miter lim="800000"/>
              <a:headEnd/>
              <a:tailEnd/>
            </a:ln>
            <a:effectLst/>
          </p:spPr>
          <p:txBody>
            <a:bodyPr wrap="none">
              <a:spAutoFit/>
            </a:bodyPr>
            <a:lstStyle/>
            <a:p>
              <a:pPr eaLnBrk="0" hangingPunct="0"/>
              <a:r>
                <a:rPr lang="en-US" sz="1200">
                  <a:solidFill>
                    <a:prstClr val="black"/>
                  </a:solidFill>
                  <a:latin typeface="Arial" charset="0"/>
                </a:rPr>
                <a:t>Health workers</a:t>
              </a:r>
            </a:p>
          </p:txBody>
        </p:sp>
        <p:sp>
          <p:nvSpPr>
            <p:cNvPr id="1060902" name="AutoShape 38"/>
            <p:cNvSpPr>
              <a:spLocks noChangeArrowheads="1"/>
            </p:cNvSpPr>
            <p:nvPr/>
          </p:nvSpPr>
          <p:spPr bwMode="auto">
            <a:xfrm>
              <a:off x="3504" y="4147"/>
              <a:ext cx="96" cy="144"/>
            </a:xfrm>
            <a:prstGeom prst="diamond">
              <a:avLst/>
            </a:prstGeom>
            <a:solidFill>
              <a:srgbClr val="C0C0C0"/>
            </a:solidFill>
            <a:ln w="19050" algn="ctr">
              <a:solidFill>
                <a:srgbClr val="FF9900"/>
              </a:solidFill>
              <a:miter lim="800000"/>
              <a:headEnd/>
              <a:tailEnd/>
            </a:ln>
            <a:effectLst/>
          </p:spPr>
          <p:txBody>
            <a:bodyPr wrap="none" anchor="ctr"/>
            <a:lstStyle/>
            <a:p>
              <a:endParaRPr lang="en-US">
                <a:solidFill>
                  <a:prstClr val="black"/>
                </a:solidFill>
                <a:latin typeface="Calibri"/>
              </a:endParaRPr>
            </a:p>
          </p:txBody>
        </p:sp>
        <p:sp>
          <p:nvSpPr>
            <p:cNvPr id="1060903" name="Text Box 39"/>
            <p:cNvSpPr txBox="1">
              <a:spLocks noChangeArrowheads="1"/>
            </p:cNvSpPr>
            <p:nvPr/>
          </p:nvSpPr>
          <p:spPr bwMode="auto">
            <a:xfrm>
              <a:off x="3600" y="4147"/>
              <a:ext cx="534" cy="174"/>
            </a:xfrm>
            <a:prstGeom prst="rect">
              <a:avLst/>
            </a:prstGeom>
            <a:noFill/>
            <a:ln w="28575" algn="ctr">
              <a:noFill/>
              <a:miter lim="800000"/>
              <a:headEnd/>
              <a:tailEnd/>
            </a:ln>
            <a:effectLst/>
          </p:spPr>
          <p:txBody>
            <a:bodyPr wrap="none">
              <a:spAutoFit/>
            </a:bodyPr>
            <a:lstStyle/>
            <a:p>
              <a:pPr eaLnBrk="0" hangingPunct="0"/>
              <a:r>
                <a:rPr lang="en-US" sz="1200">
                  <a:solidFill>
                    <a:prstClr val="black"/>
                  </a:solidFill>
                  <a:latin typeface="Arial" charset="0"/>
                </a:rPr>
                <a:t>Counselors</a:t>
              </a:r>
            </a:p>
          </p:txBody>
        </p:sp>
      </p:grpSp>
      <p:sp>
        <p:nvSpPr>
          <p:cNvPr id="1060904" name="AutoShape 40"/>
          <p:cNvSpPr>
            <a:spLocks noChangeArrowheads="1"/>
          </p:cNvSpPr>
          <p:nvPr/>
        </p:nvSpPr>
        <p:spPr bwMode="auto">
          <a:xfrm rot="5400000">
            <a:off x="6819900" y="4305300"/>
            <a:ext cx="1600200" cy="914400"/>
          </a:xfrm>
          <a:prstGeom prst="upArrow">
            <a:avLst>
              <a:gd name="adj1" fmla="val 46028"/>
              <a:gd name="adj2" fmla="val 23106"/>
            </a:avLst>
          </a:prstGeom>
          <a:gradFill rotWithShape="1">
            <a:gsLst>
              <a:gs pos="0">
                <a:srgbClr val="FFCC66">
                  <a:alpha val="75999"/>
                </a:srgbClr>
              </a:gs>
              <a:gs pos="100000">
                <a:srgbClr val="FFCC66">
                  <a:gamma/>
                  <a:shade val="46275"/>
                  <a:invGamma/>
                  <a:alpha val="67999"/>
                </a:srgbClr>
              </a:gs>
            </a:gsLst>
            <a:lin ang="5400000" scaled="1"/>
          </a:gradFill>
          <a:ln w="9525">
            <a:noFill/>
            <a:miter lim="800000"/>
            <a:headEnd/>
            <a:tailEnd/>
          </a:ln>
          <a:effectLst/>
        </p:spPr>
        <p:txBody>
          <a:bodyPr vert="eaVert" wrap="none" anchor="ctr"/>
          <a:lstStyle/>
          <a:p>
            <a:endParaRPr lang="en-US">
              <a:solidFill>
                <a:prstClr val="black"/>
              </a:solidFill>
              <a:latin typeface="Calibri"/>
            </a:endParaRPr>
          </a:p>
        </p:txBody>
      </p:sp>
      <p:sp>
        <p:nvSpPr>
          <p:cNvPr id="1060905" name="AutoShape 41"/>
          <p:cNvSpPr>
            <a:spLocks noChangeArrowheads="1"/>
          </p:cNvSpPr>
          <p:nvPr/>
        </p:nvSpPr>
        <p:spPr bwMode="auto">
          <a:xfrm rot="16200000">
            <a:off x="3810000" y="2362200"/>
            <a:ext cx="1600200" cy="838200"/>
          </a:xfrm>
          <a:prstGeom prst="upArrow">
            <a:avLst>
              <a:gd name="adj1" fmla="val 50000"/>
              <a:gd name="adj2" fmla="val 25000"/>
            </a:avLst>
          </a:prstGeom>
          <a:gradFill rotWithShape="1">
            <a:gsLst>
              <a:gs pos="0">
                <a:srgbClr val="FFCC66">
                  <a:alpha val="75999"/>
                </a:srgbClr>
              </a:gs>
              <a:gs pos="100000">
                <a:srgbClr val="FFFFFF">
                  <a:alpha val="67999"/>
                </a:srgbClr>
              </a:gs>
            </a:gsLst>
            <a:lin ang="5400000" scaled="1"/>
          </a:gradFill>
          <a:ln w="9525">
            <a:noFill/>
            <a:miter lim="800000"/>
            <a:headEnd/>
            <a:tailEnd/>
          </a:ln>
          <a:effectLst/>
        </p:spPr>
        <p:txBody>
          <a:bodyPr vert="eaVert" wrap="none" anchor="ctr"/>
          <a:lstStyle/>
          <a:p>
            <a:endParaRPr lang="en-US">
              <a:solidFill>
                <a:prstClr val="black"/>
              </a:solidFill>
              <a:latin typeface="Calibri"/>
            </a:endParaRPr>
          </a:p>
        </p:txBody>
      </p:sp>
      <p:sp>
        <p:nvSpPr>
          <p:cNvPr id="1060906" name="Line 42"/>
          <p:cNvSpPr>
            <a:spLocks noChangeShapeType="1"/>
          </p:cNvSpPr>
          <p:nvPr/>
        </p:nvSpPr>
        <p:spPr bwMode="auto">
          <a:xfrm flipH="1">
            <a:off x="4191000" y="4724400"/>
            <a:ext cx="914400" cy="0"/>
          </a:xfrm>
          <a:prstGeom prst="line">
            <a:avLst/>
          </a:prstGeom>
          <a:noFill/>
          <a:ln w="57150">
            <a:solidFill>
              <a:srgbClr val="DDDDDD"/>
            </a:solidFill>
            <a:round/>
            <a:headEnd/>
            <a:tailEnd type="triangle" w="med" len="med"/>
          </a:ln>
          <a:effectLst/>
        </p:spPr>
        <p:txBody>
          <a:bodyPr/>
          <a:lstStyle/>
          <a:p>
            <a:endParaRPr lang="en-US">
              <a:solidFill>
                <a:prstClr val="black"/>
              </a:solidFill>
              <a:latin typeface="Calibri"/>
            </a:endParaRPr>
          </a:p>
        </p:txBody>
      </p:sp>
      <p:sp>
        <p:nvSpPr>
          <p:cNvPr id="1060907" name="Line 43"/>
          <p:cNvSpPr>
            <a:spLocks noChangeShapeType="1"/>
          </p:cNvSpPr>
          <p:nvPr/>
        </p:nvSpPr>
        <p:spPr bwMode="auto">
          <a:xfrm>
            <a:off x="7162800" y="2819400"/>
            <a:ext cx="914400" cy="0"/>
          </a:xfrm>
          <a:prstGeom prst="line">
            <a:avLst/>
          </a:prstGeom>
          <a:noFill/>
          <a:ln w="57150">
            <a:solidFill>
              <a:srgbClr val="DDDDDD"/>
            </a:solidFill>
            <a:round/>
            <a:headEnd/>
            <a:tailEnd type="triangle" w="med" len="med"/>
          </a:ln>
          <a:effectLst/>
        </p:spPr>
        <p:txBody>
          <a:bodyPr/>
          <a:lstStyle/>
          <a:p>
            <a:endParaRPr lang="en-US">
              <a:solidFill>
                <a:prstClr val="black"/>
              </a:solidFill>
              <a:latin typeface="Calibri"/>
            </a:endParaRPr>
          </a:p>
        </p:txBody>
      </p:sp>
      <p:sp>
        <p:nvSpPr>
          <p:cNvPr id="1060908" name="Line 44"/>
          <p:cNvSpPr>
            <a:spLocks noChangeShapeType="1"/>
          </p:cNvSpPr>
          <p:nvPr/>
        </p:nvSpPr>
        <p:spPr bwMode="auto">
          <a:xfrm flipH="1" flipV="1">
            <a:off x="4267200" y="5562600"/>
            <a:ext cx="838200" cy="304800"/>
          </a:xfrm>
          <a:prstGeom prst="line">
            <a:avLst/>
          </a:prstGeom>
          <a:noFill/>
          <a:ln w="57150">
            <a:solidFill>
              <a:srgbClr val="DDDDDD"/>
            </a:solidFill>
            <a:round/>
            <a:headEnd/>
            <a:tailEnd type="triangle" w="med" len="med"/>
          </a:ln>
          <a:effectLst/>
        </p:spPr>
        <p:txBody>
          <a:bodyPr/>
          <a:lstStyle/>
          <a:p>
            <a:endParaRPr lang="en-US">
              <a:solidFill>
                <a:prstClr val="black"/>
              </a:solidFill>
              <a:latin typeface="Calibri"/>
            </a:endParaRPr>
          </a:p>
        </p:txBody>
      </p:sp>
      <p:sp>
        <p:nvSpPr>
          <p:cNvPr id="1060909" name="Line 45"/>
          <p:cNvSpPr>
            <a:spLocks noChangeShapeType="1"/>
          </p:cNvSpPr>
          <p:nvPr/>
        </p:nvSpPr>
        <p:spPr bwMode="auto">
          <a:xfrm flipV="1">
            <a:off x="7086600" y="5562600"/>
            <a:ext cx="914400" cy="304800"/>
          </a:xfrm>
          <a:prstGeom prst="line">
            <a:avLst/>
          </a:prstGeom>
          <a:noFill/>
          <a:ln w="57150">
            <a:solidFill>
              <a:srgbClr val="DDDDDD"/>
            </a:solidFill>
            <a:round/>
            <a:headEnd/>
            <a:tailEnd type="triangle" w="med" len="med"/>
          </a:ln>
          <a:effectLst/>
        </p:spPr>
        <p:txBody>
          <a:bodyPr/>
          <a:lstStyle/>
          <a:p>
            <a:endParaRPr lang="en-US">
              <a:solidFill>
                <a:prstClr val="black"/>
              </a:solidFill>
              <a:latin typeface="Calibri"/>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lide Number Placeholder 1"/>
          <p:cNvSpPr>
            <a:spLocks noGrp="1"/>
          </p:cNvSpPr>
          <p:nvPr>
            <p:ph type="sldNum" sz="quarter" idx="12"/>
          </p:nvPr>
        </p:nvSpPr>
        <p:spPr/>
        <p:txBody>
          <a:bodyPr/>
          <a:lstStyle/>
          <a:p>
            <a:fld id="{682EFED2-9837-435F-921C-3EEFAAA3BA82}" type="slidenum">
              <a:rPr lang="en-US">
                <a:solidFill>
                  <a:prstClr val="black">
                    <a:tint val="75000"/>
                  </a:prstClr>
                </a:solidFill>
                <a:latin typeface="Calibri"/>
              </a:rPr>
              <a:pPr/>
              <a:t>102</a:t>
            </a:fld>
            <a:endParaRPr lang="en-US">
              <a:solidFill>
                <a:prstClr val="black">
                  <a:tint val="75000"/>
                </a:prstClr>
              </a:solidFill>
              <a:latin typeface="Calibri"/>
            </a:endParaRPr>
          </a:p>
        </p:txBody>
      </p:sp>
      <p:sp>
        <p:nvSpPr>
          <p:cNvPr id="1038339" name="Rectangle 3"/>
          <p:cNvSpPr>
            <a:spLocks noChangeArrowheads="1"/>
          </p:cNvSpPr>
          <p:nvPr/>
        </p:nvSpPr>
        <p:spPr bwMode="auto">
          <a:xfrm>
            <a:off x="1676400" y="76201"/>
            <a:ext cx="8534400" cy="2031325"/>
          </a:xfrm>
          <a:prstGeom prst="rect">
            <a:avLst/>
          </a:prstGeom>
          <a:noFill/>
          <a:ln w="9525">
            <a:noFill/>
            <a:miter lim="800000"/>
            <a:headEnd/>
            <a:tailEnd/>
          </a:ln>
        </p:spPr>
        <p:txBody>
          <a:bodyPr lIns="0" tIns="0" rIns="0" bIns="0">
            <a:spAutoFit/>
          </a:bodyPr>
          <a:lstStyle/>
          <a:p>
            <a:pPr eaLnBrk="0" hangingPunct="0"/>
            <a:r>
              <a:rPr lang="en-US" sz="4400" dirty="0">
                <a:solidFill>
                  <a:prstClr val="black"/>
                </a:solidFill>
                <a:latin typeface="Calibri"/>
              </a:rPr>
              <a:t>HIV T&amp;C As An Entry Point to HIV Prevention, Care and Support Services</a:t>
            </a:r>
            <a:r>
              <a:rPr lang="en-US" sz="4000" dirty="0">
                <a:solidFill>
                  <a:prstClr val="black"/>
                </a:solidFill>
                <a:latin typeface="Calibri"/>
              </a:rPr>
              <a:t> </a:t>
            </a:r>
          </a:p>
        </p:txBody>
      </p:sp>
      <p:sp>
        <p:nvSpPr>
          <p:cNvPr id="1038340" name="Rectangle 4"/>
          <p:cNvSpPr>
            <a:spLocks noChangeArrowheads="1"/>
          </p:cNvSpPr>
          <p:nvPr/>
        </p:nvSpPr>
        <p:spPr bwMode="auto">
          <a:xfrm>
            <a:off x="5741989" y="1108076"/>
            <a:ext cx="65" cy="492443"/>
          </a:xfrm>
          <a:prstGeom prst="rect">
            <a:avLst/>
          </a:prstGeom>
          <a:noFill/>
          <a:ln w="9525">
            <a:noFill/>
            <a:miter lim="800000"/>
            <a:headEnd/>
            <a:tailEnd/>
          </a:ln>
        </p:spPr>
        <p:txBody>
          <a:bodyPr wrap="none" lIns="0" tIns="0" rIns="0" bIns="0">
            <a:spAutoFit/>
          </a:bodyPr>
          <a:lstStyle/>
          <a:p>
            <a:pPr eaLnBrk="0" hangingPunct="0"/>
            <a:endParaRPr lang="en-US" sz="3200">
              <a:solidFill>
                <a:prstClr val="black"/>
              </a:solidFill>
              <a:latin typeface="Arial" charset="0"/>
            </a:endParaRPr>
          </a:p>
        </p:txBody>
      </p:sp>
      <p:grpSp>
        <p:nvGrpSpPr>
          <p:cNvPr id="2" name="Group 107"/>
          <p:cNvGrpSpPr>
            <a:grpSpLocks/>
          </p:cNvGrpSpPr>
          <p:nvPr/>
        </p:nvGrpSpPr>
        <p:grpSpPr bwMode="auto">
          <a:xfrm>
            <a:off x="2286000" y="1676400"/>
            <a:ext cx="7467600" cy="4495800"/>
            <a:chOff x="480" y="1056"/>
            <a:chExt cx="4704" cy="2832"/>
          </a:xfrm>
        </p:grpSpPr>
        <p:grpSp>
          <p:nvGrpSpPr>
            <p:cNvPr id="3" name="Group 97"/>
            <p:cNvGrpSpPr>
              <a:grpSpLocks/>
            </p:cNvGrpSpPr>
            <p:nvPr/>
          </p:nvGrpSpPr>
          <p:grpSpPr bwMode="auto">
            <a:xfrm>
              <a:off x="2160" y="2160"/>
              <a:ext cx="1200" cy="852"/>
              <a:chOff x="2208" y="2016"/>
              <a:chExt cx="1200" cy="852"/>
            </a:xfrm>
          </p:grpSpPr>
          <p:sp>
            <p:nvSpPr>
              <p:cNvPr id="1038414" name="Rectangle 78"/>
              <p:cNvSpPr>
                <a:spLocks noChangeArrowheads="1"/>
              </p:cNvSpPr>
              <p:nvPr/>
            </p:nvSpPr>
            <p:spPr bwMode="auto">
              <a:xfrm>
                <a:off x="2208" y="2016"/>
                <a:ext cx="1200" cy="768"/>
              </a:xfrm>
              <a:prstGeom prst="rect">
                <a:avLst/>
              </a:prstGeom>
              <a:solidFill>
                <a:srgbClr val="FFCC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CC00"/>
                </a:extrusionClr>
              </a:sp3d>
            </p:spPr>
            <p:txBody>
              <a:bodyPr wrap="none" anchor="ctr">
                <a:flatTx/>
              </a:bodyPr>
              <a:lstStyle/>
              <a:p>
                <a:endParaRPr lang="en-US">
                  <a:solidFill>
                    <a:srgbClr val="FF3300"/>
                  </a:solidFill>
                  <a:latin typeface="Calibri"/>
                </a:endParaRPr>
              </a:p>
            </p:txBody>
          </p:sp>
          <p:sp>
            <p:nvSpPr>
              <p:cNvPr id="1038404" name="Text Box 68"/>
              <p:cNvSpPr txBox="1">
                <a:spLocks noChangeArrowheads="1"/>
              </p:cNvSpPr>
              <p:nvPr/>
            </p:nvSpPr>
            <p:spPr bwMode="auto">
              <a:xfrm>
                <a:off x="2208" y="2112"/>
                <a:ext cx="1132" cy="756"/>
              </a:xfrm>
              <a:prstGeom prst="rect">
                <a:avLst/>
              </a:prstGeom>
              <a:noFill/>
              <a:ln w="9525">
                <a:noFill/>
                <a:miter lim="800000"/>
                <a:headEnd/>
                <a:tailEnd/>
              </a:ln>
              <a:effectLst/>
            </p:spPr>
            <p:txBody>
              <a:bodyPr>
                <a:spAutoFit/>
              </a:bodyPr>
              <a:lstStyle/>
              <a:p>
                <a:r>
                  <a:rPr lang="en-US" sz="2400" dirty="0">
                    <a:solidFill>
                      <a:prstClr val="black"/>
                    </a:solidFill>
                    <a:latin typeface="Calibri"/>
                  </a:rPr>
                  <a:t>HIV Testing </a:t>
                </a:r>
              </a:p>
              <a:p>
                <a:r>
                  <a:rPr lang="en-US" sz="2400" dirty="0">
                    <a:solidFill>
                      <a:prstClr val="black"/>
                    </a:solidFill>
                    <a:latin typeface="Calibri"/>
                  </a:rPr>
                  <a:t>&amp; Counseling</a:t>
                </a:r>
              </a:p>
            </p:txBody>
          </p:sp>
        </p:grpSp>
        <p:sp>
          <p:nvSpPr>
            <p:cNvPr id="1038415" name="Oval 79" descr="Stationery"/>
            <p:cNvSpPr>
              <a:spLocks noChangeArrowheads="1"/>
            </p:cNvSpPr>
            <p:nvPr/>
          </p:nvSpPr>
          <p:spPr bwMode="auto">
            <a:xfrm>
              <a:off x="1632" y="1056"/>
              <a:ext cx="1200" cy="624"/>
            </a:xfrm>
            <a:prstGeom prst="ellipse">
              <a:avLst/>
            </a:prstGeom>
            <a:blipFill dpi="0" rotWithShape="1">
              <a:blip r:embed="rId2"/>
              <a:srcRect/>
              <a:tile tx="0" ty="0" sx="100000" sy="100000" flip="none" algn="tl"/>
            </a:blipFill>
            <a:ln w="9525">
              <a:solidFill>
                <a:schemeClr val="tx1"/>
              </a:solidFill>
              <a:round/>
              <a:headEnd/>
              <a:tailEnd/>
            </a:ln>
            <a:effectLst>
              <a:outerShdw dist="35921" dir="2700000" algn="ctr" rotWithShape="0">
                <a:schemeClr val="bg2"/>
              </a:outerShdw>
            </a:effectLst>
          </p:spPr>
          <p:txBody>
            <a:bodyPr wrap="none" anchor="ctr"/>
            <a:lstStyle/>
            <a:p>
              <a:endParaRPr lang="en-US">
                <a:solidFill>
                  <a:srgbClr val="1F3D88"/>
                </a:solidFill>
                <a:latin typeface="Calibri"/>
              </a:endParaRPr>
            </a:p>
          </p:txBody>
        </p:sp>
        <p:sp>
          <p:nvSpPr>
            <p:cNvPr id="1038405" name="Text Box 69"/>
            <p:cNvSpPr txBox="1">
              <a:spLocks noChangeArrowheads="1"/>
            </p:cNvSpPr>
            <p:nvPr/>
          </p:nvSpPr>
          <p:spPr bwMode="auto">
            <a:xfrm>
              <a:off x="1680" y="1238"/>
              <a:ext cx="1123" cy="252"/>
            </a:xfrm>
            <a:prstGeom prst="rect">
              <a:avLst/>
            </a:prstGeom>
            <a:noFill/>
            <a:ln w="9525">
              <a:noFill/>
              <a:miter lim="800000"/>
              <a:headEnd/>
              <a:tailEnd/>
            </a:ln>
            <a:effectLst/>
          </p:spPr>
          <p:txBody>
            <a:bodyPr wrap="none">
              <a:spAutoFit/>
            </a:bodyPr>
            <a:lstStyle/>
            <a:p>
              <a:r>
                <a:rPr lang="en-US" sz="2000">
                  <a:solidFill>
                    <a:prstClr val="black"/>
                  </a:solidFill>
                  <a:latin typeface="Calibri"/>
                </a:rPr>
                <a:t>Care &amp; Support</a:t>
              </a:r>
            </a:p>
          </p:txBody>
        </p:sp>
        <p:sp>
          <p:nvSpPr>
            <p:cNvPr id="1038416" name="Oval 80" descr="Stationery"/>
            <p:cNvSpPr>
              <a:spLocks noChangeArrowheads="1"/>
            </p:cNvSpPr>
            <p:nvPr/>
          </p:nvSpPr>
          <p:spPr bwMode="auto">
            <a:xfrm>
              <a:off x="576" y="1632"/>
              <a:ext cx="1200" cy="624"/>
            </a:xfrm>
            <a:prstGeom prst="ellipse">
              <a:avLst/>
            </a:prstGeom>
            <a:blipFill dpi="0" rotWithShape="1">
              <a:blip r:embed="rId2"/>
              <a:srcRect/>
              <a:tile tx="0" ty="0" sx="100000" sy="100000" flip="none" algn="tl"/>
            </a:blipFill>
            <a:ln w="9525">
              <a:solidFill>
                <a:schemeClr val="tx1"/>
              </a:solidFill>
              <a:round/>
              <a:headEnd/>
              <a:tailEnd/>
            </a:ln>
            <a:effectLst>
              <a:outerShdw dist="35921" dir="2700000" algn="ctr" rotWithShape="0">
                <a:schemeClr val="bg2"/>
              </a:outerShdw>
            </a:effectLst>
          </p:spPr>
          <p:txBody>
            <a:bodyPr wrap="none" anchor="ctr"/>
            <a:lstStyle/>
            <a:p>
              <a:endParaRPr lang="en-US">
                <a:solidFill>
                  <a:srgbClr val="1F3D88"/>
                </a:solidFill>
                <a:latin typeface="Calibri"/>
              </a:endParaRPr>
            </a:p>
          </p:txBody>
        </p:sp>
        <p:sp>
          <p:nvSpPr>
            <p:cNvPr id="1038406" name="Text Box 70"/>
            <p:cNvSpPr txBox="1">
              <a:spLocks noChangeArrowheads="1"/>
            </p:cNvSpPr>
            <p:nvPr/>
          </p:nvSpPr>
          <p:spPr bwMode="auto">
            <a:xfrm>
              <a:off x="614" y="1831"/>
              <a:ext cx="1153" cy="252"/>
            </a:xfrm>
            <a:prstGeom prst="rect">
              <a:avLst/>
            </a:prstGeom>
            <a:noFill/>
            <a:ln w="9525">
              <a:noFill/>
              <a:miter lim="800000"/>
              <a:headEnd/>
              <a:tailEnd/>
            </a:ln>
            <a:effectLst/>
          </p:spPr>
          <p:txBody>
            <a:bodyPr wrap="none">
              <a:spAutoFit/>
            </a:bodyPr>
            <a:lstStyle/>
            <a:p>
              <a:r>
                <a:rPr lang="en-US" sz="2000">
                  <a:solidFill>
                    <a:prstClr val="black"/>
                  </a:solidFill>
                  <a:latin typeface="Calibri"/>
                </a:rPr>
                <a:t>Future Planning</a:t>
              </a:r>
            </a:p>
          </p:txBody>
        </p:sp>
        <p:sp>
          <p:nvSpPr>
            <p:cNvPr id="1038417" name="Oval 81" descr="Stationery"/>
            <p:cNvSpPr>
              <a:spLocks noChangeArrowheads="1"/>
            </p:cNvSpPr>
            <p:nvPr/>
          </p:nvSpPr>
          <p:spPr bwMode="auto">
            <a:xfrm>
              <a:off x="480" y="2352"/>
              <a:ext cx="1200" cy="624"/>
            </a:xfrm>
            <a:prstGeom prst="ellipse">
              <a:avLst/>
            </a:prstGeom>
            <a:blipFill dpi="0" rotWithShape="1">
              <a:blip r:embed="rId2"/>
              <a:srcRect/>
              <a:tile tx="0" ty="0" sx="100000" sy="100000" flip="none" algn="tl"/>
            </a:blipFill>
            <a:ln w="9525">
              <a:solidFill>
                <a:schemeClr val="tx1"/>
              </a:solidFill>
              <a:round/>
              <a:headEnd/>
              <a:tailEnd/>
            </a:ln>
            <a:effectLst>
              <a:outerShdw dist="35921" dir="2700000" algn="ctr" rotWithShape="0">
                <a:schemeClr val="bg2"/>
              </a:outerShdw>
            </a:effectLst>
          </p:spPr>
          <p:txBody>
            <a:bodyPr wrap="none" anchor="ctr"/>
            <a:lstStyle/>
            <a:p>
              <a:endParaRPr lang="en-US">
                <a:solidFill>
                  <a:prstClr val="black"/>
                </a:solidFill>
                <a:latin typeface="Calibri"/>
              </a:endParaRPr>
            </a:p>
          </p:txBody>
        </p:sp>
        <p:sp>
          <p:nvSpPr>
            <p:cNvPr id="1038407" name="Text Box 71"/>
            <p:cNvSpPr txBox="1">
              <a:spLocks noChangeArrowheads="1"/>
            </p:cNvSpPr>
            <p:nvPr/>
          </p:nvSpPr>
          <p:spPr bwMode="auto">
            <a:xfrm>
              <a:off x="519" y="2455"/>
              <a:ext cx="1137" cy="446"/>
            </a:xfrm>
            <a:prstGeom prst="rect">
              <a:avLst/>
            </a:prstGeom>
            <a:noFill/>
            <a:ln w="9525">
              <a:noFill/>
              <a:miter lim="800000"/>
              <a:headEnd/>
              <a:tailEnd/>
            </a:ln>
            <a:effectLst/>
          </p:spPr>
          <p:txBody>
            <a:bodyPr wrap="none">
              <a:spAutoFit/>
            </a:bodyPr>
            <a:lstStyle/>
            <a:p>
              <a:r>
                <a:rPr lang="en-US" sz="2000">
                  <a:solidFill>
                    <a:prstClr val="black"/>
                  </a:solidFill>
                  <a:latin typeface="Calibri"/>
                </a:rPr>
                <a:t>HIV Prevention </a:t>
              </a:r>
            </a:p>
            <a:p>
              <a:r>
                <a:rPr lang="en-US" sz="2000">
                  <a:solidFill>
                    <a:prstClr val="black"/>
                  </a:solidFill>
                  <a:latin typeface="Calibri"/>
                </a:rPr>
                <a:t>Services</a:t>
              </a:r>
            </a:p>
          </p:txBody>
        </p:sp>
        <p:sp>
          <p:nvSpPr>
            <p:cNvPr id="1038421" name="Oval 85" descr="Stationery"/>
            <p:cNvSpPr>
              <a:spLocks noChangeArrowheads="1"/>
            </p:cNvSpPr>
            <p:nvPr/>
          </p:nvSpPr>
          <p:spPr bwMode="auto">
            <a:xfrm>
              <a:off x="816" y="3072"/>
              <a:ext cx="1200" cy="624"/>
            </a:xfrm>
            <a:prstGeom prst="ellipse">
              <a:avLst/>
            </a:prstGeom>
            <a:blipFill dpi="0" rotWithShape="1">
              <a:blip r:embed="rId2"/>
              <a:srcRect/>
              <a:tile tx="0" ty="0" sx="100000" sy="100000" flip="none" algn="tl"/>
            </a:blipFill>
            <a:ln w="9525">
              <a:solidFill>
                <a:schemeClr val="tx1"/>
              </a:solidFill>
              <a:round/>
              <a:headEnd/>
              <a:tailEnd/>
            </a:ln>
            <a:effectLst>
              <a:outerShdw dist="35921" dir="2700000" algn="ctr" rotWithShape="0">
                <a:schemeClr val="bg2"/>
              </a:outerShdw>
            </a:effectLst>
          </p:spPr>
          <p:txBody>
            <a:bodyPr wrap="none" anchor="ctr"/>
            <a:lstStyle/>
            <a:p>
              <a:endParaRPr lang="en-US">
                <a:solidFill>
                  <a:prstClr val="black"/>
                </a:solidFill>
                <a:latin typeface="Calibri"/>
              </a:endParaRPr>
            </a:p>
          </p:txBody>
        </p:sp>
        <p:sp>
          <p:nvSpPr>
            <p:cNvPr id="1038408" name="Text Box 72"/>
            <p:cNvSpPr txBox="1">
              <a:spLocks noChangeArrowheads="1"/>
            </p:cNvSpPr>
            <p:nvPr/>
          </p:nvSpPr>
          <p:spPr bwMode="auto">
            <a:xfrm>
              <a:off x="948" y="3168"/>
              <a:ext cx="929" cy="446"/>
            </a:xfrm>
            <a:prstGeom prst="rect">
              <a:avLst/>
            </a:prstGeom>
            <a:noFill/>
            <a:ln w="9525">
              <a:noFill/>
              <a:miter lim="800000"/>
              <a:headEnd/>
              <a:tailEnd/>
            </a:ln>
            <a:effectLst/>
          </p:spPr>
          <p:txBody>
            <a:bodyPr wrap="none">
              <a:spAutoFit/>
            </a:bodyPr>
            <a:lstStyle/>
            <a:p>
              <a:r>
                <a:rPr lang="en-US" sz="2000">
                  <a:solidFill>
                    <a:prstClr val="black"/>
                  </a:solidFill>
                  <a:latin typeface="Calibri"/>
                </a:rPr>
                <a:t>Community-</a:t>
              </a:r>
            </a:p>
            <a:p>
              <a:r>
                <a:rPr lang="en-US" sz="2000">
                  <a:solidFill>
                    <a:prstClr val="black"/>
                  </a:solidFill>
                  <a:latin typeface="Calibri"/>
                </a:rPr>
                <a:t>based Care</a:t>
              </a:r>
            </a:p>
          </p:txBody>
        </p:sp>
        <p:sp>
          <p:nvSpPr>
            <p:cNvPr id="1038422" name="Oval 86" descr="Stationery"/>
            <p:cNvSpPr>
              <a:spLocks noChangeArrowheads="1"/>
            </p:cNvSpPr>
            <p:nvPr/>
          </p:nvSpPr>
          <p:spPr bwMode="auto">
            <a:xfrm>
              <a:off x="2208" y="3264"/>
              <a:ext cx="1200" cy="624"/>
            </a:xfrm>
            <a:prstGeom prst="ellipse">
              <a:avLst/>
            </a:prstGeom>
            <a:blipFill dpi="0" rotWithShape="1">
              <a:blip r:embed="rId2"/>
              <a:srcRect/>
              <a:tile tx="0" ty="0" sx="100000" sy="100000" flip="none" algn="tl"/>
            </a:blipFill>
            <a:ln w="9525">
              <a:solidFill>
                <a:schemeClr val="tx1"/>
              </a:solidFill>
              <a:round/>
              <a:headEnd/>
              <a:tailEnd/>
            </a:ln>
            <a:effectLst>
              <a:outerShdw dist="35921" dir="2700000" algn="ctr" rotWithShape="0">
                <a:schemeClr val="bg2"/>
              </a:outerShdw>
            </a:effectLst>
          </p:spPr>
          <p:txBody>
            <a:bodyPr wrap="none" anchor="ctr"/>
            <a:lstStyle/>
            <a:p>
              <a:endParaRPr lang="en-US">
                <a:solidFill>
                  <a:srgbClr val="1F3D88"/>
                </a:solidFill>
                <a:latin typeface="Calibri"/>
              </a:endParaRPr>
            </a:p>
          </p:txBody>
        </p:sp>
        <p:sp>
          <p:nvSpPr>
            <p:cNvPr id="1038409" name="Text Box 73" descr="Pink tissue paper"/>
            <p:cNvSpPr txBox="1">
              <a:spLocks noChangeArrowheads="1"/>
            </p:cNvSpPr>
            <p:nvPr/>
          </p:nvSpPr>
          <p:spPr bwMode="auto">
            <a:xfrm>
              <a:off x="2471" y="3345"/>
              <a:ext cx="641" cy="446"/>
            </a:xfrm>
            <a:prstGeom prst="rect">
              <a:avLst/>
            </a:prstGeom>
            <a:noFill/>
            <a:ln w="9525">
              <a:noFill/>
              <a:miter lim="800000"/>
              <a:headEnd/>
              <a:tailEnd/>
            </a:ln>
            <a:effectLst/>
          </p:spPr>
          <p:txBody>
            <a:bodyPr wrap="none">
              <a:spAutoFit/>
            </a:bodyPr>
            <a:lstStyle/>
            <a:p>
              <a:r>
                <a:rPr lang="en-US" sz="2000">
                  <a:solidFill>
                    <a:prstClr val="black"/>
                  </a:solidFill>
                  <a:latin typeface="Calibri"/>
                </a:rPr>
                <a:t>Support</a:t>
              </a:r>
            </a:p>
            <a:p>
              <a:r>
                <a:rPr lang="en-US" sz="2000">
                  <a:solidFill>
                    <a:prstClr val="black"/>
                  </a:solidFill>
                  <a:latin typeface="Calibri"/>
                </a:rPr>
                <a:t>Groups</a:t>
              </a:r>
            </a:p>
          </p:txBody>
        </p:sp>
        <p:sp>
          <p:nvSpPr>
            <p:cNvPr id="1038420" name="Oval 84" descr="Stationery"/>
            <p:cNvSpPr>
              <a:spLocks noChangeArrowheads="1"/>
            </p:cNvSpPr>
            <p:nvPr/>
          </p:nvSpPr>
          <p:spPr bwMode="auto">
            <a:xfrm>
              <a:off x="3504" y="3168"/>
              <a:ext cx="1200" cy="624"/>
            </a:xfrm>
            <a:prstGeom prst="ellipse">
              <a:avLst/>
            </a:prstGeom>
            <a:blipFill dpi="0" rotWithShape="1">
              <a:blip r:embed="rId2"/>
              <a:srcRect/>
              <a:tile tx="0" ty="0" sx="100000" sy="100000" flip="none" algn="tl"/>
            </a:blipFill>
            <a:ln w="9525">
              <a:solidFill>
                <a:schemeClr val="tx1"/>
              </a:solidFill>
              <a:round/>
              <a:headEnd/>
              <a:tailEnd/>
            </a:ln>
            <a:effectLst>
              <a:outerShdw dist="35921" dir="2700000" algn="ctr" rotWithShape="0">
                <a:schemeClr val="bg2"/>
              </a:outerShdw>
            </a:effectLst>
          </p:spPr>
          <p:txBody>
            <a:bodyPr wrap="none" anchor="ctr"/>
            <a:lstStyle/>
            <a:p>
              <a:endParaRPr lang="en-US">
                <a:solidFill>
                  <a:srgbClr val="1F3D88"/>
                </a:solidFill>
                <a:latin typeface="Calibri"/>
              </a:endParaRPr>
            </a:p>
          </p:txBody>
        </p:sp>
        <p:sp>
          <p:nvSpPr>
            <p:cNvPr id="1038410" name="Text Box 74"/>
            <p:cNvSpPr txBox="1">
              <a:spLocks noChangeArrowheads="1"/>
            </p:cNvSpPr>
            <p:nvPr/>
          </p:nvSpPr>
          <p:spPr bwMode="auto">
            <a:xfrm>
              <a:off x="3702" y="3223"/>
              <a:ext cx="799" cy="446"/>
            </a:xfrm>
            <a:prstGeom prst="rect">
              <a:avLst/>
            </a:prstGeom>
            <a:noFill/>
            <a:ln w="9525">
              <a:noFill/>
              <a:miter lim="800000"/>
              <a:headEnd/>
              <a:tailEnd/>
            </a:ln>
            <a:effectLst/>
          </p:spPr>
          <p:txBody>
            <a:bodyPr wrap="none">
              <a:spAutoFit/>
            </a:bodyPr>
            <a:lstStyle/>
            <a:p>
              <a:r>
                <a:rPr lang="en-US" sz="2000">
                  <a:solidFill>
                    <a:prstClr val="black"/>
                  </a:solidFill>
                  <a:latin typeface="Calibri"/>
                </a:rPr>
                <a:t>HIV</a:t>
              </a:r>
            </a:p>
            <a:p>
              <a:r>
                <a:rPr lang="en-US" sz="2000">
                  <a:solidFill>
                    <a:prstClr val="black"/>
                  </a:solidFill>
                  <a:latin typeface="Calibri"/>
                </a:rPr>
                <a:t>Treatment</a:t>
              </a:r>
            </a:p>
          </p:txBody>
        </p:sp>
        <p:sp>
          <p:nvSpPr>
            <p:cNvPr id="1038419" name="Oval 83" descr="Stationery"/>
            <p:cNvSpPr>
              <a:spLocks noChangeArrowheads="1"/>
            </p:cNvSpPr>
            <p:nvPr/>
          </p:nvSpPr>
          <p:spPr bwMode="auto">
            <a:xfrm>
              <a:off x="3984" y="2448"/>
              <a:ext cx="1200" cy="624"/>
            </a:xfrm>
            <a:prstGeom prst="ellipse">
              <a:avLst/>
            </a:prstGeom>
            <a:blipFill dpi="0" rotWithShape="1">
              <a:blip r:embed="rId2"/>
              <a:srcRect/>
              <a:tile tx="0" ty="0" sx="100000" sy="100000" flip="none" algn="tl"/>
            </a:blipFill>
            <a:ln w="9525">
              <a:solidFill>
                <a:schemeClr val="tx1"/>
              </a:solidFill>
              <a:round/>
              <a:headEnd/>
              <a:tailEnd/>
            </a:ln>
            <a:effectLst>
              <a:outerShdw dist="35921" dir="2700000" algn="ctr" rotWithShape="0">
                <a:schemeClr val="bg2"/>
              </a:outerShdw>
            </a:effectLst>
          </p:spPr>
          <p:txBody>
            <a:bodyPr wrap="none" anchor="ctr"/>
            <a:lstStyle/>
            <a:p>
              <a:endParaRPr lang="en-US">
                <a:solidFill>
                  <a:srgbClr val="1F3D88"/>
                </a:solidFill>
                <a:latin typeface="Calibri"/>
              </a:endParaRPr>
            </a:p>
          </p:txBody>
        </p:sp>
        <p:sp>
          <p:nvSpPr>
            <p:cNvPr id="1038411" name="Text Box 75"/>
            <p:cNvSpPr txBox="1">
              <a:spLocks noChangeArrowheads="1"/>
            </p:cNvSpPr>
            <p:nvPr/>
          </p:nvSpPr>
          <p:spPr bwMode="auto">
            <a:xfrm>
              <a:off x="4124" y="2551"/>
              <a:ext cx="1018" cy="446"/>
            </a:xfrm>
            <a:prstGeom prst="rect">
              <a:avLst/>
            </a:prstGeom>
            <a:noFill/>
            <a:ln w="9525">
              <a:noFill/>
              <a:miter lim="800000"/>
              <a:headEnd/>
              <a:tailEnd/>
            </a:ln>
            <a:effectLst/>
          </p:spPr>
          <p:txBody>
            <a:bodyPr wrap="none">
              <a:spAutoFit/>
            </a:bodyPr>
            <a:lstStyle/>
            <a:p>
              <a:r>
                <a:rPr lang="en-US" sz="2000">
                  <a:solidFill>
                    <a:prstClr val="black"/>
                  </a:solidFill>
                  <a:latin typeface="Calibri"/>
                </a:rPr>
                <a:t>Opportunistic</a:t>
              </a:r>
            </a:p>
            <a:p>
              <a:r>
                <a:rPr lang="en-US" sz="2000">
                  <a:solidFill>
                    <a:prstClr val="black"/>
                  </a:solidFill>
                  <a:latin typeface="Calibri"/>
                </a:rPr>
                <a:t>Infection (OI)</a:t>
              </a:r>
            </a:p>
          </p:txBody>
        </p:sp>
        <p:sp>
          <p:nvSpPr>
            <p:cNvPr id="1038431" name="Oval 95" descr="Stationery"/>
            <p:cNvSpPr>
              <a:spLocks noChangeArrowheads="1"/>
            </p:cNvSpPr>
            <p:nvPr/>
          </p:nvSpPr>
          <p:spPr bwMode="auto">
            <a:xfrm>
              <a:off x="3888" y="1680"/>
              <a:ext cx="1200" cy="624"/>
            </a:xfrm>
            <a:prstGeom prst="ellipse">
              <a:avLst/>
            </a:prstGeom>
            <a:blipFill dpi="0" rotWithShape="1">
              <a:blip r:embed="rId2"/>
              <a:srcRect/>
              <a:tile tx="0" ty="0" sx="100000" sy="100000" flip="none" algn="tl"/>
            </a:blipFill>
            <a:ln w="9525">
              <a:solidFill>
                <a:schemeClr val="tx1"/>
              </a:solidFill>
              <a:round/>
              <a:headEnd/>
              <a:tailEnd/>
            </a:ln>
            <a:effectLst>
              <a:outerShdw dist="35921" dir="2700000" algn="ctr" rotWithShape="0">
                <a:schemeClr val="bg2"/>
              </a:outerShdw>
            </a:effectLst>
          </p:spPr>
          <p:txBody>
            <a:bodyPr wrap="none" anchor="ctr"/>
            <a:lstStyle/>
            <a:p>
              <a:endParaRPr lang="en-US">
                <a:solidFill>
                  <a:srgbClr val="1F3D88"/>
                </a:solidFill>
                <a:latin typeface="Calibri"/>
              </a:endParaRPr>
            </a:p>
          </p:txBody>
        </p:sp>
        <p:sp>
          <p:nvSpPr>
            <p:cNvPr id="1038412" name="Text Box 76"/>
            <p:cNvSpPr txBox="1">
              <a:spLocks noChangeArrowheads="1"/>
            </p:cNvSpPr>
            <p:nvPr/>
          </p:nvSpPr>
          <p:spPr bwMode="auto">
            <a:xfrm>
              <a:off x="4224" y="1872"/>
              <a:ext cx="579" cy="252"/>
            </a:xfrm>
            <a:prstGeom prst="rect">
              <a:avLst/>
            </a:prstGeom>
            <a:noFill/>
            <a:ln w="9525">
              <a:noFill/>
              <a:miter lim="800000"/>
              <a:headEnd/>
              <a:tailEnd/>
            </a:ln>
            <a:effectLst/>
          </p:spPr>
          <p:txBody>
            <a:bodyPr wrap="none">
              <a:spAutoFit/>
            </a:bodyPr>
            <a:lstStyle/>
            <a:p>
              <a:r>
                <a:rPr lang="en-US" sz="2000">
                  <a:solidFill>
                    <a:prstClr val="black"/>
                  </a:solidFill>
                  <a:latin typeface="Calibri"/>
                </a:rPr>
                <a:t>PMTCT</a:t>
              </a:r>
            </a:p>
          </p:txBody>
        </p:sp>
        <p:sp>
          <p:nvSpPr>
            <p:cNvPr id="1038418" name="Oval 82" descr="Stationery"/>
            <p:cNvSpPr>
              <a:spLocks noChangeArrowheads="1"/>
            </p:cNvSpPr>
            <p:nvPr/>
          </p:nvSpPr>
          <p:spPr bwMode="auto">
            <a:xfrm>
              <a:off x="2976" y="1104"/>
              <a:ext cx="1200" cy="624"/>
            </a:xfrm>
            <a:prstGeom prst="ellipse">
              <a:avLst/>
            </a:prstGeom>
            <a:blipFill dpi="0" rotWithShape="1">
              <a:blip r:embed="rId2"/>
              <a:srcRect/>
              <a:tile tx="0" ty="0" sx="100000" sy="100000" flip="none" algn="tl"/>
            </a:blipFill>
            <a:ln w="9525">
              <a:solidFill>
                <a:schemeClr val="tx1"/>
              </a:solidFill>
              <a:round/>
              <a:headEnd/>
              <a:tailEnd/>
            </a:ln>
            <a:effectLst>
              <a:outerShdw dist="35921" dir="2700000" algn="ctr" rotWithShape="0">
                <a:schemeClr val="bg2"/>
              </a:outerShdw>
            </a:effectLst>
          </p:spPr>
          <p:txBody>
            <a:bodyPr wrap="none" anchor="ctr"/>
            <a:lstStyle/>
            <a:p>
              <a:endParaRPr lang="en-US">
                <a:solidFill>
                  <a:prstClr val="black"/>
                </a:solidFill>
                <a:latin typeface="Calibri"/>
              </a:endParaRPr>
            </a:p>
          </p:txBody>
        </p:sp>
        <p:sp>
          <p:nvSpPr>
            <p:cNvPr id="1038413" name="Text Box 77"/>
            <p:cNvSpPr txBox="1">
              <a:spLocks noChangeArrowheads="1"/>
            </p:cNvSpPr>
            <p:nvPr/>
          </p:nvSpPr>
          <p:spPr bwMode="auto">
            <a:xfrm>
              <a:off x="3119" y="1207"/>
              <a:ext cx="953" cy="446"/>
            </a:xfrm>
            <a:prstGeom prst="rect">
              <a:avLst/>
            </a:prstGeom>
            <a:noFill/>
            <a:ln w="9525">
              <a:noFill/>
              <a:miter lim="800000"/>
              <a:headEnd/>
              <a:tailEnd/>
            </a:ln>
            <a:effectLst/>
          </p:spPr>
          <p:txBody>
            <a:bodyPr wrap="none">
              <a:spAutoFit/>
            </a:bodyPr>
            <a:lstStyle/>
            <a:p>
              <a:r>
                <a:rPr lang="en-US" sz="2000">
                  <a:solidFill>
                    <a:prstClr val="black"/>
                  </a:solidFill>
                  <a:latin typeface="Calibri"/>
                </a:rPr>
                <a:t>Home-based</a:t>
              </a:r>
            </a:p>
            <a:p>
              <a:r>
                <a:rPr lang="en-US" sz="2000">
                  <a:solidFill>
                    <a:prstClr val="black"/>
                  </a:solidFill>
                  <a:latin typeface="Calibri"/>
                </a:rPr>
                <a:t>Care</a:t>
              </a:r>
            </a:p>
          </p:txBody>
        </p:sp>
        <p:sp>
          <p:nvSpPr>
            <p:cNvPr id="1038434" name="Line 98"/>
            <p:cNvSpPr>
              <a:spLocks noChangeShapeType="1"/>
            </p:cNvSpPr>
            <p:nvPr/>
          </p:nvSpPr>
          <p:spPr bwMode="auto">
            <a:xfrm>
              <a:off x="2256" y="1680"/>
              <a:ext cx="288" cy="336"/>
            </a:xfrm>
            <a:prstGeom prst="line">
              <a:avLst/>
            </a:prstGeom>
            <a:noFill/>
            <a:ln w="28575">
              <a:solidFill>
                <a:schemeClr val="bg1"/>
              </a:solidFill>
              <a:round/>
              <a:headEnd/>
              <a:tailEnd/>
            </a:ln>
            <a:effectLst/>
          </p:spPr>
          <p:txBody>
            <a:bodyPr/>
            <a:lstStyle/>
            <a:p>
              <a:endParaRPr lang="en-US">
                <a:solidFill>
                  <a:prstClr val="black"/>
                </a:solidFill>
                <a:latin typeface="Calibri"/>
              </a:endParaRPr>
            </a:p>
          </p:txBody>
        </p:sp>
        <p:sp>
          <p:nvSpPr>
            <p:cNvPr id="1038435" name="Line 99"/>
            <p:cNvSpPr>
              <a:spLocks noChangeShapeType="1"/>
            </p:cNvSpPr>
            <p:nvPr/>
          </p:nvSpPr>
          <p:spPr bwMode="auto">
            <a:xfrm flipH="1">
              <a:off x="3024" y="1728"/>
              <a:ext cx="528" cy="288"/>
            </a:xfrm>
            <a:prstGeom prst="line">
              <a:avLst/>
            </a:prstGeom>
            <a:noFill/>
            <a:ln w="28575">
              <a:solidFill>
                <a:schemeClr val="bg1"/>
              </a:solidFill>
              <a:round/>
              <a:headEnd/>
              <a:tailEnd/>
            </a:ln>
            <a:effectLst/>
          </p:spPr>
          <p:txBody>
            <a:bodyPr/>
            <a:lstStyle/>
            <a:p>
              <a:endParaRPr lang="en-US">
                <a:solidFill>
                  <a:prstClr val="black"/>
                </a:solidFill>
                <a:latin typeface="Calibri"/>
              </a:endParaRPr>
            </a:p>
          </p:txBody>
        </p:sp>
        <p:sp>
          <p:nvSpPr>
            <p:cNvPr id="1038436" name="Line 100"/>
            <p:cNvSpPr>
              <a:spLocks noChangeShapeType="1"/>
            </p:cNvSpPr>
            <p:nvPr/>
          </p:nvSpPr>
          <p:spPr bwMode="auto">
            <a:xfrm>
              <a:off x="1680" y="2112"/>
              <a:ext cx="432" cy="144"/>
            </a:xfrm>
            <a:prstGeom prst="line">
              <a:avLst/>
            </a:prstGeom>
            <a:noFill/>
            <a:ln w="28575">
              <a:solidFill>
                <a:schemeClr val="bg1"/>
              </a:solidFill>
              <a:round/>
              <a:headEnd/>
              <a:tailEnd/>
            </a:ln>
            <a:effectLst/>
          </p:spPr>
          <p:txBody>
            <a:bodyPr/>
            <a:lstStyle/>
            <a:p>
              <a:endParaRPr lang="en-US">
                <a:solidFill>
                  <a:prstClr val="black"/>
                </a:solidFill>
                <a:latin typeface="Calibri"/>
              </a:endParaRPr>
            </a:p>
          </p:txBody>
        </p:sp>
        <p:sp>
          <p:nvSpPr>
            <p:cNvPr id="1038437" name="Line 101"/>
            <p:cNvSpPr>
              <a:spLocks noChangeShapeType="1"/>
            </p:cNvSpPr>
            <p:nvPr/>
          </p:nvSpPr>
          <p:spPr bwMode="auto">
            <a:xfrm>
              <a:off x="1680" y="2688"/>
              <a:ext cx="432" cy="0"/>
            </a:xfrm>
            <a:prstGeom prst="line">
              <a:avLst/>
            </a:prstGeom>
            <a:noFill/>
            <a:ln w="28575">
              <a:solidFill>
                <a:schemeClr val="bg1"/>
              </a:solidFill>
              <a:round/>
              <a:headEnd/>
              <a:tailEnd/>
            </a:ln>
            <a:effectLst/>
          </p:spPr>
          <p:txBody>
            <a:bodyPr/>
            <a:lstStyle/>
            <a:p>
              <a:endParaRPr lang="en-US">
                <a:solidFill>
                  <a:prstClr val="black"/>
                </a:solidFill>
                <a:latin typeface="Calibri"/>
              </a:endParaRPr>
            </a:p>
          </p:txBody>
        </p:sp>
        <p:sp>
          <p:nvSpPr>
            <p:cNvPr id="1038438" name="Line 102"/>
            <p:cNvSpPr>
              <a:spLocks noChangeShapeType="1"/>
            </p:cNvSpPr>
            <p:nvPr/>
          </p:nvSpPr>
          <p:spPr bwMode="auto">
            <a:xfrm flipV="1">
              <a:off x="1968" y="2976"/>
              <a:ext cx="384" cy="288"/>
            </a:xfrm>
            <a:prstGeom prst="line">
              <a:avLst/>
            </a:prstGeom>
            <a:noFill/>
            <a:ln w="28575">
              <a:solidFill>
                <a:schemeClr val="bg1"/>
              </a:solidFill>
              <a:round/>
              <a:headEnd/>
              <a:tailEnd/>
            </a:ln>
            <a:effectLst/>
          </p:spPr>
          <p:txBody>
            <a:bodyPr/>
            <a:lstStyle/>
            <a:p>
              <a:endParaRPr lang="en-US">
                <a:solidFill>
                  <a:prstClr val="black"/>
                </a:solidFill>
                <a:latin typeface="Calibri"/>
              </a:endParaRPr>
            </a:p>
          </p:txBody>
        </p:sp>
        <p:sp>
          <p:nvSpPr>
            <p:cNvPr id="1038439" name="Line 103"/>
            <p:cNvSpPr>
              <a:spLocks noChangeShapeType="1"/>
            </p:cNvSpPr>
            <p:nvPr/>
          </p:nvSpPr>
          <p:spPr bwMode="auto">
            <a:xfrm flipV="1">
              <a:off x="2784" y="2928"/>
              <a:ext cx="0" cy="336"/>
            </a:xfrm>
            <a:prstGeom prst="line">
              <a:avLst/>
            </a:prstGeom>
            <a:noFill/>
            <a:ln w="28575">
              <a:solidFill>
                <a:schemeClr val="bg1"/>
              </a:solidFill>
              <a:round/>
              <a:headEnd/>
              <a:tailEnd/>
            </a:ln>
            <a:effectLst/>
          </p:spPr>
          <p:txBody>
            <a:bodyPr/>
            <a:lstStyle/>
            <a:p>
              <a:endParaRPr lang="en-US">
                <a:solidFill>
                  <a:prstClr val="black"/>
                </a:solidFill>
                <a:latin typeface="Calibri"/>
              </a:endParaRPr>
            </a:p>
          </p:txBody>
        </p:sp>
        <p:sp>
          <p:nvSpPr>
            <p:cNvPr id="1038440" name="Line 104"/>
            <p:cNvSpPr>
              <a:spLocks noChangeShapeType="1"/>
            </p:cNvSpPr>
            <p:nvPr/>
          </p:nvSpPr>
          <p:spPr bwMode="auto">
            <a:xfrm flipH="1" flipV="1">
              <a:off x="3360" y="2928"/>
              <a:ext cx="576" cy="240"/>
            </a:xfrm>
            <a:prstGeom prst="line">
              <a:avLst/>
            </a:prstGeom>
            <a:noFill/>
            <a:ln w="28575">
              <a:solidFill>
                <a:schemeClr val="bg1"/>
              </a:solidFill>
              <a:round/>
              <a:headEnd/>
              <a:tailEnd/>
            </a:ln>
            <a:effectLst/>
          </p:spPr>
          <p:txBody>
            <a:bodyPr/>
            <a:lstStyle/>
            <a:p>
              <a:endParaRPr lang="en-US">
                <a:solidFill>
                  <a:prstClr val="black"/>
                </a:solidFill>
                <a:latin typeface="Calibri"/>
              </a:endParaRPr>
            </a:p>
          </p:txBody>
        </p:sp>
        <p:sp>
          <p:nvSpPr>
            <p:cNvPr id="1038441" name="Line 105"/>
            <p:cNvSpPr>
              <a:spLocks noChangeShapeType="1"/>
            </p:cNvSpPr>
            <p:nvPr/>
          </p:nvSpPr>
          <p:spPr bwMode="auto">
            <a:xfrm flipH="1">
              <a:off x="3504" y="2736"/>
              <a:ext cx="480" cy="0"/>
            </a:xfrm>
            <a:prstGeom prst="line">
              <a:avLst/>
            </a:prstGeom>
            <a:noFill/>
            <a:ln w="28575">
              <a:solidFill>
                <a:schemeClr val="bg1"/>
              </a:solidFill>
              <a:round/>
              <a:headEnd/>
              <a:tailEnd/>
            </a:ln>
            <a:effectLst/>
          </p:spPr>
          <p:txBody>
            <a:bodyPr/>
            <a:lstStyle/>
            <a:p>
              <a:endParaRPr lang="en-US">
                <a:solidFill>
                  <a:prstClr val="black"/>
                </a:solidFill>
                <a:latin typeface="Calibri"/>
              </a:endParaRPr>
            </a:p>
          </p:txBody>
        </p:sp>
        <p:sp>
          <p:nvSpPr>
            <p:cNvPr id="1038442" name="Line 106"/>
            <p:cNvSpPr>
              <a:spLocks noChangeShapeType="1"/>
            </p:cNvSpPr>
            <p:nvPr/>
          </p:nvSpPr>
          <p:spPr bwMode="auto">
            <a:xfrm flipH="1">
              <a:off x="3456" y="2160"/>
              <a:ext cx="480" cy="288"/>
            </a:xfrm>
            <a:prstGeom prst="line">
              <a:avLst/>
            </a:prstGeom>
            <a:noFill/>
            <a:ln w="28575">
              <a:solidFill>
                <a:schemeClr val="bg1"/>
              </a:solidFill>
              <a:round/>
              <a:headEnd/>
              <a:tailEnd/>
            </a:ln>
            <a:effectLst/>
          </p:spPr>
          <p:txBody>
            <a:bodyPr/>
            <a:lstStyle/>
            <a:p>
              <a:endParaRPr lang="en-US">
                <a:solidFill>
                  <a:prstClr val="black"/>
                </a:solidFill>
                <a:latin typeface="Calibri"/>
              </a:endParaRPr>
            </a:p>
          </p:txBody>
        </p:sp>
      </p:gr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VCT-VOLUNTARY COUNSELING TESTING</a:t>
            </a:r>
          </a:p>
        </p:txBody>
      </p:sp>
      <p:sp>
        <p:nvSpPr>
          <p:cNvPr id="3" name="Content Placeholder 2"/>
          <p:cNvSpPr>
            <a:spLocks noGrp="1"/>
          </p:cNvSpPr>
          <p:nvPr>
            <p:ph idx="1"/>
          </p:nvPr>
        </p:nvSpPr>
        <p:spPr/>
        <p:txBody>
          <a:bodyPr>
            <a:normAutofit/>
          </a:bodyPr>
          <a:lstStyle/>
          <a:p>
            <a:r>
              <a:rPr lang="en-US" sz="2400" dirty="0"/>
              <a:t>It is the process by which a person seeks to find out whether she /he is infected with HIV or not.</a:t>
            </a:r>
          </a:p>
          <a:p>
            <a:r>
              <a:rPr lang="en-US" sz="2400" b="1" dirty="0"/>
              <a:t>A) VCT is voluntary:-</a:t>
            </a:r>
          </a:p>
          <a:p>
            <a:r>
              <a:rPr lang="en-US" sz="2400" dirty="0"/>
              <a:t>VCT services are allowed always voluntary and strictly confidential.</a:t>
            </a:r>
          </a:p>
          <a:p>
            <a:r>
              <a:rPr lang="en-US" sz="2400" dirty="0"/>
              <a:t>The dignity of the client is carefully maintained.</a:t>
            </a:r>
          </a:p>
          <a:p>
            <a:r>
              <a:rPr lang="en-US" sz="2400" dirty="0"/>
              <a:t>The client receive complete information about HIV/AIDS.</a:t>
            </a:r>
          </a:p>
          <a:p>
            <a:r>
              <a:rPr lang="en-US" sz="2400" dirty="0"/>
              <a:t>CLIENT gives informed consent for the test to be done.</a:t>
            </a:r>
          </a:p>
          <a:p>
            <a:r>
              <a:rPr lang="en-US" sz="2400" dirty="0"/>
              <a:t>Counselor's make sure that the client is requesting the service without any coercion.</a:t>
            </a:r>
          </a:p>
        </p:txBody>
      </p:sp>
    </p:spTree>
    <p:extLst>
      <p:ext uri="{BB962C8B-B14F-4D97-AF65-F5344CB8AC3E}">
        <p14:creationId xmlns:p14="http://schemas.microsoft.com/office/powerpoint/2010/main" val="51992684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48768"/>
          </a:xfrm>
        </p:spPr>
        <p:txBody>
          <a:bodyPr>
            <a:normAutofit fontScale="90000"/>
          </a:bodyPr>
          <a:lstStyle/>
          <a:p>
            <a:r>
              <a:rPr lang="en-US" dirty="0"/>
              <a:t>                               CT</a:t>
            </a:r>
          </a:p>
        </p:txBody>
      </p:sp>
      <p:sp>
        <p:nvSpPr>
          <p:cNvPr id="3" name="Content Placeholder 2"/>
          <p:cNvSpPr>
            <a:spLocks noGrp="1"/>
          </p:cNvSpPr>
          <p:nvPr>
            <p:ph idx="1"/>
          </p:nvPr>
        </p:nvSpPr>
        <p:spPr>
          <a:xfrm>
            <a:off x="457200" y="1039368"/>
            <a:ext cx="10671048" cy="5769864"/>
          </a:xfrm>
        </p:spPr>
        <p:txBody>
          <a:bodyPr>
            <a:normAutofit/>
          </a:bodyPr>
          <a:lstStyle/>
          <a:p>
            <a:r>
              <a:rPr lang="en-US" sz="2800" b="1" dirty="0"/>
              <a:t>B)VCT provides professional counseling:</a:t>
            </a:r>
          </a:p>
          <a:p>
            <a:r>
              <a:rPr lang="en-US" sz="2800" dirty="0"/>
              <a:t>Profession counseling is a confidential dialogue between  the client and the care provider , with the aim of enabling the client to cope with stress and to take personal decision related to HIV/AIDS.</a:t>
            </a:r>
          </a:p>
          <a:p>
            <a:r>
              <a:rPr lang="en-US" sz="2800" dirty="0"/>
              <a:t>Counseling help the client decide if they are really ready to take the test and receive the result this help them understand the results.</a:t>
            </a:r>
          </a:p>
          <a:p>
            <a:r>
              <a:rPr lang="en-US" sz="2800" dirty="0"/>
              <a:t>Counseling helps the clients develop a plan to reduce future risk of infection.</a:t>
            </a:r>
          </a:p>
          <a:p>
            <a:r>
              <a:rPr lang="en-US" sz="2800" b="1" dirty="0"/>
              <a:t>C) VCT includes HIV testing:</a:t>
            </a:r>
          </a:p>
          <a:p>
            <a:r>
              <a:rPr lang="en-US" sz="2800" dirty="0"/>
              <a:t>HIV testing is done in all VCT </a:t>
            </a:r>
            <a:r>
              <a:rPr lang="en-US" sz="2800" dirty="0" err="1"/>
              <a:t>centres</a:t>
            </a:r>
            <a:r>
              <a:rPr lang="en-US" sz="2800" dirty="0"/>
              <a:t>.</a:t>
            </a:r>
          </a:p>
          <a:p>
            <a:r>
              <a:rPr lang="en-US" sz="2800" dirty="0"/>
              <a:t>Results are ready within a short (15-20min) the same day.</a:t>
            </a:r>
          </a:p>
          <a:p>
            <a:r>
              <a:rPr lang="en-US" sz="2800" dirty="0"/>
              <a:t>Simple and rapid test are done in most VCT CENTRES.</a:t>
            </a:r>
          </a:p>
          <a:p>
            <a:endParaRPr lang="en-US" sz="2800" dirty="0"/>
          </a:p>
        </p:txBody>
      </p:sp>
    </p:spTree>
    <p:extLst>
      <p:ext uri="{BB962C8B-B14F-4D97-AF65-F5344CB8AC3E}">
        <p14:creationId xmlns:p14="http://schemas.microsoft.com/office/powerpoint/2010/main" val="1537208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505968"/>
          </a:xfrm>
        </p:spPr>
        <p:txBody>
          <a:bodyPr>
            <a:normAutofit fontScale="90000"/>
          </a:bodyPr>
          <a:lstStyle/>
          <a:p>
            <a:r>
              <a:rPr lang="en-US" dirty="0"/>
              <a:t>                           CT</a:t>
            </a:r>
          </a:p>
        </p:txBody>
      </p:sp>
      <p:sp>
        <p:nvSpPr>
          <p:cNvPr id="3" name="Content Placeholder 2"/>
          <p:cNvSpPr>
            <a:spLocks noGrp="1"/>
          </p:cNvSpPr>
          <p:nvPr>
            <p:ph idx="1"/>
          </p:nvPr>
        </p:nvSpPr>
        <p:spPr>
          <a:xfrm>
            <a:off x="381000" y="1143000"/>
            <a:ext cx="10747248" cy="5562600"/>
          </a:xfrm>
        </p:spPr>
        <p:txBody>
          <a:bodyPr>
            <a:noAutofit/>
          </a:bodyPr>
          <a:lstStyle/>
          <a:p>
            <a:r>
              <a:rPr lang="en-US" sz="2800" dirty="0"/>
              <a:t>ALL positive results are confirmed within a second test.</a:t>
            </a:r>
          </a:p>
          <a:p>
            <a:r>
              <a:rPr lang="en-US" sz="2800" dirty="0"/>
              <a:t>Its done by a trained counselor or lab technique.</a:t>
            </a:r>
          </a:p>
          <a:p>
            <a:r>
              <a:rPr lang="en-US" sz="2800" dirty="0"/>
              <a:t>VCT is at the Centre of HIV prevention and care.</a:t>
            </a:r>
          </a:p>
          <a:p>
            <a:r>
              <a:rPr lang="en-US" sz="2800" b="1" dirty="0"/>
              <a:t>PURPOSE OF VCT.</a:t>
            </a:r>
          </a:p>
          <a:p>
            <a:r>
              <a:rPr lang="en-US" sz="2800" dirty="0"/>
              <a:t>To know ones HIV status.</a:t>
            </a:r>
          </a:p>
          <a:p>
            <a:r>
              <a:rPr lang="en-US" sz="2800" dirty="0"/>
              <a:t>Help reduce risky behaviour.</a:t>
            </a:r>
          </a:p>
          <a:p>
            <a:r>
              <a:rPr lang="en-US" sz="2800" dirty="0"/>
              <a:t>Enable early referrals for appropriate health services.</a:t>
            </a:r>
          </a:p>
          <a:p>
            <a:r>
              <a:rPr lang="en-US" sz="2800" dirty="0"/>
              <a:t>Help client  plan a future.</a:t>
            </a:r>
          </a:p>
          <a:p>
            <a:r>
              <a:rPr lang="en-US" sz="2800" dirty="0"/>
              <a:t>Reduce transmission of HIV.</a:t>
            </a:r>
          </a:p>
          <a:p>
            <a:r>
              <a:rPr lang="en-US" sz="2800" dirty="0"/>
              <a:t>Types of HIV testing :- VCT,DCT,RTC-Routine counseling and testing , MCT-Mandatory counseling and testing, surveillance testing.</a:t>
            </a:r>
          </a:p>
        </p:txBody>
      </p:sp>
    </p:spTree>
    <p:extLst>
      <p:ext uri="{BB962C8B-B14F-4D97-AF65-F5344CB8AC3E}">
        <p14:creationId xmlns:p14="http://schemas.microsoft.com/office/powerpoint/2010/main" val="291679967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84632"/>
            <a:ext cx="10823448" cy="1609344"/>
          </a:xfrm>
        </p:spPr>
        <p:txBody>
          <a:bodyPr>
            <a:normAutofit/>
          </a:bodyPr>
          <a:lstStyle/>
          <a:p>
            <a:r>
              <a:rPr lang="en-US" dirty="0"/>
              <a:t>BENEFITS OF VCT TO HIV POSITIVE CLIENTS</a:t>
            </a:r>
          </a:p>
        </p:txBody>
      </p:sp>
      <p:sp>
        <p:nvSpPr>
          <p:cNvPr id="3" name="Content Placeholder 2"/>
          <p:cNvSpPr>
            <a:spLocks noGrp="1"/>
          </p:cNvSpPr>
          <p:nvPr>
            <p:ph idx="1"/>
          </p:nvPr>
        </p:nvSpPr>
        <p:spPr>
          <a:xfrm>
            <a:off x="304800" y="2121408"/>
            <a:ext cx="11582400" cy="4736592"/>
          </a:xfrm>
        </p:spPr>
        <p:txBody>
          <a:bodyPr>
            <a:noAutofit/>
          </a:bodyPr>
          <a:lstStyle/>
          <a:p>
            <a:r>
              <a:rPr lang="en-US" sz="2600" dirty="0"/>
              <a:t>Prevention of HIV transmission to loved ones.</a:t>
            </a:r>
          </a:p>
          <a:p>
            <a:r>
              <a:rPr lang="en-US" sz="2600" dirty="0"/>
              <a:t>Make informed decisions about marriage, pregnancy and social relations.</a:t>
            </a:r>
          </a:p>
          <a:p>
            <a:r>
              <a:rPr lang="en-US" sz="2600" dirty="0"/>
              <a:t>Clients learn about positive living i.e. taking care of ones health in order to stay healthy and longer:-avoid unprotected sex, good nutrition, follow up medical care, physical exercises social support, being optimistic.</a:t>
            </a:r>
          </a:p>
          <a:p>
            <a:r>
              <a:rPr lang="en-US" sz="2600" dirty="0"/>
              <a:t>Helps client cope with the psychological issues related to HIV especially stigma.</a:t>
            </a:r>
          </a:p>
          <a:p>
            <a:r>
              <a:rPr lang="en-US" sz="2600" dirty="0"/>
              <a:t>Assist disclosure to partners, families and children.</a:t>
            </a:r>
          </a:p>
          <a:p>
            <a:r>
              <a:rPr lang="en-US" sz="2600" dirty="0"/>
              <a:t>Ensure early referrals for other services e.g. nutritionist, FP, PMTCT, treatment of opportunistic infection, ART.</a:t>
            </a:r>
          </a:p>
          <a:p>
            <a:r>
              <a:rPr lang="en-US" sz="2600" dirty="0"/>
              <a:t>Refer clients for legal assistance incase of need.</a:t>
            </a:r>
          </a:p>
        </p:txBody>
      </p:sp>
    </p:spTree>
    <p:extLst>
      <p:ext uri="{BB962C8B-B14F-4D97-AF65-F5344CB8AC3E}">
        <p14:creationId xmlns:p14="http://schemas.microsoft.com/office/powerpoint/2010/main" val="265257283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BENEFITS OF VCT TO NEGATIVE CLIENTS</a:t>
            </a:r>
          </a:p>
        </p:txBody>
      </p:sp>
      <p:sp>
        <p:nvSpPr>
          <p:cNvPr id="3" name="Content Placeholder 2"/>
          <p:cNvSpPr>
            <a:spLocks noGrp="1"/>
          </p:cNvSpPr>
          <p:nvPr>
            <p:ph idx="1"/>
          </p:nvPr>
        </p:nvSpPr>
        <p:spPr>
          <a:xfrm>
            <a:off x="1069848" y="2121408"/>
            <a:ext cx="10058400" cy="4431792"/>
          </a:xfrm>
        </p:spPr>
        <p:txBody>
          <a:bodyPr>
            <a:normAutofit/>
          </a:bodyPr>
          <a:lstStyle/>
          <a:p>
            <a:r>
              <a:rPr lang="en-US" sz="2800" dirty="0"/>
              <a:t>Negative results are strong motivator to reduce risky behavior.</a:t>
            </a:r>
          </a:p>
          <a:p>
            <a:r>
              <a:rPr lang="en-US" sz="2800" dirty="0"/>
              <a:t>Reduces fear, anxiety and hopelessness associated with past risky behavior.</a:t>
            </a:r>
          </a:p>
          <a:p>
            <a:r>
              <a:rPr lang="en-US" sz="2800" dirty="0"/>
              <a:t>Clients can seek treatment to other health problems without fear.</a:t>
            </a:r>
          </a:p>
          <a:p>
            <a:r>
              <a:rPr lang="en-US" sz="2800" dirty="0"/>
              <a:t>Clients can get married and plan pregnancy without doubt and fear.</a:t>
            </a:r>
          </a:p>
        </p:txBody>
      </p:sp>
    </p:spTree>
    <p:extLst>
      <p:ext uri="{BB962C8B-B14F-4D97-AF65-F5344CB8AC3E}">
        <p14:creationId xmlns:p14="http://schemas.microsoft.com/office/powerpoint/2010/main" val="267634622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658368"/>
          </a:xfrm>
        </p:spPr>
        <p:txBody>
          <a:bodyPr>
            <a:normAutofit fontScale="90000"/>
          </a:bodyPr>
          <a:lstStyle/>
          <a:p>
            <a:r>
              <a:rPr lang="en-US" dirty="0"/>
              <a:t>LABORATORY TESTING</a:t>
            </a:r>
          </a:p>
        </p:txBody>
      </p:sp>
      <p:sp>
        <p:nvSpPr>
          <p:cNvPr id="3" name="Content Placeholder 2"/>
          <p:cNvSpPr>
            <a:spLocks noGrp="1"/>
          </p:cNvSpPr>
          <p:nvPr>
            <p:ph idx="1"/>
          </p:nvPr>
        </p:nvSpPr>
        <p:spPr>
          <a:xfrm>
            <a:off x="304800" y="1143000"/>
            <a:ext cx="11887200" cy="5029200"/>
          </a:xfrm>
        </p:spPr>
        <p:txBody>
          <a:bodyPr>
            <a:noAutofit/>
          </a:bodyPr>
          <a:lstStyle/>
          <a:p>
            <a:r>
              <a:rPr lang="en-US" sz="2600" dirty="0"/>
              <a:t>The purpose is to establish presence of HIV infection.</a:t>
            </a:r>
          </a:p>
          <a:p>
            <a:r>
              <a:rPr lang="en-US" sz="2600" dirty="0"/>
              <a:t>The diagnostic tests are two:- serological test-ELIZA (enzyme linked immunosorbent assay) detects antibodies blood.</a:t>
            </a:r>
          </a:p>
          <a:p>
            <a:r>
              <a:rPr lang="en-US" sz="2600" dirty="0"/>
              <a:t>Viral detection methods- P24 marker.</a:t>
            </a:r>
          </a:p>
          <a:p>
            <a:r>
              <a:rPr lang="en-US" sz="2600" b="1" dirty="0"/>
              <a:t>1.SEROLOGICAL TESTS :-</a:t>
            </a:r>
          </a:p>
          <a:p>
            <a:r>
              <a:rPr lang="en-US" sz="2600" dirty="0"/>
              <a:t>Are based on antibody-antigen reaction.</a:t>
            </a:r>
          </a:p>
          <a:p>
            <a:r>
              <a:rPr lang="en-US" sz="2600" dirty="0"/>
              <a:t>They detect presence of antibodies in the blood </a:t>
            </a:r>
          </a:p>
          <a:p>
            <a:r>
              <a:rPr lang="en-US" sz="2600" dirty="0"/>
              <a:t>Only reliable after window period i.e. time between the onset of infection and appearance of detectable antibodies.</a:t>
            </a:r>
          </a:p>
          <a:p>
            <a:r>
              <a:rPr lang="en-US" sz="2600" dirty="0"/>
              <a:t>Are common and widely used.</a:t>
            </a:r>
          </a:p>
          <a:p>
            <a:r>
              <a:rPr lang="en-US" sz="2600" dirty="0"/>
              <a:t>Blood and blood serum are the sample used</a:t>
            </a:r>
          </a:p>
          <a:p>
            <a:r>
              <a:rPr lang="en-US" sz="2600" dirty="0"/>
              <a:t>The serological test include :-   </a:t>
            </a:r>
          </a:p>
        </p:txBody>
      </p:sp>
    </p:spTree>
    <p:extLst>
      <p:ext uri="{BB962C8B-B14F-4D97-AF65-F5344CB8AC3E}">
        <p14:creationId xmlns:p14="http://schemas.microsoft.com/office/powerpoint/2010/main" val="149765663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505968"/>
          </a:xfrm>
        </p:spPr>
        <p:txBody>
          <a:bodyPr>
            <a:normAutofit fontScale="90000"/>
          </a:bodyPr>
          <a:lstStyle/>
          <a:p>
            <a:r>
              <a:rPr lang="en-US" dirty="0"/>
              <a:t>ELIZA-Enzyme Linked Immuno-sorbent Assay</a:t>
            </a:r>
          </a:p>
        </p:txBody>
      </p:sp>
      <p:sp>
        <p:nvSpPr>
          <p:cNvPr id="3" name="Content Placeholder 2"/>
          <p:cNvSpPr>
            <a:spLocks noGrp="1"/>
          </p:cNvSpPr>
          <p:nvPr>
            <p:ph idx="1"/>
          </p:nvPr>
        </p:nvSpPr>
        <p:spPr>
          <a:xfrm>
            <a:off x="304800" y="1524000"/>
            <a:ext cx="10823448" cy="5334000"/>
          </a:xfrm>
        </p:spPr>
        <p:txBody>
          <a:bodyPr>
            <a:noAutofit/>
          </a:bodyPr>
          <a:lstStyle/>
          <a:p>
            <a:r>
              <a:rPr lang="en-US" sz="2800" dirty="0"/>
              <a:t>They are both long and rapid –Elisa test used in the diagnosis of HIV infection.</a:t>
            </a:r>
          </a:p>
          <a:p>
            <a:r>
              <a:rPr lang="en-US" sz="2800" dirty="0"/>
              <a:t>Long test are done in the laboratory and takes about 3 days to produce results.</a:t>
            </a:r>
          </a:p>
          <a:p>
            <a:r>
              <a:rPr lang="en-US" sz="2800" dirty="0"/>
              <a:t>Rapid tests are simple and commonly done in the VCT Centre's.</a:t>
            </a:r>
          </a:p>
          <a:p>
            <a:r>
              <a:rPr lang="en-US" sz="2800" dirty="0"/>
              <a:t>They produce results in less than 20 min. a test kit from the manufacturer is used e.g. determine , </a:t>
            </a:r>
            <a:r>
              <a:rPr lang="en-US" sz="2800" dirty="0" err="1"/>
              <a:t>Unigold</a:t>
            </a:r>
            <a:r>
              <a:rPr lang="en-US" sz="2800" dirty="0"/>
              <a:t>  </a:t>
            </a:r>
            <a:r>
              <a:rPr lang="en-US" sz="2800" dirty="0" err="1"/>
              <a:t>e.t.c</a:t>
            </a:r>
            <a:r>
              <a:rPr lang="en-US" sz="2800" dirty="0"/>
              <a:t> </a:t>
            </a:r>
          </a:p>
          <a:p>
            <a:r>
              <a:rPr lang="en-US" sz="2800" b="1" dirty="0"/>
              <a:t>CONFIRMATORY TEST:-</a:t>
            </a:r>
          </a:p>
          <a:p>
            <a:r>
              <a:rPr lang="en-US" sz="2800" dirty="0"/>
              <a:t>Are used to confirm all the positive test , they are very specific and sensible even to very low level of antibodies.</a:t>
            </a:r>
          </a:p>
          <a:p>
            <a:r>
              <a:rPr lang="en-US" sz="2800" dirty="0"/>
              <a:t>They include :- Western blot , immuno-fluorescent antibody assay.</a:t>
            </a:r>
          </a:p>
          <a:p>
            <a:endParaRPr lang="en-US" sz="2800" dirty="0"/>
          </a:p>
        </p:txBody>
      </p:sp>
    </p:spTree>
    <p:extLst>
      <p:ext uri="{BB962C8B-B14F-4D97-AF65-F5344CB8AC3E}">
        <p14:creationId xmlns:p14="http://schemas.microsoft.com/office/powerpoint/2010/main" val="12186020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en-US" dirty="0"/>
              <a:t>DESCRPTION OF HIV EPIDERMIC</a:t>
            </a:r>
          </a:p>
        </p:txBody>
      </p:sp>
      <p:sp>
        <p:nvSpPr>
          <p:cNvPr id="3" name="Content Placeholder 2"/>
          <p:cNvSpPr>
            <a:spLocks noGrp="1"/>
          </p:cNvSpPr>
          <p:nvPr>
            <p:ph idx="1"/>
          </p:nvPr>
        </p:nvSpPr>
        <p:spPr/>
        <p:txBody>
          <a:bodyPr>
            <a:noAutofit/>
          </a:bodyPr>
          <a:lstStyle/>
          <a:p>
            <a:r>
              <a:rPr lang="en-US" sz="2400" dirty="0"/>
              <a:t>HIV is a worldwide pandemic and has entered the 46</a:t>
            </a:r>
            <a:r>
              <a:rPr lang="en-US" sz="2400" baseline="30000" dirty="0"/>
              <a:t>th</a:t>
            </a:r>
            <a:r>
              <a:rPr lang="en-US" sz="2400" dirty="0"/>
              <a:t> year. </a:t>
            </a:r>
          </a:p>
          <a:p>
            <a:r>
              <a:rPr lang="en-US" sz="2400" dirty="0"/>
              <a:t>Globally, 34-46 million people are having HIV infection .About half of these people are between15-24 years.</a:t>
            </a:r>
          </a:p>
          <a:p>
            <a:r>
              <a:rPr lang="en-US" sz="2400" b="1" dirty="0"/>
              <a:t>SUBSAHARAN AFRICA</a:t>
            </a:r>
          </a:p>
          <a:p>
            <a:r>
              <a:rPr lang="en-US" sz="2400" dirty="0"/>
              <a:t>It has a population of about 10% of worlds population. It is a home to more than 60% of people living with HIV/AIDS. All age groups are affected but most are young and middle aged . It is a major cause of morbidity and mortality.</a:t>
            </a:r>
          </a:p>
          <a:p>
            <a:r>
              <a:rPr lang="en-US" sz="2400" b="1" dirty="0"/>
              <a:t>KENYA</a:t>
            </a:r>
          </a:p>
          <a:p>
            <a:r>
              <a:rPr lang="en-US" sz="2400" dirty="0"/>
              <a:t>National HIV preference is 7% between 15-49 years. Women are more affected than men. Peak age is between 34-44 years in males</a:t>
            </a:r>
          </a:p>
        </p:txBody>
      </p:sp>
    </p:spTree>
    <p:extLst>
      <p:ext uri="{BB962C8B-B14F-4D97-AF65-F5344CB8AC3E}">
        <p14:creationId xmlns:p14="http://schemas.microsoft.com/office/powerpoint/2010/main" val="9158289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2.VIRAL DETECTION METHOD</a:t>
            </a:r>
          </a:p>
        </p:txBody>
      </p:sp>
      <p:sp>
        <p:nvSpPr>
          <p:cNvPr id="3" name="Content Placeholder 2"/>
          <p:cNvSpPr>
            <a:spLocks noGrp="1"/>
          </p:cNvSpPr>
          <p:nvPr>
            <p:ph idx="1"/>
          </p:nvPr>
        </p:nvSpPr>
        <p:spPr>
          <a:xfrm>
            <a:off x="1069848" y="2093976"/>
            <a:ext cx="10058400" cy="4078224"/>
          </a:xfrm>
        </p:spPr>
        <p:txBody>
          <a:bodyPr>
            <a:normAutofit/>
          </a:bodyPr>
          <a:lstStyle/>
          <a:p>
            <a:r>
              <a:rPr lang="en-US" sz="2800" dirty="0"/>
              <a:t>Its used to detect viral antigens, the antigen may be viral DNA or  RNA or viral proteins or the viral particles .</a:t>
            </a:r>
          </a:p>
          <a:p>
            <a:r>
              <a:rPr lang="en-US" sz="2800" dirty="0"/>
              <a:t>They include :-</a:t>
            </a:r>
          </a:p>
          <a:p>
            <a:r>
              <a:rPr lang="en-US" sz="2800" dirty="0"/>
              <a:t>Polymerase chain reaction- PCR</a:t>
            </a:r>
          </a:p>
          <a:p>
            <a:r>
              <a:rPr lang="en-US" sz="2800" dirty="0"/>
              <a:t>P24 Antigen  Assay.</a:t>
            </a:r>
          </a:p>
          <a:p>
            <a:endParaRPr lang="en-US" sz="2800" dirty="0"/>
          </a:p>
        </p:txBody>
      </p:sp>
    </p:spTree>
    <p:extLst>
      <p:ext uri="{BB962C8B-B14F-4D97-AF65-F5344CB8AC3E}">
        <p14:creationId xmlns:p14="http://schemas.microsoft.com/office/powerpoint/2010/main" val="318943339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CB7A2-3866-40B5-94E0-C84C6E5523D7}"/>
              </a:ext>
            </a:extLst>
          </p:cNvPr>
          <p:cNvSpPr>
            <a:spLocks noGrp="1"/>
          </p:cNvSpPr>
          <p:nvPr>
            <p:ph type="title"/>
          </p:nvPr>
        </p:nvSpPr>
        <p:spPr/>
        <p:txBody>
          <a:bodyPr/>
          <a:lstStyle/>
          <a:p>
            <a:r>
              <a:rPr lang="en-US" dirty="0" err="1"/>
              <a:t>Hiv</a:t>
            </a:r>
            <a:r>
              <a:rPr lang="en-US" dirty="0"/>
              <a:t> tests</a:t>
            </a:r>
          </a:p>
        </p:txBody>
      </p:sp>
      <p:sp>
        <p:nvSpPr>
          <p:cNvPr id="3" name="Content Placeholder 2">
            <a:extLst>
              <a:ext uri="{FF2B5EF4-FFF2-40B4-BE49-F238E27FC236}">
                <a16:creationId xmlns:a16="http://schemas.microsoft.com/office/drawing/2014/main" id="{A9DDFDAD-22BA-4718-B5FD-D350AB6CB49F}"/>
              </a:ext>
            </a:extLst>
          </p:cNvPr>
          <p:cNvSpPr>
            <a:spLocks noGrp="1"/>
          </p:cNvSpPr>
          <p:nvPr>
            <p:ph idx="1"/>
          </p:nvPr>
        </p:nvSpPr>
        <p:spPr/>
        <p:txBody>
          <a:bodyPr>
            <a:normAutofit/>
          </a:bodyPr>
          <a:lstStyle/>
          <a:p>
            <a:r>
              <a:rPr lang="en-US" sz="2800" i="0" dirty="0">
                <a:solidFill>
                  <a:srgbClr val="000000"/>
                </a:solidFill>
                <a:effectLst/>
              </a:rPr>
              <a:t>There are three types of tests available: </a:t>
            </a:r>
          </a:p>
          <a:p>
            <a:pPr lvl="1"/>
            <a:r>
              <a:rPr lang="en-US" sz="2600" i="0" dirty="0">
                <a:solidFill>
                  <a:srgbClr val="000000"/>
                </a:solidFill>
                <a:effectLst/>
              </a:rPr>
              <a:t>nucleic acid tests (NAT), </a:t>
            </a:r>
          </a:p>
          <a:p>
            <a:pPr lvl="1"/>
            <a:r>
              <a:rPr lang="en-US" sz="2600" i="0" dirty="0">
                <a:solidFill>
                  <a:srgbClr val="000000"/>
                </a:solidFill>
                <a:effectLst/>
              </a:rPr>
              <a:t>antigen/antibody tests, and </a:t>
            </a:r>
          </a:p>
          <a:p>
            <a:pPr lvl="1"/>
            <a:r>
              <a:rPr lang="en-US" sz="2600" i="0" dirty="0">
                <a:solidFill>
                  <a:srgbClr val="000000"/>
                </a:solidFill>
                <a:effectLst/>
              </a:rPr>
              <a:t>antibody tests. </a:t>
            </a:r>
          </a:p>
          <a:p>
            <a:r>
              <a:rPr lang="en-US" sz="2800" i="0" dirty="0">
                <a:solidFill>
                  <a:srgbClr val="000000"/>
                </a:solidFill>
                <a:effectLst/>
              </a:rPr>
              <a:t>HIV tests are typically performed on blood or oral fluid. They may also be performed on urine.</a:t>
            </a:r>
            <a:endParaRPr lang="en-US" sz="2800" dirty="0"/>
          </a:p>
        </p:txBody>
      </p:sp>
    </p:spTree>
    <p:extLst>
      <p:ext uri="{BB962C8B-B14F-4D97-AF65-F5344CB8AC3E}">
        <p14:creationId xmlns:p14="http://schemas.microsoft.com/office/powerpoint/2010/main" val="152398456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4B2159-695A-4870-ABF4-1E876E8F81AD}"/>
              </a:ext>
            </a:extLst>
          </p:cNvPr>
          <p:cNvSpPr>
            <a:spLocks noGrp="1"/>
          </p:cNvSpPr>
          <p:nvPr>
            <p:ph idx="1"/>
          </p:nvPr>
        </p:nvSpPr>
        <p:spPr>
          <a:xfrm>
            <a:off x="304800" y="152400"/>
            <a:ext cx="11887200" cy="6705600"/>
          </a:xfrm>
        </p:spPr>
        <p:txBody>
          <a:bodyPr>
            <a:noAutofit/>
          </a:bodyPr>
          <a:lstStyle/>
          <a:p>
            <a:r>
              <a:rPr lang="en-US" sz="2800" b="0" i="0" dirty="0">
                <a:solidFill>
                  <a:srgbClr val="000000"/>
                </a:solidFill>
                <a:effectLst/>
              </a:rPr>
              <a:t>A </a:t>
            </a:r>
            <a:r>
              <a:rPr lang="en-US" sz="2800" b="1" i="0" dirty="0">
                <a:solidFill>
                  <a:srgbClr val="000000"/>
                </a:solidFill>
                <a:effectLst/>
              </a:rPr>
              <a:t>NAT </a:t>
            </a:r>
            <a:r>
              <a:rPr lang="en-US" sz="2800" b="0" i="0" dirty="0">
                <a:solidFill>
                  <a:srgbClr val="000000"/>
                </a:solidFill>
                <a:effectLst/>
              </a:rPr>
              <a:t>looks for the actual virus in the blood and involves drawing blood from a vein. The test can either tell if a person has HIV or tell how much virus is present in the blood (known as an HIV viral load test). The test is very expensive and not routinely used for screening individuals unless they recently had a high-risk exposure or a possible exposure and have early symptoms of HIV infection. An </a:t>
            </a:r>
            <a:r>
              <a:rPr lang="en-US" sz="2800" b="1" i="0" dirty="0">
                <a:solidFill>
                  <a:srgbClr val="000000"/>
                </a:solidFill>
                <a:effectLst/>
              </a:rPr>
              <a:t>antigen/antibody test </a:t>
            </a:r>
            <a:r>
              <a:rPr lang="en-US" sz="2800" b="0" i="0" dirty="0">
                <a:solidFill>
                  <a:srgbClr val="000000"/>
                </a:solidFill>
                <a:effectLst/>
              </a:rPr>
              <a:t>looks for both HIV antibodies and antigens. P24marker- p24 is produced even before antibodies develop. This lab test involves drawing blood from a vein. There is also a rapid antigen/antibody test available that is done with a finger prick.</a:t>
            </a:r>
          </a:p>
          <a:p>
            <a:r>
              <a:rPr lang="en-US" sz="2800" b="0" i="0" dirty="0">
                <a:solidFill>
                  <a:srgbClr val="000000"/>
                </a:solidFill>
                <a:effectLst/>
              </a:rPr>
              <a:t>HIV </a:t>
            </a:r>
            <a:r>
              <a:rPr lang="en-US" sz="2800" b="1" i="0" dirty="0">
                <a:solidFill>
                  <a:srgbClr val="000000"/>
                </a:solidFill>
                <a:effectLst/>
              </a:rPr>
              <a:t>antibody tests </a:t>
            </a:r>
            <a:r>
              <a:rPr lang="en-US" sz="2800" b="0" i="0" dirty="0">
                <a:solidFill>
                  <a:srgbClr val="000000"/>
                </a:solidFill>
                <a:effectLst/>
              </a:rPr>
              <a:t>only look for antibodies to HIV in your blood or oral fluid</a:t>
            </a:r>
            <a:endParaRPr lang="en-US" sz="2800" dirty="0">
              <a:solidFill>
                <a:srgbClr val="000000"/>
              </a:solidFill>
            </a:endParaRPr>
          </a:p>
          <a:p>
            <a:r>
              <a:rPr lang="en-US" sz="2800" dirty="0">
                <a:solidFill>
                  <a:srgbClr val="000000"/>
                </a:solidFill>
              </a:rPr>
              <a:t>N/B </a:t>
            </a:r>
            <a:r>
              <a:rPr lang="en-US" sz="2800" b="0" i="0" dirty="0">
                <a:solidFill>
                  <a:srgbClr val="000000"/>
                </a:solidFill>
                <a:effectLst/>
              </a:rPr>
              <a:t>Laboratory tests (</a:t>
            </a:r>
            <a:r>
              <a:rPr lang="en-US" sz="2800" b="1" i="0" dirty="0" err="1">
                <a:solidFill>
                  <a:srgbClr val="000000"/>
                </a:solidFill>
                <a:effectLst/>
              </a:rPr>
              <a:t>NAT</a:t>
            </a:r>
            <a:r>
              <a:rPr lang="en-US" sz="2800" b="0" i="0" dirty="0" err="1">
                <a:solidFill>
                  <a:srgbClr val="000000"/>
                </a:solidFill>
                <a:effectLst/>
              </a:rPr>
              <a:t>and</a:t>
            </a:r>
            <a:r>
              <a:rPr lang="en-US" sz="2800" b="0" i="0" dirty="0">
                <a:solidFill>
                  <a:srgbClr val="000000"/>
                </a:solidFill>
                <a:effectLst/>
              </a:rPr>
              <a:t> </a:t>
            </a:r>
            <a:r>
              <a:rPr lang="en-US" sz="2800" b="1" i="0" dirty="0">
                <a:solidFill>
                  <a:srgbClr val="000000"/>
                </a:solidFill>
                <a:effectLst/>
              </a:rPr>
              <a:t>antigen/antibody</a:t>
            </a:r>
            <a:r>
              <a:rPr lang="en-US" sz="2800" b="0" i="0" dirty="0">
                <a:solidFill>
                  <a:srgbClr val="000000"/>
                </a:solidFill>
                <a:effectLst/>
              </a:rPr>
              <a:t>) require blood to be drawn from your vein into a tube and then that blood is sent to a laboratory for testing. The results may take several days to be available.</a:t>
            </a:r>
          </a:p>
          <a:p>
            <a:r>
              <a:rPr lang="en-US" sz="2800" b="1" i="0" dirty="0">
                <a:solidFill>
                  <a:srgbClr val="000000"/>
                </a:solidFill>
                <a:effectLst/>
              </a:rPr>
              <a:t>rapid antibody screening test &amp; antigen/antibody test</a:t>
            </a:r>
            <a:r>
              <a:rPr lang="en-US" sz="2800" b="0" i="0" dirty="0">
                <a:solidFill>
                  <a:srgbClr val="000000"/>
                </a:solidFill>
                <a:effectLst/>
              </a:rPr>
              <a:t>, results are ready in 30 minutes or less</a:t>
            </a:r>
          </a:p>
          <a:p>
            <a:r>
              <a:rPr lang="en-US" sz="2800" b="0" i="0" dirty="0">
                <a:solidFill>
                  <a:srgbClr val="000000"/>
                </a:solidFill>
                <a:effectLst/>
              </a:rPr>
              <a:t>The </a:t>
            </a:r>
            <a:r>
              <a:rPr lang="en-US" sz="2800" b="1" i="0" dirty="0">
                <a:solidFill>
                  <a:srgbClr val="000000"/>
                </a:solidFill>
                <a:effectLst/>
              </a:rPr>
              <a:t>oral fluid antibody self-test</a:t>
            </a:r>
            <a:r>
              <a:rPr lang="en-US" sz="2800" b="0" i="0" dirty="0">
                <a:solidFill>
                  <a:srgbClr val="000000"/>
                </a:solidFill>
                <a:effectLst/>
              </a:rPr>
              <a:t> provides results within 20 minutes.</a:t>
            </a:r>
          </a:p>
          <a:p>
            <a:endParaRPr lang="en-US" sz="2800" dirty="0"/>
          </a:p>
        </p:txBody>
      </p:sp>
    </p:spTree>
    <p:extLst>
      <p:ext uri="{BB962C8B-B14F-4D97-AF65-F5344CB8AC3E}">
        <p14:creationId xmlns:p14="http://schemas.microsoft.com/office/powerpoint/2010/main" val="165519930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29FB65-8A1C-4D1F-9E2F-D54D1A113CD2}"/>
              </a:ext>
            </a:extLst>
          </p:cNvPr>
          <p:cNvSpPr>
            <a:spLocks noGrp="1"/>
          </p:cNvSpPr>
          <p:nvPr>
            <p:ph idx="1"/>
          </p:nvPr>
        </p:nvSpPr>
        <p:spPr>
          <a:xfrm>
            <a:off x="381000" y="304800"/>
            <a:ext cx="10747248" cy="6553200"/>
          </a:xfrm>
        </p:spPr>
        <p:txBody>
          <a:bodyPr>
            <a:normAutofit/>
          </a:bodyPr>
          <a:lstStyle/>
          <a:p>
            <a:r>
              <a:rPr lang="en-US" sz="3200" b="1" i="0" dirty="0">
                <a:solidFill>
                  <a:srgbClr val="000000"/>
                </a:solidFill>
                <a:effectLst/>
              </a:rPr>
              <a:t>How soon after an exposure to HIV can a test detect if I have the virus?</a:t>
            </a:r>
          </a:p>
          <a:p>
            <a:pPr marL="0" indent="0">
              <a:buNone/>
            </a:pPr>
            <a:endParaRPr lang="en-US" sz="3200" b="1" i="0" dirty="0">
              <a:solidFill>
                <a:srgbClr val="000000"/>
              </a:solidFill>
              <a:effectLst/>
            </a:endParaRPr>
          </a:p>
          <a:p>
            <a:r>
              <a:rPr lang="en-US" sz="2800" b="1" i="0" dirty="0">
                <a:solidFill>
                  <a:srgbClr val="000000"/>
                </a:solidFill>
                <a:effectLst/>
              </a:rPr>
              <a:t>No HIV test can detect HIV immediately after infection</a:t>
            </a:r>
          </a:p>
          <a:p>
            <a:pPr algn="l">
              <a:buFont typeface="Arial" panose="020B0604020202020204" pitchFamily="34" charset="0"/>
              <a:buChar char="•"/>
            </a:pPr>
            <a:r>
              <a:rPr lang="en-US" sz="2800" b="0" i="0" dirty="0">
                <a:solidFill>
                  <a:srgbClr val="000000"/>
                </a:solidFill>
                <a:effectLst/>
              </a:rPr>
              <a:t>A </a:t>
            </a:r>
            <a:r>
              <a:rPr lang="en-US" sz="2800" b="1" i="0" dirty="0">
                <a:solidFill>
                  <a:srgbClr val="000000"/>
                </a:solidFill>
                <a:effectLst/>
              </a:rPr>
              <a:t>nucleic acid test (NAT)</a:t>
            </a:r>
            <a:r>
              <a:rPr lang="en-US" sz="2800" b="0" i="0" dirty="0">
                <a:solidFill>
                  <a:srgbClr val="000000"/>
                </a:solidFill>
                <a:effectLst/>
              </a:rPr>
              <a:t> 10 to 33 days after an exposure.</a:t>
            </a:r>
          </a:p>
          <a:p>
            <a:pPr algn="l">
              <a:buFont typeface="Arial" panose="020B0604020202020204" pitchFamily="34" charset="0"/>
              <a:buChar char="•"/>
            </a:pPr>
            <a:r>
              <a:rPr lang="en-US" sz="2800" b="0" i="0" dirty="0">
                <a:solidFill>
                  <a:srgbClr val="000000"/>
                </a:solidFill>
                <a:effectLst/>
              </a:rPr>
              <a:t>An </a:t>
            </a:r>
            <a:r>
              <a:rPr lang="en-US" sz="2800" b="1" i="0" dirty="0">
                <a:solidFill>
                  <a:srgbClr val="000000"/>
                </a:solidFill>
                <a:effectLst/>
              </a:rPr>
              <a:t>antigen/antibody test </a:t>
            </a:r>
            <a:r>
              <a:rPr lang="en-US" sz="2800" b="0" i="0" dirty="0">
                <a:solidFill>
                  <a:srgbClr val="000000"/>
                </a:solidFill>
                <a:effectLst/>
              </a:rPr>
              <a:t>performed by a laboratory on blood from a vein can usually detect HIV infection 18 to 45 days after an exposure. Rapid Antigen/ antibody tests -(18 to 90 days after an exposure).</a:t>
            </a:r>
          </a:p>
          <a:p>
            <a:pPr algn="l">
              <a:buFont typeface="Arial" panose="020B0604020202020204" pitchFamily="34" charset="0"/>
              <a:buChar char="•"/>
            </a:pPr>
            <a:r>
              <a:rPr lang="en-US" sz="2800" b="1" i="0" dirty="0">
                <a:solidFill>
                  <a:srgbClr val="000000"/>
                </a:solidFill>
                <a:effectLst/>
              </a:rPr>
              <a:t>Antibody tests </a:t>
            </a:r>
            <a:r>
              <a:rPr lang="en-US" sz="2800" b="0" i="0" dirty="0">
                <a:solidFill>
                  <a:srgbClr val="000000"/>
                </a:solidFill>
                <a:effectLst/>
              </a:rPr>
              <a:t>can take 23 to 90 days to detect HIV infection after an exposure. Most rapid tests and self-tests are antibody tests. In general, antibody tests that use blood from a vein can detect HIV sooner after infection than tests done with blood from a finger prick or with oral fluid.</a:t>
            </a:r>
          </a:p>
        </p:txBody>
      </p:sp>
    </p:spTree>
    <p:extLst>
      <p:ext uri="{BB962C8B-B14F-4D97-AF65-F5344CB8AC3E}">
        <p14:creationId xmlns:p14="http://schemas.microsoft.com/office/powerpoint/2010/main" val="97146857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AD3C3-5647-4867-B311-0AB4B0A7B14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9F1BF31-8611-4770-822A-0B59E36A2B24}"/>
              </a:ext>
            </a:extLst>
          </p:cNvPr>
          <p:cNvSpPr>
            <a:spLocks noGrp="1"/>
          </p:cNvSpPr>
          <p:nvPr>
            <p:ph idx="1"/>
          </p:nvPr>
        </p:nvSpPr>
        <p:spPr/>
        <p:txBody>
          <a:bodyPr/>
          <a:lstStyle/>
          <a:p>
            <a:endParaRPr lang="en-US"/>
          </a:p>
        </p:txBody>
      </p:sp>
      <p:pic>
        <p:nvPicPr>
          <p:cNvPr id="1026" name="Picture 2" descr="HIV Tests: Uses, Side Effects, Procedure, Results">
            <a:extLst>
              <a:ext uri="{FF2B5EF4-FFF2-40B4-BE49-F238E27FC236}">
                <a16:creationId xmlns:a16="http://schemas.microsoft.com/office/drawing/2014/main" id="{5D244028-9AA8-494B-9568-C3FC11A7A7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3752" y="152401"/>
            <a:ext cx="10058399" cy="601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161419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FB928-7DAF-4B55-9C3B-08B3B7272DEF}"/>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71EC2FF9-1A89-4C21-85FA-6DDA8F921908}"/>
              </a:ext>
            </a:extLst>
          </p:cNvPr>
          <p:cNvPicPr>
            <a:picLocks noGrp="1" noChangeAspect="1"/>
          </p:cNvPicPr>
          <p:nvPr>
            <p:ph idx="1"/>
          </p:nvPr>
        </p:nvPicPr>
        <p:blipFill>
          <a:blip r:embed="rId2"/>
          <a:stretch>
            <a:fillRect/>
          </a:stretch>
        </p:blipFill>
        <p:spPr>
          <a:xfrm>
            <a:off x="228600" y="0"/>
            <a:ext cx="11811000" cy="6858000"/>
          </a:xfrm>
          <a:prstGeom prst="rect">
            <a:avLst/>
          </a:prstGeom>
        </p:spPr>
      </p:pic>
    </p:spTree>
    <p:extLst>
      <p:ext uri="{BB962C8B-B14F-4D97-AF65-F5344CB8AC3E}">
        <p14:creationId xmlns:p14="http://schemas.microsoft.com/office/powerpoint/2010/main" val="419460804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etermine HIV-1/2 Ag/Ab Combo | Abbott Point of Care Testing">
            <a:extLst>
              <a:ext uri="{FF2B5EF4-FFF2-40B4-BE49-F238E27FC236}">
                <a16:creationId xmlns:a16="http://schemas.microsoft.com/office/drawing/2014/main" id="{2B78F362-9342-4865-AC4C-91A7B18F034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4212" y="2623891"/>
            <a:ext cx="2819400" cy="3581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1A383085-A07D-470A-B109-D42E6EEE77FC}"/>
              </a:ext>
            </a:extLst>
          </p:cNvPr>
          <p:cNvPicPr>
            <a:picLocks noChangeAspect="1"/>
          </p:cNvPicPr>
          <p:nvPr/>
        </p:nvPicPr>
        <p:blipFill>
          <a:blip r:embed="rId3"/>
          <a:stretch>
            <a:fillRect/>
          </a:stretch>
        </p:blipFill>
        <p:spPr>
          <a:xfrm>
            <a:off x="3048000" y="2814638"/>
            <a:ext cx="1752600" cy="3486150"/>
          </a:xfrm>
          <a:prstGeom prst="rect">
            <a:avLst/>
          </a:prstGeom>
        </p:spPr>
      </p:pic>
      <p:pic>
        <p:nvPicPr>
          <p:cNvPr id="6" name="Picture 5">
            <a:extLst>
              <a:ext uri="{FF2B5EF4-FFF2-40B4-BE49-F238E27FC236}">
                <a16:creationId xmlns:a16="http://schemas.microsoft.com/office/drawing/2014/main" id="{4CE44483-1F44-495D-91B6-78A8160EBC16}"/>
              </a:ext>
            </a:extLst>
          </p:cNvPr>
          <p:cNvPicPr>
            <a:picLocks noChangeAspect="1"/>
          </p:cNvPicPr>
          <p:nvPr/>
        </p:nvPicPr>
        <p:blipFill>
          <a:blip r:embed="rId4"/>
          <a:stretch>
            <a:fillRect/>
          </a:stretch>
        </p:blipFill>
        <p:spPr>
          <a:xfrm>
            <a:off x="5522037" y="3045619"/>
            <a:ext cx="2667000" cy="2862263"/>
          </a:xfrm>
          <a:prstGeom prst="rect">
            <a:avLst/>
          </a:prstGeom>
        </p:spPr>
      </p:pic>
      <p:pic>
        <p:nvPicPr>
          <p:cNvPr id="7" name="Picture 6">
            <a:extLst>
              <a:ext uri="{FF2B5EF4-FFF2-40B4-BE49-F238E27FC236}">
                <a16:creationId xmlns:a16="http://schemas.microsoft.com/office/drawing/2014/main" id="{FE556449-C519-40F6-A84C-0A1CE49A8CF0}"/>
              </a:ext>
            </a:extLst>
          </p:cNvPr>
          <p:cNvPicPr>
            <a:picLocks noChangeAspect="1"/>
          </p:cNvPicPr>
          <p:nvPr/>
        </p:nvPicPr>
        <p:blipFill>
          <a:blip r:embed="rId5"/>
          <a:stretch>
            <a:fillRect/>
          </a:stretch>
        </p:blipFill>
        <p:spPr>
          <a:xfrm>
            <a:off x="8772525" y="2777852"/>
            <a:ext cx="3419475" cy="3962400"/>
          </a:xfrm>
          <a:prstGeom prst="rect">
            <a:avLst/>
          </a:prstGeom>
        </p:spPr>
      </p:pic>
      <p:pic>
        <p:nvPicPr>
          <p:cNvPr id="8" name="Picture 7">
            <a:extLst>
              <a:ext uri="{FF2B5EF4-FFF2-40B4-BE49-F238E27FC236}">
                <a16:creationId xmlns:a16="http://schemas.microsoft.com/office/drawing/2014/main" id="{A667EAC6-5E49-4A84-8623-664A48327E4E}"/>
              </a:ext>
            </a:extLst>
          </p:cNvPr>
          <p:cNvPicPr>
            <a:picLocks noChangeAspect="1"/>
          </p:cNvPicPr>
          <p:nvPr/>
        </p:nvPicPr>
        <p:blipFill>
          <a:blip r:embed="rId6"/>
          <a:stretch>
            <a:fillRect/>
          </a:stretch>
        </p:blipFill>
        <p:spPr>
          <a:xfrm>
            <a:off x="2286000" y="128586"/>
            <a:ext cx="4038600" cy="2252663"/>
          </a:xfrm>
          <a:prstGeom prst="rect">
            <a:avLst/>
          </a:prstGeom>
        </p:spPr>
      </p:pic>
      <p:pic>
        <p:nvPicPr>
          <p:cNvPr id="9" name="Picture 8">
            <a:extLst>
              <a:ext uri="{FF2B5EF4-FFF2-40B4-BE49-F238E27FC236}">
                <a16:creationId xmlns:a16="http://schemas.microsoft.com/office/drawing/2014/main" id="{871BEBA9-3915-468B-8D8D-4EB6A4DCD125}"/>
              </a:ext>
            </a:extLst>
          </p:cNvPr>
          <p:cNvPicPr>
            <a:picLocks noChangeAspect="1"/>
          </p:cNvPicPr>
          <p:nvPr/>
        </p:nvPicPr>
        <p:blipFill>
          <a:blip r:embed="rId7"/>
          <a:stretch>
            <a:fillRect/>
          </a:stretch>
        </p:blipFill>
        <p:spPr>
          <a:xfrm>
            <a:off x="6488988" y="0"/>
            <a:ext cx="4762500" cy="2857500"/>
          </a:xfrm>
          <a:prstGeom prst="rect">
            <a:avLst/>
          </a:prstGeom>
        </p:spPr>
      </p:pic>
    </p:spTree>
    <p:extLst>
      <p:ext uri="{BB962C8B-B14F-4D97-AF65-F5344CB8AC3E}">
        <p14:creationId xmlns:p14="http://schemas.microsoft.com/office/powerpoint/2010/main" val="365880524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FCAB0-ED2E-42A7-A9B5-666C1A679B19}"/>
              </a:ext>
            </a:extLst>
          </p:cNvPr>
          <p:cNvSpPr>
            <a:spLocks noGrp="1"/>
          </p:cNvSpPr>
          <p:nvPr>
            <p:ph type="title"/>
          </p:nvPr>
        </p:nvSpPr>
        <p:spPr/>
        <p:txBody>
          <a:bodyPr/>
          <a:lstStyle/>
          <a:p>
            <a:r>
              <a:rPr lang="en-US" dirty="0"/>
              <a:t>ORAL TEST</a:t>
            </a:r>
          </a:p>
        </p:txBody>
      </p:sp>
      <p:pic>
        <p:nvPicPr>
          <p:cNvPr id="4" name="Content Placeholder 3">
            <a:extLst>
              <a:ext uri="{FF2B5EF4-FFF2-40B4-BE49-F238E27FC236}">
                <a16:creationId xmlns:a16="http://schemas.microsoft.com/office/drawing/2014/main" id="{62936FB5-A1E0-490B-B438-CD9B9A5982D4}"/>
              </a:ext>
            </a:extLst>
          </p:cNvPr>
          <p:cNvPicPr>
            <a:picLocks noGrp="1" noChangeAspect="1"/>
          </p:cNvPicPr>
          <p:nvPr>
            <p:ph idx="1"/>
          </p:nvPr>
        </p:nvPicPr>
        <p:blipFill>
          <a:blip r:embed="rId2"/>
          <a:stretch>
            <a:fillRect/>
          </a:stretch>
        </p:blipFill>
        <p:spPr>
          <a:xfrm>
            <a:off x="685800" y="2209800"/>
            <a:ext cx="4842937" cy="3060700"/>
          </a:xfrm>
          <a:prstGeom prst="rect">
            <a:avLst/>
          </a:prstGeom>
        </p:spPr>
      </p:pic>
      <p:pic>
        <p:nvPicPr>
          <p:cNvPr id="5" name="Picture 4">
            <a:extLst>
              <a:ext uri="{FF2B5EF4-FFF2-40B4-BE49-F238E27FC236}">
                <a16:creationId xmlns:a16="http://schemas.microsoft.com/office/drawing/2014/main" id="{8641B88C-5CF1-463B-B0C6-AE22C8E7B399}"/>
              </a:ext>
            </a:extLst>
          </p:cNvPr>
          <p:cNvPicPr>
            <a:picLocks noChangeAspect="1"/>
          </p:cNvPicPr>
          <p:nvPr/>
        </p:nvPicPr>
        <p:blipFill>
          <a:blip r:embed="rId3"/>
          <a:stretch>
            <a:fillRect/>
          </a:stretch>
        </p:blipFill>
        <p:spPr>
          <a:xfrm>
            <a:off x="5943600" y="1905000"/>
            <a:ext cx="2476500" cy="3365499"/>
          </a:xfrm>
          <a:prstGeom prst="rect">
            <a:avLst/>
          </a:prstGeom>
        </p:spPr>
      </p:pic>
      <p:pic>
        <p:nvPicPr>
          <p:cNvPr id="6" name="Picture 5">
            <a:extLst>
              <a:ext uri="{FF2B5EF4-FFF2-40B4-BE49-F238E27FC236}">
                <a16:creationId xmlns:a16="http://schemas.microsoft.com/office/drawing/2014/main" id="{06C3941A-83B0-4E98-B9BC-C7143C97DC7A}"/>
              </a:ext>
            </a:extLst>
          </p:cNvPr>
          <p:cNvPicPr>
            <a:picLocks noChangeAspect="1"/>
          </p:cNvPicPr>
          <p:nvPr/>
        </p:nvPicPr>
        <p:blipFill>
          <a:blip r:embed="rId4"/>
          <a:stretch>
            <a:fillRect/>
          </a:stretch>
        </p:blipFill>
        <p:spPr>
          <a:xfrm>
            <a:off x="8923736" y="1997075"/>
            <a:ext cx="2619375" cy="2879725"/>
          </a:xfrm>
          <a:prstGeom prst="rect">
            <a:avLst/>
          </a:prstGeom>
        </p:spPr>
      </p:pic>
    </p:spTree>
    <p:extLst>
      <p:ext uri="{BB962C8B-B14F-4D97-AF65-F5344CB8AC3E}">
        <p14:creationId xmlns:p14="http://schemas.microsoft.com/office/powerpoint/2010/main" val="273154465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CEFC0-887A-4474-9CA4-C3D09D605F15}"/>
              </a:ext>
            </a:extLst>
          </p:cNvPr>
          <p:cNvSpPr>
            <a:spLocks noGrp="1"/>
          </p:cNvSpPr>
          <p:nvPr>
            <p:ph type="title"/>
          </p:nvPr>
        </p:nvSpPr>
        <p:spPr/>
        <p:txBody>
          <a:bodyPr/>
          <a:lstStyle/>
          <a:p>
            <a:r>
              <a:rPr lang="en-US" dirty="0"/>
              <a:t>ELISA test</a:t>
            </a:r>
          </a:p>
        </p:txBody>
      </p:sp>
      <p:pic>
        <p:nvPicPr>
          <p:cNvPr id="4" name="Content Placeholder 3">
            <a:extLst>
              <a:ext uri="{FF2B5EF4-FFF2-40B4-BE49-F238E27FC236}">
                <a16:creationId xmlns:a16="http://schemas.microsoft.com/office/drawing/2014/main" id="{A147C5FC-E438-4EB1-8BCC-79648BDE1744}"/>
              </a:ext>
            </a:extLst>
          </p:cNvPr>
          <p:cNvPicPr>
            <a:picLocks noGrp="1" noChangeAspect="1"/>
          </p:cNvPicPr>
          <p:nvPr>
            <p:ph idx="1"/>
          </p:nvPr>
        </p:nvPicPr>
        <p:blipFill>
          <a:blip r:embed="rId2"/>
          <a:stretch>
            <a:fillRect/>
          </a:stretch>
        </p:blipFill>
        <p:spPr>
          <a:xfrm>
            <a:off x="2286000" y="2093976"/>
            <a:ext cx="5051425" cy="4535423"/>
          </a:xfrm>
          <a:prstGeom prst="rect">
            <a:avLst/>
          </a:prstGeom>
        </p:spPr>
      </p:pic>
      <p:pic>
        <p:nvPicPr>
          <p:cNvPr id="5" name="Picture 4">
            <a:extLst>
              <a:ext uri="{FF2B5EF4-FFF2-40B4-BE49-F238E27FC236}">
                <a16:creationId xmlns:a16="http://schemas.microsoft.com/office/drawing/2014/main" id="{018464C3-8F63-4E28-9544-D78FEBDB44C6}"/>
              </a:ext>
            </a:extLst>
          </p:cNvPr>
          <p:cNvPicPr>
            <a:picLocks noChangeAspect="1"/>
          </p:cNvPicPr>
          <p:nvPr/>
        </p:nvPicPr>
        <p:blipFill>
          <a:blip r:embed="rId3"/>
          <a:stretch>
            <a:fillRect/>
          </a:stretch>
        </p:blipFill>
        <p:spPr>
          <a:xfrm>
            <a:off x="7620000" y="2513836"/>
            <a:ext cx="3152775" cy="3505963"/>
          </a:xfrm>
          <a:prstGeom prst="rect">
            <a:avLst/>
          </a:prstGeom>
        </p:spPr>
      </p:pic>
    </p:spTree>
    <p:extLst>
      <p:ext uri="{BB962C8B-B14F-4D97-AF65-F5344CB8AC3E}">
        <p14:creationId xmlns:p14="http://schemas.microsoft.com/office/powerpoint/2010/main" val="267895387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Comprehensive Care Clinic - CCC</a:t>
            </a:r>
          </a:p>
        </p:txBody>
      </p:sp>
      <p:sp>
        <p:nvSpPr>
          <p:cNvPr id="3" name="Content Placeholder 2"/>
          <p:cNvSpPr>
            <a:spLocks noGrp="1"/>
          </p:cNvSpPr>
          <p:nvPr>
            <p:ph idx="1"/>
          </p:nvPr>
        </p:nvSpPr>
        <p:spPr/>
        <p:txBody>
          <a:bodyPr>
            <a:noAutofit/>
          </a:bodyPr>
          <a:lstStyle/>
          <a:p>
            <a:r>
              <a:rPr lang="en-US" sz="1800" dirty="0"/>
              <a:t>It is chronic care clinic that embrace  chronic care model of providing health care services to patients  requiring long term care and treatment.</a:t>
            </a:r>
          </a:p>
          <a:p>
            <a:r>
              <a:rPr lang="en-US" sz="1800" dirty="0"/>
              <a:t> As you have covered in the introduction, HIV infection has no cure, and treatment is life-long. With HAART, persons infected with HIV can live long and productive lives; it is our onus as health care workers to support their care and treatment in a comprehensive manner to help them live long, healthy and productive lives. The key focus is to:-</a:t>
            </a:r>
          </a:p>
          <a:p>
            <a:r>
              <a:rPr lang="en-US" sz="1800" b="1" dirty="0"/>
              <a:t>Promote</a:t>
            </a:r>
            <a:r>
              <a:rPr lang="en-US" sz="1800" dirty="0"/>
              <a:t>- Promote healthy living (better diet, more physical activity and tobacco cessation) and healthy societies, especially for the poor and those living in disadvantaged populations. </a:t>
            </a:r>
          </a:p>
          <a:p>
            <a:r>
              <a:rPr lang="en-US" sz="1800" b="1" dirty="0"/>
              <a:t>Prevent:</a:t>
            </a:r>
            <a:r>
              <a:rPr lang="en-US" sz="1800" dirty="0"/>
              <a:t> Prevent   premature deaths and avoid unnecessary disability due to chronic diseases. The solutions exist now, and many are simple, cheap and cost effective.  </a:t>
            </a:r>
          </a:p>
          <a:p>
            <a:r>
              <a:rPr lang="en-US" sz="1800" b="1" dirty="0"/>
              <a:t>Treat-</a:t>
            </a:r>
            <a:r>
              <a:rPr lang="en-US" sz="1800" dirty="0"/>
              <a:t> Treat chronic diseases effectively, using latest available knowledge. Make treatment available to all, especially those in the poorest settings.  </a:t>
            </a:r>
          </a:p>
          <a:p>
            <a:r>
              <a:rPr lang="en-US" sz="1800" b="1" dirty="0"/>
              <a:t>Care </a:t>
            </a:r>
            <a:r>
              <a:rPr lang="en-US" sz="1800" dirty="0"/>
              <a:t>-Help provide appropriate care by facilitating equitable and good quality health care for major chronic disease</a:t>
            </a:r>
          </a:p>
        </p:txBody>
      </p:sp>
    </p:spTree>
    <p:extLst>
      <p:ext uri="{BB962C8B-B14F-4D97-AF65-F5344CB8AC3E}">
        <p14:creationId xmlns:p14="http://schemas.microsoft.com/office/powerpoint/2010/main" val="40801847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C4DC3BAB-F64F-49C2-81DC-C3717079E0F8}"/>
              </a:ext>
            </a:extLst>
          </p:cNvPr>
          <p:cNvSpPr>
            <a:spLocks noGrp="1" noChangeArrowheads="1"/>
          </p:cNvSpPr>
          <p:nvPr>
            <p:ph type="title"/>
          </p:nvPr>
        </p:nvSpPr>
        <p:spPr>
          <a:xfrm>
            <a:off x="2438400" y="914400"/>
            <a:ext cx="7467600" cy="533400"/>
          </a:xfrm>
        </p:spPr>
        <p:txBody>
          <a:bodyPr rtlCol="0">
            <a:normAutofit fontScale="90000"/>
          </a:bodyPr>
          <a:lstStyle/>
          <a:p>
            <a:pPr algn="l" eaLnBrk="1" fontAlgn="auto" hangingPunct="1">
              <a:spcAft>
                <a:spcPts val="0"/>
              </a:spcAft>
              <a:defRPr/>
            </a:pPr>
            <a:r>
              <a:rPr lang="en-GB" altLang="en-US" b="1">
                <a:solidFill>
                  <a:schemeClr val="hlink"/>
                </a:solidFill>
              </a:rPr>
              <a:t>HIV</a:t>
            </a:r>
          </a:p>
        </p:txBody>
      </p:sp>
      <p:sp>
        <p:nvSpPr>
          <p:cNvPr id="22531" name="Rectangle 3">
            <a:extLst>
              <a:ext uri="{FF2B5EF4-FFF2-40B4-BE49-F238E27FC236}">
                <a16:creationId xmlns:a16="http://schemas.microsoft.com/office/drawing/2014/main" id="{1EB399F1-D854-46EF-A28C-10F8864D5896}"/>
              </a:ext>
            </a:extLst>
          </p:cNvPr>
          <p:cNvSpPr>
            <a:spLocks noGrp="1"/>
          </p:cNvSpPr>
          <p:nvPr>
            <p:ph idx="1"/>
          </p:nvPr>
        </p:nvSpPr>
        <p:spPr>
          <a:xfrm>
            <a:off x="2438400" y="1600200"/>
            <a:ext cx="7467600" cy="4572000"/>
          </a:xfrm>
        </p:spPr>
        <p:txBody>
          <a:bodyPr/>
          <a:lstStyle/>
          <a:p>
            <a:pPr marL="3175" indent="-3175" eaLnBrk="1" hangingPunct="1"/>
            <a:r>
              <a:rPr lang="en-GB" altLang="en-US" b="1" dirty="0"/>
              <a:t>H</a:t>
            </a:r>
            <a:r>
              <a:rPr lang="en-GB" altLang="en-US" dirty="0"/>
              <a:t>uman </a:t>
            </a:r>
            <a:r>
              <a:rPr lang="en-GB" altLang="en-US" b="1" dirty="0"/>
              <a:t>I</a:t>
            </a:r>
            <a:r>
              <a:rPr lang="en-GB" altLang="en-US" dirty="0"/>
              <a:t>mmunodeficiency </a:t>
            </a:r>
            <a:r>
              <a:rPr lang="en-GB" altLang="en-US" b="1" dirty="0"/>
              <a:t>V</a:t>
            </a:r>
            <a:r>
              <a:rPr lang="en-GB" altLang="en-US" dirty="0"/>
              <a:t>irus</a:t>
            </a:r>
            <a:r>
              <a:rPr lang="en-GB" altLang="en-US" b="1" dirty="0"/>
              <a:t> </a:t>
            </a:r>
          </a:p>
          <a:p>
            <a:pPr marL="3175" indent="-3175" eaLnBrk="1" hangingPunct="1"/>
            <a:endParaRPr lang="en-GB" altLang="en-US" b="1" dirty="0">
              <a:solidFill>
                <a:schemeClr val="accent1"/>
              </a:solidFill>
            </a:endParaRPr>
          </a:p>
          <a:p>
            <a:pPr marL="3175" indent="-3175" eaLnBrk="1" hangingPunct="1"/>
            <a:r>
              <a:rPr lang="en-GB" altLang="en-US" b="1" dirty="0">
                <a:solidFill>
                  <a:srgbClr val="003399"/>
                </a:solidFill>
              </a:rPr>
              <a:t>H</a:t>
            </a:r>
            <a:r>
              <a:rPr lang="en-GB" altLang="en-US" dirty="0"/>
              <a:t> = Infects only </a:t>
            </a:r>
            <a:r>
              <a:rPr lang="en-GB" altLang="en-US" b="1" dirty="0">
                <a:solidFill>
                  <a:srgbClr val="003399"/>
                </a:solidFill>
              </a:rPr>
              <a:t>H</a:t>
            </a:r>
            <a:r>
              <a:rPr lang="en-GB" altLang="en-US" dirty="0"/>
              <a:t>uman beings</a:t>
            </a:r>
          </a:p>
          <a:p>
            <a:pPr marL="3175" indent="-3175" eaLnBrk="1" hangingPunct="1"/>
            <a:r>
              <a:rPr lang="en-GB" altLang="en-US" b="1" dirty="0">
                <a:solidFill>
                  <a:srgbClr val="003399"/>
                </a:solidFill>
              </a:rPr>
              <a:t>I  </a:t>
            </a:r>
            <a:r>
              <a:rPr lang="en-GB" altLang="en-US" dirty="0"/>
              <a:t>= </a:t>
            </a:r>
            <a:r>
              <a:rPr lang="en-GB" altLang="en-US" b="1" dirty="0">
                <a:solidFill>
                  <a:srgbClr val="003399"/>
                </a:solidFill>
              </a:rPr>
              <a:t>I</a:t>
            </a:r>
            <a:r>
              <a:rPr lang="en-GB" altLang="en-US" dirty="0"/>
              <a:t>mmunodeficiency virus weakens the immune system and increases the risk of infection</a:t>
            </a:r>
          </a:p>
          <a:p>
            <a:pPr marL="3175" indent="-3175" eaLnBrk="1" hangingPunct="1"/>
            <a:r>
              <a:rPr lang="en-GB" altLang="en-US" b="1" dirty="0">
                <a:solidFill>
                  <a:srgbClr val="003399"/>
                </a:solidFill>
              </a:rPr>
              <a:t>V</a:t>
            </a:r>
            <a:r>
              <a:rPr lang="en-GB" altLang="en-US" dirty="0"/>
              <a:t> = </a:t>
            </a:r>
            <a:r>
              <a:rPr lang="en-GB" altLang="en-US" b="1" dirty="0">
                <a:solidFill>
                  <a:srgbClr val="003399"/>
                </a:solidFill>
              </a:rPr>
              <a:t>V</a:t>
            </a:r>
            <a:r>
              <a:rPr lang="en-GB" altLang="en-US" dirty="0"/>
              <a:t>irus that attacks the body</a:t>
            </a:r>
          </a:p>
        </p:txBody>
      </p:sp>
      <p:sp>
        <p:nvSpPr>
          <p:cNvPr id="5" name="Footer Placeholder 4">
            <a:extLst>
              <a:ext uri="{FF2B5EF4-FFF2-40B4-BE49-F238E27FC236}">
                <a16:creationId xmlns:a16="http://schemas.microsoft.com/office/drawing/2014/main" id="{D88A3333-09DB-44B3-B0B3-AD3F0F42E8E9}"/>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rPr>
              <a:t>DR. S.K CHATURVEDI</a:t>
            </a:r>
          </a:p>
        </p:txBody>
      </p:sp>
    </p:spTree>
    <p:extLst>
      <p:ext uri="{BB962C8B-B14F-4D97-AF65-F5344CB8AC3E}">
        <p14:creationId xmlns:p14="http://schemas.microsoft.com/office/powerpoint/2010/main" val="354668712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Components of the Chronic Care Model</a:t>
            </a:r>
          </a:p>
        </p:txBody>
      </p:sp>
      <p:sp>
        <p:nvSpPr>
          <p:cNvPr id="3" name="Content Placeholder 2"/>
          <p:cNvSpPr>
            <a:spLocks noGrp="1"/>
          </p:cNvSpPr>
          <p:nvPr>
            <p:ph idx="1"/>
          </p:nvPr>
        </p:nvSpPr>
        <p:spPr/>
        <p:txBody>
          <a:bodyPr>
            <a:normAutofit lnSpcReduction="10000"/>
          </a:bodyPr>
          <a:lstStyle/>
          <a:p>
            <a:r>
              <a:rPr lang="en-US" b="1" dirty="0"/>
              <a:t>Health system-organization of Health care</a:t>
            </a:r>
            <a:r>
              <a:rPr lang="en-US" dirty="0"/>
              <a:t>: Visible support of improvements provided by senior leadership . Incentives for care providers.</a:t>
            </a:r>
          </a:p>
          <a:p>
            <a:r>
              <a:rPr lang="en-US" b="1" dirty="0"/>
              <a:t>Self-management Support:- </a:t>
            </a:r>
            <a:r>
              <a:rPr lang="en-US" dirty="0"/>
              <a:t>educational resources, skills training and psychosocial support provided to patients to assist them managing their own care.</a:t>
            </a:r>
          </a:p>
          <a:p>
            <a:r>
              <a:rPr lang="en-US" b="1" dirty="0"/>
              <a:t>Decision Support </a:t>
            </a:r>
            <a:r>
              <a:rPr lang="en-US" dirty="0"/>
              <a:t>:Wide dissemination of practice guidelines. Educational specialists support provided to healthcare team.</a:t>
            </a:r>
          </a:p>
          <a:p>
            <a:r>
              <a:rPr lang="en-US" b="1" dirty="0"/>
              <a:t>Delivery System Design</a:t>
            </a:r>
            <a:r>
              <a:rPr lang="en-US" dirty="0"/>
              <a:t>: Planned visits and sustained follow-up. Clearly define roles of healthcare team.</a:t>
            </a:r>
          </a:p>
          <a:p>
            <a:r>
              <a:rPr lang="en-US" b="1" dirty="0"/>
              <a:t>Clinical Information Systems: </a:t>
            </a:r>
            <a:r>
              <a:rPr lang="en-US" dirty="0"/>
              <a:t>Surveillance system that provides alerts, recall and follow-up information.</a:t>
            </a:r>
          </a:p>
          <a:p>
            <a:r>
              <a:rPr lang="en-US" b="1" dirty="0"/>
              <a:t>Community Resources and Policies: </a:t>
            </a:r>
            <a:r>
              <a:rPr lang="en-US" dirty="0"/>
              <a:t>Identify effective programs and encourage appropriate participation. Referral to relevant community-based services.</a:t>
            </a:r>
          </a:p>
        </p:txBody>
      </p:sp>
    </p:spTree>
    <p:extLst>
      <p:ext uri="{BB962C8B-B14F-4D97-AF65-F5344CB8AC3E}">
        <p14:creationId xmlns:p14="http://schemas.microsoft.com/office/powerpoint/2010/main" val="19611821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TRIAGE OF PATIENTS IN THE HIV CLINIC</a:t>
            </a:r>
          </a:p>
        </p:txBody>
      </p:sp>
      <p:sp>
        <p:nvSpPr>
          <p:cNvPr id="3" name="Content Placeholder 2"/>
          <p:cNvSpPr>
            <a:spLocks noGrp="1"/>
          </p:cNvSpPr>
          <p:nvPr>
            <p:ph idx="1"/>
          </p:nvPr>
        </p:nvSpPr>
        <p:spPr/>
        <p:txBody>
          <a:bodyPr>
            <a:noAutofit/>
          </a:bodyPr>
          <a:lstStyle/>
          <a:p>
            <a:r>
              <a:rPr lang="en-US" sz="2400" b="1" dirty="0"/>
              <a:t>Triage- </a:t>
            </a:r>
            <a:r>
              <a:rPr lang="en-US" sz="2400" dirty="0"/>
              <a:t>can be defined as the process where treatment of patients is prioritized based on the severity .The term comes from the French verb “trier”, meaning to separate, sift or select.</a:t>
            </a:r>
          </a:p>
          <a:p>
            <a:r>
              <a:rPr lang="en-US" sz="2400" b="1" dirty="0"/>
              <a:t>PRINCIPLES OF TRIAGE:-</a:t>
            </a:r>
          </a:p>
          <a:p>
            <a:r>
              <a:rPr lang="en-US" sz="2400" dirty="0"/>
              <a:t>Patients   should be quickly assessed upon arrival at the Health Facility.</a:t>
            </a:r>
          </a:p>
          <a:p>
            <a:r>
              <a:rPr lang="en-US" sz="2400" dirty="0"/>
              <a:t>Assessment  should be done by a qualified HCW who can rapidly classify patients based on severity of illness or likelihood of deteriorating rapidly.</a:t>
            </a:r>
          </a:p>
          <a:p>
            <a:r>
              <a:rPr lang="en-US" sz="2400" dirty="0"/>
              <a:t>Patients identified as requiring urgent medical attention are seen by a senior HCW immediately before other patients are attended.   </a:t>
            </a:r>
          </a:p>
        </p:txBody>
      </p:sp>
    </p:spTree>
    <p:extLst>
      <p:ext uri="{BB962C8B-B14F-4D97-AF65-F5344CB8AC3E}">
        <p14:creationId xmlns:p14="http://schemas.microsoft.com/office/powerpoint/2010/main" val="148146807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Importance of Triage</a:t>
            </a:r>
          </a:p>
        </p:txBody>
      </p:sp>
      <p:sp>
        <p:nvSpPr>
          <p:cNvPr id="3" name="Content Placeholder 2"/>
          <p:cNvSpPr>
            <a:spLocks noGrp="1"/>
          </p:cNvSpPr>
          <p:nvPr>
            <p:ph idx="1"/>
          </p:nvPr>
        </p:nvSpPr>
        <p:spPr/>
        <p:txBody>
          <a:bodyPr>
            <a:normAutofit/>
          </a:bodyPr>
          <a:lstStyle/>
          <a:p>
            <a:r>
              <a:rPr lang="en-US" dirty="0"/>
              <a:t>Patients who are critically ill or who may deteriorate rapidly (such as young children) are quickly identified and immediately stabilized. If these patients wait on the queue they may die before being attended to .</a:t>
            </a:r>
          </a:p>
          <a:p>
            <a:r>
              <a:rPr lang="en-US" dirty="0"/>
              <a:t>Triage can be part of the facility infection prevention protocol by identifying coughing patients who can be seen early or asked to wait in a special well-ventilated area to reduce air borne disease transmission like TB .</a:t>
            </a:r>
          </a:p>
          <a:p>
            <a:r>
              <a:rPr lang="en-US" dirty="0"/>
              <a:t> Triage can enhance task shifting by identifying stable patients who can be seen by less experienced HCWs e.g. prescription for the drug pick ups . </a:t>
            </a:r>
          </a:p>
          <a:p>
            <a:r>
              <a:rPr lang="en-US" dirty="0"/>
              <a:t>Triage can identify patients who need attention at specific departments, such as pregnant women who may need to be seen at the MCH</a:t>
            </a:r>
          </a:p>
        </p:txBody>
      </p:sp>
    </p:spTree>
    <p:extLst>
      <p:ext uri="{BB962C8B-B14F-4D97-AF65-F5344CB8AC3E}">
        <p14:creationId xmlns:p14="http://schemas.microsoft.com/office/powerpoint/2010/main" val="157521708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 of Triage</a:t>
            </a:r>
          </a:p>
        </p:txBody>
      </p:sp>
      <p:sp>
        <p:nvSpPr>
          <p:cNvPr id="3" name="Content Placeholder 2"/>
          <p:cNvSpPr>
            <a:spLocks noGrp="1"/>
          </p:cNvSpPr>
          <p:nvPr>
            <p:ph idx="1"/>
          </p:nvPr>
        </p:nvSpPr>
        <p:spPr/>
        <p:txBody>
          <a:bodyPr/>
          <a:lstStyle/>
          <a:p>
            <a:r>
              <a:rPr lang="en-US" dirty="0"/>
              <a:t> Identifying patients who need to be seen urgently</a:t>
            </a:r>
          </a:p>
          <a:p>
            <a:r>
              <a:rPr lang="en-US" dirty="0"/>
              <a:t>  Documenting the triage findings</a:t>
            </a:r>
          </a:p>
          <a:p>
            <a:r>
              <a:rPr lang="en-US" dirty="0"/>
              <a:t>  Providing urgent medical management for the priority patient.</a:t>
            </a:r>
          </a:p>
        </p:txBody>
      </p:sp>
    </p:spTree>
    <p:extLst>
      <p:ext uri="{BB962C8B-B14F-4D97-AF65-F5344CB8AC3E}">
        <p14:creationId xmlns:p14="http://schemas.microsoft.com/office/powerpoint/2010/main" val="178737010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Management  of HIV clinic    </a:t>
            </a:r>
          </a:p>
        </p:txBody>
      </p:sp>
      <p:sp>
        <p:nvSpPr>
          <p:cNvPr id="3" name="Content Placeholder 2"/>
          <p:cNvSpPr>
            <a:spLocks noGrp="1"/>
          </p:cNvSpPr>
          <p:nvPr>
            <p:ph sz="half" idx="1"/>
          </p:nvPr>
        </p:nvSpPr>
        <p:spPr/>
        <p:txBody>
          <a:bodyPr>
            <a:normAutofit/>
          </a:bodyPr>
          <a:lstStyle/>
          <a:p>
            <a:pPr marL="114300" indent="0">
              <a:buNone/>
            </a:pPr>
            <a:r>
              <a:rPr lang="en-US" b="1" dirty="0"/>
              <a:t>Activities that take place in HIV clinic:-</a:t>
            </a:r>
          </a:p>
          <a:p>
            <a:r>
              <a:rPr lang="en-US" dirty="0"/>
              <a:t>Patient education .</a:t>
            </a:r>
          </a:p>
          <a:p>
            <a:r>
              <a:rPr lang="en-US" dirty="0"/>
              <a:t>Triage of patients.</a:t>
            </a:r>
          </a:p>
          <a:p>
            <a:r>
              <a:rPr lang="en-US" dirty="0"/>
              <a:t>Provision of medication.</a:t>
            </a:r>
          </a:p>
          <a:p>
            <a:r>
              <a:rPr lang="en-US" b="1" dirty="0"/>
              <a:t>Health care providers who are  seven star professionals:-</a:t>
            </a:r>
          </a:p>
          <a:p>
            <a:r>
              <a:rPr lang="en-US" dirty="0"/>
              <a:t>Care giver.</a:t>
            </a:r>
          </a:p>
          <a:p>
            <a:r>
              <a:rPr lang="en-US" dirty="0"/>
              <a:t>Decision maker.</a:t>
            </a:r>
          </a:p>
          <a:p>
            <a:r>
              <a:rPr lang="en-US" dirty="0"/>
              <a:t>Communicator.</a:t>
            </a:r>
          </a:p>
        </p:txBody>
      </p:sp>
      <p:sp>
        <p:nvSpPr>
          <p:cNvPr id="4" name="Content Placeholder 3"/>
          <p:cNvSpPr>
            <a:spLocks noGrp="1"/>
          </p:cNvSpPr>
          <p:nvPr>
            <p:ph sz="half" idx="2"/>
          </p:nvPr>
        </p:nvSpPr>
        <p:spPr/>
        <p:txBody>
          <a:bodyPr>
            <a:normAutofit/>
          </a:bodyPr>
          <a:lstStyle/>
          <a:p>
            <a:r>
              <a:rPr lang="en-US" dirty="0"/>
              <a:t>Manager .</a:t>
            </a:r>
          </a:p>
          <a:p>
            <a:r>
              <a:rPr lang="en-US" dirty="0"/>
              <a:t>Leader.</a:t>
            </a:r>
          </a:p>
          <a:p>
            <a:r>
              <a:rPr lang="en-US" dirty="0"/>
              <a:t>Lifelong learner / Researcher.</a:t>
            </a:r>
          </a:p>
          <a:p>
            <a:r>
              <a:rPr lang="en-US" dirty="0"/>
              <a:t>Teacher.</a:t>
            </a:r>
          </a:p>
          <a:p>
            <a:r>
              <a:rPr lang="en-US" b="1" dirty="0"/>
              <a:t>Strategies in managing HIV clinic</a:t>
            </a:r>
          </a:p>
          <a:p>
            <a:r>
              <a:rPr lang="en-US" dirty="0"/>
              <a:t>Relevance </a:t>
            </a:r>
          </a:p>
          <a:p>
            <a:r>
              <a:rPr lang="en-US" dirty="0"/>
              <a:t>Quality </a:t>
            </a:r>
          </a:p>
          <a:p>
            <a:r>
              <a:rPr lang="en-US" dirty="0"/>
              <a:t>Cost effectiveness.</a:t>
            </a:r>
          </a:p>
          <a:p>
            <a:r>
              <a:rPr lang="en-US" dirty="0"/>
              <a:t>Equity .</a:t>
            </a:r>
          </a:p>
          <a:p>
            <a:endParaRPr lang="en-GB" dirty="0"/>
          </a:p>
        </p:txBody>
      </p:sp>
    </p:spTree>
    <p:extLst>
      <p:ext uri="{BB962C8B-B14F-4D97-AF65-F5344CB8AC3E}">
        <p14:creationId xmlns:p14="http://schemas.microsoft.com/office/powerpoint/2010/main" val="338994447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 of the Nurse in HIV clinic</a:t>
            </a:r>
          </a:p>
        </p:txBody>
      </p:sp>
      <p:sp>
        <p:nvSpPr>
          <p:cNvPr id="3" name="Content Placeholder 2"/>
          <p:cNvSpPr>
            <a:spLocks noGrp="1"/>
          </p:cNvSpPr>
          <p:nvPr>
            <p:ph idx="1"/>
          </p:nvPr>
        </p:nvSpPr>
        <p:spPr/>
        <p:txBody>
          <a:bodyPr>
            <a:normAutofit/>
          </a:bodyPr>
          <a:lstStyle/>
          <a:p>
            <a:r>
              <a:rPr lang="en-US" sz="3200" dirty="0"/>
              <a:t>Triage patients.</a:t>
            </a:r>
          </a:p>
          <a:p>
            <a:r>
              <a:rPr lang="en-US" sz="3200" dirty="0"/>
              <a:t>Continuation of clinical care of stable patients.</a:t>
            </a:r>
          </a:p>
          <a:p>
            <a:r>
              <a:rPr lang="en-US" sz="3200" dirty="0"/>
              <a:t>Nursing care.</a:t>
            </a:r>
          </a:p>
          <a:p>
            <a:r>
              <a:rPr lang="en-US" sz="3200" dirty="0"/>
              <a:t>Adherence counseling.</a:t>
            </a:r>
          </a:p>
          <a:p>
            <a:r>
              <a:rPr lang="en-US" sz="3200" dirty="0"/>
              <a:t>Detection of side effects and adverse effects of medication.</a:t>
            </a:r>
          </a:p>
        </p:txBody>
      </p:sp>
    </p:spTree>
    <p:extLst>
      <p:ext uri="{BB962C8B-B14F-4D97-AF65-F5344CB8AC3E}">
        <p14:creationId xmlns:p14="http://schemas.microsoft.com/office/powerpoint/2010/main" val="168007373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84632"/>
            <a:ext cx="11430000" cy="1609344"/>
          </a:xfrm>
        </p:spPr>
        <p:txBody>
          <a:bodyPr>
            <a:normAutofit/>
          </a:bodyPr>
          <a:lstStyle/>
          <a:p>
            <a:r>
              <a:rPr lang="en-US" sz="4600" dirty="0"/>
              <a:t>Management of HIV infection</a:t>
            </a:r>
          </a:p>
        </p:txBody>
      </p:sp>
      <p:sp>
        <p:nvSpPr>
          <p:cNvPr id="3" name="Content Placeholder 2"/>
          <p:cNvSpPr>
            <a:spLocks noGrp="1"/>
          </p:cNvSpPr>
          <p:nvPr>
            <p:ph sz="half" idx="1"/>
          </p:nvPr>
        </p:nvSpPr>
        <p:spPr>
          <a:xfrm>
            <a:off x="1069848" y="1905000"/>
            <a:ext cx="4754880" cy="4267200"/>
          </a:xfrm>
        </p:spPr>
        <p:txBody>
          <a:bodyPr>
            <a:normAutofit lnSpcReduction="10000"/>
          </a:bodyPr>
          <a:lstStyle/>
          <a:p>
            <a:pPr marL="0" indent="0">
              <a:buNone/>
            </a:pPr>
            <a:r>
              <a:rPr lang="en-US" b="1" dirty="0"/>
              <a:t>CLINICAL SUPPORT:-</a:t>
            </a:r>
          </a:p>
          <a:p>
            <a:r>
              <a:rPr lang="en-US" dirty="0"/>
              <a:t>Management of opportunistic infections and conditions.</a:t>
            </a:r>
          </a:p>
          <a:p>
            <a:r>
              <a:rPr lang="en-US" dirty="0"/>
              <a:t>Antiretroviral therapy</a:t>
            </a:r>
          </a:p>
          <a:p>
            <a:pPr marL="0" indent="0">
              <a:buNone/>
            </a:pPr>
            <a:r>
              <a:rPr lang="en-US" b="1" dirty="0"/>
              <a:t>Opportunistic infections.</a:t>
            </a:r>
          </a:p>
          <a:p>
            <a:r>
              <a:rPr lang="en-US" dirty="0"/>
              <a:t>The occurrence of an OI depends on both.</a:t>
            </a:r>
          </a:p>
          <a:p>
            <a:pPr lvl="1"/>
            <a:r>
              <a:rPr lang="en-US" dirty="0"/>
              <a:t>Rate of progression of HIV infection.</a:t>
            </a:r>
          </a:p>
          <a:p>
            <a:pPr lvl="1"/>
            <a:r>
              <a:rPr lang="en-US" dirty="0"/>
              <a:t>Extent of suppression of immune system.</a:t>
            </a:r>
          </a:p>
          <a:p>
            <a:r>
              <a:rPr lang="en-US" dirty="0"/>
              <a:t>Management of opportunistic infections and conditions.</a:t>
            </a:r>
          </a:p>
          <a:p>
            <a:r>
              <a:rPr lang="en-US" b="1" dirty="0"/>
              <a:t>NB: </a:t>
            </a:r>
            <a:r>
              <a:rPr lang="en-US" dirty="0"/>
              <a:t>The main burden of disease in PLWHIV is from opportunistic infections.</a:t>
            </a:r>
            <a:endParaRPr lang="en-US" b="1" dirty="0"/>
          </a:p>
        </p:txBody>
      </p:sp>
      <p:sp>
        <p:nvSpPr>
          <p:cNvPr id="4" name="Content Placeholder 3"/>
          <p:cNvSpPr>
            <a:spLocks noGrp="1"/>
          </p:cNvSpPr>
          <p:nvPr>
            <p:ph sz="half" idx="2"/>
          </p:nvPr>
        </p:nvSpPr>
        <p:spPr/>
        <p:txBody>
          <a:bodyPr>
            <a:normAutofit lnSpcReduction="10000"/>
          </a:bodyPr>
          <a:lstStyle/>
          <a:p>
            <a:pPr marL="0" indent="0">
              <a:buNone/>
            </a:pPr>
            <a:r>
              <a:rPr lang="en-US" b="1" dirty="0"/>
              <a:t>NON –CLINICAL:-</a:t>
            </a:r>
          </a:p>
          <a:p>
            <a:r>
              <a:rPr lang="en-US" dirty="0"/>
              <a:t>Spiritual support.</a:t>
            </a:r>
          </a:p>
          <a:p>
            <a:r>
              <a:rPr lang="en-US" dirty="0"/>
              <a:t>Psychosocial support .</a:t>
            </a:r>
          </a:p>
          <a:p>
            <a:r>
              <a:rPr lang="en-US" dirty="0"/>
              <a:t>Emotional support.</a:t>
            </a:r>
          </a:p>
          <a:p>
            <a:r>
              <a:rPr lang="en-US" dirty="0"/>
              <a:t>Human Rights and Legal support.</a:t>
            </a:r>
          </a:p>
          <a:p>
            <a:r>
              <a:rPr lang="en-US" dirty="0"/>
              <a:t>Physical .</a:t>
            </a:r>
          </a:p>
          <a:p>
            <a:r>
              <a:rPr lang="en-US" dirty="0"/>
              <a:t>Social .</a:t>
            </a:r>
          </a:p>
          <a:p>
            <a:endParaRPr lang="en-GB" dirty="0"/>
          </a:p>
        </p:txBody>
      </p:sp>
    </p:spTree>
    <p:extLst>
      <p:ext uri="{BB962C8B-B14F-4D97-AF65-F5344CB8AC3E}">
        <p14:creationId xmlns:p14="http://schemas.microsoft.com/office/powerpoint/2010/main" val="69121877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CT</a:t>
            </a:r>
          </a:p>
        </p:txBody>
      </p:sp>
      <p:sp>
        <p:nvSpPr>
          <p:cNvPr id="3" name="Content Placeholder 2"/>
          <p:cNvSpPr>
            <a:spLocks noGrp="1"/>
          </p:cNvSpPr>
          <p:nvPr>
            <p:ph idx="1"/>
          </p:nvPr>
        </p:nvSpPr>
        <p:spPr>
          <a:xfrm>
            <a:off x="838200" y="2121408"/>
            <a:ext cx="10290048" cy="4050792"/>
          </a:xfrm>
        </p:spPr>
        <p:txBody>
          <a:bodyPr>
            <a:noAutofit/>
          </a:bodyPr>
          <a:lstStyle/>
          <a:p>
            <a:pPr marL="0" indent="0">
              <a:buNone/>
            </a:pPr>
            <a:r>
              <a:rPr lang="en-US" sz="2800" b="1" dirty="0"/>
              <a:t>NUTRITIONAL INTERVENTIONS</a:t>
            </a:r>
          </a:p>
          <a:p>
            <a:r>
              <a:rPr lang="en-US" sz="2800" dirty="0"/>
              <a:t>Identify available, accessible healthy foods.</a:t>
            </a:r>
          </a:p>
          <a:p>
            <a:r>
              <a:rPr lang="en-US" sz="2800" dirty="0"/>
              <a:t>Counsel and/or plan a diet with a patient taking into consideration the following issues.</a:t>
            </a:r>
          </a:p>
          <a:p>
            <a:r>
              <a:rPr lang="en-US" sz="2800" dirty="0"/>
              <a:t>Recommended additional energy intake.</a:t>
            </a:r>
          </a:p>
          <a:p>
            <a:r>
              <a:rPr lang="en-US" sz="2800" dirty="0"/>
              <a:t>Encourage a healthy diet.</a:t>
            </a:r>
          </a:p>
          <a:p>
            <a:r>
              <a:rPr lang="en-US" sz="2800" dirty="0"/>
              <a:t>Promote food safety.</a:t>
            </a:r>
          </a:p>
          <a:p>
            <a:r>
              <a:rPr lang="en-US" sz="2800" dirty="0"/>
              <a:t>Drug –food interaction.</a:t>
            </a:r>
          </a:p>
          <a:p>
            <a:r>
              <a:rPr lang="en-US" sz="2800" dirty="0"/>
              <a:t>Special concerns – pregnancy, children.</a:t>
            </a:r>
          </a:p>
          <a:p>
            <a:endParaRPr lang="en-US" sz="2800" dirty="0"/>
          </a:p>
        </p:txBody>
      </p:sp>
    </p:spTree>
    <p:extLst>
      <p:ext uri="{BB962C8B-B14F-4D97-AF65-F5344CB8AC3E}">
        <p14:creationId xmlns:p14="http://schemas.microsoft.com/office/powerpoint/2010/main" val="407264617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84632"/>
            <a:ext cx="11277600" cy="1609344"/>
          </a:xfrm>
        </p:spPr>
        <p:txBody>
          <a:bodyPr>
            <a:normAutofit/>
          </a:bodyPr>
          <a:lstStyle/>
          <a:p>
            <a:r>
              <a:rPr lang="en-US" sz="4600" dirty="0"/>
              <a:t>Standard package of Care for PLWHIV-8 components of care</a:t>
            </a:r>
          </a:p>
        </p:txBody>
      </p:sp>
      <p:sp>
        <p:nvSpPr>
          <p:cNvPr id="3" name="Content Placeholder 2"/>
          <p:cNvSpPr>
            <a:spLocks noGrp="1"/>
          </p:cNvSpPr>
          <p:nvPr>
            <p:ph idx="1"/>
          </p:nvPr>
        </p:nvSpPr>
        <p:spPr>
          <a:xfrm>
            <a:off x="1069848" y="2093976"/>
            <a:ext cx="10058400" cy="4078224"/>
          </a:xfrm>
        </p:spPr>
        <p:txBody>
          <a:bodyPr>
            <a:noAutofit/>
          </a:bodyPr>
          <a:lstStyle/>
          <a:p>
            <a:r>
              <a:rPr lang="en-US" sz="2800" dirty="0"/>
              <a:t>Antiretroviral therapy.</a:t>
            </a:r>
          </a:p>
          <a:p>
            <a:r>
              <a:rPr lang="en-US" sz="2800" dirty="0"/>
              <a:t>Positive Health ,Dignity and Prevention.</a:t>
            </a:r>
          </a:p>
          <a:p>
            <a:r>
              <a:rPr lang="en-US" sz="2800" dirty="0"/>
              <a:t>Screening for and prevention of specific opportunistic infections.</a:t>
            </a:r>
          </a:p>
          <a:p>
            <a:r>
              <a:rPr lang="en-US" sz="2800" dirty="0"/>
              <a:t>Reproductive health services.</a:t>
            </a:r>
          </a:p>
          <a:p>
            <a:r>
              <a:rPr lang="en-US" sz="2800" dirty="0"/>
              <a:t>Screening for and management of Non-communicable diseases.</a:t>
            </a:r>
          </a:p>
          <a:p>
            <a:r>
              <a:rPr lang="en-US" sz="2800" dirty="0"/>
              <a:t>Mental health screening and management.</a:t>
            </a:r>
          </a:p>
          <a:p>
            <a:r>
              <a:rPr lang="en-US" sz="2800" dirty="0"/>
              <a:t>Nutrition services.</a:t>
            </a:r>
          </a:p>
          <a:p>
            <a:r>
              <a:rPr lang="en-US" sz="2800" dirty="0"/>
              <a:t>Prevention of other infections.</a:t>
            </a:r>
          </a:p>
        </p:txBody>
      </p:sp>
    </p:spTree>
    <p:extLst>
      <p:ext uri="{BB962C8B-B14F-4D97-AF65-F5344CB8AC3E}">
        <p14:creationId xmlns:p14="http://schemas.microsoft.com/office/powerpoint/2010/main" val="319969670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10899648" cy="1609344"/>
          </a:xfrm>
        </p:spPr>
        <p:txBody>
          <a:bodyPr>
            <a:normAutofit fontScale="90000"/>
          </a:bodyPr>
          <a:lstStyle/>
          <a:p>
            <a:r>
              <a:rPr lang="en-US" dirty="0"/>
              <a:t>Components of the Standard Package of Care for PLHIV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19641997"/>
              </p:ext>
            </p:extLst>
          </p:nvPr>
        </p:nvGraphicFramePr>
        <p:xfrm>
          <a:off x="0" y="1572558"/>
          <a:ext cx="12192000" cy="5974080"/>
        </p:xfrm>
        <a:graphic>
          <a:graphicData uri="http://schemas.openxmlformats.org/drawingml/2006/table">
            <a:tbl>
              <a:tblPr firstRow="1" bandRow="1">
                <a:tableStyleId>{5C22544A-7EE6-4342-B048-85BDC9FD1C3A}</a:tableStyleId>
              </a:tblPr>
              <a:tblGrid>
                <a:gridCol w="5181600">
                  <a:extLst>
                    <a:ext uri="{9D8B030D-6E8A-4147-A177-3AD203B41FA5}">
                      <a16:colId xmlns:a16="http://schemas.microsoft.com/office/drawing/2014/main" val="20000"/>
                    </a:ext>
                  </a:extLst>
                </a:gridCol>
                <a:gridCol w="7010400">
                  <a:extLst>
                    <a:ext uri="{9D8B030D-6E8A-4147-A177-3AD203B41FA5}">
                      <a16:colId xmlns:a16="http://schemas.microsoft.com/office/drawing/2014/main" val="20001"/>
                    </a:ext>
                  </a:extLst>
                </a:gridCol>
              </a:tblGrid>
              <a:tr h="4849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i="0" u="none" strike="noStrike" kern="1200" baseline="0" dirty="0">
                          <a:solidFill>
                            <a:schemeClr val="lt1"/>
                          </a:solidFill>
                          <a:latin typeface="+mn-lt"/>
                          <a:ea typeface="+mn-ea"/>
                          <a:cs typeface="+mn-cs"/>
                        </a:rPr>
                        <a:t>Component of Standard Package of Care </a:t>
                      </a:r>
                      <a:r>
                        <a:rPr lang="en-US" sz="1800" b="0" i="0" u="none" strike="noStrike" kern="1200" baseline="0" dirty="0">
                          <a:solidFill>
                            <a:schemeClr val="lt1"/>
                          </a:solidFill>
                          <a:latin typeface="+mn-lt"/>
                          <a:ea typeface="+mn-ea"/>
                          <a:cs typeface="+mn-cs"/>
                        </a:rPr>
                        <a:t>	</a:t>
                      </a:r>
                    </a:p>
                    <a:p>
                      <a:endParaRPr lang="en-US" dirty="0"/>
                    </a:p>
                  </a:txBody>
                  <a:tcPr marL="123152" marR="12315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i="0" u="none" strike="noStrike" kern="1200" baseline="0" dirty="0">
                          <a:solidFill>
                            <a:schemeClr val="lt1"/>
                          </a:solidFill>
                          <a:latin typeface="+mn-lt"/>
                          <a:ea typeface="+mn-ea"/>
                          <a:cs typeface="+mn-cs"/>
                        </a:rPr>
                        <a:t>Subcomponents </a:t>
                      </a:r>
                      <a:r>
                        <a:rPr lang="en-US" sz="1800" b="0" i="0" u="none" strike="noStrike" kern="1200" baseline="0" dirty="0">
                          <a:solidFill>
                            <a:schemeClr val="lt1"/>
                          </a:solidFill>
                          <a:latin typeface="+mn-lt"/>
                          <a:ea typeface="+mn-ea"/>
                          <a:cs typeface="+mn-cs"/>
                        </a:rPr>
                        <a:t>	</a:t>
                      </a:r>
                    </a:p>
                    <a:p>
                      <a:endParaRPr lang="en-US" dirty="0"/>
                    </a:p>
                  </a:txBody>
                  <a:tcPr marL="123152" marR="123152"/>
                </a:tc>
                <a:extLst>
                  <a:ext uri="{0D108BD9-81ED-4DB2-BD59-A6C34878D82A}">
                    <a16:rowId xmlns:a16="http://schemas.microsoft.com/office/drawing/2014/main" val="10000"/>
                  </a:ext>
                </a:extLst>
              </a:tr>
              <a:tr h="7827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1.</a:t>
                      </a:r>
                      <a:r>
                        <a:rPr lang="en-US" sz="2400" b="0" i="0" u="none" strike="noStrike" kern="1200" baseline="0" dirty="0">
                          <a:solidFill>
                            <a:schemeClr val="dk1"/>
                          </a:solidFill>
                          <a:latin typeface="+mn-lt"/>
                          <a:ea typeface="+mn-ea"/>
                          <a:cs typeface="+mn-cs"/>
                        </a:rPr>
                        <a:t> Antiretroviral therapy (ART) 	</a:t>
                      </a:r>
                    </a:p>
                    <a:p>
                      <a:endParaRPr lang="en-US" sz="2400" dirty="0"/>
                    </a:p>
                  </a:txBody>
                  <a:tcPr marL="123152" marR="123152"/>
                </a:tc>
                <a:tc>
                  <a:txBody>
                    <a:bodyPr/>
                    <a:lstStyle/>
                    <a:p>
                      <a:endParaRPr lang="en-US" sz="2400" b="0" i="0" u="none" strike="noStrike" kern="1200" baseline="0" dirty="0">
                        <a:solidFill>
                          <a:schemeClr val="dk1"/>
                        </a:solidFill>
                        <a:latin typeface="+mn-lt"/>
                        <a:ea typeface="+mn-ea"/>
                        <a:cs typeface="+mn-cs"/>
                      </a:endParaRPr>
                    </a:p>
                    <a:p>
                      <a:r>
                        <a:rPr lang="en-US" sz="2400" b="0" i="0" u="none" strike="noStrike" kern="1200" baseline="0" dirty="0">
                          <a:solidFill>
                            <a:schemeClr val="dk1"/>
                          </a:solidFill>
                          <a:latin typeface="+mn-lt"/>
                          <a:ea typeface="+mn-ea"/>
                          <a:cs typeface="+mn-cs"/>
                        </a:rPr>
                        <a:t>• Patient preparation </a:t>
                      </a:r>
                    </a:p>
                    <a:p>
                      <a:r>
                        <a:rPr lang="en-US" sz="2400" b="0" i="0" u="none" strike="noStrike" kern="1200" baseline="0" dirty="0">
                          <a:solidFill>
                            <a:schemeClr val="dk1"/>
                          </a:solidFill>
                          <a:latin typeface="+mn-lt"/>
                          <a:ea typeface="+mn-ea"/>
                          <a:cs typeface="+mn-cs"/>
                        </a:rPr>
                        <a:t>• ART </a:t>
                      </a:r>
                    </a:p>
                    <a:p>
                      <a:r>
                        <a:rPr lang="en-US" sz="2400" b="0" i="0" u="none" strike="noStrike" kern="1200" baseline="0" dirty="0">
                          <a:solidFill>
                            <a:schemeClr val="dk1"/>
                          </a:solidFill>
                          <a:latin typeface="+mn-lt"/>
                          <a:ea typeface="+mn-ea"/>
                          <a:cs typeface="+mn-cs"/>
                        </a:rPr>
                        <a:t>• Monitoring (clinical and laboratory) </a:t>
                      </a:r>
                    </a:p>
                  </a:txBody>
                  <a:tcPr marL="123152" marR="123152"/>
                </a:tc>
                <a:extLst>
                  <a:ext uri="{0D108BD9-81ED-4DB2-BD59-A6C34878D82A}">
                    <a16:rowId xmlns:a16="http://schemas.microsoft.com/office/drawing/2014/main" val="10001"/>
                  </a:ext>
                </a:extLst>
              </a:tr>
              <a:tr h="27709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a:t>2.</a:t>
                      </a:r>
                      <a:r>
                        <a:rPr lang="en-US" sz="2200" b="0" i="0" u="none" strike="noStrike" kern="1200" baseline="0" dirty="0">
                          <a:solidFill>
                            <a:schemeClr val="dk1"/>
                          </a:solidFill>
                          <a:latin typeface="+mn-lt"/>
                          <a:ea typeface="+mn-ea"/>
                          <a:cs typeface="+mn-cs"/>
                        </a:rPr>
                        <a:t> Positive health, dignity and prevention; gender-based violence (GBV) and intimate-partner violence (IPV) screening; and HIV education/</a:t>
                      </a:r>
                      <a:r>
                        <a:rPr lang="en-US" sz="2200" b="0" i="0" u="none" strike="noStrike" kern="1200" baseline="0" dirty="0" err="1">
                          <a:solidFill>
                            <a:schemeClr val="dk1"/>
                          </a:solidFill>
                          <a:latin typeface="+mn-lt"/>
                          <a:ea typeface="+mn-ea"/>
                          <a:cs typeface="+mn-cs"/>
                        </a:rPr>
                        <a:t>counselling</a:t>
                      </a:r>
                      <a:r>
                        <a:rPr lang="en-US" sz="2200" b="0" i="0" u="none" strike="noStrike" kern="1200" baseline="0" dirty="0">
                          <a:solidFill>
                            <a:schemeClr val="dk1"/>
                          </a:solidFill>
                          <a:latin typeface="+mn-lt"/>
                          <a:ea typeface="+mn-ea"/>
                          <a:cs typeface="+mn-cs"/>
                        </a:rPr>
                        <a:t> 	</a:t>
                      </a:r>
                    </a:p>
                    <a:p>
                      <a:endParaRPr lang="en-US" sz="2200" dirty="0"/>
                    </a:p>
                  </a:txBody>
                  <a:tcPr marL="123152" marR="123152"/>
                </a:tc>
                <a:tc>
                  <a:txBody>
                    <a:bodyPr/>
                    <a:lstStyle/>
                    <a:p>
                      <a:r>
                        <a:rPr lang="en-US" sz="2200" b="0" i="0" u="none" strike="noStrike" kern="1200" baseline="0" dirty="0">
                          <a:solidFill>
                            <a:schemeClr val="dk1"/>
                          </a:solidFill>
                          <a:latin typeface="+mn-lt"/>
                          <a:ea typeface="+mn-ea"/>
                          <a:cs typeface="+mn-cs"/>
                        </a:rPr>
                        <a:t>• Positive health, dignity and prevention components o Disclosure </a:t>
                      </a:r>
                    </a:p>
                    <a:p>
                      <a:r>
                        <a:rPr lang="en-US" sz="2200" b="0" i="0" u="none" strike="noStrike" kern="1200" baseline="0" dirty="0">
                          <a:solidFill>
                            <a:schemeClr val="dk1"/>
                          </a:solidFill>
                          <a:latin typeface="+mn-lt"/>
                          <a:ea typeface="+mn-ea"/>
                          <a:cs typeface="+mn-cs"/>
                        </a:rPr>
                        <a:t>o Partner/family testing </a:t>
                      </a:r>
                    </a:p>
                    <a:p>
                      <a:r>
                        <a:rPr lang="en-US" sz="2200" b="0" i="0" u="none" strike="noStrike" kern="1200" baseline="0" dirty="0">
                          <a:solidFill>
                            <a:schemeClr val="dk1"/>
                          </a:solidFill>
                          <a:latin typeface="+mn-lt"/>
                          <a:ea typeface="+mn-ea"/>
                          <a:cs typeface="+mn-cs"/>
                        </a:rPr>
                        <a:t>o Condom use </a:t>
                      </a:r>
                    </a:p>
                    <a:p>
                      <a:r>
                        <a:rPr lang="en-US" sz="2200" b="0" i="0" u="none" strike="noStrike" kern="1200" baseline="0" dirty="0">
                          <a:solidFill>
                            <a:schemeClr val="dk1"/>
                          </a:solidFill>
                          <a:latin typeface="+mn-lt"/>
                          <a:ea typeface="+mn-ea"/>
                          <a:cs typeface="+mn-cs"/>
                        </a:rPr>
                        <a:t>o Family planning </a:t>
                      </a:r>
                    </a:p>
                    <a:p>
                      <a:r>
                        <a:rPr lang="en-US" sz="2200" b="0" i="0" u="none" strike="noStrike" kern="1200" baseline="0" dirty="0">
                          <a:solidFill>
                            <a:schemeClr val="dk1"/>
                          </a:solidFill>
                          <a:latin typeface="+mn-lt"/>
                          <a:ea typeface="+mn-ea"/>
                          <a:cs typeface="+mn-cs"/>
                        </a:rPr>
                        <a:t>o STI screening, prevention, and treatment </a:t>
                      </a:r>
                    </a:p>
                    <a:p>
                      <a:r>
                        <a:rPr lang="en-US" sz="2200" b="0" i="0" u="none" strike="noStrike" kern="1200" baseline="0" dirty="0">
                          <a:solidFill>
                            <a:schemeClr val="dk1"/>
                          </a:solidFill>
                          <a:latin typeface="+mn-lt"/>
                          <a:ea typeface="+mn-ea"/>
                          <a:cs typeface="+mn-cs"/>
                        </a:rPr>
                        <a:t>o Adherence counselling and support </a:t>
                      </a:r>
                    </a:p>
                    <a:p>
                      <a:r>
                        <a:rPr lang="en-US" sz="2200" b="0" i="0" u="none" strike="noStrike" kern="1200" baseline="0" dirty="0">
                          <a:solidFill>
                            <a:schemeClr val="dk1"/>
                          </a:solidFill>
                          <a:latin typeface="+mn-lt"/>
                          <a:ea typeface="+mn-ea"/>
                          <a:cs typeface="+mn-cs"/>
                        </a:rPr>
                        <a:t>• GBV/IPV screening and support </a:t>
                      </a:r>
                    </a:p>
                    <a:p>
                      <a:r>
                        <a:rPr lang="en-US" sz="2200" b="0" i="0" u="none" strike="noStrike" kern="1200" baseline="0" dirty="0">
                          <a:solidFill>
                            <a:schemeClr val="dk1"/>
                          </a:solidFill>
                          <a:latin typeface="+mn-lt"/>
                          <a:ea typeface="+mn-ea"/>
                          <a:cs typeface="+mn-cs"/>
                        </a:rPr>
                        <a:t>• HIV education/</a:t>
                      </a:r>
                      <a:r>
                        <a:rPr lang="en-US" sz="2200" b="0" i="0" u="none" strike="noStrike" kern="1200" baseline="0" dirty="0" err="1">
                          <a:solidFill>
                            <a:schemeClr val="dk1"/>
                          </a:solidFill>
                          <a:latin typeface="+mn-lt"/>
                          <a:ea typeface="+mn-ea"/>
                          <a:cs typeface="+mn-cs"/>
                        </a:rPr>
                        <a:t>counselling</a:t>
                      </a:r>
                      <a:r>
                        <a:rPr lang="en-US" sz="2200" b="0" i="0" u="none" strike="noStrike" kern="1200" baseline="0" dirty="0">
                          <a:solidFill>
                            <a:schemeClr val="dk1"/>
                          </a:solidFill>
                          <a:latin typeface="+mn-lt"/>
                          <a:ea typeface="+mn-ea"/>
                          <a:cs typeface="+mn-cs"/>
                        </a:rPr>
                        <a:t> </a:t>
                      </a:r>
                    </a:p>
                    <a:p>
                      <a:r>
                        <a:rPr lang="en-US" sz="2200" b="0" i="0" u="none" strike="noStrike" kern="1200" baseline="0" dirty="0">
                          <a:solidFill>
                            <a:schemeClr val="dk1"/>
                          </a:solidFill>
                          <a:latin typeface="+mn-lt"/>
                          <a:ea typeface="+mn-ea"/>
                          <a:cs typeface="+mn-cs"/>
                        </a:rPr>
                        <a:t>	</a:t>
                      </a:r>
                    </a:p>
                    <a:p>
                      <a:endParaRPr lang="en-US" sz="2200" dirty="0"/>
                    </a:p>
                  </a:txBody>
                  <a:tcPr marL="123152" marR="123152"/>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828731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4957ED4F-2686-4614-BC9A-49C906E9A3E4}"/>
              </a:ext>
            </a:extLst>
          </p:cNvPr>
          <p:cNvSpPr>
            <a:spLocks noGrp="1" noChangeArrowheads="1"/>
          </p:cNvSpPr>
          <p:nvPr>
            <p:ph type="title"/>
          </p:nvPr>
        </p:nvSpPr>
        <p:spPr>
          <a:xfrm>
            <a:off x="2438400" y="447676"/>
            <a:ext cx="7467600" cy="542925"/>
          </a:xfrm>
        </p:spPr>
        <p:txBody>
          <a:bodyPr rtlCol="0">
            <a:normAutofit fontScale="90000"/>
          </a:bodyPr>
          <a:lstStyle/>
          <a:p>
            <a:pPr algn="l" eaLnBrk="1" fontAlgn="auto" hangingPunct="1">
              <a:spcAft>
                <a:spcPts val="0"/>
              </a:spcAft>
              <a:defRPr/>
            </a:pPr>
            <a:r>
              <a:rPr lang="en-GB" altLang="en-US" b="1">
                <a:solidFill>
                  <a:schemeClr val="hlink"/>
                </a:solidFill>
              </a:rPr>
              <a:t>AIDS</a:t>
            </a:r>
          </a:p>
        </p:txBody>
      </p:sp>
      <p:sp>
        <p:nvSpPr>
          <p:cNvPr id="24579" name="Rectangle 3">
            <a:extLst>
              <a:ext uri="{FF2B5EF4-FFF2-40B4-BE49-F238E27FC236}">
                <a16:creationId xmlns:a16="http://schemas.microsoft.com/office/drawing/2014/main" id="{4E187D6F-A62B-429C-8A91-EE08F26A0343}"/>
              </a:ext>
            </a:extLst>
          </p:cNvPr>
          <p:cNvSpPr>
            <a:spLocks noGrp="1"/>
          </p:cNvSpPr>
          <p:nvPr>
            <p:ph idx="1"/>
          </p:nvPr>
        </p:nvSpPr>
        <p:spPr>
          <a:xfrm>
            <a:off x="2286000" y="1371600"/>
            <a:ext cx="8229600" cy="4648200"/>
          </a:xfrm>
        </p:spPr>
        <p:txBody>
          <a:bodyPr/>
          <a:lstStyle/>
          <a:p>
            <a:pPr marL="3175" indent="-3175" eaLnBrk="1" hangingPunct="1">
              <a:tabLst>
                <a:tab pos="4802188" algn="r"/>
              </a:tabLst>
            </a:pPr>
            <a:r>
              <a:rPr lang="en-GB" altLang="en-US" sz="3600" b="1"/>
              <a:t>A</a:t>
            </a:r>
            <a:r>
              <a:rPr lang="en-GB" altLang="en-US" sz="3600"/>
              <a:t>cquired </a:t>
            </a:r>
            <a:r>
              <a:rPr lang="en-GB" altLang="en-US" sz="3600" b="1"/>
              <a:t>I</a:t>
            </a:r>
            <a:r>
              <a:rPr lang="en-GB" altLang="en-US" sz="3600"/>
              <a:t>mmune </a:t>
            </a:r>
            <a:r>
              <a:rPr lang="en-GB" altLang="en-US" sz="3600" b="1"/>
              <a:t>D</a:t>
            </a:r>
            <a:r>
              <a:rPr lang="en-GB" altLang="en-US" sz="3600"/>
              <a:t>eficiency </a:t>
            </a:r>
            <a:r>
              <a:rPr lang="en-GB" altLang="en-US" sz="3600" b="1"/>
              <a:t>S</a:t>
            </a:r>
            <a:r>
              <a:rPr lang="en-GB" altLang="en-US" sz="3600"/>
              <a:t>yndrome</a:t>
            </a:r>
            <a:endParaRPr lang="en-GB" altLang="en-US" sz="3600" b="1">
              <a:solidFill>
                <a:schemeClr val="accent1"/>
              </a:solidFill>
            </a:endParaRPr>
          </a:p>
          <a:p>
            <a:pPr marL="3175" indent="-3175" eaLnBrk="1" hangingPunct="1">
              <a:lnSpc>
                <a:spcPct val="80000"/>
              </a:lnSpc>
              <a:tabLst>
                <a:tab pos="4802188" algn="r"/>
              </a:tabLst>
            </a:pPr>
            <a:r>
              <a:rPr lang="en-GB" altLang="en-US" sz="3600" b="1">
                <a:solidFill>
                  <a:srgbClr val="003399"/>
                </a:solidFill>
              </a:rPr>
              <a:t>A</a:t>
            </a:r>
            <a:r>
              <a:rPr lang="en-GB" altLang="en-US" sz="3600"/>
              <a:t> = </a:t>
            </a:r>
            <a:r>
              <a:rPr lang="en-GB" altLang="en-US" sz="3600" b="1">
                <a:solidFill>
                  <a:srgbClr val="003399"/>
                </a:solidFill>
              </a:rPr>
              <a:t>A</a:t>
            </a:r>
            <a:r>
              <a:rPr lang="en-GB" altLang="en-US" sz="3600"/>
              <a:t>cquired, not inherited</a:t>
            </a:r>
          </a:p>
          <a:p>
            <a:pPr marL="3175" indent="-3175" eaLnBrk="1" hangingPunct="1">
              <a:lnSpc>
                <a:spcPct val="80000"/>
              </a:lnSpc>
              <a:tabLst>
                <a:tab pos="4802188" algn="r"/>
              </a:tabLst>
            </a:pPr>
            <a:r>
              <a:rPr lang="en-GB" altLang="en-US" sz="3600" b="1">
                <a:solidFill>
                  <a:srgbClr val="003399"/>
                </a:solidFill>
              </a:rPr>
              <a:t>I  </a:t>
            </a:r>
            <a:r>
              <a:rPr lang="en-GB" altLang="en-US" sz="3600"/>
              <a:t>= Weakens the </a:t>
            </a:r>
            <a:r>
              <a:rPr lang="en-GB" altLang="en-US" sz="3600" b="1">
                <a:solidFill>
                  <a:srgbClr val="003399"/>
                </a:solidFill>
              </a:rPr>
              <a:t>I</a:t>
            </a:r>
            <a:r>
              <a:rPr lang="en-GB" altLang="en-US" sz="3600"/>
              <a:t>mmune system</a:t>
            </a:r>
          </a:p>
          <a:p>
            <a:pPr marL="3175" indent="-3175" eaLnBrk="1" hangingPunct="1">
              <a:lnSpc>
                <a:spcPct val="80000"/>
              </a:lnSpc>
              <a:tabLst>
                <a:tab pos="4802188" algn="r"/>
              </a:tabLst>
            </a:pPr>
            <a:r>
              <a:rPr lang="en-GB" altLang="en-US" sz="3600" b="1">
                <a:solidFill>
                  <a:srgbClr val="003399"/>
                </a:solidFill>
              </a:rPr>
              <a:t>D</a:t>
            </a:r>
            <a:r>
              <a:rPr lang="en-GB" altLang="en-US" sz="3600"/>
              <a:t> = Creates a </a:t>
            </a:r>
            <a:r>
              <a:rPr lang="en-GB" altLang="en-US" sz="3600" b="1">
                <a:solidFill>
                  <a:srgbClr val="003399"/>
                </a:solidFill>
              </a:rPr>
              <a:t>D</a:t>
            </a:r>
            <a:r>
              <a:rPr lang="en-GB" altLang="en-US" sz="3600"/>
              <a:t>eficiency of CD4+ cells in the immune system</a:t>
            </a:r>
          </a:p>
          <a:p>
            <a:pPr marL="3175" indent="-3175" eaLnBrk="1" hangingPunct="1">
              <a:lnSpc>
                <a:spcPct val="80000"/>
              </a:lnSpc>
              <a:tabLst>
                <a:tab pos="4802188" algn="r"/>
              </a:tabLst>
            </a:pPr>
            <a:r>
              <a:rPr lang="en-GB" altLang="en-US" sz="3600" b="1">
                <a:solidFill>
                  <a:srgbClr val="003399"/>
                </a:solidFill>
              </a:rPr>
              <a:t>S </a:t>
            </a:r>
            <a:r>
              <a:rPr lang="en-GB" altLang="en-US" sz="3600"/>
              <a:t>= </a:t>
            </a:r>
            <a:r>
              <a:rPr lang="en-GB" altLang="en-US" sz="3600" b="1">
                <a:solidFill>
                  <a:srgbClr val="003399"/>
                </a:solidFill>
              </a:rPr>
              <a:t>S</a:t>
            </a:r>
            <a:r>
              <a:rPr lang="en-GB" altLang="en-US" sz="3600"/>
              <a:t>yndrome, or a group of illnesses taking place at the same time</a:t>
            </a:r>
          </a:p>
        </p:txBody>
      </p:sp>
      <p:sp>
        <p:nvSpPr>
          <p:cNvPr id="5" name="Footer Placeholder 4">
            <a:extLst>
              <a:ext uri="{FF2B5EF4-FFF2-40B4-BE49-F238E27FC236}">
                <a16:creationId xmlns:a16="http://schemas.microsoft.com/office/drawing/2014/main" id="{5555810B-E4DB-4470-A8DE-FD689C3FD722}"/>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rPr>
              <a:t>DR. S.K CHATURVEDI</a:t>
            </a:r>
          </a:p>
        </p:txBody>
      </p:sp>
    </p:spTree>
    <p:extLst>
      <p:ext uri="{BB962C8B-B14F-4D97-AF65-F5344CB8AC3E}">
        <p14:creationId xmlns:p14="http://schemas.microsoft.com/office/powerpoint/2010/main" val="429313542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628"/>
            <a:ext cx="10058400" cy="759372"/>
          </a:xfrm>
        </p:spPr>
        <p:txBody>
          <a:bodyPr>
            <a:normAutofit fontScale="90000"/>
          </a:bodyPr>
          <a:lstStyle/>
          <a:p>
            <a:r>
              <a:rPr lang="en-US" dirty="0"/>
              <a:t>CT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19217902"/>
              </p:ext>
            </p:extLst>
          </p:nvPr>
        </p:nvGraphicFramePr>
        <p:xfrm>
          <a:off x="457200" y="762001"/>
          <a:ext cx="10312400" cy="5043252"/>
        </p:xfrm>
        <a:graphic>
          <a:graphicData uri="http://schemas.openxmlformats.org/drawingml/2006/table">
            <a:tbl>
              <a:tblPr firstRow="1" bandRow="1">
                <a:tableStyleId>{5C22544A-7EE6-4342-B048-85BDC9FD1C3A}</a:tableStyleId>
              </a:tblPr>
              <a:tblGrid>
                <a:gridCol w="4495800">
                  <a:extLst>
                    <a:ext uri="{9D8B030D-6E8A-4147-A177-3AD203B41FA5}">
                      <a16:colId xmlns:a16="http://schemas.microsoft.com/office/drawing/2014/main" val="20000"/>
                    </a:ext>
                  </a:extLst>
                </a:gridCol>
                <a:gridCol w="5816600">
                  <a:extLst>
                    <a:ext uri="{9D8B030D-6E8A-4147-A177-3AD203B41FA5}">
                      <a16:colId xmlns:a16="http://schemas.microsoft.com/office/drawing/2014/main" val="20001"/>
                    </a:ext>
                  </a:extLst>
                </a:gridCol>
              </a:tblGrid>
              <a:tr h="19366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a:t>3.</a:t>
                      </a:r>
                      <a:r>
                        <a:rPr lang="en-US" sz="2200" b="0" i="0" u="none" strike="noStrike" kern="1200" baseline="0" dirty="0">
                          <a:solidFill>
                            <a:schemeClr val="lt1"/>
                          </a:solidFill>
                          <a:latin typeface="+mn-lt"/>
                          <a:ea typeface="+mn-ea"/>
                          <a:cs typeface="+mn-cs"/>
                        </a:rPr>
                        <a:t> Specific opportunistic infection screening and prevention 	</a:t>
                      </a:r>
                    </a:p>
                    <a:p>
                      <a:endParaRPr lang="en-US" sz="2200" dirty="0"/>
                    </a:p>
                  </a:txBody>
                  <a:tcPr marL="121920" marR="121920"/>
                </a:tc>
                <a:tc>
                  <a:txBody>
                    <a:bodyPr/>
                    <a:lstStyle/>
                    <a:p>
                      <a:endParaRPr lang="en-US" sz="2200" b="0" i="0" u="none" strike="noStrike" kern="1200" baseline="0" dirty="0">
                        <a:solidFill>
                          <a:schemeClr val="lt1"/>
                        </a:solidFill>
                        <a:latin typeface="+mn-lt"/>
                        <a:ea typeface="+mn-ea"/>
                        <a:cs typeface="+mn-cs"/>
                      </a:endParaRPr>
                    </a:p>
                    <a:p>
                      <a:r>
                        <a:rPr lang="en-US" sz="2200" b="0" i="0" u="none" strike="noStrike" kern="1200" baseline="0" dirty="0">
                          <a:solidFill>
                            <a:schemeClr val="lt1"/>
                          </a:solidFill>
                          <a:latin typeface="+mn-lt"/>
                          <a:ea typeface="+mn-ea"/>
                          <a:cs typeface="+mn-cs"/>
                        </a:rPr>
                        <a:t>• Cotrimoxazole preventive therapy </a:t>
                      </a:r>
                    </a:p>
                    <a:p>
                      <a:r>
                        <a:rPr lang="en-US" sz="2200" b="0" i="0" u="none" strike="noStrike" kern="1200" baseline="0" dirty="0">
                          <a:solidFill>
                            <a:schemeClr val="lt1"/>
                          </a:solidFill>
                          <a:latin typeface="+mn-lt"/>
                          <a:ea typeface="+mn-ea"/>
                          <a:cs typeface="+mn-cs"/>
                        </a:rPr>
                        <a:t>• Tuberculosis (TB) o Intensified case finding </a:t>
                      </a:r>
                    </a:p>
                    <a:p>
                      <a:r>
                        <a:rPr lang="en-US" sz="2200" b="0" i="0" u="none" strike="noStrike" kern="1200" baseline="0" dirty="0">
                          <a:solidFill>
                            <a:schemeClr val="lt1"/>
                          </a:solidFill>
                          <a:latin typeface="+mn-lt"/>
                          <a:ea typeface="+mn-ea"/>
                          <a:cs typeface="+mn-cs"/>
                        </a:rPr>
                        <a:t>o Isoniazid preventive therapy </a:t>
                      </a:r>
                    </a:p>
                    <a:p>
                      <a:r>
                        <a:rPr lang="en-US" sz="2200" b="0" i="0" u="none" strike="noStrike" kern="1200" baseline="0" dirty="0">
                          <a:solidFill>
                            <a:schemeClr val="lt1"/>
                          </a:solidFill>
                          <a:latin typeface="+mn-lt"/>
                          <a:ea typeface="+mn-ea"/>
                          <a:cs typeface="+mn-cs"/>
                        </a:rPr>
                        <a:t>o ART for TB/HIV co-infected patients </a:t>
                      </a:r>
                    </a:p>
                    <a:p>
                      <a:r>
                        <a:rPr lang="en-US" sz="2200" b="0" i="0" u="none" strike="noStrike" kern="1200" baseline="0" dirty="0">
                          <a:solidFill>
                            <a:schemeClr val="lt1"/>
                          </a:solidFill>
                          <a:latin typeface="+mn-lt"/>
                          <a:ea typeface="+mn-ea"/>
                          <a:cs typeface="+mn-cs"/>
                        </a:rPr>
                        <a:t>• Cryptococcal meningitis ( fluconazole 200mg )</a:t>
                      </a:r>
                    </a:p>
                  </a:txBody>
                  <a:tcPr marL="121920" marR="121920"/>
                </a:tc>
                <a:extLst>
                  <a:ext uri="{0D108BD9-81ED-4DB2-BD59-A6C34878D82A}">
                    <a16:rowId xmlns:a16="http://schemas.microsoft.com/office/drawing/2014/main" val="10000"/>
                  </a:ext>
                </a:extLst>
              </a:tr>
              <a:tr h="29401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a:t>4.</a:t>
                      </a:r>
                      <a:r>
                        <a:rPr lang="en-US" sz="2200" b="0" i="0" u="none" strike="noStrike" kern="1200" baseline="0" dirty="0">
                          <a:solidFill>
                            <a:schemeClr val="dk1"/>
                          </a:solidFill>
                          <a:latin typeface="+mn-lt"/>
                          <a:ea typeface="+mn-ea"/>
                          <a:cs typeface="+mn-cs"/>
                        </a:rPr>
                        <a:t> Reproductive health services 	</a:t>
                      </a:r>
                    </a:p>
                    <a:p>
                      <a:endParaRPr lang="en-US" sz="2200" dirty="0"/>
                    </a:p>
                  </a:txBody>
                  <a:tcPr marL="121920" marR="121920"/>
                </a:tc>
                <a:tc>
                  <a:txBody>
                    <a:bodyPr/>
                    <a:lstStyle/>
                    <a:p>
                      <a:endParaRPr lang="en-US" sz="2200" b="0" i="0" u="none" strike="noStrike" kern="1200" baseline="0" dirty="0">
                        <a:solidFill>
                          <a:schemeClr val="dk1"/>
                        </a:solidFill>
                        <a:latin typeface="+mn-lt"/>
                        <a:ea typeface="+mn-ea"/>
                        <a:cs typeface="+mn-cs"/>
                      </a:endParaRPr>
                    </a:p>
                    <a:p>
                      <a:r>
                        <a:rPr lang="en-US" sz="2200" b="0" i="0" u="none" strike="noStrike" kern="1200" baseline="0" dirty="0">
                          <a:solidFill>
                            <a:schemeClr val="dk1"/>
                          </a:solidFill>
                          <a:latin typeface="+mn-lt"/>
                          <a:ea typeface="+mn-ea"/>
                          <a:cs typeface="+mn-cs"/>
                        </a:rPr>
                        <a:t>• Sexually transmitted infections screening and management </a:t>
                      </a:r>
                    </a:p>
                    <a:p>
                      <a:r>
                        <a:rPr lang="en-US" sz="2200" b="0" i="0" u="none" strike="noStrike" kern="1200" baseline="0" dirty="0">
                          <a:solidFill>
                            <a:schemeClr val="dk1"/>
                          </a:solidFill>
                          <a:latin typeface="+mn-lt"/>
                          <a:ea typeface="+mn-ea"/>
                          <a:cs typeface="+mn-cs"/>
                        </a:rPr>
                        <a:t>• Family planning and pre-conception services </a:t>
                      </a:r>
                    </a:p>
                    <a:p>
                      <a:r>
                        <a:rPr lang="en-US" sz="2200" b="0" i="0" u="none" strike="noStrike" kern="1200" baseline="0" dirty="0">
                          <a:solidFill>
                            <a:schemeClr val="dk1"/>
                          </a:solidFill>
                          <a:latin typeface="+mn-lt"/>
                          <a:ea typeface="+mn-ea"/>
                          <a:cs typeface="+mn-cs"/>
                        </a:rPr>
                        <a:t>• Maternal healthcare </a:t>
                      </a:r>
                    </a:p>
                    <a:p>
                      <a:r>
                        <a:rPr lang="en-US" sz="2200" b="0" i="0" u="none" strike="noStrike" kern="1200" baseline="0" dirty="0">
                          <a:solidFill>
                            <a:schemeClr val="dk1"/>
                          </a:solidFill>
                          <a:latin typeface="+mn-lt"/>
                          <a:ea typeface="+mn-ea"/>
                          <a:cs typeface="+mn-cs"/>
                        </a:rPr>
                        <a:t>• Cervical cancer screening </a:t>
                      </a:r>
                    </a:p>
                    <a:p>
                      <a:r>
                        <a:rPr lang="en-US" sz="2200" b="0" i="0" u="none" strike="noStrike" kern="1200" baseline="0" dirty="0">
                          <a:solidFill>
                            <a:schemeClr val="dk1"/>
                          </a:solidFill>
                          <a:latin typeface="+mn-lt"/>
                          <a:ea typeface="+mn-ea"/>
                          <a:cs typeface="+mn-cs"/>
                        </a:rPr>
                        <a:t>	</a:t>
                      </a:r>
                    </a:p>
                    <a:p>
                      <a:endParaRPr lang="en-US" sz="2200" dirty="0"/>
                    </a:p>
                  </a:txBody>
                  <a:tcPr marL="121920" marR="12192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42616361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57200"/>
            <a:ext cx="10058400" cy="1609344"/>
          </a:xfrm>
        </p:spPr>
        <p:txBody>
          <a:bodyPr/>
          <a:lstStyle/>
          <a:p>
            <a:r>
              <a:rPr lang="en-US" dirty="0"/>
              <a:t>CT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97280509"/>
              </p:ext>
            </p:extLst>
          </p:nvPr>
        </p:nvGraphicFramePr>
        <p:xfrm>
          <a:off x="457200" y="838200"/>
          <a:ext cx="11430000" cy="6146315"/>
        </p:xfrm>
        <a:graphic>
          <a:graphicData uri="http://schemas.openxmlformats.org/drawingml/2006/table">
            <a:tbl>
              <a:tblPr firstRow="1" bandRow="1">
                <a:tableStyleId>{5C22544A-7EE6-4342-B048-85BDC9FD1C3A}</a:tableStyleId>
              </a:tblPr>
              <a:tblGrid>
                <a:gridCol w="4953000">
                  <a:extLst>
                    <a:ext uri="{9D8B030D-6E8A-4147-A177-3AD203B41FA5}">
                      <a16:colId xmlns:a16="http://schemas.microsoft.com/office/drawing/2014/main" val="20000"/>
                    </a:ext>
                  </a:extLst>
                </a:gridCol>
                <a:gridCol w="6477000">
                  <a:extLst>
                    <a:ext uri="{9D8B030D-6E8A-4147-A177-3AD203B41FA5}">
                      <a16:colId xmlns:a16="http://schemas.microsoft.com/office/drawing/2014/main" val="20001"/>
                    </a:ext>
                  </a:extLst>
                </a:gridCol>
              </a:tblGrid>
              <a:tr h="21919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i="0" u="none" strike="noStrike" kern="1200" baseline="0" dirty="0">
                          <a:solidFill>
                            <a:schemeClr val="lt1"/>
                          </a:solidFill>
                          <a:latin typeface="+mn-lt"/>
                          <a:ea typeface="+mn-ea"/>
                          <a:cs typeface="+mn-cs"/>
                        </a:rPr>
                        <a:t>5.Non-communicable diseases screening and management 	</a:t>
                      </a:r>
                    </a:p>
                    <a:p>
                      <a:endParaRPr lang="en-US" sz="2400" dirty="0"/>
                    </a:p>
                  </a:txBody>
                  <a:tcPr marL="121920" marR="121920"/>
                </a:tc>
                <a:tc>
                  <a:txBody>
                    <a:bodyPr/>
                    <a:lstStyle/>
                    <a:p>
                      <a:r>
                        <a:rPr lang="en-US" sz="2400" b="0" i="0" u="none" strike="noStrike" kern="1200" baseline="0" dirty="0">
                          <a:solidFill>
                            <a:schemeClr val="lt1"/>
                          </a:solidFill>
                          <a:latin typeface="+mn-lt"/>
                          <a:ea typeface="+mn-ea"/>
                          <a:cs typeface="+mn-cs"/>
                        </a:rPr>
                        <a:t>• Hypertension </a:t>
                      </a:r>
                    </a:p>
                    <a:p>
                      <a:r>
                        <a:rPr lang="en-US" sz="2400" b="0" i="0" u="none" strike="noStrike" kern="1200" baseline="0" dirty="0">
                          <a:solidFill>
                            <a:schemeClr val="lt1"/>
                          </a:solidFill>
                          <a:latin typeface="+mn-lt"/>
                          <a:ea typeface="+mn-ea"/>
                          <a:cs typeface="+mn-cs"/>
                        </a:rPr>
                        <a:t>• Diabetes mellitus </a:t>
                      </a:r>
                    </a:p>
                    <a:p>
                      <a:r>
                        <a:rPr lang="en-US" sz="2400" b="0" i="0" u="none" strike="noStrike" kern="1200" baseline="0" dirty="0">
                          <a:solidFill>
                            <a:schemeClr val="lt1"/>
                          </a:solidFill>
                          <a:latin typeface="+mn-lt"/>
                          <a:ea typeface="+mn-ea"/>
                          <a:cs typeface="+mn-cs"/>
                        </a:rPr>
                        <a:t>• </a:t>
                      </a:r>
                      <a:r>
                        <a:rPr lang="en-US" sz="2400" b="0" i="0" u="none" strike="noStrike" kern="1200" baseline="0" dirty="0" err="1">
                          <a:solidFill>
                            <a:schemeClr val="lt1"/>
                          </a:solidFill>
                          <a:latin typeface="+mn-lt"/>
                          <a:ea typeface="+mn-ea"/>
                          <a:cs typeface="+mn-cs"/>
                        </a:rPr>
                        <a:t>Dyslipidaemia</a:t>
                      </a:r>
                      <a:r>
                        <a:rPr lang="en-US" sz="2400" b="0" i="0" u="none" strike="noStrike" kern="1200" baseline="0" dirty="0">
                          <a:solidFill>
                            <a:schemeClr val="lt1"/>
                          </a:solidFill>
                          <a:latin typeface="+mn-lt"/>
                          <a:ea typeface="+mn-ea"/>
                          <a:cs typeface="+mn-cs"/>
                        </a:rPr>
                        <a:t> </a:t>
                      </a:r>
                    </a:p>
                    <a:p>
                      <a:r>
                        <a:rPr lang="en-US" sz="2400" b="0" i="0" u="none" strike="noStrike" kern="1200" baseline="0" dirty="0">
                          <a:solidFill>
                            <a:schemeClr val="lt1"/>
                          </a:solidFill>
                          <a:latin typeface="+mn-lt"/>
                          <a:ea typeface="+mn-ea"/>
                          <a:cs typeface="+mn-cs"/>
                        </a:rPr>
                        <a:t>• Chronic kidney disease </a:t>
                      </a:r>
                    </a:p>
                    <a:p>
                      <a:r>
                        <a:rPr lang="en-US" sz="2400" b="0" i="0" u="none" strike="noStrike" kern="1200" baseline="0" dirty="0">
                          <a:solidFill>
                            <a:schemeClr val="lt1"/>
                          </a:solidFill>
                          <a:latin typeface="+mn-lt"/>
                          <a:ea typeface="+mn-ea"/>
                          <a:cs typeface="+mn-cs"/>
                        </a:rPr>
                        <a:t>• Other NCDs </a:t>
                      </a:r>
                    </a:p>
                  </a:txBody>
                  <a:tcPr marL="121920" marR="121920"/>
                </a:tc>
                <a:extLst>
                  <a:ext uri="{0D108BD9-81ED-4DB2-BD59-A6C34878D82A}">
                    <a16:rowId xmlns:a16="http://schemas.microsoft.com/office/drawing/2014/main" val="10000"/>
                  </a:ext>
                </a:extLst>
              </a:tr>
              <a:tr h="15167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6.</a:t>
                      </a:r>
                      <a:r>
                        <a:rPr lang="en-US" sz="2400" b="0" i="0" u="none" strike="noStrike" kern="1200" baseline="0" dirty="0">
                          <a:solidFill>
                            <a:schemeClr val="dk1"/>
                          </a:solidFill>
                          <a:latin typeface="+mn-lt"/>
                          <a:ea typeface="+mn-ea"/>
                          <a:cs typeface="+mn-cs"/>
                        </a:rPr>
                        <a:t> Mental health screening and management 	</a:t>
                      </a:r>
                    </a:p>
                    <a:p>
                      <a:endParaRPr lang="en-US" sz="2400" dirty="0"/>
                    </a:p>
                  </a:txBody>
                  <a:tcPr marL="121920" marR="121920"/>
                </a:tc>
                <a:tc>
                  <a:txBody>
                    <a:bodyPr/>
                    <a:lstStyle/>
                    <a:p>
                      <a:endParaRPr lang="en-US" sz="2400" b="0" i="0" u="none" strike="noStrike" kern="1200" baseline="0" dirty="0">
                        <a:solidFill>
                          <a:schemeClr val="dk1"/>
                        </a:solidFill>
                        <a:latin typeface="+mn-lt"/>
                        <a:ea typeface="+mn-ea"/>
                        <a:cs typeface="+mn-cs"/>
                      </a:endParaRPr>
                    </a:p>
                    <a:p>
                      <a:r>
                        <a:rPr lang="en-US" sz="2400" b="0" i="0" u="none" strike="noStrike" kern="1200" baseline="0" dirty="0">
                          <a:solidFill>
                            <a:schemeClr val="dk1"/>
                          </a:solidFill>
                          <a:latin typeface="+mn-lt"/>
                          <a:ea typeface="+mn-ea"/>
                          <a:cs typeface="+mn-cs"/>
                        </a:rPr>
                        <a:t>• Depression </a:t>
                      </a:r>
                    </a:p>
                    <a:p>
                      <a:r>
                        <a:rPr lang="en-US" sz="2400" b="0" i="0" u="none" strike="noStrike" kern="1200" baseline="0" dirty="0">
                          <a:solidFill>
                            <a:schemeClr val="dk1"/>
                          </a:solidFill>
                          <a:latin typeface="+mn-lt"/>
                          <a:ea typeface="+mn-ea"/>
                          <a:cs typeface="+mn-cs"/>
                        </a:rPr>
                        <a:t>• Alcohol and drug use/addiction </a:t>
                      </a:r>
                    </a:p>
                  </a:txBody>
                  <a:tcPr marL="121920" marR="121920"/>
                </a:tc>
                <a:extLst>
                  <a:ext uri="{0D108BD9-81ED-4DB2-BD59-A6C34878D82A}">
                    <a16:rowId xmlns:a16="http://schemas.microsoft.com/office/drawing/2014/main" val="10001"/>
                  </a:ext>
                </a:extLst>
              </a:tr>
              <a:tr h="24375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7.</a:t>
                      </a:r>
                      <a:r>
                        <a:rPr lang="en-US" sz="2400" b="0" i="0" u="none" strike="noStrike" kern="1200" baseline="0" dirty="0">
                          <a:solidFill>
                            <a:schemeClr val="dk1"/>
                          </a:solidFill>
                          <a:latin typeface="+mn-lt"/>
                          <a:ea typeface="+mn-ea"/>
                          <a:cs typeface="+mn-cs"/>
                        </a:rPr>
                        <a:t> Nutritional services 	</a:t>
                      </a:r>
                    </a:p>
                    <a:p>
                      <a:endParaRPr lang="en-US" sz="2400" dirty="0"/>
                    </a:p>
                  </a:txBody>
                  <a:tcPr marL="121920" marR="121920"/>
                </a:tc>
                <a:tc>
                  <a:txBody>
                    <a:bodyPr/>
                    <a:lstStyle/>
                    <a:p>
                      <a:endParaRPr lang="en-US" sz="2400" b="0" i="0" u="none" strike="noStrike" kern="1200" baseline="0" dirty="0">
                        <a:solidFill>
                          <a:schemeClr val="dk1"/>
                        </a:solidFill>
                        <a:latin typeface="+mn-lt"/>
                        <a:ea typeface="+mn-ea"/>
                        <a:cs typeface="+mn-cs"/>
                      </a:endParaRPr>
                    </a:p>
                    <a:p>
                      <a:r>
                        <a:rPr lang="en-US" sz="2400" b="0" i="0" u="none" strike="noStrike" kern="1200" baseline="0" dirty="0">
                          <a:solidFill>
                            <a:schemeClr val="dk1"/>
                          </a:solidFill>
                          <a:latin typeface="+mn-lt"/>
                          <a:ea typeface="+mn-ea"/>
                          <a:cs typeface="+mn-cs"/>
                        </a:rPr>
                        <a:t>• Assessment </a:t>
                      </a:r>
                    </a:p>
                    <a:p>
                      <a:r>
                        <a:rPr lang="en-US" sz="2400" b="0" i="0" u="none" strike="noStrike" kern="1200" baseline="0" dirty="0">
                          <a:solidFill>
                            <a:schemeClr val="dk1"/>
                          </a:solidFill>
                          <a:latin typeface="+mn-lt"/>
                          <a:ea typeface="+mn-ea"/>
                          <a:cs typeface="+mn-cs"/>
                        </a:rPr>
                        <a:t>• </a:t>
                      </a:r>
                      <a:r>
                        <a:rPr lang="en-US" sz="2400" b="0" i="0" u="none" strike="noStrike" kern="1200" baseline="0" dirty="0" err="1">
                          <a:solidFill>
                            <a:schemeClr val="dk1"/>
                          </a:solidFill>
                          <a:latin typeface="+mn-lt"/>
                          <a:ea typeface="+mn-ea"/>
                          <a:cs typeface="+mn-cs"/>
                        </a:rPr>
                        <a:t>Counselling</a:t>
                      </a:r>
                      <a:r>
                        <a:rPr lang="en-US" sz="2400" b="0" i="0" u="none" strike="noStrike" kern="1200" baseline="0" dirty="0">
                          <a:solidFill>
                            <a:schemeClr val="dk1"/>
                          </a:solidFill>
                          <a:latin typeface="+mn-lt"/>
                          <a:ea typeface="+mn-ea"/>
                          <a:cs typeface="+mn-cs"/>
                        </a:rPr>
                        <a:t> and education </a:t>
                      </a:r>
                    </a:p>
                    <a:p>
                      <a:r>
                        <a:rPr lang="en-US" sz="2400" b="0" i="0" u="none" strike="noStrike" kern="1200" baseline="0" dirty="0">
                          <a:solidFill>
                            <a:schemeClr val="dk1"/>
                          </a:solidFill>
                          <a:latin typeface="+mn-lt"/>
                          <a:ea typeface="+mn-ea"/>
                          <a:cs typeface="+mn-cs"/>
                        </a:rPr>
                        <a:t>• Management and support </a:t>
                      </a:r>
                    </a:p>
                  </a:txBody>
                  <a:tcPr marL="121920" marR="12192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758954509"/>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CT</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0694345"/>
              </p:ext>
            </p:extLst>
          </p:nvPr>
        </p:nvGraphicFramePr>
        <p:xfrm>
          <a:off x="1069975" y="2120900"/>
          <a:ext cx="10058402" cy="2108200"/>
        </p:xfrm>
        <a:graphic>
          <a:graphicData uri="http://schemas.openxmlformats.org/drawingml/2006/table">
            <a:tbl>
              <a:tblPr firstRow="1" bandRow="1">
                <a:tableStyleId>{5C22544A-7EE6-4342-B048-85BDC9FD1C3A}</a:tableStyleId>
              </a:tblPr>
              <a:tblGrid>
                <a:gridCol w="5029201">
                  <a:extLst>
                    <a:ext uri="{9D8B030D-6E8A-4147-A177-3AD203B41FA5}">
                      <a16:colId xmlns:a16="http://schemas.microsoft.com/office/drawing/2014/main" val="20000"/>
                    </a:ext>
                  </a:extLst>
                </a:gridCol>
                <a:gridCol w="5029201">
                  <a:extLst>
                    <a:ext uri="{9D8B030D-6E8A-4147-A177-3AD203B41FA5}">
                      <a16:colId xmlns:a16="http://schemas.microsoft.com/office/drawing/2014/main" val="20001"/>
                    </a:ext>
                  </a:extLst>
                </a:gridCol>
              </a:tblGrid>
              <a:tr h="370840">
                <a:tc>
                  <a:txBody>
                    <a:bodyPr/>
                    <a:lstStyle/>
                    <a:p>
                      <a:endParaRPr lang="en-US" dirty="0"/>
                    </a:p>
                  </a:txBody>
                  <a:tcPr marL="120700" marR="120700"/>
                </a:tc>
                <a:tc>
                  <a:txBody>
                    <a:bodyPr/>
                    <a:lstStyle/>
                    <a:p>
                      <a:endParaRPr lang="en-US"/>
                    </a:p>
                  </a:txBody>
                  <a:tcPr marL="120700" marR="120700"/>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dk1"/>
                          </a:solidFill>
                          <a:latin typeface="+mn-lt"/>
                          <a:ea typeface="+mn-ea"/>
                          <a:cs typeface="+mn-cs"/>
                        </a:rPr>
                        <a:t>8.Prevention of other infections 	</a:t>
                      </a:r>
                    </a:p>
                    <a:p>
                      <a:endParaRPr lang="en-US" dirty="0"/>
                    </a:p>
                  </a:txBody>
                  <a:tcPr marL="120700" marR="120700"/>
                </a:tc>
                <a:tc>
                  <a:txBody>
                    <a:bodyPr/>
                    <a:lstStyle/>
                    <a:p>
                      <a:endParaRPr lang="en-US" sz="1800" b="0" i="0" u="none" strike="noStrike" kern="1200" baseline="0" dirty="0">
                        <a:solidFill>
                          <a:schemeClr val="dk1"/>
                        </a:solidFill>
                        <a:latin typeface="+mn-lt"/>
                        <a:ea typeface="+mn-ea"/>
                        <a:cs typeface="+mn-cs"/>
                      </a:endParaRPr>
                    </a:p>
                    <a:p>
                      <a:r>
                        <a:rPr lang="en-US" sz="1800" b="0" i="0" u="none" strike="noStrike" kern="1200" baseline="0" dirty="0">
                          <a:solidFill>
                            <a:schemeClr val="dk1"/>
                          </a:solidFill>
                          <a:latin typeface="+mn-lt"/>
                          <a:ea typeface="+mn-ea"/>
                          <a:cs typeface="+mn-cs"/>
                        </a:rPr>
                        <a:t>• Immunizations </a:t>
                      </a:r>
                    </a:p>
                    <a:p>
                      <a:r>
                        <a:rPr lang="en-US" sz="1800" b="0" i="0" u="none" strike="noStrike" kern="1200" baseline="0" dirty="0">
                          <a:solidFill>
                            <a:schemeClr val="dk1"/>
                          </a:solidFill>
                          <a:latin typeface="+mn-lt"/>
                          <a:ea typeface="+mn-ea"/>
                          <a:cs typeface="+mn-cs"/>
                        </a:rPr>
                        <a:t>• Malaria </a:t>
                      </a:r>
                    </a:p>
                    <a:p>
                      <a:r>
                        <a:rPr lang="en-US" sz="1800" b="0" i="0" u="none" strike="noStrike" kern="1200" baseline="0" dirty="0">
                          <a:solidFill>
                            <a:schemeClr val="dk1"/>
                          </a:solidFill>
                          <a:latin typeface="+mn-lt"/>
                          <a:ea typeface="+mn-ea"/>
                          <a:cs typeface="+mn-cs"/>
                        </a:rPr>
                        <a:t>• Safe water, sanitation and hygiene </a:t>
                      </a:r>
                    </a:p>
                    <a:p>
                      <a:r>
                        <a:rPr lang="en-US" sz="1800" b="0" i="0" u="none" strike="noStrike" kern="1200" baseline="0" dirty="0">
                          <a:solidFill>
                            <a:schemeClr val="dk1"/>
                          </a:solidFill>
                          <a:latin typeface="+mn-lt"/>
                          <a:ea typeface="+mn-ea"/>
                          <a:cs typeface="+mn-cs"/>
                        </a:rPr>
                        <a:t>	</a:t>
                      </a:r>
                    </a:p>
                    <a:p>
                      <a:endParaRPr lang="en-US" dirty="0"/>
                    </a:p>
                  </a:txBody>
                  <a:tcPr marL="120700" marR="12070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03775896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OTHER ESSENTIAL </a:t>
            </a:r>
            <a:r>
              <a:rPr lang="en-US" dirty="0"/>
              <a:t>PACKAGE OF CARE FOR PLWHIV</a:t>
            </a:r>
          </a:p>
        </p:txBody>
      </p:sp>
      <p:sp>
        <p:nvSpPr>
          <p:cNvPr id="3" name="Content Placeholder 2"/>
          <p:cNvSpPr>
            <a:spLocks noGrp="1"/>
          </p:cNvSpPr>
          <p:nvPr>
            <p:ph idx="1"/>
          </p:nvPr>
        </p:nvSpPr>
        <p:spPr/>
        <p:txBody>
          <a:bodyPr>
            <a:noAutofit/>
          </a:bodyPr>
          <a:lstStyle/>
          <a:p>
            <a:r>
              <a:rPr lang="en-US" sz="2000" dirty="0"/>
              <a:t>Counselling and psychological support.</a:t>
            </a:r>
          </a:p>
          <a:p>
            <a:r>
              <a:rPr lang="en-US" sz="2000" dirty="0"/>
              <a:t>Prevention with positives.</a:t>
            </a:r>
          </a:p>
          <a:p>
            <a:r>
              <a:rPr lang="en-US" sz="2000" dirty="0"/>
              <a:t>Co-</a:t>
            </a:r>
            <a:r>
              <a:rPr lang="en-US" sz="2000" dirty="0" err="1"/>
              <a:t>trimoxazole</a:t>
            </a:r>
            <a:r>
              <a:rPr lang="en-US" sz="2000" dirty="0"/>
              <a:t>  prophylaxis therapy.</a:t>
            </a:r>
          </a:p>
          <a:p>
            <a:r>
              <a:rPr lang="en-US" sz="2000" dirty="0"/>
              <a:t>Tuberculosis prevention and treatment among PLHIV.</a:t>
            </a:r>
          </a:p>
          <a:p>
            <a:r>
              <a:rPr lang="en-US" sz="2000" dirty="0"/>
              <a:t>Sexually transmitted and other reproductive tract infections.</a:t>
            </a:r>
          </a:p>
          <a:p>
            <a:r>
              <a:rPr lang="en-US" sz="2000" dirty="0"/>
              <a:t>Screening for cervical cancer.</a:t>
            </a:r>
          </a:p>
          <a:p>
            <a:r>
              <a:rPr lang="en-US" sz="2000" dirty="0"/>
              <a:t>Preventing Malaria.</a:t>
            </a:r>
          </a:p>
          <a:p>
            <a:r>
              <a:rPr lang="en-US" sz="2000" dirty="0"/>
              <a:t>Vaccination and immunization.</a:t>
            </a:r>
          </a:p>
          <a:p>
            <a:r>
              <a:rPr lang="en-US" sz="2000" dirty="0"/>
              <a:t>Reproductive Health and Family Planning.</a:t>
            </a:r>
          </a:p>
          <a:p>
            <a:r>
              <a:rPr lang="en-US" sz="2000" dirty="0"/>
              <a:t>Nutrition .</a:t>
            </a:r>
          </a:p>
          <a:p>
            <a:r>
              <a:rPr lang="en-US" sz="2000" dirty="0"/>
              <a:t>Safe water, sanitation and hygiene.</a:t>
            </a:r>
          </a:p>
        </p:txBody>
      </p:sp>
    </p:spTree>
    <p:extLst>
      <p:ext uri="{BB962C8B-B14F-4D97-AF65-F5344CB8AC3E}">
        <p14:creationId xmlns:p14="http://schemas.microsoft.com/office/powerpoint/2010/main" val="103055014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ANTRETROVIRAL DRUGS</a:t>
            </a:r>
          </a:p>
        </p:txBody>
      </p:sp>
      <p:sp>
        <p:nvSpPr>
          <p:cNvPr id="3" name="Content Placeholder 2"/>
          <p:cNvSpPr>
            <a:spLocks noGrp="1"/>
          </p:cNvSpPr>
          <p:nvPr>
            <p:ph idx="1"/>
          </p:nvPr>
        </p:nvSpPr>
        <p:spPr/>
        <p:txBody>
          <a:bodyPr>
            <a:noAutofit/>
          </a:bodyPr>
          <a:lstStyle/>
          <a:p>
            <a:r>
              <a:rPr lang="en-US" sz="2800" b="1" dirty="0"/>
              <a:t>OBJECTIVES:-</a:t>
            </a:r>
          </a:p>
          <a:p>
            <a:r>
              <a:rPr lang="en-US" sz="2800" dirty="0"/>
              <a:t>Define ARVS and state their mode of actions.</a:t>
            </a:r>
          </a:p>
          <a:p>
            <a:r>
              <a:rPr lang="en-US" sz="2800" dirty="0"/>
              <a:t>List the major classes of ARVS with examples.</a:t>
            </a:r>
          </a:p>
          <a:p>
            <a:r>
              <a:rPr lang="en-US" sz="2800" dirty="0"/>
              <a:t>Describe the mechanism of action for each major class of ARVS.</a:t>
            </a:r>
          </a:p>
          <a:p>
            <a:r>
              <a:rPr lang="en-US" sz="2800" dirty="0"/>
              <a:t>State the standard dosages for first and second line regimens of the HAART concept.</a:t>
            </a:r>
          </a:p>
          <a:p>
            <a:r>
              <a:rPr lang="en-US" sz="2800" dirty="0"/>
              <a:t>Explain the principles of ART treatment.</a:t>
            </a:r>
          </a:p>
          <a:p>
            <a:r>
              <a:rPr lang="en-US" sz="2800" dirty="0"/>
              <a:t>State the goals of  ART.</a:t>
            </a:r>
          </a:p>
          <a:p>
            <a:r>
              <a:rPr lang="en-US" sz="2800" dirty="0"/>
              <a:t>Outline the benefits of ART</a:t>
            </a:r>
          </a:p>
        </p:txBody>
      </p:sp>
    </p:spTree>
    <p:extLst>
      <p:ext uri="{BB962C8B-B14F-4D97-AF65-F5344CB8AC3E}">
        <p14:creationId xmlns:p14="http://schemas.microsoft.com/office/powerpoint/2010/main" val="384265042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Define ARVS</a:t>
            </a:r>
          </a:p>
        </p:txBody>
      </p:sp>
      <p:sp>
        <p:nvSpPr>
          <p:cNvPr id="3" name="Content Placeholder 2"/>
          <p:cNvSpPr>
            <a:spLocks noGrp="1"/>
          </p:cNvSpPr>
          <p:nvPr>
            <p:ph idx="1"/>
          </p:nvPr>
        </p:nvSpPr>
        <p:spPr/>
        <p:txBody>
          <a:bodyPr>
            <a:noAutofit/>
          </a:bodyPr>
          <a:lstStyle/>
          <a:p>
            <a:r>
              <a:rPr lang="en-US" sz="2800" dirty="0"/>
              <a:t>ARVS are medicine that reduce the number of circulating HIV virus(</a:t>
            </a:r>
            <a:r>
              <a:rPr lang="en-US" sz="2800" dirty="0" err="1"/>
              <a:t>virological</a:t>
            </a:r>
            <a:r>
              <a:rPr lang="en-US" sz="2800" dirty="0"/>
              <a:t> goal).</a:t>
            </a:r>
          </a:p>
          <a:p>
            <a:r>
              <a:rPr lang="en-US" sz="2800" dirty="0"/>
              <a:t>They prevent the HIV from making new copies of itself.</a:t>
            </a:r>
          </a:p>
          <a:p>
            <a:r>
              <a:rPr lang="en-US" sz="2800" dirty="0"/>
              <a:t>Ensure there’s reduced damage to immune systems leading to improved immune functioning and delay in onset of AIDS (immunological goal).</a:t>
            </a:r>
          </a:p>
          <a:p>
            <a:r>
              <a:rPr lang="en-US" sz="2800" dirty="0"/>
              <a:t>Enhance quality of life and reduce emergency of opportunistic infection (therapeutic goal)</a:t>
            </a:r>
          </a:p>
          <a:p>
            <a:r>
              <a:rPr lang="en-US" sz="2800" dirty="0"/>
              <a:t>Reduces the impact of HIV transmission in the community (epidemiological goal)</a:t>
            </a:r>
          </a:p>
        </p:txBody>
      </p:sp>
    </p:spTree>
    <p:extLst>
      <p:ext uri="{BB962C8B-B14F-4D97-AF65-F5344CB8AC3E}">
        <p14:creationId xmlns:p14="http://schemas.microsoft.com/office/powerpoint/2010/main" val="79783955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Indications for ARVS</a:t>
            </a:r>
          </a:p>
        </p:txBody>
      </p:sp>
      <p:sp>
        <p:nvSpPr>
          <p:cNvPr id="3" name="Content Placeholder 2"/>
          <p:cNvSpPr>
            <a:spLocks noGrp="1"/>
          </p:cNvSpPr>
          <p:nvPr>
            <p:ph idx="1"/>
          </p:nvPr>
        </p:nvSpPr>
        <p:spPr/>
        <p:txBody>
          <a:bodyPr>
            <a:normAutofit/>
          </a:bodyPr>
          <a:lstStyle/>
          <a:p>
            <a:r>
              <a:rPr lang="en-US" sz="2800" dirty="0"/>
              <a:t>Antiretroviral therapy-treatment of infected persons meeting treatment criteria.</a:t>
            </a:r>
          </a:p>
          <a:p>
            <a:r>
              <a:rPr lang="en-US" sz="2800" dirty="0"/>
              <a:t>Prevention of mother to child  HIV transmission(PMTCT)</a:t>
            </a:r>
          </a:p>
          <a:p>
            <a:r>
              <a:rPr lang="en-US" sz="2800" dirty="0"/>
              <a:t>Post Exposure Prophylaxis (PEP)-prevention of infection in exposed uninfected person </a:t>
            </a:r>
            <a:r>
              <a:rPr lang="en-US" sz="2800" dirty="0" err="1"/>
              <a:t>e.g</a:t>
            </a:r>
            <a:r>
              <a:rPr lang="en-US" sz="2800" dirty="0"/>
              <a:t> needle stick injury , sexual assault.</a:t>
            </a:r>
          </a:p>
          <a:p>
            <a:r>
              <a:rPr lang="en-US" sz="2800" dirty="0"/>
              <a:t>Pre Exposure Prophylaxis (</a:t>
            </a:r>
            <a:r>
              <a:rPr lang="en-US" sz="2800" dirty="0" err="1"/>
              <a:t>PreP</a:t>
            </a:r>
            <a:r>
              <a:rPr lang="en-US" sz="2800" dirty="0"/>
              <a:t>)-prevention of infection in exposed most at risk persons </a:t>
            </a:r>
            <a:r>
              <a:rPr lang="en-US" sz="2800" dirty="0" err="1"/>
              <a:t>e.g</a:t>
            </a:r>
            <a:r>
              <a:rPr lang="en-US" sz="2800" dirty="0"/>
              <a:t> PWID , commercial sex workers , discordant couples</a:t>
            </a:r>
          </a:p>
        </p:txBody>
      </p:sp>
    </p:spTree>
    <p:extLst>
      <p:ext uri="{BB962C8B-B14F-4D97-AF65-F5344CB8AC3E}">
        <p14:creationId xmlns:p14="http://schemas.microsoft.com/office/powerpoint/2010/main" val="55794222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Principles of ART treatment</a:t>
            </a:r>
          </a:p>
        </p:txBody>
      </p:sp>
      <p:sp>
        <p:nvSpPr>
          <p:cNvPr id="3" name="Content Placeholder 2"/>
          <p:cNvSpPr>
            <a:spLocks noGrp="1"/>
          </p:cNvSpPr>
          <p:nvPr>
            <p:ph sz="half" idx="1"/>
          </p:nvPr>
        </p:nvSpPr>
        <p:spPr>
          <a:xfrm>
            <a:off x="228600" y="2194560"/>
            <a:ext cx="7696200" cy="3977640"/>
          </a:xfrm>
        </p:spPr>
        <p:txBody>
          <a:bodyPr>
            <a:noAutofit/>
          </a:bodyPr>
          <a:lstStyle/>
          <a:p>
            <a:r>
              <a:rPr lang="en-US" sz="2600" dirty="0"/>
              <a:t>ART is part of the comprehensive care of HIV infection.</a:t>
            </a:r>
          </a:p>
          <a:p>
            <a:r>
              <a:rPr lang="en-US" sz="2600" dirty="0"/>
              <a:t>Current ART does not cure HIV infection.</a:t>
            </a:r>
          </a:p>
          <a:p>
            <a:r>
              <a:rPr lang="en-US" sz="2600" dirty="0"/>
              <a:t>Treatment should be planned and started in good time.</a:t>
            </a:r>
          </a:p>
          <a:p>
            <a:r>
              <a:rPr lang="en-US" sz="2600" dirty="0"/>
              <a:t>Regular follow-up and monitoring is essential.</a:t>
            </a:r>
          </a:p>
          <a:p>
            <a:r>
              <a:rPr lang="en-US" sz="2600" dirty="0"/>
              <a:t>Adherence and compliance is key to successful treatment.</a:t>
            </a:r>
          </a:p>
          <a:p>
            <a:r>
              <a:rPr lang="en-US" sz="2600" dirty="0"/>
              <a:t>Treatment should be stopped or changed when necessary .</a:t>
            </a:r>
          </a:p>
        </p:txBody>
      </p:sp>
      <p:sp>
        <p:nvSpPr>
          <p:cNvPr id="4" name="Content Placeholder 3"/>
          <p:cNvSpPr>
            <a:spLocks noGrp="1"/>
          </p:cNvSpPr>
          <p:nvPr>
            <p:ph sz="half" idx="2"/>
          </p:nvPr>
        </p:nvSpPr>
        <p:spPr>
          <a:xfrm>
            <a:off x="7772400" y="2194560"/>
            <a:ext cx="4191000" cy="3977640"/>
          </a:xfrm>
        </p:spPr>
        <p:txBody>
          <a:bodyPr/>
          <a:lstStyle/>
          <a:p>
            <a:r>
              <a:rPr lang="en-US" sz="2400" dirty="0"/>
              <a:t>The choice of drug should  take into account:-</a:t>
            </a:r>
          </a:p>
          <a:p>
            <a:pPr lvl="1"/>
            <a:r>
              <a:rPr lang="en-US" sz="2200" dirty="0"/>
              <a:t>Efficacy </a:t>
            </a:r>
          </a:p>
          <a:p>
            <a:pPr lvl="1"/>
            <a:r>
              <a:rPr lang="en-US" sz="2200" dirty="0"/>
              <a:t>Dosing schedule.</a:t>
            </a:r>
          </a:p>
          <a:p>
            <a:pPr lvl="1"/>
            <a:r>
              <a:rPr lang="en-US" sz="2200" dirty="0"/>
              <a:t>Affordability .</a:t>
            </a:r>
          </a:p>
          <a:p>
            <a:pPr lvl="1"/>
            <a:r>
              <a:rPr lang="en-US" sz="2200" dirty="0"/>
              <a:t>Availability .</a:t>
            </a:r>
          </a:p>
          <a:p>
            <a:pPr lvl="1"/>
            <a:r>
              <a:rPr lang="en-US" sz="2200" dirty="0"/>
              <a:t>Tolerability .</a:t>
            </a:r>
          </a:p>
          <a:p>
            <a:endParaRPr lang="en-GB" dirty="0"/>
          </a:p>
        </p:txBody>
      </p:sp>
    </p:spTree>
    <p:extLst>
      <p:ext uri="{BB962C8B-B14F-4D97-AF65-F5344CB8AC3E}">
        <p14:creationId xmlns:p14="http://schemas.microsoft.com/office/powerpoint/2010/main" val="275931086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BE2F0-6A83-472E-ABE7-B5794DE54477}"/>
              </a:ext>
            </a:extLst>
          </p:cNvPr>
          <p:cNvSpPr>
            <a:spLocks noGrp="1"/>
          </p:cNvSpPr>
          <p:nvPr>
            <p:ph type="title"/>
          </p:nvPr>
        </p:nvSpPr>
        <p:spPr>
          <a:xfrm>
            <a:off x="1069848" y="228600"/>
            <a:ext cx="10058400" cy="685800"/>
          </a:xfrm>
        </p:spPr>
        <p:txBody>
          <a:bodyPr>
            <a:normAutofit fontScale="90000"/>
          </a:bodyPr>
          <a:lstStyle/>
          <a:p>
            <a:r>
              <a:rPr lang="en-US" dirty="0"/>
              <a:t>GOALS OF ART</a:t>
            </a:r>
          </a:p>
        </p:txBody>
      </p:sp>
      <p:sp>
        <p:nvSpPr>
          <p:cNvPr id="3" name="Content Placeholder 2">
            <a:extLst>
              <a:ext uri="{FF2B5EF4-FFF2-40B4-BE49-F238E27FC236}">
                <a16:creationId xmlns:a16="http://schemas.microsoft.com/office/drawing/2014/main" id="{018DD4C7-D059-404E-B19B-31E702959C34}"/>
              </a:ext>
            </a:extLst>
          </p:cNvPr>
          <p:cNvSpPr>
            <a:spLocks noGrp="1"/>
          </p:cNvSpPr>
          <p:nvPr>
            <p:ph idx="1"/>
          </p:nvPr>
        </p:nvSpPr>
        <p:spPr>
          <a:xfrm>
            <a:off x="1069848" y="1066800"/>
            <a:ext cx="10058400" cy="5105400"/>
          </a:xfrm>
        </p:spPr>
        <p:txBody>
          <a:bodyPr/>
          <a:lstStyle/>
          <a:p>
            <a:pPr marL="0" indent="0">
              <a:buNone/>
            </a:pPr>
            <a:r>
              <a:rPr lang="en-US" b="1" dirty="0"/>
              <a:t>1.Improvement  of quality of life </a:t>
            </a:r>
            <a:r>
              <a:rPr lang="en-US" dirty="0"/>
              <a:t>–ART is used to prolong and improve quality of life in people  living with HIV VIRUS .Therefore the good of therapy.</a:t>
            </a:r>
          </a:p>
          <a:p>
            <a:pPr marL="0" indent="0">
              <a:buNone/>
            </a:pPr>
            <a:r>
              <a:rPr lang="en-US" b="1" dirty="0"/>
              <a:t>2.Maximal and durable suppression of HIV replication :- </a:t>
            </a:r>
            <a:r>
              <a:rPr lang="en-US" dirty="0"/>
              <a:t>viral load is a measure of viral replication. ARVS  drugs should achieve suppression of HIV replication. Delay in emergency of drug resistance subtype virus.</a:t>
            </a:r>
          </a:p>
          <a:p>
            <a:pPr marL="0" indent="0">
              <a:buNone/>
            </a:pPr>
            <a:r>
              <a:rPr lang="en-US" b="1" dirty="0"/>
              <a:t>3.Restoration and preservation of immunology function:-</a:t>
            </a:r>
            <a:r>
              <a:rPr lang="en-US" dirty="0"/>
              <a:t>CD4 count is the measure of immune status of a person. Suppression of HIV replication- prevents CD4 cell destruction by HIV. </a:t>
            </a:r>
            <a:r>
              <a:rPr lang="en-US" sz="2000" dirty="0"/>
              <a:t>Reduce the risk of opportunistic infection which may weaken the immune status. Hence there is improved overall function of the immune system</a:t>
            </a:r>
            <a:r>
              <a:rPr lang="en-US" dirty="0"/>
              <a:t> </a:t>
            </a:r>
          </a:p>
          <a:p>
            <a:pPr marL="0" indent="0">
              <a:buNone/>
            </a:pPr>
            <a:r>
              <a:rPr lang="en-US" sz="2000" b="1" dirty="0"/>
              <a:t>4.Reduction of HIV related morbidity and mortality- </a:t>
            </a:r>
            <a:r>
              <a:rPr lang="en-US" sz="2000" dirty="0"/>
              <a:t>This is evidenced by decrease hospitalization, decreased risk of illness, </a:t>
            </a:r>
            <a:endParaRPr lang="en-US" dirty="0"/>
          </a:p>
        </p:txBody>
      </p:sp>
    </p:spTree>
    <p:extLst>
      <p:ext uri="{BB962C8B-B14F-4D97-AF65-F5344CB8AC3E}">
        <p14:creationId xmlns:p14="http://schemas.microsoft.com/office/powerpoint/2010/main" val="209065784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GOALS OF ART</a:t>
            </a:r>
          </a:p>
        </p:txBody>
      </p:sp>
      <p:sp>
        <p:nvSpPr>
          <p:cNvPr id="3" name="Content Placeholder 2"/>
          <p:cNvSpPr>
            <a:spLocks noGrp="1"/>
          </p:cNvSpPr>
          <p:nvPr>
            <p:ph idx="1"/>
          </p:nvPr>
        </p:nvSpPr>
        <p:spPr/>
        <p:txBody>
          <a:bodyPr>
            <a:normAutofit lnSpcReduction="10000"/>
          </a:bodyPr>
          <a:lstStyle/>
          <a:p>
            <a:r>
              <a:rPr lang="en-US" b="1" dirty="0"/>
              <a:t>1.Improvement  of quality of life </a:t>
            </a:r>
            <a:r>
              <a:rPr lang="en-US" dirty="0"/>
              <a:t>–ART is used to prolong and improve quality of life in people  living with HIV VIRUS .Therefore the good of therapy.</a:t>
            </a:r>
          </a:p>
          <a:p>
            <a:r>
              <a:rPr lang="en-US" b="1" dirty="0"/>
              <a:t>2.Maximal and durable suppression of HIV replication :- </a:t>
            </a:r>
            <a:r>
              <a:rPr lang="en-US" dirty="0"/>
              <a:t>viral load is a measure of viral replication. ARVS  drugs should achieve suppression of HIV replication. Hence a combination of 3 ARV drug from two different classes are used to achieve the above suppression of HIV replication results in:-</a:t>
            </a:r>
          </a:p>
          <a:p>
            <a:r>
              <a:rPr lang="en-US" dirty="0"/>
              <a:t>Stoppage  of disease progression.</a:t>
            </a:r>
          </a:p>
          <a:p>
            <a:r>
              <a:rPr lang="en-US" dirty="0"/>
              <a:t>Delay in emergency of drug resistance subtype virus.</a:t>
            </a:r>
          </a:p>
          <a:p>
            <a:r>
              <a:rPr lang="en-US" b="1" dirty="0"/>
              <a:t>3.Restoration and preservation of immunology function:-</a:t>
            </a:r>
            <a:r>
              <a:rPr lang="en-US" dirty="0"/>
              <a:t>CD4 count is the measure of immune status of a person.</a:t>
            </a:r>
          </a:p>
          <a:p>
            <a:r>
              <a:rPr lang="en-US" dirty="0"/>
              <a:t>Suppression of HIV replication- prevents CD4 cell destruction by HIV , Allow CD4  cells to recover both in number and improve function</a:t>
            </a:r>
          </a:p>
        </p:txBody>
      </p:sp>
    </p:spTree>
    <p:extLst>
      <p:ext uri="{BB962C8B-B14F-4D97-AF65-F5344CB8AC3E}">
        <p14:creationId xmlns:p14="http://schemas.microsoft.com/office/powerpoint/2010/main" val="17958042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IS HIV AND AIDS?</a:t>
            </a:r>
          </a:p>
        </p:txBody>
      </p:sp>
      <p:sp>
        <p:nvSpPr>
          <p:cNvPr id="3" name="Content Placeholder 2"/>
          <p:cNvSpPr>
            <a:spLocks noGrp="1"/>
          </p:cNvSpPr>
          <p:nvPr>
            <p:ph idx="1"/>
          </p:nvPr>
        </p:nvSpPr>
        <p:spPr/>
        <p:txBody>
          <a:bodyPr>
            <a:normAutofit fontScale="85000" lnSpcReduction="20000"/>
          </a:bodyPr>
          <a:lstStyle/>
          <a:p>
            <a:r>
              <a:rPr lang="en-US" sz="2800" b="1" dirty="0"/>
              <a:t>HIV</a:t>
            </a:r>
            <a:r>
              <a:rPr lang="en-US" sz="2800" dirty="0"/>
              <a:t> –stands for human immunodeficiency virus , is the virus that causes AIDS.</a:t>
            </a:r>
          </a:p>
          <a:p>
            <a:r>
              <a:rPr lang="en-US" sz="2800" dirty="0"/>
              <a:t>HIV destroys certain types of blood cells known as </a:t>
            </a:r>
            <a:r>
              <a:rPr lang="en-US" sz="2800" b="1" dirty="0"/>
              <a:t>T- helper cells </a:t>
            </a:r>
            <a:r>
              <a:rPr lang="en-US" sz="2800" dirty="0"/>
              <a:t>or </a:t>
            </a:r>
            <a:r>
              <a:rPr lang="en-US" sz="2800" b="1" dirty="0"/>
              <a:t>CD4 cells.</a:t>
            </a:r>
          </a:p>
          <a:p>
            <a:r>
              <a:rPr lang="en-US" sz="2800" dirty="0"/>
              <a:t>A person can be infected with HIV for many years before any symptoms occur, and during this time an infected person can unknowingly pass the infection to others.</a:t>
            </a:r>
          </a:p>
          <a:p>
            <a:r>
              <a:rPr lang="en-US" sz="2800" b="1" dirty="0"/>
              <a:t>AIDS</a:t>
            </a:r>
            <a:r>
              <a:rPr lang="en-US" sz="2800" dirty="0"/>
              <a:t> –is acquired immunodeficiency syndrome , an advanced stage of HIV infection that occurs when the immune system cannot fight off infections that the body is normally able to withstand.</a:t>
            </a:r>
          </a:p>
          <a:p>
            <a:r>
              <a:rPr lang="en-US" sz="2800" dirty="0"/>
              <a:t>At this stage, the infected person becomes more susceptible to a variety of infections known as </a:t>
            </a:r>
            <a:r>
              <a:rPr lang="en-US" sz="2800" b="1" dirty="0"/>
              <a:t>opportunistic infections.</a:t>
            </a:r>
          </a:p>
          <a:p>
            <a:endParaRPr lang="en-US" dirty="0"/>
          </a:p>
        </p:txBody>
      </p:sp>
    </p:spTree>
    <p:extLst>
      <p:ext uri="{BB962C8B-B14F-4D97-AF65-F5344CB8AC3E}">
        <p14:creationId xmlns:p14="http://schemas.microsoft.com/office/powerpoint/2010/main" val="1270878358"/>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CT</a:t>
            </a:r>
          </a:p>
        </p:txBody>
      </p:sp>
      <p:sp>
        <p:nvSpPr>
          <p:cNvPr id="3" name="Content Placeholder 2"/>
          <p:cNvSpPr>
            <a:spLocks noGrp="1"/>
          </p:cNvSpPr>
          <p:nvPr>
            <p:ph idx="1"/>
          </p:nvPr>
        </p:nvSpPr>
        <p:spPr/>
        <p:txBody>
          <a:bodyPr>
            <a:normAutofit/>
          </a:bodyPr>
          <a:lstStyle/>
          <a:p>
            <a:r>
              <a:rPr lang="en-US" sz="2400" dirty="0"/>
              <a:t>Reduce the risk of opportunistic infection which may weaken the immune status. Hence there is improved overall function of the immune system.</a:t>
            </a:r>
          </a:p>
          <a:p>
            <a:r>
              <a:rPr lang="en-US" sz="2400" dirty="0"/>
              <a:t>This takes time and also the drugs should adhered to.</a:t>
            </a:r>
          </a:p>
          <a:p>
            <a:r>
              <a:rPr lang="en-US" sz="2400" dirty="0"/>
              <a:t>With effective ART the median increase is CD4 count is 100 to 150 cells per year.</a:t>
            </a:r>
          </a:p>
          <a:p>
            <a:r>
              <a:rPr lang="en-US" sz="2400" dirty="0"/>
              <a:t>CD4 count in patients on ART should be monitored after every 6months.</a:t>
            </a:r>
          </a:p>
          <a:p>
            <a:r>
              <a:rPr lang="en-US" sz="2400" b="1" dirty="0"/>
              <a:t>4.Reduction of HIV related morbidity and mortality:-</a:t>
            </a:r>
            <a:r>
              <a:rPr lang="en-US" sz="2400" dirty="0"/>
              <a:t>This is evidenced by decrease hospitalization, decreased risk of illness, reduction of all opportunistic , inflammation and malignancies, reduction of HIV related deaths. Ability to return to work and live a longer more productive life.</a:t>
            </a:r>
          </a:p>
        </p:txBody>
      </p:sp>
    </p:spTree>
    <p:extLst>
      <p:ext uri="{BB962C8B-B14F-4D97-AF65-F5344CB8AC3E}">
        <p14:creationId xmlns:p14="http://schemas.microsoft.com/office/powerpoint/2010/main" val="1576887114"/>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 of ARV DRUGS</a:t>
            </a:r>
          </a:p>
        </p:txBody>
      </p:sp>
      <p:sp>
        <p:nvSpPr>
          <p:cNvPr id="3" name="Content Placeholder 2"/>
          <p:cNvSpPr>
            <a:spLocks noGrp="1"/>
          </p:cNvSpPr>
          <p:nvPr>
            <p:ph idx="1"/>
          </p:nvPr>
        </p:nvSpPr>
        <p:spPr/>
        <p:txBody>
          <a:bodyPr>
            <a:normAutofit/>
          </a:bodyPr>
          <a:lstStyle/>
          <a:p>
            <a:r>
              <a:rPr lang="en-US" sz="2800" b="1" dirty="0"/>
              <a:t>Major classes of ARVS:-</a:t>
            </a:r>
          </a:p>
          <a:p>
            <a:r>
              <a:rPr lang="en-US" sz="2800" dirty="0"/>
              <a:t>Reverse Transcriptase Inhibitors (RTIs)- Nucleoside Reverse Transcriptase inhibitors (NRTIs) , Nucleotide Reverse Transcriptase Inhibitors (NtRTIs) , Non-nucleoside Reverse Transcriptase Inhibitors.</a:t>
            </a:r>
          </a:p>
          <a:p>
            <a:r>
              <a:rPr lang="en-US" sz="2800" dirty="0"/>
              <a:t>Protease inhibitors (PI)</a:t>
            </a:r>
          </a:p>
          <a:p>
            <a:r>
              <a:rPr lang="en-US" sz="2800" dirty="0"/>
              <a:t>Fusion inhibitors.</a:t>
            </a:r>
          </a:p>
          <a:p>
            <a:r>
              <a:rPr lang="en-US" sz="2800" dirty="0"/>
              <a:t>Integrase inhibitors</a:t>
            </a:r>
          </a:p>
        </p:txBody>
      </p:sp>
    </p:spTree>
    <p:extLst>
      <p:ext uri="{BB962C8B-B14F-4D97-AF65-F5344CB8AC3E}">
        <p14:creationId xmlns:p14="http://schemas.microsoft.com/office/powerpoint/2010/main" val="597100061"/>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TARGETS OF ARV DRUGS</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120278" y="2120900"/>
            <a:ext cx="5957793" cy="405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2725603"/>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CT</a:t>
            </a:r>
          </a:p>
        </p:txBody>
      </p:sp>
      <p:sp>
        <p:nvSpPr>
          <p:cNvPr id="3" name="Content Placeholder 2"/>
          <p:cNvSpPr>
            <a:spLocks noGrp="1"/>
          </p:cNvSpPr>
          <p:nvPr>
            <p:ph idx="1"/>
          </p:nvPr>
        </p:nvSpPr>
        <p:spPr/>
        <p:txBody>
          <a:bodyPr>
            <a:normAutofit/>
          </a:bodyPr>
          <a:lstStyle/>
          <a:p>
            <a:r>
              <a:rPr lang="en-US" dirty="0"/>
              <a:t>Antiretroviral drugs are combined to achieve good results.</a:t>
            </a:r>
          </a:p>
          <a:p>
            <a:r>
              <a:rPr lang="en-US" dirty="0"/>
              <a:t>The drugs are grouped into three different classes according to how they work on the HIV virus.</a:t>
            </a:r>
          </a:p>
          <a:p>
            <a:r>
              <a:rPr lang="en-US" dirty="0"/>
              <a:t>They have been found to provide Highly Active Anti-retroviral Therapy.</a:t>
            </a:r>
          </a:p>
          <a:p>
            <a:r>
              <a:rPr lang="en-US" b="1" dirty="0"/>
              <a:t>Reverse Transcriptase Inhibitors:-</a:t>
            </a:r>
          </a:p>
          <a:p>
            <a:r>
              <a:rPr lang="en-US" dirty="0"/>
              <a:t>NRTIs inhibit reverse transcription by competitively blocking  reverse transcriptase enzyme activity due to their resemblance in structure to the viral nucleosides </a:t>
            </a:r>
            <a:r>
              <a:rPr lang="en-US" dirty="0" err="1"/>
              <a:t>i.e</a:t>
            </a:r>
            <a:r>
              <a:rPr lang="en-US" dirty="0"/>
              <a:t> it sits on the active site of the enzyme receptor . Form the back bone of the ART regimen.</a:t>
            </a:r>
          </a:p>
          <a:p>
            <a:r>
              <a:rPr lang="en-US" dirty="0"/>
              <a:t>NtRTIs work in the same way as the NRTIs but differ in chemical structure. NtRTIs already has a phosphate group but NRTIs get phosphorylated in the </a:t>
            </a:r>
          </a:p>
        </p:txBody>
      </p:sp>
    </p:spTree>
    <p:extLst>
      <p:ext uri="{BB962C8B-B14F-4D97-AF65-F5344CB8AC3E}">
        <p14:creationId xmlns:p14="http://schemas.microsoft.com/office/powerpoint/2010/main" val="54596015"/>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ABBREVIATIONS &amp;NAMES OF ARVs</a:t>
            </a:r>
          </a:p>
        </p:txBody>
      </p:sp>
      <p:sp>
        <p:nvSpPr>
          <p:cNvPr id="3" name="Content Placeholder 2"/>
          <p:cNvSpPr>
            <a:spLocks noGrp="1"/>
          </p:cNvSpPr>
          <p:nvPr>
            <p:ph sz="half" idx="1"/>
          </p:nvPr>
        </p:nvSpPr>
        <p:spPr/>
        <p:txBody>
          <a:bodyPr>
            <a:normAutofit/>
          </a:bodyPr>
          <a:lstStyle/>
          <a:p>
            <a:r>
              <a:rPr lang="en-US" dirty="0"/>
              <a:t>3TC – Lamivudine</a:t>
            </a:r>
          </a:p>
          <a:p>
            <a:r>
              <a:rPr lang="en-US" dirty="0"/>
              <a:t>ABC – </a:t>
            </a:r>
            <a:r>
              <a:rPr lang="en-US" dirty="0" err="1"/>
              <a:t>Abacavir</a:t>
            </a:r>
            <a:r>
              <a:rPr lang="en-US" dirty="0"/>
              <a:t>.</a:t>
            </a:r>
          </a:p>
          <a:p>
            <a:r>
              <a:rPr lang="en-US" dirty="0"/>
              <a:t>ATV – </a:t>
            </a:r>
            <a:r>
              <a:rPr lang="en-US" dirty="0" err="1"/>
              <a:t>Atazanavir</a:t>
            </a:r>
            <a:endParaRPr lang="en-US" dirty="0"/>
          </a:p>
          <a:p>
            <a:r>
              <a:rPr lang="en-US" dirty="0"/>
              <a:t>ATV/r –</a:t>
            </a:r>
            <a:r>
              <a:rPr lang="en-US" dirty="0" err="1"/>
              <a:t>Atazanavir</a:t>
            </a:r>
            <a:r>
              <a:rPr lang="en-US" dirty="0"/>
              <a:t>/ritonavir</a:t>
            </a:r>
          </a:p>
          <a:p>
            <a:r>
              <a:rPr lang="en-US" dirty="0"/>
              <a:t>AZT –</a:t>
            </a:r>
            <a:r>
              <a:rPr lang="en-US" dirty="0" err="1"/>
              <a:t>Zidovudine</a:t>
            </a:r>
            <a:r>
              <a:rPr lang="en-US" dirty="0"/>
              <a:t>.</a:t>
            </a:r>
          </a:p>
          <a:p>
            <a:r>
              <a:rPr lang="en-US" dirty="0"/>
              <a:t>DRV – </a:t>
            </a:r>
            <a:r>
              <a:rPr lang="en-US" dirty="0" err="1"/>
              <a:t>Darunavir</a:t>
            </a:r>
            <a:r>
              <a:rPr lang="en-US" dirty="0"/>
              <a:t>.</a:t>
            </a:r>
          </a:p>
          <a:p>
            <a:r>
              <a:rPr lang="en-US" dirty="0"/>
              <a:t>DRV/r – </a:t>
            </a:r>
            <a:r>
              <a:rPr lang="en-US" dirty="0" err="1"/>
              <a:t>Darunavir</a:t>
            </a:r>
            <a:r>
              <a:rPr lang="en-US" dirty="0"/>
              <a:t>/ritonavir.</a:t>
            </a:r>
          </a:p>
          <a:p>
            <a:r>
              <a:rPr lang="en-US" dirty="0"/>
              <a:t>DTG – </a:t>
            </a:r>
            <a:r>
              <a:rPr lang="en-US" dirty="0" err="1"/>
              <a:t>Dolutegravir</a:t>
            </a:r>
            <a:r>
              <a:rPr lang="en-US" dirty="0"/>
              <a:t>.</a:t>
            </a:r>
          </a:p>
          <a:p>
            <a:endParaRPr lang="en-US" dirty="0"/>
          </a:p>
        </p:txBody>
      </p:sp>
      <p:sp>
        <p:nvSpPr>
          <p:cNvPr id="4" name="Content Placeholder 3"/>
          <p:cNvSpPr>
            <a:spLocks noGrp="1"/>
          </p:cNvSpPr>
          <p:nvPr>
            <p:ph sz="half" idx="2"/>
          </p:nvPr>
        </p:nvSpPr>
        <p:spPr/>
        <p:txBody>
          <a:bodyPr>
            <a:normAutofit/>
          </a:bodyPr>
          <a:lstStyle/>
          <a:p>
            <a:r>
              <a:rPr lang="en-US" dirty="0"/>
              <a:t>EFV – </a:t>
            </a:r>
            <a:r>
              <a:rPr lang="en-US" dirty="0" err="1"/>
              <a:t>Efavirenz</a:t>
            </a:r>
            <a:r>
              <a:rPr lang="en-US" dirty="0"/>
              <a:t>.</a:t>
            </a:r>
          </a:p>
          <a:p>
            <a:r>
              <a:rPr lang="en-US" dirty="0"/>
              <a:t>ETR – </a:t>
            </a:r>
            <a:r>
              <a:rPr lang="en-US" dirty="0" err="1"/>
              <a:t>Etravirine</a:t>
            </a:r>
            <a:r>
              <a:rPr lang="en-US" dirty="0"/>
              <a:t>.</a:t>
            </a:r>
          </a:p>
          <a:p>
            <a:r>
              <a:rPr lang="en-US" dirty="0"/>
              <a:t>FTC – </a:t>
            </a:r>
            <a:r>
              <a:rPr lang="en-US" dirty="0" err="1"/>
              <a:t>Emtricitabine</a:t>
            </a:r>
            <a:r>
              <a:rPr lang="en-US" dirty="0"/>
              <a:t>.</a:t>
            </a:r>
          </a:p>
          <a:p>
            <a:r>
              <a:rPr lang="en-US" dirty="0"/>
              <a:t>LPV – </a:t>
            </a:r>
            <a:r>
              <a:rPr lang="en-US" dirty="0" err="1"/>
              <a:t>Lopinavir</a:t>
            </a:r>
            <a:r>
              <a:rPr lang="en-US" dirty="0"/>
              <a:t>.</a:t>
            </a:r>
          </a:p>
          <a:p>
            <a:r>
              <a:rPr lang="en-US" dirty="0"/>
              <a:t>LPV/r – </a:t>
            </a:r>
            <a:r>
              <a:rPr lang="en-US" dirty="0" err="1"/>
              <a:t>Lopinavir</a:t>
            </a:r>
            <a:r>
              <a:rPr lang="en-US" dirty="0"/>
              <a:t>/ritonavir.</a:t>
            </a:r>
          </a:p>
          <a:p>
            <a:r>
              <a:rPr lang="en-US" dirty="0"/>
              <a:t>NVP – </a:t>
            </a:r>
            <a:r>
              <a:rPr lang="en-US" dirty="0" err="1"/>
              <a:t>Nevirapine</a:t>
            </a:r>
            <a:r>
              <a:rPr lang="en-US" dirty="0"/>
              <a:t>.</a:t>
            </a:r>
          </a:p>
          <a:p>
            <a:r>
              <a:rPr lang="en-US" dirty="0"/>
              <a:t>RAL – </a:t>
            </a:r>
            <a:r>
              <a:rPr lang="en-US" dirty="0" err="1"/>
              <a:t>Raltegravir</a:t>
            </a:r>
            <a:r>
              <a:rPr lang="en-US" dirty="0"/>
              <a:t>.</a:t>
            </a:r>
          </a:p>
          <a:p>
            <a:r>
              <a:rPr lang="en-US" dirty="0"/>
              <a:t>RTV- Ritonavir.</a:t>
            </a:r>
          </a:p>
          <a:p>
            <a:r>
              <a:rPr lang="en-US" dirty="0"/>
              <a:t>TDF – </a:t>
            </a:r>
            <a:r>
              <a:rPr lang="en-US" dirty="0" err="1"/>
              <a:t>Tenofovir</a:t>
            </a:r>
            <a:r>
              <a:rPr lang="en-US" dirty="0"/>
              <a:t> </a:t>
            </a:r>
            <a:r>
              <a:rPr lang="en-US" dirty="0" err="1"/>
              <a:t>Disoproxil</a:t>
            </a:r>
            <a:r>
              <a:rPr lang="en-US" dirty="0"/>
              <a:t> Fumarate.</a:t>
            </a:r>
          </a:p>
          <a:p>
            <a:endParaRPr lang="en-GB" dirty="0"/>
          </a:p>
        </p:txBody>
      </p:sp>
    </p:spTree>
    <p:extLst>
      <p:ext uri="{BB962C8B-B14F-4D97-AF65-F5344CB8AC3E}">
        <p14:creationId xmlns:p14="http://schemas.microsoft.com/office/powerpoint/2010/main" val="3902448870"/>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NRTIs &amp; NtRTIs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99593087"/>
              </p:ext>
            </p:extLst>
          </p:nvPr>
        </p:nvGraphicFramePr>
        <p:xfrm>
          <a:off x="1069975" y="2120900"/>
          <a:ext cx="10058403" cy="3683000"/>
        </p:xfrm>
        <a:graphic>
          <a:graphicData uri="http://schemas.openxmlformats.org/drawingml/2006/table">
            <a:tbl>
              <a:tblPr firstRow="1" bandRow="1">
                <a:tableStyleId>{5C22544A-7EE6-4342-B048-85BDC9FD1C3A}</a:tableStyleId>
              </a:tblPr>
              <a:tblGrid>
                <a:gridCol w="3352801">
                  <a:extLst>
                    <a:ext uri="{9D8B030D-6E8A-4147-A177-3AD203B41FA5}">
                      <a16:colId xmlns:a16="http://schemas.microsoft.com/office/drawing/2014/main" val="20000"/>
                    </a:ext>
                  </a:extLst>
                </a:gridCol>
                <a:gridCol w="3352801">
                  <a:extLst>
                    <a:ext uri="{9D8B030D-6E8A-4147-A177-3AD203B41FA5}">
                      <a16:colId xmlns:a16="http://schemas.microsoft.com/office/drawing/2014/main" val="20001"/>
                    </a:ext>
                  </a:extLst>
                </a:gridCol>
                <a:gridCol w="3352801">
                  <a:extLst>
                    <a:ext uri="{9D8B030D-6E8A-4147-A177-3AD203B41FA5}">
                      <a16:colId xmlns:a16="http://schemas.microsoft.com/office/drawing/2014/main" val="20002"/>
                    </a:ext>
                  </a:extLst>
                </a:gridCol>
              </a:tblGrid>
              <a:tr h="370840">
                <a:tc>
                  <a:txBody>
                    <a:bodyPr/>
                    <a:lstStyle/>
                    <a:p>
                      <a:r>
                        <a:rPr lang="en-US" dirty="0"/>
                        <a:t>GENERIC NAME</a:t>
                      </a:r>
                    </a:p>
                  </a:txBody>
                  <a:tcPr marL="120700" marR="120700"/>
                </a:tc>
                <a:tc>
                  <a:txBody>
                    <a:bodyPr/>
                    <a:lstStyle/>
                    <a:p>
                      <a:r>
                        <a:rPr lang="en-US" dirty="0"/>
                        <a:t>ADULT DOSAGE</a:t>
                      </a:r>
                    </a:p>
                  </a:txBody>
                  <a:tcPr marL="120700" marR="120700"/>
                </a:tc>
                <a:tc>
                  <a:txBody>
                    <a:bodyPr/>
                    <a:lstStyle/>
                    <a:p>
                      <a:r>
                        <a:rPr lang="en-US" dirty="0"/>
                        <a:t>PEDIATRIC DOSAGE</a:t>
                      </a:r>
                    </a:p>
                  </a:txBody>
                  <a:tcPr marL="120700" marR="120700"/>
                </a:tc>
                <a:extLst>
                  <a:ext uri="{0D108BD9-81ED-4DB2-BD59-A6C34878D82A}">
                    <a16:rowId xmlns:a16="http://schemas.microsoft.com/office/drawing/2014/main" val="10000"/>
                  </a:ext>
                </a:extLst>
              </a:tr>
              <a:tr h="370840">
                <a:tc>
                  <a:txBody>
                    <a:bodyPr/>
                    <a:lstStyle/>
                    <a:p>
                      <a:r>
                        <a:rPr lang="en-US" dirty="0"/>
                        <a:t>Stavudine</a:t>
                      </a:r>
                      <a:r>
                        <a:rPr lang="en-US" baseline="0" dirty="0"/>
                        <a:t> d4T</a:t>
                      </a:r>
                      <a:endParaRPr lang="en-US" dirty="0"/>
                    </a:p>
                  </a:txBody>
                  <a:tcPr marL="120700" marR="120700"/>
                </a:tc>
                <a:tc>
                  <a:txBody>
                    <a:bodyPr/>
                    <a:lstStyle/>
                    <a:p>
                      <a:r>
                        <a:rPr lang="en-US" dirty="0"/>
                        <a:t>30mg BD</a:t>
                      </a:r>
                    </a:p>
                  </a:txBody>
                  <a:tcPr marL="120700" marR="120700"/>
                </a:tc>
                <a:tc>
                  <a:txBody>
                    <a:bodyPr/>
                    <a:lstStyle/>
                    <a:p>
                      <a:r>
                        <a:rPr lang="en-US" dirty="0"/>
                        <a:t>1MG/KG BD</a:t>
                      </a:r>
                    </a:p>
                  </a:txBody>
                  <a:tcPr marL="120700" marR="120700"/>
                </a:tc>
                <a:extLst>
                  <a:ext uri="{0D108BD9-81ED-4DB2-BD59-A6C34878D82A}">
                    <a16:rowId xmlns:a16="http://schemas.microsoft.com/office/drawing/2014/main" val="10001"/>
                  </a:ext>
                </a:extLst>
              </a:tr>
              <a:tr h="370840">
                <a:tc>
                  <a:txBody>
                    <a:bodyPr/>
                    <a:lstStyle/>
                    <a:p>
                      <a:r>
                        <a:rPr lang="en-US" dirty="0"/>
                        <a:t>Lamivudine</a:t>
                      </a:r>
                      <a:r>
                        <a:rPr lang="en-US" baseline="0" dirty="0"/>
                        <a:t> 3TC</a:t>
                      </a:r>
                      <a:endParaRPr lang="en-US" dirty="0"/>
                    </a:p>
                  </a:txBody>
                  <a:tcPr marL="120700" marR="120700"/>
                </a:tc>
                <a:tc>
                  <a:txBody>
                    <a:bodyPr/>
                    <a:lstStyle/>
                    <a:p>
                      <a:r>
                        <a:rPr lang="en-US" dirty="0"/>
                        <a:t>150mg BD/300mg OD</a:t>
                      </a:r>
                    </a:p>
                  </a:txBody>
                  <a:tcPr marL="120700" marR="120700"/>
                </a:tc>
                <a:tc>
                  <a:txBody>
                    <a:bodyPr/>
                    <a:lstStyle/>
                    <a:p>
                      <a:r>
                        <a:rPr lang="en-US" dirty="0"/>
                        <a:t>4mg/kg BD</a:t>
                      </a:r>
                    </a:p>
                  </a:txBody>
                  <a:tcPr marL="120700" marR="120700"/>
                </a:tc>
                <a:extLst>
                  <a:ext uri="{0D108BD9-81ED-4DB2-BD59-A6C34878D82A}">
                    <a16:rowId xmlns:a16="http://schemas.microsoft.com/office/drawing/2014/main" val="10002"/>
                  </a:ext>
                </a:extLst>
              </a:tr>
              <a:tr h="370840">
                <a:tc>
                  <a:txBody>
                    <a:bodyPr/>
                    <a:lstStyle/>
                    <a:p>
                      <a:r>
                        <a:rPr lang="en-US" dirty="0"/>
                        <a:t>Zidovudine AZT or ZDV</a:t>
                      </a:r>
                    </a:p>
                  </a:txBody>
                  <a:tcPr marL="120700" marR="120700"/>
                </a:tc>
                <a:tc>
                  <a:txBody>
                    <a:bodyPr/>
                    <a:lstStyle/>
                    <a:p>
                      <a:r>
                        <a:rPr lang="en-US" dirty="0"/>
                        <a:t>300mg BD</a:t>
                      </a:r>
                    </a:p>
                  </a:txBody>
                  <a:tcPr marL="120700" marR="120700"/>
                </a:tc>
                <a:tc>
                  <a:txBody>
                    <a:bodyPr/>
                    <a:lstStyle/>
                    <a:p>
                      <a:r>
                        <a:rPr lang="en-US" dirty="0"/>
                        <a:t>180-240mg/m2</a:t>
                      </a:r>
                    </a:p>
                  </a:txBody>
                  <a:tcPr marL="120700" marR="120700"/>
                </a:tc>
                <a:extLst>
                  <a:ext uri="{0D108BD9-81ED-4DB2-BD59-A6C34878D82A}">
                    <a16:rowId xmlns:a16="http://schemas.microsoft.com/office/drawing/2014/main" val="10003"/>
                  </a:ext>
                </a:extLst>
              </a:tr>
              <a:tr h="370840">
                <a:tc>
                  <a:txBody>
                    <a:bodyPr/>
                    <a:lstStyle/>
                    <a:p>
                      <a:r>
                        <a:rPr lang="en-US" dirty="0"/>
                        <a:t>Didanosine ddi</a:t>
                      </a:r>
                    </a:p>
                  </a:txBody>
                  <a:tcPr marL="120700" marR="120700"/>
                </a:tc>
                <a:tc>
                  <a:txBody>
                    <a:bodyPr/>
                    <a:lstStyle/>
                    <a:p>
                      <a:r>
                        <a:rPr lang="en-US" dirty="0"/>
                        <a:t>125mg BD and 200mg BD for</a:t>
                      </a:r>
                      <a:r>
                        <a:rPr lang="en-US" baseline="0" dirty="0"/>
                        <a:t> &lt;60kg and &gt;60kg respectively</a:t>
                      </a:r>
                      <a:endParaRPr lang="en-US" dirty="0"/>
                    </a:p>
                  </a:txBody>
                  <a:tcPr marL="120700" marR="120700"/>
                </a:tc>
                <a:tc>
                  <a:txBody>
                    <a:bodyPr/>
                    <a:lstStyle/>
                    <a:p>
                      <a:r>
                        <a:rPr lang="en-US" dirty="0"/>
                        <a:t>120 mg /m2 BD</a:t>
                      </a:r>
                    </a:p>
                  </a:txBody>
                  <a:tcPr marL="120700" marR="120700"/>
                </a:tc>
                <a:extLst>
                  <a:ext uri="{0D108BD9-81ED-4DB2-BD59-A6C34878D82A}">
                    <a16:rowId xmlns:a16="http://schemas.microsoft.com/office/drawing/2014/main" val="10004"/>
                  </a:ext>
                </a:extLst>
              </a:tr>
              <a:tr h="370840">
                <a:tc>
                  <a:txBody>
                    <a:bodyPr/>
                    <a:lstStyle/>
                    <a:p>
                      <a:r>
                        <a:rPr lang="en-US" dirty="0"/>
                        <a:t>Abacavir ABC</a:t>
                      </a:r>
                    </a:p>
                  </a:txBody>
                  <a:tcPr marL="120700" marR="120700"/>
                </a:tc>
                <a:tc>
                  <a:txBody>
                    <a:bodyPr/>
                    <a:lstStyle/>
                    <a:p>
                      <a:r>
                        <a:rPr lang="en-US" dirty="0"/>
                        <a:t>300mg BD/600mg OD</a:t>
                      </a:r>
                    </a:p>
                  </a:txBody>
                  <a:tcPr marL="120700" marR="120700"/>
                </a:tc>
                <a:tc>
                  <a:txBody>
                    <a:bodyPr/>
                    <a:lstStyle/>
                    <a:p>
                      <a:r>
                        <a:rPr lang="en-US" dirty="0"/>
                        <a:t>8mg /kg BD</a:t>
                      </a:r>
                    </a:p>
                  </a:txBody>
                  <a:tcPr marL="120700" marR="120700"/>
                </a:tc>
                <a:extLst>
                  <a:ext uri="{0D108BD9-81ED-4DB2-BD59-A6C34878D82A}">
                    <a16:rowId xmlns:a16="http://schemas.microsoft.com/office/drawing/2014/main" val="10005"/>
                  </a:ext>
                </a:extLst>
              </a:tr>
              <a:tr h="370840">
                <a:tc>
                  <a:txBody>
                    <a:bodyPr/>
                    <a:lstStyle/>
                    <a:p>
                      <a:r>
                        <a:rPr lang="en-US" dirty="0"/>
                        <a:t>Tenofovir  TDF</a:t>
                      </a:r>
                    </a:p>
                  </a:txBody>
                  <a:tcPr marL="120700" marR="120700"/>
                </a:tc>
                <a:tc>
                  <a:txBody>
                    <a:bodyPr/>
                    <a:lstStyle/>
                    <a:p>
                      <a:r>
                        <a:rPr lang="en-US" dirty="0"/>
                        <a:t>300mg OD</a:t>
                      </a:r>
                    </a:p>
                  </a:txBody>
                  <a:tcPr marL="120700" marR="120700"/>
                </a:tc>
                <a:tc>
                  <a:txBody>
                    <a:bodyPr/>
                    <a:lstStyle/>
                    <a:p>
                      <a:r>
                        <a:rPr lang="en-US" dirty="0"/>
                        <a:t>Not recommended</a:t>
                      </a:r>
                      <a:r>
                        <a:rPr lang="en-US" baseline="0" dirty="0"/>
                        <a:t> .</a:t>
                      </a:r>
                    </a:p>
                    <a:p>
                      <a:r>
                        <a:rPr lang="en-US" baseline="0" dirty="0"/>
                        <a:t>It causes decreased bone marrow density for children and adolescents&lt;18years</a:t>
                      </a:r>
                      <a:endParaRPr lang="en-US" dirty="0"/>
                    </a:p>
                  </a:txBody>
                  <a:tcPr marL="120700" marR="12070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086414278"/>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NNRTI</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07254627"/>
              </p:ext>
            </p:extLst>
          </p:nvPr>
        </p:nvGraphicFramePr>
        <p:xfrm>
          <a:off x="304799" y="1600201"/>
          <a:ext cx="11506200" cy="5068878"/>
        </p:xfrm>
        <a:graphic>
          <a:graphicData uri="http://schemas.openxmlformats.org/drawingml/2006/table">
            <a:tbl>
              <a:tblPr firstRow="1" bandRow="1">
                <a:tableStyleId>{5C22544A-7EE6-4342-B048-85BDC9FD1C3A}</a:tableStyleId>
              </a:tblPr>
              <a:tblGrid>
                <a:gridCol w="3835400">
                  <a:extLst>
                    <a:ext uri="{9D8B030D-6E8A-4147-A177-3AD203B41FA5}">
                      <a16:colId xmlns:a16="http://schemas.microsoft.com/office/drawing/2014/main" val="20000"/>
                    </a:ext>
                  </a:extLst>
                </a:gridCol>
                <a:gridCol w="3835400">
                  <a:extLst>
                    <a:ext uri="{9D8B030D-6E8A-4147-A177-3AD203B41FA5}">
                      <a16:colId xmlns:a16="http://schemas.microsoft.com/office/drawing/2014/main" val="20001"/>
                    </a:ext>
                  </a:extLst>
                </a:gridCol>
                <a:gridCol w="3835400">
                  <a:extLst>
                    <a:ext uri="{9D8B030D-6E8A-4147-A177-3AD203B41FA5}">
                      <a16:colId xmlns:a16="http://schemas.microsoft.com/office/drawing/2014/main" val="20002"/>
                    </a:ext>
                  </a:extLst>
                </a:gridCol>
              </a:tblGrid>
              <a:tr h="355179">
                <a:tc>
                  <a:txBody>
                    <a:bodyPr/>
                    <a:lstStyle/>
                    <a:p>
                      <a:r>
                        <a:rPr lang="en-US" dirty="0"/>
                        <a:t>GENERIC NAME</a:t>
                      </a:r>
                    </a:p>
                  </a:txBody>
                  <a:tcPr marL="120701" marR="120701"/>
                </a:tc>
                <a:tc>
                  <a:txBody>
                    <a:bodyPr/>
                    <a:lstStyle/>
                    <a:p>
                      <a:r>
                        <a:rPr lang="en-US" dirty="0"/>
                        <a:t>ADULT DOSAGE</a:t>
                      </a:r>
                    </a:p>
                  </a:txBody>
                  <a:tcPr marL="120701" marR="120701"/>
                </a:tc>
                <a:tc>
                  <a:txBody>
                    <a:bodyPr/>
                    <a:lstStyle/>
                    <a:p>
                      <a:r>
                        <a:rPr lang="en-US" dirty="0"/>
                        <a:t>PAEDIATRIC DOSAGE</a:t>
                      </a:r>
                    </a:p>
                  </a:txBody>
                  <a:tcPr marL="120701" marR="120701"/>
                </a:tc>
                <a:extLst>
                  <a:ext uri="{0D108BD9-81ED-4DB2-BD59-A6C34878D82A}">
                    <a16:rowId xmlns:a16="http://schemas.microsoft.com/office/drawing/2014/main" val="10000"/>
                  </a:ext>
                </a:extLst>
              </a:tr>
              <a:tr h="621564">
                <a:tc>
                  <a:txBody>
                    <a:bodyPr/>
                    <a:lstStyle/>
                    <a:p>
                      <a:r>
                        <a:rPr lang="en-US" dirty="0" err="1"/>
                        <a:t>Nevirapine</a:t>
                      </a:r>
                      <a:r>
                        <a:rPr lang="en-US" dirty="0"/>
                        <a:t>  NVP</a:t>
                      </a:r>
                    </a:p>
                  </a:txBody>
                  <a:tcPr marL="120701" marR="120701"/>
                </a:tc>
                <a:tc>
                  <a:txBody>
                    <a:bodyPr/>
                    <a:lstStyle/>
                    <a:p>
                      <a:r>
                        <a:rPr lang="en-US" dirty="0"/>
                        <a:t>200mg OD for 2 weeks then 200mg BD</a:t>
                      </a:r>
                    </a:p>
                  </a:txBody>
                  <a:tcPr marL="120701" marR="120701"/>
                </a:tc>
                <a:tc>
                  <a:txBody>
                    <a:bodyPr/>
                    <a:lstStyle/>
                    <a:p>
                      <a:r>
                        <a:rPr lang="en-US" dirty="0"/>
                        <a:t>120-160 mg /m2 OD for weeks</a:t>
                      </a:r>
                      <a:r>
                        <a:rPr lang="en-US" baseline="0" dirty="0"/>
                        <a:t> then BD</a:t>
                      </a:r>
                      <a:endParaRPr lang="en-US" dirty="0"/>
                    </a:p>
                  </a:txBody>
                  <a:tcPr marL="120701" marR="120701"/>
                </a:tc>
                <a:extLst>
                  <a:ext uri="{0D108BD9-81ED-4DB2-BD59-A6C34878D82A}">
                    <a16:rowId xmlns:a16="http://schemas.microsoft.com/office/drawing/2014/main" val="10001"/>
                  </a:ext>
                </a:extLst>
              </a:tr>
              <a:tr h="355179">
                <a:tc>
                  <a:txBody>
                    <a:bodyPr/>
                    <a:lstStyle/>
                    <a:p>
                      <a:r>
                        <a:rPr lang="en-US" dirty="0" err="1"/>
                        <a:t>Efavirenz</a:t>
                      </a:r>
                      <a:r>
                        <a:rPr lang="en-US" dirty="0"/>
                        <a:t> EFV</a:t>
                      </a:r>
                    </a:p>
                  </a:txBody>
                  <a:tcPr marL="120701" marR="120701"/>
                </a:tc>
                <a:tc>
                  <a:txBody>
                    <a:bodyPr/>
                    <a:lstStyle/>
                    <a:p>
                      <a:r>
                        <a:rPr lang="en-US" dirty="0"/>
                        <a:t>600mg</a:t>
                      </a:r>
                      <a:r>
                        <a:rPr lang="en-US" baseline="0" dirty="0"/>
                        <a:t> OD</a:t>
                      </a:r>
                      <a:endParaRPr lang="en-US" dirty="0"/>
                    </a:p>
                  </a:txBody>
                  <a:tcPr marL="120701" marR="120701"/>
                </a:tc>
                <a:tc>
                  <a:txBody>
                    <a:bodyPr/>
                    <a:lstStyle/>
                    <a:p>
                      <a:endParaRPr lang="en-US"/>
                    </a:p>
                  </a:txBody>
                  <a:tcPr marL="120701" marR="120701"/>
                </a:tc>
                <a:extLst>
                  <a:ext uri="{0D108BD9-81ED-4DB2-BD59-A6C34878D82A}">
                    <a16:rowId xmlns:a16="http://schemas.microsoft.com/office/drawing/2014/main" val="10002"/>
                  </a:ext>
                </a:extLst>
              </a:tr>
              <a:tr h="1596552">
                <a:tc>
                  <a:txBody>
                    <a:bodyPr/>
                    <a:lstStyle/>
                    <a:p>
                      <a:r>
                        <a:rPr lang="en-US" dirty="0" err="1"/>
                        <a:t>Efavirenz</a:t>
                      </a:r>
                      <a:r>
                        <a:rPr lang="en-US" dirty="0"/>
                        <a:t> dosages for children</a:t>
                      </a:r>
                    </a:p>
                    <a:p>
                      <a:r>
                        <a:rPr lang="en-US" dirty="0"/>
                        <a:t>Avoid</a:t>
                      </a:r>
                      <a:r>
                        <a:rPr lang="en-US" baseline="0" dirty="0"/>
                        <a:t> fatty meals with EFV –Increases absorption by 50%</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ETR – </a:t>
                      </a:r>
                      <a:r>
                        <a:rPr lang="en-US" dirty="0" err="1"/>
                        <a:t>Etravirine</a:t>
                      </a:r>
                      <a:r>
                        <a:rPr lang="en-US" dirty="0"/>
                        <a:t>.</a:t>
                      </a:r>
                    </a:p>
                    <a:p>
                      <a:endParaRPr lang="en-US" dirty="0"/>
                    </a:p>
                  </a:txBody>
                  <a:tcPr marL="120701" marR="120701"/>
                </a:tc>
                <a:tc>
                  <a:txBody>
                    <a:bodyPr/>
                    <a:lstStyle/>
                    <a:p>
                      <a:r>
                        <a:rPr lang="en-US" dirty="0"/>
                        <a:t>As per kg</a:t>
                      </a:r>
                      <a:r>
                        <a:rPr lang="en-US" baseline="0" dirty="0"/>
                        <a:t> weight</a:t>
                      </a:r>
                      <a:r>
                        <a:rPr lang="en-US" dirty="0"/>
                        <a:t> dosages</a:t>
                      </a:r>
                    </a:p>
                  </a:txBody>
                  <a:tcPr marL="120701" marR="120701"/>
                </a:tc>
                <a:tc>
                  <a:txBody>
                    <a:bodyPr/>
                    <a:lstStyle/>
                    <a:p>
                      <a:endParaRPr lang="en-US" dirty="0"/>
                    </a:p>
                  </a:txBody>
                  <a:tcPr marL="120701" marR="120701"/>
                </a:tc>
                <a:extLst>
                  <a:ext uri="{0D108BD9-81ED-4DB2-BD59-A6C34878D82A}">
                    <a16:rowId xmlns:a16="http://schemas.microsoft.com/office/drawing/2014/main" val="10003"/>
                  </a:ext>
                </a:extLst>
              </a:tr>
              <a:tr h="2100726">
                <a:tc>
                  <a:txBody>
                    <a:bodyPr/>
                    <a:lstStyle/>
                    <a:p>
                      <a:r>
                        <a:rPr lang="en-US" dirty="0" err="1"/>
                        <a:t>Dilaviirdine</a:t>
                      </a:r>
                      <a:r>
                        <a:rPr lang="en-US" dirty="0"/>
                        <a:t> </a:t>
                      </a:r>
                    </a:p>
                    <a:p>
                      <a:endParaRPr lang="en-US" dirty="0"/>
                    </a:p>
                    <a:p>
                      <a:r>
                        <a:rPr lang="en-US" dirty="0"/>
                        <a:t>NNRTI –work by binding directly on to reverse transcriptase</a:t>
                      </a:r>
                      <a:r>
                        <a:rPr lang="en-US" baseline="0" dirty="0"/>
                        <a:t> preventing the conversion of RNA to DNA and this stops HIV production</a:t>
                      </a:r>
                      <a:endParaRPr lang="en-US" dirty="0"/>
                    </a:p>
                  </a:txBody>
                  <a:tcPr marL="120701" marR="120701"/>
                </a:tc>
                <a:tc>
                  <a:txBody>
                    <a:bodyPr/>
                    <a:lstStyle/>
                    <a:p>
                      <a:r>
                        <a:rPr lang="en-US" dirty="0"/>
                        <a:t>600mg  BD</a:t>
                      </a:r>
                    </a:p>
                  </a:txBody>
                  <a:tcPr marL="120701" marR="120701"/>
                </a:tc>
                <a:tc>
                  <a:txBody>
                    <a:bodyPr/>
                    <a:lstStyle/>
                    <a:p>
                      <a:endParaRPr lang="en-US" dirty="0"/>
                    </a:p>
                  </a:txBody>
                  <a:tcPr marL="120701" marR="120701"/>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630177119"/>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PROTEASE INHIBITORS</a:t>
            </a:r>
          </a:p>
        </p:txBody>
      </p:sp>
      <p:sp>
        <p:nvSpPr>
          <p:cNvPr id="3" name="Content Placeholder 2"/>
          <p:cNvSpPr>
            <a:spLocks noGrp="1"/>
          </p:cNvSpPr>
          <p:nvPr>
            <p:ph idx="1"/>
          </p:nvPr>
        </p:nvSpPr>
        <p:spPr/>
        <p:txBody>
          <a:bodyPr>
            <a:normAutofit/>
          </a:bodyPr>
          <a:lstStyle/>
          <a:p>
            <a:r>
              <a:rPr lang="en-US" dirty="0"/>
              <a:t>Works at the last stage of the virus reproduction cycle.</a:t>
            </a:r>
          </a:p>
          <a:p>
            <a:r>
              <a:rPr lang="en-US" dirty="0"/>
              <a:t>They prevent HIV virus from being successfully assembled and released.</a:t>
            </a:r>
          </a:p>
          <a:p>
            <a:r>
              <a:rPr lang="en-US" dirty="0"/>
              <a:t>Inhibits the cutting down of the core multi-protein molecule to functional viral protein molecules essential for HIV replication.</a:t>
            </a:r>
          </a:p>
          <a:p>
            <a:r>
              <a:rPr lang="en-US" dirty="0"/>
              <a:t>Enzymes , core proteins , envelop proteins regulatory proteins</a:t>
            </a:r>
          </a:p>
          <a:p>
            <a:r>
              <a:rPr lang="en-US" dirty="0"/>
              <a:t>Enzymes and building block proteins are needed to make complete copies of the virus which can infect the cells.</a:t>
            </a:r>
          </a:p>
          <a:p>
            <a:r>
              <a:rPr lang="en-US" dirty="0"/>
              <a:t>ATV/r –</a:t>
            </a:r>
            <a:r>
              <a:rPr lang="en-US" dirty="0" err="1"/>
              <a:t>Atazanavir</a:t>
            </a:r>
            <a:r>
              <a:rPr lang="en-US" dirty="0"/>
              <a:t>/ritonavir , LPV – </a:t>
            </a:r>
            <a:r>
              <a:rPr lang="en-US" dirty="0" err="1"/>
              <a:t>Lopinavir</a:t>
            </a:r>
            <a:r>
              <a:rPr lang="en-US" dirty="0"/>
              <a:t> , DRV – </a:t>
            </a:r>
            <a:r>
              <a:rPr lang="en-US" dirty="0" err="1"/>
              <a:t>Darunavir</a:t>
            </a:r>
            <a:r>
              <a:rPr lang="en-US" dirty="0"/>
              <a:t> , RTV- Ritonavir.</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379939236"/>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PIs</a:t>
            </a:r>
          </a:p>
        </p:txBody>
      </p:sp>
      <p:sp>
        <p:nvSpPr>
          <p:cNvPr id="3" name="Content Placeholder 2"/>
          <p:cNvSpPr>
            <a:spLocks noGrp="1"/>
          </p:cNvSpPr>
          <p:nvPr>
            <p:ph idx="1"/>
          </p:nvPr>
        </p:nvSpPr>
        <p:spPr/>
        <p:txBody>
          <a:bodyPr/>
          <a:lstStyle/>
          <a:p>
            <a:pPr marL="0" indent="0">
              <a:buNone/>
            </a:pPr>
            <a:r>
              <a:rPr lang="en-US" dirty="0"/>
              <a:t>                                    </a:t>
            </a:r>
          </a:p>
        </p:txBody>
      </p:sp>
      <p:graphicFrame>
        <p:nvGraphicFramePr>
          <p:cNvPr id="5" name="Table 4"/>
          <p:cNvGraphicFramePr>
            <a:graphicFrameLocks noGrp="1"/>
          </p:cNvGraphicFramePr>
          <p:nvPr>
            <p:extLst>
              <p:ext uri="{D42A27DB-BD31-4B8C-83A1-F6EECF244321}">
                <p14:modId xmlns:p14="http://schemas.microsoft.com/office/powerpoint/2010/main" val="1530420147"/>
              </p:ext>
            </p:extLst>
          </p:nvPr>
        </p:nvGraphicFramePr>
        <p:xfrm>
          <a:off x="609599" y="1676400"/>
          <a:ext cx="9982201" cy="4792868"/>
        </p:xfrm>
        <a:graphic>
          <a:graphicData uri="http://schemas.openxmlformats.org/drawingml/2006/table">
            <a:tbl>
              <a:tblPr firstRow="1" bandRow="1">
                <a:tableStyleId>{5C22544A-7EE6-4342-B048-85BDC9FD1C3A}</a:tableStyleId>
              </a:tblPr>
              <a:tblGrid>
                <a:gridCol w="2650641">
                  <a:extLst>
                    <a:ext uri="{9D8B030D-6E8A-4147-A177-3AD203B41FA5}">
                      <a16:colId xmlns:a16="http://schemas.microsoft.com/office/drawing/2014/main" val="20000"/>
                    </a:ext>
                  </a:extLst>
                </a:gridCol>
                <a:gridCol w="2650641">
                  <a:extLst>
                    <a:ext uri="{9D8B030D-6E8A-4147-A177-3AD203B41FA5}">
                      <a16:colId xmlns:a16="http://schemas.microsoft.com/office/drawing/2014/main" val="20001"/>
                    </a:ext>
                  </a:extLst>
                </a:gridCol>
                <a:gridCol w="4680919">
                  <a:extLst>
                    <a:ext uri="{9D8B030D-6E8A-4147-A177-3AD203B41FA5}">
                      <a16:colId xmlns:a16="http://schemas.microsoft.com/office/drawing/2014/main" val="20002"/>
                    </a:ext>
                  </a:extLst>
                </a:gridCol>
              </a:tblGrid>
              <a:tr h="360001">
                <a:tc>
                  <a:txBody>
                    <a:bodyPr/>
                    <a:lstStyle/>
                    <a:p>
                      <a:r>
                        <a:rPr lang="en-US" dirty="0"/>
                        <a:t>GENERIC NAME</a:t>
                      </a:r>
                    </a:p>
                  </a:txBody>
                  <a:tcPr/>
                </a:tc>
                <a:tc>
                  <a:txBody>
                    <a:bodyPr/>
                    <a:lstStyle/>
                    <a:p>
                      <a:r>
                        <a:rPr lang="en-US" dirty="0"/>
                        <a:t>ADULT DOSAGE</a:t>
                      </a:r>
                    </a:p>
                  </a:txBody>
                  <a:tcPr/>
                </a:tc>
                <a:tc>
                  <a:txBody>
                    <a:bodyPr/>
                    <a:lstStyle/>
                    <a:p>
                      <a:r>
                        <a:rPr lang="en-US" dirty="0"/>
                        <a:t>PEDIATRIC DOSAGE</a:t>
                      </a:r>
                    </a:p>
                  </a:txBody>
                  <a:tcPr/>
                </a:tc>
                <a:extLst>
                  <a:ext uri="{0D108BD9-81ED-4DB2-BD59-A6C34878D82A}">
                    <a16:rowId xmlns:a16="http://schemas.microsoft.com/office/drawing/2014/main" val="10000"/>
                  </a:ext>
                </a:extLst>
              </a:tr>
              <a:tr h="360001">
                <a:tc>
                  <a:txBody>
                    <a:bodyPr/>
                    <a:lstStyle/>
                    <a:p>
                      <a:r>
                        <a:rPr lang="en-US" dirty="0" err="1"/>
                        <a:t>Indinavir</a:t>
                      </a:r>
                      <a:r>
                        <a:rPr lang="en-US" dirty="0"/>
                        <a:t> IDV</a:t>
                      </a:r>
                    </a:p>
                  </a:txBody>
                  <a:tcPr/>
                </a:tc>
                <a:tc>
                  <a:txBody>
                    <a:bodyPr/>
                    <a:lstStyle/>
                    <a:p>
                      <a:r>
                        <a:rPr lang="en-US" dirty="0"/>
                        <a:t>800mg  TDS</a:t>
                      </a:r>
                    </a:p>
                  </a:txBody>
                  <a:tcPr/>
                </a:tc>
                <a:tc>
                  <a:txBody>
                    <a:bodyPr/>
                    <a:lstStyle/>
                    <a:p>
                      <a:endParaRPr lang="en-US"/>
                    </a:p>
                  </a:txBody>
                  <a:tcPr/>
                </a:tc>
                <a:extLst>
                  <a:ext uri="{0D108BD9-81ED-4DB2-BD59-A6C34878D82A}">
                    <a16:rowId xmlns:a16="http://schemas.microsoft.com/office/drawing/2014/main" val="10001"/>
                  </a:ext>
                </a:extLst>
              </a:tr>
              <a:tr h="887674">
                <a:tc>
                  <a:txBody>
                    <a:bodyPr/>
                    <a:lstStyle/>
                    <a:p>
                      <a:r>
                        <a:rPr lang="en-US" dirty="0" err="1"/>
                        <a:t>Liponavir</a:t>
                      </a:r>
                      <a:r>
                        <a:rPr lang="en-US" dirty="0"/>
                        <a:t>/ritonavir LPV/r</a:t>
                      </a:r>
                    </a:p>
                  </a:txBody>
                  <a:tcPr/>
                </a:tc>
                <a:tc>
                  <a:txBody>
                    <a:bodyPr/>
                    <a:lstStyle/>
                    <a:p>
                      <a:r>
                        <a:rPr lang="en-US" dirty="0"/>
                        <a:t>400mg/100mg BD</a:t>
                      </a:r>
                    </a:p>
                  </a:txBody>
                  <a:tcPr/>
                </a:tc>
                <a:tc>
                  <a:txBody>
                    <a:bodyPr/>
                    <a:lstStyle/>
                    <a:p>
                      <a:r>
                        <a:rPr lang="en-US" dirty="0"/>
                        <a:t>&lt;15KG=12mg</a:t>
                      </a:r>
                      <a:r>
                        <a:rPr lang="en-US" baseline="0" dirty="0"/>
                        <a:t> LPV/kg</a:t>
                      </a:r>
                    </a:p>
                    <a:p>
                      <a:r>
                        <a:rPr lang="en-US" baseline="0" dirty="0"/>
                        <a:t>&gt;15kg = 10mg LPV/kg</a:t>
                      </a:r>
                    </a:p>
                    <a:p>
                      <a:r>
                        <a:rPr lang="en-US" baseline="0" dirty="0"/>
                        <a:t>Twice daily</a:t>
                      </a:r>
                      <a:endParaRPr lang="en-US" dirty="0"/>
                    </a:p>
                  </a:txBody>
                  <a:tcPr/>
                </a:tc>
                <a:extLst>
                  <a:ext uri="{0D108BD9-81ED-4DB2-BD59-A6C34878D82A}">
                    <a16:rowId xmlns:a16="http://schemas.microsoft.com/office/drawing/2014/main" val="10002"/>
                  </a:ext>
                </a:extLst>
              </a:tr>
              <a:tr h="887674">
                <a:tc>
                  <a:txBody>
                    <a:bodyPr/>
                    <a:lstStyle/>
                    <a:p>
                      <a:r>
                        <a:rPr lang="en-US" dirty="0"/>
                        <a:t>Ritonavir RTV</a:t>
                      </a:r>
                    </a:p>
                  </a:txBody>
                  <a:tcPr/>
                </a:tc>
                <a:tc>
                  <a:txBody>
                    <a:bodyPr/>
                    <a:lstStyle/>
                    <a:p>
                      <a:r>
                        <a:rPr lang="en-US" dirty="0"/>
                        <a:t>200/400mg daily(booster dose) or 600mg BD</a:t>
                      </a:r>
                    </a:p>
                  </a:txBody>
                  <a:tcPr/>
                </a:tc>
                <a:tc>
                  <a:txBody>
                    <a:bodyPr/>
                    <a:lstStyle/>
                    <a:p>
                      <a:endParaRPr lang="en-US" dirty="0"/>
                    </a:p>
                  </a:txBody>
                  <a:tcPr/>
                </a:tc>
                <a:extLst>
                  <a:ext uri="{0D108BD9-81ED-4DB2-BD59-A6C34878D82A}">
                    <a16:rowId xmlns:a16="http://schemas.microsoft.com/office/drawing/2014/main" val="10003"/>
                  </a:ext>
                </a:extLst>
              </a:tr>
              <a:tr h="887674">
                <a:tc>
                  <a:txBody>
                    <a:bodyPr/>
                    <a:lstStyle/>
                    <a:p>
                      <a:r>
                        <a:rPr lang="en-US" dirty="0" err="1"/>
                        <a:t>Saquinavir</a:t>
                      </a:r>
                      <a:r>
                        <a:rPr lang="en-US" dirty="0"/>
                        <a:t> SQV/r</a:t>
                      </a:r>
                    </a:p>
                  </a:txBody>
                  <a:tcPr/>
                </a:tc>
                <a:tc>
                  <a:txBody>
                    <a:bodyPr/>
                    <a:lstStyle/>
                    <a:p>
                      <a:r>
                        <a:rPr lang="en-US" dirty="0"/>
                        <a:t>600mg </a:t>
                      </a:r>
                      <a:r>
                        <a:rPr lang="en-US" dirty="0" err="1"/>
                        <a:t>tds</a:t>
                      </a:r>
                      <a:r>
                        <a:rPr lang="en-US" dirty="0"/>
                        <a:t>/1000mgbd</a:t>
                      </a:r>
                    </a:p>
                    <a:p>
                      <a:r>
                        <a:rPr lang="en-US" dirty="0"/>
                        <a:t>1200 MG TDS</a:t>
                      </a:r>
                    </a:p>
                  </a:txBody>
                  <a:tcPr/>
                </a:tc>
                <a:tc>
                  <a:txBody>
                    <a:bodyPr/>
                    <a:lstStyle/>
                    <a:p>
                      <a:endParaRPr lang="en-US"/>
                    </a:p>
                  </a:txBody>
                  <a:tcPr/>
                </a:tc>
                <a:extLst>
                  <a:ext uri="{0D108BD9-81ED-4DB2-BD59-A6C34878D82A}">
                    <a16:rowId xmlns:a16="http://schemas.microsoft.com/office/drawing/2014/main" val="10004"/>
                  </a:ext>
                </a:extLst>
              </a:tr>
              <a:tr h="621372">
                <a:tc>
                  <a:txBody>
                    <a:bodyPr/>
                    <a:lstStyle/>
                    <a:p>
                      <a:r>
                        <a:rPr lang="en-US" dirty="0" err="1"/>
                        <a:t>Amprenavir</a:t>
                      </a:r>
                      <a:r>
                        <a:rPr lang="en-US" dirty="0"/>
                        <a:t>/</a:t>
                      </a:r>
                      <a:r>
                        <a:rPr lang="en-US" dirty="0" err="1"/>
                        <a:t>Fosaprenavir</a:t>
                      </a:r>
                      <a:endParaRPr lang="en-US" dirty="0"/>
                    </a:p>
                  </a:txBody>
                  <a:tcPr/>
                </a:tc>
                <a:tc>
                  <a:txBody>
                    <a:bodyPr/>
                    <a:lstStyle/>
                    <a:p>
                      <a:r>
                        <a:rPr lang="en-US" dirty="0"/>
                        <a:t>1400mg BD</a:t>
                      </a:r>
                      <a:r>
                        <a:rPr lang="en-US" baseline="0" dirty="0"/>
                        <a:t>                                             </a:t>
                      </a:r>
                      <a:endParaRPr lang="en-US" dirty="0"/>
                    </a:p>
                    <a:p>
                      <a:r>
                        <a:rPr lang="en-US" dirty="0"/>
                        <a:t>(</a:t>
                      </a:r>
                      <a:r>
                        <a:rPr lang="en-US" dirty="0" err="1"/>
                        <a:t>fosamprenavir</a:t>
                      </a:r>
                      <a:r>
                        <a:rPr lang="en-US" dirty="0"/>
                        <a:t>)</a:t>
                      </a:r>
                    </a:p>
                  </a:txBody>
                  <a:tcPr/>
                </a:tc>
                <a:tc>
                  <a:txBody>
                    <a:bodyPr/>
                    <a:lstStyle/>
                    <a:p>
                      <a:endParaRPr lang="en-US"/>
                    </a:p>
                  </a:txBody>
                  <a:tcPr/>
                </a:tc>
                <a:extLst>
                  <a:ext uri="{0D108BD9-81ED-4DB2-BD59-A6C34878D82A}">
                    <a16:rowId xmlns:a16="http://schemas.microsoft.com/office/drawing/2014/main" val="10005"/>
                  </a:ext>
                </a:extLst>
              </a:tr>
              <a:tr h="360001">
                <a:tc>
                  <a:txBody>
                    <a:bodyPr/>
                    <a:lstStyle/>
                    <a:p>
                      <a:r>
                        <a:rPr lang="en-US" dirty="0" err="1"/>
                        <a:t>Atazanzvir</a:t>
                      </a:r>
                      <a:r>
                        <a:rPr lang="en-US" dirty="0"/>
                        <a:t> ATV/r</a:t>
                      </a:r>
                    </a:p>
                  </a:txBody>
                  <a:tcPr/>
                </a:tc>
                <a:tc>
                  <a:txBody>
                    <a:bodyPr/>
                    <a:lstStyle/>
                    <a:p>
                      <a:r>
                        <a:rPr lang="en-US" dirty="0"/>
                        <a:t>400mg OD</a:t>
                      </a:r>
                    </a:p>
                  </a:txBody>
                  <a:tcPr/>
                </a:tc>
                <a:tc>
                  <a:txBody>
                    <a:bodyPr/>
                    <a:lstStyle/>
                    <a:p>
                      <a:endParaRPr lang="en-US" dirty="0"/>
                    </a:p>
                  </a:txBody>
                  <a:tcPr/>
                </a:tc>
                <a:extLst>
                  <a:ext uri="{0D108BD9-81ED-4DB2-BD59-A6C34878D82A}">
                    <a16:rowId xmlns:a16="http://schemas.microsoft.com/office/drawing/2014/main" val="10006"/>
                  </a:ext>
                </a:extLst>
              </a:tr>
              <a:tr h="360001">
                <a:tc>
                  <a:txBody>
                    <a:bodyPr/>
                    <a:lstStyle/>
                    <a:p>
                      <a:r>
                        <a:rPr lang="en-US" dirty="0" err="1"/>
                        <a:t>Nelfinavir</a:t>
                      </a:r>
                      <a:endParaRPr lang="en-US" dirty="0"/>
                    </a:p>
                  </a:txBody>
                  <a:tcPr/>
                </a:tc>
                <a:tc>
                  <a:txBody>
                    <a:bodyPr/>
                    <a:lstStyle/>
                    <a:p>
                      <a:r>
                        <a:rPr lang="en-US" dirty="0"/>
                        <a:t>750mg-1200mg BD</a:t>
                      </a:r>
                    </a:p>
                  </a:txBody>
                  <a:tcPr/>
                </a:tc>
                <a:tc>
                  <a:txBody>
                    <a:bodyPr/>
                    <a:lstStyle/>
                    <a:p>
                      <a:endParaRPr lang="en-US" dirty="0"/>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245649259"/>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ENTRY &amp; FUSION INHIBITORS</a:t>
            </a:r>
          </a:p>
        </p:txBody>
      </p:sp>
      <p:sp>
        <p:nvSpPr>
          <p:cNvPr id="3" name="Content Placeholder 2"/>
          <p:cNvSpPr>
            <a:spLocks noGrp="1"/>
          </p:cNvSpPr>
          <p:nvPr>
            <p:ph idx="1"/>
          </p:nvPr>
        </p:nvSpPr>
        <p:spPr/>
        <p:txBody>
          <a:bodyPr>
            <a:normAutofit/>
          </a:bodyPr>
          <a:lstStyle/>
          <a:p>
            <a:r>
              <a:rPr lang="en-US" sz="2400" dirty="0"/>
              <a:t>Prevent HIV from entering healthy CD4 cells, most of them are still being investigated.</a:t>
            </a:r>
          </a:p>
          <a:p>
            <a:r>
              <a:rPr lang="en-US" sz="2400" dirty="0"/>
              <a:t>The only drug marketed in this category is ENFURVITIDE.</a:t>
            </a:r>
          </a:p>
          <a:p>
            <a:r>
              <a:rPr lang="en-US" sz="2400" dirty="0"/>
              <a:t>It is provided as a powder to be reconstructed before subcutaneous injection once daily. NOT feasible for public health use.</a:t>
            </a:r>
          </a:p>
          <a:p>
            <a:r>
              <a:rPr lang="en-US" sz="2400" dirty="0"/>
              <a:t>Very expensive , used as salvage therapy.</a:t>
            </a:r>
          </a:p>
          <a:p>
            <a:r>
              <a:rPr lang="en-US" sz="2400" dirty="0"/>
              <a:t>Anew fusion inhibitor is MAROVERIC  .Not yet in use.</a:t>
            </a:r>
          </a:p>
          <a:p>
            <a:r>
              <a:rPr lang="en-US" sz="2400" dirty="0"/>
              <a:t>Block entry of virus into the host CD 4 receptors, dendritic cells , monocytes , T-lymphocytes.</a:t>
            </a:r>
          </a:p>
          <a:p>
            <a:endParaRPr lang="en-US" sz="2400" dirty="0"/>
          </a:p>
        </p:txBody>
      </p:sp>
    </p:spTree>
    <p:extLst>
      <p:ext uri="{BB962C8B-B14F-4D97-AF65-F5344CB8AC3E}">
        <p14:creationId xmlns:p14="http://schemas.microsoft.com/office/powerpoint/2010/main" val="35681702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HOW IS HIV TRANSMITED?</a:t>
            </a:r>
          </a:p>
        </p:txBody>
      </p:sp>
      <p:sp>
        <p:nvSpPr>
          <p:cNvPr id="3" name="Content Placeholder 2"/>
          <p:cNvSpPr>
            <a:spLocks noGrp="1"/>
          </p:cNvSpPr>
          <p:nvPr>
            <p:ph idx="1"/>
          </p:nvPr>
        </p:nvSpPr>
        <p:spPr/>
        <p:txBody>
          <a:bodyPr>
            <a:normAutofit fontScale="85000" lnSpcReduction="20000"/>
          </a:bodyPr>
          <a:lstStyle/>
          <a:p>
            <a:r>
              <a:rPr lang="en-US" sz="3200" dirty="0"/>
              <a:t>HIV is spread through three main modes.</a:t>
            </a:r>
          </a:p>
          <a:p>
            <a:r>
              <a:rPr lang="en-US" sz="3200" dirty="0"/>
              <a:t>These modes of transmission are as a result of exposure to body fluids ( blood, semen, vaginal fluids, and breast milk) of infected individuals.</a:t>
            </a:r>
          </a:p>
          <a:p>
            <a:r>
              <a:rPr lang="en-US" sz="3200" dirty="0"/>
              <a:t>Specifically , HIV can be transmitted through:</a:t>
            </a:r>
          </a:p>
          <a:p>
            <a:pPr marL="514350" indent="-514350">
              <a:buAutoNum type="arabicPeriod"/>
            </a:pPr>
            <a:r>
              <a:rPr lang="en-US" sz="3200" b="1" dirty="0"/>
              <a:t>Sexual contact</a:t>
            </a:r>
            <a:r>
              <a:rPr lang="en-US" sz="3200" dirty="0"/>
              <a:t>; Vaginal , Anal, Oral.</a:t>
            </a:r>
          </a:p>
          <a:p>
            <a:pPr marL="514350" indent="-514350">
              <a:buAutoNum type="arabicPeriod"/>
            </a:pPr>
            <a:r>
              <a:rPr lang="en-US" sz="3200" b="1" dirty="0"/>
              <a:t>Blood contact; </a:t>
            </a:r>
            <a:r>
              <a:rPr lang="en-US" sz="3200" dirty="0"/>
              <a:t>- injections or needles, cutting tools , transfusions of blood and blood products , contact with broken skin ( exposure to blood through cuts or lesions.</a:t>
            </a:r>
          </a:p>
          <a:p>
            <a:pPr marL="514350" indent="-514350">
              <a:buAutoNum type="arabicPeriod"/>
            </a:pPr>
            <a:r>
              <a:rPr lang="en-US" sz="3200" b="1" dirty="0"/>
              <a:t>Mother –to-child transmission</a:t>
            </a:r>
            <a:r>
              <a:rPr lang="en-US" sz="3200" dirty="0"/>
              <a:t>.-pregnancy , delivery , breastfeeding.</a:t>
            </a:r>
          </a:p>
          <a:p>
            <a:endParaRPr lang="en-US" dirty="0"/>
          </a:p>
        </p:txBody>
      </p:sp>
    </p:spTree>
    <p:extLst>
      <p:ext uri="{BB962C8B-B14F-4D97-AF65-F5344CB8AC3E}">
        <p14:creationId xmlns:p14="http://schemas.microsoft.com/office/powerpoint/2010/main" val="1418410470"/>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INTEGRASE INHIBITORS</a:t>
            </a:r>
          </a:p>
        </p:txBody>
      </p:sp>
      <p:sp>
        <p:nvSpPr>
          <p:cNvPr id="3" name="Content Placeholder 2"/>
          <p:cNvSpPr>
            <a:spLocks noGrp="1"/>
          </p:cNvSpPr>
          <p:nvPr>
            <p:ph idx="1"/>
          </p:nvPr>
        </p:nvSpPr>
        <p:spPr/>
        <p:txBody>
          <a:bodyPr>
            <a:normAutofit fontScale="85000" lnSpcReduction="10000"/>
          </a:bodyPr>
          <a:lstStyle/>
          <a:p>
            <a:r>
              <a:rPr lang="en-US" dirty="0"/>
              <a:t>Inhibit the integrase enzyme which is responsible for integration of the virus DNA .</a:t>
            </a:r>
          </a:p>
          <a:p>
            <a:r>
              <a:rPr lang="en-US" b="1" dirty="0"/>
              <a:t>RALTEGRAVIR</a:t>
            </a:r>
            <a:r>
              <a:rPr lang="en-US" dirty="0"/>
              <a:t> –recently approved for use by food and drugs association FDA and registered in Kenya by PPB pharmacy and poisons board.</a:t>
            </a:r>
          </a:p>
          <a:p>
            <a:r>
              <a:rPr lang="en-US" b="1" dirty="0"/>
              <a:t>DOLUTEGRAVIR (DTG) </a:t>
            </a:r>
            <a:r>
              <a:rPr lang="en-US" dirty="0"/>
              <a:t>-</a:t>
            </a:r>
          </a:p>
          <a:p>
            <a:r>
              <a:rPr lang="en-US" dirty="0"/>
              <a:t>≥ 15 years (</a:t>
            </a:r>
            <a:r>
              <a:rPr lang="en-US" b="1" dirty="0"/>
              <a:t>or </a:t>
            </a:r>
            <a:r>
              <a:rPr lang="en-US" dirty="0"/>
              <a:t>≥ 35 kg body weight): DTG 50 mg once daily, preferably as a morning dose .</a:t>
            </a:r>
          </a:p>
          <a:p>
            <a:r>
              <a:rPr lang="en-US" b="1" dirty="0"/>
              <a:t>DTG</a:t>
            </a:r>
            <a:r>
              <a:rPr lang="en-US" dirty="0"/>
              <a:t> is preferred in first line ART in combination with two other ARVs for adolescents and adults. DTG is not recommended for women and adolescent girls of childbearing potential. </a:t>
            </a:r>
          </a:p>
          <a:p>
            <a:r>
              <a:rPr lang="en-US" b="1" dirty="0"/>
              <a:t>NB-</a:t>
            </a:r>
            <a:r>
              <a:rPr lang="en-US" dirty="0"/>
              <a:t> HAART is the Gold standard, it is a combination of three or more ARVs in the treatment of HIV infection:</a:t>
            </a:r>
          </a:p>
          <a:p>
            <a:r>
              <a:rPr lang="en-US" dirty="0"/>
              <a:t>Ensures maximal effect on suppressing the virus.</a:t>
            </a:r>
          </a:p>
          <a:p>
            <a:r>
              <a:rPr lang="en-US" dirty="0"/>
              <a:t>Ensures prolonged effect.</a:t>
            </a:r>
          </a:p>
          <a:p>
            <a:r>
              <a:rPr lang="en-US" dirty="0"/>
              <a:t>Delays emergence of drug resistance</a:t>
            </a:r>
          </a:p>
          <a:p>
            <a:r>
              <a:rPr lang="en-US" dirty="0"/>
              <a:t>These ARVs work in different ways to prevent the HIV from multiplying and infecting new cells.</a:t>
            </a:r>
          </a:p>
        </p:txBody>
      </p:sp>
    </p:spTree>
    <p:extLst>
      <p:ext uri="{BB962C8B-B14F-4D97-AF65-F5344CB8AC3E}">
        <p14:creationId xmlns:p14="http://schemas.microsoft.com/office/powerpoint/2010/main" val="8634205"/>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Recommended HAART regimens</a:t>
            </a:r>
          </a:p>
        </p:txBody>
      </p:sp>
      <p:sp>
        <p:nvSpPr>
          <p:cNvPr id="3" name="Content Placeholder 2"/>
          <p:cNvSpPr>
            <a:spLocks noGrp="1"/>
          </p:cNvSpPr>
          <p:nvPr>
            <p:ph idx="1"/>
          </p:nvPr>
        </p:nvSpPr>
        <p:spPr/>
        <p:txBody>
          <a:bodyPr>
            <a:normAutofit fontScale="92500" lnSpcReduction="10000"/>
          </a:bodyPr>
          <a:lstStyle/>
          <a:p>
            <a:r>
              <a:rPr lang="en-US" sz="2400" b="1" dirty="0"/>
              <a:t>Drug combination from different classes.</a:t>
            </a:r>
          </a:p>
          <a:p>
            <a:r>
              <a:rPr lang="en-US" sz="2400" dirty="0"/>
              <a:t>2 NRTIs/</a:t>
            </a:r>
            <a:r>
              <a:rPr lang="en-US" sz="2400" dirty="0" err="1"/>
              <a:t>NtRTI</a:t>
            </a:r>
            <a:r>
              <a:rPr lang="en-US" sz="2400" dirty="0"/>
              <a:t> +NNRTI</a:t>
            </a:r>
          </a:p>
          <a:p>
            <a:r>
              <a:rPr lang="en-US" sz="2400" dirty="0"/>
              <a:t>2NRTIs + 1PIs</a:t>
            </a:r>
          </a:p>
          <a:p>
            <a:r>
              <a:rPr lang="en-US" sz="2400" dirty="0"/>
              <a:t>2 NRTIs/</a:t>
            </a:r>
            <a:r>
              <a:rPr lang="en-US" sz="2400" dirty="0" err="1"/>
              <a:t>NtRTI</a:t>
            </a:r>
            <a:r>
              <a:rPr lang="en-US" sz="2400" dirty="0"/>
              <a:t>+ 2PIs</a:t>
            </a:r>
          </a:p>
          <a:p>
            <a:r>
              <a:rPr lang="en-US" sz="2400" dirty="0"/>
              <a:t>3NRTIs (one drug must be ABC)</a:t>
            </a:r>
          </a:p>
          <a:p>
            <a:r>
              <a:rPr lang="en-US" sz="2400" dirty="0"/>
              <a:t>All individuals with confirmed HIV infection are eligible for ART ,irrespective of CD4 count , WHO clinical stage , pregnancy or breastfeeding status , co-infection status , risk group or any other criteria provided that the client is willing and ready to take ART and adhere to follow –up recommendations.</a:t>
            </a:r>
          </a:p>
          <a:p>
            <a:r>
              <a:rPr lang="en-US" sz="2400" dirty="0"/>
              <a:t>ART should be started in all patients as soon as possible preferably within 2 weeks of confirmation of HIV status.</a:t>
            </a:r>
          </a:p>
          <a:p>
            <a:endParaRPr lang="en-US" dirty="0"/>
          </a:p>
        </p:txBody>
      </p:sp>
    </p:spTree>
    <p:extLst>
      <p:ext uri="{BB962C8B-B14F-4D97-AF65-F5344CB8AC3E}">
        <p14:creationId xmlns:p14="http://schemas.microsoft.com/office/powerpoint/2010/main" val="4081289716"/>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3784E-5727-4748-9C8D-CABEAC40CED2}"/>
              </a:ext>
            </a:extLst>
          </p:cNvPr>
          <p:cNvSpPr>
            <a:spLocks noGrp="1"/>
          </p:cNvSpPr>
          <p:nvPr>
            <p:ph type="title"/>
          </p:nvPr>
        </p:nvSpPr>
        <p:spPr/>
        <p:txBody>
          <a:bodyPr/>
          <a:lstStyle/>
          <a:p>
            <a:r>
              <a:rPr lang="en-US" dirty="0"/>
              <a:t>CT</a:t>
            </a:r>
          </a:p>
        </p:txBody>
      </p:sp>
      <p:sp>
        <p:nvSpPr>
          <p:cNvPr id="3" name="Content Placeholder 2">
            <a:extLst>
              <a:ext uri="{FF2B5EF4-FFF2-40B4-BE49-F238E27FC236}">
                <a16:creationId xmlns:a16="http://schemas.microsoft.com/office/drawing/2014/main" id="{BC4EE42E-6A3C-48AE-8A99-8C410A32E903}"/>
              </a:ext>
            </a:extLst>
          </p:cNvPr>
          <p:cNvSpPr>
            <a:spLocks noGrp="1"/>
          </p:cNvSpPr>
          <p:nvPr>
            <p:ph idx="1"/>
          </p:nvPr>
        </p:nvSpPr>
        <p:spPr/>
        <p:txBody>
          <a:bodyPr>
            <a:normAutofit/>
          </a:bodyPr>
          <a:lstStyle/>
          <a:p>
            <a:r>
              <a:rPr lang="en-US" sz="2800" b="1" dirty="0"/>
              <a:t>Preferred first-line ART for infants , children , adolescents and adults </a:t>
            </a:r>
            <a:r>
              <a:rPr lang="en-US" sz="2800" dirty="0"/>
              <a:t>- :</a:t>
            </a:r>
          </a:p>
          <a:p>
            <a:r>
              <a:rPr lang="en-US" sz="2800" dirty="0"/>
              <a:t>Birth to 4 weeks; AZT+3TC+NVP</a:t>
            </a:r>
          </a:p>
          <a:p>
            <a:r>
              <a:rPr lang="en-US" sz="2800" dirty="0"/>
              <a:t>4 weeks&lt;3years:ABC+3TC+LPV/r</a:t>
            </a:r>
          </a:p>
          <a:p>
            <a:r>
              <a:rPr lang="en-US" sz="2800" dirty="0"/>
              <a:t>3-14Years(and &lt;35kg body weight):ABC+3TC+EFV.</a:t>
            </a:r>
          </a:p>
          <a:p>
            <a:r>
              <a:rPr lang="en-US" sz="2800" dirty="0"/>
              <a:t>&gt; 15 years(or&gt;35kg body weight):TDF+3TC+DTG(or TDF+3TC+EFV for women and adolescent girls of childbearing potential).</a:t>
            </a:r>
          </a:p>
          <a:p>
            <a:endParaRPr lang="en-US" dirty="0"/>
          </a:p>
        </p:txBody>
      </p:sp>
    </p:spTree>
    <p:extLst>
      <p:ext uri="{BB962C8B-B14F-4D97-AF65-F5344CB8AC3E}">
        <p14:creationId xmlns:p14="http://schemas.microsoft.com/office/powerpoint/2010/main" val="3989309948"/>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OF ART</a:t>
            </a:r>
          </a:p>
        </p:txBody>
      </p:sp>
      <p:sp>
        <p:nvSpPr>
          <p:cNvPr id="3" name="Content Placeholder 2"/>
          <p:cNvSpPr>
            <a:spLocks noGrp="1"/>
          </p:cNvSpPr>
          <p:nvPr>
            <p:ph idx="1"/>
          </p:nvPr>
        </p:nvSpPr>
        <p:spPr/>
        <p:txBody>
          <a:bodyPr/>
          <a:lstStyle/>
          <a:p>
            <a:r>
              <a:rPr lang="en-US" dirty="0"/>
              <a:t>Allows CD4 cells to increase and strengthen  the immune system .</a:t>
            </a:r>
          </a:p>
          <a:p>
            <a:r>
              <a:rPr lang="en-US" dirty="0"/>
              <a:t>Prevents multiplication of virus.</a:t>
            </a:r>
          </a:p>
          <a:p>
            <a:r>
              <a:rPr lang="en-US" dirty="0"/>
              <a:t>Reduces incidences of opportunistic infections.</a:t>
            </a:r>
          </a:p>
          <a:p>
            <a:r>
              <a:rPr lang="en-US" dirty="0"/>
              <a:t>Improves quality of life.</a:t>
            </a:r>
          </a:p>
          <a:p>
            <a:r>
              <a:rPr lang="en-US" dirty="0"/>
              <a:t>Decreases morbidity and mortality.</a:t>
            </a:r>
          </a:p>
        </p:txBody>
      </p:sp>
    </p:spTree>
    <p:extLst>
      <p:ext uri="{BB962C8B-B14F-4D97-AF65-F5344CB8AC3E}">
        <p14:creationId xmlns:p14="http://schemas.microsoft.com/office/powerpoint/2010/main" val="1297567990"/>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BEF8A-5437-4989-BE0A-446FC3F4F1D7}"/>
              </a:ext>
            </a:extLst>
          </p:cNvPr>
          <p:cNvSpPr>
            <a:spLocks noGrp="1"/>
          </p:cNvSpPr>
          <p:nvPr>
            <p:ph type="title"/>
          </p:nvPr>
        </p:nvSpPr>
        <p:spPr/>
        <p:txBody>
          <a:bodyPr>
            <a:normAutofit fontScale="90000"/>
          </a:bodyPr>
          <a:lstStyle/>
          <a:p>
            <a:r>
              <a:rPr lang="en-US" b="1" dirty="0"/>
              <a:t>PREVENTION OF MOTHER TO CHILD HIV TRANSMISSION (PMTCT)</a:t>
            </a:r>
          </a:p>
        </p:txBody>
      </p:sp>
      <p:sp>
        <p:nvSpPr>
          <p:cNvPr id="3" name="Content Placeholder 2">
            <a:extLst>
              <a:ext uri="{FF2B5EF4-FFF2-40B4-BE49-F238E27FC236}">
                <a16:creationId xmlns:a16="http://schemas.microsoft.com/office/drawing/2014/main" id="{DB930527-7CB0-4E3A-86BA-F5A0F0E94CA0}"/>
              </a:ext>
            </a:extLst>
          </p:cNvPr>
          <p:cNvSpPr>
            <a:spLocks noGrp="1"/>
          </p:cNvSpPr>
          <p:nvPr>
            <p:ph idx="1"/>
          </p:nvPr>
        </p:nvSpPr>
        <p:spPr/>
        <p:txBody>
          <a:bodyPr>
            <a:normAutofit/>
          </a:bodyPr>
          <a:lstStyle/>
          <a:p>
            <a:r>
              <a:rPr lang="en-US" sz="2400" dirty="0"/>
              <a:t>The National PMTCT program has embarked on a 5-year (2011-2015) plan to eliminate MTCT. Elimination for this purpose is defined as a MTCT transmission rate of Elimination for this purpose is defined as a MTCT transmission rate of &lt;5% (UNAIDS)</a:t>
            </a:r>
          </a:p>
          <a:p>
            <a:r>
              <a:rPr lang="en-US" sz="2400" b="1" dirty="0"/>
              <a:t>The elements of the elimination plan include:</a:t>
            </a:r>
          </a:p>
          <a:p>
            <a:pPr marL="274320" lvl="1" indent="0">
              <a:buNone/>
            </a:pPr>
            <a:r>
              <a:rPr lang="en-US" sz="2200" dirty="0"/>
              <a:t> </a:t>
            </a:r>
            <a:r>
              <a:rPr lang="en-US" sz="2200" dirty="0" err="1"/>
              <a:t>i</a:t>
            </a:r>
            <a:r>
              <a:rPr lang="en-US" sz="2200" dirty="0"/>
              <a:t>. Health services delivery strengthening</a:t>
            </a:r>
          </a:p>
          <a:p>
            <a:pPr marL="274320" lvl="1" indent="0">
              <a:buNone/>
            </a:pPr>
            <a:r>
              <a:rPr lang="en-US" sz="2200" dirty="0"/>
              <a:t> ii. Community participation strengthening </a:t>
            </a:r>
          </a:p>
          <a:p>
            <a:pPr marL="274320" lvl="1" indent="0">
              <a:buNone/>
            </a:pPr>
            <a:r>
              <a:rPr lang="en-US" sz="2200" dirty="0"/>
              <a:t>iii. Effective partnerships and advocacy</a:t>
            </a:r>
          </a:p>
          <a:p>
            <a:pPr marL="274320" lvl="1" indent="0">
              <a:buNone/>
            </a:pPr>
            <a:r>
              <a:rPr lang="en-US" sz="2200" dirty="0"/>
              <a:t> iv. Tracking progress</a:t>
            </a:r>
          </a:p>
        </p:txBody>
      </p:sp>
    </p:spTree>
    <p:extLst>
      <p:ext uri="{BB962C8B-B14F-4D97-AF65-F5344CB8AC3E}">
        <p14:creationId xmlns:p14="http://schemas.microsoft.com/office/powerpoint/2010/main" val="3030794343"/>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88F51-3E37-4C60-A388-BE6DE252EFB4}"/>
              </a:ext>
            </a:extLst>
          </p:cNvPr>
          <p:cNvSpPr>
            <a:spLocks noGrp="1"/>
          </p:cNvSpPr>
          <p:nvPr>
            <p:ph type="title"/>
          </p:nvPr>
        </p:nvSpPr>
        <p:spPr/>
        <p:txBody>
          <a:bodyPr/>
          <a:lstStyle/>
          <a:p>
            <a:r>
              <a:rPr lang="en-US" dirty="0"/>
              <a:t>CT</a:t>
            </a:r>
          </a:p>
        </p:txBody>
      </p:sp>
      <p:sp>
        <p:nvSpPr>
          <p:cNvPr id="3" name="Content Placeholder 2">
            <a:extLst>
              <a:ext uri="{FF2B5EF4-FFF2-40B4-BE49-F238E27FC236}">
                <a16:creationId xmlns:a16="http://schemas.microsoft.com/office/drawing/2014/main" id="{19826FE2-BF7E-48A6-8190-65DDE2C28C5F}"/>
              </a:ext>
            </a:extLst>
          </p:cNvPr>
          <p:cNvSpPr>
            <a:spLocks noGrp="1"/>
          </p:cNvSpPr>
          <p:nvPr>
            <p:ph idx="1"/>
          </p:nvPr>
        </p:nvSpPr>
        <p:spPr/>
        <p:txBody>
          <a:bodyPr>
            <a:normAutofit/>
          </a:bodyPr>
          <a:lstStyle/>
          <a:p>
            <a:r>
              <a:rPr lang="en-US" sz="2800" dirty="0"/>
              <a:t>The plan emphasizes on collective responsibility for all community programs and healthcare workers to ensure that:</a:t>
            </a:r>
          </a:p>
          <a:p>
            <a:r>
              <a:rPr lang="en-US" sz="2800" dirty="0"/>
              <a:t> All pregnant women in the community attend early ANC and are tested for HIV .</a:t>
            </a:r>
          </a:p>
          <a:p>
            <a:r>
              <a:rPr lang="en-US" sz="2800" dirty="0"/>
              <a:t>All health facilities deliver full ART as the PMTCT regimen of choice to HIV positive pregnant women </a:t>
            </a:r>
          </a:p>
          <a:p>
            <a:r>
              <a:rPr lang="en-US" sz="2800" dirty="0"/>
              <a:t> All HIV positive women and their infants receive chronic longitudinal care</a:t>
            </a:r>
          </a:p>
        </p:txBody>
      </p:sp>
    </p:spTree>
    <p:extLst>
      <p:ext uri="{BB962C8B-B14F-4D97-AF65-F5344CB8AC3E}">
        <p14:creationId xmlns:p14="http://schemas.microsoft.com/office/powerpoint/2010/main" val="3878366416"/>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BA485-EA93-4D4F-9944-00996A5DC6D7}"/>
              </a:ext>
            </a:extLst>
          </p:cNvPr>
          <p:cNvSpPr>
            <a:spLocks noGrp="1"/>
          </p:cNvSpPr>
          <p:nvPr>
            <p:ph type="title"/>
          </p:nvPr>
        </p:nvSpPr>
        <p:spPr/>
        <p:txBody>
          <a:bodyPr/>
          <a:lstStyle/>
          <a:p>
            <a:r>
              <a:rPr lang="en-US" b="1" dirty="0"/>
              <a:t>4-PRONGS OF PMTCT</a:t>
            </a:r>
          </a:p>
        </p:txBody>
      </p:sp>
      <p:sp>
        <p:nvSpPr>
          <p:cNvPr id="3" name="Content Placeholder 2">
            <a:extLst>
              <a:ext uri="{FF2B5EF4-FFF2-40B4-BE49-F238E27FC236}">
                <a16:creationId xmlns:a16="http://schemas.microsoft.com/office/drawing/2014/main" id="{586AF688-DCCE-43B5-9384-11454510BFC3}"/>
              </a:ext>
            </a:extLst>
          </p:cNvPr>
          <p:cNvSpPr>
            <a:spLocks noGrp="1"/>
          </p:cNvSpPr>
          <p:nvPr>
            <p:ph idx="1"/>
          </p:nvPr>
        </p:nvSpPr>
        <p:spPr/>
        <p:txBody>
          <a:bodyPr>
            <a:normAutofit/>
          </a:bodyPr>
          <a:lstStyle/>
          <a:p>
            <a:r>
              <a:rPr lang="en-US" sz="2400" b="1" dirty="0"/>
              <a:t>The 4 prongs  are: </a:t>
            </a:r>
          </a:p>
          <a:p>
            <a:r>
              <a:rPr lang="en-US" sz="2400" dirty="0"/>
              <a:t> </a:t>
            </a:r>
            <a:r>
              <a:rPr lang="en-US" sz="2400" b="1" dirty="0"/>
              <a:t>Primary prevention of HIV: </a:t>
            </a:r>
            <a:r>
              <a:rPr lang="en-US" sz="2400" dirty="0"/>
              <a:t>supporting women to remain HIV negative before and during pregnancy as well as during lactation </a:t>
            </a:r>
          </a:p>
          <a:p>
            <a:r>
              <a:rPr lang="en-US" sz="2400" dirty="0"/>
              <a:t> </a:t>
            </a:r>
            <a:r>
              <a:rPr lang="en-US" sz="2400" b="1" dirty="0"/>
              <a:t>Prevention of unwanted pregnancies: </a:t>
            </a:r>
            <a:r>
              <a:rPr lang="en-US" sz="2400" dirty="0"/>
              <a:t>all women of reproductive age including HIV positive women have access to effective family planning services </a:t>
            </a:r>
          </a:p>
          <a:p>
            <a:r>
              <a:rPr lang="en-US" sz="2400" dirty="0"/>
              <a:t> </a:t>
            </a:r>
            <a:r>
              <a:rPr lang="en-US" sz="2400" b="1" dirty="0"/>
              <a:t>Prevention MTCT of HIV among infected women: </a:t>
            </a:r>
            <a:r>
              <a:rPr lang="en-US" sz="2400" dirty="0"/>
              <a:t>using recommended interventions for the HIV positive mother and for the exposed infant </a:t>
            </a:r>
          </a:p>
          <a:p>
            <a:r>
              <a:rPr lang="en-US" sz="2400" dirty="0"/>
              <a:t> </a:t>
            </a:r>
            <a:r>
              <a:rPr lang="en-US" sz="2400" b="1" dirty="0"/>
              <a:t>Chronic care, treatment and follow up: </a:t>
            </a:r>
            <a:r>
              <a:rPr lang="en-US" sz="2400" dirty="0"/>
              <a:t>for HIV infected women, the exposed and infected infants and other family members </a:t>
            </a:r>
          </a:p>
        </p:txBody>
      </p:sp>
    </p:spTree>
    <p:extLst>
      <p:ext uri="{BB962C8B-B14F-4D97-AF65-F5344CB8AC3E}">
        <p14:creationId xmlns:p14="http://schemas.microsoft.com/office/powerpoint/2010/main" val="1314174318"/>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ARVs for Post-exposure Prophylaxis (PEP)</a:t>
            </a:r>
          </a:p>
        </p:txBody>
      </p:sp>
      <p:sp>
        <p:nvSpPr>
          <p:cNvPr id="3" name="Content Placeholder 2"/>
          <p:cNvSpPr>
            <a:spLocks noGrp="1"/>
          </p:cNvSpPr>
          <p:nvPr>
            <p:ph idx="1"/>
          </p:nvPr>
        </p:nvSpPr>
        <p:spPr/>
        <p:txBody>
          <a:bodyPr>
            <a:normAutofit/>
          </a:bodyPr>
          <a:lstStyle/>
          <a:p>
            <a:r>
              <a:rPr lang="en-US" sz="3000" dirty="0"/>
              <a:t>PEP should be offered as soon as possible (&lt; 72 hours) after high risk exposure</a:t>
            </a:r>
          </a:p>
          <a:p>
            <a:pPr marL="114300" indent="0">
              <a:buNone/>
            </a:pPr>
            <a:r>
              <a:rPr lang="en-US" sz="3000" dirty="0"/>
              <a:t>The recommended ARV agents for PEP are o 0-14 years (and &lt; 35 kg): ABC + 3TC + LPV/r o ≥ 15 years old (or ≥ 35 kg): TDF + 3TC + DTG (or TDF + 3TC + ATV/r for women and adolescent girls of childbearing potential)</a:t>
            </a:r>
          </a:p>
        </p:txBody>
      </p:sp>
    </p:spTree>
    <p:extLst>
      <p:ext uri="{BB962C8B-B14F-4D97-AF65-F5344CB8AC3E}">
        <p14:creationId xmlns:p14="http://schemas.microsoft.com/office/powerpoint/2010/main" val="37062351"/>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Oral Pre-Exposure Prophylaxis (PrEP) </a:t>
            </a:r>
          </a:p>
        </p:txBody>
      </p:sp>
      <p:sp>
        <p:nvSpPr>
          <p:cNvPr id="3" name="Content Placeholder 2"/>
          <p:cNvSpPr>
            <a:spLocks noGrp="1"/>
          </p:cNvSpPr>
          <p:nvPr>
            <p:ph idx="1"/>
          </p:nvPr>
        </p:nvSpPr>
        <p:spPr/>
        <p:txBody>
          <a:bodyPr>
            <a:normAutofit/>
          </a:bodyPr>
          <a:lstStyle/>
          <a:p>
            <a:r>
              <a:rPr lang="en-US" sz="2400" dirty="0"/>
              <a:t>Oral PrEP should be offered to HIV negative individuals at substantial ongoing risk of HIV infection (including the seronegative partner in a discordant relationship)</a:t>
            </a:r>
          </a:p>
          <a:p>
            <a:r>
              <a:rPr lang="en-US" sz="2400" dirty="0"/>
              <a:t>The recommended ARV regimen for use as PrEP is: TDF (300 mg) + FTC ( 200 mg) once daily.</a:t>
            </a:r>
          </a:p>
          <a:p>
            <a:r>
              <a:rPr lang="en-US" sz="2400" dirty="0" err="1"/>
              <a:t>PrEP</a:t>
            </a:r>
            <a:r>
              <a:rPr lang="en-US" sz="2400" dirty="0"/>
              <a:t> does not eliminate the risk of HIV infection and it does not prevent STIs or unintended pregnancies.</a:t>
            </a:r>
          </a:p>
          <a:p>
            <a:r>
              <a:rPr lang="en-US" sz="2400" dirty="0" err="1"/>
              <a:t>PrEP</a:t>
            </a:r>
            <a:r>
              <a:rPr lang="en-US" sz="2400" dirty="0"/>
              <a:t> should only be offered after assessment to establish eligibility, readiness for effective use, required follow-up (including HIV testing every 3 months) and absence of contraindications to TDF and/or FTC .</a:t>
            </a:r>
          </a:p>
        </p:txBody>
      </p:sp>
    </p:spTree>
    <p:extLst>
      <p:ext uri="{BB962C8B-B14F-4D97-AF65-F5344CB8AC3E}">
        <p14:creationId xmlns:p14="http://schemas.microsoft.com/office/powerpoint/2010/main" val="1879864022"/>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National Treatment guidelines.</a:t>
            </a:r>
          </a:p>
        </p:txBody>
      </p:sp>
      <p:sp>
        <p:nvSpPr>
          <p:cNvPr id="3" name="Content Placeholder 2"/>
          <p:cNvSpPr>
            <a:spLocks noGrp="1"/>
          </p:cNvSpPr>
          <p:nvPr>
            <p:ph idx="1"/>
          </p:nvPr>
        </p:nvSpPr>
        <p:spPr/>
        <p:txBody>
          <a:bodyPr>
            <a:normAutofit/>
          </a:bodyPr>
          <a:lstStyle/>
          <a:p>
            <a:r>
              <a:rPr lang="en-US" dirty="0"/>
              <a:t>Guidelines are set to help standardize care and support clinical decision.</a:t>
            </a:r>
          </a:p>
          <a:p>
            <a:r>
              <a:rPr lang="en-US" dirty="0"/>
              <a:t>The guidelines change from time to time as a result of :-</a:t>
            </a:r>
          </a:p>
          <a:p>
            <a:r>
              <a:rPr lang="en-US" dirty="0"/>
              <a:t>Availability and accessibility of new drugs.</a:t>
            </a:r>
          </a:p>
          <a:p>
            <a:r>
              <a:rPr lang="en-US" dirty="0"/>
              <a:t>Development of drug resistance.</a:t>
            </a:r>
          </a:p>
          <a:p>
            <a:r>
              <a:rPr lang="en-US" dirty="0"/>
              <a:t>Advancement in treatment and care.</a:t>
            </a:r>
          </a:p>
          <a:p>
            <a:pPr marL="114300" indent="0">
              <a:buNone/>
            </a:pPr>
            <a:r>
              <a:rPr lang="en-US" dirty="0"/>
              <a:t>NB – Risk of resistance and failure is high with use of mono or dual therapy.</a:t>
            </a:r>
          </a:p>
          <a:p>
            <a:pPr marL="114300" indent="0">
              <a:buNone/>
            </a:pPr>
            <a:r>
              <a:rPr lang="en-US" dirty="0"/>
              <a:t>Fixed dose combination (FDC)  are preferred formulations for they reduce pill burden and increases level of adherence to treatment.</a:t>
            </a:r>
          </a:p>
          <a:p>
            <a:pPr marL="114300" indent="0">
              <a:buNone/>
            </a:pPr>
            <a:r>
              <a:rPr lang="en-US" b="1" dirty="0"/>
              <a:t>GUIDELINES ON USE OF ANTIRETROVIRAL DRUGS FOR TREATING AND PREVENTING HIV IN KENYA; 2018 EDITION.</a:t>
            </a:r>
          </a:p>
        </p:txBody>
      </p:sp>
    </p:spTree>
    <p:extLst>
      <p:ext uri="{BB962C8B-B14F-4D97-AF65-F5344CB8AC3E}">
        <p14:creationId xmlns:p14="http://schemas.microsoft.com/office/powerpoint/2010/main" val="10113757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68858875"/>
              </p:ext>
            </p:extLst>
          </p:nvPr>
        </p:nvGraphicFramePr>
        <p:xfrm>
          <a:off x="380999" y="2011363"/>
          <a:ext cx="10606090" cy="4694238"/>
        </p:xfrm>
        <a:graphic>
          <a:graphicData uri="http://schemas.openxmlformats.org/drawingml/2006/table">
            <a:tbl>
              <a:tblPr firstRow="1" bandRow="1">
                <a:tableStyleId>{5C22544A-7EE6-4342-B048-85BDC9FD1C3A}</a:tableStyleId>
              </a:tblPr>
              <a:tblGrid>
                <a:gridCol w="5303045">
                  <a:extLst>
                    <a:ext uri="{9D8B030D-6E8A-4147-A177-3AD203B41FA5}">
                      <a16:colId xmlns:a16="http://schemas.microsoft.com/office/drawing/2014/main" val="20000"/>
                    </a:ext>
                  </a:extLst>
                </a:gridCol>
                <a:gridCol w="5303045">
                  <a:extLst>
                    <a:ext uri="{9D8B030D-6E8A-4147-A177-3AD203B41FA5}">
                      <a16:colId xmlns:a16="http://schemas.microsoft.com/office/drawing/2014/main" val="20001"/>
                    </a:ext>
                  </a:extLst>
                </a:gridCol>
              </a:tblGrid>
              <a:tr h="782373">
                <a:tc>
                  <a:txBody>
                    <a:bodyPr/>
                    <a:lstStyle/>
                    <a:p>
                      <a:r>
                        <a:rPr lang="en-US" b="1" dirty="0"/>
                        <a:t>Transmission Route </a:t>
                      </a:r>
                    </a:p>
                  </a:txBody>
                  <a:tcPr marL="110760" marR="110760"/>
                </a:tc>
                <a:tc>
                  <a:txBody>
                    <a:bodyPr/>
                    <a:lstStyle/>
                    <a:p>
                      <a:r>
                        <a:rPr lang="en-US" dirty="0"/>
                        <a:t>Percentage (%) of total transmission </a:t>
                      </a:r>
                    </a:p>
                  </a:txBody>
                  <a:tcPr marL="110760" marR="110760"/>
                </a:tc>
                <a:extLst>
                  <a:ext uri="{0D108BD9-81ED-4DB2-BD59-A6C34878D82A}">
                    <a16:rowId xmlns:a16="http://schemas.microsoft.com/office/drawing/2014/main" val="10000"/>
                  </a:ext>
                </a:extLst>
              </a:tr>
              <a:tr h="782373">
                <a:tc>
                  <a:txBody>
                    <a:bodyPr/>
                    <a:lstStyle/>
                    <a:p>
                      <a:r>
                        <a:rPr lang="en-US" dirty="0"/>
                        <a:t>Sexual intercourse</a:t>
                      </a:r>
                    </a:p>
                  </a:txBody>
                  <a:tcPr marL="110760" marR="110760"/>
                </a:tc>
                <a:tc>
                  <a:txBody>
                    <a:bodyPr/>
                    <a:lstStyle/>
                    <a:p>
                      <a:r>
                        <a:rPr lang="en-US" dirty="0"/>
                        <a:t>70 - 80</a:t>
                      </a:r>
                    </a:p>
                  </a:txBody>
                  <a:tcPr marL="110760" marR="110760"/>
                </a:tc>
                <a:extLst>
                  <a:ext uri="{0D108BD9-81ED-4DB2-BD59-A6C34878D82A}">
                    <a16:rowId xmlns:a16="http://schemas.microsoft.com/office/drawing/2014/main" val="10001"/>
                  </a:ext>
                </a:extLst>
              </a:tr>
              <a:tr h="782373">
                <a:tc>
                  <a:txBody>
                    <a:bodyPr/>
                    <a:lstStyle/>
                    <a:p>
                      <a:r>
                        <a:rPr lang="en-US" dirty="0"/>
                        <a:t>Mother - to – child transmission </a:t>
                      </a:r>
                    </a:p>
                  </a:txBody>
                  <a:tcPr marL="110760" marR="110760"/>
                </a:tc>
                <a:tc>
                  <a:txBody>
                    <a:bodyPr/>
                    <a:lstStyle/>
                    <a:p>
                      <a:r>
                        <a:rPr lang="en-US" dirty="0"/>
                        <a:t>5 - 10</a:t>
                      </a:r>
                    </a:p>
                  </a:txBody>
                  <a:tcPr marL="110760" marR="110760"/>
                </a:tc>
                <a:extLst>
                  <a:ext uri="{0D108BD9-81ED-4DB2-BD59-A6C34878D82A}">
                    <a16:rowId xmlns:a16="http://schemas.microsoft.com/office/drawing/2014/main" val="10002"/>
                  </a:ext>
                </a:extLst>
              </a:tr>
              <a:tr h="782373">
                <a:tc>
                  <a:txBody>
                    <a:bodyPr/>
                    <a:lstStyle/>
                    <a:p>
                      <a:r>
                        <a:rPr lang="en-US" dirty="0"/>
                        <a:t>Blood transfusion</a:t>
                      </a:r>
                    </a:p>
                  </a:txBody>
                  <a:tcPr marL="110760" marR="110760"/>
                </a:tc>
                <a:tc>
                  <a:txBody>
                    <a:bodyPr/>
                    <a:lstStyle/>
                    <a:p>
                      <a:r>
                        <a:rPr lang="en-US" dirty="0"/>
                        <a:t>3 - 5</a:t>
                      </a:r>
                    </a:p>
                  </a:txBody>
                  <a:tcPr marL="110760" marR="110760"/>
                </a:tc>
                <a:extLst>
                  <a:ext uri="{0D108BD9-81ED-4DB2-BD59-A6C34878D82A}">
                    <a16:rowId xmlns:a16="http://schemas.microsoft.com/office/drawing/2014/main" val="10003"/>
                  </a:ext>
                </a:extLst>
              </a:tr>
              <a:tr h="782373">
                <a:tc>
                  <a:txBody>
                    <a:bodyPr/>
                    <a:lstStyle/>
                    <a:p>
                      <a:r>
                        <a:rPr lang="en-US" dirty="0"/>
                        <a:t>Injecting drug use</a:t>
                      </a:r>
                    </a:p>
                  </a:txBody>
                  <a:tcPr marL="110760" marR="110760"/>
                </a:tc>
                <a:tc>
                  <a:txBody>
                    <a:bodyPr/>
                    <a:lstStyle/>
                    <a:p>
                      <a:r>
                        <a:rPr lang="en-US" dirty="0"/>
                        <a:t>5 - 10</a:t>
                      </a:r>
                    </a:p>
                  </a:txBody>
                  <a:tcPr marL="110760" marR="110760"/>
                </a:tc>
                <a:extLst>
                  <a:ext uri="{0D108BD9-81ED-4DB2-BD59-A6C34878D82A}">
                    <a16:rowId xmlns:a16="http://schemas.microsoft.com/office/drawing/2014/main" val="10004"/>
                  </a:ext>
                </a:extLst>
              </a:tr>
              <a:tr h="782373">
                <a:tc>
                  <a:txBody>
                    <a:bodyPr/>
                    <a:lstStyle/>
                    <a:p>
                      <a:r>
                        <a:rPr lang="en-US" dirty="0"/>
                        <a:t>Health care – e.g. Needle</a:t>
                      </a:r>
                      <a:r>
                        <a:rPr lang="en-US" baseline="0" dirty="0"/>
                        <a:t> stick injury</a:t>
                      </a:r>
                      <a:endParaRPr lang="en-US" dirty="0"/>
                    </a:p>
                  </a:txBody>
                  <a:tcPr marL="110760" marR="110760"/>
                </a:tc>
                <a:tc>
                  <a:txBody>
                    <a:bodyPr/>
                    <a:lstStyle/>
                    <a:p>
                      <a:r>
                        <a:rPr lang="en-US" dirty="0"/>
                        <a:t>&lt;0.01</a:t>
                      </a:r>
                    </a:p>
                  </a:txBody>
                  <a:tcPr marL="110760" marR="11076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286203041"/>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PSYCHOSOCIAL CARE &amp; COUNSELLING </a:t>
            </a:r>
          </a:p>
        </p:txBody>
      </p:sp>
      <p:sp>
        <p:nvSpPr>
          <p:cNvPr id="3" name="Content Placeholder 2"/>
          <p:cNvSpPr>
            <a:spLocks noGrp="1"/>
          </p:cNvSpPr>
          <p:nvPr>
            <p:ph idx="1"/>
          </p:nvPr>
        </p:nvSpPr>
        <p:spPr/>
        <p:txBody>
          <a:bodyPr>
            <a:normAutofit lnSpcReduction="10000"/>
          </a:bodyPr>
          <a:lstStyle/>
          <a:p>
            <a:r>
              <a:rPr lang="en-US" b="1" dirty="0"/>
              <a:t>INDIVIDUAL /GROUP COUNSELLING</a:t>
            </a:r>
          </a:p>
          <a:p>
            <a:r>
              <a:rPr lang="en-US" b="1" dirty="0"/>
              <a:t>Psychosocial Concerns at Different Level:</a:t>
            </a:r>
          </a:p>
          <a:p>
            <a:r>
              <a:rPr lang="en-US" b="1" dirty="0"/>
              <a:t>At Individual level;</a:t>
            </a:r>
          </a:p>
          <a:p>
            <a:r>
              <a:rPr lang="en-US" dirty="0"/>
              <a:t> Self- stigmatization and isolation</a:t>
            </a:r>
          </a:p>
          <a:p>
            <a:r>
              <a:rPr lang="en-US" dirty="0"/>
              <a:t> Poor parenting </a:t>
            </a:r>
          </a:p>
          <a:p>
            <a:r>
              <a:rPr lang="en-US" dirty="0"/>
              <a:t> Caring for HIV infected parents and siblings</a:t>
            </a:r>
          </a:p>
          <a:p>
            <a:r>
              <a:rPr lang="en-US" dirty="0"/>
              <a:t> Separation and isolation from sibling and other family members </a:t>
            </a:r>
          </a:p>
          <a:p>
            <a:r>
              <a:rPr lang="en-US" dirty="0"/>
              <a:t> Chronic illness </a:t>
            </a:r>
          </a:p>
          <a:p>
            <a:r>
              <a:rPr lang="en-US" dirty="0"/>
              <a:t> Death or sickness of the  parents  </a:t>
            </a:r>
          </a:p>
          <a:p>
            <a:r>
              <a:rPr lang="en-US" dirty="0"/>
              <a:t>Loss of home and property</a:t>
            </a:r>
          </a:p>
        </p:txBody>
      </p:sp>
    </p:spTree>
    <p:extLst>
      <p:ext uri="{BB962C8B-B14F-4D97-AF65-F5344CB8AC3E}">
        <p14:creationId xmlns:p14="http://schemas.microsoft.com/office/powerpoint/2010/main" val="754154386"/>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family level;</a:t>
            </a:r>
          </a:p>
        </p:txBody>
      </p:sp>
      <p:sp>
        <p:nvSpPr>
          <p:cNvPr id="3" name="Content Placeholder 2"/>
          <p:cNvSpPr>
            <a:spLocks noGrp="1"/>
          </p:cNvSpPr>
          <p:nvPr>
            <p:ph idx="1"/>
          </p:nvPr>
        </p:nvSpPr>
        <p:spPr/>
        <p:txBody>
          <a:bodyPr>
            <a:normAutofit/>
          </a:bodyPr>
          <a:lstStyle/>
          <a:p>
            <a:r>
              <a:rPr lang="en-US" dirty="0"/>
              <a:t>HIV illness in multiple family members </a:t>
            </a:r>
          </a:p>
          <a:p>
            <a:r>
              <a:rPr lang="en-US" dirty="0"/>
              <a:t>Poverty </a:t>
            </a:r>
          </a:p>
          <a:p>
            <a:r>
              <a:rPr lang="en-US" dirty="0"/>
              <a:t>Stigma and discrimination  </a:t>
            </a:r>
          </a:p>
          <a:p>
            <a:r>
              <a:rPr lang="en-US" dirty="0"/>
              <a:t>Multiple losses  </a:t>
            </a:r>
          </a:p>
          <a:p>
            <a:r>
              <a:rPr lang="en-US" dirty="0"/>
              <a:t>Dysfunction al relationship  </a:t>
            </a:r>
          </a:p>
          <a:p>
            <a:r>
              <a:rPr lang="en-US" dirty="0"/>
              <a:t>Single parenting  </a:t>
            </a:r>
          </a:p>
          <a:p>
            <a:r>
              <a:rPr lang="en-US" dirty="0"/>
              <a:t>Child headed house holds  </a:t>
            </a:r>
          </a:p>
          <a:p>
            <a:r>
              <a:rPr lang="en-US" dirty="0"/>
              <a:t>Elderly care givers chronic  illness e.g. hypertension, diabetes and arthritis </a:t>
            </a:r>
          </a:p>
          <a:p>
            <a:r>
              <a:rPr lang="en-US" dirty="0"/>
              <a:t>Death and bereavement</a:t>
            </a:r>
          </a:p>
        </p:txBody>
      </p:sp>
    </p:spTree>
    <p:extLst>
      <p:ext uri="{BB962C8B-B14F-4D97-AF65-F5344CB8AC3E}">
        <p14:creationId xmlns:p14="http://schemas.microsoft.com/office/powerpoint/2010/main" val="937366537"/>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community level:</a:t>
            </a:r>
          </a:p>
        </p:txBody>
      </p:sp>
      <p:sp>
        <p:nvSpPr>
          <p:cNvPr id="3" name="Content Placeholder 2"/>
          <p:cNvSpPr>
            <a:spLocks noGrp="1"/>
          </p:cNvSpPr>
          <p:nvPr>
            <p:ph idx="1"/>
          </p:nvPr>
        </p:nvSpPr>
        <p:spPr/>
        <p:txBody>
          <a:bodyPr/>
          <a:lstStyle/>
          <a:p>
            <a:r>
              <a:rPr lang="en-US" dirty="0"/>
              <a:t>Lack of knowledge on HIV </a:t>
            </a:r>
          </a:p>
          <a:p>
            <a:r>
              <a:rPr lang="en-US" dirty="0"/>
              <a:t> Lack of knowledge of children’s need worsening poverty </a:t>
            </a:r>
          </a:p>
          <a:p>
            <a:r>
              <a:rPr lang="en-US" dirty="0"/>
              <a:t>Stigma and discrimination </a:t>
            </a:r>
          </a:p>
          <a:p>
            <a:r>
              <a:rPr lang="en-US" dirty="0"/>
              <a:t>Increased numbers of orphans and vulnerable children</a:t>
            </a:r>
          </a:p>
          <a:p>
            <a:r>
              <a:rPr lang="en-US" dirty="0"/>
              <a:t>Peer influence</a:t>
            </a:r>
          </a:p>
        </p:txBody>
      </p:sp>
    </p:spTree>
    <p:extLst>
      <p:ext uri="{BB962C8B-B14F-4D97-AF65-F5344CB8AC3E}">
        <p14:creationId xmlns:p14="http://schemas.microsoft.com/office/powerpoint/2010/main" val="3482973710"/>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11734800" cy="1609344"/>
          </a:xfrm>
        </p:spPr>
        <p:txBody>
          <a:bodyPr>
            <a:normAutofit/>
          </a:bodyPr>
          <a:lstStyle/>
          <a:p>
            <a:r>
              <a:rPr lang="en-US" sz="4600" dirty="0"/>
              <a:t>Primary prevention of HIV infection</a:t>
            </a:r>
          </a:p>
        </p:txBody>
      </p:sp>
      <p:sp>
        <p:nvSpPr>
          <p:cNvPr id="3" name="Content Placeholder 2"/>
          <p:cNvSpPr>
            <a:spLocks noGrp="1"/>
          </p:cNvSpPr>
          <p:nvPr>
            <p:ph idx="1"/>
          </p:nvPr>
        </p:nvSpPr>
        <p:spPr>
          <a:xfrm>
            <a:off x="381000" y="1761744"/>
            <a:ext cx="10747248" cy="4943856"/>
          </a:xfrm>
        </p:spPr>
        <p:txBody>
          <a:bodyPr>
            <a:noAutofit/>
          </a:bodyPr>
          <a:lstStyle/>
          <a:p>
            <a:r>
              <a:rPr lang="en-US" sz="2800" dirty="0"/>
              <a:t>Prevention HIV infection comprises of 7key elements/ Strategies</a:t>
            </a:r>
          </a:p>
          <a:p>
            <a:r>
              <a:rPr lang="en-US" sz="2800" dirty="0"/>
              <a:t>These are:-</a:t>
            </a:r>
          </a:p>
          <a:p>
            <a:pPr lvl="1"/>
            <a:r>
              <a:rPr lang="en-US" sz="2600" dirty="0"/>
              <a:t>Behavioral interventions- the ABC (abstinence , Be faithful , condom , condom use ) prevention strategy.</a:t>
            </a:r>
          </a:p>
          <a:p>
            <a:pPr lvl="1"/>
            <a:r>
              <a:rPr lang="en-US" sz="2600" dirty="0"/>
              <a:t>HIV testing and counselling , using individual risk as the basis for counselling.</a:t>
            </a:r>
          </a:p>
          <a:p>
            <a:pPr lvl="1"/>
            <a:r>
              <a:rPr lang="en-US" sz="2600" dirty="0"/>
              <a:t>Voluntary Medical Male Circumcision (VMMC)</a:t>
            </a:r>
          </a:p>
          <a:p>
            <a:pPr lvl="1"/>
            <a:r>
              <a:rPr lang="en-US" sz="2600" dirty="0"/>
              <a:t>Health facility HIV prevention.</a:t>
            </a:r>
          </a:p>
          <a:p>
            <a:pPr lvl="1"/>
            <a:r>
              <a:rPr lang="en-US" sz="2600" dirty="0"/>
              <a:t>Treatment of sexually Transmitted infections (STIs)</a:t>
            </a:r>
          </a:p>
          <a:p>
            <a:pPr lvl="1"/>
            <a:r>
              <a:rPr lang="en-US" sz="2600" dirty="0"/>
              <a:t>Community engagement in HIV prevention.</a:t>
            </a:r>
          </a:p>
          <a:p>
            <a:pPr lvl="1"/>
            <a:r>
              <a:rPr lang="en-US" sz="2600" dirty="0"/>
              <a:t>ART for MTCT and HIV prevention.</a:t>
            </a:r>
          </a:p>
          <a:p>
            <a:endParaRPr lang="en-US" sz="2800" dirty="0"/>
          </a:p>
        </p:txBody>
      </p:sp>
    </p:spTree>
    <p:extLst>
      <p:ext uri="{BB962C8B-B14F-4D97-AF65-F5344CB8AC3E}">
        <p14:creationId xmlns:p14="http://schemas.microsoft.com/office/powerpoint/2010/main" val="2618225879"/>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11811000" cy="685800"/>
          </a:xfrm>
        </p:spPr>
        <p:txBody>
          <a:bodyPr>
            <a:normAutofit/>
          </a:bodyPr>
          <a:lstStyle/>
          <a:p>
            <a:r>
              <a:rPr lang="en-US" sz="4000" dirty="0"/>
              <a:t>Counseling and Psychosocial support </a:t>
            </a:r>
          </a:p>
        </p:txBody>
      </p:sp>
      <p:sp>
        <p:nvSpPr>
          <p:cNvPr id="3" name="Content Placeholder 2"/>
          <p:cNvSpPr>
            <a:spLocks noGrp="1"/>
          </p:cNvSpPr>
          <p:nvPr>
            <p:ph idx="1"/>
          </p:nvPr>
        </p:nvSpPr>
        <p:spPr>
          <a:xfrm>
            <a:off x="228600" y="762000"/>
            <a:ext cx="11734800" cy="6096000"/>
          </a:xfrm>
        </p:spPr>
        <p:txBody>
          <a:bodyPr>
            <a:noAutofit/>
          </a:bodyPr>
          <a:lstStyle/>
          <a:p>
            <a:r>
              <a:rPr lang="en-US" sz="2800" dirty="0"/>
              <a:t>Mitigation of fear, anger, self-stigma and discrimination,</a:t>
            </a:r>
          </a:p>
          <a:p>
            <a:r>
              <a:rPr lang="en-US" sz="2800" dirty="0"/>
              <a:t>Alleviation of grief, bereavement and stress among partners and family members,  </a:t>
            </a:r>
          </a:p>
          <a:p>
            <a:r>
              <a:rPr lang="en-US" sz="2800" dirty="0" err="1"/>
              <a:t>Behaviour</a:t>
            </a:r>
            <a:r>
              <a:rPr lang="en-US" sz="2800" dirty="0"/>
              <a:t> change in support of healthy living and prevention of further HIV transmission,  </a:t>
            </a:r>
          </a:p>
          <a:p>
            <a:r>
              <a:rPr lang="en-US" sz="2800" dirty="0"/>
              <a:t>Disclosure and partner’s notification, and age appropriate disclosure for children  </a:t>
            </a:r>
          </a:p>
          <a:p>
            <a:r>
              <a:rPr lang="en-US" sz="2800" dirty="0"/>
              <a:t>Family/partner counselling to identify family members, who may need care and treatment,  </a:t>
            </a:r>
          </a:p>
          <a:p>
            <a:r>
              <a:rPr lang="en-US" sz="2800" dirty="0"/>
              <a:t>Skills-building on how to live a healthy and productive life,  </a:t>
            </a:r>
          </a:p>
          <a:p>
            <a:r>
              <a:rPr lang="en-US" sz="2800" dirty="0"/>
              <a:t>Identification and treatment of depression and substance abuse. Mental illness and substance and alcohol dependence are common conditions among PLHIV. These conditions, besides affecting the quality of life of patients can cause non-adherence to prophylactic and ART regimens as well as undermine safer sex practices; and </a:t>
            </a:r>
          </a:p>
        </p:txBody>
      </p:sp>
    </p:spTree>
    <p:extLst>
      <p:ext uri="{BB962C8B-B14F-4D97-AF65-F5344CB8AC3E}">
        <p14:creationId xmlns:p14="http://schemas.microsoft.com/office/powerpoint/2010/main" val="768516127"/>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Evidence based behavioral interventions</a:t>
            </a:r>
          </a:p>
        </p:txBody>
      </p:sp>
      <p:sp>
        <p:nvSpPr>
          <p:cNvPr id="3" name="Content Placeholder 2"/>
          <p:cNvSpPr>
            <a:spLocks noGrp="1"/>
          </p:cNvSpPr>
          <p:nvPr>
            <p:ph idx="1"/>
          </p:nvPr>
        </p:nvSpPr>
        <p:spPr/>
        <p:txBody>
          <a:bodyPr>
            <a:normAutofit fontScale="85000" lnSpcReduction="10000"/>
          </a:bodyPr>
          <a:lstStyle/>
          <a:p>
            <a:r>
              <a:rPr lang="en-US" dirty="0"/>
              <a:t>ABC approach.</a:t>
            </a:r>
          </a:p>
          <a:p>
            <a:r>
              <a:rPr lang="en-US" dirty="0"/>
              <a:t>Reduction of sexual partners.</a:t>
            </a:r>
          </a:p>
          <a:p>
            <a:r>
              <a:rPr lang="en-US" dirty="0"/>
              <a:t>Delay sexual debut.</a:t>
            </a:r>
          </a:p>
          <a:p>
            <a:r>
              <a:rPr lang="en-US" dirty="0"/>
              <a:t>Control of alcohol consumption and substance abuse.</a:t>
            </a:r>
          </a:p>
          <a:p>
            <a:r>
              <a:rPr lang="en-US" b="1" dirty="0"/>
              <a:t>In your opinion what are some of the social cultural factors that influence behavior change adoption.</a:t>
            </a:r>
          </a:p>
          <a:p>
            <a:r>
              <a:rPr lang="en-US" dirty="0"/>
              <a:t>Stigma , HIV status , Gender inequality , substance use.</a:t>
            </a:r>
          </a:p>
          <a:p>
            <a:r>
              <a:rPr lang="en-US" dirty="0"/>
              <a:t>Power dynamics .</a:t>
            </a:r>
          </a:p>
          <a:p>
            <a:r>
              <a:rPr lang="en-US" dirty="0"/>
              <a:t>Multiple partners and concurrent partnerships.</a:t>
            </a:r>
          </a:p>
          <a:p>
            <a:r>
              <a:rPr lang="en-US" dirty="0"/>
              <a:t>Social-cultural norms.</a:t>
            </a:r>
          </a:p>
          <a:p>
            <a:r>
              <a:rPr lang="en-US" dirty="0"/>
              <a:t>Legal factors.</a:t>
            </a:r>
          </a:p>
          <a:p>
            <a:r>
              <a:rPr lang="en-US" dirty="0"/>
              <a:t>Cultural issues e.g. wife inheritance</a:t>
            </a:r>
            <a:r>
              <a:rPr lang="en-US" b="1" dirty="0"/>
              <a:t>.</a:t>
            </a:r>
          </a:p>
        </p:txBody>
      </p:sp>
    </p:spTree>
    <p:extLst>
      <p:ext uri="{BB962C8B-B14F-4D97-AF65-F5344CB8AC3E}">
        <p14:creationId xmlns:p14="http://schemas.microsoft.com/office/powerpoint/2010/main" val="1800403088"/>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Opportunistic infections</a:t>
            </a:r>
          </a:p>
        </p:txBody>
      </p:sp>
      <p:sp>
        <p:nvSpPr>
          <p:cNvPr id="3" name="Content Placeholder 2"/>
          <p:cNvSpPr>
            <a:spLocks noGrp="1"/>
          </p:cNvSpPr>
          <p:nvPr>
            <p:ph idx="1"/>
          </p:nvPr>
        </p:nvSpPr>
        <p:spPr/>
        <p:txBody>
          <a:bodyPr>
            <a:normAutofit/>
          </a:bodyPr>
          <a:lstStyle/>
          <a:p>
            <a:r>
              <a:rPr lang="en-US" dirty="0"/>
              <a:t>These are infections/conditions which manifest when a person is immunosuppressed.</a:t>
            </a:r>
          </a:p>
          <a:p>
            <a:r>
              <a:rPr lang="en-US" dirty="0"/>
              <a:t>Common </a:t>
            </a:r>
            <a:r>
              <a:rPr lang="en-US" dirty="0" err="1"/>
              <a:t>Ois</a:t>
            </a:r>
            <a:r>
              <a:rPr lang="en-US" dirty="0"/>
              <a:t> include:</a:t>
            </a:r>
          </a:p>
          <a:p>
            <a:r>
              <a:rPr lang="en-US" dirty="0"/>
              <a:t>Bacterial infections-systemic, respiratory and skin infections </a:t>
            </a:r>
            <a:r>
              <a:rPr lang="en-US" dirty="0" err="1"/>
              <a:t>eg</a:t>
            </a:r>
            <a:r>
              <a:rPr lang="en-US" dirty="0"/>
              <a:t> pneumonia , TB, PCP, Non </a:t>
            </a:r>
            <a:r>
              <a:rPr lang="en-US" dirty="0" err="1"/>
              <a:t>typhi</a:t>
            </a:r>
            <a:r>
              <a:rPr lang="en-US" dirty="0"/>
              <a:t> salmonella </a:t>
            </a:r>
            <a:r>
              <a:rPr lang="en-US" dirty="0" err="1"/>
              <a:t>e.t.c</a:t>
            </a:r>
            <a:endParaRPr lang="en-US" dirty="0"/>
          </a:p>
          <a:p>
            <a:r>
              <a:rPr lang="en-US" dirty="0"/>
              <a:t>Fungal infections-systemic and cutaneous infections </a:t>
            </a:r>
            <a:r>
              <a:rPr lang="en-US" dirty="0" err="1"/>
              <a:t>e.g</a:t>
            </a:r>
            <a:r>
              <a:rPr lang="en-US" dirty="0"/>
              <a:t> candidiasis , cryptococcosis, histoplasmosis , aspergillosis.</a:t>
            </a:r>
          </a:p>
          <a:p>
            <a:r>
              <a:rPr lang="en-US" dirty="0"/>
              <a:t>Parasitic infections-toxoplasmosis , cryptosporidiosis , microsporidiosis.</a:t>
            </a:r>
          </a:p>
          <a:p>
            <a:r>
              <a:rPr lang="en-US" dirty="0"/>
              <a:t>Viral infections – herpes simplex , varicella zoster , cytomegalovirus , hepatitis A,B etc.</a:t>
            </a:r>
          </a:p>
          <a:p>
            <a:r>
              <a:rPr lang="en-US" dirty="0"/>
              <a:t>HIV related malignancies – </a:t>
            </a:r>
            <a:r>
              <a:rPr lang="en-US" dirty="0" err="1"/>
              <a:t>kaposi’s</a:t>
            </a:r>
            <a:r>
              <a:rPr lang="en-US" dirty="0"/>
              <a:t> sarcoma ,primary  CNS lymphoma , carcinoma of the cervix , other lymphomas. </a:t>
            </a:r>
          </a:p>
        </p:txBody>
      </p:sp>
    </p:spTree>
    <p:extLst>
      <p:ext uri="{BB962C8B-B14F-4D97-AF65-F5344CB8AC3E}">
        <p14:creationId xmlns:p14="http://schemas.microsoft.com/office/powerpoint/2010/main" val="4214375642"/>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Principle of management of OIs</a:t>
            </a:r>
          </a:p>
        </p:txBody>
      </p:sp>
      <p:sp>
        <p:nvSpPr>
          <p:cNvPr id="3" name="Content Placeholder 2"/>
          <p:cNvSpPr>
            <a:spLocks noGrp="1"/>
          </p:cNvSpPr>
          <p:nvPr>
            <p:ph idx="1"/>
          </p:nvPr>
        </p:nvSpPr>
        <p:spPr/>
        <p:txBody>
          <a:bodyPr>
            <a:normAutofit/>
          </a:bodyPr>
          <a:lstStyle/>
          <a:p>
            <a:r>
              <a:rPr lang="en-US" dirty="0"/>
              <a:t>Identification and diagnosis.</a:t>
            </a:r>
          </a:p>
          <a:p>
            <a:r>
              <a:rPr lang="en-US" dirty="0"/>
              <a:t>Treatment ;general , symptomatic  specific.</a:t>
            </a:r>
          </a:p>
          <a:p>
            <a:r>
              <a:rPr lang="en-US" dirty="0"/>
              <a:t>Adherence to treatment is key to success of any disease condition.</a:t>
            </a:r>
          </a:p>
          <a:p>
            <a:r>
              <a:rPr lang="en-US" dirty="0"/>
              <a:t>All patients need support to adhere and complete treatment.</a:t>
            </a:r>
          </a:p>
          <a:p>
            <a:r>
              <a:rPr lang="en-US" dirty="0"/>
              <a:t>Treat Opportunistic infections  first where applicable.</a:t>
            </a:r>
          </a:p>
          <a:p>
            <a:r>
              <a:rPr lang="en-US" dirty="0"/>
              <a:t>Introduce ART when patients has tolerated the treatment and ready to take more pills.</a:t>
            </a:r>
          </a:p>
          <a:p>
            <a:r>
              <a:rPr lang="en-US" dirty="0"/>
              <a:t>Always enquire about side effects and offer appropriate advice on the same.</a:t>
            </a:r>
          </a:p>
          <a:p>
            <a:r>
              <a:rPr lang="en-US" dirty="0"/>
              <a:t>NB: opportunistic infections cause vast  majority of morbidity and mortality associated with HIV.</a:t>
            </a:r>
          </a:p>
        </p:txBody>
      </p:sp>
    </p:spTree>
    <p:extLst>
      <p:ext uri="{BB962C8B-B14F-4D97-AF65-F5344CB8AC3E}">
        <p14:creationId xmlns:p14="http://schemas.microsoft.com/office/powerpoint/2010/main" val="4024011423"/>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CT</a:t>
            </a:r>
          </a:p>
        </p:txBody>
      </p:sp>
      <p:sp>
        <p:nvSpPr>
          <p:cNvPr id="3" name="Content Placeholder 2"/>
          <p:cNvSpPr>
            <a:spLocks noGrp="1"/>
          </p:cNvSpPr>
          <p:nvPr>
            <p:ph idx="1"/>
          </p:nvPr>
        </p:nvSpPr>
        <p:spPr/>
        <p:txBody>
          <a:bodyPr/>
          <a:lstStyle/>
          <a:p>
            <a:r>
              <a:rPr lang="en-US" dirty="0"/>
              <a:t>Most are readily treatable and /or preventable.</a:t>
            </a:r>
          </a:p>
          <a:p>
            <a:r>
              <a:rPr lang="en-US" dirty="0"/>
              <a:t>Most of these treatment are available , simple and affordable.</a:t>
            </a:r>
          </a:p>
          <a:p>
            <a:r>
              <a:rPr lang="en-US" dirty="0"/>
              <a:t>Duration of treatment is usually short except TB which takes 6 months.</a:t>
            </a:r>
          </a:p>
        </p:txBody>
      </p:sp>
    </p:spTree>
    <p:extLst>
      <p:ext uri="{BB962C8B-B14F-4D97-AF65-F5344CB8AC3E}">
        <p14:creationId xmlns:p14="http://schemas.microsoft.com/office/powerpoint/2010/main" val="1669731837"/>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BEHAVIOR CHANGE COMMUNICATION (BCC)</a:t>
            </a:r>
          </a:p>
        </p:txBody>
      </p:sp>
      <p:sp>
        <p:nvSpPr>
          <p:cNvPr id="3" name="Content Placeholder 2"/>
          <p:cNvSpPr>
            <a:spLocks noGrp="1"/>
          </p:cNvSpPr>
          <p:nvPr>
            <p:ph idx="1"/>
          </p:nvPr>
        </p:nvSpPr>
        <p:spPr/>
        <p:txBody>
          <a:bodyPr>
            <a:normAutofit lnSpcReduction="10000"/>
          </a:bodyPr>
          <a:lstStyle/>
          <a:p>
            <a:r>
              <a:rPr lang="en-US" dirty="0"/>
              <a:t>Behavior change communication (BCC) is an interactive process with communities (as integrated with an overall program) to develop tailored messages and approaches using a variety of communication channels to develop positive behavior's ;promote and sustain individual, community and societal behavior change.</a:t>
            </a:r>
          </a:p>
          <a:p>
            <a:r>
              <a:rPr lang="en-US" dirty="0"/>
              <a:t>In context with HIV/AIDS BCC is an essential part of a comprehensive program that includes both services(medical , social, psychological and spiritual) and commodities ( condoms , needles and syringes).</a:t>
            </a:r>
          </a:p>
          <a:p>
            <a:r>
              <a:rPr lang="en-US" dirty="0"/>
              <a:t>Both individuals and communities can reduce their level of risk or change behaviors after understanding basic facts about HIV and AIDS.</a:t>
            </a:r>
          </a:p>
          <a:p>
            <a:r>
              <a:rPr lang="en-US" dirty="0"/>
              <a:t>Adopt key attitudes , learn a set of skills and be given access to appropriate products and services. </a:t>
            </a:r>
          </a:p>
          <a:p>
            <a:r>
              <a:rPr lang="en-US" dirty="0"/>
              <a:t>They must also perceive their environment as supporting behavior change and the maintenance of safe behaviors, seeking appropriate treatment for prevention , care and support.</a:t>
            </a:r>
          </a:p>
        </p:txBody>
      </p:sp>
    </p:spTree>
    <p:extLst>
      <p:ext uri="{BB962C8B-B14F-4D97-AF65-F5344CB8AC3E}">
        <p14:creationId xmlns:p14="http://schemas.microsoft.com/office/powerpoint/2010/main" val="5917746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Determinants of HIV Transmission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48439350"/>
              </p:ext>
            </p:extLst>
          </p:nvPr>
        </p:nvGraphicFramePr>
        <p:xfrm>
          <a:off x="1069975" y="2286000"/>
          <a:ext cx="10058403" cy="4553105"/>
        </p:xfrm>
        <a:graphic>
          <a:graphicData uri="http://schemas.openxmlformats.org/drawingml/2006/table">
            <a:tbl>
              <a:tblPr firstRow="1" bandRow="1">
                <a:tableStyleId>{5C22544A-7EE6-4342-B048-85BDC9FD1C3A}</a:tableStyleId>
              </a:tblPr>
              <a:tblGrid>
                <a:gridCol w="3352801">
                  <a:extLst>
                    <a:ext uri="{9D8B030D-6E8A-4147-A177-3AD203B41FA5}">
                      <a16:colId xmlns:a16="http://schemas.microsoft.com/office/drawing/2014/main" val="20000"/>
                    </a:ext>
                  </a:extLst>
                </a:gridCol>
                <a:gridCol w="3352801">
                  <a:extLst>
                    <a:ext uri="{9D8B030D-6E8A-4147-A177-3AD203B41FA5}">
                      <a16:colId xmlns:a16="http://schemas.microsoft.com/office/drawing/2014/main" val="20001"/>
                    </a:ext>
                  </a:extLst>
                </a:gridCol>
                <a:gridCol w="3352801">
                  <a:extLst>
                    <a:ext uri="{9D8B030D-6E8A-4147-A177-3AD203B41FA5}">
                      <a16:colId xmlns:a16="http://schemas.microsoft.com/office/drawing/2014/main" val="20002"/>
                    </a:ext>
                  </a:extLst>
                </a:gridCol>
              </a:tblGrid>
              <a:tr h="522528">
                <a:tc>
                  <a:txBody>
                    <a:bodyPr/>
                    <a:lstStyle/>
                    <a:p>
                      <a:r>
                        <a:rPr lang="en-US" sz="2400" dirty="0"/>
                        <a:t>Distal Determinants</a:t>
                      </a:r>
                    </a:p>
                  </a:txBody>
                  <a:tcPr marL="110733" marR="110733"/>
                </a:tc>
                <a:tc>
                  <a:txBody>
                    <a:bodyPr/>
                    <a:lstStyle/>
                    <a:p>
                      <a:r>
                        <a:rPr lang="en-US" sz="2400" dirty="0"/>
                        <a:t>Proximal Determinants</a:t>
                      </a:r>
                    </a:p>
                  </a:txBody>
                  <a:tcPr marL="110733" marR="110733"/>
                </a:tc>
                <a:tc>
                  <a:txBody>
                    <a:bodyPr/>
                    <a:lstStyle/>
                    <a:p>
                      <a:r>
                        <a:rPr lang="en-US" sz="2400" dirty="0"/>
                        <a:t>Immediate</a:t>
                      </a:r>
                      <a:r>
                        <a:rPr lang="en-US" sz="2400" baseline="0" dirty="0"/>
                        <a:t> Determinants</a:t>
                      </a:r>
                      <a:endParaRPr lang="en-US" sz="2400" dirty="0"/>
                    </a:p>
                  </a:txBody>
                  <a:tcPr marL="110733" marR="110733"/>
                </a:tc>
                <a:extLst>
                  <a:ext uri="{0D108BD9-81ED-4DB2-BD59-A6C34878D82A}">
                    <a16:rowId xmlns:a16="http://schemas.microsoft.com/office/drawing/2014/main" val="10000"/>
                  </a:ext>
                </a:extLst>
              </a:tr>
              <a:tr h="3730145">
                <a:tc>
                  <a:txBody>
                    <a:bodyPr/>
                    <a:lstStyle/>
                    <a:p>
                      <a:pPr marL="285750" indent="-285750">
                        <a:buFont typeface="Arial" panose="020B0604020202020204" pitchFamily="34" charset="0"/>
                        <a:buChar char="•"/>
                      </a:pPr>
                      <a:r>
                        <a:rPr lang="en-US" sz="2400" dirty="0"/>
                        <a:t>Health systems</a:t>
                      </a:r>
                    </a:p>
                    <a:p>
                      <a:pPr marL="285750" indent="-285750">
                        <a:buFont typeface="Arial" panose="020B0604020202020204" pitchFamily="34" charset="0"/>
                        <a:buChar char="•"/>
                      </a:pPr>
                      <a:r>
                        <a:rPr lang="en-US" sz="2400" dirty="0"/>
                        <a:t>Cultural practices</a:t>
                      </a:r>
                    </a:p>
                    <a:p>
                      <a:pPr marL="285750" indent="-285750">
                        <a:buFont typeface="Arial" panose="020B0604020202020204" pitchFamily="34" charset="0"/>
                        <a:buChar char="•"/>
                      </a:pPr>
                      <a:r>
                        <a:rPr lang="en-US" sz="2400" dirty="0"/>
                        <a:t>Social</a:t>
                      </a:r>
                      <a:r>
                        <a:rPr lang="en-US" sz="2400" baseline="0" dirty="0"/>
                        <a:t> economic /poverty</a:t>
                      </a:r>
                    </a:p>
                    <a:p>
                      <a:pPr marL="285750" indent="-285750">
                        <a:buFont typeface="Arial" panose="020B0604020202020204" pitchFamily="34" charset="0"/>
                        <a:buChar char="•"/>
                      </a:pPr>
                      <a:r>
                        <a:rPr lang="en-US" sz="2400" baseline="0" dirty="0"/>
                        <a:t>Political systems</a:t>
                      </a:r>
                    </a:p>
                    <a:p>
                      <a:pPr marL="285750" indent="-285750">
                        <a:buFont typeface="Arial" panose="020B0604020202020204" pitchFamily="34" charset="0"/>
                        <a:buChar char="•"/>
                      </a:pPr>
                      <a:r>
                        <a:rPr lang="en-US" sz="2400" baseline="0" dirty="0"/>
                        <a:t>Demography </a:t>
                      </a:r>
                      <a:endParaRPr lang="en-US" sz="2400" dirty="0"/>
                    </a:p>
                  </a:txBody>
                  <a:tcPr marL="110733" marR="110733"/>
                </a:tc>
                <a:tc>
                  <a:txBody>
                    <a:bodyPr/>
                    <a:lstStyle/>
                    <a:p>
                      <a:pPr marL="285750" indent="-285750">
                        <a:buFont typeface="Arial" panose="020B0604020202020204" pitchFamily="34" charset="0"/>
                        <a:buChar char="•"/>
                      </a:pPr>
                      <a:r>
                        <a:rPr lang="en-US" sz="2400" dirty="0"/>
                        <a:t>Health care seeking</a:t>
                      </a:r>
                    </a:p>
                    <a:p>
                      <a:pPr marL="285750" indent="-285750">
                        <a:buFont typeface="Arial" panose="020B0604020202020204" pitchFamily="34" charset="0"/>
                        <a:buChar char="•"/>
                      </a:pPr>
                      <a:r>
                        <a:rPr lang="en-US" sz="2400" dirty="0"/>
                        <a:t>Sexual networks.</a:t>
                      </a:r>
                    </a:p>
                    <a:p>
                      <a:pPr marL="285750" indent="-285750">
                        <a:buFont typeface="Arial" panose="020B0604020202020204" pitchFamily="34" charset="0"/>
                        <a:buChar char="•"/>
                      </a:pPr>
                      <a:r>
                        <a:rPr lang="en-US" sz="2400" dirty="0"/>
                        <a:t>Substance</a:t>
                      </a:r>
                      <a:r>
                        <a:rPr lang="en-US" sz="2400" baseline="0" dirty="0"/>
                        <a:t> use.</a:t>
                      </a:r>
                    </a:p>
                    <a:p>
                      <a:pPr marL="285750" indent="-285750">
                        <a:buFont typeface="Arial" panose="020B0604020202020204" pitchFamily="34" charset="0"/>
                        <a:buChar char="•"/>
                      </a:pPr>
                      <a:r>
                        <a:rPr lang="en-US" sz="2400" baseline="0" dirty="0"/>
                        <a:t>Knowledge about HIV.</a:t>
                      </a:r>
                    </a:p>
                    <a:p>
                      <a:pPr marL="285750" indent="-285750">
                        <a:buFont typeface="Arial" panose="020B0604020202020204" pitchFamily="34" charset="0"/>
                        <a:buChar char="•"/>
                      </a:pPr>
                      <a:r>
                        <a:rPr lang="en-US" sz="2400" baseline="0" dirty="0"/>
                        <a:t>Risky behavior.</a:t>
                      </a:r>
                      <a:endParaRPr lang="en-US" sz="2400" dirty="0"/>
                    </a:p>
                  </a:txBody>
                  <a:tcPr marL="110733" marR="110733"/>
                </a:tc>
                <a:tc>
                  <a:txBody>
                    <a:bodyPr/>
                    <a:lstStyle/>
                    <a:p>
                      <a:pPr marL="285750" indent="-285750">
                        <a:buFont typeface="Arial" panose="020B0604020202020204" pitchFamily="34" charset="0"/>
                        <a:buChar char="•"/>
                      </a:pPr>
                      <a:r>
                        <a:rPr lang="en-US" sz="2400" dirty="0"/>
                        <a:t>Viral load.</a:t>
                      </a:r>
                    </a:p>
                    <a:p>
                      <a:pPr marL="285750" indent="-285750">
                        <a:buFont typeface="Arial" panose="020B0604020202020204" pitchFamily="34" charset="0"/>
                        <a:buChar char="•"/>
                      </a:pPr>
                      <a:r>
                        <a:rPr lang="en-US" sz="2400" dirty="0"/>
                        <a:t>Presence of STDs.</a:t>
                      </a:r>
                    </a:p>
                    <a:p>
                      <a:pPr marL="285750" indent="-285750">
                        <a:buFont typeface="Arial" panose="020B0604020202020204" pitchFamily="34" charset="0"/>
                        <a:buChar char="•"/>
                      </a:pPr>
                      <a:r>
                        <a:rPr lang="en-US" sz="2400" dirty="0"/>
                        <a:t>Nature of sex.</a:t>
                      </a:r>
                    </a:p>
                    <a:p>
                      <a:pPr marL="285750" indent="-285750">
                        <a:buFont typeface="Arial" panose="020B0604020202020204" pitchFamily="34" charset="0"/>
                        <a:buChar char="•"/>
                      </a:pPr>
                      <a:r>
                        <a:rPr lang="en-US" sz="2400" dirty="0"/>
                        <a:t>Concurrent sex networks.</a:t>
                      </a:r>
                    </a:p>
                    <a:p>
                      <a:pPr marL="285750" indent="-285750">
                        <a:buFont typeface="Arial" panose="020B0604020202020204" pitchFamily="34" charset="0"/>
                        <a:buChar char="•"/>
                      </a:pPr>
                      <a:r>
                        <a:rPr lang="en-US" sz="2400" dirty="0"/>
                        <a:t>Use of condoms.</a:t>
                      </a:r>
                    </a:p>
                    <a:p>
                      <a:pPr marL="285750" indent="-285750">
                        <a:buFont typeface="Arial" panose="020B0604020202020204" pitchFamily="34" charset="0"/>
                        <a:buChar char="•"/>
                      </a:pPr>
                      <a:r>
                        <a:rPr lang="en-US" sz="2400" dirty="0"/>
                        <a:t>Male</a:t>
                      </a:r>
                      <a:r>
                        <a:rPr lang="en-US" sz="2400" baseline="0" dirty="0"/>
                        <a:t> circumcision.</a:t>
                      </a:r>
                      <a:endParaRPr lang="en-US" sz="2400" dirty="0"/>
                    </a:p>
                  </a:txBody>
                  <a:tcPr marL="110733" marR="110733"/>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927230059"/>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ROLE OF BEHAVIOR CHANGE COMMUNICATION     	  </a:t>
            </a:r>
          </a:p>
        </p:txBody>
      </p:sp>
      <p:sp>
        <p:nvSpPr>
          <p:cNvPr id="3" name="Content Placeholder 2"/>
          <p:cNvSpPr>
            <a:spLocks noGrp="1"/>
          </p:cNvSpPr>
          <p:nvPr>
            <p:ph idx="1"/>
          </p:nvPr>
        </p:nvSpPr>
        <p:spPr/>
        <p:txBody>
          <a:bodyPr>
            <a:normAutofit/>
          </a:bodyPr>
          <a:lstStyle/>
          <a:p>
            <a:r>
              <a:rPr lang="en-US" dirty="0"/>
              <a:t>Effective BCC can :</a:t>
            </a:r>
          </a:p>
          <a:p>
            <a:r>
              <a:rPr lang="en-US" dirty="0"/>
              <a:t>Increases knowledge – BCC can ensure that people are given the basic facts about HIV and AIDS  in a language or visual medium or any other medium that they can understand.</a:t>
            </a:r>
          </a:p>
          <a:p>
            <a:r>
              <a:rPr lang="en-US" dirty="0"/>
              <a:t>Stimulate community dialogue – encourage national  discussion on the basic facts of HIV , the underlying factors to the epidemic , such as risk  behaviors , environments and cultural practices related to sex and sexuality and practices such as drug use. It can also stimulate discussion of healthcare seeking behaviors for prevention , care and support.</a:t>
            </a:r>
          </a:p>
          <a:p>
            <a:r>
              <a:rPr lang="en-US" dirty="0"/>
              <a:t>Promote essential attitude change – e.g. perceived personal risk of HIV infection , belief in the right to and responsibility for safe practices and health supporting services , compassionate and non-judgmental provision of services, greater open-mindedness concerning gender roles and increasing basic rights of those vulnerable to affected by HIV and AIDS.</a:t>
            </a:r>
          </a:p>
        </p:txBody>
      </p:sp>
    </p:spTree>
    <p:extLst>
      <p:ext uri="{BB962C8B-B14F-4D97-AF65-F5344CB8AC3E}">
        <p14:creationId xmlns:p14="http://schemas.microsoft.com/office/powerpoint/2010/main" val="2292780065"/>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CT</a:t>
            </a:r>
          </a:p>
        </p:txBody>
      </p:sp>
      <p:sp>
        <p:nvSpPr>
          <p:cNvPr id="3" name="Content Placeholder 2"/>
          <p:cNvSpPr>
            <a:spLocks noGrp="1"/>
          </p:cNvSpPr>
          <p:nvPr>
            <p:ph idx="1"/>
          </p:nvPr>
        </p:nvSpPr>
        <p:spPr/>
        <p:txBody>
          <a:bodyPr>
            <a:normAutofit fontScale="92500"/>
          </a:bodyPr>
          <a:lstStyle/>
          <a:p>
            <a:r>
              <a:rPr lang="en-US" dirty="0"/>
              <a:t>Reduce stigma and discrimination- communication about HIV prevention and AIDS mitigation should address stigma and discrimination and attempt to influence social responses to them.</a:t>
            </a:r>
          </a:p>
          <a:p>
            <a:r>
              <a:rPr lang="en-US" dirty="0"/>
              <a:t>Create a demand for information and services – BCC ca spur individuals and communities to demand information on HIV/AIDS and appropriate services.</a:t>
            </a:r>
          </a:p>
          <a:p>
            <a:r>
              <a:rPr lang="en-US" dirty="0"/>
              <a:t>Advocate  - can lead policymakers and opinion leaders toward effective approaches to the epidemic.</a:t>
            </a:r>
          </a:p>
          <a:p>
            <a:r>
              <a:rPr lang="en-US" dirty="0"/>
              <a:t>Promote services for prevention , care and support. – BCC can promote services for STIs , IDUs , orphans and vulnerable children , voluntary counseling and testing for mother to child transmission , support groups for PLHA; clinical care for opportunistic infections , social and economic support.</a:t>
            </a:r>
          </a:p>
          <a:p>
            <a:r>
              <a:rPr lang="en-US" dirty="0"/>
              <a:t>Improving skills and sense of self –efficacy – BCC programs can focus on teaching or reinforcing new skills and behaviors such as condom use , negotiating safer sex , safer injecting practices . It can contribute to development of a sense of confidence in making and acting on decisions</a:t>
            </a:r>
          </a:p>
        </p:txBody>
      </p:sp>
    </p:spTree>
    <p:extLst>
      <p:ext uri="{BB962C8B-B14F-4D97-AF65-F5344CB8AC3E}">
        <p14:creationId xmlns:p14="http://schemas.microsoft.com/office/powerpoint/2010/main" val="2604768411"/>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PROCESS OF BEHAVIOR CHANGE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48976342"/>
              </p:ext>
            </p:extLst>
          </p:nvPr>
        </p:nvGraphicFramePr>
        <p:xfrm>
          <a:off x="76201" y="1737361"/>
          <a:ext cx="11887200" cy="5038997"/>
        </p:xfrm>
        <a:graphic>
          <a:graphicData uri="http://schemas.openxmlformats.org/drawingml/2006/table">
            <a:tbl>
              <a:tblPr firstRow="1" bandRow="1">
                <a:tableStyleId>{5C22544A-7EE6-4342-B048-85BDC9FD1C3A}</a:tableStyleId>
              </a:tblPr>
              <a:tblGrid>
                <a:gridCol w="3962400">
                  <a:extLst>
                    <a:ext uri="{9D8B030D-6E8A-4147-A177-3AD203B41FA5}">
                      <a16:colId xmlns:a16="http://schemas.microsoft.com/office/drawing/2014/main" val="20000"/>
                    </a:ext>
                  </a:extLst>
                </a:gridCol>
                <a:gridCol w="3962400">
                  <a:extLst>
                    <a:ext uri="{9D8B030D-6E8A-4147-A177-3AD203B41FA5}">
                      <a16:colId xmlns:a16="http://schemas.microsoft.com/office/drawing/2014/main" val="20001"/>
                    </a:ext>
                  </a:extLst>
                </a:gridCol>
                <a:gridCol w="3962400">
                  <a:extLst>
                    <a:ext uri="{9D8B030D-6E8A-4147-A177-3AD203B41FA5}">
                      <a16:colId xmlns:a16="http://schemas.microsoft.com/office/drawing/2014/main" val="20002"/>
                    </a:ext>
                  </a:extLst>
                </a:gridCol>
              </a:tblGrid>
              <a:tr h="621030">
                <a:tc>
                  <a:txBody>
                    <a:bodyPr/>
                    <a:lstStyle/>
                    <a:p>
                      <a:r>
                        <a:rPr lang="en-US" dirty="0"/>
                        <a:t>Stages</a:t>
                      </a:r>
                      <a:r>
                        <a:rPr lang="en-US" baseline="0" dirty="0"/>
                        <a:t> of behavior change continuum</a:t>
                      </a:r>
                      <a:endParaRPr lang="en-US" dirty="0"/>
                    </a:p>
                  </a:txBody>
                  <a:tcPr marL="120701" marR="120701"/>
                </a:tc>
                <a:tc>
                  <a:txBody>
                    <a:bodyPr/>
                    <a:lstStyle/>
                    <a:p>
                      <a:r>
                        <a:rPr lang="en-US" dirty="0"/>
                        <a:t>Enabling factors</a:t>
                      </a:r>
                    </a:p>
                  </a:txBody>
                  <a:tcPr marL="120701" marR="120701"/>
                </a:tc>
                <a:tc>
                  <a:txBody>
                    <a:bodyPr/>
                    <a:lstStyle/>
                    <a:p>
                      <a:r>
                        <a:rPr lang="en-US" dirty="0"/>
                        <a:t>channels</a:t>
                      </a:r>
                    </a:p>
                  </a:txBody>
                  <a:tcPr marL="120701" marR="120701"/>
                </a:tc>
                <a:extLst>
                  <a:ext uri="{0D108BD9-81ED-4DB2-BD59-A6C34878D82A}">
                    <a16:rowId xmlns:a16="http://schemas.microsoft.com/office/drawing/2014/main" val="10000"/>
                  </a:ext>
                </a:extLst>
              </a:tr>
              <a:tr h="621030">
                <a:tc>
                  <a:txBody>
                    <a:bodyPr/>
                    <a:lstStyle/>
                    <a:p>
                      <a:r>
                        <a:rPr lang="en-US" dirty="0"/>
                        <a:t>Unaware </a:t>
                      </a:r>
                    </a:p>
                  </a:txBody>
                  <a:tcPr marL="120701" marR="120701"/>
                </a:tc>
                <a:tc>
                  <a:txBody>
                    <a:bodyPr/>
                    <a:lstStyle/>
                    <a:p>
                      <a:r>
                        <a:rPr lang="en-US" dirty="0"/>
                        <a:t>Providing effective communication</a:t>
                      </a:r>
                    </a:p>
                  </a:txBody>
                  <a:tcPr marL="120701" marR="120701"/>
                </a:tc>
                <a:tc>
                  <a:txBody>
                    <a:bodyPr/>
                    <a:lstStyle/>
                    <a:p>
                      <a:r>
                        <a:rPr lang="en-US" dirty="0"/>
                        <a:t>Mass media</a:t>
                      </a:r>
                    </a:p>
                  </a:txBody>
                  <a:tcPr marL="120701" marR="120701"/>
                </a:tc>
                <a:extLst>
                  <a:ext uri="{0D108BD9-81ED-4DB2-BD59-A6C34878D82A}">
                    <a16:rowId xmlns:a16="http://schemas.microsoft.com/office/drawing/2014/main" val="10001"/>
                  </a:ext>
                </a:extLst>
              </a:tr>
              <a:tr h="354874">
                <a:tc>
                  <a:txBody>
                    <a:bodyPr/>
                    <a:lstStyle/>
                    <a:p>
                      <a:r>
                        <a:rPr lang="en-US" dirty="0"/>
                        <a:t>Aware </a:t>
                      </a:r>
                    </a:p>
                  </a:txBody>
                  <a:tcPr marL="120701" marR="120701"/>
                </a:tc>
                <a:tc>
                  <a:txBody>
                    <a:bodyPr/>
                    <a:lstStyle/>
                    <a:p>
                      <a:endParaRPr lang="en-US" dirty="0"/>
                    </a:p>
                  </a:txBody>
                  <a:tcPr marL="120701" marR="120701"/>
                </a:tc>
                <a:tc>
                  <a:txBody>
                    <a:bodyPr/>
                    <a:lstStyle/>
                    <a:p>
                      <a:endParaRPr lang="en-US"/>
                    </a:p>
                  </a:txBody>
                  <a:tcPr marL="120701" marR="120701"/>
                </a:tc>
                <a:extLst>
                  <a:ext uri="{0D108BD9-81ED-4DB2-BD59-A6C34878D82A}">
                    <a16:rowId xmlns:a16="http://schemas.microsoft.com/office/drawing/2014/main" val="10002"/>
                  </a:ext>
                </a:extLst>
              </a:tr>
              <a:tr h="1153341">
                <a:tc>
                  <a:txBody>
                    <a:bodyPr/>
                    <a:lstStyle/>
                    <a:p>
                      <a:r>
                        <a:rPr lang="en-US" dirty="0"/>
                        <a:t>Concerned </a:t>
                      </a:r>
                    </a:p>
                  </a:txBody>
                  <a:tcPr marL="120701" marR="120701"/>
                </a:tc>
                <a:tc>
                  <a:txBody>
                    <a:bodyPr/>
                    <a:lstStyle/>
                    <a:p>
                      <a:r>
                        <a:rPr lang="en-US" dirty="0"/>
                        <a:t>Creating an enabling environment – policies</a:t>
                      </a:r>
                      <a:r>
                        <a:rPr lang="en-US" baseline="0" dirty="0"/>
                        <a:t> , community values , human rights</a:t>
                      </a:r>
                      <a:endParaRPr lang="en-US" dirty="0"/>
                    </a:p>
                  </a:txBody>
                  <a:tcPr marL="120701" marR="120701"/>
                </a:tc>
                <a:tc>
                  <a:txBody>
                    <a:bodyPr/>
                    <a:lstStyle/>
                    <a:p>
                      <a:r>
                        <a:rPr lang="en-US" dirty="0"/>
                        <a:t>Community networks and traditional media</a:t>
                      </a:r>
                    </a:p>
                  </a:txBody>
                  <a:tcPr marL="120701" marR="120701"/>
                </a:tc>
                <a:extLst>
                  <a:ext uri="{0D108BD9-81ED-4DB2-BD59-A6C34878D82A}">
                    <a16:rowId xmlns:a16="http://schemas.microsoft.com/office/drawing/2014/main" val="10003"/>
                  </a:ext>
                </a:extLst>
              </a:tr>
              <a:tr h="354874">
                <a:tc>
                  <a:txBody>
                    <a:bodyPr/>
                    <a:lstStyle/>
                    <a:p>
                      <a:r>
                        <a:rPr lang="en-US" dirty="0"/>
                        <a:t>Knowledgeable </a:t>
                      </a:r>
                    </a:p>
                  </a:txBody>
                  <a:tcPr marL="120701" marR="120701"/>
                </a:tc>
                <a:tc>
                  <a:txBody>
                    <a:bodyPr/>
                    <a:lstStyle/>
                    <a:p>
                      <a:endParaRPr lang="en-US"/>
                    </a:p>
                  </a:txBody>
                  <a:tcPr marL="120701" marR="120701"/>
                </a:tc>
                <a:tc>
                  <a:txBody>
                    <a:bodyPr/>
                    <a:lstStyle/>
                    <a:p>
                      <a:endParaRPr lang="en-US"/>
                    </a:p>
                  </a:txBody>
                  <a:tcPr marL="120701" marR="120701"/>
                </a:tc>
                <a:extLst>
                  <a:ext uri="{0D108BD9-81ED-4DB2-BD59-A6C34878D82A}">
                    <a16:rowId xmlns:a16="http://schemas.microsoft.com/office/drawing/2014/main" val="10004"/>
                  </a:ext>
                </a:extLst>
              </a:tr>
              <a:tr h="354874">
                <a:tc>
                  <a:txBody>
                    <a:bodyPr/>
                    <a:lstStyle/>
                    <a:p>
                      <a:r>
                        <a:rPr lang="en-US" dirty="0"/>
                        <a:t>Motivated to change</a:t>
                      </a:r>
                    </a:p>
                  </a:txBody>
                  <a:tcPr marL="120701" marR="120701"/>
                </a:tc>
                <a:tc>
                  <a:txBody>
                    <a:bodyPr/>
                    <a:lstStyle/>
                    <a:p>
                      <a:endParaRPr lang="en-US"/>
                    </a:p>
                  </a:txBody>
                  <a:tcPr marL="120701" marR="120701"/>
                </a:tc>
                <a:tc>
                  <a:txBody>
                    <a:bodyPr/>
                    <a:lstStyle/>
                    <a:p>
                      <a:endParaRPr lang="en-US"/>
                    </a:p>
                  </a:txBody>
                  <a:tcPr marL="120701" marR="120701"/>
                </a:tc>
                <a:extLst>
                  <a:ext uri="{0D108BD9-81ED-4DB2-BD59-A6C34878D82A}">
                    <a16:rowId xmlns:a16="http://schemas.microsoft.com/office/drawing/2014/main" val="10005"/>
                  </a:ext>
                </a:extLst>
              </a:tr>
              <a:tr h="887186">
                <a:tc>
                  <a:txBody>
                    <a:bodyPr/>
                    <a:lstStyle/>
                    <a:p>
                      <a:r>
                        <a:rPr lang="en-US" dirty="0"/>
                        <a:t>Practicing trial behavior</a:t>
                      </a:r>
                    </a:p>
                  </a:txBody>
                  <a:tcPr marL="120701" marR="120701"/>
                </a:tc>
                <a:tc>
                  <a:txBody>
                    <a:bodyPr/>
                    <a:lstStyle/>
                    <a:p>
                      <a:r>
                        <a:rPr lang="en-US" dirty="0"/>
                        <a:t>Providing user-friendly , accessible services and commodities</a:t>
                      </a:r>
                    </a:p>
                  </a:txBody>
                  <a:tcPr marL="120701" marR="120701"/>
                </a:tc>
                <a:tc>
                  <a:txBody>
                    <a:bodyPr/>
                    <a:lstStyle/>
                    <a:p>
                      <a:r>
                        <a:rPr lang="en-US" dirty="0"/>
                        <a:t>Interpersonal / group</a:t>
                      </a:r>
                      <a:r>
                        <a:rPr lang="en-US" baseline="0" dirty="0"/>
                        <a:t> communication.</a:t>
                      </a:r>
                      <a:endParaRPr lang="en-US" dirty="0"/>
                    </a:p>
                  </a:txBody>
                  <a:tcPr marL="120701" marR="120701"/>
                </a:tc>
                <a:extLst>
                  <a:ext uri="{0D108BD9-81ED-4DB2-BD59-A6C34878D82A}">
                    <a16:rowId xmlns:a16="http://schemas.microsoft.com/office/drawing/2014/main" val="10006"/>
                  </a:ext>
                </a:extLst>
              </a:tr>
              <a:tr h="621030">
                <a:tc>
                  <a:txBody>
                    <a:bodyPr/>
                    <a:lstStyle/>
                    <a:p>
                      <a:r>
                        <a:rPr lang="en-US" dirty="0"/>
                        <a:t>Practicing sustained behavior change</a:t>
                      </a:r>
                    </a:p>
                  </a:txBody>
                  <a:tcPr marL="120701" marR="120701"/>
                </a:tc>
                <a:tc>
                  <a:txBody>
                    <a:bodyPr/>
                    <a:lstStyle/>
                    <a:p>
                      <a:endParaRPr lang="en-US"/>
                    </a:p>
                  </a:txBody>
                  <a:tcPr marL="120701" marR="120701"/>
                </a:tc>
                <a:tc>
                  <a:txBody>
                    <a:bodyPr/>
                    <a:lstStyle/>
                    <a:p>
                      <a:endParaRPr lang="en-US" dirty="0"/>
                    </a:p>
                  </a:txBody>
                  <a:tcPr marL="120701" marR="120701"/>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622585490"/>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BCC GOALS</a:t>
            </a:r>
          </a:p>
        </p:txBody>
      </p:sp>
      <p:sp>
        <p:nvSpPr>
          <p:cNvPr id="3" name="Content Placeholder 2"/>
          <p:cNvSpPr>
            <a:spLocks noGrp="1"/>
          </p:cNvSpPr>
          <p:nvPr>
            <p:ph idx="1"/>
          </p:nvPr>
        </p:nvSpPr>
        <p:spPr/>
        <p:txBody>
          <a:bodyPr>
            <a:normAutofit fontScale="92500" lnSpcReduction="10000"/>
          </a:bodyPr>
          <a:lstStyle/>
          <a:p>
            <a:r>
              <a:rPr lang="en-US" dirty="0"/>
              <a:t>Increase condom use.</a:t>
            </a:r>
          </a:p>
          <a:p>
            <a:r>
              <a:rPr lang="en-US" dirty="0"/>
              <a:t>Increase appropriate STI care seeking behavior.</a:t>
            </a:r>
          </a:p>
          <a:p>
            <a:r>
              <a:rPr lang="en-US" dirty="0"/>
              <a:t>Delay sexual debut.</a:t>
            </a:r>
          </a:p>
          <a:p>
            <a:r>
              <a:rPr lang="en-US" dirty="0"/>
              <a:t>Reduce number of partners.</a:t>
            </a:r>
          </a:p>
          <a:p>
            <a:r>
              <a:rPr lang="en-US" dirty="0"/>
              <a:t> increase perception of risk or change attitudes towards use of condoms.</a:t>
            </a:r>
          </a:p>
          <a:p>
            <a:r>
              <a:rPr lang="en-US" dirty="0"/>
              <a:t>Increase demand for services.</a:t>
            </a:r>
          </a:p>
          <a:p>
            <a:r>
              <a:rPr lang="en-US" dirty="0"/>
              <a:t>Create demand for information on  HIV and AIDS.</a:t>
            </a:r>
          </a:p>
          <a:p>
            <a:r>
              <a:rPr lang="en-US" dirty="0"/>
              <a:t>Create demand for appropriate  STI services</a:t>
            </a:r>
          </a:p>
          <a:p>
            <a:r>
              <a:rPr lang="en-US" dirty="0"/>
              <a:t>Interest policymakers in investing in youth –friendly VCT services.</a:t>
            </a:r>
          </a:p>
          <a:p>
            <a:r>
              <a:rPr lang="en-US" dirty="0"/>
              <a:t>Promote acceptance among communities of youth sexuality and the value of reproductive health services for youth. </a:t>
            </a:r>
          </a:p>
        </p:txBody>
      </p:sp>
    </p:spTree>
    <p:extLst>
      <p:ext uri="{BB962C8B-B14F-4D97-AF65-F5344CB8AC3E}">
        <p14:creationId xmlns:p14="http://schemas.microsoft.com/office/powerpoint/2010/main" val="1325542953"/>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GUIDING PRINCIPLES</a:t>
            </a:r>
          </a:p>
        </p:txBody>
      </p:sp>
      <p:sp>
        <p:nvSpPr>
          <p:cNvPr id="3" name="Content Placeholder 2"/>
          <p:cNvSpPr>
            <a:spLocks noGrp="1"/>
          </p:cNvSpPr>
          <p:nvPr>
            <p:ph idx="1"/>
          </p:nvPr>
        </p:nvSpPr>
        <p:spPr/>
        <p:txBody>
          <a:bodyPr>
            <a:normAutofit fontScale="85000" lnSpcReduction="10000"/>
          </a:bodyPr>
          <a:lstStyle/>
          <a:p>
            <a:r>
              <a:rPr lang="en-US" dirty="0"/>
              <a:t>BCC should be integrated with program goals from start – it is an essential element of HIV prevention , care and support programs , providing critical linkages to other program components , including policy initiatives.</a:t>
            </a:r>
          </a:p>
          <a:p>
            <a:r>
              <a:rPr lang="en-US" dirty="0"/>
              <a:t>Formative BCC assessments – must conduct to improve understanding of the needs of target populations , barriers , support for behavior change.</a:t>
            </a:r>
          </a:p>
          <a:p>
            <a:r>
              <a:rPr lang="en-US" dirty="0"/>
              <a:t>The target population should participate in all phases of BCC development and in much of implementation.</a:t>
            </a:r>
          </a:p>
          <a:p>
            <a:r>
              <a:rPr lang="en-US" dirty="0"/>
              <a:t>Stakeholders need to be involved from the design stage.</a:t>
            </a:r>
          </a:p>
          <a:p>
            <a:r>
              <a:rPr lang="en-US" dirty="0"/>
              <a:t>Having a variety of linked communication channels is more effective than relying on one specific one.</a:t>
            </a:r>
          </a:p>
          <a:p>
            <a:r>
              <a:rPr lang="en-US" dirty="0"/>
              <a:t>Pre-testing is essential for developing effective BCC materials.</a:t>
            </a:r>
          </a:p>
          <a:p>
            <a:r>
              <a:rPr lang="en-US" dirty="0"/>
              <a:t>Planning for monitoring and evaluation should be part of the design of any BCC program.</a:t>
            </a:r>
          </a:p>
          <a:p>
            <a:r>
              <a:rPr lang="en-US" dirty="0"/>
              <a:t>BCC strategies should be positive and action-oriented.</a:t>
            </a:r>
          </a:p>
          <a:p>
            <a:r>
              <a:rPr lang="en-US" dirty="0"/>
              <a:t>PLHA should be involved in BCC planning and implementation.</a:t>
            </a:r>
          </a:p>
        </p:txBody>
      </p:sp>
    </p:spTree>
    <p:extLst>
      <p:ext uri="{BB962C8B-B14F-4D97-AF65-F5344CB8AC3E}">
        <p14:creationId xmlns:p14="http://schemas.microsoft.com/office/powerpoint/2010/main" val="1170895456"/>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Steps in developing a behavior change communication</a:t>
            </a:r>
          </a:p>
        </p:txBody>
      </p:sp>
      <p:sp>
        <p:nvSpPr>
          <p:cNvPr id="3" name="Content Placeholder 2"/>
          <p:cNvSpPr>
            <a:spLocks noGrp="1"/>
          </p:cNvSpPr>
          <p:nvPr>
            <p:ph sz="half" idx="1"/>
          </p:nvPr>
        </p:nvSpPr>
        <p:spPr/>
        <p:txBody>
          <a:bodyPr>
            <a:normAutofit/>
          </a:bodyPr>
          <a:lstStyle/>
          <a:p>
            <a:r>
              <a:rPr lang="en-US" dirty="0"/>
              <a:t>State program.</a:t>
            </a:r>
          </a:p>
          <a:p>
            <a:r>
              <a:rPr lang="en-US" dirty="0"/>
              <a:t>Involve stakeholder.</a:t>
            </a:r>
          </a:p>
          <a:p>
            <a:r>
              <a:rPr lang="en-US" dirty="0"/>
              <a:t>Identify target populations.</a:t>
            </a:r>
          </a:p>
          <a:p>
            <a:r>
              <a:rPr lang="en-US" dirty="0"/>
              <a:t>Conduct formative BCC assessments.</a:t>
            </a:r>
          </a:p>
          <a:p>
            <a:r>
              <a:rPr lang="en-US" dirty="0"/>
              <a:t>Segment target populations.</a:t>
            </a:r>
          </a:p>
          <a:p>
            <a:r>
              <a:rPr lang="en-US" dirty="0"/>
              <a:t>Define behavior change objectives.</a:t>
            </a:r>
          </a:p>
          <a:p>
            <a:r>
              <a:rPr lang="en-US" dirty="0"/>
              <a:t>Design BCC strategies and monitoring and evaluation plan.</a:t>
            </a:r>
          </a:p>
        </p:txBody>
      </p:sp>
      <p:sp>
        <p:nvSpPr>
          <p:cNvPr id="4" name="Content Placeholder 3"/>
          <p:cNvSpPr>
            <a:spLocks noGrp="1"/>
          </p:cNvSpPr>
          <p:nvPr>
            <p:ph sz="half" idx="2"/>
          </p:nvPr>
        </p:nvSpPr>
        <p:spPr/>
        <p:txBody>
          <a:bodyPr>
            <a:normAutofit/>
          </a:bodyPr>
          <a:lstStyle/>
          <a:p>
            <a:r>
              <a:rPr lang="en-US" dirty="0"/>
              <a:t>Develop communication products.</a:t>
            </a:r>
          </a:p>
          <a:p>
            <a:r>
              <a:rPr lang="en-US" dirty="0"/>
              <a:t>Pretest.</a:t>
            </a:r>
          </a:p>
          <a:p>
            <a:r>
              <a:rPr lang="en-US" dirty="0"/>
              <a:t>Implement and monitor.</a:t>
            </a:r>
          </a:p>
          <a:p>
            <a:r>
              <a:rPr lang="en-US" dirty="0"/>
              <a:t>Evaluate .</a:t>
            </a:r>
          </a:p>
          <a:p>
            <a:r>
              <a:rPr lang="en-US" dirty="0"/>
              <a:t>Analyze feedback and revision.</a:t>
            </a:r>
          </a:p>
          <a:p>
            <a:endParaRPr lang="en-GB" dirty="0"/>
          </a:p>
        </p:txBody>
      </p:sp>
    </p:spTree>
    <p:extLst>
      <p:ext uri="{BB962C8B-B14F-4D97-AF65-F5344CB8AC3E}">
        <p14:creationId xmlns:p14="http://schemas.microsoft.com/office/powerpoint/2010/main" val="964258656"/>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Challenges to BCC programs</a:t>
            </a:r>
          </a:p>
        </p:txBody>
      </p:sp>
      <p:sp>
        <p:nvSpPr>
          <p:cNvPr id="3" name="Content Placeholder 2"/>
          <p:cNvSpPr>
            <a:spLocks noGrp="1"/>
          </p:cNvSpPr>
          <p:nvPr>
            <p:ph idx="1"/>
          </p:nvPr>
        </p:nvSpPr>
        <p:spPr/>
        <p:txBody>
          <a:bodyPr>
            <a:normAutofit fontScale="92500" lnSpcReduction="20000"/>
          </a:bodyPr>
          <a:lstStyle/>
          <a:p>
            <a:r>
              <a:rPr lang="en-US" dirty="0"/>
              <a:t>BCC versus IEC –INFORMATIONEDUCATION,COMMUNICATION in practice , production of discrete communication materials.</a:t>
            </a:r>
          </a:p>
          <a:p>
            <a:r>
              <a:rPr lang="en-US" dirty="0"/>
              <a:t>Integrating BCC in all programs – it is a component of all successful interventions but in reality it is not included in their original design.</a:t>
            </a:r>
          </a:p>
          <a:p>
            <a:r>
              <a:rPr lang="en-US" dirty="0"/>
              <a:t>Limited training  resources –limited capacity and availability of trained , advertising agencies and media outlets.</a:t>
            </a:r>
          </a:p>
          <a:p>
            <a:r>
              <a:rPr lang="en-US" dirty="0"/>
              <a:t>Political and physical environments- geography and populational diversity can complicate the development of BCC programs.</a:t>
            </a:r>
          </a:p>
          <a:p>
            <a:r>
              <a:rPr lang="en-US" dirty="0"/>
              <a:t>Sustainability .</a:t>
            </a:r>
          </a:p>
          <a:p>
            <a:r>
              <a:rPr lang="en-US" dirty="0"/>
              <a:t>Expanding the response- to have a real impact on the epidemic , responses must be expanded in quality , scope of activities and geographic coverage.</a:t>
            </a:r>
          </a:p>
          <a:p>
            <a:r>
              <a:rPr lang="en-US" dirty="0"/>
              <a:t>Budgets .</a:t>
            </a:r>
          </a:p>
          <a:p>
            <a:r>
              <a:rPr lang="en-US" dirty="0"/>
              <a:t>Linkages and coordination –for BCC to be effective , their messages and information should be coordinated , building and maintaining linkages.</a:t>
            </a:r>
          </a:p>
        </p:txBody>
      </p:sp>
    </p:spTree>
    <p:extLst>
      <p:ext uri="{BB962C8B-B14F-4D97-AF65-F5344CB8AC3E}">
        <p14:creationId xmlns:p14="http://schemas.microsoft.com/office/powerpoint/2010/main" val="2978334562"/>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EB34B-61D5-441A-A580-E039EA8738C6}"/>
              </a:ext>
            </a:extLst>
          </p:cNvPr>
          <p:cNvSpPr>
            <a:spLocks noGrp="1"/>
          </p:cNvSpPr>
          <p:nvPr>
            <p:ph type="title"/>
          </p:nvPr>
        </p:nvSpPr>
        <p:spPr/>
        <p:txBody>
          <a:bodyPr>
            <a:normAutofit fontScale="90000"/>
          </a:bodyPr>
          <a:lstStyle/>
          <a:p>
            <a:br>
              <a:rPr lang="en-GB" sz="4800" b="1" dirty="0"/>
            </a:br>
            <a:r>
              <a:rPr lang="en-GB" sz="4800" b="1" dirty="0"/>
              <a:t>Attitude change training.</a:t>
            </a:r>
            <a:br>
              <a:rPr lang="en-GB" sz="4800" dirty="0"/>
            </a:br>
            <a:endParaRPr lang="en-US" dirty="0"/>
          </a:p>
        </p:txBody>
      </p:sp>
      <p:sp>
        <p:nvSpPr>
          <p:cNvPr id="3" name="Content Placeholder 2">
            <a:extLst>
              <a:ext uri="{FF2B5EF4-FFF2-40B4-BE49-F238E27FC236}">
                <a16:creationId xmlns:a16="http://schemas.microsoft.com/office/drawing/2014/main" id="{A7D4A07B-0E85-42AB-9729-037BAB6FA428}"/>
              </a:ext>
            </a:extLst>
          </p:cNvPr>
          <p:cNvSpPr>
            <a:spLocks noGrp="1"/>
          </p:cNvSpPr>
          <p:nvPr>
            <p:ph idx="1"/>
          </p:nvPr>
        </p:nvSpPr>
        <p:spPr/>
        <p:txBody>
          <a:bodyPr>
            <a:normAutofit fontScale="92500" lnSpcReduction="20000"/>
          </a:bodyPr>
          <a:lstStyle/>
          <a:p>
            <a:r>
              <a:rPr lang="en-GB" sz="2400" b="1" dirty="0"/>
              <a:t>EVALUATE   RISKS ASSOCIATED WITH EXPOSURE TO HIV/AIDS:-</a:t>
            </a:r>
          </a:p>
          <a:p>
            <a:r>
              <a:rPr lang="en-GB" sz="2400" dirty="0"/>
              <a:t>What is the criteria of being at risk/not at risk of HIV/AIDS?</a:t>
            </a:r>
          </a:p>
          <a:p>
            <a:r>
              <a:rPr lang="en-GB" sz="2400" dirty="0"/>
              <a:t>What do you understand by the term ‘’exchange of fluids’’.</a:t>
            </a:r>
          </a:p>
          <a:p>
            <a:r>
              <a:rPr lang="en-GB" sz="2400" dirty="0"/>
              <a:t>What are some of the sensitive issues related to sex?</a:t>
            </a:r>
          </a:p>
          <a:p>
            <a:r>
              <a:rPr lang="en-GB" sz="2400" dirty="0"/>
              <a:t>What factors prevent people from talking about the risks of having sex?</a:t>
            </a:r>
          </a:p>
          <a:p>
            <a:r>
              <a:rPr lang="en-GB" sz="2400" dirty="0"/>
              <a:t>Identify some of the gender issues involved in HIV/AIDS transmission.</a:t>
            </a:r>
          </a:p>
          <a:p>
            <a:r>
              <a:rPr lang="en-GB" sz="2400" dirty="0"/>
              <a:t>What specific information should be communicated about HIV/AIDS?</a:t>
            </a:r>
          </a:p>
          <a:p>
            <a:r>
              <a:rPr lang="en-GB" sz="2400" dirty="0"/>
              <a:t>Identify cultural practices ,attitudes and beliefs towards HIV/AIDS.</a:t>
            </a:r>
          </a:p>
          <a:p>
            <a:r>
              <a:rPr lang="en-GB" sz="2400" dirty="0"/>
              <a:t>State the ethical issues related to disclosure of HIV status.</a:t>
            </a:r>
          </a:p>
          <a:p>
            <a:pPr marL="114300" indent="0">
              <a:buNone/>
            </a:pPr>
            <a:r>
              <a:rPr lang="en-GB" sz="2400" b="1" dirty="0"/>
              <a:t>GROUPS DISCUSSION AND PRESENTATION</a:t>
            </a:r>
            <a:endParaRPr lang="en-US" b="1" dirty="0"/>
          </a:p>
        </p:txBody>
      </p:sp>
    </p:spTree>
    <p:extLst>
      <p:ext uri="{BB962C8B-B14F-4D97-AF65-F5344CB8AC3E}">
        <p14:creationId xmlns:p14="http://schemas.microsoft.com/office/powerpoint/2010/main" val="4000422084"/>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E4FA3-049D-4B34-B1FF-53C4BA91CF18}"/>
              </a:ext>
            </a:extLst>
          </p:cNvPr>
          <p:cNvSpPr>
            <a:spLocks noGrp="1"/>
          </p:cNvSpPr>
          <p:nvPr>
            <p:ph type="title"/>
          </p:nvPr>
        </p:nvSpPr>
        <p:spPr/>
        <p:txBody>
          <a:bodyPr/>
          <a:lstStyle/>
          <a:p>
            <a:r>
              <a:rPr lang="en-US" dirty="0"/>
              <a:t>UNIT SUMMARY QUESTIONS</a:t>
            </a:r>
          </a:p>
        </p:txBody>
      </p:sp>
      <p:sp>
        <p:nvSpPr>
          <p:cNvPr id="3" name="Content Placeholder 2">
            <a:extLst>
              <a:ext uri="{FF2B5EF4-FFF2-40B4-BE49-F238E27FC236}">
                <a16:creationId xmlns:a16="http://schemas.microsoft.com/office/drawing/2014/main" id="{D8C077DC-76BC-429D-BDAE-44DBCD1E775E}"/>
              </a:ext>
            </a:extLst>
          </p:cNvPr>
          <p:cNvSpPr>
            <a:spLocks noGrp="1"/>
          </p:cNvSpPr>
          <p:nvPr>
            <p:ph sz="half" idx="1"/>
          </p:nvPr>
        </p:nvSpPr>
        <p:spPr/>
        <p:txBody>
          <a:bodyPr>
            <a:normAutofit fontScale="92500" lnSpcReduction="20000"/>
          </a:bodyPr>
          <a:lstStyle/>
          <a:p>
            <a:r>
              <a:rPr lang="en-US" dirty="0"/>
              <a:t>Outline the main mode of HIV/AIDS transmission.</a:t>
            </a:r>
          </a:p>
          <a:p>
            <a:r>
              <a:rPr lang="en-US" dirty="0"/>
              <a:t>Describe the implication of HIV infection to immune system.</a:t>
            </a:r>
          </a:p>
          <a:p>
            <a:r>
              <a:rPr lang="en-US" dirty="0"/>
              <a:t>Describe the HIV virus replication cycle (life cycle).</a:t>
            </a:r>
          </a:p>
          <a:p>
            <a:r>
              <a:rPr lang="en-US" dirty="0"/>
              <a:t>Identify the cells that have CD4 receptor in the body.</a:t>
            </a:r>
          </a:p>
          <a:p>
            <a:r>
              <a:rPr lang="en-US" dirty="0"/>
              <a:t>Define HAART.</a:t>
            </a:r>
          </a:p>
          <a:p>
            <a:r>
              <a:rPr lang="en-US" dirty="0"/>
              <a:t>State the areas of ARVs target in the HIV life cycle.</a:t>
            </a:r>
          </a:p>
          <a:p>
            <a:r>
              <a:rPr lang="en-US" dirty="0"/>
              <a:t>State the recommended ARVs regimen and their classifications.</a:t>
            </a:r>
          </a:p>
        </p:txBody>
      </p:sp>
      <p:sp>
        <p:nvSpPr>
          <p:cNvPr id="4" name="Content Placeholder 3"/>
          <p:cNvSpPr>
            <a:spLocks noGrp="1"/>
          </p:cNvSpPr>
          <p:nvPr>
            <p:ph sz="half" idx="2"/>
          </p:nvPr>
        </p:nvSpPr>
        <p:spPr/>
        <p:txBody>
          <a:bodyPr>
            <a:normAutofit fontScale="92500" lnSpcReduction="20000"/>
          </a:bodyPr>
          <a:lstStyle/>
          <a:p>
            <a:r>
              <a:rPr lang="en-US" dirty="0"/>
              <a:t>Outline the goals of ART therapy.</a:t>
            </a:r>
          </a:p>
          <a:p>
            <a:r>
              <a:rPr lang="en-US" dirty="0"/>
              <a:t>State the benefits of ART therapy.</a:t>
            </a:r>
          </a:p>
          <a:p>
            <a:r>
              <a:rPr lang="en-US" dirty="0"/>
              <a:t>Outline the indications of ARVs.</a:t>
            </a:r>
          </a:p>
          <a:p>
            <a:r>
              <a:rPr lang="en-US" dirty="0"/>
              <a:t>State the importance of triage in HIV management. </a:t>
            </a:r>
          </a:p>
          <a:p>
            <a:r>
              <a:rPr lang="en-US" dirty="0"/>
              <a:t>Describe the role of the nurse in HIV management.</a:t>
            </a:r>
          </a:p>
          <a:p>
            <a:r>
              <a:rPr lang="en-US" dirty="0"/>
              <a:t>Discuss the effects of STIs infections in HIV disease progression. </a:t>
            </a:r>
          </a:p>
          <a:p>
            <a:endParaRPr lang="en-GB" dirty="0"/>
          </a:p>
        </p:txBody>
      </p:sp>
    </p:spTree>
    <p:extLst>
      <p:ext uri="{BB962C8B-B14F-4D97-AF65-F5344CB8AC3E}">
        <p14:creationId xmlns:p14="http://schemas.microsoft.com/office/powerpoint/2010/main" val="3040158212"/>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72D87-275E-4026-8555-819D3496C98C}"/>
              </a:ext>
            </a:extLst>
          </p:cNvPr>
          <p:cNvSpPr>
            <a:spLocks noGrp="1"/>
          </p:cNvSpPr>
          <p:nvPr>
            <p:ph type="title"/>
          </p:nvPr>
        </p:nvSpPr>
        <p:spPr/>
        <p:txBody>
          <a:bodyPr/>
          <a:lstStyle/>
          <a:p>
            <a:r>
              <a:rPr lang="en-US" dirty="0"/>
              <a:t>CT</a:t>
            </a:r>
          </a:p>
        </p:txBody>
      </p:sp>
      <p:sp>
        <p:nvSpPr>
          <p:cNvPr id="3" name="Content Placeholder 2">
            <a:extLst>
              <a:ext uri="{FF2B5EF4-FFF2-40B4-BE49-F238E27FC236}">
                <a16:creationId xmlns:a16="http://schemas.microsoft.com/office/drawing/2014/main" id="{D18941E3-6621-4C05-92F2-849FDB13EF27}"/>
              </a:ext>
            </a:extLst>
          </p:cNvPr>
          <p:cNvSpPr>
            <a:spLocks noGrp="1"/>
          </p:cNvSpPr>
          <p:nvPr>
            <p:ph idx="1"/>
          </p:nvPr>
        </p:nvSpPr>
        <p:spPr/>
        <p:txBody>
          <a:bodyPr>
            <a:normAutofit lnSpcReduction="10000"/>
          </a:bodyPr>
          <a:lstStyle/>
          <a:p>
            <a:r>
              <a:rPr lang="en-US" dirty="0"/>
              <a:t>State Standard package of Care for PLWHIV-8 components of care.</a:t>
            </a:r>
          </a:p>
          <a:p>
            <a:r>
              <a:rPr lang="en-US" dirty="0"/>
              <a:t>Explain the impact of HIV/AIDS infection on the following:</a:t>
            </a:r>
          </a:p>
          <a:p>
            <a:pPr marL="114300" indent="0">
              <a:buNone/>
            </a:pPr>
            <a:r>
              <a:rPr lang="en-US" dirty="0"/>
              <a:t>                    a) family</a:t>
            </a:r>
          </a:p>
          <a:p>
            <a:pPr marL="114300" indent="0">
              <a:buNone/>
            </a:pPr>
            <a:r>
              <a:rPr lang="en-US" dirty="0"/>
              <a:t>                    b) Community</a:t>
            </a:r>
          </a:p>
          <a:p>
            <a:pPr marL="114300" indent="0">
              <a:buNone/>
            </a:pPr>
            <a:r>
              <a:rPr lang="en-US" dirty="0"/>
              <a:t>                    c) Health care system</a:t>
            </a:r>
          </a:p>
          <a:p>
            <a:r>
              <a:rPr lang="en-US" dirty="0"/>
              <a:t>Describe the key primary prevention strategies of HIV in Kenya.</a:t>
            </a:r>
          </a:p>
          <a:p>
            <a:r>
              <a:rPr lang="en-US" dirty="0"/>
              <a:t>Define PMTCT.</a:t>
            </a:r>
          </a:p>
          <a:p>
            <a:r>
              <a:rPr lang="en-US" dirty="0"/>
              <a:t>Outline the 4 prongs of PMTCT.</a:t>
            </a:r>
          </a:p>
          <a:p>
            <a:r>
              <a:rPr lang="en-US" dirty="0"/>
              <a:t>Explain  behaviour change communication</a:t>
            </a:r>
          </a:p>
          <a:p>
            <a:r>
              <a:rPr lang="en-US" dirty="0"/>
              <a:t>Outline the role of behaviour change communication (BCC)  </a:t>
            </a:r>
          </a:p>
        </p:txBody>
      </p:sp>
    </p:spTree>
    <p:extLst>
      <p:ext uri="{BB962C8B-B14F-4D97-AF65-F5344CB8AC3E}">
        <p14:creationId xmlns:p14="http://schemas.microsoft.com/office/powerpoint/2010/main" val="6761920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429768"/>
          </a:xfrm>
        </p:spPr>
        <p:txBody>
          <a:bodyPr>
            <a:normAutofit fontScale="90000"/>
          </a:bodyPr>
          <a:lstStyle/>
          <a:p>
            <a:r>
              <a:rPr lang="en-US" b="1" dirty="0"/>
              <a:t>EPIDEMIOLOGY</a:t>
            </a:r>
          </a:p>
        </p:txBody>
      </p:sp>
      <p:sp>
        <p:nvSpPr>
          <p:cNvPr id="3" name="Content Placeholder 2"/>
          <p:cNvSpPr>
            <a:spLocks noGrp="1"/>
          </p:cNvSpPr>
          <p:nvPr>
            <p:ph idx="1"/>
          </p:nvPr>
        </p:nvSpPr>
        <p:spPr>
          <a:xfrm>
            <a:off x="304800" y="1219200"/>
            <a:ext cx="11887200" cy="5638800"/>
          </a:xfrm>
        </p:spPr>
        <p:txBody>
          <a:bodyPr>
            <a:normAutofit fontScale="92500" lnSpcReduction="10000"/>
          </a:bodyPr>
          <a:lstStyle/>
          <a:p>
            <a:r>
              <a:rPr lang="en-US" sz="3000" dirty="0"/>
              <a:t>HIV is caused by a retrovirus from the lentivirus family that is called human immunodeficiency virus. The genetic material consists of a single stranded RNA. The viral particle is spherical in shape with a diameter of 80-100 manometer. There are two types</a:t>
            </a:r>
          </a:p>
          <a:p>
            <a:r>
              <a:rPr lang="en-US" sz="3000" b="1" dirty="0"/>
              <a:t>HIV TYPE 1</a:t>
            </a:r>
          </a:p>
          <a:p>
            <a:r>
              <a:rPr lang="en-US" sz="3000" dirty="0"/>
              <a:t>It is found  worldwide. It is responsible for the pandemic and is easily transmitted from person to person including mother to child. So far there are many subtypes of HIV TYPE 1 but the ones in record are A-K</a:t>
            </a:r>
          </a:p>
          <a:p>
            <a:r>
              <a:rPr lang="en-US" sz="3000" b="1" dirty="0"/>
              <a:t>HIV TYPE 2</a:t>
            </a:r>
          </a:p>
          <a:p>
            <a:r>
              <a:rPr lang="en-US" sz="3000" dirty="0"/>
              <a:t>These is mainly found in West Africa , Mozambique, Angola</a:t>
            </a:r>
          </a:p>
          <a:p>
            <a:r>
              <a:rPr lang="en-US" sz="3000" dirty="0"/>
              <a:t>It causes similar illness to HIV 1 but is less transmissible.</a:t>
            </a:r>
          </a:p>
          <a:p>
            <a:r>
              <a:rPr lang="en-US" sz="3000" dirty="0"/>
              <a:t>It also rarely causes vertical transmission i.e. mother to child.</a:t>
            </a:r>
          </a:p>
          <a:p>
            <a:r>
              <a:rPr lang="en-US" sz="3000" dirty="0"/>
              <a:t>It is less aggressive with slower disease progression.</a:t>
            </a:r>
          </a:p>
          <a:p>
            <a:endParaRPr lang="en-US" dirty="0"/>
          </a:p>
        </p:txBody>
      </p:sp>
    </p:spTree>
    <p:extLst>
      <p:ext uri="{BB962C8B-B14F-4D97-AF65-F5344CB8AC3E}">
        <p14:creationId xmlns:p14="http://schemas.microsoft.com/office/powerpoint/2010/main" val="3566741796"/>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D5FE7-1B13-47B1-958A-CEF45FED17F8}"/>
              </a:ext>
            </a:extLst>
          </p:cNvPr>
          <p:cNvSpPr>
            <a:spLocks noGrp="1"/>
          </p:cNvSpPr>
          <p:nvPr>
            <p:ph type="title"/>
          </p:nvPr>
        </p:nvSpPr>
        <p:spPr/>
        <p:txBody>
          <a:bodyPr>
            <a:normAutofit fontScale="90000"/>
          </a:bodyPr>
          <a:lstStyle/>
          <a:p>
            <a:br>
              <a:rPr lang="en-US" b="1" dirty="0"/>
            </a:br>
            <a:r>
              <a:rPr lang="en-US" b="1" dirty="0"/>
              <a:t>References and Further Reading</a:t>
            </a:r>
            <a:br>
              <a:rPr lang="en-US" b="1" dirty="0"/>
            </a:br>
            <a:endParaRPr lang="en-US" dirty="0"/>
          </a:p>
        </p:txBody>
      </p:sp>
      <p:sp>
        <p:nvSpPr>
          <p:cNvPr id="3" name="Content Placeholder 2">
            <a:extLst>
              <a:ext uri="{FF2B5EF4-FFF2-40B4-BE49-F238E27FC236}">
                <a16:creationId xmlns:a16="http://schemas.microsoft.com/office/drawing/2014/main" id="{84D1B47D-330F-43B4-9645-C9F7181B8F5E}"/>
              </a:ext>
            </a:extLst>
          </p:cNvPr>
          <p:cNvSpPr>
            <a:spLocks noGrp="1"/>
          </p:cNvSpPr>
          <p:nvPr>
            <p:ph idx="1"/>
          </p:nvPr>
        </p:nvSpPr>
        <p:spPr/>
        <p:txBody>
          <a:bodyPr>
            <a:normAutofit fontScale="92500" lnSpcReduction="20000"/>
          </a:bodyPr>
          <a:lstStyle/>
          <a:p>
            <a:r>
              <a:rPr lang="en-US" b="1" dirty="0"/>
              <a:t>Kenya Demographic and Health Survey 2008-09. Ministry of Health, Republic of Kenya.  (2009).  Modes of Transmission Study</a:t>
            </a:r>
          </a:p>
          <a:p>
            <a:r>
              <a:rPr lang="en-US" b="1" dirty="0"/>
              <a:t> Ministry of Health, Republic of Kenya.  (2018). Guidelines for Antiretroviral Therapy in Kenya, 4th Edition. </a:t>
            </a:r>
          </a:p>
          <a:p>
            <a:r>
              <a:rPr lang="en-US" b="1" dirty="0"/>
              <a:t>National AIDS Control Council, Office of the President, Kenya. (2008). UNGASS 2008 Country Report for Kenya, 3. UNAIDS 2013 Global Report</a:t>
            </a:r>
          </a:p>
          <a:p>
            <a:r>
              <a:rPr lang="en-US" b="1" dirty="0"/>
              <a:t>National HIV training curriculum  modules (NHITC) Ministry of Heath.</a:t>
            </a:r>
          </a:p>
          <a:p>
            <a:r>
              <a:rPr lang="en-US" dirty="0"/>
              <a:t>Fundamentals of Global HIV Medicine. AAHIVM 2009. Z </a:t>
            </a:r>
            <a:r>
              <a:rPr lang="en-US" dirty="0" err="1"/>
              <a:t>Temesgen</a:t>
            </a:r>
            <a:endParaRPr lang="en-US" dirty="0"/>
          </a:p>
          <a:p>
            <a:r>
              <a:rPr lang="en-US" dirty="0"/>
              <a:t>Kenya National Manual for the Management of HIV-Related Opportunistic</a:t>
            </a:r>
          </a:p>
          <a:p>
            <a:r>
              <a:rPr lang="en-US" dirty="0"/>
              <a:t>Infections and Conditions (Ministry of Health),2008</a:t>
            </a:r>
          </a:p>
          <a:p>
            <a:r>
              <a:rPr lang="en-US" dirty="0"/>
              <a:t>Medical Management of HIV Infection. 15th edition 2009-2010. Bartlett</a:t>
            </a:r>
          </a:p>
          <a:p>
            <a:r>
              <a:rPr lang="en-US" dirty="0"/>
              <a:t>Sanford guide to anti-microbial therapy of HIV 2010</a:t>
            </a:r>
          </a:p>
        </p:txBody>
      </p:sp>
    </p:spTree>
    <p:extLst>
      <p:ext uri="{BB962C8B-B14F-4D97-AF65-F5344CB8AC3E}">
        <p14:creationId xmlns:p14="http://schemas.microsoft.com/office/powerpoint/2010/main" val="1729674284"/>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F4EF8-B84F-4423-A22B-B2A2EE888111}"/>
              </a:ext>
            </a:extLst>
          </p:cNvPr>
          <p:cNvSpPr>
            <a:spLocks noGrp="1"/>
          </p:cNvSpPr>
          <p:nvPr>
            <p:ph type="title"/>
          </p:nvPr>
        </p:nvSpPr>
        <p:spPr/>
        <p:txBody>
          <a:bodyPr/>
          <a:lstStyle/>
          <a:p>
            <a:r>
              <a:rPr lang="en-US" dirty="0"/>
              <a:t>CT</a:t>
            </a:r>
          </a:p>
        </p:txBody>
      </p:sp>
      <p:sp>
        <p:nvSpPr>
          <p:cNvPr id="3" name="Content Placeholder 2">
            <a:extLst>
              <a:ext uri="{FF2B5EF4-FFF2-40B4-BE49-F238E27FC236}">
                <a16:creationId xmlns:a16="http://schemas.microsoft.com/office/drawing/2014/main" id="{73F0F130-1ED6-472A-A55B-9A80875697F4}"/>
              </a:ext>
            </a:extLst>
          </p:cNvPr>
          <p:cNvSpPr>
            <a:spLocks noGrp="1"/>
          </p:cNvSpPr>
          <p:nvPr>
            <p:ph idx="1"/>
          </p:nvPr>
        </p:nvSpPr>
        <p:spPr/>
        <p:txBody>
          <a:bodyPr/>
          <a:lstStyle/>
          <a:p>
            <a:r>
              <a:rPr lang="en-US" sz="2200" dirty="0"/>
              <a:t>Antenatal Clinic Sentinel Surveillance 2010:https://www.google.co.ke/search?biw=1366&amp;bih=609&amp;noj= 1&amp;sclient=</a:t>
            </a:r>
            <a:r>
              <a:rPr lang="en-US" sz="2200" dirty="0" err="1"/>
              <a:t>psyab&amp;q</a:t>
            </a:r>
            <a:r>
              <a:rPr lang="en-US" sz="2200" dirty="0"/>
              <a:t>=ANC+sentinel+surveillance+2010&amp;oq=ANC +sentinel+surveillance+2010&amp;gs_l=serp.12...40188.64642.1.6641 3.54.42.6.5.5.4.2421.17191.11j5j5j4j6j1j5j3j0j1.41.0....0...1c.1.44. serp..23.31.4313.DvwGuXXVaVE#</a:t>
            </a:r>
          </a:p>
          <a:p>
            <a:r>
              <a:rPr lang="en-US" sz="2200" dirty="0"/>
              <a:t> National PMTCT Guidelines 4th edition 2012, Nairobi, Kenya  National HIV Care and Treatment guidelines 4th Edition 2011, Nairobi, Kenya </a:t>
            </a:r>
          </a:p>
        </p:txBody>
      </p:sp>
    </p:spTree>
    <p:extLst>
      <p:ext uri="{BB962C8B-B14F-4D97-AF65-F5344CB8AC3E}">
        <p14:creationId xmlns:p14="http://schemas.microsoft.com/office/powerpoint/2010/main" val="24755561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BIOLOGY</a:t>
            </a:r>
            <a:endParaRPr lang="en-US" dirty="0"/>
          </a:p>
        </p:txBody>
      </p:sp>
      <p:sp>
        <p:nvSpPr>
          <p:cNvPr id="3" name="Content Placeholder 2"/>
          <p:cNvSpPr>
            <a:spLocks noGrp="1"/>
          </p:cNvSpPr>
          <p:nvPr>
            <p:ph idx="1"/>
          </p:nvPr>
        </p:nvSpPr>
        <p:spPr>
          <a:xfrm>
            <a:off x="381000" y="1600200"/>
            <a:ext cx="11201400" cy="5486400"/>
          </a:xfrm>
        </p:spPr>
        <p:txBody>
          <a:bodyPr>
            <a:normAutofit/>
          </a:bodyPr>
          <a:lstStyle/>
          <a:p>
            <a:r>
              <a:rPr lang="en-US" sz="2800" dirty="0"/>
              <a:t>Th</a:t>
            </a:r>
            <a:r>
              <a:rPr lang="en-US" sz="3000" dirty="0"/>
              <a:t>is is the science of the disease and its causative agent.</a:t>
            </a:r>
          </a:p>
          <a:p>
            <a:r>
              <a:rPr lang="en-US" sz="3000" dirty="0"/>
              <a:t>There  are two types of HIV strains. </a:t>
            </a:r>
          </a:p>
          <a:p>
            <a:r>
              <a:rPr lang="en-US" sz="3000" dirty="0"/>
              <a:t>These are further divided into sub-types as indicated in . HIV 1 has four sub- types namely M, N, O and P while type 2 has seven namely A-G. </a:t>
            </a:r>
          </a:p>
          <a:p>
            <a:r>
              <a:rPr lang="en-US" sz="3000" dirty="0"/>
              <a:t>The HIV virus belongs to a family called Retroviruses and a sub-group lentivirus.</a:t>
            </a:r>
          </a:p>
          <a:p>
            <a:r>
              <a:rPr lang="en-US" sz="3000" dirty="0"/>
              <a:t> Retroviruses are a unique group of viruses in that they go against the conventions of genetics.</a:t>
            </a:r>
          </a:p>
          <a:p>
            <a:r>
              <a:rPr lang="en-US" sz="3000" dirty="0"/>
              <a:t> You may have learnt in your high school biology that RNA is made from DNA.</a:t>
            </a:r>
          </a:p>
        </p:txBody>
      </p:sp>
    </p:spTree>
    <p:extLst>
      <p:ext uri="{BB962C8B-B14F-4D97-AF65-F5344CB8AC3E}">
        <p14:creationId xmlns:p14="http://schemas.microsoft.com/office/powerpoint/2010/main" val="3132911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t>LEARNING OUTCOMES</a:t>
            </a:r>
            <a:br>
              <a:rPr lang="en-GB"/>
            </a:br>
            <a:endParaRPr lang="en-US" dirty="0"/>
          </a:p>
        </p:txBody>
      </p:sp>
      <p:sp>
        <p:nvSpPr>
          <p:cNvPr id="3" name="Content Placeholder 2"/>
          <p:cNvSpPr>
            <a:spLocks noGrp="1"/>
          </p:cNvSpPr>
          <p:nvPr>
            <p:ph idx="1"/>
          </p:nvPr>
        </p:nvSpPr>
        <p:spPr/>
        <p:txBody>
          <a:bodyPr>
            <a:normAutofit/>
          </a:bodyPr>
          <a:lstStyle/>
          <a:p>
            <a:r>
              <a:rPr lang="en-GB" sz="3200" dirty="0"/>
              <a:t>1.Analyse</a:t>
            </a:r>
            <a:r>
              <a:rPr lang="en-US" sz="3200" dirty="0"/>
              <a:t> HIV virus life cycle and immunology.</a:t>
            </a:r>
          </a:p>
          <a:p>
            <a:r>
              <a:rPr lang="en-US" sz="3200" dirty="0"/>
              <a:t>2.</a:t>
            </a:r>
            <a:r>
              <a:rPr lang="en-GB" sz="3200" dirty="0"/>
              <a:t> Evaluate   risks associated with exposure to HIV/AIDS-Attitude change training.</a:t>
            </a:r>
          </a:p>
          <a:p>
            <a:r>
              <a:rPr lang="en-GB" sz="3200" dirty="0"/>
              <a:t>3. Demonstrate a positive attitude towards HIV/AIDS management.</a:t>
            </a:r>
            <a:r>
              <a:rPr lang="en-US" sz="3200" b="1" dirty="0"/>
              <a:t> Behavior Change Communication (BCC) .</a:t>
            </a:r>
          </a:p>
          <a:p>
            <a:r>
              <a:rPr lang="en-US" sz="3200" dirty="0"/>
              <a:t>4.Integrate counseling approaches – individual, group.</a:t>
            </a:r>
            <a:endParaRPr lang="en-GB" sz="3200" dirty="0"/>
          </a:p>
          <a:p>
            <a:endParaRPr lang="en-US" dirty="0"/>
          </a:p>
        </p:txBody>
      </p:sp>
    </p:spTree>
    <p:extLst>
      <p:ext uri="{BB962C8B-B14F-4D97-AF65-F5344CB8AC3E}">
        <p14:creationId xmlns:p14="http://schemas.microsoft.com/office/powerpoint/2010/main" val="3959871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48768"/>
          </a:xfrm>
        </p:spPr>
        <p:txBody>
          <a:bodyPr>
            <a:normAutofit fontScale="90000"/>
          </a:bodyPr>
          <a:lstStyle/>
          <a:p>
            <a:r>
              <a:rPr lang="en-US" dirty="0"/>
              <a:t>CT</a:t>
            </a:r>
          </a:p>
        </p:txBody>
      </p:sp>
      <p:sp>
        <p:nvSpPr>
          <p:cNvPr id="3" name="Content Placeholder 2"/>
          <p:cNvSpPr>
            <a:spLocks noGrp="1"/>
          </p:cNvSpPr>
          <p:nvPr>
            <p:ph idx="1"/>
          </p:nvPr>
        </p:nvSpPr>
        <p:spPr>
          <a:xfrm>
            <a:off x="0" y="838200"/>
            <a:ext cx="11582400" cy="6019800"/>
          </a:xfrm>
        </p:spPr>
        <p:txBody>
          <a:bodyPr>
            <a:normAutofit/>
          </a:bodyPr>
          <a:lstStyle/>
          <a:p>
            <a:r>
              <a:rPr lang="en-US" sz="2800" dirty="0"/>
              <a:t> </a:t>
            </a:r>
            <a:r>
              <a:rPr lang="en-US" sz="3000" dirty="0"/>
              <a:t>Retroviruses defy this convention and are able to form DNA from RNA! The reason for doing this,  is to be able to use the human cell mechanisms.</a:t>
            </a:r>
          </a:p>
          <a:p>
            <a:r>
              <a:rPr lang="en-US" sz="3000" dirty="0"/>
              <a:t> Lentiviruses are a sub-group of viruses that are known for having a long time period between initial infection and the beginning of serious symptoms.</a:t>
            </a:r>
          </a:p>
          <a:p>
            <a:r>
              <a:rPr lang="en-US" sz="3000" dirty="0"/>
              <a:t> This name is drawn from the Christian period, “Lent” that refers to the long fasting that the faithful undertake. </a:t>
            </a:r>
          </a:p>
          <a:p>
            <a:r>
              <a:rPr lang="en-US" sz="3000" dirty="0"/>
              <a:t>Thus, persons who are infected with this virus will be unaware of the infection and can spread the virus unknowingly.</a:t>
            </a:r>
          </a:p>
          <a:p>
            <a:endParaRPr lang="en-US" dirty="0"/>
          </a:p>
        </p:txBody>
      </p:sp>
    </p:spTree>
    <p:extLst>
      <p:ext uri="{BB962C8B-B14F-4D97-AF65-F5344CB8AC3E}">
        <p14:creationId xmlns:p14="http://schemas.microsoft.com/office/powerpoint/2010/main" val="9689368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162E82E2-0800-44BA-BED7-A0732F889CBA}"/>
              </a:ext>
            </a:extLst>
          </p:cNvPr>
          <p:cNvSpPr>
            <a:spLocks noGrp="1" noChangeArrowheads="1"/>
          </p:cNvSpPr>
          <p:nvPr>
            <p:ph type="title"/>
          </p:nvPr>
        </p:nvSpPr>
        <p:spPr>
          <a:xfrm>
            <a:off x="2705100" y="228600"/>
            <a:ext cx="7162800" cy="533400"/>
          </a:xfrm>
        </p:spPr>
        <p:txBody>
          <a:bodyPr rtlCol="0">
            <a:normAutofit fontScale="90000"/>
          </a:bodyPr>
          <a:lstStyle/>
          <a:p>
            <a:pPr algn="l" eaLnBrk="1" fontAlgn="auto" hangingPunct="1">
              <a:spcAft>
                <a:spcPts val="0"/>
              </a:spcAft>
              <a:defRPr/>
            </a:pPr>
            <a:r>
              <a:rPr lang="en-GB" altLang="en-US" b="1" dirty="0">
                <a:solidFill>
                  <a:schemeClr val="hlink"/>
                </a:solidFill>
              </a:rPr>
              <a:t>HIV-1 and HIV-2</a:t>
            </a:r>
          </a:p>
        </p:txBody>
      </p:sp>
      <p:sp>
        <p:nvSpPr>
          <p:cNvPr id="27651" name="Rectangle 3">
            <a:extLst>
              <a:ext uri="{FF2B5EF4-FFF2-40B4-BE49-F238E27FC236}">
                <a16:creationId xmlns:a16="http://schemas.microsoft.com/office/drawing/2014/main" id="{53E268DD-3851-4AFC-B1E2-A2DBDDE7405F}"/>
              </a:ext>
            </a:extLst>
          </p:cNvPr>
          <p:cNvSpPr>
            <a:spLocks noGrp="1"/>
          </p:cNvSpPr>
          <p:nvPr>
            <p:ph idx="1"/>
          </p:nvPr>
        </p:nvSpPr>
        <p:spPr>
          <a:xfrm>
            <a:off x="457200" y="990600"/>
            <a:ext cx="11734800" cy="5105400"/>
          </a:xfrm>
        </p:spPr>
        <p:txBody>
          <a:bodyPr/>
          <a:lstStyle/>
          <a:p>
            <a:pPr marL="419100" indent="-419100" eaLnBrk="1" hangingPunct="1">
              <a:spcBef>
                <a:spcPct val="0"/>
              </a:spcBef>
            </a:pPr>
            <a:r>
              <a:rPr lang="en-GB" altLang="en-US" sz="2900" dirty="0"/>
              <a:t>HIV-1 and HIV-2 are ;</a:t>
            </a:r>
            <a:br>
              <a:rPr lang="en-GB" altLang="en-US" sz="2900" dirty="0"/>
            </a:br>
            <a:r>
              <a:rPr lang="en-GB" altLang="en-US" sz="2900" dirty="0">
                <a:solidFill>
                  <a:schemeClr val="accent1"/>
                </a:solidFill>
              </a:rPr>
              <a:t>•</a:t>
            </a:r>
            <a:r>
              <a:rPr lang="en-GB" altLang="en-US" sz="2900" dirty="0"/>
              <a:t> Transmitted through the same routes</a:t>
            </a:r>
            <a:br>
              <a:rPr lang="en-GB" altLang="en-US" sz="2900" dirty="0"/>
            </a:br>
            <a:r>
              <a:rPr lang="en-GB" altLang="en-US" sz="2900" dirty="0">
                <a:solidFill>
                  <a:schemeClr val="accent1"/>
                </a:solidFill>
              </a:rPr>
              <a:t>•</a:t>
            </a:r>
            <a:r>
              <a:rPr lang="en-GB" altLang="en-US" sz="2900" dirty="0"/>
              <a:t> Associated with similar opportunistic infections</a:t>
            </a:r>
          </a:p>
          <a:p>
            <a:pPr marL="419100" indent="-419100" eaLnBrk="1" hangingPunct="1">
              <a:spcBef>
                <a:spcPct val="0"/>
              </a:spcBef>
              <a:buClr>
                <a:srgbClr val="0000FF"/>
              </a:buClr>
              <a:buFont typeface="Wingdings" panose="05000000000000000000" pitchFamily="2" charset="2"/>
              <a:buChar char="§"/>
            </a:pPr>
            <a:r>
              <a:rPr lang="en-GB" altLang="en-US" sz="2900" dirty="0"/>
              <a:t>HIV-1 is more common worldwide and more infective than HIV 2.</a:t>
            </a:r>
          </a:p>
          <a:p>
            <a:pPr marL="419100" indent="-419100" eaLnBrk="1" hangingPunct="1">
              <a:spcBef>
                <a:spcPct val="0"/>
              </a:spcBef>
              <a:buClr>
                <a:srgbClr val="0000FF"/>
              </a:buClr>
              <a:buFont typeface="Wingdings" panose="05000000000000000000" pitchFamily="2" charset="2"/>
              <a:buChar char="§"/>
            </a:pPr>
            <a:r>
              <a:rPr lang="en-GB" altLang="en-US" sz="2900" dirty="0"/>
              <a:t>HIV 1- is subdivided into different groups M,N,O with different geographical distribution. There are 9 subtypes ( A-D, F-H, J, and K) the commonest in Kenya is A &amp;D subtypes of M. east and southern Africa the common type ( in areas where more than one subtype is in circulation genetic material may mix producing hybrid virus)</a:t>
            </a:r>
          </a:p>
          <a:p>
            <a:pPr marL="419100" indent="-419100" eaLnBrk="1" hangingPunct="1">
              <a:spcBef>
                <a:spcPct val="0"/>
              </a:spcBef>
              <a:buClr>
                <a:srgbClr val="0000FF"/>
              </a:buClr>
              <a:buFont typeface="Wingdings" panose="05000000000000000000" pitchFamily="2" charset="2"/>
              <a:buChar char="§"/>
            </a:pPr>
            <a:r>
              <a:rPr lang="en-GB" altLang="en-US" sz="2900" dirty="0"/>
              <a:t> HIV-2 is found in West Africa, Mozambique, and Angola</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39332B8F-200F-45AF-90DC-4817E5BB4235}"/>
              </a:ext>
            </a:extLst>
          </p:cNvPr>
          <p:cNvSpPr>
            <a:spLocks noGrp="1"/>
          </p:cNvSpPr>
          <p:nvPr>
            <p:ph type="title"/>
          </p:nvPr>
        </p:nvSpPr>
        <p:spPr>
          <a:xfrm>
            <a:off x="1981200" y="160338"/>
            <a:ext cx="8229600" cy="571500"/>
          </a:xfrm>
        </p:spPr>
        <p:txBody>
          <a:bodyPr/>
          <a:lstStyle/>
          <a:p>
            <a:r>
              <a:rPr lang="en-US" altLang="en-US" b="1"/>
              <a:t>Types  of HIV</a:t>
            </a:r>
            <a:endParaRPr lang="en-US" altLang="en-US"/>
          </a:p>
        </p:txBody>
      </p:sp>
      <p:sp>
        <p:nvSpPr>
          <p:cNvPr id="29699" name="Content Placeholder 2">
            <a:extLst>
              <a:ext uri="{FF2B5EF4-FFF2-40B4-BE49-F238E27FC236}">
                <a16:creationId xmlns:a16="http://schemas.microsoft.com/office/drawing/2014/main" id="{4F361731-75F7-4D6A-B479-9060A31AA8C4}"/>
              </a:ext>
            </a:extLst>
          </p:cNvPr>
          <p:cNvSpPr>
            <a:spLocks noGrp="1"/>
          </p:cNvSpPr>
          <p:nvPr>
            <p:ph sz="quarter" idx="1"/>
          </p:nvPr>
        </p:nvSpPr>
        <p:spPr>
          <a:xfrm>
            <a:off x="457200" y="731838"/>
            <a:ext cx="9753600" cy="4525962"/>
          </a:xfrm>
        </p:spPr>
        <p:txBody>
          <a:bodyPr/>
          <a:lstStyle/>
          <a:p>
            <a:r>
              <a:rPr lang="en-US" altLang="en-US" dirty="0"/>
              <a:t>There are two main types of HIV – HIV-1 (the most common) and HIV-2 (relatively uncommon and less infectious).</a:t>
            </a:r>
          </a:p>
          <a:p>
            <a:r>
              <a:rPr lang="en-US" altLang="en-US" dirty="0"/>
              <a:t>Like many viruses, HIV has the ability to mutate and change over time - within the main types of HIV there are many genetically distinct subgroups.</a:t>
            </a:r>
          </a:p>
          <a:p>
            <a:r>
              <a:rPr lang="en-US" altLang="en-US" dirty="0"/>
              <a:t>Tests to diagnose HIV and monitor the level of virus in the body that are sensitive to the full range of subtypes (and to group O and HIV-2) do exist, but may not be readily available in all settings.</a:t>
            </a:r>
          </a:p>
          <a:p>
            <a:endParaRPr lang="en-US" altLang="en-US" dirty="0"/>
          </a:p>
          <a:p>
            <a:endParaRPr lang="en-US" alt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E8B37D95-8EC6-449E-9A18-2811DA550779}"/>
              </a:ext>
            </a:extLst>
          </p:cNvPr>
          <p:cNvSpPr>
            <a:spLocks noGrp="1"/>
          </p:cNvSpPr>
          <p:nvPr>
            <p:ph type="title"/>
          </p:nvPr>
        </p:nvSpPr>
        <p:spPr/>
        <p:txBody>
          <a:bodyPr/>
          <a:lstStyle/>
          <a:p>
            <a:r>
              <a:rPr lang="en-US" altLang="en-US"/>
              <a:t>cont</a:t>
            </a:r>
          </a:p>
        </p:txBody>
      </p:sp>
      <p:sp>
        <p:nvSpPr>
          <p:cNvPr id="3" name="Content Placeholder 2">
            <a:extLst>
              <a:ext uri="{FF2B5EF4-FFF2-40B4-BE49-F238E27FC236}">
                <a16:creationId xmlns:a16="http://schemas.microsoft.com/office/drawing/2014/main" id="{E4B253E9-F9D2-4D4D-AFCD-E41D0E01CC6A}"/>
              </a:ext>
            </a:extLst>
          </p:cNvPr>
          <p:cNvSpPr>
            <a:spLocks noGrp="1"/>
          </p:cNvSpPr>
          <p:nvPr>
            <p:ph sz="quarter" idx="1"/>
          </p:nvPr>
        </p:nvSpPr>
        <p:spPr/>
        <p:txBody>
          <a:bodyPr>
            <a:normAutofit lnSpcReduction="10000"/>
          </a:bodyPr>
          <a:lstStyle/>
          <a:p>
            <a:pPr>
              <a:defRPr/>
            </a:pPr>
            <a:r>
              <a:rPr lang="en-US" dirty="0">
                <a:latin typeface="Times New Roman" panose="02020603050405020304" pitchFamily="18" charset="0"/>
                <a:cs typeface="Times New Roman" panose="02020603050405020304" pitchFamily="18" charset="0"/>
              </a:rPr>
              <a:t>Worldwide, the predominant virus is HIV-1. HIV-1 accounts for around 95% of all infections worldwide. HIV-2 is estimated to be more than 55% genetically distinct from HIV-1.</a:t>
            </a:r>
          </a:p>
          <a:p>
            <a:pPr>
              <a:defRPr/>
            </a:pPr>
            <a:r>
              <a:rPr lang="en-US" dirty="0">
                <a:latin typeface="Times New Roman" panose="02020603050405020304" pitchFamily="18" charset="0"/>
                <a:cs typeface="Times New Roman" panose="02020603050405020304" pitchFamily="18" charset="0"/>
              </a:rPr>
              <a:t>The relatively uncommon HIV-2 virus is concentrated in West Africa but has been seen in other countries with links to West Africa. It is less infectious and progresses more slowly than HIV-1, resulting in fewer deaths.</a:t>
            </a:r>
          </a:p>
          <a:p>
            <a:pPr>
              <a:defRPr/>
            </a:pPr>
            <a:r>
              <a:rPr lang="en-US" dirty="0">
                <a:latin typeface="Times New Roman" panose="02020603050405020304" pitchFamily="18" charset="0"/>
                <a:cs typeface="Times New Roman" panose="02020603050405020304" pitchFamily="18" charset="0"/>
              </a:rPr>
              <a:t> However, without treatment, most people living with HIV-2 will eventually progress to AIDS and die from the disease.</a:t>
            </a:r>
          </a:p>
          <a:p>
            <a:pPr>
              <a:defRPr/>
            </a:pP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160AC418-B17B-48C5-AECF-ED15E6470D21}"/>
              </a:ext>
            </a:extLst>
          </p:cNvPr>
          <p:cNvSpPr>
            <a:spLocks noGrp="1"/>
          </p:cNvSpPr>
          <p:nvPr>
            <p:ph type="title"/>
          </p:nvPr>
        </p:nvSpPr>
        <p:spPr/>
        <p:txBody>
          <a:bodyPr/>
          <a:lstStyle/>
          <a:p>
            <a:r>
              <a:rPr lang="en-US" altLang="en-US"/>
              <a:t>Classification of HIV</a:t>
            </a:r>
          </a:p>
        </p:txBody>
      </p:sp>
      <p:pic>
        <p:nvPicPr>
          <p:cNvPr id="31747" name="Content Placeholder 3" descr="See the source image">
            <a:extLst>
              <a:ext uri="{FF2B5EF4-FFF2-40B4-BE49-F238E27FC236}">
                <a16:creationId xmlns:a16="http://schemas.microsoft.com/office/drawing/2014/main" id="{EF30D327-B65A-4451-836D-F0815FE61EB5}"/>
              </a:ext>
            </a:extLst>
          </p:cNvPr>
          <p:cNvPicPr>
            <a:picLocks noGrp="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524000" y="1447800"/>
            <a:ext cx="8915400" cy="4876800"/>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DA561-7BD5-4916-BE02-B59557C7C6E8}"/>
              </a:ext>
            </a:extLst>
          </p:cNvPr>
          <p:cNvSpPr>
            <a:spLocks noGrp="1"/>
          </p:cNvSpPr>
          <p:nvPr>
            <p:ph type="title"/>
          </p:nvPr>
        </p:nvSpPr>
        <p:spPr/>
        <p:txBody>
          <a:bodyPr>
            <a:normAutofit/>
          </a:bodyPr>
          <a:lstStyle/>
          <a:p>
            <a:pPr>
              <a:defRPr/>
            </a:pPr>
            <a:r>
              <a:rPr lang="en-US" dirty="0"/>
              <a:t>DIFFERENCES BETWEEN HIV-1 AND HIV-2</a:t>
            </a:r>
          </a:p>
        </p:txBody>
      </p:sp>
      <p:graphicFrame>
        <p:nvGraphicFramePr>
          <p:cNvPr id="4" name="Content Placeholder 3">
            <a:extLst>
              <a:ext uri="{FF2B5EF4-FFF2-40B4-BE49-F238E27FC236}">
                <a16:creationId xmlns:a16="http://schemas.microsoft.com/office/drawing/2014/main" id="{C6150A82-F732-468F-911C-EA4E3490CE86}"/>
              </a:ext>
            </a:extLst>
          </p:cNvPr>
          <p:cNvGraphicFramePr>
            <a:graphicFrameLocks noGrp="1"/>
          </p:cNvGraphicFramePr>
          <p:nvPr>
            <p:ph sz="quarter" idx="1"/>
          </p:nvPr>
        </p:nvGraphicFramePr>
        <p:xfrm>
          <a:off x="1825625" y="1527176"/>
          <a:ext cx="8504238" cy="4873625"/>
        </p:xfrm>
        <a:graphic>
          <a:graphicData uri="http://schemas.openxmlformats.org/drawingml/2006/table">
            <a:tbl>
              <a:tblPr firstRow="1" bandRow="1">
                <a:tableStyleId>{5C22544A-7EE6-4342-B048-85BDC9FD1C3A}</a:tableStyleId>
              </a:tblPr>
              <a:tblGrid>
                <a:gridCol w="2834746">
                  <a:extLst>
                    <a:ext uri="{9D8B030D-6E8A-4147-A177-3AD203B41FA5}">
                      <a16:colId xmlns:a16="http://schemas.microsoft.com/office/drawing/2014/main" val="20000"/>
                    </a:ext>
                  </a:extLst>
                </a:gridCol>
                <a:gridCol w="2834746">
                  <a:extLst>
                    <a:ext uri="{9D8B030D-6E8A-4147-A177-3AD203B41FA5}">
                      <a16:colId xmlns:a16="http://schemas.microsoft.com/office/drawing/2014/main" val="20001"/>
                    </a:ext>
                  </a:extLst>
                </a:gridCol>
                <a:gridCol w="2834746">
                  <a:extLst>
                    <a:ext uri="{9D8B030D-6E8A-4147-A177-3AD203B41FA5}">
                      <a16:colId xmlns:a16="http://schemas.microsoft.com/office/drawing/2014/main" val="20002"/>
                    </a:ext>
                  </a:extLst>
                </a:gridCol>
              </a:tblGrid>
              <a:tr h="548189">
                <a:tc>
                  <a:txBody>
                    <a:bodyPr/>
                    <a:lstStyle/>
                    <a:p>
                      <a:endParaRPr lang="en-US" dirty="0"/>
                    </a:p>
                  </a:txBody>
                  <a:tcPr/>
                </a:tc>
                <a:tc>
                  <a:txBody>
                    <a:bodyPr/>
                    <a:lstStyle/>
                    <a:p>
                      <a:r>
                        <a:rPr lang="en-US" dirty="0"/>
                        <a:t>HIV-1</a:t>
                      </a:r>
                    </a:p>
                  </a:txBody>
                  <a:tcPr/>
                </a:tc>
                <a:tc>
                  <a:txBody>
                    <a:bodyPr/>
                    <a:lstStyle/>
                    <a:p>
                      <a:r>
                        <a:rPr lang="en-US" dirty="0"/>
                        <a:t>HIV-2</a:t>
                      </a:r>
                    </a:p>
                  </a:txBody>
                  <a:tcPr/>
                </a:tc>
                <a:extLst>
                  <a:ext uri="{0D108BD9-81ED-4DB2-BD59-A6C34878D82A}">
                    <a16:rowId xmlns:a16="http://schemas.microsoft.com/office/drawing/2014/main" val="10000"/>
                  </a:ext>
                </a:extLst>
              </a:tr>
              <a:tr h="76596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2800" b="1" i="0" u="none" strike="noStrike" cap="none" normalizeH="0" baseline="0" dirty="0">
                        <a:ln>
                          <a:noFill/>
                        </a:ln>
                        <a:solidFill>
                          <a:srgbClr val="FFFFFF"/>
                        </a:solidFill>
                        <a:effectLst/>
                        <a:latin typeface="Times New Roman" pitchFamily="18" charset="0"/>
                        <a:ea typeface="MS PGothic" pitchFamily="34" charset="-128"/>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rgbClr val="FFFFFF"/>
                          </a:solidFill>
                          <a:effectLst/>
                          <a:latin typeface="Times New Roman" pitchFamily="18" charset="0"/>
                          <a:ea typeface="MS PGothic" pitchFamily="34" charset="-128"/>
                        </a:rPr>
                        <a:t>HIV-1</a:t>
                      </a:r>
                      <a:endParaRPr kumimoji="0" lang="en-GB" sz="2800" b="1" i="0" u="none" strike="noStrike" cap="none" normalizeH="0" baseline="0">
                        <a:ln>
                          <a:noFill/>
                        </a:ln>
                        <a:solidFill>
                          <a:srgbClr val="FFFFFF"/>
                        </a:solidFill>
                        <a:effectLst/>
                        <a:latin typeface="Times New Roman" pitchFamily="18" charset="0"/>
                        <a:ea typeface="MS PGothic" pitchFamily="34" charset="-128"/>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rgbClr val="FFFFFF"/>
                          </a:solidFill>
                          <a:effectLst/>
                          <a:latin typeface="Times New Roman" pitchFamily="18" charset="0"/>
                          <a:ea typeface="MS PGothic" pitchFamily="34" charset="-128"/>
                        </a:rPr>
                        <a:t>            HIV-2</a:t>
                      </a:r>
                      <a:endParaRPr kumimoji="0" lang="en-GB" sz="2800" b="1" i="0" u="none" strike="noStrike" cap="none" normalizeH="0" baseline="0">
                        <a:ln>
                          <a:noFill/>
                        </a:ln>
                        <a:solidFill>
                          <a:srgbClr val="FFFFFF"/>
                        </a:solidFill>
                        <a:effectLst/>
                        <a:latin typeface="Times New Roman" pitchFamily="18" charset="0"/>
                        <a:ea typeface="MS PGothic" pitchFamily="34" charset="-128"/>
                      </a:endParaRPr>
                    </a:p>
                  </a:txBody>
                  <a:tcPr horzOverflow="overflow"/>
                </a:tc>
                <a:extLst>
                  <a:ext uri="{0D108BD9-81ED-4DB2-BD59-A6C34878D82A}">
                    <a16:rowId xmlns:a16="http://schemas.microsoft.com/office/drawing/2014/main" val="10001"/>
                  </a:ext>
                </a:extLst>
              </a:tr>
              <a:tr h="139675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rgbClr val="000000"/>
                          </a:solidFill>
                          <a:effectLst/>
                          <a:latin typeface="Times New Roman" pitchFamily="18" charset="0"/>
                          <a:ea typeface="MS PGothic" pitchFamily="34" charset="-128"/>
                        </a:rPr>
                        <a:t>Distribution</a:t>
                      </a:r>
                      <a:endParaRPr kumimoji="0" lang="en-GB" sz="2800" b="1" i="0" u="none" strike="noStrike" cap="none" normalizeH="0" baseline="0" dirty="0">
                        <a:ln>
                          <a:noFill/>
                        </a:ln>
                        <a:solidFill>
                          <a:srgbClr val="000000"/>
                        </a:solidFill>
                        <a:effectLst/>
                        <a:latin typeface="Times New Roman" pitchFamily="18" charset="0"/>
                        <a:ea typeface="MS PGothic" pitchFamily="34" charset="-128"/>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rgbClr val="000000"/>
                          </a:solidFill>
                          <a:effectLst/>
                          <a:latin typeface="Times New Roman" pitchFamily="18" charset="0"/>
                          <a:ea typeface="MS PGothic" pitchFamily="34" charset="-128"/>
                        </a:rPr>
                        <a:t>Worldwide</a:t>
                      </a:r>
                      <a:endParaRPr kumimoji="0" lang="en-GB" sz="2800" b="0" i="0" u="none" strike="noStrike" cap="none" normalizeH="0" baseline="0" dirty="0">
                        <a:ln>
                          <a:noFill/>
                        </a:ln>
                        <a:solidFill>
                          <a:srgbClr val="000000"/>
                        </a:solidFill>
                        <a:effectLst/>
                        <a:latin typeface="Times New Roman" pitchFamily="18" charset="0"/>
                        <a:ea typeface="MS PGothic" pitchFamily="34" charset="-128"/>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rgbClr val="000000"/>
                          </a:solidFill>
                          <a:effectLst/>
                          <a:latin typeface="Times New Roman" pitchFamily="18" charset="0"/>
                          <a:ea typeface="MS PGothic" pitchFamily="34" charset="-128"/>
                        </a:rPr>
                        <a:t>West Africa, Europe, US</a:t>
                      </a:r>
                      <a:endParaRPr kumimoji="0" lang="en-GB" sz="2800" b="0" i="0" u="none" strike="noStrike" cap="none" normalizeH="0" baseline="0">
                        <a:ln>
                          <a:noFill/>
                        </a:ln>
                        <a:solidFill>
                          <a:srgbClr val="000000"/>
                        </a:solidFill>
                        <a:effectLst/>
                        <a:latin typeface="Times New Roman" pitchFamily="18" charset="0"/>
                        <a:ea typeface="MS PGothic" pitchFamily="34" charset="-128"/>
                      </a:endParaRPr>
                    </a:p>
                  </a:txBody>
                  <a:tcPr horzOverflow="overflow"/>
                </a:tc>
                <a:extLst>
                  <a:ext uri="{0D108BD9-81ED-4DB2-BD59-A6C34878D82A}">
                    <a16:rowId xmlns:a16="http://schemas.microsoft.com/office/drawing/2014/main" val="10002"/>
                  </a:ext>
                </a:extLst>
              </a:tr>
              <a:tr h="7659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dirty="0">
                          <a:ln>
                            <a:noFill/>
                          </a:ln>
                          <a:solidFill>
                            <a:srgbClr val="000000"/>
                          </a:solidFill>
                          <a:effectLst/>
                          <a:latin typeface="Times New Roman" pitchFamily="18" charset="0"/>
                          <a:ea typeface="MS PGothic" pitchFamily="34" charset="-128"/>
                        </a:rPr>
                        <a:t>Diversity</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rgbClr val="000000"/>
                          </a:solidFill>
                          <a:effectLst/>
                          <a:latin typeface="Times New Roman" pitchFamily="18" charset="0"/>
                          <a:ea typeface="MS PGothic" pitchFamily="34" charset="-128"/>
                        </a:rPr>
                        <a:t>Very diverse</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rgbClr val="000000"/>
                          </a:solidFill>
                          <a:effectLst/>
                          <a:latin typeface="Times New Roman" pitchFamily="18" charset="0"/>
                          <a:ea typeface="MS PGothic" pitchFamily="34" charset="-128"/>
                        </a:rPr>
                        <a:t>Less diverse</a:t>
                      </a:r>
                    </a:p>
                  </a:txBody>
                  <a:tcPr horzOverflow="overflow"/>
                </a:tc>
                <a:extLst>
                  <a:ext uri="{0D108BD9-81ED-4DB2-BD59-A6C34878D82A}">
                    <a16:rowId xmlns:a16="http://schemas.microsoft.com/office/drawing/2014/main" val="10003"/>
                  </a:ext>
                </a:extLst>
              </a:tr>
              <a:tr h="139675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rgbClr val="000000"/>
                          </a:solidFill>
                          <a:effectLst/>
                          <a:latin typeface="Times New Roman" pitchFamily="18" charset="0"/>
                          <a:ea typeface="MS PGothic" pitchFamily="34" charset="-128"/>
                        </a:rPr>
                        <a:t>Transmission</a:t>
                      </a:r>
                      <a:endParaRPr kumimoji="0" lang="en-GB" sz="2800" b="1" i="0" u="none" strike="noStrike" cap="none" normalizeH="0" baseline="0" dirty="0">
                        <a:ln>
                          <a:noFill/>
                        </a:ln>
                        <a:solidFill>
                          <a:srgbClr val="000000"/>
                        </a:solidFill>
                        <a:effectLst/>
                        <a:latin typeface="Times New Roman" pitchFamily="18" charset="0"/>
                        <a:ea typeface="MS PGothic" pitchFamily="34" charset="-128"/>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rgbClr val="000000"/>
                          </a:solidFill>
                          <a:effectLst/>
                          <a:latin typeface="Times New Roman" pitchFamily="18" charset="0"/>
                          <a:ea typeface="MS PGothic" pitchFamily="34" charset="-128"/>
                        </a:rPr>
                        <a:t>Easier transmission</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rgbClr val="000000"/>
                          </a:solidFill>
                          <a:effectLst/>
                          <a:latin typeface="Times New Roman" pitchFamily="18" charset="0"/>
                          <a:ea typeface="MS PGothic" pitchFamily="34" charset="-128"/>
                        </a:rPr>
                        <a:t>Less easily transmitted</a:t>
                      </a:r>
                    </a:p>
                  </a:txBody>
                  <a:tcPr horzOverflow="overflow"/>
                </a:tc>
                <a:extLst>
                  <a:ext uri="{0D108BD9-81ED-4DB2-BD59-A6C34878D82A}">
                    <a16:rowId xmlns:a16="http://schemas.microsoft.com/office/drawing/2014/main" val="10004"/>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91F80CBF-194B-4C19-91B4-ECCC16250C2E}"/>
              </a:ext>
            </a:extLst>
          </p:cNvPr>
          <p:cNvSpPr>
            <a:spLocks noGrp="1"/>
          </p:cNvSpPr>
          <p:nvPr>
            <p:ph type="title"/>
          </p:nvPr>
        </p:nvSpPr>
        <p:spPr>
          <a:xfrm>
            <a:off x="2667000" y="304800"/>
            <a:ext cx="7086600" cy="838200"/>
          </a:xfrm>
        </p:spPr>
        <p:txBody>
          <a:bodyPr/>
          <a:lstStyle/>
          <a:p>
            <a:pPr algn="l" eaLnBrk="1" hangingPunct="1"/>
            <a:r>
              <a:rPr lang="en-GB" altLang="en-US" b="1">
                <a:solidFill>
                  <a:schemeClr val="hlink"/>
                </a:solidFill>
              </a:rPr>
              <a:t>HIV-1 and HIV-2</a:t>
            </a:r>
          </a:p>
        </p:txBody>
      </p:sp>
      <p:sp>
        <p:nvSpPr>
          <p:cNvPr id="33795" name="Rectangle 3">
            <a:extLst>
              <a:ext uri="{FF2B5EF4-FFF2-40B4-BE49-F238E27FC236}">
                <a16:creationId xmlns:a16="http://schemas.microsoft.com/office/drawing/2014/main" id="{D89CF0DC-367F-4E02-8950-8FD3AC72CA22}"/>
              </a:ext>
            </a:extLst>
          </p:cNvPr>
          <p:cNvSpPr>
            <a:spLocks noGrp="1"/>
          </p:cNvSpPr>
          <p:nvPr>
            <p:ph idx="1"/>
          </p:nvPr>
        </p:nvSpPr>
        <p:spPr>
          <a:xfrm>
            <a:off x="381000" y="1143000"/>
            <a:ext cx="11658600" cy="5181600"/>
          </a:xfrm>
        </p:spPr>
        <p:txBody>
          <a:bodyPr/>
          <a:lstStyle/>
          <a:p>
            <a:pPr marL="0" indent="0" eaLnBrk="1" hangingPunct="1">
              <a:lnSpc>
                <a:spcPct val="140000"/>
              </a:lnSpc>
              <a:buClr>
                <a:schemeClr val="accent2"/>
              </a:buClr>
              <a:buFont typeface="Times" panose="02020603050405020304" pitchFamily="18" charset="0"/>
              <a:buChar char="•"/>
            </a:pPr>
            <a:r>
              <a:rPr lang="en-GB" altLang="en-US" dirty="0"/>
              <a:t> </a:t>
            </a:r>
            <a:r>
              <a:rPr lang="en-GB" altLang="en-US" sz="2800" dirty="0"/>
              <a:t>HIV-2 is less easily transmitted</a:t>
            </a:r>
          </a:p>
          <a:p>
            <a:pPr marL="0" indent="0" eaLnBrk="1" hangingPunct="1">
              <a:lnSpc>
                <a:spcPct val="140000"/>
              </a:lnSpc>
              <a:buClr>
                <a:schemeClr val="accent2"/>
              </a:buClr>
              <a:buFont typeface="Times" panose="02020603050405020304" pitchFamily="18" charset="0"/>
              <a:buChar char="•"/>
            </a:pPr>
            <a:r>
              <a:rPr lang="en-GB" altLang="en-US" sz="2800" dirty="0"/>
              <a:t> HIV-2 is less pathogenic and progresses slowly, individuals have lower viral load.</a:t>
            </a:r>
          </a:p>
          <a:p>
            <a:pPr marL="0" indent="0" eaLnBrk="1" hangingPunct="1">
              <a:lnSpc>
                <a:spcPct val="140000"/>
              </a:lnSpc>
              <a:buClr>
                <a:schemeClr val="accent2"/>
              </a:buClr>
              <a:buFont typeface="Times" panose="02020603050405020304" pitchFamily="18" charset="0"/>
              <a:buChar char="•"/>
            </a:pPr>
            <a:r>
              <a:rPr lang="en-GB" altLang="en-US" sz="2800" dirty="0"/>
              <a:t> Duration of HIV-2 infection is shorter </a:t>
            </a:r>
          </a:p>
          <a:p>
            <a:pPr marL="0" indent="0" eaLnBrk="1" hangingPunct="1">
              <a:lnSpc>
                <a:spcPct val="140000"/>
              </a:lnSpc>
              <a:buClr>
                <a:schemeClr val="accent2"/>
              </a:buClr>
              <a:buFont typeface="Times" panose="02020603050405020304" pitchFamily="18" charset="0"/>
              <a:buChar char="•"/>
            </a:pPr>
            <a:r>
              <a:rPr lang="en-GB" altLang="en-US" sz="2800" dirty="0"/>
              <a:t> MTCT is relatively rare with HIV-2</a:t>
            </a:r>
          </a:p>
          <a:p>
            <a:pPr marL="0" indent="0" eaLnBrk="1" hangingPunct="1">
              <a:lnSpc>
                <a:spcPct val="140000"/>
              </a:lnSpc>
              <a:buClr>
                <a:schemeClr val="accent2"/>
              </a:buClr>
              <a:buFont typeface="Times" panose="02020603050405020304" pitchFamily="18" charset="0"/>
              <a:buChar char="•"/>
            </a:pPr>
            <a:r>
              <a:rPr lang="en-US" altLang="en-US" sz="2800" dirty="0"/>
              <a:t> MTCT of HIV-2 has not been reported from India</a:t>
            </a:r>
          </a:p>
          <a:p>
            <a:pPr marL="0" indent="0" eaLnBrk="1" hangingPunct="1">
              <a:lnSpc>
                <a:spcPct val="140000"/>
              </a:lnSpc>
              <a:buClr>
                <a:schemeClr val="accent2"/>
              </a:buClr>
              <a:buFont typeface="Times" panose="02020603050405020304" pitchFamily="18" charset="0"/>
              <a:buChar char="•"/>
            </a:pPr>
            <a:r>
              <a:rPr lang="en-GB" altLang="en-US" sz="2800" dirty="0"/>
              <a:t>HIV-2 is uniformly resistant to non-nucleoside reverse transcriptase inhibitors (NNRTIs) and less susceptible to some of the newer drugs (e.g. entry inhibitors).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a:extLst>
              <a:ext uri="{FF2B5EF4-FFF2-40B4-BE49-F238E27FC236}">
                <a16:creationId xmlns:a16="http://schemas.microsoft.com/office/drawing/2014/main" id="{4DD43797-8ABA-4A5E-97D5-B72B686E2BCC}"/>
              </a:ext>
            </a:extLst>
          </p:cNvPr>
          <p:cNvSpPr>
            <a:spLocks noGrp="1"/>
          </p:cNvSpPr>
          <p:nvPr>
            <p:ph idx="1"/>
          </p:nvPr>
        </p:nvSpPr>
        <p:spPr>
          <a:xfrm>
            <a:off x="0" y="0"/>
            <a:ext cx="11963400" cy="7162800"/>
          </a:xfrm>
        </p:spPr>
        <p:txBody>
          <a:bodyPr/>
          <a:lstStyle/>
          <a:p>
            <a:pPr marL="0" indent="0" algn="ctr">
              <a:buNone/>
              <a:defRPr/>
            </a:pPr>
            <a:r>
              <a:rPr lang="en-US" altLang="en-US" sz="2800" b="1" u="sng" dirty="0">
                <a:latin typeface="Times New Roman" panose="02020603050405020304" pitchFamily="18" charset="0"/>
                <a:cs typeface="Times New Roman" panose="02020603050405020304" pitchFamily="18" charset="0"/>
              </a:rPr>
              <a:t>PATHOLOGY</a:t>
            </a:r>
          </a:p>
          <a:p>
            <a:pPr>
              <a:defRPr/>
            </a:pPr>
            <a:r>
              <a:rPr lang="en-US" altLang="en-US" sz="2800" dirty="0">
                <a:latin typeface="Times New Roman" panose="02020603050405020304" pitchFamily="18" charset="0"/>
                <a:cs typeface="Times New Roman" panose="02020603050405020304" pitchFamily="18" charset="0"/>
              </a:rPr>
              <a:t>The Human Immunodeficiency Virus (HIV) targets the immune system and weakens people's defense systems against infections and some types of cancer. As the virus destroys and impairs the function of immune cells, infected individuals gradually become immunodeficient. Immune function is typically measured by CD4 cell count.</a:t>
            </a:r>
          </a:p>
          <a:p>
            <a:pPr>
              <a:defRPr/>
            </a:pPr>
            <a:r>
              <a:rPr lang="en-US" altLang="en-US" sz="2800" dirty="0">
                <a:latin typeface="Times New Roman" panose="02020603050405020304" pitchFamily="18" charset="0"/>
                <a:cs typeface="Times New Roman" panose="02020603050405020304" pitchFamily="18" charset="0"/>
              </a:rPr>
              <a:t>Immunodeficiency results in increased susceptibility to a wide range of infections, cancers and other diseases that people with healthy immune systems can fight off.</a:t>
            </a:r>
          </a:p>
          <a:p>
            <a:pPr>
              <a:defRPr/>
            </a:pPr>
            <a:r>
              <a:rPr lang="en-US" altLang="en-US" sz="2800" dirty="0">
                <a:latin typeface="Times New Roman" panose="02020603050405020304" pitchFamily="18" charset="0"/>
                <a:cs typeface="Times New Roman" panose="02020603050405020304" pitchFamily="18" charset="0"/>
              </a:rPr>
              <a:t>The most advanced stage of HIV infection is Acquired Immunodeficiency Syndrome (AIDS), which can take from 2 to 15 years to develop depending on the individual. AIDS is defined by the development of certain cancers, infections, or other severe clinical manifestations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F2CDB59B-0188-4610-8478-321437B03027}"/>
              </a:ext>
            </a:extLst>
          </p:cNvPr>
          <p:cNvSpPr>
            <a:spLocks noGrp="1"/>
          </p:cNvSpPr>
          <p:nvPr>
            <p:ph type="title"/>
          </p:nvPr>
        </p:nvSpPr>
        <p:spPr>
          <a:xfrm>
            <a:off x="2514600" y="609600"/>
            <a:ext cx="7315200" cy="1143000"/>
          </a:xfrm>
        </p:spPr>
        <p:txBody>
          <a:bodyPr/>
          <a:lstStyle/>
          <a:p>
            <a:pPr algn="l" eaLnBrk="1" hangingPunct="1"/>
            <a:r>
              <a:rPr lang="en-GB" altLang="en-US" b="1">
                <a:solidFill>
                  <a:schemeClr val="hlink"/>
                </a:solidFill>
              </a:rPr>
              <a:t>CONT,</a:t>
            </a:r>
          </a:p>
        </p:txBody>
      </p:sp>
      <p:sp>
        <p:nvSpPr>
          <p:cNvPr id="30723" name="Rectangle 3">
            <a:extLst>
              <a:ext uri="{FF2B5EF4-FFF2-40B4-BE49-F238E27FC236}">
                <a16:creationId xmlns:a16="http://schemas.microsoft.com/office/drawing/2014/main" id="{2053CDE2-024B-4A50-ABB9-2859B8044861}"/>
              </a:ext>
            </a:extLst>
          </p:cNvPr>
          <p:cNvSpPr>
            <a:spLocks noGrp="1"/>
          </p:cNvSpPr>
          <p:nvPr>
            <p:ph type="body" sz="half" idx="1"/>
          </p:nvPr>
        </p:nvSpPr>
        <p:spPr>
          <a:xfrm>
            <a:off x="0" y="1752600"/>
            <a:ext cx="11506200" cy="3733800"/>
          </a:xfrm>
        </p:spPr>
        <p:txBody>
          <a:bodyPr/>
          <a:lstStyle/>
          <a:p>
            <a:pPr marL="463550" indent="-285750" eaLnBrk="1" hangingPunct="1">
              <a:lnSpc>
                <a:spcPct val="80000"/>
              </a:lnSpc>
              <a:buClr>
                <a:schemeClr val="accent2"/>
              </a:buClr>
              <a:buFont typeface="Times" panose="02020603050405020304" pitchFamily="18" charset="0"/>
              <a:buChar char="•"/>
            </a:pPr>
            <a:endParaRPr lang="en-GB" altLang="en-US" dirty="0">
              <a:latin typeface="Times New Roman" panose="02020603050405020304" pitchFamily="18" charset="0"/>
              <a:cs typeface="Times New Roman" panose="02020603050405020304" pitchFamily="18" charset="0"/>
            </a:endParaRPr>
          </a:p>
          <a:p>
            <a:pPr marL="463550" indent="-285750" eaLnBrk="1" hangingPunct="1">
              <a:lnSpc>
                <a:spcPct val="80000"/>
              </a:lnSpc>
              <a:buClr>
                <a:schemeClr val="accent2"/>
              </a:buClr>
              <a:buFont typeface="Times" panose="02020603050405020304" pitchFamily="18" charset="0"/>
              <a:buChar char="•"/>
            </a:pPr>
            <a:r>
              <a:rPr lang="en-GB" altLang="en-US" dirty="0">
                <a:latin typeface="Times New Roman" panose="02020603050405020304" pitchFamily="18" charset="0"/>
                <a:cs typeface="Times New Roman" panose="02020603050405020304" pitchFamily="18" charset="0"/>
              </a:rPr>
              <a:t>When the immune system becomes weakened by HIV, the illness progresses to AIDS</a:t>
            </a:r>
            <a:br>
              <a:rPr lang="en-GB" altLang="en-US" dirty="0">
                <a:latin typeface="Times New Roman" panose="02020603050405020304" pitchFamily="18" charset="0"/>
                <a:cs typeface="Times New Roman" panose="02020603050405020304" pitchFamily="18" charset="0"/>
              </a:rPr>
            </a:br>
            <a:endParaRPr lang="en-GB" altLang="en-US" dirty="0">
              <a:latin typeface="Times New Roman" panose="02020603050405020304" pitchFamily="18" charset="0"/>
              <a:cs typeface="Times New Roman" panose="02020603050405020304" pitchFamily="18" charset="0"/>
            </a:endParaRPr>
          </a:p>
          <a:p>
            <a:pPr marL="463550" indent="-285750" eaLnBrk="1" hangingPunct="1">
              <a:lnSpc>
                <a:spcPct val="80000"/>
              </a:lnSpc>
              <a:buClr>
                <a:schemeClr val="accent2"/>
              </a:buClr>
              <a:buFont typeface="Times" panose="02020603050405020304" pitchFamily="18" charset="0"/>
              <a:buChar char="•"/>
            </a:pPr>
            <a:r>
              <a:rPr lang="en-GB" altLang="en-US" dirty="0">
                <a:latin typeface="Times New Roman" panose="02020603050405020304" pitchFamily="18" charset="0"/>
                <a:cs typeface="Times New Roman" panose="02020603050405020304" pitchFamily="18" charset="0"/>
              </a:rPr>
              <a:t>Some blood tests, symptoms or certain infections indicate progression of HIV to AIDS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723">
                                            <p:txEl>
                                              <p:pRg st="1" end="1"/>
                                            </p:txEl>
                                          </p:spTgt>
                                        </p:tgtEl>
                                        <p:attrNameLst>
                                          <p:attrName>style.visibility</p:attrName>
                                        </p:attrNameLst>
                                      </p:cBhvr>
                                      <p:to>
                                        <p:strVal val="visible"/>
                                      </p:to>
                                    </p:set>
                                    <p:animEffect transition="in" filter="wipe(left)">
                                      <p:cBhvr>
                                        <p:cTn id="7" dur="500"/>
                                        <p:tgtEl>
                                          <p:spTgt spid="3072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0723">
                                            <p:txEl>
                                              <p:pRg st="2" end="2"/>
                                            </p:txEl>
                                          </p:spTgt>
                                        </p:tgtEl>
                                        <p:attrNameLst>
                                          <p:attrName>style.visibility</p:attrName>
                                        </p:attrNameLst>
                                      </p:cBhvr>
                                      <p:to>
                                        <p:strVal val="visible"/>
                                      </p:to>
                                    </p:set>
                                    <p:animEffect transition="in" filter="wipe(left)">
                                      <p:cBhvr>
                                        <p:cTn id="12" dur="500"/>
                                        <p:tgtEl>
                                          <p:spTgt spid="307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B732F124-1F3C-4B40-BC47-193CA2F8A34B}"/>
              </a:ext>
            </a:extLst>
          </p:cNvPr>
          <p:cNvSpPr>
            <a:spLocks noGrp="1" noChangeArrowheads="1"/>
          </p:cNvSpPr>
          <p:nvPr>
            <p:ph type="title"/>
          </p:nvPr>
        </p:nvSpPr>
        <p:spPr>
          <a:xfrm>
            <a:off x="2819400" y="30163"/>
            <a:ext cx="7391400" cy="355600"/>
          </a:xfrm>
        </p:spPr>
        <p:txBody>
          <a:bodyPr rtlCol="0">
            <a:normAutofit fontScale="90000"/>
          </a:bodyPr>
          <a:lstStyle/>
          <a:p>
            <a:pPr algn="l" eaLnBrk="1" fontAlgn="auto" hangingPunct="1">
              <a:spcAft>
                <a:spcPts val="0"/>
              </a:spcAft>
              <a:defRPr/>
            </a:pPr>
            <a:r>
              <a:rPr lang="en-GB" altLang="en-US" b="1" dirty="0">
                <a:solidFill>
                  <a:schemeClr val="hlink"/>
                </a:solidFill>
              </a:rPr>
              <a:t>Transmission of HIV</a:t>
            </a:r>
          </a:p>
        </p:txBody>
      </p:sp>
      <p:sp>
        <p:nvSpPr>
          <p:cNvPr id="38915" name="Rectangle 3">
            <a:extLst>
              <a:ext uri="{FF2B5EF4-FFF2-40B4-BE49-F238E27FC236}">
                <a16:creationId xmlns:a16="http://schemas.microsoft.com/office/drawing/2014/main" id="{810EEFB5-4F26-4F50-92DC-6F4F30AA585A}"/>
              </a:ext>
            </a:extLst>
          </p:cNvPr>
          <p:cNvSpPr>
            <a:spLocks noGrp="1" noChangeArrowheads="1"/>
          </p:cNvSpPr>
          <p:nvPr>
            <p:ph idx="1"/>
          </p:nvPr>
        </p:nvSpPr>
        <p:spPr>
          <a:xfrm>
            <a:off x="381000" y="385764"/>
            <a:ext cx="10744200" cy="6472237"/>
          </a:xfrm>
        </p:spPr>
        <p:txBody>
          <a:bodyPr/>
          <a:lstStyle/>
          <a:p>
            <a:pPr marL="0" indent="0" eaLnBrk="1" hangingPunct="1">
              <a:buNone/>
              <a:defRPr/>
            </a:pPr>
            <a:r>
              <a:rPr lang="en-GB" altLang="en-US" b="1" dirty="0">
                <a:latin typeface="Times New Roman" panose="02020603050405020304" pitchFamily="18" charset="0"/>
                <a:cs typeface="Times New Roman" panose="02020603050405020304" pitchFamily="18" charset="0"/>
              </a:rPr>
              <a:t>HIV is transmitted by</a:t>
            </a:r>
            <a:endParaRPr lang="en-GB" altLang="en-US" dirty="0">
              <a:latin typeface="Times New Roman" panose="02020603050405020304" pitchFamily="18" charset="0"/>
              <a:cs typeface="Times New Roman" panose="02020603050405020304" pitchFamily="18" charset="0"/>
            </a:endParaRPr>
          </a:p>
          <a:p>
            <a:pPr eaLnBrk="1" hangingPunct="1">
              <a:buClr>
                <a:schemeClr val="accent2"/>
              </a:buClr>
              <a:buFont typeface="Wingdings" panose="05000000000000000000" pitchFamily="2" charset="2"/>
              <a:buChar char="Ø"/>
              <a:defRPr/>
            </a:pPr>
            <a:r>
              <a:rPr lang="en-GB" altLang="en-US" dirty="0">
                <a:latin typeface="Times New Roman" panose="02020603050405020304" pitchFamily="18" charset="0"/>
                <a:cs typeface="Times New Roman" panose="02020603050405020304" pitchFamily="18" charset="0"/>
              </a:rPr>
              <a:t>Direct contact with infected blood/blood products- </a:t>
            </a:r>
            <a:r>
              <a:rPr lang="en-GB" dirty="0">
                <a:latin typeface="Times New Roman" panose="02020603050405020304" pitchFamily="18" charset="0"/>
                <a:cs typeface="Times New Roman" panose="02020603050405020304" pitchFamily="18" charset="0"/>
              </a:rPr>
              <a:t>injection or transfusion</a:t>
            </a:r>
            <a:endParaRPr lang="en-GB" altLang="en-US" dirty="0">
              <a:latin typeface="Times New Roman" panose="02020603050405020304" pitchFamily="18" charset="0"/>
              <a:cs typeface="Times New Roman" panose="02020603050405020304" pitchFamily="18" charset="0"/>
            </a:endParaRPr>
          </a:p>
          <a:p>
            <a:pPr eaLnBrk="1" hangingPunct="1">
              <a:buClr>
                <a:schemeClr val="accent2"/>
              </a:buClr>
              <a:buFont typeface="Wingdings" panose="05000000000000000000" pitchFamily="2" charset="2"/>
              <a:buChar char="Ø"/>
              <a:defRPr/>
            </a:pPr>
            <a:r>
              <a:rPr lang="en-GB" altLang="en-US" dirty="0">
                <a:latin typeface="Times New Roman" panose="02020603050405020304" pitchFamily="18" charset="0"/>
                <a:cs typeface="Times New Roman" panose="02020603050405020304" pitchFamily="18" charset="0"/>
              </a:rPr>
              <a:t>Unprotected Sexual contact: oral, anal, or vaginal (homosexuals, heterosexuals, bisexuals)</a:t>
            </a:r>
          </a:p>
          <a:p>
            <a:pPr eaLnBrk="1" hangingPunct="1">
              <a:buClr>
                <a:schemeClr val="accent2"/>
              </a:buClr>
              <a:buFont typeface="Wingdings" panose="05000000000000000000" pitchFamily="2" charset="2"/>
              <a:buChar char="Ø"/>
              <a:defRPr/>
            </a:pPr>
            <a:r>
              <a:rPr lang="en-GB" altLang="en-US" dirty="0">
                <a:latin typeface="Times New Roman" panose="02020603050405020304" pitchFamily="18" charset="0"/>
                <a:cs typeface="Times New Roman" panose="02020603050405020304" pitchFamily="18" charset="0"/>
              </a:rPr>
              <a:t>Direct contact with semen or vaginal and</a:t>
            </a:r>
            <a:br>
              <a:rPr lang="en-GB" altLang="en-US" dirty="0">
                <a:latin typeface="Times New Roman" panose="02020603050405020304" pitchFamily="18" charset="0"/>
                <a:cs typeface="Times New Roman" panose="02020603050405020304" pitchFamily="18" charset="0"/>
              </a:rPr>
            </a:br>
            <a:r>
              <a:rPr lang="en-GB" altLang="en-US" dirty="0">
                <a:latin typeface="Times New Roman" panose="02020603050405020304" pitchFamily="18" charset="0"/>
                <a:cs typeface="Times New Roman" panose="02020603050405020304" pitchFamily="18" charset="0"/>
              </a:rPr>
              <a:t>  cervical secretions from HIV infected individual.</a:t>
            </a:r>
          </a:p>
          <a:p>
            <a:pPr eaLnBrk="1" hangingPunct="1">
              <a:buClr>
                <a:schemeClr val="accent2"/>
              </a:buClr>
              <a:buFont typeface="Wingdings" panose="05000000000000000000" pitchFamily="2" charset="2"/>
              <a:buChar char="Ø"/>
              <a:defRPr/>
            </a:pPr>
            <a:r>
              <a:rPr lang="en-GB" dirty="0">
                <a:latin typeface="Times New Roman" panose="02020603050405020304" pitchFamily="18" charset="0"/>
                <a:cs typeface="Times New Roman" panose="02020603050405020304" pitchFamily="18" charset="0"/>
              </a:rPr>
              <a:t>Vertical transmission from a </a:t>
            </a:r>
            <a:r>
              <a:rPr lang="en-GB" altLang="en-US" dirty="0">
                <a:latin typeface="Times New Roman" panose="02020603050405020304" pitchFamily="18" charset="0"/>
                <a:cs typeface="Times New Roman" panose="02020603050405020304" pitchFamily="18" charset="0"/>
              </a:rPr>
              <a:t>HIV-infected mothers to infants during pregnancy, delivery, or breastfeeding</a:t>
            </a:r>
          </a:p>
          <a:p>
            <a:pPr eaLnBrk="1" hangingPunct="1">
              <a:spcBef>
                <a:spcPts val="0"/>
              </a:spcBef>
              <a:buClr>
                <a:schemeClr val="accent2"/>
              </a:buClr>
              <a:buFont typeface="Wingdings" panose="05000000000000000000" pitchFamily="2" charset="2"/>
              <a:buChar char="Ø"/>
              <a:defRPr/>
            </a:pPr>
            <a:r>
              <a:rPr lang="en-GB" altLang="en-US" sz="2800" dirty="0">
                <a:latin typeface="Times New Roman" panose="02020603050405020304" pitchFamily="18" charset="0"/>
                <a:cs typeface="Times New Roman" panose="02020603050405020304" pitchFamily="18" charset="0"/>
              </a:rPr>
              <a:t>Sharing of contaminated needles.(IDUs)</a:t>
            </a:r>
          </a:p>
          <a:p>
            <a:pPr eaLnBrk="1" hangingPunct="1">
              <a:spcBef>
                <a:spcPts val="0"/>
              </a:spcBef>
              <a:buClr>
                <a:schemeClr val="accent2"/>
              </a:buClr>
              <a:buFont typeface="Wingdings" panose="05000000000000000000" pitchFamily="2" charset="2"/>
              <a:buChar char="Ø"/>
              <a:defRPr/>
            </a:pPr>
            <a:r>
              <a:rPr lang="en-GB" sz="2800" dirty="0">
                <a:latin typeface="Times New Roman" panose="02020603050405020304" pitchFamily="18" charset="0"/>
                <a:cs typeface="Times New Roman" panose="02020603050405020304" pitchFamily="18" charset="0"/>
              </a:rPr>
              <a:t>Occupational exposure (through needle stick injuries, splashing </a:t>
            </a:r>
            <a:r>
              <a:rPr lang="en-GB" sz="2800" dirty="0" err="1">
                <a:latin typeface="Times New Roman" panose="02020603050405020304" pitchFamily="18" charset="0"/>
                <a:cs typeface="Times New Roman" panose="02020603050405020304" pitchFamily="18" charset="0"/>
              </a:rPr>
              <a:t>etc</a:t>
            </a:r>
            <a:r>
              <a:rPr lang="en-GB" sz="2800" dirty="0">
                <a:latin typeface="Times New Roman" panose="02020603050405020304" pitchFamily="18" charset="0"/>
                <a:cs typeface="Times New Roman" panose="02020603050405020304" pitchFamily="18" charset="0"/>
              </a:rPr>
              <a:t>)</a:t>
            </a:r>
            <a:endParaRPr lang="en-GB" altLang="en-US"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8915">
                                            <p:txEl>
                                              <p:pRg st="1" end="1"/>
                                            </p:txEl>
                                          </p:spTgt>
                                        </p:tgtEl>
                                        <p:attrNameLst>
                                          <p:attrName>style.visibility</p:attrName>
                                        </p:attrNameLst>
                                      </p:cBhvr>
                                      <p:to>
                                        <p:strVal val="visible"/>
                                      </p:to>
                                    </p:set>
                                    <p:animEffect transition="in" filter="wipe(left)">
                                      <p:cBhvr>
                                        <p:cTn id="7" dur="500"/>
                                        <p:tgtEl>
                                          <p:spTgt spid="38915">
                                            <p:txEl>
                                              <p:pRg st="1" end="1"/>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8915">
                                            <p:txEl>
                                              <p:pRg st="2" end="2"/>
                                            </p:txEl>
                                          </p:spTgt>
                                        </p:tgtEl>
                                        <p:attrNameLst>
                                          <p:attrName>style.visibility</p:attrName>
                                        </p:attrNameLst>
                                      </p:cBhvr>
                                      <p:to>
                                        <p:strVal val="visible"/>
                                      </p:to>
                                    </p:set>
                                    <p:animEffect transition="in" filter="wipe(left)">
                                      <p:cBhvr>
                                        <p:cTn id="10" dur="500"/>
                                        <p:tgtEl>
                                          <p:spTgt spid="38915">
                                            <p:txEl>
                                              <p:pRg st="2" end="2"/>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38915">
                                            <p:txEl>
                                              <p:pRg st="3" end="3"/>
                                            </p:txEl>
                                          </p:spTgt>
                                        </p:tgtEl>
                                        <p:attrNameLst>
                                          <p:attrName>style.visibility</p:attrName>
                                        </p:attrNameLst>
                                      </p:cBhvr>
                                      <p:to>
                                        <p:strVal val="visible"/>
                                      </p:to>
                                    </p:set>
                                    <p:animEffect transition="in" filter="wipe(left)">
                                      <p:cBhvr>
                                        <p:cTn id="13" dur="500"/>
                                        <p:tgtEl>
                                          <p:spTgt spid="38915">
                                            <p:txEl>
                                              <p:pRg st="3" end="3"/>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38915">
                                            <p:txEl>
                                              <p:pRg st="4" end="4"/>
                                            </p:txEl>
                                          </p:spTgt>
                                        </p:tgtEl>
                                        <p:attrNameLst>
                                          <p:attrName>style.visibility</p:attrName>
                                        </p:attrNameLst>
                                      </p:cBhvr>
                                      <p:to>
                                        <p:strVal val="visible"/>
                                      </p:to>
                                    </p:set>
                                    <p:animEffect transition="in" filter="wipe(left)">
                                      <p:cBhvr>
                                        <p:cTn id="16" dur="500"/>
                                        <p:tgtEl>
                                          <p:spTgt spid="389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OBJECTIVES</a:t>
            </a:r>
          </a:p>
        </p:txBody>
      </p:sp>
      <p:sp>
        <p:nvSpPr>
          <p:cNvPr id="3" name="Content Placeholder 2"/>
          <p:cNvSpPr>
            <a:spLocks noGrp="1"/>
          </p:cNvSpPr>
          <p:nvPr>
            <p:ph idx="1"/>
          </p:nvPr>
        </p:nvSpPr>
        <p:spPr/>
        <p:txBody>
          <a:bodyPr/>
          <a:lstStyle/>
          <a:p>
            <a:r>
              <a:rPr lang="en-US" sz="3200" dirty="0"/>
              <a:t>Discuss the causes of HIV/AIDS.</a:t>
            </a:r>
          </a:p>
          <a:p>
            <a:r>
              <a:rPr lang="en-US" sz="3200" dirty="0"/>
              <a:t>Describe the stages of the HIV/ AIDS disease.</a:t>
            </a:r>
          </a:p>
          <a:p>
            <a:r>
              <a:rPr lang="en-US" sz="3200" dirty="0"/>
              <a:t>Discuss the management of HIV/AIDS patients.</a:t>
            </a:r>
          </a:p>
          <a:p>
            <a:r>
              <a:rPr lang="en-US" sz="3200" dirty="0"/>
              <a:t>Discuss  the effects of HIV/AIDS.</a:t>
            </a:r>
          </a:p>
          <a:p>
            <a:endParaRPr lang="en-US" dirty="0"/>
          </a:p>
        </p:txBody>
      </p:sp>
    </p:spTree>
    <p:extLst>
      <p:ext uri="{BB962C8B-B14F-4D97-AF65-F5344CB8AC3E}">
        <p14:creationId xmlns:p14="http://schemas.microsoft.com/office/powerpoint/2010/main" val="25340883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FD20DCFE-B5B7-4C4B-B39A-640EC95C0E93}"/>
              </a:ext>
            </a:extLst>
          </p:cNvPr>
          <p:cNvSpPr>
            <a:spLocks noGrp="1"/>
          </p:cNvSpPr>
          <p:nvPr>
            <p:ph type="title"/>
          </p:nvPr>
        </p:nvSpPr>
        <p:spPr/>
        <p:txBody>
          <a:bodyPr/>
          <a:lstStyle/>
          <a:p>
            <a:r>
              <a:rPr lang="en-US" altLang="en-US"/>
              <a:t>CONT</a:t>
            </a:r>
          </a:p>
        </p:txBody>
      </p:sp>
      <p:sp>
        <p:nvSpPr>
          <p:cNvPr id="3" name="Content Placeholder 2">
            <a:extLst>
              <a:ext uri="{FF2B5EF4-FFF2-40B4-BE49-F238E27FC236}">
                <a16:creationId xmlns:a16="http://schemas.microsoft.com/office/drawing/2014/main" id="{F6ACA499-4F21-477F-BCCA-E8E478688136}"/>
              </a:ext>
            </a:extLst>
          </p:cNvPr>
          <p:cNvSpPr>
            <a:spLocks noGrp="1"/>
          </p:cNvSpPr>
          <p:nvPr>
            <p:ph sz="quarter" idx="1"/>
          </p:nvPr>
        </p:nvSpPr>
        <p:spPr>
          <a:xfrm>
            <a:off x="609600" y="1600201"/>
            <a:ext cx="11430000" cy="4525963"/>
          </a:xfrm>
        </p:spPr>
        <p:txBody>
          <a:bodyPr>
            <a:normAutofit fontScale="92500" lnSpcReduction="10000"/>
          </a:bodyPr>
          <a:lstStyle/>
          <a:p>
            <a:pPr>
              <a:defRPr/>
            </a:pPr>
            <a:r>
              <a:rPr lang="en-US" dirty="0">
                <a:latin typeface="Times New Roman" panose="02020603050405020304" pitchFamily="18" charset="0"/>
                <a:cs typeface="Times New Roman" panose="02020603050405020304" pitchFamily="18" charset="0"/>
              </a:rPr>
              <a:t>HIV is transmitted through the following body fluids:</a:t>
            </a:r>
          </a:p>
          <a:p>
            <a:pPr>
              <a:defRPr/>
            </a:pPr>
            <a:r>
              <a:rPr lang="en-US" dirty="0">
                <a:latin typeface="Times New Roman" panose="02020603050405020304" pitchFamily="18" charset="0"/>
                <a:cs typeface="Times New Roman" panose="02020603050405020304" pitchFamily="18" charset="0"/>
              </a:rPr>
              <a:t>Blood</a:t>
            </a:r>
          </a:p>
          <a:p>
            <a:pPr>
              <a:defRPr/>
            </a:pPr>
            <a:r>
              <a:rPr lang="en-US" dirty="0">
                <a:latin typeface="Times New Roman" panose="02020603050405020304" pitchFamily="18" charset="0"/>
                <a:cs typeface="Times New Roman" panose="02020603050405020304" pitchFamily="18" charset="0"/>
              </a:rPr>
              <a:t>Semen</a:t>
            </a:r>
          </a:p>
          <a:p>
            <a:pPr>
              <a:defRPr/>
            </a:pPr>
            <a:r>
              <a:rPr lang="en-US" dirty="0">
                <a:latin typeface="Times New Roman" panose="02020603050405020304" pitchFamily="18" charset="0"/>
                <a:cs typeface="Times New Roman" panose="02020603050405020304" pitchFamily="18" charset="0"/>
              </a:rPr>
              <a:t>Pre-cum-is a clear, colorless, viscous </a:t>
            </a:r>
            <a:r>
              <a:rPr lang="en-US" b="1" dirty="0">
                <a:latin typeface="Times New Roman" panose="02020603050405020304" pitchFamily="18" charset="0"/>
                <a:cs typeface="Times New Roman" panose="02020603050405020304" pitchFamily="18" charset="0"/>
              </a:rPr>
              <a:t>fluid</a:t>
            </a:r>
            <a:r>
              <a:rPr lang="en-US" dirty="0">
                <a:latin typeface="Times New Roman" panose="02020603050405020304" pitchFamily="18" charset="0"/>
                <a:cs typeface="Times New Roman" panose="02020603050405020304" pitchFamily="18" charset="0"/>
              </a:rPr>
              <a:t> that is emitted from the urethra of the penis during sexual arousal.</a:t>
            </a:r>
          </a:p>
          <a:p>
            <a:pPr>
              <a:defRPr/>
            </a:pPr>
            <a:r>
              <a:rPr lang="en-US" dirty="0">
                <a:latin typeface="Times New Roman" panose="02020603050405020304" pitchFamily="18" charset="0"/>
                <a:cs typeface="Times New Roman" panose="02020603050405020304" pitchFamily="18" charset="0"/>
              </a:rPr>
              <a:t>Rectal fluids</a:t>
            </a:r>
          </a:p>
          <a:p>
            <a:pPr>
              <a:defRPr/>
            </a:pPr>
            <a:r>
              <a:rPr lang="en-US" dirty="0">
                <a:latin typeface="Times New Roman" panose="02020603050405020304" pitchFamily="18" charset="0"/>
                <a:cs typeface="Times New Roman" panose="02020603050405020304" pitchFamily="18" charset="0"/>
              </a:rPr>
              <a:t>Vaginal fluids</a:t>
            </a:r>
          </a:p>
          <a:p>
            <a:pPr>
              <a:defRPr/>
            </a:pPr>
            <a:r>
              <a:rPr lang="en-US" dirty="0">
                <a:latin typeface="Times New Roman" panose="02020603050405020304" pitchFamily="18" charset="0"/>
                <a:cs typeface="Times New Roman" panose="02020603050405020304" pitchFamily="18" charset="0"/>
              </a:rPr>
              <a:t>Breast milk</a:t>
            </a:r>
          </a:p>
          <a:p>
            <a:pPr>
              <a:defRPr/>
            </a:pPr>
            <a:r>
              <a:rPr lang="en-US" dirty="0">
                <a:latin typeface="Times New Roman" panose="02020603050405020304" pitchFamily="18" charset="0"/>
                <a:cs typeface="Times New Roman" panose="02020603050405020304" pitchFamily="18" charset="0"/>
              </a:rPr>
              <a:t>Spinal fluid</a:t>
            </a:r>
          </a:p>
          <a:p>
            <a:pPr>
              <a:defRPr/>
            </a:pPr>
            <a:endParaRPr lang="en-US"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1155748C-F8CA-421E-9A6B-C07534EF578E}"/>
              </a:ext>
            </a:extLst>
          </p:cNvPr>
          <p:cNvSpPr>
            <a:spLocks noGrp="1"/>
          </p:cNvSpPr>
          <p:nvPr>
            <p:ph type="title"/>
          </p:nvPr>
        </p:nvSpPr>
        <p:spPr>
          <a:xfrm>
            <a:off x="2514600" y="609600"/>
            <a:ext cx="7391400" cy="1066800"/>
          </a:xfrm>
        </p:spPr>
        <p:txBody>
          <a:bodyPr/>
          <a:lstStyle/>
          <a:p>
            <a:pPr algn="l" eaLnBrk="1" hangingPunct="1"/>
            <a:r>
              <a:rPr lang="en-GB" altLang="en-US" b="1">
                <a:solidFill>
                  <a:schemeClr val="hlink"/>
                </a:solidFill>
              </a:rPr>
              <a:t>Transmission of HIV</a:t>
            </a:r>
          </a:p>
        </p:txBody>
      </p:sp>
      <p:sp>
        <p:nvSpPr>
          <p:cNvPr id="8" name="Footer Placeholder 4">
            <a:extLst>
              <a:ext uri="{FF2B5EF4-FFF2-40B4-BE49-F238E27FC236}">
                <a16:creationId xmlns:a16="http://schemas.microsoft.com/office/drawing/2014/main" id="{60E83066-F53F-467C-AC0B-7B8E1999DA9F}"/>
              </a:ext>
            </a:extLst>
          </p:cNvPr>
          <p:cNvSpPr>
            <a:spLocks noGrp="1"/>
          </p:cNvSpPr>
          <p:nvPr>
            <p:ph type="ftr" sz="quarter" idx="11"/>
          </p:nvPr>
        </p:nvSpPr>
        <p:spPr/>
        <p:txBody>
          <a:bodyPr/>
          <a:lstStyle/>
          <a:p>
            <a:pPr fontAlgn="base">
              <a:spcBef>
                <a:spcPct val="0"/>
              </a:spcBef>
              <a:spcAft>
                <a:spcPct val="0"/>
              </a:spcAft>
              <a:defRPr/>
            </a:pPr>
            <a:r>
              <a:rPr lang="en-US">
                <a:solidFill>
                  <a:prstClr val="black">
                    <a:tint val="75000"/>
                  </a:prstClr>
                </a:solidFill>
              </a:rPr>
              <a:t>DR. S.K CHATURVEDI</a:t>
            </a:r>
          </a:p>
        </p:txBody>
      </p:sp>
      <p:sp>
        <p:nvSpPr>
          <p:cNvPr id="41988" name="Text Box 3">
            <a:extLst>
              <a:ext uri="{FF2B5EF4-FFF2-40B4-BE49-F238E27FC236}">
                <a16:creationId xmlns:a16="http://schemas.microsoft.com/office/drawing/2014/main" id="{6402A624-4B45-4688-A97A-EA7CB4CC76D0}"/>
              </a:ext>
            </a:extLst>
          </p:cNvPr>
          <p:cNvSpPr txBox="1">
            <a:spLocks noChangeArrowheads="1"/>
          </p:cNvSpPr>
          <p:nvPr/>
        </p:nvSpPr>
        <p:spPr bwMode="auto">
          <a:xfrm>
            <a:off x="2832101" y="1828800"/>
            <a:ext cx="496411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en-US" altLang="en-US" b="1">
                <a:solidFill>
                  <a:prstClr val="black"/>
                </a:solidFill>
                <a:latin typeface="Arial" panose="020B0604020202020204" pitchFamily="34" charset="0"/>
              </a:rPr>
              <a:t>HIV is not transmitted by</a:t>
            </a:r>
            <a:endParaRPr lang="en-US" altLang="en-US" sz="2400" b="1">
              <a:solidFill>
                <a:prstClr val="black"/>
              </a:solidFill>
              <a:latin typeface="Times New Roman" panose="02020603050405020304" pitchFamily="18" charset="0"/>
            </a:endParaRPr>
          </a:p>
        </p:txBody>
      </p:sp>
      <p:sp>
        <p:nvSpPr>
          <p:cNvPr id="40964" name="Text Box 4">
            <a:extLst>
              <a:ext uri="{FF2B5EF4-FFF2-40B4-BE49-F238E27FC236}">
                <a16:creationId xmlns:a16="http://schemas.microsoft.com/office/drawing/2014/main" id="{41C5C1BD-C29B-4FF5-8C18-A778F3344EC9}"/>
              </a:ext>
            </a:extLst>
          </p:cNvPr>
          <p:cNvSpPr txBox="1">
            <a:spLocks noChangeArrowheads="1"/>
          </p:cNvSpPr>
          <p:nvPr/>
        </p:nvSpPr>
        <p:spPr bwMode="auto">
          <a:xfrm>
            <a:off x="6248400" y="2819400"/>
            <a:ext cx="4419600" cy="2603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Aft>
                <a:spcPct val="0"/>
              </a:spcAft>
              <a:buClr>
                <a:srgbClr val="C0504D"/>
              </a:buClr>
              <a:buFont typeface="Times" panose="02020603050405020304" pitchFamily="18" charset="0"/>
              <a:buChar char="•"/>
            </a:pPr>
            <a:r>
              <a:rPr lang="en-US" altLang="en-US" sz="2000">
                <a:solidFill>
                  <a:prstClr val="black"/>
                </a:solidFill>
                <a:latin typeface="Arial" panose="020B0604020202020204" pitchFamily="34" charset="0"/>
              </a:rPr>
              <a:t> </a:t>
            </a:r>
            <a:r>
              <a:rPr lang="en-US" altLang="en-US" sz="2400" b="1">
                <a:solidFill>
                  <a:prstClr val="black"/>
                </a:solidFill>
                <a:latin typeface="Arial" panose="020B0604020202020204" pitchFamily="34" charset="0"/>
              </a:rPr>
              <a:t>Public baths</a:t>
            </a:r>
          </a:p>
          <a:p>
            <a:pPr fontAlgn="base">
              <a:spcAft>
                <a:spcPct val="0"/>
              </a:spcAft>
              <a:buClr>
                <a:srgbClr val="C0504D"/>
              </a:buClr>
              <a:buFont typeface="Times" panose="02020603050405020304" pitchFamily="18" charset="0"/>
              <a:buChar char="•"/>
            </a:pPr>
            <a:r>
              <a:rPr lang="en-US" altLang="en-US" sz="2400" b="1">
                <a:solidFill>
                  <a:prstClr val="black"/>
                </a:solidFill>
                <a:latin typeface="Arial" panose="020B0604020202020204" pitchFamily="34" charset="0"/>
              </a:rPr>
              <a:t> Handshakes</a:t>
            </a:r>
          </a:p>
          <a:p>
            <a:pPr fontAlgn="base">
              <a:spcAft>
                <a:spcPct val="0"/>
              </a:spcAft>
              <a:buClr>
                <a:srgbClr val="C0504D"/>
              </a:buClr>
              <a:buFont typeface="Times" panose="02020603050405020304" pitchFamily="18" charset="0"/>
              <a:buChar char="•"/>
            </a:pPr>
            <a:r>
              <a:rPr lang="en-US" altLang="en-US" sz="2400" b="1">
                <a:solidFill>
                  <a:prstClr val="black"/>
                </a:solidFill>
                <a:latin typeface="Arial" panose="020B0604020202020204" pitchFamily="34" charset="0"/>
              </a:rPr>
              <a:t> Work or school contact</a:t>
            </a:r>
          </a:p>
          <a:p>
            <a:pPr fontAlgn="base">
              <a:spcAft>
                <a:spcPct val="0"/>
              </a:spcAft>
              <a:buClr>
                <a:srgbClr val="C0504D"/>
              </a:buClr>
              <a:buFont typeface="Times" panose="02020603050405020304" pitchFamily="18" charset="0"/>
              <a:buChar char="•"/>
            </a:pPr>
            <a:r>
              <a:rPr lang="en-US" altLang="en-US" sz="2400" b="1">
                <a:solidFill>
                  <a:prstClr val="black"/>
                </a:solidFill>
                <a:latin typeface="Arial" panose="020B0604020202020204" pitchFamily="34" charset="0"/>
              </a:rPr>
              <a:t> Using telephones</a:t>
            </a:r>
          </a:p>
          <a:p>
            <a:pPr fontAlgn="base">
              <a:spcAft>
                <a:spcPct val="0"/>
              </a:spcAft>
              <a:buClr>
                <a:srgbClr val="C0504D"/>
              </a:buClr>
              <a:buFont typeface="Times" panose="02020603050405020304" pitchFamily="18" charset="0"/>
              <a:buChar char="•"/>
            </a:pPr>
            <a:r>
              <a:rPr lang="en-US" altLang="en-US" sz="2400" b="1">
                <a:solidFill>
                  <a:prstClr val="black"/>
                </a:solidFill>
                <a:latin typeface="Arial" panose="020B0604020202020204" pitchFamily="34" charset="0"/>
              </a:rPr>
              <a:t> Sharing cups, glasses,</a:t>
            </a:r>
            <a:br>
              <a:rPr lang="en-US" altLang="en-US" sz="2400" b="1">
                <a:solidFill>
                  <a:prstClr val="black"/>
                </a:solidFill>
                <a:latin typeface="Arial" panose="020B0604020202020204" pitchFamily="34" charset="0"/>
              </a:rPr>
            </a:br>
            <a:r>
              <a:rPr lang="en-US" altLang="en-US" sz="2400" b="1">
                <a:solidFill>
                  <a:prstClr val="black"/>
                </a:solidFill>
                <a:latin typeface="Arial" panose="020B0604020202020204" pitchFamily="34" charset="0"/>
              </a:rPr>
              <a:t>  plates, or other utensils</a:t>
            </a:r>
            <a:endParaRPr lang="en-US" altLang="en-US" sz="2000">
              <a:solidFill>
                <a:prstClr val="black"/>
              </a:solidFill>
              <a:latin typeface="Arial" panose="020B0604020202020204" pitchFamily="34" charset="0"/>
            </a:endParaRPr>
          </a:p>
        </p:txBody>
      </p:sp>
      <p:sp>
        <p:nvSpPr>
          <p:cNvPr id="40965" name="Text Box 5">
            <a:extLst>
              <a:ext uri="{FF2B5EF4-FFF2-40B4-BE49-F238E27FC236}">
                <a16:creationId xmlns:a16="http://schemas.microsoft.com/office/drawing/2014/main" id="{CF7858FB-CED5-43AE-BB90-3C52471D7900}"/>
              </a:ext>
            </a:extLst>
          </p:cNvPr>
          <p:cNvSpPr txBox="1">
            <a:spLocks noChangeArrowheads="1"/>
          </p:cNvSpPr>
          <p:nvPr/>
        </p:nvSpPr>
        <p:spPr bwMode="auto">
          <a:xfrm>
            <a:off x="2514600" y="2746375"/>
            <a:ext cx="3581400"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92100" indent="-2921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lnSpc>
                <a:spcPct val="140000"/>
              </a:lnSpc>
              <a:spcBef>
                <a:spcPct val="0"/>
              </a:spcBef>
              <a:spcAft>
                <a:spcPct val="0"/>
              </a:spcAft>
              <a:buClr>
                <a:srgbClr val="003399"/>
              </a:buClr>
              <a:buFontTx/>
              <a:buChar char="•"/>
            </a:pPr>
            <a:r>
              <a:rPr lang="en-GB" altLang="en-US" sz="2400" b="1">
                <a:solidFill>
                  <a:prstClr val="black"/>
                </a:solidFill>
                <a:latin typeface="Arial" panose="020B0604020202020204" pitchFamily="34" charset="0"/>
                <a:cs typeface="Arial" panose="020B0604020202020204" pitchFamily="34" charset="0"/>
              </a:rPr>
              <a:t>Coughing, sneezing</a:t>
            </a:r>
          </a:p>
          <a:p>
            <a:pPr fontAlgn="base">
              <a:lnSpc>
                <a:spcPct val="140000"/>
              </a:lnSpc>
              <a:spcBef>
                <a:spcPct val="0"/>
              </a:spcBef>
              <a:spcAft>
                <a:spcPct val="0"/>
              </a:spcAft>
              <a:buClr>
                <a:srgbClr val="003399"/>
              </a:buClr>
              <a:buFontTx/>
              <a:buChar char="•"/>
            </a:pPr>
            <a:r>
              <a:rPr lang="en-GB" altLang="en-US" sz="2400" b="1">
                <a:solidFill>
                  <a:prstClr val="black"/>
                </a:solidFill>
                <a:latin typeface="Arial" panose="020B0604020202020204" pitchFamily="34" charset="0"/>
                <a:cs typeface="Arial" panose="020B0604020202020204" pitchFamily="34" charset="0"/>
              </a:rPr>
              <a:t>Insect bites</a:t>
            </a:r>
          </a:p>
          <a:p>
            <a:pPr fontAlgn="base">
              <a:lnSpc>
                <a:spcPct val="140000"/>
              </a:lnSpc>
              <a:spcBef>
                <a:spcPct val="0"/>
              </a:spcBef>
              <a:spcAft>
                <a:spcPct val="0"/>
              </a:spcAft>
              <a:buClr>
                <a:srgbClr val="003399"/>
              </a:buClr>
              <a:buFontTx/>
              <a:buChar char="•"/>
            </a:pPr>
            <a:r>
              <a:rPr lang="en-GB" altLang="en-US" sz="2400" b="1">
                <a:solidFill>
                  <a:prstClr val="black"/>
                </a:solidFill>
                <a:latin typeface="Arial" panose="020B0604020202020204" pitchFamily="34" charset="0"/>
                <a:cs typeface="Arial" panose="020B0604020202020204" pitchFamily="34" charset="0"/>
              </a:rPr>
              <a:t>Touching, hugging</a:t>
            </a:r>
          </a:p>
          <a:p>
            <a:pPr fontAlgn="base">
              <a:lnSpc>
                <a:spcPct val="140000"/>
              </a:lnSpc>
              <a:spcBef>
                <a:spcPct val="0"/>
              </a:spcBef>
              <a:spcAft>
                <a:spcPct val="0"/>
              </a:spcAft>
              <a:buClr>
                <a:srgbClr val="003399"/>
              </a:buClr>
              <a:buFontTx/>
              <a:buChar char="•"/>
            </a:pPr>
            <a:r>
              <a:rPr lang="en-GB" altLang="en-US" sz="2400" b="1">
                <a:solidFill>
                  <a:prstClr val="black"/>
                </a:solidFill>
                <a:latin typeface="Arial" panose="020B0604020202020204" pitchFamily="34" charset="0"/>
                <a:cs typeface="Arial" panose="020B0604020202020204" pitchFamily="34" charset="0"/>
              </a:rPr>
              <a:t>Water, food</a:t>
            </a:r>
          </a:p>
          <a:p>
            <a:pPr fontAlgn="base">
              <a:lnSpc>
                <a:spcPct val="140000"/>
              </a:lnSpc>
              <a:spcBef>
                <a:spcPct val="0"/>
              </a:spcBef>
              <a:spcAft>
                <a:spcPct val="0"/>
              </a:spcAft>
              <a:buClr>
                <a:srgbClr val="003399"/>
              </a:buClr>
              <a:buFontTx/>
              <a:buChar char="•"/>
            </a:pPr>
            <a:r>
              <a:rPr lang="en-GB" altLang="en-US" sz="2400" b="1">
                <a:solidFill>
                  <a:prstClr val="black"/>
                </a:solidFill>
                <a:latin typeface="Arial" panose="020B0604020202020204" pitchFamily="34" charset="0"/>
                <a:cs typeface="Arial" panose="020B0604020202020204" pitchFamily="34" charset="0"/>
              </a:rPr>
              <a:t>Kissing</a:t>
            </a:r>
          </a:p>
          <a:p>
            <a:pPr fontAlgn="base">
              <a:lnSpc>
                <a:spcPct val="140000"/>
              </a:lnSpc>
              <a:spcAft>
                <a:spcPct val="0"/>
              </a:spcAft>
              <a:buClr>
                <a:srgbClr val="003399"/>
              </a:buClr>
              <a:buNone/>
            </a:pPr>
            <a:r>
              <a:rPr lang="en-US" altLang="en-US" sz="2400" b="1">
                <a:solidFill>
                  <a:prstClr val="black"/>
                </a:solidFill>
                <a:latin typeface="Arial" panose="020B0604020202020204" pitchFamily="34" charset="0"/>
                <a:cs typeface="Arial" panose="020B0604020202020204" pitchFamily="34" charset="0"/>
              </a:rPr>
              <a:t> </a:t>
            </a:r>
          </a:p>
        </p:txBody>
      </p:sp>
      <p:pic>
        <p:nvPicPr>
          <p:cNvPr id="41991" name="Picture 7">
            <a:extLst>
              <a:ext uri="{FF2B5EF4-FFF2-40B4-BE49-F238E27FC236}">
                <a16:creationId xmlns:a16="http://schemas.microsoft.com/office/drawing/2014/main" id="{2B369C65-0A3E-4D14-9CCF-1CE72D1380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175" y="144144"/>
            <a:ext cx="9902825" cy="685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4" grpId="0"/>
      <p:bldP spid="4096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47EA77B1-7EC4-4765-B078-B4C97E4D4A4D}"/>
              </a:ext>
            </a:extLst>
          </p:cNvPr>
          <p:cNvSpPr>
            <a:spLocks noGrp="1"/>
          </p:cNvSpPr>
          <p:nvPr>
            <p:ph type="title"/>
          </p:nvPr>
        </p:nvSpPr>
        <p:spPr>
          <a:xfrm>
            <a:off x="1981200" y="274638"/>
            <a:ext cx="8229600" cy="563562"/>
          </a:xfrm>
        </p:spPr>
        <p:txBody>
          <a:bodyPr/>
          <a:lstStyle/>
          <a:p>
            <a:r>
              <a:rPr lang="en-GB" altLang="en-US"/>
              <a:t>NOTE;</a:t>
            </a:r>
          </a:p>
        </p:txBody>
      </p:sp>
      <p:sp>
        <p:nvSpPr>
          <p:cNvPr id="44035" name="Content Placeholder 2">
            <a:extLst>
              <a:ext uri="{FF2B5EF4-FFF2-40B4-BE49-F238E27FC236}">
                <a16:creationId xmlns:a16="http://schemas.microsoft.com/office/drawing/2014/main" id="{636C3DF4-E1BD-457C-85C7-FCB1FE9826A6}"/>
              </a:ext>
            </a:extLst>
          </p:cNvPr>
          <p:cNvSpPr>
            <a:spLocks noGrp="1"/>
          </p:cNvSpPr>
          <p:nvPr>
            <p:ph idx="1"/>
          </p:nvPr>
        </p:nvSpPr>
        <p:spPr>
          <a:xfrm>
            <a:off x="609600" y="1600201"/>
            <a:ext cx="11201400" cy="4525963"/>
          </a:xfrm>
        </p:spPr>
        <p:txBody>
          <a:bodyPr/>
          <a:lstStyle/>
          <a:p>
            <a:r>
              <a:rPr lang="en-GB" altLang="en-US" dirty="0">
                <a:latin typeface="Times New Roman" panose="02020603050405020304" pitchFamily="18" charset="0"/>
                <a:cs typeface="Times New Roman" panose="02020603050405020304" pitchFamily="18" charset="0"/>
              </a:rPr>
              <a:t>Transmission of HIV in Kenya is predominantly among heterosexual partnerships including stable partnerships. Transmission among </a:t>
            </a:r>
            <a:r>
              <a:rPr lang="en-GB" altLang="en-US" b="1" dirty="0">
                <a:latin typeface="Times New Roman" panose="02020603050405020304" pitchFamily="18" charset="0"/>
                <a:cs typeface="Times New Roman" panose="02020603050405020304" pitchFamily="18" charset="0"/>
              </a:rPr>
              <a:t>other key populations </a:t>
            </a:r>
            <a:r>
              <a:rPr lang="en-GB" altLang="en-US" dirty="0">
                <a:latin typeface="Times New Roman" panose="02020603050405020304" pitchFamily="18" charset="0"/>
                <a:cs typeface="Times New Roman" panose="02020603050405020304" pitchFamily="18" charset="0"/>
              </a:rPr>
              <a:t>at risk of HIV exposure, such sex workers, men who have sex with men (MSM) and injecting drug users (IDUs) accounts for about 30% of all infections. Vertical transmission also remains an important mode of transmission of HIV in Kenya.</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2">
            <a:extLst>
              <a:ext uri="{FF2B5EF4-FFF2-40B4-BE49-F238E27FC236}">
                <a16:creationId xmlns:a16="http://schemas.microsoft.com/office/drawing/2014/main" id="{3B74A83F-7745-433D-A5A5-D8A3EC906875}"/>
              </a:ext>
            </a:extLst>
          </p:cNvPr>
          <p:cNvSpPr>
            <a:spLocks noGrp="1"/>
          </p:cNvSpPr>
          <p:nvPr>
            <p:ph idx="1"/>
          </p:nvPr>
        </p:nvSpPr>
        <p:spPr>
          <a:xfrm>
            <a:off x="762000" y="228601"/>
            <a:ext cx="10058400" cy="6172199"/>
          </a:xfrm>
        </p:spPr>
        <p:txBody>
          <a:bodyPr/>
          <a:lstStyle/>
          <a:p>
            <a:pPr>
              <a:buFont typeface="Arial" panose="020B0604020202020204" pitchFamily="34" charset="0"/>
              <a:buNone/>
            </a:pPr>
            <a:r>
              <a:rPr lang="en-US" altLang="en-US" sz="2800" dirty="0"/>
              <a:t>RISK FACTORS</a:t>
            </a:r>
          </a:p>
          <a:p>
            <a:r>
              <a:rPr lang="en-US" altLang="en-US" sz="2800" i="1" dirty="0"/>
              <a:t>Having unprotected anal or vaginal sex;</a:t>
            </a:r>
          </a:p>
          <a:p>
            <a:r>
              <a:rPr lang="en-US" altLang="en-US" sz="2800" i="1" dirty="0"/>
              <a:t>Having another sexually transmitted infection such as syphilis, herpes, chlamydia, </a:t>
            </a:r>
            <a:r>
              <a:rPr lang="en-US" altLang="en-US" sz="2800" i="1" dirty="0" err="1"/>
              <a:t>gonorrhoea</a:t>
            </a:r>
            <a:r>
              <a:rPr lang="en-US" altLang="en-US" sz="2800" i="1" dirty="0"/>
              <a:t>, and bacterial vaginosis;</a:t>
            </a:r>
          </a:p>
          <a:p>
            <a:r>
              <a:rPr lang="en-US" altLang="en-US" sz="2800" i="1" dirty="0"/>
              <a:t>Sharing contaminated needles, syringes and other injecting equipment and drug solutions when injecting drugs;</a:t>
            </a:r>
          </a:p>
          <a:p>
            <a:r>
              <a:rPr lang="en-US" altLang="en-US" sz="2800" i="1" dirty="0"/>
              <a:t>Receiving unsafe injections, blood transfusions, tissue transplantation, medical procedures that involve unsterile cutting or piercing; and</a:t>
            </a:r>
          </a:p>
          <a:p>
            <a:r>
              <a:rPr lang="en-US" altLang="en-US" sz="2800" i="1" dirty="0"/>
              <a:t>Experiencing accidental needle stick injuries, including among health workers</a:t>
            </a:r>
          </a:p>
          <a:p>
            <a:pPr>
              <a:buFont typeface="Arial" panose="020B0604020202020204" pitchFamily="34" charset="0"/>
              <a:buNone/>
            </a:pPr>
            <a:endParaRPr lang="en-US" alt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6361C9BF-3C83-4D05-9CC7-2303A2C95BEC}"/>
              </a:ext>
            </a:extLst>
          </p:cNvPr>
          <p:cNvSpPr>
            <a:spLocks noGrp="1"/>
          </p:cNvSpPr>
          <p:nvPr>
            <p:ph idx="1"/>
          </p:nvPr>
        </p:nvSpPr>
        <p:spPr>
          <a:xfrm>
            <a:off x="838200" y="1524001"/>
            <a:ext cx="11353800" cy="5333998"/>
          </a:xfrm>
        </p:spPr>
        <p:txBody>
          <a:bodyPr/>
          <a:lstStyle/>
          <a:p>
            <a:pPr eaLnBrk="1" hangingPunct="1">
              <a:spcBef>
                <a:spcPct val="25000"/>
              </a:spcBef>
              <a:buClr>
                <a:srgbClr val="FFFF00"/>
              </a:buClr>
            </a:pPr>
            <a:r>
              <a:rPr lang="en-US" altLang="en-US" i="1" dirty="0">
                <a:latin typeface="Tahoma" panose="020B0604030504040204" pitchFamily="34" charset="0"/>
              </a:rPr>
              <a:t>Unprotected sex;-Homosexual/bisexual</a:t>
            </a:r>
          </a:p>
          <a:p>
            <a:pPr eaLnBrk="1" hangingPunct="1">
              <a:spcBef>
                <a:spcPct val="25000"/>
              </a:spcBef>
              <a:buClr>
                <a:srgbClr val="FFFF00"/>
              </a:buClr>
            </a:pPr>
            <a:r>
              <a:rPr lang="en-US" altLang="en-US" i="1" dirty="0">
                <a:latin typeface="Tahoma" panose="020B0604030504040204" pitchFamily="34" charset="0"/>
              </a:rPr>
              <a:t>Intravenous drug users</a:t>
            </a:r>
          </a:p>
          <a:p>
            <a:pPr eaLnBrk="1" hangingPunct="1">
              <a:spcBef>
                <a:spcPct val="25000"/>
              </a:spcBef>
              <a:buClr>
                <a:srgbClr val="FFFF00"/>
              </a:buClr>
            </a:pPr>
            <a:r>
              <a:rPr lang="en-US" altLang="en-US" i="1" dirty="0">
                <a:latin typeface="Tahoma" panose="020B0604030504040204" pitchFamily="34" charset="0"/>
              </a:rPr>
              <a:t>Promiscuous heterosexuals</a:t>
            </a:r>
          </a:p>
          <a:p>
            <a:pPr eaLnBrk="1" hangingPunct="1">
              <a:spcBef>
                <a:spcPct val="25000"/>
              </a:spcBef>
              <a:buClr>
                <a:srgbClr val="FFFF00"/>
              </a:buClr>
            </a:pPr>
            <a:r>
              <a:rPr lang="en-US" altLang="en-US" i="1" dirty="0">
                <a:latin typeface="Tahoma" panose="020B0604030504040204" pitchFamily="34" charset="0"/>
              </a:rPr>
              <a:t>Spouses of promiscuous persons</a:t>
            </a:r>
          </a:p>
          <a:p>
            <a:pPr eaLnBrk="1" hangingPunct="1">
              <a:spcBef>
                <a:spcPct val="25000"/>
              </a:spcBef>
              <a:buClr>
                <a:srgbClr val="FFFF00"/>
              </a:buClr>
            </a:pPr>
            <a:r>
              <a:rPr lang="en-US" altLang="en-US" i="1" dirty="0">
                <a:latin typeface="Tahoma" panose="020B0604030504040204" pitchFamily="34" charset="0"/>
              </a:rPr>
              <a:t>Blood product and organ recipients</a:t>
            </a:r>
          </a:p>
          <a:p>
            <a:pPr eaLnBrk="1" hangingPunct="1">
              <a:spcBef>
                <a:spcPct val="25000"/>
              </a:spcBef>
              <a:buClr>
                <a:srgbClr val="FFFF00"/>
              </a:buClr>
            </a:pPr>
            <a:r>
              <a:rPr lang="en-US" altLang="en-US" i="1" dirty="0">
                <a:latin typeface="Tahoma" panose="020B0604030504040204" pitchFamily="34" charset="0"/>
              </a:rPr>
              <a:t>Children of infected individuals</a:t>
            </a:r>
          </a:p>
          <a:p>
            <a:pPr eaLnBrk="1" hangingPunct="1">
              <a:spcBef>
                <a:spcPct val="25000"/>
              </a:spcBef>
              <a:buClr>
                <a:srgbClr val="FFFF00"/>
              </a:buClr>
            </a:pPr>
            <a:r>
              <a:rPr lang="en-US" altLang="en-US" i="1" dirty="0">
                <a:latin typeface="Tahoma" panose="020B0604030504040204" pitchFamily="34" charset="0"/>
              </a:rPr>
              <a:t>Health/laboratory workers</a:t>
            </a:r>
          </a:p>
        </p:txBody>
      </p:sp>
      <p:sp>
        <p:nvSpPr>
          <p:cNvPr id="46083" name="Text Box 3">
            <a:extLst>
              <a:ext uri="{FF2B5EF4-FFF2-40B4-BE49-F238E27FC236}">
                <a16:creationId xmlns:a16="http://schemas.microsoft.com/office/drawing/2014/main" id="{515790E2-9796-4E31-9655-CE90CDFC2EF0}"/>
              </a:ext>
            </a:extLst>
          </p:cNvPr>
          <p:cNvSpPr txBox="1">
            <a:spLocks noChangeArrowheads="1"/>
          </p:cNvSpPr>
          <p:nvPr/>
        </p:nvSpPr>
        <p:spPr bwMode="auto">
          <a:xfrm>
            <a:off x="1524000" y="304801"/>
            <a:ext cx="9144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50000"/>
              </a:spcBef>
              <a:spcAft>
                <a:spcPct val="0"/>
              </a:spcAft>
              <a:buNone/>
            </a:pPr>
            <a:r>
              <a:rPr lang="en-US" altLang="en-US" sz="4000" b="1">
                <a:solidFill>
                  <a:prstClr val="black"/>
                </a:solidFill>
                <a:latin typeface="Tahoma" panose="020B0604030504040204" pitchFamily="34" charset="0"/>
              </a:rPr>
              <a:t>RISK GROUPS</a:t>
            </a:r>
          </a:p>
        </p:txBody>
      </p:sp>
      <p:sp>
        <p:nvSpPr>
          <p:cNvPr id="46084" name="Line 4">
            <a:extLst>
              <a:ext uri="{FF2B5EF4-FFF2-40B4-BE49-F238E27FC236}">
                <a16:creationId xmlns:a16="http://schemas.microsoft.com/office/drawing/2014/main" id="{8833D04D-00EF-401E-B912-163199E19535}"/>
              </a:ext>
            </a:extLst>
          </p:cNvPr>
          <p:cNvSpPr>
            <a:spLocks noChangeShapeType="1"/>
          </p:cNvSpPr>
          <p:nvPr/>
        </p:nvSpPr>
        <p:spPr bwMode="auto">
          <a:xfrm>
            <a:off x="1905000" y="1219200"/>
            <a:ext cx="83820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Arial" panose="020B0604020202020204"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STRUCTURE OF HIV</a:t>
            </a:r>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183115" y="2120900"/>
            <a:ext cx="3832119" cy="4051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07478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14251B19-9641-4135-81EF-4DED5E809469}"/>
              </a:ext>
            </a:extLst>
          </p:cNvPr>
          <p:cNvSpPr>
            <a:spLocks noGrp="1"/>
          </p:cNvSpPr>
          <p:nvPr>
            <p:ph type="title"/>
          </p:nvPr>
        </p:nvSpPr>
        <p:spPr/>
        <p:txBody>
          <a:bodyPr/>
          <a:lstStyle/>
          <a:p>
            <a:pPr eaLnBrk="1" hangingPunct="1"/>
            <a:r>
              <a:rPr lang="en-US" altLang="en-US"/>
              <a:t>Characteristics of the virus</a:t>
            </a:r>
          </a:p>
        </p:txBody>
      </p:sp>
      <p:sp>
        <p:nvSpPr>
          <p:cNvPr id="5123" name="Rectangle 3">
            <a:extLst>
              <a:ext uri="{FF2B5EF4-FFF2-40B4-BE49-F238E27FC236}">
                <a16:creationId xmlns:a16="http://schemas.microsoft.com/office/drawing/2014/main" id="{59211D0F-2FF8-47A4-9FAE-A5EC71F58966}"/>
              </a:ext>
            </a:extLst>
          </p:cNvPr>
          <p:cNvSpPr>
            <a:spLocks noGrp="1"/>
          </p:cNvSpPr>
          <p:nvPr>
            <p:ph idx="1"/>
          </p:nvPr>
        </p:nvSpPr>
        <p:spPr/>
        <p:txBody>
          <a:bodyPr/>
          <a:lstStyle/>
          <a:p>
            <a:pPr eaLnBrk="1" hangingPunct="1"/>
            <a:r>
              <a:rPr lang="en-US" altLang="en-US" sz="2800"/>
              <a:t>Icosahedral (20 sided), enveloped virus of the lentivirus subfamily of </a:t>
            </a:r>
            <a:r>
              <a:rPr lang="en-US" altLang="en-US" sz="2800" b="1" i="1"/>
              <a:t>retroviruses.</a:t>
            </a:r>
          </a:p>
          <a:p>
            <a:pPr eaLnBrk="1" hangingPunct="1"/>
            <a:r>
              <a:rPr lang="en-US" altLang="en-US" sz="2800"/>
              <a:t>Retroviruses transcribe RNA to DNA.</a:t>
            </a:r>
          </a:p>
          <a:p>
            <a:pPr eaLnBrk="1" hangingPunct="1"/>
            <a:r>
              <a:rPr lang="en-US" altLang="en-US" sz="2800"/>
              <a:t>Two viral strands of RNA found in core surrounded by protein outer coat.</a:t>
            </a:r>
          </a:p>
          <a:p>
            <a:pPr lvl="1" eaLnBrk="1" hangingPunct="1"/>
            <a:r>
              <a:rPr lang="en-US" altLang="en-US" sz="2400"/>
              <a:t>Outer envelope contains a lipid matrix within which specific viral glycoproteins are imbedded.</a:t>
            </a:r>
          </a:p>
          <a:p>
            <a:pPr lvl="1" eaLnBrk="1" hangingPunct="1"/>
            <a:r>
              <a:rPr lang="en-US" altLang="en-US" sz="2400"/>
              <a:t>These knob-like structures responsible for binding to target cell.</a:t>
            </a:r>
          </a:p>
          <a:p>
            <a:pPr eaLnBrk="1" hangingPunct="1"/>
            <a:endParaRPr lang="en-US" altLang="en-US" sz="28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FD37764F-BE11-442B-B3AE-17C545C64332}"/>
              </a:ext>
            </a:extLst>
          </p:cNvPr>
          <p:cNvSpPr>
            <a:spLocks noGrp="1"/>
          </p:cNvSpPr>
          <p:nvPr>
            <p:ph type="title"/>
          </p:nvPr>
        </p:nvSpPr>
        <p:spPr/>
        <p:txBody>
          <a:bodyPr/>
          <a:lstStyle/>
          <a:p>
            <a:r>
              <a:rPr lang="en-US" altLang="en-US"/>
              <a:t>STRUCTURE HIV</a:t>
            </a:r>
          </a:p>
        </p:txBody>
      </p:sp>
      <p:pic>
        <p:nvPicPr>
          <p:cNvPr id="6147" name="Content Placeholder 3" descr="See the source image">
            <a:extLst>
              <a:ext uri="{FF2B5EF4-FFF2-40B4-BE49-F238E27FC236}">
                <a16:creationId xmlns:a16="http://schemas.microsoft.com/office/drawing/2014/main" id="{57A5D969-7E4F-4185-A385-DED2D68C886F}"/>
              </a:ext>
            </a:extLst>
          </p:cNvPr>
          <p:cNvPicPr>
            <a:picLocks noGrp="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752600" y="1524000"/>
            <a:ext cx="8686800" cy="4953000"/>
          </a:xfr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8914EB8A-1F57-45FB-BEF1-50876DAE2DF7}"/>
              </a:ext>
            </a:extLst>
          </p:cNvPr>
          <p:cNvSpPr>
            <a:spLocks noGrp="1"/>
          </p:cNvSpPr>
          <p:nvPr>
            <p:ph type="title"/>
          </p:nvPr>
        </p:nvSpPr>
        <p:spPr/>
        <p:txBody>
          <a:bodyPr/>
          <a:lstStyle/>
          <a:p>
            <a:pPr eaLnBrk="1" hangingPunct="1"/>
            <a:r>
              <a:rPr lang="en-US" altLang="en-US"/>
              <a:t>Characteristics of the virus</a:t>
            </a:r>
          </a:p>
        </p:txBody>
      </p:sp>
      <p:pic>
        <p:nvPicPr>
          <p:cNvPr id="7171" name="Picture 4">
            <a:extLst>
              <a:ext uri="{FF2B5EF4-FFF2-40B4-BE49-F238E27FC236}">
                <a16:creationId xmlns:a16="http://schemas.microsoft.com/office/drawing/2014/main" id="{619CD2D4-8363-48D4-8064-9B91CDEA5FD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438400" y="1371600"/>
            <a:ext cx="7086600" cy="5486400"/>
          </a:xfrm>
          <a:noFill/>
        </p:spPr>
      </p:pic>
    </p:spTree>
    <p:extLst>
      <p:ext uri="{BB962C8B-B14F-4D97-AF65-F5344CB8AC3E}">
        <p14:creationId xmlns:p14="http://schemas.microsoft.com/office/powerpoint/2010/main" val="6784536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89788"/>
            <a:ext cx="11963400" cy="6115812"/>
          </a:xfrm>
        </p:spPr>
        <p:txBody>
          <a:bodyPr>
            <a:noAutofit/>
          </a:bodyPr>
          <a:lstStyle/>
          <a:p>
            <a:pPr marL="114300" indent="0">
              <a:buNone/>
            </a:pPr>
            <a:r>
              <a:rPr lang="en-US" sz="2400" b="1" dirty="0"/>
              <a:t>COMPONENTS OF HIV STRUCTURE.</a:t>
            </a:r>
          </a:p>
          <a:p>
            <a:pPr marL="114300" indent="0">
              <a:buNone/>
            </a:pPr>
            <a:r>
              <a:rPr lang="en-US" sz="2400" b="1" dirty="0"/>
              <a:t>DOUBLE LIPID MEMBRANE</a:t>
            </a:r>
          </a:p>
          <a:p>
            <a:r>
              <a:rPr lang="en-US" sz="2400" dirty="0"/>
              <a:t>The virus has a double stranded membrane that is lined by gp17.</a:t>
            </a:r>
          </a:p>
          <a:p>
            <a:r>
              <a:rPr lang="en-US" sz="2400" dirty="0"/>
              <a:t> It is strengthened or studded by surface gp120 by transmembrane gp41</a:t>
            </a:r>
          </a:p>
          <a:p>
            <a:r>
              <a:rPr lang="en-US" sz="2400" dirty="0"/>
              <a:t>The glycoproteins mediate the entry of the virus into the host cell.</a:t>
            </a:r>
          </a:p>
          <a:p>
            <a:pPr marL="114300" indent="0">
              <a:buNone/>
            </a:pPr>
            <a:r>
              <a:rPr lang="en-US" sz="2400" b="1" dirty="0"/>
              <a:t>CASPID</a:t>
            </a:r>
          </a:p>
          <a:p>
            <a:r>
              <a:rPr lang="en-US" sz="2400" dirty="0"/>
              <a:t>The capsid is made of several proteins but main is gp 24 which forms the membrane within the capsule area/viral genetic material composed of two identical strands of RNA.</a:t>
            </a:r>
          </a:p>
          <a:p>
            <a:r>
              <a:rPr lang="en-US" sz="2400" dirty="0"/>
              <a:t> Viral enzymes include; reverse transcriptase –It converts viral single stranded RNA into double stranded DNA. </a:t>
            </a:r>
          </a:p>
          <a:p>
            <a:r>
              <a:rPr lang="en-US" sz="2400" dirty="0"/>
              <a:t>This is important during duplication since viral DNA is incorporated into host DNA.</a:t>
            </a:r>
          </a:p>
          <a:p>
            <a:r>
              <a:rPr lang="en-US" sz="2400" dirty="0"/>
              <a:t>Integrase; it facilitates integration of viral DNA into host DNA.</a:t>
            </a:r>
          </a:p>
          <a:p>
            <a:r>
              <a:rPr lang="en-US" sz="2400" dirty="0"/>
              <a:t>Protease; help to processes the newly formed viral proteins to form the new viral particles / </a:t>
            </a:r>
            <a:r>
              <a:rPr lang="en-US" sz="2400" dirty="0" err="1"/>
              <a:t>virions</a:t>
            </a:r>
            <a:r>
              <a:rPr lang="en-US" sz="2400" dirty="0"/>
              <a:t>.</a:t>
            </a:r>
          </a:p>
        </p:txBody>
      </p:sp>
    </p:spTree>
    <p:extLst>
      <p:ext uri="{BB962C8B-B14F-4D97-AF65-F5344CB8AC3E}">
        <p14:creationId xmlns:p14="http://schemas.microsoft.com/office/powerpoint/2010/main" val="1335561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TO HIV /AIDS</a:t>
            </a:r>
          </a:p>
        </p:txBody>
      </p:sp>
      <p:sp>
        <p:nvSpPr>
          <p:cNvPr id="3" name="Content Placeholder 2"/>
          <p:cNvSpPr>
            <a:spLocks noGrp="1"/>
          </p:cNvSpPr>
          <p:nvPr>
            <p:ph idx="1"/>
          </p:nvPr>
        </p:nvSpPr>
        <p:spPr/>
        <p:txBody>
          <a:bodyPr>
            <a:normAutofit/>
          </a:bodyPr>
          <a:lstStyle/>
          <a:p>
            <a:r>
              <a:rPr lang="en-US" sz="2800" dirty="0"/>
              <a:t>HIV is a public health threat globally. An estimated 1.5 million Kenyans are living with HIV, of whom 1,136,000 were on antiretroviral therapy by December 2017.</a:t>
            </a:r>
          </a:p>
          <a:p>
            <a:r>
              <a:rPr lang="en-US" sz="2800" dirty="0"/>
              <a:t>The MOH releases updated HIV prevention and treatment guidelines in line with emerging evidence every 2 years. These guidelines are aligned with the Ministry of Health’s mission of providing the highest standard of health for all Kenyans and one of the Government of Kenya’s Big Four Agenda on universal health coverage. </a:t>
            </a:r>
          </a:p>
        </p:txBody>
      </p:sp>
    </p:spTree>
    <p:extLst>
      <p:ext uri="{BB962C8B-B14F-4D97-AF65-F5344CB8AC3E}">
        <p14:creationId xmlns:p14="http://schemas.microsoft.com/office/powerpoint/2010/main" val="27398835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6DD6C7D7-48A7-4576-9BA6-A51B20C62169}"/>
              </a:ext>
            </a:extLst>
          </p:cNvPr>
          <p:cNvSpPr>
            <a:spLocks noGrp="1"/>
          </p:cNvSpPr>
          <p:nvPr>
            <p:ph type="title"/>
          </p:nvPr>
        </p:nvSpPr>
        <p:spPr/>
        <p:txBody>
          <a:bodyPr/>
          <a:lstStyle/>
          <a:p>
            <a:pPr eaLnBrk="1" hangingPunct="1"/>
            <a:r>
              <a:rPr lang="en-US" altLang="en-US"/>
              <a:t>Structural Genes</a:t>
            </a:r>
          </a:p>
        </p:txBody>
      </p:sp>
      <p:sp>
        <p:nvSpPr>
          <p:cNvPr id="9219" name="Rectangle 3">
            <a:extLst>
              <a:ext uri="{FF2B5EF4-FFF2-40B4-BE49-F238E27FC236}">
                <a16:creationId xmlns:a16="http://schemas.microsoft.com/office/drawing/2014/main" id="{4CFF7ABF-0121-4AEC-924A-3F3C3AAB9A5A}"/>
              </a:ext>
            </a:extLst>
          </p:cNvPr>
          <p:cNvSpPr>
            <a:spLocks noGrp="1"/>
          </p:cNvSpPr>
          <p:nvPr>
            <p:ph idx="1"/>
          </p:nvPr>
        </p:nvSpPr>
        <p:spPr/>
        <p:txBody>
          <a:bodyPr/>
          <a:lstStyle/>
          <a:p>
            <a:pPr eaLnBrk="1" hangingPunct="1"/>
            <a:r>
              <a:rPr lang="en-US" altLang="en-US"/>
              <a:t>Three main structural genes:</a:t>
            </a:r>
          </a:p>
          <a:p>
            <a:pPr lvl="1" eaLnBrk="1" hangingPunct="1"/>
            <a:r>
              <a:rPr lang="en-US" altLang="en-US" b="1"/>
              <a:t>Group Specific Antigen (Gag</a:t>
            </a:r>
            <a:r>
              <a:rPr lang="en-US" altLang="en-US"/>
              <a:t>)</a:t>
            </a:r>
          </a:p>
          <a:p>
            <a:pPr lvl="1" eaLnBrk="1" hangingPunct="1"/>
            <a:r>
              <a:rPr lang="en-US" altLang="en-US" b="1"/>
              <a:t>Envelope (Env)</a:t>
            </a:r>
            <a:endParaRPr lang="en-US" altLang="en-US"/>
          </a:p>
          <a:p>
            <a:pPr lvl="1" eaLnBrk="1" hangingPunct="1"/>
            <a:r>
              <a:rPr lang="en-US" altLang="en-US" b="1"/>
              <a:t>Polymerase (Pol)</a:t>
            </a:r>
            <a:endParaRPr lang="en-US" altLang="en-US"/>
          </a:p>
          <a:p>
            <a:pPr eaLnBrk="1" hangingPunct="1"/>
            <a:endParaRPr lang="en-US" alt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B3104B88-24AE-4808-91FC-545ADC814931}"/>
              </a:ext>
            </a:extLst>
          </p:cNvPr>
          <p:cNvSpPr>
            <a:spLocks noGrp="1"/>
          </p:cNvSpPr>
          <p:nvPr>
            <p:ph type="title"/>
          </p:nvPr>
        </p:nvSpPr>
        <p:spPr/>
        <p:txBody>
          <a:bodyPr/>
          <a:lstStyle/>
          <a:p>
            <a:pPr eaLnBrk="1" hangingPunct="1"/>
            <a:r>
              <a:rPr lang="en-US" altLang="en-US" b="1"/>
              <a:t>Group Specific Antigen (Gag</a:t>
            </a:r>
            <a:r>
              <a:rPr lang="en-US" altLang="en-US"/>
              <a:t>)</a:t>
            </a:r>
          </a:p>
        </p:txBody>
      </p:sp>
      <p:sp>
        <p:nvSpPr>
          <p:cNvPr id="10243" name="Rectangle 3">
            <a:extLst>
              <a:ext uri="{FF2B5EF4-FFF2-40B4-BE49-F238E27FC236}">
                <a16:creationId xmlns:a16="http://schemas.microsoft.com/office/drawing/2014/main" id="{F8C757DA-FF4A-4459-B421-C29AFDD3EB1D}"/>
              </a:ext>
            </a:extLst>
          </p:cNvPr>
          <p:cNvSpPr>
            <a:spLocks noGrp="1"/>
          </p:cNvSpPr>
          <p:nvPr>
            <p:ph idx="1"/>
          </p:nvPr>
        </p:nvSpPr>
        <p:spPr/>
        <p:txBody>
          <a:bodyPr/>
          <a:lstStyle/>
          <a:p>
            <a:pPr eaLnBrk="1" hangingPunct="1">
              <a:lnSpc>
                <a:spcPct val="90000"/>
              </a:lnSpc>
            </a:pPr>
            <a:r>
              <a:rPr lang="en-US" altLang="en-US"/>
              <a:t>Located in nucelocapsid of virus.</a:t>
            </a:r>
          </a:p>
          <a:p>
            <a:pPr eaLnBrk="1" hangingPunct="1">
              <a:lnSpc>
                <a:spcPct val="90000"/>
              </a:lnSpc>
            </a:pPr>
            <a:r>
              <a:rPr lang="en-US" altLang="en-US"/>
              <a:t>Icosahedryl capsid surrounds the internal nucleic acids made up of </a:t>
            </a:r>
            <a:r>
              <a:rPr lang="en-US" altLang="en-US" i="1"/>
              <a:t>p24 </a:t>
            </a:r>
            <a:r>
              <a:rPr lang="en-US" altLang="en-US"/>
              <a:t>and</a:t>
            </a:r>
            <a:r>
              <a:rPr lang="en-US" altLang="en-US" i="1"/>
              <a:t>p15.</a:t>
            </a:r>
          </a:p>
          <a:p>
            <a:pPr eaLnBrk="1" hangingPunct="1">
              <a:lnSpc>
                <a:spcPct val="90000"/>
              </a:lnSpc>
            </a:pPr>
            <a:r>
              <a:rPr lang="en-US" altLang="en-US" i="1"/>
              <a:t>p17 </a:t>
            </a:r>
            <a:r>
              <a:rPr lang="en-US" altLang="en-US"/>
              <a:t>lies between protein core and envelope and is embedded in the internal portion of the envelope.</a:t>
            </a:r>
          </a:p>
          <a:p>
            <a:pPr eaLnBrk="1" hangingPunct="1">
              <a:lnSpc>
                <a:spcPct val="90000"/>
              </a:lnSpc>
            </a:pPr>
            <a:r>
              <a:rPr lang="en-US" altLang="en-US"/>
              <a:t>Two additional </a:t>
            </a:r>
            <a:r>
              <a:rPr lang="en-US" altLang="en-US" i="1"/>
              <a:t>p55 </a:t>
            </a:r>
            <a:r>
              <a:rPr lang="en-US" altLang="en-US"/>
              <a:t>products, </a:t>
            </a:r>
            <a:r>
              <a:rPr lang="en-US" altLang="en-US" i="1"/>
              <a:t>p7 </a:t>
            </a:r>
            <a:r>
              <a:rPr lang="en-US" altLang="en-US"/>
              <a:t>and </a:t>
            </a:r>
            <a:r>
              <a:rPr lang="en-US" altLang="en-US" i="1"/>
              <a:t>p9</a:t>
            </a:r>
            <a:r>
              <a:rPr lang="en-US" altLang="en-US"/>
              <a:t>, are nucleic acid binding proteins closely associated with the RNA.</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D925D9BB-2D45-4F9B-B48B-22D39165DBB7}"/>
              </a:ext>
            </a:extLst>
          </p:cNvPr>
          <p:cNvSpPr>
            <a:spLocks noGrp="1"/>
          </p:cNvSpPr>
          <p:nvPr>
            <p:ph type="title"/>
          </p:nvPr>
        </p:nvSpPr>
        <p:spPr/>
        <p:txBody>
          <a:bodyPr/>
          <a:lstStyle/>
          <a:p>
            <a:pPr eaLnBrk="1" hangingPunct="1"/>
            <a:r>
              <a:rPr lang="en-US" altLang="en-US" b="1"/>
              <a:t>Polymerase (Pol)</a:t>
            </a:r>
            <a:endParaRPr lang="en-US" altLang="en-US"/>
          </a:p>
        </p:txBody>
      </p:sp>
      <p:sp>
        <p:nvSpPr>
          <p:cNvPr id="12291" name="Rectangle 3">
            <a:extLst>
              <a:ext uri="{FF2B5EF4-FFF2-40B4-BE49-F238E27FC236}">
                <a16:creationId xmlns:a16="http://schemas.microsoft.com/office/drawing/2014/main" id="{CCAA1515-F32F-4756-99AC-0F56C84F0A62}"/>
              </a:ext>
            </a:extLst>
          </p:cNvPr>
          <p:cNvSpPr>
            <a:spLocks noGrp="1"/>
          </p:cNvSpPr>
          <p:nvPr>
            <p:ph idx="1"/>
          </p:nvPr>
        </p:nvSpPr>
        <p:spPr/>
        <p:txBody>
          <a:bodyPr/>
          <a:lstStyle/>
          <a:p>
            <a:pPr eaLnBrk="1" hangingPunct="1"/>
            <a:r>
              <a:rPr lang="en-US" altLang="en-US" b="1"/>
              <a:t>Polymerase (Pol) </a:t>
            </a:r>
            <a:r>
              <a:rPr lang="en-US" altLang="en-US"/>
              <a:t>codes for p66 and p51 subunits of reverse transcriptase and p31 an endonuclease.</a:t>
            </a:r>
          </a:p>
          <a:p>
            <a:pPr lvl="1" eaLnBrk="1" hangingPunct="1"/>
            <a:r>
              <a:rPr lang="en-US" altLang="en-US"/>
              <a:t>Located in the core, close to nucleic acids.</a:t>
            </a:r>
          </a:p>
          <a:p>
            <a:pPr lvl="1" eaLnBrk="1" hangingPunct="1"/>
            <a:r>
              <a:rPr lang="en-US" altLang="en-US"/>
              <a:t>Responsible for conversion of viral RNA into DNA, integration of DNA into host cell DNA and cleavage of protein precursors.</a:t>
            </a:r>
          </a:p>
          <a:p>
            <a:pPr eaLnBrk="1" hangingPunct="1"/>
            <a:endParaRPr lang="en-US" alt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6FE6E3F0-020C-4E93-A75E-8AA7AD2EB85D}"/>
              </a:ext>
            </a:extLst>
          </p:cNvPr>
          <p:cNvSpPr>
            <a:spLocks noGrp="1"/>
          </p:cNvSpPr>
          <p:nvPr>
            <p:ph type="title"/>
          </p:nvPr>
        </p:nvSpPr>
        <p:spPr/>
        <p:txBody>
          <a:bodyPr/>
          <a:lstStyle/>
          <a:p>
            <a:pPr eaLnBrk="1" hangingPunct="1"/>
            <a:r>
              <a:rPr lang="en-US" altLang="en-US" b="1"/>
              <a:t>Envelope (Env)</a:t>
            </a:r>
            <a:endParaRPr lang="en-US" altLang="en-US"/>
          </a:p>
        </p:txBody>
      </p:sp>
      <p:sp>
        <p:nvSpPr>
          <p:cNvPr id="11267" name="Rectangle 3">
            <a:extLst>
              <a:ext uri="{FF2B5EF4-FFF2-40B4-BE49-F238E27FC236}">
                <a16:creationId xmlns:a16="http://schemas.microsoft.com/office/drawing/2014/main" id="{9F7F1DD9-A9FC-4849-9D5C-374700B86291}"/>
              </a:ext>
            </a:extLst>
          </p:cNvPr>
          <p:cNvSpPr>
            <a:spLocks noGrp="1"/>
          </p:cNvSpPr>
          <p:nvPr>
            <p:ph idx="1"/>
          </p:nvPr>
        </p:nvSpPr>
        <p:spPr>
          <a:xfrm>
            <a:off x="381000" y="1417638"/>
            <a:ext cx="11582400" cy="4906962"/>
          </a:xfrm>
        </p:spPr>
        <p:txBody>
          <a:bodyPr/>
          <a:lstStyle/>
          <a:p>
            <a:pPr eaLnBrk="1" hangingPunct="1">
              <a:lnSpc>
                <a:spcPct val="80000"/>
              </a:lnSpc>
            </a:pPr>
            <a:r>
              <a:rPr lang="en-US" altLang="en-US" sz="2800" b="1" dirty="0">
                <a:latin typeface="Times New Roman" panose="02020603050405020304" pitchFamily="18" charset="0"/>
                <a:cs typeface="Times New Roman" panose="02020603050405020304" pitchFamily="18" charset="0"/>
              </a:rPr>
              <a:t>Envelope (Env) </a:t>
            </a:r>
            <a:r>
              <a:rPr lang="en-US" altLang="en-US" sz="2800" dirty="0">
                <a:latin typeface="Times New Roman" panose="02020603050405020304" pitchFamily="18" charset="0"/>
                <a:cs typeface="Times New Roman" panose="02020603050405020304" pitchFamily="18" charset="0"/>
              </a:rPr>
              <a:t>gene codes for envelope proteins </a:t>
            </a:r>
            <a:r>
              <a:rPr lang="en-US" altLang="en-US" sz="2800" i="1" dirty="0">
                <a:latin typeface="Times New Roman" panose="02020603050405020304" pitchFamily="18" charset="0"/>
                <a:cs typeface="Times New Roman" panose="02020603050405020304" pitchFamily="18" charset="0"/>
              </a:rPr>
              <a:t>gp160</a:t>
            </a:r>
            <a:r>
              <a:rPr lang="en-US" altLang="en-US" sz="2800" dirty="0">
                <a:latin typeface="Times New Roman" panose="02020603050405020304" pitchFamily="18" charset="0"/>
                <a:cs typeface="Times New Roman" panose="02020603050405020304" pitchFamily="18" charset="0"/>
              </a:rPr>
              <a:t>, </a:t>
            </a:r>
            <a:r>
              <a:rPr lang="en-US" altLang="en-US" sz="2800" i="1" dirty="0">
                <a:latin typeface="Times New Roman" panose="02020603050405020304" pitchFamily="18" charset="0"/>
                <a:cs typeface="Times New Roman" panose="02020603050405020304" pitchFamily="18" charset="0"/>
              </a:rPr>
              <a:t>gp120 </a:t>
            </a:r>
            <a:r>
              <a:rPr lang="en-US" altLang="en-US" sz="2800" dirty="0">
                <a:latin typeface="Times New Roman" panose="02020603050405020304" pitchFamily="18" charset="0"/>
                <a:cs typeface="Times New Roman" panose="02020603050405020304" pitchFamily="18" charset="0"/>
              </a:rPr>
              <a:t>and </a:t>
            </a:r>
            <a:r>
              <a:rPr lang="en-US" altLang="en-US" sz="2800" i="1" dirty="0">
                <a:latin typeface="Times New Roman" panose="02020603050405020304" pitchFamily="18" charset="0"/>
                <a:cs typeface="Times New Roman" panose="02020603050405020304" pitchFamily="18" charset="0"/>
              </a:rPr>
              <a:t>gp41</a:t>
            </a:r>
            <a:r>
              <a:rPr lang="en-US" altLang="en-US" sz="2800" dirty="0">
                <a:latin typeface="Times New Roman" panose="02020603050405020304" pitchFamily="18" charset="0"/>
                <a:cs typeface="Times New Roman" panose="02020603050405020304" pitchFamily="18" charset="0"/>
              </a:rPr>
              <a:t>.</a:t>
            </a:r>
          </a:p>
          <a:p>
            <a:pPr lvl="1" eaLnBrk="1" hangingPunct="1">
              <a:lnSpc>
                <a:spcPct val="80000"/>
              </a:lnSpc>
            </a:pPr>
            <a:r>
              <a:rPr lang="en-US" altLang="en-US" i="1" dirty="0">
                <a:latin typeface="Times New Roman" panose="02020603050405020304" pitchFamily="18" charset="0"/>
                <a:cs typeface="Times New Roman" panose="02020603050405020304" pitchFamily="18" charset="0"/>
              </a:rPr>
              <a:t>These polyproteins will eventually be cleaved by proteases to become HIV envelope glycoproteins gp120 and gp41.</a:t>
            </a:r>
            <a:r>
              <a:rPr lang="en-US" altLang="en-US" dirty="0">
                <a:latin typeface="Times New Roman" panose="02020603050405020304" pitchFamily="18" charset="0"/>
                <a:cs typeface="Times New Roman" panose="02020603050405020304" pitchFamily="18" charset="0"/>
              </a:rPr>
              <a:t> </a:t>
            </a:r>
          </a:p>
          <a:p>
            <a:pPr lvl="1" eaLnBrk="1" hangingPunct="1">
              <a:lnSpc>
                <a:spcPct val="80000"/>
              </a:lnSpc>
            </a:pPr>
            <a:r>
              <a:rPr lang="en-US" altLang="en-US" i="1" dirty="0">
                <a:latin typeface="Times New Roman" panose="02020603050405020304" pitchFamily="18" charset="0"/>
                <a:cs typeface="Times New Roman" panose="02020603050405020304" pitchFamily="18" charset="0"/>
              </a:rPr>
              <a:t>gp160 </a:t>
            </a:r>
            <a:r>
              <a:rPr lang="en-US" altLang="en-US" dirty="0">
                <a:latin typeface="Times New Roman" panose="02020603050405020304" pitchFamily="18" charset="0"/>
                <a:cs typeface="Times New Roman" panose="02020603050405020304" pitchFamily="18" charset="0"/>
              </a:rPr>
              <a:t>cleaved to form </a:t>
            </a:r>
            <a:r>
              <a:rPr lang="en-US" altLang="en-US" i="1" dirty="0">
                <a:latin typeface="Times New Roman" panose="02020603050405020304" pitchFamily="18" charset="0"/>
                <a:cs typeface="Times New Roman" panose="02020603050405020304" pitchFamily="18" charset="0"/>
              </a:rPr>
              <a:t>gp120 </a:t>
            </a:r>
            <a:r>
              <a:rPr lang="en-US" altLang="en-US" dirty="0">
                <a:latin typeface="Times New Roman" panose="02020603050405020304" pitchFamily="18" charset="0"/>
                <a:cs typeface="Times New Roman" panose="02020603050405020304" pitchFamily="18" charset="0"/>
              </a:rPr>
              <a:t>and </a:t>
            </a:r>
            <a:r>
              <a:rPr lang="en-US" altLang="en-US" i="1" dirty="0">
                <a:latin typeface="Times New Roman" panose="02020603050405020304" pitchFamily="18" charset="0"/>
                <a:cs typeface="Times New Roman" panose="02020603050405020304" pitchFamily="18" charset="0"/>
              </a:rPr>
              <a:t>gp41</a:t>
            </a:r>
            <a:r>
              <a:rPr lang="en-US" altLang="en-US" dirty="0">
                <a:latin typeface="Times New Roman" panose="02020603050405020304" pitchFamily="18" charset="0"/>
                <a:cs typeface="Times New Roman" panose="02020603050405020304" pitchFamily="18" charset="0"/>
              </a:rPr>
              <a:t>.</a:t>
            </a:r>
          </a:p>
          <a:p>
            <a:pPr lvl="1" eaLnBrk="1" hangingPunct="1">
              <a:lnSpc>
                <a:spcPct val="80000"/>
              </a:lnSpc>
            </a:pPr>
            <a:r>
              <a:rPr lang="en-US" altLang="en-US" i="1" dirty="0">
                <a:latin typeface="Times New Roman" panose="02020603050405020304" pitchFamily="18" charset="0"/>
                <a:cs typeface="Times New Roman" panose="02020603050405020304" pitchFamily="18" charset="0"/>
              </a:rPr>
              <a:t>gp120 </a:t>
            </a:r>
            <a:r>
              <a:rPr lang="en-US" altLang="en-US" dirty="0">
                <a:latin typeface="Times New Roman" panose="02020603050405020304" pitchFamily="18" charset="0"/>
                <a:cs typeface="Times New Roman" panose="02020603050405020304" pitchFamily="18" charset="0"/>
              </a:rPr>
              <a:t>forms the 72 knobs which protrude from outer envelope.</a:t>
            </a:r>
          </a:p>
          <a:p>
            <a:pPr lvl="1" eaLnBrk="1" hangingPunct="1">
              <a:lnSpc>
                <a:spcPct val="80000"/>
              </a:lnSpc>
            </a:pPr>
            <a:r>
              <a:rPr lang="en-US" altLang="en-US" i="1" dirty="0">
                <a:latin typeface="Times New Roman" panose="02020603050405020304" pitchFamily="18" charset="0"/>
                <a:cs typeface="Times New Roman" panose="02020603050405020304" pitchFamily="18" charset="0"/>
              </a:rPr>
              <a:t>gp41 </a:t>
            </a:r>
            <a:r>
              <a:rPr lang="en-US" altLang="en-US" dirty="0">
                <a:latin typeface="Times New Roman" panose="02020603050405020304" pitchFamily="18" charset="0"/>
                <a:cs typeface="Times New Roman" panose="02020603050405020304" pitchFamily="18" charset="0"/>
              </a:rPr>
              <a:t>is a transmembrane glycoprotein antigen that spans the inner and outer membranes and attaches to </a:t>
            </a:r>
            <a:r>
              <a:rPr lang="en-US" altLang="en-US" i="1" dirty="0">
                <a:latin typeface="Times New Roman" panose="02020603050405020304" pitchFamily="18" charset="0"/>
                <a:cs typeface="Times New Roman" panose="02020603050405020304" pitchFamily="18" charset="0"/>
              </a:rPr>
              <a:t>gp120</a:t>
            </a:r>
            <a:r>
              <a:rPr lang="en-US" altLang="en-US" dirty="0">
                <a:latin typeface="Times New Roman" panose="02020603050405020304" pitchFamily="18" charset="0"/>
                <a:cs typeface="Times New Roman" panose="02020603050405020304" pitchFamily="18" charset="0"/>
              </a:rPr>
              <a:t>.</a:t>
            </a:r>
          </a:p>
          <a:p>
            <a:pPr lvl="1" eaLnBrk="1" hangingPunct="1">
              <a:lnSpc>
                <a:spcPct val="80000"/>
              </a:lnSpc>
            </a:pPr>
            <a:r>
              <a:rPr lang="en-US" altLang="en-US" i="1" dirty="0">
                <a:latin typeface="Times New Roman" panose="02020603050405020304" pitchFamily="18" charset="0"/>
                <a:cs typeface="Times New Roman" panose="02020603050405020304" pitchFamily="18" charset="0"/>
              </a:rPr>
              <a:t>gp120 </a:t>
            </a:r>
            <a:r>
              <a:rPr lang="en-US" altLang="en-US" dirty="0">
                <a:latin typeface="Times New Roman" panose="02020603050405020304" pitchFamily="18" charset="0"/>
                <a:cs typeface="Times New Roman" panose="02020603050405020304" pitchFamily="18" charset="0"/>
              </a:rPr>
              <a:t>and </a:t>
            </a:r>
            <a:r>
              <a:rPr lang="en-US" altLang="en-US" i="1" dirty="0">
                <a:latin typeface="Times New Roman" panose="02020603050405020304" pitchFamily="18" charset="0"/>
                <a:cs typeface="Times New Roman" panose="02020603050405020304" pitchFamily="18" charset="0"/>
              </a:rPr>
              <a:t>gp41 </a:t>
            </a:r>
            <a:r>
              <a:rPr lang="en-US" altLang="en-US" dirty="0">
                <a:latin typeface="Times New Roman" panose="02020603050405020304" pitchFamily="18" charset="0"/>
                <a:cs typeface="Times New Roman" panose="02020603050405020304" pitchFamily="18" charset="0"/>
              </a:rPr>
              <a:t>both involved with fusion and attachment of HIV to CD4 antigen on host cells.</a:t>
            </a:r>
          </a:p>
        </p:txBody>
      </p:sp>
    </p:spTree>
    <p:extLst>
      <p:ext uri="{BB962C8B-B14F-4D97-AF65-F5344CB8AC3E}">
        <p14:creationId xmlns:p14="http://schemas.microsoft.com/office/powerpoint/2010/main" val="8601392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E482155E-B75E-47F5-A4DE-DC491FAD580F}"/>
              </a:ext>
            </a:extLst>
          </p:cNvPr>
          <p:cNvSpPr>
            <a:spLocks noGrp="1"/>
          </p:cNvSpPr>
          <p:nvPr>
            <p:ph type="title"/>
          </p:nvPr>
        </p:nvSpPr>
        <p:spPr/>
        <p:txBody>
          <a:bodyPr/>
          <a:lstStyle/>
          <a:p>
            <a:pPr eaLnBrk="1" hangingPunct="1"/>
            <a:r>
              <a:rPr lang="en-US" altLang="en-US"/>
              <a:t>Viral Replication</a:t>
            </a:r>
          </a:p>
        </p:txBody>
      </p:sp>
      <p:sp>
        <p:nvSpPr>
          <p:cNvPr id="13315" name="Rectangle 3">
            <a:extLst>
              <a:ext uri="{FF2B5EF4-FFF2-40B4-BE49-F238E27FC236}">
                <a16:creationId xmlns:a16="http://schemas.microsoft.com/office/drawing/2014/main" id="{6F07C0A8-E433-4DCE-81D0-83644C0A40D8}"/>
              </a:ext>
            </a:extLst>
          </p:cNvPr>
          <p:cNvSpPr>
            <a:spLocks noGrp="1"/>
          </p:cNvSpPr>
          <p:nvPr>
            <p:ph idx="1"/>
          </p:nvPr>
        </p:nvSpPr>
        <p:spPr/>
        <p:txBody>
          <a:bodyPr/>
          <a:lstStyle/>
          <a:p>
            <a:pPr eaLnBrk="1" hangingPunct="1"/>
            <a:r>
              <a:rPr lang="en-US" altLang="en-US" sz="2800"/>
              <a:t>First step, HIV attaches to susceptible host cell.</a:t>
            </a:r>
          </a:p>
          <a:p>
            <a:pPr lvl="1" eaLnBrk="1" hangingPunct="1"/>
            <a:r>
              <a:rPr lang="en-US" altLang="en-US" sz="2400"/>
              <a:t>Site of attachment is the CD4 antigen found on a variety of cells</a:t>
            </a:r>
          </a:p>
          <a:p>
            <a:pPr lvl="2" eaLnBrk="1" hangingPunct="1"/>
            <a:r>
              <a:rPr lang="en-US" altLang="en-US" sz="2000"/>
              <a:t>helper T cells</a:t>
            </a:r>
          </a:p>
          <a:p>
            <a:pPr lvl="2" eaLnBrk="1" hangingPunct="1"/>
            <a:r>
              <a:rPr lang="en-US" altLang="en-US" sz="2000"/>
              <a:t>macrophages</a:t>
            </a:r>
          </a:p>
          <a:p>
            <a:pPr lvl="2" eaLnBrk="1" hangingPunct="1"/>
            <a:r>
              <a:rPr lang="en-US" altLang="en-US" sz="2000"/>
              <a:t>monocytes</a:t>
            </a:r>
          </a:p>
          <a:p>
            <a:pPr lvl="2" eaLnBrk="1" hangingPunct="1"/>
            <a:r>
              <a:rPr lang="en-US" altLang="en-US" sz="2000"/>
              <a:t>B cells</a:t>
            </a:r>
          </a:p>
          <a:p>
            <a:pPr lvl="2" eaLnBrk="1" hangingPunct="1"/>
            <a:r>
              <a:rPr lang="en-US" altLang="en-US" sz="2000"/>
              <a:t>microglial brain cells</a:t>
            </a:r>
          </a:p>
          <a:p>
            <a:pPr lvl="2" eaLnBrk="1" hangingPunct="1"/>
            <a:r>
              <a:rPr lang="en-US" altLang="en-US" sz="2000"/>
              <a:t>intestinal cells</a:t>
            </a:r>
          </a:p>
          <a:p>
            <a:pPr lvl="1" eaLnBrk="1" hangingPunct="1"/>
            <a:r>
              <a:rPr lang="en-US" altLang="en-US" sz="2400"/>
              <a:t>T cells infected later on.</a:t>
            </a:r>
          </a:p>
          <a:p>
            <a:pPr lvl="1" eaLnBrk="1" hangingPunct="1"/>
            <a:endParaRPr lang="en-US" altLang="en-US" sz="24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D35AE5FC-4BCB-46C6-9184-649AB093D8AB}"/>
              </a:ext>
            </a:extLst>
          </p:cNvPr>
          <p:cNvSpPr>
            <a:spLocks noGrp="1"/>
          </p:cNvSpPr>
          <p:nvPr>
            <p:ph type="title"/>
          </p:nvPr>
        </p:nvSpPr>
        <p:spPr/>
        <p:txBody>
          <a:bodyPr/>
          <a:lstStyle/>
          <a:p>
            <a:r>
              <a:rPr lang="en-US" altLang="en-US"/>
              <a:t>Cont,</a:t>
            </a:r>
          </a:p>
        </p:txBody>
      </p:sp>
      <p:sp>
        <p:nvSpPr>
          <p:cNvPr id="3" name="Content Placeholder 2">
            <a:extLst>
              <a:ext uri="{FF2B5EF4-FFF2-40B4-BE49-F238E27FC236}">
                <a16:creationId xmlns:a16="http://schemas.microsoft.com/office/drawing/2014/main" id="{49A6AEA6-1846-43D5-8A77-8E5E26D09E60}"/>
              </a:ext>
            </a:extLst>
          </p:cNvPr>
          <p:cNvSpPr>
            <a:spLocks noGrp="1"/>
          </p:cNvSpPr>
          <p:nvPr>
            <p:ph sz="quarter" idx="1"/>
          </p:nvPr>
        </p:nvSpPr>
        <p:spPr/>
        <p:txBody>
          <a:bodyPr>
            <a:normAutofit lnSpcReduction="10000"/>
          </a:bodyPr>
          <a:lstStyle/>
          <a:p>
            <a:pPr>
              <a:defRPr/>
            </a:pPr>
            <a:r>
              <a:rPr lang="en-US" dirty="0"/>
              <a:t>In order for viruses to reproduce they must infect cells in the body</a:t>
            </a:r>
          </a:p>
          <a:p>
            <a:pPr>
              <a:defRPr/>
            </a:pPr>
            <a:r>
              <a:rPr lang="en-US" dirty="0"/>
              <a:t>HIV can infect many types of cells in the body but it mostly infect the cells of the immune system.</a:t>
            </a:r>
          </a:p>
          <a:p>
            <a:pPr>
              <a:defRPr/>
            </a:pPr>
            <a:r>
              <a:rPr lang="en-US" dirty="0"/>
              <a:t>Once infected a cell can produce hundreds of new copies of HIV. </a:t>
            </a:r>
          </a:p>
          <a:p>
            <a:pPr>
              <a:defRPr/>
            </a:pPr>
            <a:r>
              <a:rPr lang="en-US" dirty="0"/>
              <a:t>Several kinds of the immune cells have proteins on their surface called CD4 protein which helps the virus to bind to the host cell.</a:t>
            </a:r>
          </a:p>
          <a:p>
            <a:pPr>
              <a:defRPr/>
            </a:pP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8F498125-1216-4B17-B851-C77C63EE0583}"/>
              </a:ext>
            </a:extLst>
          </p:cNvPr>
          <p:cNvSpPr>
            <a:spLocks noGrp="1"/>
          </p:cNvSpPr>
          <p:nvPr>
            <p:ph type="title"/>
          </p:nvPr>
        </p:nvSpPr>
        <p:spPr/>
        <p:txBody>
          <a:bodyPr/>
          <a:lstStyle/>
          <a:p>
            <a:r>
              <a:rPr lang="en-US" altLang="en-US"/>
              <a:t>cont</a:t>
            </a:r>
          </a:p>
        </p:txBody>
      </p:sp>
      <p:sp>
        <p:nvSpPr>
          <p:cNvPr id="15363" name="Content Placeholder 2">
            <a:extLst>
              <a:ext uri="{FF2B5EF4-FFF2-40B4-BE49-F238E27FC236}">
                <a16:creationId xmlns:a16="http://schemas.microsoft.com/office/drawing/2014/main" id="{3022D9DB-59BC-46A6-87D0-46FB5BE0CE22}"/>
              </a:ext>
            </a:extLst>
          </p:cNvPr>
          <p:cNvSpPr>
            <a:spLocks noGrp="1"/>
          </p:cNvSpPr>
          <p:nvPr>
            <p:ph sz="quarter" idx="1"/>
          </p:nvPr>
        </p:nvSpPr>
        <p:spPr/>
        <p:txBody>
          <a:bodyPr/>
          <a:lstStyle/>
          <a:p>
            <a:r>
              <a:rPr lang="en-US" altLang="en-US"/>
              <a:t>The main target for HIV is a white blood cell called the T4- lymphocyte or T-helper cell</a:t>
            </a:r>
          </a:p>
          <a:p>
            <a:r>
              <a:rPr lang="en-US" altLang="en-US"/>
              <a:t>The T4 cell is responsible for warning your immune system that there are invaders present.</a:t>
            </a:r>
          </a:p>
          <a:p>
            <a:r>
              <a:rPr lang="en-US" altLang="en-US"/>
              <a:t>Once HIV binds to an immune cell hides its DNA inside the cells DNA.</a:t>
            </a:r>
          </a:p>
          <a:p>
            <a:r>
              <a:rPr lang="en-US" altLang="en-US"/>
              <a:t>This turns the cell into a sort of HIV factory so it can make many more copes of itself</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Content Placeholder 3" descr="See the source image">
            <a:extLst>
              <a:ext uri="{FF2B5EF4-FFF2-40B4-BE49-F238E27FC236}">
                <a16:creationId xmlns:a16="http://schemas.microsoft.com/office/drawing/2014/main" id="{EC45279F-F391-435A-AA43-A612C0AC7DA9}"/>
              </a:ext>
            </a:extLst>
          </p:cNvPr>
          <p:cNvPicPr>
            <a:picLocks noGrp="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752600" y="0"/>
            <a:ext cx="8915400" cy="6629400"/>
          </a:xfr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74D3445A-E304-4BFF-B04A-36BCFB1216A7}"/>
              </a:ext>
            </a:extLst>
          </p:cNvPr>
          <p:cNvSpPr>
            <a:spLocks noGrp="1"/>
          </p:cNvSpPr>
          <p:nvPr>
            <p:ph type="title"/>
          </p:nvPr>
        </p:nvSpPr>
        <p:spPr/>
        <p:txBody>
          <a:bodyPr/>
          <a:lstStyle/>
          <a:p>
            <a:pPr eaLnBrk="1" hangingPunct="1"/>
            <a:r>
              <a:rPr lang="en-US" altLang="en-US"/>
              <a:t>Early Phase HIV Infection</a:t>
            </a:r>
          </a:p>
        </p:txBody>
      </p:sp>
      <p:sp>
        <p:nvSpPr>
          <p:cNvPr id="17411" name="Rectangle 8">
            <a:extLst>
              <a:ext uri="{FF2B5EF4-FFF2-40B4-BE49-F238E27FC236}">
                <a16:creationId xmlns:a16="http://schemas.microsoft.com/office/drawing/2014/main" id="{B0CDA9FD-DC5C-4FE1-8608-71DDB13D44D2}"/>
              </a:ext>
            </a:extLst>
          </p:cNvPr>
          <p:cNvSpPr>
            <a:spLocks noGrp="1"/>
          </p:cNvSpPr>
          <p:nvPr>
            <p:ph type="body" sz="half" idx="1"/>
          </p:nvPr>
        </p:nvSpPr>
        <p:spPr>
          <a:xfrm>
            <a:off x="1981200" y="1524001"/>
            <a:ext cx="4038600" cy="4525963"/>
          </a:xfrm>
        </p:spPr>
        <p:txBody>
          <a:bodyPr/>
          <a:lstStyle/>
          <a:p>
            <a:pPr eaLnBrk="1" hangingPunct="1"/>
            <a:r>
              <a:rPr lang="en-US" altLang="en-US" sz="2800"/>
              <a:t>In early phase HIV infection, initial viruses are M-tropic. Their envelope glycoprotein gp120 is able to bind to CD4 molecules and chemokine receptors called CCR5 found on macrophages </a:t>
            </a:r>
          </a:p>
        </p:txBody>
      </p:sp>
      <p:pic>
        <p:nvPicPr>
          <p:cNvPr id="17412" name="Picture 6">
            <a:extLst>
              <a:ext uri="{FF2B5EF4-FFF2-40B4-BE49-F238E27FC236}">
                <a16:creationId xmlns:a16="http://schemas.microsoft.com/office/drawing/2014/main" id="{B979A4A8-0E19-41AB-9177-44A2FC7A0A48}"/>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467475" y="2138364"/>
            <a:ext cx="3448050" cy="3449637"/>
          </a:xfrm>
        </p:spPr>
      </p:pic>
    </p:spTree>
    <p:extLst>
      <p:ext uri="{BB962C8B-B14F-4D97-AF65-F5344CB8AC3E}">
        <p14:creationId xmlns:p14="http://schemas.microsoft.com/office/powerpoint/2010/main" val="18390561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5">
            <a:extLst>
              <a:ext uri="{FF2B5EF4-FFF2-40B4-BE49-F238E27FC236}">
                <a16:creationId xmlns:a16="http://schemas.microsoft.com/office/drawing/2014/main" id="{3AAF667E-55D3-44C1-A666-B91CC5548A4E}"/>
              </a:ext>
            </a:extLst>
          </p:cNvPr>
          <p:cNvSpPr>
            <a:spLocks noGrp="1"/>
          </p:cNvSpPr>
          <p:nvPr>
            <p:ph type="body" sz="half" idx="1"/>
          </p:nvPr>
        </p:nvSpPr>
        <p:spPr/>
        <p:txBody>
          <a:bodyPr/>
          <a:lstStyle/>
          <a:p>
            <a:pPr eaLnBrk="1" hangingPunct="1"/>
            <a:r>
              <a:rPr lang="en-US" altLang="en-US" sz="2800"/>
              <a:t>In late phase HIV infection, most of the viruses are T-tropic, having gp120 capable of binding to CD4 and CXCR4 found on T4-lymphocytes. </a:t>
            </a:r>
          </a:p>
        </p:txBody>
      </p:sp>
      <p:pic>
        <p:nvPicPr>
          <p:cNvPr id="19459" name="Picture 6">
            <a:extLst>
              <a:ext uri="{FF2B5EF4-FFF2-40B4-BE49-F238E27FC236}">
                <a16:creationId xmlns:a16="http://schemas.microsoft.com/office/drawing/2014/main" id="{5EBDBA6C-93F0-40B4-B8E4-D8C6CD613C09}"/>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467475" y="2138364"/>
            <a:ext cx="3448050" cy="3449637"/>
          </a:xfrm>
        </p:spPr>
      </p:pic>
    </p:spTree>
    <p:extLst>
      <p:ext uri="{BB962C8B-B14F-4D97-AF65-F5344CB8AC3E}">
        <p14:creationId xmlns:p14="http://schemas.microsoft.com/office/powerpoint/2010/main" val="3199988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
            <a:ext cx="11506200" cy="6553200"/>
          </a:xfrm>
        </p:spPr>
        <p:txBody>
          <a:bodyPr>
            <a:normAutofit/>
          </a:bodyPr>
          <a:lstStyle/>
          <a:p>
            <a:r>
              <a:rPr lang="en-US" sz="2400" dirty="0"/>
              <a:t>HIV testing services (HTS) provides the first critical link to comprehensive HIV treatment and prevention. Additionally, this initial step provides opportunities to offer other interventions such as sexual and reproductive health services, TB screening and referral, substance abuse screening and referral, information and referral for voluntary medical male circumcision, pre-exposure prophylaxis (</a:t>
            </a:r>
            <a:r>
              <a:rPr lang="en-US" sz="2400" dirty="0" err="1"/>
              <a:t>PrEP</a:t>
            </a:r>
            <a:r>
              <a:rPr lang="en-US" sz="2400" dirty="0"/>
              <a:t>), post-exposure prophylaxis (PEP) and other combination HIV prevention services.</a:t>
            </a:r>
          </a:p>
          <a:p>
            <a:r>
              <a:rPr lang="en-US" sz="2400" dirty="0"/>
              <a:t>HIV testing should be voluntary and conducted ethically in an environment where the five Cs of Consent, Confidentiality, Counselling, Correct results and Connection (linkage) can be assured. </a:t>
            </a:r>
          </a:p>
          <a:p>
            <a:endParaRPr lang="en-US" dirty="0"/>
          </a:p>
        </p:txBody>
      </p:sp>
    </p:spTree>
    <p:extLst>
      <p:ext uri="{BB962C8B-B14F-4D97-AF65-F5344CB8AC3E}">
        <p14:creationId xmlns:p14="http://schemas.microsoft.com/office/powerpoint/2010/main" val="20919041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LIFE CYCLE OF HIV</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540000" y="2120900"/>
            <a:ext cx="7118350" cy="4051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93492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26274D9F-EA3B-44B1-B74C-5EEFC468413C}"/>
              </a:ext>
            </a:extLst>
          </p:cNvPr>
          <p:cNvSpPr>
            <a:spLocks noGrp="1"/>
          </p:cNvSpPr>
          <p:nvPr>
            <p:ph type="title"/>
          </p:nvPr>
        </p:nvSpPr>
        <p:spPr/>
        <p:txBody>
          <a:bodyPr rtlCol="0">
            <a:normAutofit fontScale="90000"/>
          </a:bodyPr>
          <a:lstStyle/>
          <a:p>
            <a:pPr eaLnBrk="1" fontAlgn="auto" hangingPunct="1">
              <a:spcAft>
                <a:spcPts val="0"/>
              </a:spcAft>
              <a:defRPr/>
            </a:pPr>
            <a:r>
              <a:rPr lang="en-US" b="1"/>
              <a:t>The 7 stages of HIV Life Cycle or Steps of HIV Replication</a:t>
            </a:r>
            <a:br>
              <a:rPr lang="en-US" b="1"/>
            </a:br>
            <a:endParaRPr lang="en-US"/>
          </a:p>
        </p:txBody>
      </p:sp>
      <p:sp>
        <p:nvSpPr>
          <p:cNvPr id="21507" name="Content Placeholder 2">
            <a:extLst>
              <a:ext uri="{FF2B5EF4-FFF2-40B4-BE49-F238E27FC236}">
                <a16:creationId xmlns:a16="http://schemas.microsoft.com/office/drawing/2014/main" id="{6C77A844-82B8-4399-BD09-BEBF313C4B59}"/>
              </a:ext>
            </a:extLst>
          </p:cNvPr>
          <p:cNvSpPr>
            <a:spLocks noGrp="1"/>
          </p:cNvSpPr>
          <p:nvPr>
            <p:ph idx="1"/>
          </p:nvPr>
        </p:nvSpPr>
        <p:spPr/>
        <p:txBody>
          <a:bodyPr/>
          <a:lstStyle/>
          <a:p>
            <a:pPr marL="514350" indent="-514350" eaLnBrk="1" hangingPunct="1">
              <a:buFontTx/>
              <a:buAutoNum type="arabicPeriod"/>
            </a:pPr>
            <a:r>
              <a:rPr lang="en-US" altLang="en-US"/>
              <a:t>Binding or Attachment stage</a:t>
            </a:r>
          </a:p>
          <a:p>
            <a:pPr marL="514350" indent="-514350" eaLnBrk="1" hangingPunct="1">
              <a:buFontTx/>
              <a:buAutoNum type="arabicPeriod"/>
            </a:pPr>
            <a:r>
              <a:rPr lang="en-US" altLang="en-US"/>
              <a:t>Fusion stage</a:t>
            </a:r>
          </a:p>
          <a:p>
            <a:pPr marL="514350" indent="-514350" eaLnBrk="1" hangingPunct="1">
              <a:buFontTx/>
              <a:buAutoNum type="arabicPeriod"/>
            </a:pPr>
            <a:r>
              <a:rPr lang="en-US" altLang="en-US"/>
              <a:t>Reverse transcription</a:t>
            </a:r>
          </a:p>
          <a:p>
            <a:pPr marL="514350" indent="-514350" eaLnBrk="1" hangingPunct="1">
              <a:buFontTx/>
              <a:buAutoNum type="arabicPeriod"/>
            </a:pPr>
            <a:r>
              <a:rPr lang="en-US" altLang="en-US"/>
              <a:t>Replication</a:t>
            </a:r>
          </a:p>
          <a:p>
            <a:pPr marL="514350" indent="-514350" eaLnBrk="1" hangingPunct="1">
              <a:buFontTx/>
              <a:buAutoNum type="arabicPeriod"/>
            </a:pPr>
            <a:r>
              <a:rPr lang="en-US" altLang="en-US"/>
              <a:t>Integration</a:t>
            </a:r>
          </a:p>
          <a:p>
            <a:pPr marL="514350" indent="-514350" eaLnBrk="1" hangingPunct="1">
              <a:buFontTx/>
              <a:buAutoNum type="arabicPeriod"/>
            </a:pPr>
            <a:r>
              <a:rPr lang="en-US" altLang="en-US"/>
              <a:t>Assembly</a:t>
            </a:r>
          </a:p>
          <a:p>
            <a:pPr marL="514350" indent="-514350" eaLnBrk="1" hangingPunct="1">
              <a:buFontTx/>
              <a:buAutoNum type="arabicPeriod"/>
            </a:pPr>
            <a:r>
              <a:rPr lang="en-US" altLang="en-US"/>
              <a:t>Budding</a:t>
            </a:r>
          </a:p>
          <a:p>
            <a:pPr marL="514350" indent="-514350" eaLnBrk="1" hangingPunct="1"/>
            <a:endParaRPr lang="en-US" alt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10058400" cy="685800"/>
          </a:xfrm>
        </p:spPr>
        <p:txBody>
          <a:bodyPr>
            <a:normAutofit fontScale="90000"/>
          </a:bodyPr>
          <a:lstStyle/>
          <a:p>
            <a:r>
              <a:rPr lang="en-US" dirty="0"/>
              <a:t>BINDING</a:t>
            </a:r>
          </a:p>
        </p:txBody>
      </p:sp>
      <p:sp>
        <p:nvSpPr>
          <p:cNvPr id="3" name="Content Placeholder 2"/>
          <p:cNvSpPr>
            <a:spLocks noGrp="1"/>
          </p:cNvSpPr>
          <p:nvPr>
            <p:ph idx="1"/>
          </p:nvPr>
        </p:nvSpPr>
        <p:spPr>
          <a:xfrm>
            <a:off x="152400" y="685800"/>
            <a:ext cx="12039600" cy="6172200"/>
          </a:xfrm>
        </p:spPr>
        <p:txBody>
          <a:bodyPr>
            <a:normAutofit fontScale="92500" lnSpcReduction="20000"/>
          </a:bodyPr>
          <a:lstStyle/>
          <a:p>
            <a:r>
              <a:rPr lang="en-US" sz="3000" dirty="0">
                <a:solidFill>
                  <a:srgbClr val="000000"/>
                </a:solidFill>
              </a:rPr>
              <a:t>This step consists of several interactions between the host cell and the virus. </a:t>
            </a:r>
          </a:p>
          <a:p>
            <a:r>
              <a:rPr lang="en-US" sz="3000" dirty="0">
                <a:solidFill>
                  <a:srgbClr val="000000"/>
                </a:solidFill>
              </a:rPr>
              <a:t>The first one involves the attachment of the virus through the gp 120 and gp 41 to the CD4 cell receptor of the host cell.</a:t>
            </a:r>
          </a:p>
          <a:p>
            <a:r>
              <a:rPr lang="en-US" sz="3000" dirty="0">
                <a:solidFill>
                  <a:srgbClr val="000000"/>
                </a:solidFill>
              </a:rPr>
              <a:t>Thereafter, there is an interaction between a CD4 cell co‐receptors and the gp120 complex. </a:t>
            </a:r>
          </a:p>
          <a:p>
            <a:r>
              <a:rPr lang="en-US" sz="3000" dirty="0">
                <a:solidFill>
                  <a:srgbClr val="000000"/>
                </a:solidFill>
              </a:rPr>
              <a:t>This step is the most important one in the process, without which no infection occurs. This works like a key and a lock.</a:t>
            </a:r>
          </a:p>
          <a:p>
            <a:r>
              <a:rPr lang="en-US" sz="3000" dirty="0">
                <a:solidFill>
                  <a:srgbClr val="000000"/>
                </a:solidFill>
              </a:rPr>
              <a:t> It is also important to remember this  as one of the sites for medicines called co-receptor antagonists.</a:t>
            </a:r>
          </a:p>
          <a:p>
            <a:pPr eaLnBrk="1" hangingPunct="1"/>
            <a:r>
              <a:rPr lang="en-US" altLang="en-US" sz="3200" dirty="0"/>
              <a:t>In the binding or attachment stage of HIV Life cycle, the HIV virus attaches itself to the surface of CD4 cells by using its receptor known as </a:t>
            </a:r>
            <a:r>
              <a:rPr lang="en-US" altLang="en-US" sz="3200" i="1" dirty="0"/>
              <a:t>gp120</a:t>
            </a:r>
            <a:r>
              <a:rPr lang="en-US" altLang="en-US" sz="3200" dirty="0"/>
              <a:t> (a glycoprotein) to attach to some receptors on the CD4 cells such as </a:t>
            </a:r>
            <a:r>
              <a:rPr lang="en-US" altLang="en-US" sz="3200" i="1" dirty="0"/>
              <a:t>CCR5</a:t>
            </a:r>
            <a:r>
              <a:rPr lang="en-US" altLang="en-US" sz="3200" dirty="0"/>
              <a:t> receptor and </a:t>
            </a:r>
            <a:r>
              <a:rPr lang="en-US" altLang="en-US" sz="3200" i="1" dirty="0"/>
              <a:t>CXCR4.</a:t>
            </a:r>
          </a:p>
          <a:p>
            <a:pPr eaLnBrk="1" hangingPunct="1"/>
            <a:r>
              <a:rPr lang="en-US" altLang="en-US" sz="3200" dirty="0"/>
              <a:t>The HIV virus only infects CD4 cells because these cells express the receptors that help the HIV virus to enter the cells. </a:t>
            </a:r>
            <a:r>
              <a:rPr lang="en-US" altLang="en-US" sz="3200" b="1" i="1" dirty="0"/>
              <a:t>inhibited by CCR5 drug</a:t>
            </a:r>
            <a:endParaRPr lang="en-US" altLang="en-US" sz="3200" dirty="0"/>
          </a:p>
          <a:p>
            <a:endParaRPr lang="en-US" sz="3000" dirty="0"/>
          </a:p>
        </p:txBody>
      </p:sp>
    </p:spTree>
    <p:extLst>
      <p:ext uri="{BB962C8B-B14F-4D97-AF65-F5344CB8AC3E}">
        <p14:creationId xmlns:p14="http://schemas.microsoft.com/office/powerpoint/2010/main" val="42595054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FUSION AND ENTRY</a:t>
            </a:r>
          </a:p>
        </p:txBody>
      </p:sp>
      <p:sp>
        <p:nvSpPr>
          <p:cNvPr id="3" name="Content Placeholder 2"/>
          <p:cNvSpPr>
            <a:spLocks noGrp="1"/>
          </p:cNvSpPr>
          <p:nvPr>
            <p:ph idx="1"/>
          </p:nvPr>
        </p:nvSpPr>
        <p:spPr/>
        <p:txBody>
          <a:bodyPr>
            <a:normAutofit/>
          </a:bodyPr>
          <a:lstStyle/>
          <a:p>
            <a:r>
              <a:rPr lang="en-US" sz="2800" dirty="0"/>
              <a:t>This step involves the fusion of the membranes of the host cell and that of the virus. </a:t>
            </a:r>
          </a:p>
          <a:p>
            <a:r>
              <a:rPr lang="en-US" altLang="en-US" sz="2800" dirty="0"/>
              <a:t>After binding to the CD4 cell, the HIV virus then fuses its envelope (which serves as the covering of the virus) with the cell membrane of the CD4 cell. This enables the Virus to gain entry into the CD4 cell. This stage of HIV Replication is blocked by </a:t>
            </a:r>
            <a:r>
              <a:rPr lang="en-US" altLang="en-US" sz="2800" b="1" i="1" dirty="0"/>
              <a:t>Fusion inhibitors</a:t>
            </a:r>
            <a:r>
              <a:rPr lang="en-US" altLang="en-US" sz="2800" dirty="0"/>
              <a:t> </a:t>
            </a:r>
            <a:r>
              <a:rPr lang="en-US" sz="2800" dirty="0"/>
              <a:t>such as </a:t>
            </a:r>
            <a:r>
              <a:rPr lang="en-US" sz="2800" dirty="0" err="1"/>
              <a:t>enfurvitide</a:t>
            </a:r>
            <a:r>
              <a:rPr lang="en-US" altLang="en-US" sz="2800" dirty="0"/>
              <a:t>– which are drugs used for treatment of HIV infection.</a:t>
            </a:r>
            <a:endParaRPr lang="en-US" sz="2800" dirty="0"/>
          </a:p>
        </p:txBody>
      </p:sp>
    </p:spTree>
    <p:extLst>
      <p:ext uri="{BB962C8B-B14F-4D97-AF65-F5344CB8AC3E}">
        <p14:creationId xmlns:p14="http://schemas.microsoft.com/office/powerpoint/2010/main" val="20805713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REVERSE TRANSCRIPTION</a:t>
            </a:r>
          </a:p>
        </p:txBody>
      </p:sp>
      <p:sp>
        <p:nvSpPr>
          <p:cNvPr id="3" name="Content Placeholder 2"/>
          <p:cNvSpPr>
            <a:spLocks noGrp="1"/>
          </p:cNvSpPr>
          <p:nvPr>
            <p:ph idx="1"/>
          </p:nvPr>
        </p:nvSpPr>
        <p:spPr/>
        <p:txBody>
          <a:bodyPr>
            <a:noAutofit/>
          </a:bodyPr>
          <a:lstStyle/>
          <a:p>
            <a:r>
              <a:rPr lang="en-US" sz="2800" dirty="0">
                <a:solidFill>
                  <a:srgbClr val="000000"/>
                </a:solidFill>
              </a:rPr>
              <a:t>By now you should have realized that the virus has uncoated itself by engaging in the last two steps and only the nucleus and its contents (RNA, reverse transcriptase, integrase, and other viral proteins) enter the host cell cytoplasm. </a:t>
            </a:r>
          </a:p>
          <a:p>
            <a:r>
              <a:rPr lang="en-US" sz="2800" dirty="0">
                <a:solidFill>
                  <a:srgbClr val="000000"/>
                </a:solidFill>
              </a:rPr>
              <a:t>Using one of its enzymes, reverse transcriptase, the virus is able to transform from a SSRNA to a dsDNA.</a:t>
            </a:r>
          </a:p>
          <a:p>
            <a:r>
              <a:rPr lang="en-US" sz="2800" dirty="0">
                <a:solidFill>
                  <a:srgbClr val="000000"/>
                </a:solidFill>
              </a:rPr>
              <a:t> Can you think of the reason why this virus takes up the DNA state?</a:t>
            </a:r>
          </a:p>
        </p:txBody>
      </p:sp>
    </p:spTree>
    <p:extLst>
      <p:ext uri="{BB962C8B-B14F-4D97-AF65-F5344CB8AC3E}">
        <p14:creationId xmlns:p14="http://schemas.microsoft.com/office/powerpoint/2010/main" val="32591477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C17ED-2ECE-4F81-8B9B-3B18CE51DC52}"/>
              </a:ext>
            </a:extLst>
          </p:cNvPr>
          <p:cNvSpPr>
            <a:spLocks noGrp="1"/>
          </p:cNvSpPr>
          <p:nvPr>
            <p:ph type="title"/>
          </p:nvPr>
        </p:nvSpPr>
        <p:spPr/>
        <p:txBody>
          <a:bodyPr/>
          <a:lstStyle/>
          <a:p>
            <a:r>
              <a:rPr lang="en-US" dirty="0" err="1"/>
              <a:t>Cont</a:t>
            </a:r>
            <a:r>
              <a:rPr lang="en-US" dirty="0"/>
              <a:t>,</a:t>
            </a:r>
          </a:p>
        </p:txBody>
      </p:sp>
      <p:sp>
        <p:nvSpPr>
          <p:cNvPr id="3" name="Content Placeholder 2">
            <a:extLst>
              <a:ext uri="{FF2B5EF4-FFF2-40B4-BE49-F238E27FC236}">
                <a16:creationId xmlns:a16="http://schemas.microsoft.com/office/drawing/2014/main" id="{399E0A22-356E-4CD8-8442-CE2F932DA798}"/>
              </a:ext>
            </a:extLst>
          </p:cNvPr>
          <p:cNvSpPr>
            <a:spLocks noGrp="1"/>
          </p:cNvSpPr>
          <p:nvPr>
            <p:ph idx="1"/>
          </p:nvPr>
        </p:nvSpPr>
        <p:spPr/>
        <p:txBody>
          <a:bodyPr/>
          <a:lstStyle/>
          <a:p>
            <a:r>
              <a:rPr lang="en-US" sz="3200" dirty="0"/>
              <a:t>For a HIV virus to replicate, it must change from RNA (</a:t>
            </a:r>
            <a:r>
              <a:rPr lang="en-US" sz="3200" dirty="0" err="1"/>
              <a:t>RiboNucleic</a:t>
            </a:r>
            <a:r>
              <a:rPr lang="en-US" sz="3200" dirty="0"/>
              <a:t> Acid) to DNA (</a:t>
            </a:r>
            <a:r>
              <a:rPr lang="en-US" sz="3200" dirty="0" err="1"/>
              <a:t>DeoxyriboNucleic</a:t>
            </a:r>
            <a:r>
              <a:rPr lang="en-US" sz="3200" dirty="0"/>
              <a:t> Acid); for HIV to effect this change, it uses a protein (enzyme) called Reverse Transcriptase. This enzyme then changes the HIV RNA to HIV DNA . Once the HIV DNA is produced, it can then enter the Nucleus of the CD4 cell now. This is blocked by </a:t>
            </a:r>
            <a:r>
              <a:rPr lang="en-US" sz="3200" b="1" dirty="0"/>
              <a:t>Nucleoside Reverse Transcriptase Inhibitors and Non-Nucleoside Reverse Transcriptase Inhibitors.</a:t>
            </a:r>
          </a:p>
          <a:p>
            <a:endParaRPr lang="en-US" dirty="0"/>
          </a:p>
        </p:txBody>
      </p:sp>
    </p:spTree>
    <p:extLst>
      <p:ext uri="{BB962C8B-B14F-4D97-AF65-F5344CB8AC3E}">
        <p14:creationId xmlns:p14="http://schemas.microsoft.com/office/powerpoint/2010/main" val="23609917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124968"/>
          </a:xfrm>
        </p:spPr>
        <p:txBody>
          <a:bodyPr>
            <a:normAutofit fontScale="90000"/>
          </a:bodyPr>
          <a:lstStyle/>
          <a:p>
            <a:r>
              <a:rPr lang="en-US" dirty="0"/>
              <a:t>INTEGRATION</a:t>
            </a:r>
          </a:p>
        </p:txBody>
      </p:sp>
      <p:sp>
        <p:nvSpPr>
          <p:cNvPr id="3" name="Content Placeholder 2"/>
          <p:cNvSpPr>
            <a:spLocks noGrp="1"/>
          </p:cNvSpPr>
          <p:nvPr>
            <p:ph idx="1"/>
          </p:nvPr>
        </p:nvSpPr>
        <p:spPr>
          <a:xfrm>
            <a:off x="228600" y="838200"/>
            <a:ext cx="10899648" cy="5791200"/>
          </a:xfrm>
        </p:spPr>
        <p:txBody>
          <a:bodyPr>
            <a:noAutofit/>
          </a:bodyPr>
          <a:lstStyle/>
          <a:p>
            <a:r>
              <a:rPr lang="en-US" sz="3000" dirty="0">
                <a:solidFill>
                  <a:srgbClr val="000000"/>
                </a:solidFill>
              </a:rPr>
              <a:t>We have all heard of the adage that when you go </a:t>
            </a:r>
            <a:r>
              <a:rPr lang="en-US" sz="3000" b="1" dirty="0">
                <a:solidFill>
                  <a:srgbClr val="000000"/>
                </a:solidFill>
              </a:rPr>
              <a:t>to Rome you do what the Romans do! </a:t>
            </a:r>
          </a:p>
          <a:p>
            <a:r>
              <a:rPr lang="en-US" sz="3000" dirty="0">
                <a:solidFill>
                  <a:srgbClr val="000000"/>
                </a:solidFill>
              </a:rPr>
              <a:t>The HIV virus having taken a DNA status is in a form similar to that in the host cell’s nucleus: DNA.</a:t>
            </a:r>
          </a:p>
          <a:p>
            <a:r>
              <a:rPr lang="en-US" sz="3000" dirty="0">
                <a:solidFill>
                  <a:srgbClr val="000000"/>
                </a:solidFill>
              </a:rPr>
              <a:t> It is thus transported into the host nucleus and integrates into the host cell DNA. This is aided by the viral enzyme Integrase. Once this happens, the cell becomes infected permanently until it dies</a:t>
            </a:r>
            <a:r>
              <a:rPr lang="en-US" sz="3000" i="1" dirty="0">
                <a:solidFill>
                  <a:srgbClr val="000000"/>
                </a:solidFill>
              </a:rPr>
              <a:t>.(</a:t>
            </a:r>
            <a:r>
              <a:rPr lang="en-US" altLang="en-US" sz="3000" i="1" dirty="0"/>
              <a:t>Inside the CD4 nucleus, HIV then uses an enzyme known as </a:t>
            </a:r>
            <a:r>
              <a:rPr lang="en-US" altLang="en-US" sz="3000" b="1" i="1" dirty="0"/>
              <a:t>Integrase</a:t>
            </a:r>
            <a:r>
              <a:rPr lang="en-US" altLang="en-US" sz="3000" i="1" dirty="0"/>
              <a:t> to integrate (or insert) its vital DNA into the DNA of the CD4 cell (provirus)</a:t>
            </a:r>
            <a:endParaRPr lang="en-US" sz="3000" i="1" dirty="0">
              <a:solidFill>
                <a:srgbClr val="000000"/>
              </a:solidFill>
            </a:endParaRPr>
          </a:p>
          <a:p>
            <a:r>
              <a:rPr lang="en-US" sz="3000" dirty="0"/>
              <a:t>The infected host cell’s mechanisms </a:t>
            </a:r>
            <a:r>
              <a:rPr lang="en-US" sz="3000" b="1" dirty="0"/>
              <a:t>are taken over by </a:t>
            </a:r>
            <a:r>
              <a:rPr lang="en-US" sz="3000" dirty="0"/>
              <a:t>the virus. As we all know, DNA gives rise to RNA part of which makes proteins. </a:t>
            </a:r>
          </a:p>
          <a:p>
            <a:r>
              <a:rPr lang="en-US" sz="3000" dirty="0"/>
              <a:t>The virus is now able to use the host cell’s transcription.</a:t>
            </a:r>
          </a:p>
          <a:p>
            <a:endParaRPr lang="en-US" sz="3000" dirty="0"/>
          </a:p>
        </p:txBody>
      </p:sp>
    </p:spTree>
    <p:extLst>
      <p:ext uri="{BB962C8B-B14F-4D97-AF65-F5344CB8AC3E}">
        <p14:creationId xmlns:p14="http://schemas.microsoft.com/office/powerpoint/2010/main" val="17779525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201168"/>
          </a:xfrm>
        </p:spPr>
        <p:txBody>
          <a:bodyPr>
            <a:normAutofit fontScale="90000"/>
          </a:bodyPr>
          <a:lstStyle/>
          <a:p>
            <a:r>
              <a:rPr lang="en-US" dirty="0"/>
              <a:t>CT</a:t>
            </a:r>
          </a:p>
        </p:txBody>
      </p:sp>
      <p:sp>
        <p:nvSpPr>
          <p:cNvPr id="3" name="Content Placeholder 2"/>
          <p:cNvSpPr>
            <a:spLocks noGrp="1"/>
          </p:cNvSpPr>
          <p:nvPr>
            <p:ph idx="1"/>
          </p:nvPr>
        </p:nvSpPr>
        <p:spPr>
          <a:xfrm>
            <a:off x="228600" y="1066800"/>
            <a:ext cx="10899648" cy="5791200"/>
          </a:xfrm>
        </p:spPr>
        <p:txBody>
          <a:bodyPr>
            <a:normAutofit/>
          </a:bodyPr>
          <a:lstStyle/>
          <a:p>
            <a:r>
              <a:rPr lang="en-US" sz="3000" dirty="0"/>
              <a:t>mechanisms to make new RNAs and messenger RNA(mRNA).</a:t>
            </a:r>
          </a:p>
          <a:p>
            <a:r>
              <a:rPr lang="en-US" sz="3000" dirty="0"/>
              <a:t> The latter is released into the cytoplasm of the host cells and translated into long protein complexes, often known as polypeptide chains. </a:t>
            </a:r>
          </a:p>
          <a:p>
            <a:r>
              <a:rPr lang="en-US" sz="3000" dirty="0"/>
              <a:t>The polypeptides are broken further into the constituent proteins and enzymes that were discussed in the biology sub‐section. The other RNAs become the genomic RNA material that will eventually start off this cycle again.</a:t>
            </a:r>
          </a:p>
          <a:p>
            <a:r>
              <a:rPr lang="en-US" altLang="en-US" sz="3000" dirty="0"/>
              <a:t>This stage is blocked using </a:t>
            </a:r>
            <a:r>
              <a:rPr lang="en-US" altLang="en-US" sz="3000" b="1" i="1" dirty="0"/>
              <a:t>Integrase Inhibitors</a:t>
            </a:r>
            <a:r>
              <a:rPr lang="en-US" altLang="en-US" sz="3000" dirty="0"/>
              <a:t> drugs. The provirus may remain inactive for several years, producing few or no new copies of HIV</a:t>
            </a:r>
            <a:endParaRPr lang="en-US" sz="3000" dirty="0"/>
          </a:p>
        </p:txBody>
      </p:sp>
    </p:spTree>
    <p:extLst>
      <p:ext uri="{BB962C8B-B14F-4D97-AF65-F5344CB8AC3E}">
        <p14:creationId xmlns:p14="http://schemas.microsoft.com/office/powerpoint/2010/main" val="23931108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83962-B787-4FDF-970A-61884163F64F}"/>
              </a:ext>
            </a:extLst>
          </p:cNvPr>
          <p:cNvSpPr>
            <a:spLocks noGrp="1"/>
          </p:cNvSpPr>
          <p:nvPr>
            <p:ph type="title"/>
          </p:nvPr>
        </p:nvSpPr>
        <p:spPr/>
        <p:txBody>
          <a:bodyPr/>
          <a:lstStyle/>
          <a:p>
            <a:r>
              <a:rPr lang="en-US" dirty="0"/>
              <a:t>Ct,</a:t>
            </a:r>
          </a:p>
        </p:txBody>
      </p:sp>
      <p:sp>
        <p:nvSpPr>
          <p:cNvPr id="3" name="Content Placeholder 2">
            <a:extLst>
              <a:ext uri="{FF2B5EF4-FFF2-40B4-BE49-F238E27FC236}">
                <a16:creationId xmlns:a16="http://schemas.microsoft.com/office/drawing/2014/main" id="{34C334C6-DD35-4B50-B865-1F47C2A20F95}"/>
              </a:ext>
            </a:extLst>
          </p:cNvPr>
          <p:cNvSpPr>
            <a:spLocks noGrp="1"/>
          </p:cNvSpPr>
          <p:nvPr>
            <p:ph idx="1"/>
          </p:nvPr>
        </p:nvSpPr>
        <p:spPr/>
        <p:txBody>
          <a:bodyPr/>
          <a:lstStyle/>
          <a:p>
            <a:pPr eaLnBrk="1" hangingPunct="1">
              <a:buFontTx/>
              <a:buNone/>
            </a:pPr>
            <a:r>
              <a:rPr lang="en-US" altLang="en-US" sz="3000" b="1" dirty="0"/>
              <a:t>Replication stage of HIV life Cycle</a:t>
            </a:r>
            <a:endParaRPr lang="en-US" altLang="en-US" sz="3000" dirty="0"/>
          </a:p>
          <a:p>
            <a:pPr eaLnBrk="1" hangingPunct="1"/>
            <a:r>
              <a:rPr lang="en-US" altLang="en-US" sz="3000" dirty="0"/>
              <a:t>In the Nucleus of the CD4 cell, the HIV DNA combines with the CD4 DNA so that anytime the CD4 cell wants to produce, it uses the cells proteins to produce more </a:t>
            </a:r>
            <a:r>
              <a:rPr lang="en-US" altLang="en-US" sz="3000" b="1" i="1" dirty="0"/>
              <a:t>HIV long chains Proteins</a:t>
            </a:r>
            <a:r>
              <a:rPr lang="en-US" altLang="en-US" sz="3000" dirty="0"/>
              <a:t> thereby multiplying the HIV protein copies. This stage of HIV Life Cycle is called </a:t>
            </a:r>
            <a:r>
              <a:rPr lang="en-US" altLang="en-US" sz="3000" b="1" i="1" dirty="0"/>
              <a:t>Replication </a:t>
            </a:r>
            <a:r>
              <a:rPr lang="en-US" altLang="en-US" sz="3000" dirty="0"/>
              <a:t>and not </a:t>
            </a:r>
            <a:r>
              <a:rPr lang="en-US" altLang="en-US" sz="3000" i="1" dirty="0"/>
              <a:t>Reproduction</a:t>
            </a:r>
            <a:r>
              <a:rPr lang="en-US" altLang="en-US" sz="3000" dirty="0"/>
              <a:t> as in animals. There is currently no drug that blocks this stage</a:t>
            </a:r>
          </a:p>
          <a:p>
            <a:endParaRPr lang="en-US" dirty="0"/>
          </a:p>
        </p:txBody>
      </p:sp>
    </p:spTree>
    <p:extLst>
      <p:ext uri="{BB962C8B-B14F-4D97-AF65-F5344CB8AC3E}">
        <p14:creationId xmlns:p14="http://schemas.microsoft.com/office/powerpoint/2010/main" val="195083139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Viral assembly and Budding</a:t>
            </a:r>
            <a:br>
              <a:rPr lang="en-US" b="1" dirty="0"/>
            </a:br>
            <a:endParaRPr lang="en-US" dirty="0"/>
          </a:p>
        </p:txBody>
      </p:sp>
      <p:sp>
        <p:nvSpPr>
          <p:cNvPr id="3" name="Content Placeholder 2"/>
          <p:cNvSpPr>
            <a:spLocks noGrp="1"/>
          </p:cNvSpPr>
          <p:nvPr>
            <p:ph idx="1"/>
          </p:nvPr>
        </p:nvSpPr>
        <p:spPr/>
        <p:txBody>
          <a:bodyPr>
            <a:normAutofit/>
          </a:bodyPr>
          <a:lstStyle/>
          <a:p>
            <a:r>
              <a:rPr lang="en-US" sz="2800" dirty="0"/>
              <a:t>The second last step is the assembly of the proteins, enzymes and RNAs into </a:t>
            </a:r>
            <a:r>
              <a:rPr lang="en-US" sz="2800" dirty="0" err="1"/>
              <a:t>virions</a:t>
            </a:r>
            <a:r>
              <a:rPr lang="en-US" sz="2800" dirty="0"/>
              <a:t>. </a:t>
            </a:r>
          </a:p>
          <a:p>
            <a:r>
              <a:rPr lang="en-US" sz="2800" dirty="0"/>
              <a:t>The RNA and proteins move to the cell surface, and new immature viruses bud off from the host cell taking with them part of the host cell’s membrane. </a:t>
            </a:r>
          </a:p>
          <a:p>
            <a:r>
              <a:rPr lang="en-US" sz="2800" dirty="0"/>
              <a:t>These budding are said to leave ‘holes’ within the membrane of the host cell, a factor that contributes towards the death of the CD4 cells.</a:t>
            </a:r>
          </a:p>
        </p:txBody>
      </p:sp>
    </p:spTree>
    <p:extLst>
      <p:ext uri="{BB962C8B-B14F-4D97-AF65-F5344CB8AC3E}">
        <p14:creationId xmlns:p14="http://schemas.microsoft.com/office/powerpoint/2010/main" val="677145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 OF TERMS</a:t>
            </a:r>
          </a:p>
        </p:txBody>
      </p:sp>
      <p:sp>
        <p:nvSpPr>
          <p:cNvPr id="3" name="Content Placeholder 2"/>
          <p:cNvSpPr>
            <a:spLocks noGrp="1"/>
          </p:cNvSpPr>
          <p:nvPr>
            <p:ph idx="1"/>
          </p:nvPr>
        </p:nvSpPr>
        <p:spPr/>
        <p:txBody>
          <a:bodyPr>
            <a:normAutofit fontScale="70000" lnSpcReduction="20000"/>
          </a:bodyPr>
          <a:lstStyle/>
          <a:p>
            <a:r>
              <a:rPr lang="en-US" sz="3200" b="1" dirty="0"/>
              <a:t>List of Abbreviations and Acronyms</a:t>
            </a:r>
          </a:p>
          <a:p>
            <a:r>
              <a:rPr lang="en-US" sz="3200" b="1" dirty="0"/>
              <a:t>AIDS-</a:t>
            </a:r>
            <a:r>
              <a:rPr lang="en-US" sz="3200" dirty="0"/>
              <a:t> Acquired Immune Deficiency Syndrome</a:t>
            </a:r>
          </a:p>
          <a:p>
            <a:r>
              <a:rPr lang="en-US" sz="3200" b="1" dirty="0"/>
              <a:t>ART-</a:t>
            </a:r>
            <a:r>
              <a:rPr lang="en-US" sz="3200" dirty="0"/>
              <a:t> Antiretroviral Therapy</a:t>
            </a:r>
          </a:p>
          <a:p>
            <a:r>
              <a:rPr lang="en-US" sz="3200" b="1" dirty="0"/>
              <a:t>HAART</a:t>
            </a:r>
            <a:r>
              <a:rPr lang="en-US" sz="3200" dirty="0"/>
              <a:t>- Highly Active Antiretroviral Therapy</a:t>
            </a:r>
          </a:p>
          <a:p>
            <a:r>
              <a:rPr lang="en-US" sz="3200" b="1" dirty="0"/>
              <a:t>CD4 - </a:t>
            </a:r>
            <a:r>
              <a:rPr lang="en-US" sz="3200" dirty="0"/>
              <a:t>Cluster of differentiation 4</a:t>
            </a:r>
          </a:p>
          <a:p>
            <a:r>
              <a:rPr lang="en-US" sz="3200" b="1" dirty="0"/>
              <a:t>CDC - </a:t>
            </a:r>
            <a:r>
              <a:rPr lang="en-US" sz="3200" dirty="0"/>
              <a:t>Centers for Disease Control and Prevention</a:t>
            </a:r>
          </a:p>
          <a:p>
            <a:r>
              <a:rPr lang="en-US" sz="3200" b="1" dirty="0"/>
              <a:t>DNA - </a:t>
            </a:r>
            <a:r>
              <a:rPr lang="en-US" sz="3200" dirty="0"/>
              <a:t>Deoxyribonucleic acid</a:t>
            </a:r>
          </a:p>
          <a:p>
            <a:r>
              <a:rPr lang="en-US" sz="3200" b="1" dirty="0"/>
              <a:t>HIV - </a:t>
            </a:r>
            <a:r>
              <a:rPr lang="en-US" sz="3200" dirty="0"/>
              <a:t>Human Immunodeficiency Virus</a:t>
            </a:r>
          </a:p>
          <a:p>
            <a:r>
              <a:rPr lang="en-US" sz="3200" b="1" dirty="0"/>
              <a:t>KAIS - </a:t>
            </a:r>
            <a:r>
              <a:rPr lang="en-US" sz="3200" dirty="0"/>
              <a:t>Kenya AIDS Indicator Survey</a:t>
            </a:r>
          </a:p>
          <a:p>
            <a:r>
              <a:rPr lang="en-US" sz="3200" b="1" dirty="0"/>
              <a:t>KDHS-</a:t>
            </a:r>
            <a:r>
              <a:rPr lang="en-US" sz="3200" dirty="0"/>
              <a:t> Kenya Demographic Health Survey</a:t>
            </a:r>
          </a:p>
          <a:p>
            <a:endParaRPr lang="en-US" dirty="0"/>
          </a:p>
        </p:txBody>
      </p:sp>
    </p:spTree>
    <p:extLst>
      <p:ext uri="{BB962C8B-B14F-4D97-AF65-F5344CB8AC3E}">
        <p14:creationId xmlns:p14="http://schemas.microsoft.com/office/powerpoint/2010/main" val="221882113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a:extLst>
              <a:ext uri="{FF2B5EF4-FFF2-40B4-BE49-F238E27FC236}">
                <a16:creationId xmlns:a16="http://schemas.microsoft.com/office/drawing/2014/main" id="{55CC671F-133F-4B92-A861-35781010D276}"/>
              </a:ext>
            </a:extLst>
          </p:cNvPr>
          <p:cNvSpPr>
            <a:spLocks noGrp="1"/>
          </p:cNvSpPr>
          <p:nvPr>
            <p:ph idx="1"/>
          </p:nvPr>
        </p:nvSpPr>
        <p:spPr>
          <a:xfrm>
            <a:off x="609600" y="1"/>
            <a:ext cx="10972800" cy="6126164"/>
          </a:xfrm>
        </p:spPr>
        <p:txBody>
          <a:bodyPr/>
          <a:lstStyle/>
          <a:p>
            <a:pPr eaLnBrk="1" hangingPunct="1">
              <a:buFontTx/>
              <a:buNone/>
            </a:pPr>
            <a:r>
              <a:rPr lang="en-US" altLang="en-US" sz="3000" b="1" dirty="0">
                <a:latin typeface="Times New Roman" panose="02020603050405020304" pitchFamily="18" charset="0"/>
                <a:cs typeface="Times New Roman" panose="02020603050405020304" pitchFamily="18" charset="0"/>
              </a:rPr>
              <a:t>Assembly stage of HIV Life Cycle</a:t>
            </a:r>
            <a:endParaRPr lang="en-US" altLang="en-US" sz="3000" dirty="0">
              <a:latin typeface="Times New Roman" panose="02020603050405020304" pitchFamily="18" charset="0"/>
              <a:cs typeface="Times New Roman" panose="02020603050405020304" pitchFamily="18" charset="0"/>
            </a:endParaRPr>
          </a:p>
          <a:p>
            <a:pPr eaLnBrk="1" hangingPunct="1"/>
            <a:r>
              <a:rPr lang="en-US" altLang="en-US" sz="3000" dirty="0">
                <a:latin typeface="Times New Roman" panose="02020603050405020304" pitchFamily="18" charset="0"/>
                <a:cs typeface="Times New Roman" panose="02020603050405020304" pitchFamily="18" charset="0"/>
              </a:rPr>
              <a:t>Once the HIV long chains proteins are produced, they move out of the Nucleus to the surface of the CD4 membrane to assemble into immature noninfectious HIV.</a:t>
            </a:r>
            <a:endParaRPr lang="en-US" altLang="en-US" sz="3000" b="1" dirty="0">
              <a:latin typeface="Times New Roman" panose="02020603050405020304" pitchFamily="18" charset="0"/>
              <a:cs typeface="Times New Roman" panose="02020603050405020304" pitchFamily="18" charset="0"/>
            </a:endParaRPr>
          </a:p>
          <a:p>
            <a:pPr eaLnBrk="1" hangingPunct="1">
              <a:buFontTx/>
              <a:buNone/>
            </a:pPr>
            <a:r>
              <a:rPr lang="en-US" altLang="en-US" sz="3000" b="1" dirty="0">
                <a:latin typeface="Times New Roman" panose="02020603050405020304" pitchFamily="18" charset="0"/>
                <a:cs typeface="Times New Roman" panose="02020603050405020304" pitchFamily="18" charset="0"/>
              </a:rPr>
              <a:t>Budding stage of HIV Life Cycle</a:t>
            </a:r>
            <a:endParaRPr lang="en-US" altLang="en-US" sz="3000" dirty="0">
              <a:latin typeface="Times New Roman" panose="02020603050405020304" pitchFamily="18" charset="0"/>
              <a:cs typeface="Times New Roman" panose="02020603050405020304" pitchFamily="18" charset="0"/>
            </a:endParaRPr>
          </a:p>
          <a:p>
            <a:pPr eaLnBrk="1" hangingPunct="1"/>
            <a:r>
              <a:rPr lang="en-US" altLang="en-US" sz="3000" dirty="0">
                <a:latin typeface="Times New Roman" panose="02020603050405020304" pitchFamily="18" charset="0"/>
                <a:cs typeface="Times New Roman" panose="02020603050405020304" pitchFamily="18" charset="0"/>
              </a:rPr>
              <a:t>After moving to the surface of the CD4 membrane, the HIV releases another enzyme called </a:t>
            </a:r>
            <a:r>
              <a:rPr lang="en-US" altLang="en-US" sz="3000" b="1" i="1" dirty="0">
                <a:latin typeface="Times New Roman" panose="02020603050405020304" pitchFamily="18" charset="0"/>
                <a:cs typeface="Times New Roman" panose="02020603050405020304" pitchFamily="18" charset="0"/>
              </a:rPr>
              <a:t>Protease</a:t>
            </a:r>
            <a:r>
              <a:rPr lang="en-US" altLang="en-US" sz="3000" dirty="0">
                <a:latin typeface="Times New Roman" panose="02020603050405020304" pitchFamily="18" charset="0"/>
                <a:cs typeface="Times New Roman" panose="02020603050405020304" pitchFamily="18" charset="0"/>
              </a:rPr>
              <a:t> that helps to cleave or break up the long chains of HIV proteins into short chains of proteins. These short chains of HIV proteins then combine to form the Mature HIV virus that is infectious and can then infect another new CD4 cell.</a:t>
            </a:r>
          </a:p>
          <a:p>
            <a:pPr eaLnBrk="1" hangingPunct="1"/>
            <a:r>
              <a:rPr lang="en-US" altLang="en-US" sz="3000" dirty="0">
                <a:latin typeface="Times New Roman" panose="02020603050405020304" pitchFamily="18" charset="0"/>
                <a:cs typeface="Times New Roman" panose="02020603050405020304" pitchFamily="18" charset="0"/>
              </a:rPr>
              <a:t> By this repeated replication and infection, it reduces the CD4 cells count in the body and the immunity of the HIV patient goes down.  </a:t>
            </a:r>
            <a:r>
              <a:rPr lang="en-US" altLang="en-US" sz="3000" b="1" i="1" dirty="0">
                <a:latin typeface="Times New Roman" panose="02020603050405020304" pitchFamily="18" charset="0"/>
                <a:cs typeface="Times New Roman" panose="02020603050405020304" pitchFamily="18" charset="0"/>
              </a:rPr>
              <a:t>Protease Inhibitors</a:t>
            </a:r>
            <a:r>
              <a:rPr lang="en-US" altLang="en-US" sz="3000" dirty="0">
                <a:latin typeface="Times New Roman" panose="02020603050405020304" pitchFamily="18" charset="0"/>
                <a:cs typeface="Times New Roman" panose="02020603050405020304" pitchFamily="18" charset="0"/>
              </a:rPr>
              <a:t> are the HIV Drugs that block this stage.</a:t>
            </a:r>
          </a:p>
          <a:p>
            <a:pPr eaLnBrk="1" hangingPunct="1"/>
            <a:endParaRPr lang="en-US" altLang="en-US" sz="3000" dirty="0">
              <a:latin typeface="Times New Roman" panose="02020603050405020304" pitchFamily="18" charset="0"/>
              <a:cs typeface="Times New Roman" panose="02020603050405020304" pitchFamily="18" charset="0"/>
            </a:endParaRPr>
          </a:p>
          <a:p>
            <a:pPr eaLnBrk="1" hangingPunct="1"/>
            <a:endParaRPr lang="en-US" altLang="en-US" sz="30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BA99EC16-A7DA-4A0F-941E-B1B7A860AD84}"/>
              </a:ext>
            </a:extLst>
          </p:cNvPr>
          <p:cNvSpPr>
            <a:spLocks noGrp="1"/>
          </p:cNvSpPr>
          <p:nvPr>
            <p:ph type="title"/>
          </p:nvPr>
        </p:nvSpPr>
        <p:spPr/>
        <p:txBody>
          <a:bodyPr/>
          <a:lstStyle/>
          <a:p>
            <a:r>
              <a:rPr lang="en-US" altLang="en-US"/>
              <a:t>Budding:</a:t>
            </a:r>
          </a:p>
        </p:txBody>
      </p:sp>
      <p:sp>
        <p:nvSpPr>
          <p:cNvPr id="3" name="Content Placeholder 2">
            <a:extLst>
              <a:ext uri="{FF2B5EF4-FFF2-40B4-BE49-F238E27FC236}">
                <a16:creationId xmlns:a16="http://schemas.microsoft.com/office/drawing/2014/main" id="{75ABF4D0-1755-4C87-A415-A82C26426E44}"/>
              </a:ext>
            </a:extLst>
          </p:cNvPr>
          <p:cNvSpPr>
            <a:spLocks noGrp="1"/>
          </p:cNvSpPr>
          <p:nvPr>
            <p:ph sz="quarter" idx="1"/>
          </p:nvPr>
        </p:nvSpPr>
        <p:spPr>
          <a:xfrm>
            <a:off x="1825625" y="1527176"/>
            <a:ext cx="8504238" cy="4873625"/>
          </a:xfrm>
        </p:spPr>
        <p:txBody>
          <a:bodyPr>
            <a:normAutofit fontScale="92500" lnSpcReduction="10000"/>
          </a:bodyPr>
          <a:lstStyle/>
          <a:p>
            <a:pPr>
              <a:defRPr/>
            </a:pPr>
            <a:r>
              <a:rPr lang="en-US" dirty="0"/>
              <a:t>The newly assembled virus pushes out  ("buds") from the host cell. </a:t>
            </a:r>
          </a:p>
          <a:p>
            <a:pPr>
              <a:defRPr/>
            </a:pPr>
            <a:r>
              <a:rPr lang="en-US" dirty="0"/>
              <a:t>During budding, the new virus steals part of the cell's outer envelope. </a:t>
            </a:r>
          </a:p>
          <a:p>
            <a:pPr>
              <a:defRPr/>
            </a:pPr>
            <a:r>
              <a:rPr lang="en-US" dirty="0"/>
              <a:t>This envelope, which acts as a covering, is studded with protein/sugar combinations called HIV  </a:t>
            </a:r>
            <a:r>
              <a:rPr lang="en-US" dirty="0" err="1"/>
              <a:t>glycoproteins</a:t>
            </a:r>
            <a:r>
              <a:rPr lang="en-US" dirty="0"/>
              <a:t>. </a:t>
            </a:r>
          </a:p>
          <a:p>
            <a:pPr>
              <a:defRPr/>
            </a:pPr>
            <a:r>
              <a:rPr lang="en-US" dirty="0"/>
              <a:t>These HIV </a:t>
            </a:r>
            <a:r>
              <a:rPr lang="en-US" dirty="0" err="1"/>
              <a:t>glycoproteins</a:t>
            </a:r>
            <a:r>
              <a:rPr lang="en-US" dirty="0"/>
              <a:t> are necessary for the virus to bind CD4 and co- receptors. The new copies of HIV can now move on to infect other cells. </a:t>
            </a:r>
          </a:p>
          <a:p>
            <a:pPr>
              <a:defRPr/>
            </a:pPr>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F5DE4F74-77D3-47CF-A7FA-DBE6E07227C0}"/>
              </a:ext>
            </a:extLst>
          </p:cNvPr>
          <p:cNvSpPr>
            <a:spLocks noGrp="1"/>
          </p:cNvSpPr>
          <p:nvPr>
            <p:ph type="title"/>
          </p:nvPr>
        </p:nvSpPr>
        <p:spPr/>
        <p:txBody>
          <a:bodyPr/>
          <a:lstStyle/>
          <a:p>
            <a:pPr eaLnBrk="1" hangingPunct="1"/>
            <a:endParaRPr lang="en-US" altLang="en-US"/>
          </a:p>
        </p:txBody>
      </p:sp>
      <p:pic>
        <p:nvPicPr>
          <p:cNvPr id="28675" name="Picture 2" descr="C:\Users\alfred\Desktop\1508065343-HIV-Replication-Life-Cycle.jpg">
            <a:extLst>
              <a:ext uri="{FF2B5EF4-FFF2-40B4-BE49-F238E27FC236}">
                <a16:creationId xmlns:a16="http://schemas.microsoft.com/office/drawing/2014/main" id="{E83EC692-4292-4C45-9CFA-527F876B622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0"/>
            <a:ext cx="8610600" cy="6553200"/>
          </a:xfrm>
          <a:noFill/>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VIRUS MATURATION</a:t>
            </a:r>
          </a:p>
        </p:txBody>
      </p:sp>
      <p:sp>
        <p:nvSpPr>
          <p:cNvPr id="3" name="Content Placeholder 2"/>
          <p:cNvSpPr>
            <a:spLocks noGrp="1"/>
          </p:cNvSpPr>
          <p:nvPr>
            <p:ph idx="1"/>
          </p:nvPr>
        </p:nvSpPr>
        <p:spPr/>
        <p:txBody>
          <a:bodyPr>
            <a:normAutofit/>
          </a:bodyPr>
          <a:lstStyle/>
          <a:p>
            <a:r>
              <a:rPr lang="en-US" sz="3200" dirty="0"/>
              <a:t>The protease enzyme is involved in this final step by way of releasing individual HIV proteins. </a:t>
            </a:r>
          </a:p>
          <a:p>
            <a:r>
              <a:rPr lang="en-US" sz="3200"/>
              <a:t>You </a:t>
            </a:r>
            <a:r>
              <a:rPr lang="en-US" sz="3200" dirty="0"/>
              <a:t>recall that this enzyme also took part in the protein production step </a:t>
            </a:r>
            <a:r>
              <a:rPr lang="en-US" sz="3200"/>
              <a:t>above.</a:t>
            </a:r>
          </a:p>
          <a:p>
            <a:r>
              <a:rPr lang="en-US" sz="3200"/>
              <a:t> </a:t>
            </a:r>
            <a:r>
              <a:rPr lang="en-US" sz="3200" dirty="0"/>
              <a:t>It thus acts both within the host cell’s cytoplasm and after release of the virus.</a:t>
            </a:r>
          </a:p>
        </p:txBody>
      </p:sp>
    </p:spTree>
    <p:extLst>
      <p:ext uri="{BB962C8B-B14F-4D97-AF65-F5344CB8AC3E}">
        <p14:creationId xmlns:p14="http://schemas.microsoft.com/office/powerpoint/2010/main" val="118553877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741152" cy="582168"/>
          </a:xfrm>
        </p:spPr>
        <p:txBody>
          <a:bodyPr>
            <a:normAutofit fontScale="90000"/>
          </a:bodyPr>
          <a:lstStyle/>
          <a:p>
            <a:r>
              <a:rPr lang="en-US" sz="4400" b="1" dirty="0"/>
              <a:t>Immune System Response to HIV</a:t>
            </a:r>
            <a:endParaRPr lang="en-US" sz="4400" dirty="0"/>
          </a:p>
        </p:txBody>
      </p:sp>
      <p:sp>
        <p:nvSpPr>
          <p:cNvPr id="3" name="Content Placeholder 2"/>
          <p:cNvSpPr>
            <a:spLocks noGrp="1"/>
          </p:cNvSpPr>
          <p:nvPr>
            <p:ph idx="1"/>
          </p:nvPr>
        </p:nvSpPr>
        <p:spPr>
          <a:xfrm>
            <a:off x="387096" y="1295400"/>
            <a:ext cx="10741152" cy="5715000"/>
          </a:xfrm>
        </p:spPr>
        <p:txBody>
          <a:bodyPr>
            <a:normAutofit fontScale="70000" lnSpcReduction="20000"/>
          </a:bodyPr>
          <a:lstStyle/>
          <a:p>
            <a:r>
              <a:rPr lang="en-US" sz="4500" dirty="0"/>
              <a:t>Cells of immune system are found in blood and tissue, they include ;macrophages, neutrophils, Eosinophil's , B-lymphocytes makes antibodies i.e.</a:t>
            </a:r>
          </a:p>
          <a:p>
            <a:r>
              <a:rPr lang="en-US" sz="4500" dirty="0"/>
              <a:t> </a:t>
            </a:r>
            <a:r>
              <a:rPr lang="en-US" sz="4500" b="1" dirty="0"/>
              <a:t>1</a:t>
            </a:r>
            <a:r>
              <a:rPr lang="en-US" sz="4500" dirty="0"/>
              <a:t>. T-helper cells ( CD-4) that helps in communication of immune cells.</a:t>
            </a:r>
          </a:p>
          <a:p>
            <a:r>
              <a:rPr lang="en-US" sz="4500" dirty="0"/>
              <a:t> </a:t>
            </a:r>
            <a:r>
              <a:rPr lang="en-US" sz="4500" b="1" dirty="0"/>
              <a:t>2.</a:t>
            </a:r>
            <a:r>
              <a:rPr lang="en-US" sz="4500" dirty="0"/>
              <a:t>T-killer cells (CD-8) that destroys infected cells.</a:t>
            </a:r>
          </a:p>
          <a:p>
            <a:r>
              <a:rPr lang="en-US" sz="4500" dirty="0"/>
              <a:t>HIV attacks the immune system. Specifically, it infects cells with the CD4 molecule on their surface.</a:t>
            </a:r>
          </a:p>
          <a:p>
            <a:r>
              <a:rPr lang="en-US" sz="4500" dirty="0"/>
              <a:t>The following immune cells have CD4 receptors:</a:t>
            </a:r>
          </a:p>
          <a:p>
            <a:r>
              <a:rPr lang="en-US" sz="4500" dirty="0"/>
              <a:t> T-Lymphocytes–CD4+ Cells</a:t>
            </a:r>
          </a:p>
          <a:p>
            <a:r>
              <a:rPr lang="en-US" sz="4500" dirty="0"/>
              <a:t>Macrophages</a:t>
            </a:r>
          </a:p>
          <a:p>
            <a:r>
              <a:rPr lang="en-US" sz="4500" dirty="0"/>
              <a:t> Monocytes</a:t>
            </a:r>
          </a:p>
          <a:p>
            <a:r>
              <a:rPr lang="en-US" sz="4500" dirty="0"/>
              <a:t> Dendritic cells</a:t>
            </a:r>
            <a:r>
              <a:rPr lang="en-US" sz="3200" dirty="0"/>
              <a:t>.</a:t>
            </a:r>
          </a:p>
        </p:txBody>
      </p:sp>
    </p:spTree>
    <p:extLst>
      <p:ext uri="{BB962C8B-B14F-4D97-AF65-F5344CB8AC3E}">
        <p14:creationId xmlns:p14="http://schemas.microsoft.com/office/powerpoint/2010/main" val="373758351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CT</a:t>
            </a:r>
          </a:p>
        </p:txBody>
      </p:sp>
      <p:sp>
        <p:nvSpPr>
          <p:cNvPr id="3" name="Content Placeholder 2"/>
          <p:cNvSpPr>
            <a:spLocks noGrp="1"/>
          </p:cNvSpPr>
          <p:nvPr>
            <p:ph idx="1"/>
          </p:nvPr>
        </p:nvSpPr>
        <p:spPr/>
        <p:txBody>
          <a:bodyPr>
            <a:noAutofit/>
          </a:bodyPr>
          <a:lstStyle/>
          <a:p>
            <a:r>
              <a:rPr lang="en-US" sz="2800" dirty="0"/>
              <a:t>The most important of these is the helper T cells (often abbreviated as TH). Helper T cells neither make antibodies -the job of B cells - nor kill infected cells -the responsibility of killer or cytotoxic T cells (TC). Instead, they regulate the proliferation of B cells in response to the presence of a particular antigen. </a:t>
            </a:r>
          </a:p>
          <a:p>
            <a:r>
              <a:rPr lang="en-US" sz="2800" dirty="0"/>
              <a:t>When a TH cells recognizes the presence of the antigen to which it is attuned, it becomes activated which begins a process that culminates in B cells proliferation and antibody production towards that particular antigen.</a:t>
            </a:r>
          </a:p>
        </p:txBody>
      </p:sp>
    </p:spTree>
    <p:extLst>
      <p:ext uri="{BB962C8B-B14F-4D97-AF65-F5344CB8AC3E}">
        <p14:creationId xmlns:p14="http://schemas.microsoft.com/office/powerpoint/2010/main" val="109808175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84632"/>
            <a:ext cx="11734800" cy="734568"/>
          </a:xfrm>
        </p:spPr>
        <p:txBody>
          <a:bodyPr>
            <a:normAutofit/>
          </a:bodyPr>
          <a:lstStyle/>
          <a:p>
            <a:r>
              <a:rPr lang="en-US" sz="4400" b="1" dirty="0"/>
              <a:t>Implications on the body’s immunity</a:t>
            </a:r>
          </a:p>
        </p:txBody>
      </p:sp>
      <p:sp>
        <p:nvSpPr>
          <p:cNvPr id="3" name="Content Placeholder 2"/>
          <p:cNvSpPr>
            <a:spLocks noGrp="1"/>
          </p:cNvSpPr>
          <p:nvPr>
            <p:ph idx="1"/>
          </p:nvPr>
        </p:nvSpPr>
        <p:spPr>
          <a:xfrm>
            <a:off x="381000" y="1219200"/>
            <a:ext cx="10747248" cy="5638800"/>
          </a:xfrm>
        </p:spPr>
        <p:txBody>
          <a:bodyPr>
            <a:normAutofit/>
          </a:bodyPr>
          <a:lstStyle/>
          <a:p>
            <a:r>
              <a:rPr lang="en-US" sz="2800" dirty="0"/>
              <a:t>By depleting the population of TH lymphocytes, HIV renders the body unable to mount an immune response, leaving it vulnerable to a host of bacterial, fungal, and viral infections (</a:t>
            </a:r>
            <a:r>
              <a:rPr lang="en-US" sz="2800" b="1" dirty="0"/>
              <a:t>OPPORTUNISTIC INFECTIONS</a:t>
            </a:r>
            <a:r>
              <a:rPr lang="en-US" sz="2800" dirty="0"/>
              <a:t>) .The CD4 + T cell depletion is twofold, that is reduction in numbers and impairment in function.</a:t>
            </a:r>
          </a:p>
          <a:p>
            <a:r>
              <a:rPr lang="en-US" sz="2800" dirty="0"/>
              <a:t> The reduction in the CD4 cell number and the effects on their function reduces the capacity of the body to fight infectious diseases. </a:t>
            </a:r>
          </a:p>
          <a:p>
            <a:r>
              <a:rPr lang="en-US" sz="2800" dirty="0"/>
              <a:t>The hallmark of HIV/AIDS is a profound immunodeficiency as a result of depletion of CD4+T lymphocytes.  </a:t>
            </a:r>
          </a:p>
          <a:p>
            <a:r>
              <a:rPr lang="en-US" sz="2800" dirty="0"/>
              <a:t>Once HIV has entered the body, the immune system initiates anti-HIV antibody and cytotoxic T cell production. However, it can take one to six months for an individual exposed to HIV to produce measurable quantities of antibody.</a:t>
            </a:r>
          </a:p>
        </p:txBody>
      </p:sp>
    </p:spTree>
    <p:extLst>
      <p:ext uri="{BB962C8B-B14F-4D97-AF65-F5344CB8AC3E}">
        <p14:creationId xmlns:p14="http://schemas.microsoft.com/office/powerpoint/2010/main" val="182656371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Natural history of HIV infection</a:t>
            </a:r>
          </a:p>
        </p:txBody>
      </p:sp>
      <p:sp>
        <p:nvSpPr>
          <p:cNvPr id="3" name="Content Placeholder 2"/>
          <p:cNvSpPr>
            <a:spLocks noGrp="1"/>
          </p:cNvSpPr>
          <p:nvPr>
            <p:ph idx="1"/>
          </p:nvPr>
        </p:nvSpPr>
        <p:spPr>
          <a:xfrm>
            <a:off x="609600" y="1600200"/>
            <a:ext cx="9601200" cy="5029200"/>
          </a:xfrm>
        </p:spPr>
        <p:txBody>
          <a:bodyPr>
            <a:normAutofit fontScale="92500" lnSpcReduction="10000"/>
          </a:bodyPr>
          <a:lstStyle/>
          <a:p>
            <a:r>
              <a:rPr lang="en-GB" dirty="0"/>
              <a:t>Following infection with the HIV virus, </a:t>
            </a:r>
            <a:r>
              <a:rPr lang="en-GB" dirty="0" err="1"/>
              <a:t>thereis</a:t>
            </a:r>
            <a:r>
              <a:rPr lang="en-GB" dirty="0"/>
              <a:t> rapid rise of the viral load which might be associated with flu like symptoms.(primary infection). A vigorous immune response occurs within weeks of infection, with production of both antibodies and cellular mediated response. Hence antibodies can be found within 2 weeks of infection. This response inhibits HIV replication resulting to decline in HIV viral load, Within the first 6-12 months. There after the individual remains asymptomatic for 6- 10 years, then most of the individuals begins to manifest symptoms of HIV related symptoms.</a:t>
            </a:r>
          </a:p>
        </p:txBody>
      </p:sp>
    </p:spTree>
    <p:extLst>
      <p:ext uri="{BB962C8B-B14F-4D97-AF65-F5344CB8AC3E}">
        <p14:creationId xmlns:p14="http://schemas.microsoft.com/office/powerpoint/2010/main" val="143800338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381001"/>
            <a:ext cx="8229600" cy="5745163"/>
          </a:xfrm>
        </p:spPr>
        <p:txBody>
          <a:bodyPr>
            <a:normAutofit/>
          </a:bodyPr>
          <a:lstStyle/>
          <a:p>
            <a:pPr fontAlgn="base">
              <a:buNone/>
            </a:pPr>
            <a:r>
              <a:rPr lang="en-US" b="1" dirty="0"/>
              <a:t>Primary infection</a:t>
            </a:r>
            <a:endParaRPr lang="en-US" dirty="0"/>
          </a:p>
          <a:p>
            <a:pPr fontAlgn="base"/>
            <a:r>
              <a:rPr lang="en-US" dirty="0"/>
              <a:t>This is the stage when a person first becomes infected with the HIV virus. It includes the window period and the process of </a:t>
            </a:r>
            <a:r>
              <a:rPr lang="en-US" dirty="0" err="1"/>
              <a:t>sero</a:t>
            </a:r>
            <a:r>
              <a:rPr lang="en-US" dirty="0"/>
              <a:t>-conversion</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0"/>
            <a:ext cx="10287000" cy="6858000"/>
          </a:xfrm>
        </p:spPr>
        <p:txBody>
          <a:bodyPr>
            <a:normAutofit fontScale="92500" lnSpcReduction="20000"/>
          </a:bodyPr>
          <a:lstStyle/>
          <a:p>
            <a:pPr fontAlgn="base">
              <a:buNone/>
            </a:pPr>
            <a:r>
              <a:rPr lang="en-US" b="1" dirty="0"/>
              <a:t>Seroconversion illness</a:t>
            </a:r>
            <a:endParaRPr lang="en-US" dirty="0"/>
          </a:p>
          <a:p>
            <a:pPr fontAlgn="base"/>
            <a:r>
              <a:rPr lang="en-US" dirty="0"/>
              <a:t>Before the appearance of antibodies to HIV in the blood, some people may develop symptoms following exposure to HIV. Antibodies usually become detectable at the same time as this illness. This is known as seroconversion illness. The symptoms include but are not limited to:</a:t>
            </a:r>
          </a:p>
          <a:p>
            <a:pPr lvl="1" fontAlgn="base"/>
            <a:r>
              <a:rPr lang="en-US" dirty="0"/>
              <a:t>Prolonged fever (4 - 14 days) and aching limbs</a:t>
            </a:r>
          </a:p>
          <a:p>
            <a:pPr lvl="1" fontAlgn="base"/>
            <a:r>
              <a:rPr lang="en-US" dirty="0"/>
              <a:t>Red blotchy rash over the trunk</a:t>
            </a:r>
          </a:p>
          <a:p>
            <a:pPr lvl="1" fontAlgn="base"/>
            <a:r>
              <a:rPr lang="en-US" dirty="0"/>
              <a:t>Sore throat (</a:t>
            </a:r>
            <a:r>
              <a:rPr lang="en-US" dirty="0" err="1"/>
              <a:t>pharyngitis</a:t>
            </a:r>
            <a:r>
              <a:rPr lang="en-US" dirty="0"/>
              <a:t>)</a:t>
            </a:r>
          </a:p>
          <a:p>
            <a:pPr lvl="1" fontAlgn="base"/>
            <a:r>
              <a:rPr lang="en-US" dirty="0"/>
              <a:t>Ulceration in the mouth or genitals</a:t>
            </a:r>
          </a:p>
          <a:p>
            <a:pPr lvl="1" fontAlgn="base"/>
            <a:r>
              <a:rPr lang="en-US" dirty="0"/>
              <a:t>Diarrhea</a:t>
            </a:r>
          </a:p>
          <a:p>
            <a:pPr lvl="1" fontAlgn="base"/>
            <a:r>
              <a:rPr lang="en-US" dirty="0"/>
              <a:t>Severe headaches</a:t>
            </a:r>
          </a:p>
          <a:p>
            <a:pPr fontAlgn="base">
              <a:buNone/>
            </a:pPr>
            <a:r>
              <a:rPr lang="en-US" dirty="0"/>
              <a:t>Seroconversion may occur </a:t>
            </a:r>
            <a:r>
              <a:rPr lang="en-US" dirty="0" err="1"/>
              <a:t>upto</a:t>
            </a:r>
            <a:r>
              <a:rPr lang="en-US" dirty="0"/>
              <a:t> 80% of the patients but the severity of the symptoms varies between people. Some people report only a mild flu-like illness 2 to 6 weeks after a risk of HIV exposure while others require </a:t>
            </a:r>
            <a:r>
              <a:rPr lang="en-US" dirty="0" err="1"/>
              <a:t>hospitiliation</a:t>
            </a:r>
            <a:endParaRPr lang="en-US" dirty="0"/>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CT</a:t>
            </a:r>
          </a:p>
        </p:txBody>
      </p:sp>
      <p:sp>
        <p:nvSpPr>
          <p:cNvPr id="3" name="Content Placeholder 2"/>
          <p:cNvSpPr>
            <a:spLocks noGrp="1"/>
          </p:cNvSpPr>
          <p:nvPr>
            <p:ph idx="1"/>
          </p:nvPr>
        </p:nvSpPr>
        <p:spPr/>
        <p:txBody>
          <a:bodyPr>
            <a:normAutofit fontScale="92500" lnSpcReduction="20000"/>
          </a:bodyPr>
          <a:lstStyle/>
          <a:p>
            <a:r>
              <a:rPr lang="en-US" sz="3200" b="1" dirty="0"/>
              <a:t>MSM-</a:t>
            </a:r>
            <a:r>
              <a:rPr lang="en-US" sz="3200" dirty="0"/>
              <a:t> Men who have sex with men</a:t>
            </a:r>
          </a:p>
          <a:p>
            <a:r>
              <a:rPr lang="en-US" sz="3200" b="1" dirty="0"/>
              <a:t>NACC-</a:t>
            </a:r>
            <a:r>
              <a:rPr lang="en-US" sz="3200" dirty="0"/>
              <a:t> National AIDS Control Council</a:t>
            </a:r>
          </a:p>
          <a:p>
            <a:r>
              <a:rPr lang="en-US" sz="3200" b="1" dirty="0"/>
              <a:t>NASCOP-</a:t>
            </a:r>
            <a:r>
              <a:rPr lang="en-US" sz="3200" dirty="0"/>
              <a:t> National AIDS and STIs Control Program</a:t>
            </a:r>
          </a:p>
          <a:p>
            <a:r>
              <a:rPr lang="en-US" sz="3200" b="1" dirty="0"/>
              <a:t>PLHIV-</a:t>
            </a:r>
            <a:r>
              <a:rPr lang="en-US" sz="3200" dirty="0"/>
              <a:t> People Living with HIV</a:t>
            </a:r>
          </a:p>
          <a:p>
            <a:r>
              <a:rPr lang="en-US" sz="3200" b="1" dirty="0"/>
              <a:t>RNA-</a:t>
            </a:r>
            <a:r>
              <a:rPr lang="en-US" sz="3200" dirty="0"/>
              <a:t> Ribonucleic acid</a:t>
            </a:r>
          </a:p>
          <a:p>
            <a:r>
              <a:rPr lang="en-US" sz="3200" b="1" dirty="0"/>
              <a:t>SSRNA</a:t>
            </a:r>
            <a:r>
              <a:rPr lang="en-US" sz="3200" dirty="0"/>
              <a:t>- Single Strand Ribonucleic acid</a:t>
            </a:r>
          </a:p>
          <a:p>
            <a:r>
              <a:rPr lang="en-US" sz="3200" b="1" dirty="0"/>
              <a:t>UNAIDS - </a:t>
            </a:r>
            <a:r>
              <a:rPr lang="en-US" sz="3200" dirty="0"/>
              <a:t>Joint United Nations </a:t>
            </a:r>
            <a:r>
              <a:rPr lang="en-US" sz="3200" dirty="0" err="1"/>
              <a:t>Programme</a:t>
            </a:r>
            <a:r>
              <a:rPr lang="en-US" sz="3200" dirty="0"/>
              <a:t> on HIV/AIDS</a:t>
            </a:r>
          </a:p>
          <a:p>
            <a:r>
              <a:rPr lang="en-US" sz="3200" b="1" dirty="0"/>
              <a:t>WHO -</a:t>
            </a:r>
            <a:r>
              <a:rPr lang="en-US" sz="3200" dirty="0"/>
              <a:t>World Health Organization.</a:t>
            </a:r>
          </a:p>
          <a:p>
            <a:endParaRPr lang="en-US" dirty="0"/>
          </a:p>
        </p:txBody>
      </p:sp>
    </p:spTree>
    <p:extLst>
      <p:ext uri="{BB962C8B-B14F-4D97-AF65-F5344CB8AC3E}">
        <p14:creationId xmlns:p14="http://schemas.microsoft.com/office/powerpoint/2010/main" val="171459289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28600"/>
            <a:ext cx="9601200" cy="6400800"/>
          </a:xfrm>
        </p:spPr>
        <p:txBody>
          <a:bodyPr>
            <a:normAutofit fontScale="92500" lnSpcReduction="10000"/>
          </a:bodyPr>
          <a:lstStyle/>
          <a:p>
            <a:pPr fontAlgn="base">
              <a:buNone/>
            </a:pPr>
            <a:r>
              <a:rPr lang="en-US" b="1" dirty="0"/>
              <a:t>Seroconversion</a:t>
            </a:r>
            <a:endParaRPr lang="en-US" dirty="0"/>
          </a:p>
          <a:p>
            <a:pPr fontAlgn="base"/>
            <a:r>
              <a:rPr lang="en-US" dirty="0"/>
              <a:t>This is the process of rapid HIV replication and the build-up of HIV-anti-bodies. During seroconversion your body is producing antibodies, and HIV is continually replicating and spreading through bodily fluids. During this time you may not even know you are infected with HIV.</a:t>
            </a:r>
          </a:p>
          <a:p>
            <a:pPr fontAlgn="base">
              <a:buNone/>
            </a:pPr>
            <a:r>
              <a:rPr lang="en-US" b="1" dirty="0"/>
              <a:t>Window Period</a:t>
            </a:r>
            <a:endParaRPr lang="en-US" dirty="0"/>
          </a:p>
          <a:p>
            <a:pPr fontAlgn="base"/>
            <a:r>
              <a:rPr lang="en-US" dirty="0"/>
              <a:t>The "window period" is the time it takes for a person who has been infected with HIV to produce antibodies to the virus. When we become infected with any virus (cold virus, flu virus, HIV etc.), our immune system produces antibodies to destroy that particular virus. However, unlike cold and flu viruses, the antibodies produced to fight HIV are not capable of destroying it.</a:t>
            </a:r>
          </a:p>
          <a:p>
            <a:endParaRPr 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p:txBody>
          <a:bodyPr/>
          <a:lstStyle/>
          <a:p>
            <a:fld id="{60E86873-E3B1-460D-9944-36546B08981C}" type="slidenum">
              <a:rPr lang="en-US">
                <a:solidFill>
                  <a:prstClr val="black">
                    <a:tint val="75000"/>
                  </a:prstClr>
                </a:solidFill>
                <a:latin typeface="Times New Roman"/>
              </a:rPr>
              <a:pPr/>
              <a:t>71</a:t>
            </a:fld>
            <a:endParaRPr lang="en-US">
              <a:solidFill>
                <a:prstClr val="black">
                  <a:tint val="75000"/>
                </a:prstClr>
              </a:solidFill>
              <a:latin typeface="Times New Roman"/>
            </a:endParaRPr>
          </a:p>
        </p:txBody>
      </p:sp>
      <p:sp>
        <p:nvSpPr>
          <p:cNvPr id="981000" name="Rectangle 8"/>
          <p:cNvSpPr>
            <a:spLocks noChangeArrowheads="1"/>
          </p:cNvSpPr>
          <p:nvPr/>
        </p:nvSpPr>
        <p:spPr bwMode="auto">
          <a:xfrm>
            <a:off x="2286000" y="3200400"/>
            <a:ext cx="2895600" cy="2133600"/>
          </a:xfrm>
          <a:prstGeom prst="rect">
            <a:avLst/>
          </a:prstGeom>
          <a:solidFill>
            <a:schemeClr val="accent1"/>
          </a:solidFill>
          <a:ln w="9525">
            <a:solidFill>
              <a:schemeClr val="tx1"/>
            </a:solidFill>
            <a:miter lim="800000"/>
            <a:headEnd/>
            <a:tailEnd/>
          </a:ln>
          <a:effectLst/>
        </p:spPr>
        <p:txBody>
          <a:bodyPr wrap="none" anchor="ctr"/>
          <a:lstStyle/>
          <a:p>
            <a:endParaRPr lang="en-US">
              <a:solidFill>
                <a:prstClr val="black"/>
              </a:solidFill>
              <a:latin typeface="Times New Roman"/>
            </a:endParaRPr>
          </a:p>
        </p:txBody>
      </p:sp>
      <p:sp>
        <p:nvSpPr>
          <p:cNvPr id="980994" name="Rectangle 2"/>
          <p:cNvSpPr>
            <a:spLocks noGrp="1" noChangeArrowheads="1"/>
          </p:cNvSpPr>
          <p:nvPr>
            <p:ph type="title"/>
          </p:nvPr>
        </p:nvSpPr>
        <p:spPr/>
        <p:txBody>
          <a:bodyPr/>
          <a:lstStyle/>
          <a:p>
            <a:r>
              <a:rPr lang="en-US"/>
              <a:t>Evolution of Antibodies</a:t>
            </a:r>
          </a:p>
        </p:txBody>
      </p:sp>
      <p:pic>
        <p:nvPicPr>
          <p:cNvPr id="980996" name="Picture 4" descr="PATHO9"/>
          <p:cNvPicPr>
            <a:picLocks noGrp="1" noChangeAspect="1" noChangeArrowheads="1"/>
          </p:cNvPicPr>
          <p:nvPr>
            <p:ph idx="1"/>
          </p:nvPr>
        </p:nvPicPr>
        <p:blipFill>
          <a:blip r:embed="rId2"/>
          <a:srcRect/>
          <a:stretch>
            <a:fillRect/>
          </a:stretch>
        </p:blipFill>
        <p:spPr>
          <a:xfrm>
            <a:off x="1981200" y="2032001"/>
            <a:ext cx="8229600" cy="3967163"/>
          </a:xfrm>
          <a:noFill/>
          <a:ln/>
          <a:effectLst/>
        </p:spPr>
      </p:pic>
      <p:sp>
        <p:nvSpPr>
          <p:cNvPr id="980998" name="Text Box 6"/>
          <p:cNvSpPr txBox="1">
            <a:spLocks noChangeArrowheads="1"/>
          </p:cNvSpPr>
          <p:nvPr/>
        </p:nvSpPr>
        <p:spPr bwMode="auto">
          <a:xfrm>
            <a:off x="2286000" y="3200401"/>
            <a:ext cx="2895600" cy="396875"/>
          </a:xfrm>
          <a:prstGeom prst="rect">
            <a:avLst/>
          </a:prstGeom>
          <a:noFill/>
          <a:ln w="9525">
            <a:noFill/>
            <a:miter lim="800000"/>
            <a:headEnd/>
            <a:tailEnd/>
          </a:ln>
          <a:effectLst/>
        </p:spPr>
        <p:txBody>
          <a:bodyPr>
            <a:spAutoFit/>
          </a:bodyPr>
          <a:lstStyle/>
          <a:p>
            <a:pPr algn="ctr">
              <a:spcBef>
                <a:spcPct val="50000"/>
              </a:spcBef>
            </a:pPr>
            <a:r>
              <a:rPr lang="en-US" sz="2000">
                <a:solidFill>
                  <a:srgbClr val="FF3300"/>
                </a:solidFill>
                <a:latin typeface="Times New Roman"/>
              </a:rPr>
              <a:t>Window Period</a:t>
            </a:r>
          </a:p>
        </p:txBody>
      </p:sp>
      <p:sp>
        <p:nvSpPr>
          <p:cNvPr id="981002" name="Rectangle 10"/>
          <p:cNvSpPr>
            <a:spLocks noChangeArrowheads="1"/>
          </p:cNvSpPr>
          <p:nvPr/>
        </p:nvSpPr>
        <p:spPr bwMode="auto">
          <a:xfrm>
            <a:off x="2286000" y="2743200"/>
            <a:ext cx="2895600" cy="2590800"/>
          </a:xfrm>
          <a:prstGeom prst="rect">
            <a:avLst/>
          </a:prstGeom>
          <a:gradFill rotWithShape="1">
            <a:gsLst>
              <a:gs pos="0">
                <a:srgbClr val="FFFF99">
                  <a:gamma/>
                  <a:shade val="76471"/>
                  <a:invGamma/>
                  <a:alpha val="42999"/>
                </a:srgbClr>
              </a:gs>
              <a:gs pos="100000">
                <a:srgbClr val="FFFF99">
                  <a:alpha val="42999"/>
                </a:srgbClr>
              </a:gs>
            </a:gsLst>
            <a:lin ang="18900000" scaled="1"/>
          </a:gradFill>
          <a:ln w="9525">
            <a:noFill/>
            <a:miter lim="800000"/>
            <a:headEnd/>
            <a:tailEnd/>
          </a:ln>
          <a:effectLst/>
        </p:spPr>
        <p:txBody>
          <a:bodyPr wrap="none" anchor="ctr"/>
          <a:lstStyle/>
          <a:p>
            <a:endParaRPr lang="en-US">
              <a:solidFill>
                <a:prstClr val="black"/>
              </a:solidFill>
              <a:latin typeface="Times New Roman"/>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0BEAE1D-E020-4832-8AD3-2605FC609862}" type="slidenum">
              <a:rPr lang="en-US">
                <a:solidFill>
                  <a:prstClr val="black">
                    <a:tint val="75000"/>
                  </a:prstClr>
                </a:solidFill>
                <a:latin typeface="Times New Roman"/>
              </a:rPr>
              <a:pPr/>
              <a:t>72</a:t>
            </a:fld>
            <a:endParaRPr lang="en-US">
              <a:solidFill>
                <a:prstClr val="black">
                  <a:tint val="75000"/>
                </a:prstClr>
              </a:solidFill>
              <a:latin typeface="Times New Roman"/>
            </a:endParaRPr>
          </a:p>
        </p:txBody>
      </p:sp>
      <p:sp>
        <p:nvSpPr>
          <p:cNvPr id="926722" name="Rectangle 2"/>
          <p:cNvSpPr>
            <a:spLocks noGrp="1" noChangeArrowheads="1"/>
          </p:cNvSpPr>
          <p:nvPr>
            <p:ph type="title"/>
          </p:nvPr>
        </p:nvSpPr>
        <p:spPr/>
        <p:txBody>
          <a:bodyPr/>
          <a:lstStyle/>
          <a:p>
            <a:r>
              <a:rPr lang="en-US"/>
              <a:t>Window Period</a:t>
            </a:r>
          </a:p>
        </p:txBody>
      </p:sp>
      <p:sp>
        <p:nvSpPr>
          <p:cNvPr id="926723" name="Rectangle 3"/>
          <p:cNvSpPr>
            <a:spLocks noGrp="1" noChangeArrowheads="1"/>
          </p:cNvSpPr>
          <p:nvPr>
            <p:ph type="body" idx="1"/>
          </p:nvPr>
        </p:nvSpPr>
        <p:spPr>
          <a:xfrm>
            <a:off x="609600" y="1524000"/>
            <a:ext cx="10972800" cy="4525963"/>
          </a:xfrm>
        </p:spPr>
        <p:txBody>
          <a:bodyPr/>
          <a:lstStyle/>
          <a:p>
            <a:r>
              <a:rPr lang="en-US"/>
              <a:t>Time from initial infection with HIV until antibodies are detected by a single test</a:t>
            </a:r>
          </a:p>
          <a:p>
            <a:r>
              <a:rPr lang="en-US"/>
              <a:t>Usually 3-8 weeks before antibodies are detected</a:t>
            </a:r>
          </a:p>
          <a:p>
            <a:r>
              <a:rPr lang="en-US"/>
              <a:t>May test false-negative for HIV antibodies during this time period</a:t>
            </a:r>
          </a:p>
          <a:p>
            <a:r>
              <a:rPr lang="en-US"/>
              <a:t>Can still pass the virus to others during this period</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8512" y="381000"/>
            <a:ext cx="10058400" cy="228600"/>
          </a:xfrm>
        </p:spPr>
        <p:txBody>
          <a:bodyPr>
            <a:normAutofit fontScale="90000"/>
          </a:bodyPr>
          <a:lstStyle/>
          <a:p>
            <a:r>
              <a:rPr lang="en-US" dirty="0"/>
              <a:t>PHASES OF HIV INFECTION</a:t>
            </a:r>
          </a:p>
        </p:txBody>
      </p:sp>
      <p:sp>
        <p:nvSpPr>
          <p:cNvPr id="3" name="Content Placeholder 2"/>
          <p:cNvSpPr>
            <a:spLocks noGrp="1"/>
          </p:cNvSpPr>
          <p:nvPr>
            <p:ph idx="1"/>
          </p:nvPr>
        </p:nvSpPr>
        <p:spPr>
          <a:xfrm>
            <a:off x="207264" y="1060704"/>
            <a:ext cx="10899648" cy="5797296"/>
          </a:xfrm>
        </p:spPr>
        <p:txBody>
          <a:bodyPr>
            <a:normAutofit/>
          </a:bodyPr>
          <a:lstStyle/>
          <a:p>
            <a:r>
              <a:rPr lang="en-US" sz="2800" b="1" dirty="0"/>
              <a:t>STAGE 1</a:t>
            </a:r>
            <a:r>
              <a:rPr lang="en-US" sz="2800" dirty="0"/>
              <a:t>-Acute infection (Acute sero-conversion Syndrome) –This is the first stage of HIV infection , when the virus establishes it self in the body.</a:t>
            </a:r>
          </a:p>
          <a:p>
            <a:r>
              <a:rPr lang="en-US" sz="2800" dirty="0"/>
              <a:t>Acute sero-conversion syndrome is used to describe the period of time between when a person is first infected with HIV and when antibodies against the virus are produced by the body. (usually 6-12 weeks)</a:t>
            </a:r>
          </a:p>
          <a:p>
            <a:r>
              <a:rPr lang="en-US" sz="2800" dirty="0"/>
              <a:t>People newly infected with HIV will experience “ flue-like” symptoms, others do not have any symptoms or are so mild to be noticed.</a:t>
            </a:r>
          </a:p>
          <a:p>
            <a:r>
              <a:rPr lang="en-US" sz="2800" dirty="0"/>
              <a:t>This is the window period and the virus is multiplying inside the infected persons body and can be passed on to others, but the usual HIV test (antibody test) will produce a false negative report.</a:t>
            </a:r>
          </a:p>
          <a:p>
            <a:r>
              <a:rPr lang="en-US" sz="2800" dirty="0"/>
              <a:t>It takes approximately 2-3 months for an infected person to develop antibodies against HIV after which the test will be positive.   </a:t>
            </a:r>
          </a:p>
        </p:txBody>
      </p:sp>
    </p:spTree>
    <p:extLst>
      <p:ext uri="{BB962C8B-B14F-4D97-AF65-F5344CB8AC3E}">
        <p14:creationId xmlns:p14="http://schemas.microsoft.com/office/powerpoint/2010/main" val="83630441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10975848" cy="1609344"/>
          </a:xfrm>
        </p:spPr>
        <p:txBody>
          <a:bodyPr>
            <a:normAutofit fontScale="90000"/>
          </a:bodyPr>
          <a:lstStyle/>
          <a:p>
            <a:r>
              <a:rPr lang="en-US" dirty="0"/>
              <a:t>Stage 2: latent or Asymptomic period(Asymptomic infection</a:t>
            </a:r>
          </a:p>
        </p:txBody>
      </p:sp>
      <p:sp>
        <p:nvSpPr>
          <p:cNvPr id="3" name="Content Placeholder 2"/>
          <p:cNvSpPr>
            <a:spLocks noGrp="1"/>
          </p:cNvSpPr>
          <p:nvPr>
            <p:ph idx="1"/>
          </p:nvPr>
        </p:nvSpPr>
        <p:spPr>
          <a:xfrm>
            <a:off x="152400" y="1761744"/>
            <a:ext cx="11887200" cy="4943856"/>
          </a:xfrm>
        </p:spPr>
        <p:txBody>
          <a:bodyPr>
            <a:normAutofit/>
          </a:bodyPr>
          <a:lstStyle/>
          <a:p>
            <a:r>
              <a:rPr lang="en-US" sz="2800" dirty="0"/>
              <a:t>Acute stage of HIV infection remains latent (in the body) usually for a period of to 10 years .</a:t>
            </a:r>
          </a:p>
          <a:p>
            <a:r>
              <a:rPr lang="en-US" sz="2800" dirty="0"/>
              <a:t>Throughout this period the person stays infected and infectious, but is unlikely to be aware of status until he/she has been tested.</a:t>
            </a:r>
          </a:p>
          <a:p>
            <a:r>
              <a:rPr lang="en-US" sz="2800" dirty="0"/>
              <a:t>The infected person appears healthy and has no symptoms which suggest HIV infection.</a:t>
            </a:r>
          </a:p>
          <a:p>
            <a:r>
              <a:rPr lang="en-US" sz="2800" dirty="0"/>
              <a:t>The immune response  of an infected person is partially able to suppress the HIV so that the amount of virus in the body and bloodstream is reduced but not eliminated.</a:t>
            </a:r>
          </a:p>
          <a:p>
            <a:r>
              <a:rPr lang="en-US" sz="2800" dirty="0"/>
              <a:t>Through out asymptomatic period there is progressive damage of immune system as it tries to control the virus.</a:t>
            </a:r>
          </a:p>
        </p:txBody>
      </p:sp>
    </p:spTree>
    <p:extLst>
      <p:ext uri="{BB962C8B-B14F-4D97-AF65-F5344CB8AC3E}">
        <p14:creationId xmlns:p14="http://schemas.microsoft.com/office/powerpoint/2010/main" val="241023275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CT</a:t>
            </a:r>
          </a:p>
        </p:txBody>
      </p:sp>
      <p:sp>
        <p:nvSpPr>
          <p:cNvPr id="3" name="Content Placeholder 2"/>
          <p:cNvSpPr>
            <a:spLocks noGrp="1"/>
          </p:cNvSpPr>
          <p:nvPr>
            <p:ph idx="1"/>
          </p:nvPr>
        </p:nvSpPr>
        <p:spPr/>
        <p:txBody>
          <a:bodyPr>
            <a:noAutofit/>
          </a:bodyPr>
          <a:lstStyle/>
          <a:p>
            <a:r>
              <a:rPr lang="en-US" sz="3200" dirty="0"/>
              <a:t>This is demonstrated by a steady decline in the number of CD4 cells in the blood.</a:t>
            </a:r>
          </a:p>
          <a:p>
            <a:r>
              <a:rPr lang="en-US" sz="3200" dirty="0"/>
              <a:t>Some people will have persistently enlarged nodes or generalized lymphadenopathy.</a:t>
            </a:r>
          </a:p>
          <a:p>
            <a:r>
              <a:rPr lang="en-US" sz="3200" dirty="0"/>
              <a:t>Person is infective and the HIV virus can be detected in various body fluids and lymph nodes.</a:t>
            </a:r>
          </a:p>
          <a:p>
            <a:r>
              <a:rPr lang="en-US" sz="3200" dirty="0"/>
              <a:t>Also ,the antibody can be demonstrated in the blood stream.</a:t>
            </a:r>
          </a:p>
        </p:txBody>
      </p:sp>
    </p:spTree>
    <p:extLst>
      <p:ext uri="{BB962C8B-B14F-4D97-AF65-F5344CB8AC3E}">
        <p14:creationId xmlns:p14="http://schemas.microsoft.com/office/powerpoint/2010/main" val="396231188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Stage 3:symptomic HIV Disease</a:t>
            </a:r>
          </a:p>
        </p:txBody>
      </p:sp>
      <p:sp>
        <p:nvSpPr>
          <p:cNvPr id="3" name="Content Placeholder 2"/>
          <p:cNvSpPr>
            <a:spLocks noGrp="1"/>
          </p:cNvSpPr>
          <p:nvPr>
            <p:ph idx="1"/>
          </p:nvPr>
        </p:nvSpPr>
        <p:spPr/>
        <p:txBody>
          <a:bodyPr>
            <a:noAutofit/>
          </a:bodyPr>
          <a:lstStyle/>
          <a:p>
            <a:r>
              <a:rPr lang="en-US" sz="2400" dirty="0"/>
              <a:t>Eventually ,many individuals develop a variety of indicators of ill health , weight loss and general weakness (asthenia) are the most common clinical manifestation.</a:t>
            </a:r>
          </a:p>
          <a:p>
            <a:r>
              <a:rPr lang="en-US" sz="2400" dirty="0"/>
              <a:t>HIV virus is beginning to affect the immune system.</a:t>
            </a:r>
          </a:p>
          <a:p>
            <a:r>
              <a:rPr lang="en-US" sz="2400" dirty="0"/>
              <a:t>Symptoms may include swollen lymph glands , joint and muscle pains , sore throat, fatigue , fever , night sweats and diarrhea. Generally ,these symptoms may come and go intermittently over a period of weeks or months.</a:t>
            </a:r>
          </a:p>
          <a:p>
            <a:r>
              <a:rPr lang="en-US" sz="2400" dirty="0"/>
              <a:t>Mucocutaneous manifestations are common e.g. Characterized generalized papular pruritic eruptions found in 20-60% of patients with HIV infections, lesions , papule which releases small drop of fluid when scratched.</a:t>
            </a:r>
          </a:p>
        </p:txBody>
      </p:sp>
    </p:spTree>
    <p:extLst>
      <p:ext uri="{BB962C8B-B14F-4D97-AF65-F5344CB8AC3E}">
        <p14:creationId xmlns:p14="http://schemas.microsoft.com/office/powerpoint/2010/main" val="372005139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CT</a:t>
            </a:r>
          </a:p>
        </p:txBody>
      </p:sp>
      <p:sp>
        <p:nvSpPr>
          <p:cNvPr id="3" name="Content Placeholder 2"/>
          <p:cNvSpPr>
            <a:spLocks noGrp="1"/>
          </p:cNvSpPr>
          <p:nvPr>
            <p:ph idx="1"/>
          </p:nvPr>
        </p:nvSpPr>
        <p:spPr/>
        <p:txBody>
          <a:bodyPr>
            <a:noAutofit/>
          </a:bodyPr>
          <a:lstStyle/>
          <a:p>
            <a:r>
              <a:rPr lang="en-US" sz="2800" dirty="0"/>
              <a:t>Recurrent mucocutaneous herpes simplex infections are found in 5-10 % , over 10% HIV infection experience varicella Zoster infection.</a:t>
            </a:r>
          </a:p>
          <a:p>
            <a:r>
              <a:rPr lang="en-US" sz="2800" dirty="0"/>
              <a:t>Oral candidiasis in the absence of antimicrobial immuno suppressive therapy or illness is highly associated with HIV infection</a:t>
            </a:r>
          </a:p>
          <a:p>
            <a:r>
              <a:rPr lang="en-US" sz="2800" dirty="0"/>
              <a:t>Its occurrence in an HIV positive patient is often a bad prognostic sign and an indication of progression towards “full-blown “ AIDS.</a:t>
            </a:r>
          </a:p>
        </p:txBody>
      </p:sp>
    </p:spTree>
    <p:extLst>
      <p:ext uri="{BB962C8B-B14F-4D97-AF65-F5344CB8AC3E}">
        <p14:creationId xmlns:p14="http://schemas.microsoft.com/office/powerpoint/2010/main" val="58475075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stage 4:AIDS or Late HIV infection</a:t>
            </a:r>
          </a:p>
        </p:txBody>
      </p:sp>
      <p:sp>
        <p:nvSpPr>
          <p:cNvPr id="3" name="Content Placeholder 2"/>
          <p:cNvSpPr>
            <a:spLocks noGrp="1"/>
          </p:cNvSpPr>
          <p:nvPr>
            <p:ph idx="1"/>
          </p:nvPr>
        </p:nvSpPr>
        <p:spPr/>
        <p:txBody>
          <a:bodyPr>
            <a:normAutofit/>
          </a:bodyPr>
          <a:lstStyle/>
          <a:p>
            <a:r>
              <a:rPr lang="en-US" dirty="0"/>
              <a:t>This is the final stage of HIV infection.</a:t>
            </a:r>
          </a:p>
          <a:p>
            <a:r>
              <a:rPr lang="en-US" dirty="0"/>
              <a:t>Acquired  - because it is a condition one must acquire or get infected with.</a:t>
            </a:r>
          </a:p>
          <a:p>
            <a:r>
              <a:rPr lang="en-US" dirty="0"/>
              <a:t>Immune – it affects the body’s immune system, the part of the body which fights the germs such as bacteria and viruses.</a:t>
            </a:r>
          </a:p>
          <a:p>
            <a:r>
              <a:rPr lang="en-US" dirty="0"/>
              <a:t>Deficiency –it makes the system deficient-not to work properly.</a:t>
            </a:r>
          </a:p>
          <a:p>
            <a:r>
              <a:rPr lang="en-US" dirty="0"/>
              <a:t>Syndrome –someone with AIDS may experience a wide range of different and opportunistic infections</a:t>
            </a:r>
          </a:p>
          <a:p>
            <a:r>
              <a:rPr lang="en-US" dirty="0"/>
              <a:t>AIDS occurs when HIV has destroyed vital aspects of the immune system leaving the body vulnerable to life threatening infections e.g. pneumonia, tuberculosis, chronic and acute meningitis , </a:t>
            </a:r>
            <a:r>
              <a:rPr lang="en-US" dirty="0" err="1"/>
              <a:t>kaposis</a:t>
            </a:r>
            <a:r>
              <a:rPr lang="en-US" dirty="0"/>
              <a:t> sarcoma, other neurological syndromes</a:t>
            </a:r>
          </a:p>
        </p:txBody>
      </p:sp>
    </p:spTree>
    <p:extLst>
      <p:ext uri="{BB962C8B-B14F-4D97-AF65-F5344CB8AC3E}">
        <p14:creationId xmlns:p14="http://schemas.microsoft.com/office/powerpoint/2010/main" val="407580042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2438400" y="304800"/>
            <a:ext cx="7391400" cy="914400"/>
          </a:xfrm>
        </p:spPr>
        <p:txBody>
          <a:bodyPr/>
          <a:lstStyle/>
          <a:p>
            <a:pPr algn="l" eaLnBrk="1" hangingPunct="1"/>
            <a:r>
              <a:rPr lang="en-GB" altLang="en-US" sz="3600" b="1">
                <a:solidFill>
                  <a:schemeClr val="hlink"/>
                </a:solidFill>
              </a:rPr>
              <a:t>Natural History of HIV Infection</a:t>
            </a:r>
          </a:p>
        </p:txBody>
      </p:sp>
      <p:sp>
        <p:nvSpPr>
          <p:cNvPr id="34819" name="Rectangle 3"/>
          <p:cNvSpPr>
            <a:spLocks noGrp="1" noChangeArrowheads="1"/>
          </p:cNvSpPr>
          <p:nvPr>
            <p:ph idx="1"/>
          </p:nvPr>
        </p:nvSpPr>
        <p:spPr>
          <a:xfrm>
            <a:off x="2438401" y="1219200"/>
            <a:ext cx="7885113" cy="5411788"/>
          </a:xfrm>
        </p:spPr>
        <p:txBody>
          <a:bodyPr/>
          <a:lstStyle/>
          <a:p>
            <a:pPr marL="0" indent="0">
              <a:lnSpc>
                <a:spcPct val="80000"/>
              </a:lnSpc>
              <a:buFont typeface="Times" panose="02020603050405020304" pitchFamily="18" charset="0"/>
              <a:buChar char="•"/>
            </a:pPr>
            <a:r>
              <a:rPr lang="en-GB" altLang="en-US" sz="2800"/>
              <a:t>Virus can be transmitted during </a:t>
            </a:r>
            <a:r>
              <a:rPr lang="en-GB" altLang="en-US" sz="2800" b="1"/>
              <a:t>each</a:t>
            </a:r>
            <a:r>
              <a:rPr lang="en-GB" altLang="en-US" sz="2800"/>
              <a:t> stage</a:t>
            </a:r>
          </a:p>
          <a:p>
            <a:pPr marL="0" indent="0">
              <a:lnSpc>
                <a:spcPct val="80000"/>
              </a:lnSpc>
              <a:buClr>
                <a:schemeClr val="accent2"/>
              </a:buClr>
              <a:buFont typeface="Times" panose="02020603050405020304" pitchFamily="18" charset="0"/>
              <a:buChar char="•"/>
            </a:pPr>
            <a:endParaRPr lang="en-GB" altLang="en-US" sz="2800"/>
          </a:p>
          <a:p>
            <a:pPr marL="0" indent="0">
              <a:lnSpc>
                <a:spcPct val="80000"/>
              </a:lnSpc>
              <a:buClr>
                <a:schemeClr val="accent2"/>
              </a:buClr>
              <a:buFont typeface="Times" panose="02020603050405020304" pitchFamily="18" charset="0"/>
              <a:buChar char="•"/>
            </a:pPr>
            <a:r>
              <a:rPr lang="en-GB" altLang="en-US" sz="2800" b="1"/>
              <a:t> Seroconversion</a:t>
            </a:r>
            <a:endParaRPr lang="en-GB" altLang="en-US" sz="2800"/>
          </a:p>
          <a:p>
            <a:pPr marL="1203325" lvl="2">
              <a:lnSpc>
                <a:spcPct val="80000"/>
              </a:lnSpc>
              <a:buClr>
                <a:schemeClr val="accent2"/>
              </a:buClr>
              <a:buFont typeface="Times" panose="02020603050405020304" pitchFamily="18" charset="0"/>
              <a:buChar char="•"/>
            </a:pPr>
            <a:r>
              <a:rPr lang="en-GB" altLang="en-US" sz="2800"/>
              <a:t>Infection with HIV, antibodies develop</a:t>
            </a:r>
          </a:p>
          <a:p>
            <a:pPr marL="0" indent="0">
              <a:lnSpc>
                <a:spcPct val="80000"/>
              </a:lnSpc>
              <a:buClr>
                <a:schemeClr val="accent2"/>
              </a:buClr>
              <a:buFont typeface="Times" panose="02020603050405020304" pitchFamily="18" charset="0"/>
              <a:buChar char="•"/>
            </a:pPr>
            <a:r>
              <a:rPr lang="en-GB" altLang="en-US" sz="2800"/>
              <a:t> </a:t>
            </a:r>
            <a:r>
              <a:rPr lang="en-GB" altLang="en-US" sz="2800" b="1"/>
              <a:t>Asymptomatic</a:t>
            </a:r>
            <a:endParaRPr lang="en-GB" altLang="en-US" sz="2800"/>
          </a:p>
          <a:p>
            <a:pPr marL="1203325" lvl="2">
              <a:lnSpc>
                <a:spcPct val="80000"/>
              </a:lnSpc>
              <a:buClr>
                <a:schemeClr val="accent2"/>
              </a:buClr>
              <a:buFont typeface="Times" panose="02020603050405020304" pitchFamily="18" charset="0"/>
              <a:buChar char="•"/>
            </a:pPr>
            <a:r>
              <a:rPr lang="en-GB" altLang="en-US" sz="2800"/>
              <a:t>No signs of HIV, immune system controls virus production</a:t>
            </a:r>
          </a:p>
          <a:p>
            <a:pPr marL="0" indent="0">
              <a:lnSpc>
                <a:spcPct val="80000"/>
              </a:lnSpc>
              <a:buClr>
                <a:schemeClr val="accent2"/>
              </a:buClr>
              <a:buFont typeface="Times" panose="02020603050405020304" pitchFamily="18" charset="0"/>
              <a:buChar char="•"/>
            </a:pPr>
            <a:r>
              <a:rPr lang="en-GB" altLang="en-US" sz="2800" b="1"/>
              <a:t> Symptomatic</a:t>
            </a:r>
            <a:endParaRPr lang="en-GB" altLang="en-US" sz="2800"/>
          </a:p>
          <a:p>
            <a:pPr marL="1203325" lvl="2">
              <a:lnSpc>
                <a:spcPct val="80000"/>
              </a:lnSpc>
              <a:buClr>
                <a:schemeClr val="accent2"/>
              </a:buClr>
              <a:buFont typeface="Times" panose="02020603050405020304" pitchFamily="18" charset="0"/>
              <a:buChar char="•"/>
            </a:pPr>
            <a:r>
              <a:rPr lang="en-GB" altLang="en-US" sz="2800"/>
              <a:t>Physical signs of HIV infection, some immune suppression</a:t>
            </a:r>
          </a:p>
          <a:p>
            <a:pPr marL="0" indent="0">
              <a:lnSpc>
                <a:spcPct val="80000"/>
              </a:lnSpc>
              <a:buClr>
                <a:schemeClr val="accent2"/>
              </a:buClr>
              <a:buFont typeface="Times" panose="02020603050405020304" pitchFamily="18" charset="0"/>
              <a:buChar char="•"/>
            </a:pPr>
            <a:r>
              <a:rPr lang="en-GB" altLang="en-US" sz="2800" b="1"/>
              <a:t> AIDS</a:t>
            </a:r>
            <a:endParaRPr lang="en-GB" altLang="en-US" sz="2800"/>
          </a:p>
          <a:p>
            <a:pPr marL="1203325" lvl="2">
              <a:lnSpc>
                <a:spcPct val="80000"/>
              </a:lnSpc>
              <a:buClr>
                <a:schemeClr val="accent2"/>
              </a:buClr>
              <a:buFont typeface="Times" panose="02020603050405020304" pitchFamily="18" charset="0"/>
              <a:buChar char="•"/>
            </a:pPr>
            <a:r>
              <a:rPr lang="en-GB" altLang="en-US" sz="2800"/>
              <a:t>Opportunistic infections, end-stage disease</a:t>
            </a:r>
          </a:p>
        </p:txBody>
      </p:sp>
      <p:sp>
        <p:nvSpPr>
          <p:cNvPr id="5" name="Footer Placeholder 4"/>
          <p:cNvSpPr>
            <a:spLocks noGrp="1"/>
          </p:cNvSpPr>
          <p:nvPr>
            <p:ph type="ftr" sz="quarter" idx="11"/>
          </p:nvPr>
        </p:nvSpPr>
        <p:spPr/>
        <p:txBody>
          <a:bodyPr/>
          <a:lstStyle/>
          <a:p>
            <a:pPr>
              <a:defRPr/>
            </a:pPr>
            <a:r>
              <a:rPr lang="en-US">
                <a:solidFill>
                  <a:prstClr val="black">
                    <a:tint val="75000"/>
                  </a:prstClr>
                </a:solidFill>
                <a:latin typeface="Times New Roman"/>
              </a:rPr>
              <a:t>DR. S.K CHATURVEDI</a:t>
            </a:r>
          </a:p>
        </p:txBody>
      </p:sp>
    </p:spTree>
    <p:extLst>
      <p:ext uri="{BB962C8B-B14F-4D97-AF65-F5344CB8AC3E}">
        <p14:creationId xmlns:p14="http://schemas.microsoft.com/office/powerpoint/2010/main" val="26322352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CT</a:t>
            </a:r>
          </a:p>
        </p:txBody>
      </p:sp>
      <p:sp>
        <p:nvSpPr>
          <p:cNvPr id="3" name="Content Placeholder 2"/>
          <p:cNvSpPr>
            <a:spLocks noGrp="1"/>
          </p:cNvSpPr>
          <p:nvPr>
            <p:ph idx="1"/>
          </p:nvPr>
        </p:nvSpPr>
        <p:spPr/>
        <p:txBody>
          <a:bodyPr>
            <a:normAutofit lnSpcReduction="10000"/>
          </a:bodyPr>
          <a:lstStyle/>
          <a:p>
            <a:r>
              <a:rPr lang="en-US" b="1" dirty="0"/>
              <a:t>FDC-</a:t>
            </a:r>
            <a:r>
              <a:rPr lang="en-US" dirty="0"/>
              <a:t>  Fixed Dose Combination </a:t>
            </a:r>
          </a:p>
          <a:p>
            <a:r>
              <a:rPr lang="en-US" b="1" dirty="0"/>
              <a:t>ISTI </a:t>
            </a:r>
            <a:r>
              <a:rPr lang="en-US" dirty="0"/>
              <a:t>- Integrase Strand Transfer Inhibitor </a:t>
            </a:r>
          </a:p>
          <a:p>
            <a:r>
              <a:rPr lang="en-US" b="1" dirty="0"/>
              <a:t>IRIS - </a:t>
            </a:r>
            <a:r>
              <a:rPr lang="en-US" dirty="0"/>
              <a:t>Immune Reconstitution Inflammatory Syndrome </a:t>
            </a:r>
          </a:p>
          <a:p>
            <a:r>
              <a:rPr lang="en-US" b="1" dirty="0"/>
              <a:t>NNRTI</a:t>
            </a:r>
            <a:r>
              <a:rPr lang="en-US" dirty="0"/>
              <a:t> -Non-nucleoside reverse transcriptase inhibitor </a:t>
            </a:r>
          </a:p>
          <a:p>
            <a:r>
              <a:rPr lang="en-US" b="1" dirty="0"/>
              <a:t>NRTI </a:t>
            </a:r>
            <a:r>
              <a:rPr lang="en-US" dirty="0"/>
              <a:t>    - Nucleoside reverse transcriptase inhibitor </a:t>
            </a:r>
          </a:p>
          <a:p>
            <a:r>
              <a:rPr lang="en-US" b="1" dirty="0"/>
              <a:t>NRTI </a:t>
            </a:r>
            <a:r>
              <a:rPr lang="en-US" dirty="0"/>
              <a:t>  -   Nucleotide reverse transcriptase inhibitor </a:t>
            </a:r>
          </a:p>
          <a:p>
            <a:r>
              <a:rPr lang="en-US" b="1" dirty="0"/>
              <a:t>PI  </a:t>
            </a:r>
            <a:r>
              <a:rPr lang="en-US" dirty="0"/>
              <a:t>      -   Protease inhibitor </a:t>
            </a:r>
          </a:p>
          <a:p>
            <a:r>
              <a:rPr lang="en-US" b="1" dirty="0"/>
              <a:t>PEP</a:t>
            </a:r>
            <a:r>
              <a:rPr lang="en-US" dirty="0"/>
              <a:t>     -   Post-exposure prophylaxis </a:t>
            </a:r>
          </a:p>
          <a:p>
            <a:r>
              <a:rPr lang="en-US" b="1" dirty="0"/>
              <a:t>PrEP</a:t>
            </a:r>
            <a:r>
              <a:rPr lang="en-US" dirty="0"/>
              <a:t>   -   Pre-exposure prophylaxis </a:t>
            </a:r>
          </a:p>
          <a:p>
            <a:r>
              <a:rPr lang="en-US" b="1" dirty="0"/>
              <a:t>PWID </a:t>
            </a:r>
            <a:r>
              <a:rPr lang="en-US" dirty="0"/>
              <a:t> -  People who inject drugs </a:t>
            </a:r>
          </a:p>
        </p:txBody>
      </p:sp>
    </p:spTree>
    <p:extLst>
      <p:ext uri="{BB962C8B-B14F-4D97-AF65-F5344CB8AC3E}">
        <p14:creationId xmlns:p14="http://schemas.microsoft.com/office/powerpoint/2010/main" val="128004888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84632"/>
            <a:ext cx="11582400" cy="734568"/>
          </a:xfrm>
        </p:spPr>
        <p:txBody>
          <a:bodyPr>
            <a:normAutofit fontScale="90000"/>
          </a:bodyPr>
          <a:lstStyle/>
          <a:p>
            <a:r>
              <a:rPr lang="en-US" dirty="0"/>
              <a:t>  WHO Clinical Staging of HIV</a:t>
            </a:r>
          </a:p>
        </p:txBody>
      </p:sp>
      <p:sp>
        <p:nvSpPr>
          <p:cNvPr id="3" name="Content Placeholder 2"/>
          <p:cNvSpPr>
            <a:spLocks noGrp="1"/>
          </p:cNvSpPr>
          <p:nvPr>
            <p:ph sz="half" idx="1"/>
          </p:nvPr>
        </p:nvSpPr>
        <p:spPr>
          <a:xfrm>
            <a:off x="304800" y="1524000"/>
            <a:ext cx="4114800" cy="4648200"/>
          </a:xfrm>
        </p:spPr>
        <p:txBody>
          <a:bodyPr>
            <a:noAutofit/>
          </a:bodyPr>
          <a:lstStyle/>
          <a:p>
            <a:pPr marL="114300" indent="0">
              <a:buNone/>
            </a:pPr>
            <a:r>
              <a:rPr lang="en-US" sz="2800" b="1" dirty="0"/>
              <a:t>Stage 1</a:t>
            </a:r>
          </a:p>
          <a:p>
            <a:pPr marL="114300" indent="0">
              <a:buNone/>
            </a:pPr>
            <a:r>
              <a:rPr lang="en-US" sz="2800" dirty="0"/>
              <a:t>• Asymptomatic</a:t>
            </a:r>
          </a:p>
          <a:p>
            <a:pPr marL="114300" indent="0">
              <a:buNone/>
            </a:pPr>
            <a:r>
              <a:rPr lang="en-US" sz="2800" dirty="0"/>
              <a:t>• Persistent generalized lymphadenopathy.</a:t>
            </a:r>
          </a:p>
        </p:txBody>
      </p:sp>
      <p:sp>
        <p:nvSpPr>
          <p:cNvPr id="5" name="Content Placeholder 4"/>
          <p:cNvSpPr>
            <a:spLocks noGrp="1"/>
          </p:cNvSpPr>
          <p:nvPr>
            <p:ph sz="half" idx="2"/>
          </p:nvPr>
        </p:nvSpPr>
        <p:spPr>
          <a:xfrm>
            <a:off x="4191000" y="1219200"/>
            <a:ext cx="6928104" cy="4953000"/>
          </a:xfrm>
        </p:spPr>
        <p:txBody>
          <a:bodyPr>
            <a:noAutofit/>
          </a:bodyPr>
          <a:lstStyle/>
          <a:p>
            <a:pPr marL="114300" indent="0">
              <a:buNone/>
            </a:pPr>
            <a:r>
              <a:rPr lang="en-US" sz="2800" b="1" dirty="0"/>
              <a:t>Stage 2</a:t>
            </a:r>
          </a:p>
          <a:p>
            <a:pPr marL="114300" indent="0">
              <a:buNone/>
            </a:pPr>
            <a:r>
              <a:rPr lang="en-US" sz="2800" dirty="0"/>
              <a:t>• Moderate unexplained weight loss (&lt; 10% of presumed body weight)</a:t>
            </a:r>
            <a:endParaRPr lang="en-GB" sz="2800" dirty="0"/>
          </a:p>
          <a:p>
            <a:r>
              <a:rPr lang="en-GB" sz="2800" dirty="0"/>
              <a:t> Recurrent respiratory tract infections</a:t>
            </a:r>
          </a:p>
          <a:p>
            <a:r>
              <a:rPr lang="en-GB" sz="2800" dirty="0"/>
              <a:t> dermatological conditions like; Herpes zoster</a:t>
            </a:r>
          </a:p>
          <a:p>
            <a:r>
              <a:rPr lang="en-GB" sz="2800" dirty="0"/>
              <a:t>Angular cheilitis</a:t>
            </a:r>
          </a:p>
          <a:p>
            <a:r>
              <a:rPr lang="en-GB" sz="2800" dirty="0"/>
              <a:t>Recurrent oral ulcerations</a:t>
            </a:r>
          </a:p>
          <a:p>
            <a:r>
              <a:rPr lang="en-GB" sz="2800" dirty="0"/>
              <a:t> </a:t>
            </a:r>
            <a:r>
              <a:rPr lang="en-GB" sz="2800" dirty="0" err="1"/>
              <a:t>Papular</a:t>
            </a:r>
            <a:r>
              <a:rPr lang="en-GB" sz="2800" dirty="0"/>
              <a:t> pruritic eruptions</a:t>
            </a:r>
          </a:p>
          <a:p>
            <a:r>
              <a:rPr lang="en-GB" sz="2800" dirty="0"/>
              <a:t> Seborrheic dermatitis</a:t>
            </a:r>
          </a:p>
          <a:p>
            <a:r>
              <a:rPr lang="en-GB" sz="2800" dirty="0"/>
              <a:t> Fungal nail infections.</a:t>
            </a:r>
          </a:p>
          <a:p>
            <a:endParaRPr lang="en-GB" sz="2800" dirty="0"/>
          </a:p>
        </p:txBody>
      </p:sp>
    </p:spTree>
    <p:extLst>
      <p:ext uri="{BB962C8B-B14F-4D97-AF65-F5344CB8AC3E}">
        <p14:creationId xmlns:p14="http://schemas.microsoft.com/office/powerpoint/2010/main" val="16292336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1128248" cy="6858000"/>
          </a:xfrm>
        </p:spPr>
        <p:txBody>
          <a:bodyPr>
            <a:normAutofit/>
          </a:bodyPr>
          <a:lstStyle/>
          <a:p>
            <a:pPr marL="114300" indent="0">
              <a:buNone/>
            </a:pPr>
            <a:r>
              <a:rPr lang="en-US" sz="2800" b="1" dirty="0"/>
              <a:t>Stage 3</a:t>
            </a:r>
          </a:p>
          <a:p>
            <a:pPr marL="114300" indent="0">
              <a:buNone/>
            </a:pPr>
            <a:r>
              <a:rPr lang="en-US" sz="2800" dirty="0"/>
              <a:t>• Unexplained severe weight loss (&gt; 10% of presumed body weight)</a:t>
            </a:r>
          </a:p>
          <a:p>
            <a:pPr marL="114300" indent="0">
              <a:buNone/>
            </a:pPr>
            <a:r>
              <a:rPr lang="en-US" sz="2800" dirty="0"/>
              <a:t>• Unexplained chronic </a:t>
            </a:r>
            <a:r>
              <a:rPr lang="en-US" sz="2800" dirty="0" err="1"/>
              <a:t>diarrhoea</a:t>
            </a:r>
            <a:r>
              <a:rPr lang="en-US" sz="2800" dirty="0"/>
              <a:t> for more than one month</a:t>
            </a:r>
          </a:p>
          <a:p>
            <a:pPr marL="114300" indent="0">
              <a:buNone/>
            </a:pPr>
            <a:r>
              <a:rPr lang="en-US" sz="2800" dirty="0"/>
              <a:t>• Unexplained persistent fever (intermittent or constant, lasting for &gt;1 month)</a:t>
            </a:r>
          </a:p>
          <a:p>
            <a:pPr marL="114300" indent="0">
              <a:buNone/>
            </a:pPr>
            <a:r>
              <a:rPr lang="en-US" sz="2800" dirty="0"/>
              <a:t>• Mucocutaneous conditions, including recurrent oral candidiasis, oral hairy leukoplakia.</a:t>
            </a:r>
          </a:p>
          <a:p>
            <a:pPr marL="114300" indent="0">
              <a:buNone/>
            </a:pPr>
            <a:r>
              <a:rPr lang="en-US" sz="2800" dirty="0"/>
              <a:t>• Pulmonary tuberculosis within the previous year</a:t>
            </a:r>
          </a:p>
          <a:p>
            <a:pPr marL="114300" indent="0">
              <a:buNone/>
            </a:pPr>
            <a:r>
              <a:rPr lang="en-US" sz="2800" dirty="0"/>
              <a:t>• Severe bacterial infections (e.g. pneumonia, pyelonephritis, empyema, pyomyositis, meningitis, bone and joint infections, and bacteremia.)</a:t>
            </a:r>
          </a:p>
          <a:p>
            <a:pPr marL="114300" indent="0">
              <a:buNone/>
            </a:pPr>
            <a:r>
              <a:rPr lang="en-US" sz="2800" dirty="0"/>
              <a:t>• Acute necrotizing ulcerative stomatitis, gingivitis or periodontitis</a:t>
            </a:r>
          </a:p>
          <a:p>
            <a:pPr marL="114300" indent="0">
              <a:buNone/>
            </a:pPr>
            <a:r>
              <a:rPr lang="en-US" sz="2800" dirty="0"/>
              <a:t>• Unexplained </a:t>
            </a:r>
            <a:r>
              <a:rPr lang="en-US" sz="2800" dirty="0" err="1"/>
              <a:t>anaemia</a:t>
            </a:r>
            <a:r>
              <a:rPr lang="en-US" sz="2800" dirty="0"/>
              <a:t>, neutropenia and/or thrombocytopenia for more than one month.</a:t>
            </a:r>
          </a:p>
        </p:txBody>
      </p:sp>
    </p:spTree>
    <p:extLst>
      <p:ext uri="{BB962C8B-B14F-4D97-AF65-F5344CB8AC3E}">
        <p14:creationId xmlns:p14="http://schemas.microsoft.com/office/powerpoint/2010/main" val="353676400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152400"/>
            <a:ext cx="5824728" cy="6400800"/>
          </a:xfrm>
        </p:spPr>
        <p:txBody>
          <a:bodyPr>
            <a:normAutofit/>
          </a:bodyPr>
          <a:lstStyle/>
          <a:p>
            <a:pPr marL="114300" indent="0">
              <a:buNone/>
            </a:pPr>
            <a:r>
              <a:rPr lang="en-US" sz="3000" b="1" dirty="0"/>
              <a:t>Stage 4</a:t>
            </a:r>
          </a:p>
          <a:p>
            <a:pPr marL="114300" indent="0">
              <a:buNone/>
            </a:pPr>
            <a:r>
              <a:rPr lang="en-US" sz="3000" dirty="0"/>
              <a:t>• HIV wasting syndrome (weight loss &gt; 10%, plus either</a:t>
            </a:r>
          </a:p>
          <a:p>
            <a:pPr marL="114300" indent="0">
              <a:buNone/>
            </a:pPr>
            <a:r>
              <a:rPr lang="en-US" sz="3000" dirty="0"/>
              <a:t> chronic unexplained </a:t>
            </a:r>
            <a:r>
              <a:rPr lang="en-US" sz="3000" dirty="0" err="1"/>
              <a:t>diarrhoea</a:t>
            </a:r>
            <a:r>
              <a:rPr lang="en-US" sz="3000" dirty="0"/>
              <a:t> or</a:t>
            </a:r>
          </a:p>
          <a:p>
            <a:pPr marL="114300" indent="0">
              <a:buNone/>
            </a:pPr>
            <a:r>
              <a:rPr lang="en-US" sz="3000" dirty="0"/>
              <a:t> chronic unexplained fever)</a:t>
            </a:r>
          </a:p>
          <a:p>
            <a:pPr marL="114300" indent="0">
              <a:buNone/>
            </a:pPr>
            <a:r>
              <a:rPr lang="en-US" sz="3000" dirty="0"/>
              <a:t>• Pneumocystis pneumonia</a:t>
            </a:r>
          </a:p>
          <a:p>
            <a:pPr marL="114300" indent="0">
              <a:buNone/>
            </a:pPr>
            <a:r>
              <a:rPr lang="en-US" sz="3000" dirty="0"/>
              <a:t>• Recurrent severe bacterial pneumonia</a:t>
            </a:r>
          </a:p>
          <a:p>
            <a:pPr marL="114300" indent="0">
              <a:buNone/>
            </a:pPr>
            <a:r>
              <a:rPr lang="en-US" sz="3000" dirty="0"/>
              <a:t>• Chronic herpes simplex infection for more than one month</a:t>
            </a:r>
          </a:p>
        </p:txBody>
      </p:sp>
      <p:sp>
        <p:nvSpPr>
          <p:cNvPr id="4" name="Content Placeholder 3"/>
          <p:cNvSpPr>
            <a:spLocks noGrp="1"/>
          </p:cNvSpPr>
          <p:nvPr>
            <p:ph sz="half" idx="2"/>
          </p:nvPr>
        </p:nvSpPr>
        <p:spPr>
          <a:xfrm>
            <a:off x="6096000" y="152400"/>
            <a:ext cx="5824728" cy="6248400"/>
          </a:xfrm>
        </p:spPr>
        <p:txBody>
          <a:bodyPr>
            <a:normAutofit/>
          </a:bodyPr>
          <a:lstStyle/>
          <a:p>
            <a:r>
              <a:rPr lang="en-GB" sz="2800" dirty="0"/>
              <a:t>Candidiasis of the oesophagus, trachea, bronchi or lungs</a:t>
            </a:r>
          </a:p>
          <a:p>
            <a:r>
              <a:rPr lang="en-GB" sz="2800" dirty="0"/>
              <a:t>Extra-pulmonary tuberculosis</a:t>
            </a:r>
          </a:p>
          <a:p>
            <a:r>
              <a:rPr lang="en-GB" sz="2800" dirty="0"/>
              <a:t>Kaposi’s sarcoma</a:t>
            </a:r>
          </a:p>
          <a:p>
            <a:r>
              <a:rPr lang="en-GB" sz="2800" dirty="0"/>
              <a:t>Cytomegalovirus infection</a:t>
            </a:r>
          </a:p>
          <a:p>
            <a:r>
              <a:rPr lang="en-GB" sz="2800" dirty="0"/>
              <a:t>Central nervous system toxoplasmosis</a:t>
            </a:r>
          </a:p>
          <a:p>
            <a:r>
              <a:rPr lang="en-GB" sz="2800" dirty="0"/>
              <a:t>HIV encephalopathy</a:t>
            </a:r>
          </a:p>
          <a:p>
            <a:r>
              <a:rPr lang="en-GB" sz="2800" dirty="0"/>
              <a:t>Cryptococcal meningitis or other extra-pulmonary cryptococcosis.</a:t>
            </a:r>
          </a:p>
          <a:p>
            <a:endParaRPr lang="en-GB" sz="2800" dirty="0"/>
          </a:p>
        </p:txBody>
      </p:sp>
    </p:spTree>
    <p:extLst>
      <p:ext uri="{BB962C8B-B14F-4D97-AF65-F5344CB8AC3E}">
        <p14:creationId xmlns:p14="http://schemas.microsoft.com/office/powerpoint/2010/main" val="316428182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10899648" cy="6705600"/>
          </a:xfrm>
        </p:spPr>
        <p:txBody>
          <a:bodyPr>
            <a:normAutofit/>
          </a:bodyPr>
          <a:lstStyle/>
          <a:p>
            <a:r>
              <a:rPr lang="en-US" sz="2800" dirty="0"/>
              <a:t>Disseminated non-</a:t>
            </a:r>
            <a:r>
              <a:rPr lang="en-US" sz="2800" dirty="0" err="1"/>
              <a:t>tuberculous</a:t>
            </a:r>
            <a:r>
              <a:rPr lang="en-US" sz="2800" dirty="0"/>
              <a:t> mycobacteria infection</a:t>
            </a:r>
          </a:p>
          <a:p>
            <a:pPr marL="114300" indent="0">
              <a:buNone/>
            </a:pPr>
            <a:r>
              <a:rPr lang="en-US" sz="2800" dirty="0"/>
              <a:t>• Progressive multifocal leuko-encephalopathy</a:t>
            </a:r>
          </a:p>
          <a:p>
            <a:pPr marL="114300" indent="0">
              <a:buNone/>
            </a:pPr>
            <a:r>
              <a:rPr lang="en-US" sz="2800" dirty="0"/>
              <a:t>• Chronic cryptosporidiosis</a:t>
            </a:r>
          </a:p>
          <a:p>
            <a:pPr marL="114300" indent="0">
              <a:buNone/>
            </a:pPr>
            <a:r>
              <a:rPr lang="en-US" sz="2800" dirty="0"/>
              <a:t>• Chronic isosporiasis</a:t>
            </a:r>
          </a:p>
          <a:p>
            <a:pPr marL="114300" indent="0">
              <a:buNone/>
            </a:pPr>
            <a:r>
              <a:rPr lang="en-US" sz="2800" dirty="0"/>
              <a:t>• Disseminated mycosis</a:t>
            </a:r>
          </a:p>
          <a:p>
            <a:pPr marL="114300" indent="0">
              <a:buNone/>
            </a:pPr>
            <a:r>
              <a:rPr lang="en-US" sz="2800" dirty="0"/>
              <a:t>• Recurrent non-typhoid salmonella septicemia</a:t>
            </a:r>
          </a:p>
          <a:p>
            <a:pPr marL="114300" indent="0">
              <a:buNone/>
            </a:pPr>
            <a:r>
              <a:rPr lang="en-US" sz="2800" dirty="0"/>
              <a:t>• Lymphoma</a:t>
            </a:r>
          </a:p>
          <a:p>
            <a:pPr marL="114300" indent="0">
              <a:buNone/>
            </a:pPr>
            <a:r>
              <a:rPr lang="en-US" sz="2800" dirty="0"/>
              <a:t>• Invasive cervical carcinoma</a:t>
            </a:r>
          </a:p>
          <a:p>
            <a:pPr marL="114300" indent="0">
              <a:buNone/>
            </a:pPr>
            <a:r>
              <a:rPr lang="en-US" sz="2800" dirty="0"/>
              <a:t>• Atypical disseminated leishmaniasis</a:t>
            </a:r>
          </a:p>
          <a:p>
            <a:pPr marL="114300" indent="0">
              <a:buNone/>
            </a:pPr>
            <a:r>
              <a:rPr lang="en-US" sz="2800" dirty="0"/>
              <a:t>• Symptomatic HIV-associated nephropathy or HIV-associated Cardiomyopathy.</a:t>
            </a:r>
          </a:p>
        </p:txBody>
      </p:sp>
    </p:spTree>
    <p:extLst>
      <p:ext uri="{BB962C8B-B14F-4D97-AF65-F5344CB8AC3E}">
        <p14:creationId xmlns:p14="http://schemas.microsoft.com/office/powerpoint/2010/main" val="301693788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SIGNS AND SYMPTOMS IN CHILDREN</a:t>
            </a:r>
            <a:endParaRPr lang="en-US" dirty="0"/>
          </a:p>
        </p:txBody>
      </p:sp>
      <p:sp>
        <p:nvSpPr>
          <p:cNvPr id="3" name="Content Placeholder 2"/>
          <p:cNvSpPr>
            <a:spLocks noGrp="1"/>
          </p:cNvSpPr>
          <p:nvPr>
            <p:ph sz="quarter" idx="1"/>
          </p:nvPr>
        </p:nvSpPr>
        <p:spPr/>
        <p:txBody>
          <a:bodyPr>
            <a:normAutofit fontScale="85000" lnSpcReduction="20000"/>
          </a:bodyPr>
          <a:lstStyle/>
          <a:p>
            <a:pPr>
              <a:buFont typeface="Arial" charset="0"/>
              <a:buNone/>
            </a:pPr>
            <a:r>
              <a:rPr lang="en-US" b="1" dirty="0">
                <a:solidFill>
                  <a:srgbClr val="FF0000"/>
                </a:solidFill>
              </a:rPr>
              <a:t>Major</a:t>
            </a:r>
            <a:r>
              <a:rPr lang="en-US" dirty="0"/>
              <a:t> </a:t>
            </a:r>
          </a:p>
          <a:p>
            <a:r>
              <a:rPr lang="en-US" dirty="0"/>
              <a:t>Weight loss or abnormal slow growth</a:t>
            </a:r>
          </a:p>
          <a:p>
            <a:r>
              <a:rPr lang="en-US" dirty="0"/>
              <a:t>Chronic diarrhea over 1 month</a:t>
            </a:r>
          </a:p>
          <a:p>
            <a:r>
              <a:rPr lang="en-US" dirty="0"/>
              <a:t>Prolonged fever for over 1month</a:t>
            </a:r>
          </a:p>
          <a:p>
            <a:pPr>
              <a:buFont typeface="Arial" charset="0"/>
              <a:buNone/>
            </a:pPr>
            <a:r>
              <a:rPr lang="en-US" b="1" dirty="0">
                <a:solidFill>
                  <a:srgbClr val="FF0000"/>
                </a:solidFill>
              </a:rPr>
              <a:t>Minor</a:t>
            </a:r>
            <a:endParaRPr lang="en-US" dirty="0"/>
          </a:p>
          <a:p>
            <a:r>
              <a:rPr lang="en-US" dirty="0"/>
              <a:t>Persistent cough</a:t>
            </a:r>
          </a:p>
          <a:p>
            <a:r>
              <a:rPr lang="en-US" dirty="0"/>
              <a:t>Thrush or </a:t>
            </a:r>
            <a:r>
              <a:rPr lang="en-US" dirty="0" err="1"/>
              <a:t>candidiasis</a:t>
            </a:r>
            <a:endParaRPr lang="en-US" dirty="0"/>
          </a:p>
          <a:p>
            <a:r>
              <a:rPr lang="en-US" dirty="0"/>
              <a:t>Repeated common infections</a:t>
            </a:r>
          </a:p>
          <a:p>
            <a:r>
              <a:rPr lang="en-US" dirty="0" err="1"/>
              <a:t>Generalised</a:t>
            </a:r>
            <a:r>
              <a:rPr lang="en-US" dirty="0"/>
              <a:t> dermatitis</a:t>
            </a:r>
          </a:p>
          <a:p>
            <a:r>
              <a:rPr lang="en-US" dirty="0"/>
              <a:t>Confirmed maternal </a:t>
            </a:r>
            <a:r>
              <a:rPr lang="en-US" dirty="0" err="1"/>
              <a:t>hiv</a:t>
            </a:r>
            <a:r>
              <a:rPr lang="en-US" dirty="0"/>
              <a:t> infection</a:t>
            </a:r>
          </a:p>
          <a:p>
            <a:endParaRPr lang="en-US" dirty="0"/>
          </a:p>
          <a:p>
            <a:pPr>
              <a:buFont typeface="Arial" charset="0"/>
              <a:buNone/>
            </a:pPr>
            <a:endParaRPr lang="en-US" dirty="0"/>
          </a:p>
          <a:p>
            <a:endParaRPr lang="en-US" dirty="0"/>
          </a:p>
        </p:txBody>
      </p:sp>
    </p:spTree>
    <p:extLst>
      <p:ext uri="{BB962C8B-B14F-4D97-AF65-F5344CB8AC3E}">
        <p14:creationId xmlns:p14="http://schemas.microsoft.com/office/powerpoint/2010/main" val="30991038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ee the source image"/>
          <p:cNvPicPr>
            <a:picLocks noGrp="1"/>
          </p:cNvPicPr>
          <p:nvPr>
            <p:ph sz="quarter" idx="1"/>
          </p:nvPr>
        </p:nvPicPr>
        <p:blipFill>
          <a:blip r:embed="rId2"/>
          <a:srcRect/>
          <a:stretch>
            <a:fillRect/>
          </a:stretch>
        </p:blipFill>
        <p:spPr bwMode="auto">
          <a:xfrm>
            <a:off x="1752600" y="381000"/>
            <a:ext cx="8763000" cy="6172200"/>
          </a:xfrm>
          <a:prstGeom prst="rect">
            <a:avLst/>
          </a:prstGeom>
          <a:noFill/>
          <a:ln w="9525">
            <a:noFill/>
            <a:miter lim="800000"/>
            <a:headEnd/>
            <a:tailEnd/>
          </a:ln>
        </p:spPr>
      </p:pic>
    </p:spTree>
    <p:extLst>
      <p:ext uri="{BB962C8B-B14F-4D97-AF65-F5344CB8AC3E}">
        <p14:creationId xmlns:p14="http://schemas.microsoft.com/office/powerpoint/2010/main" val="396080085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11430000" cy="987552"/>
          </a:xfrm>
        </p:spPr>
        <p:txBody>
          <a:bodyPr>
            <a:normAutofit fontScale="90000"/>
          </a:bodyPr>
          <a:lstStyle/>
          <a:p>
            <a:r>
              <a:rPr lang="en-US" dirty="0"/>
              <a:t> OPPORTUNISTIC INFECTIONS IN HIV/AIDS</a:t>
            </a:r>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3932168873"/>
              </p:ext>
            </p:extLst>
          </p:nvPr>
        </p:nvGraphicFramePr>
        <p:xfrm>
          <a:off x="457200" y="987552"/>
          <a:ext cx="11277600" cy="5870447"/>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7162800">
                  <a:extLst>
                    <a:ext uri="{9D8B030D-6E8A-4147-A177-3AD203B41FA5}">
                      <a16:colId xmlns:a16="http://schemas.microsoft.com/office/drawing/2014/main" val="20001"/>
                    </a:ext>
                  </a:extLst>
                </a:gridCol>
              </a:tblGrid>
              <a:tr h="55380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rgbClr val="000000"/>
                          </a:solidFill>
                          <a:effectLst/>
                          <a:latin typeface="Times New Roman" pitchFamily="18" charset="0"/>
                          <a:ea typeface="MS PGothic" pitchFamily="34" charset="-128"/>
                        </a:rPr>
                        <a:t>Primary Infection</a:t>
                      </a:r>
                      <a:endParaRPr kumimoji="0" lang="en-GB" sz="2800" b="1" i="0" u="none" strike="noStrike" cap="none" normalizeH="0" baseline="0" dirty="0">
                        <a:ln>
                          <a:noFill/>
                        </a:ln>
                        <a:solidFill>
                          <a:srgbClr val="000000"/>
                        </a:solidFill>
                        <a:effectLst/>
                        <a:latin typeface="Times New Roman" pitchFamily="18" charset="0"/>
                        <a:ea typeface="MS PGothic" pitchFamily="34" charset="-128"/>
                      </a:endParaRPr>
                    </a:p>
                  </a:txBody>
                  <a:tcPr marT="45713" marB="4571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rgbClr val="000000"/>
                          </a:solidFill>
                          <a:effectLst/>
                          <a:latin typeface="Times New Roman" pitchFamily="18" charset="0"/>
                          <a:ea typeface="MS PGothic" pitchFamily="34" charset="-128"/>
                        </a:rPr>
                        <a:t>Asymptomatic, Flu-like syndrome</a:t>
                      </a:r>
                      <a:endParaRPr kumimoji="0" lang="en-GB" sz="2800" b="0" i="0" u="none" strike="noStrike" cap="none" normalizeH="0" baseline="0" dirty="0">
                        <a:ln>
                          <a:noFill/>
                        </a:ln>
                        <a:solidFill>
                          <a:srgbClr val="000000"/>
                        </a:solidFill>
                        <a:effectLst/>
                        <a:latin typeface="Times New Roman" pitchFamily="18" charset="0"/>
                        <a:ea typeface="MS PGothic" pitchFamily="34" charset="-128"/>
                      </a:endParaRPr>
                    </a:p>
                  </a:txBody>
                  <a:tcPr marT="45713" marB="45713" horzOverflow="overflow"/>
                </a:tc>
                <a:extLst>
                  <a:ext uri="{0D108BD9-81ED-4DB2-BD59-A6C34878D82A}">
                    <a16:rowId xmlns:a16="http://schemas.microsoft.com/office/drawing/2014/main" val="10000"/>
                  </a:ext>
                </a:extLst>
              </a:tr>
              <a:tr h="99686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rgbClr val="000000"/>
                          </a:solidFill>
                          <a:effectLst/>
                          <a:latin typeface="Times New Roman" pitchFamily="18" charset="0"/>
                          <a:ea typeface="MS PGothic" pitchFamily="34" charset="-128"/>
                        </a:rPr>
                        <a:t>I</a:t>
                      </a:r>
                      <a:endParaRPr kumimoji="0" lang="en-GB" sz="2800" b="1" i="0" u="none" strike="noStrike" cap="none" normalizeH="0" baseline="0" dirty="0">
                        <a:ln>
                          <a:noFill/>
                        </a:ln>
                        <a:solidFill>
                          <a:srgbClr val="000000"/>
                        </a:solidFill>
                        <a:effectLst/>
                        <a:latin typeface="Times New Roman" pitchFamily="18" charset="0"/>
                        <a:ea typeface="MS PGothic" pitchFamily="34" charset="-128"/>
                      </a:endParaRPr>
                    </a:p>
                  </a:txBody>
                  <a:tcPr marT="45713" marB="4571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rgbClr val="000000"/>
                          </a:solidFill>
                          <a:effectLst/>
                          <a:latin typeface="Times New Roman" pitchFamily="18" charset="0"/>
                          <a:ea typeface="MS PGothic" pitchFamily="34" charset="-128"/>
                        </a:rPr>
                        <a:t>Asymptomatic, Generalized </a:t>
                      </a:r>
                      <a:r>
                        <a:rPr kumimoji="0" lang="en-US" sz="2800" b="0" i="0" u="none" strike="noStrike" cap="none" normalizeH="0" baseline="0" dirty="0" err="1">
                          <a:ln>
                            <a:noFill/>
                          </a:ln>
                          <a:solidFill>
                            <a:srgbClr val="000000"/>
                          </a:solidFill>
                          <a:effectLst/>
                          <a:latin typeface="Times New Roman" pitchFamily="18" charset="0"/>
                          <a:ea typeface="MS PGothic" pitchFamily="34" charset="-128"/>
                        </a:rPr>
                        <a:t>Lymphadenopathy</a:t>
                      </a:r>
                      <a:endParaRPr kumimoji="0" lang="en-GB" sz="2800" b="0" i="0" u="none" strike="noStrike" cap="none" normalizeH="0" baseline="0" dirty="0">
                        <a:ln>
                          <a:noFill/>
                        </a:ln>
                        <a:solidFill>
                          <a:srgbClr val="000000"/>
                        </a:solidFill>
                        <a:effectLst/>
                        <a:latin typeface="Times New Roman" pitchFamily="18" charset="0"/>
                        <a:ea typeface="MS PGothic" pitchFamily="34" charset="-128"/>
                      </a:endParaRPr>
                    </a:p>
                  </a:txBody>
                  <a:tcPr marT="45713" marB="45713" horzOverflow="overflow"/>
                </a:tc>
                <a:extLst>
                  <a:ext uri="{0D108BD9-81ED-4DB2-BD59-A6C34878D82A}">
                    <a16:rowId xmlns:a16="http://schemas.microsoft.com/office/drawing/2014/main" val="10001"/>
                  </a:ext>
                </a:extLst>
              </a:tr>
              <a:tr h="1439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rgbClr val="000000"/>
                          </a:solidFill>
                          <a:effectLst/>
                          <a:latin typeface="Times New Roman" pitchFamily="18" charset="0"/>
                          <a:ea typeface="MS PGothic" pitchFamily="34" charset="-128"/>
                        </a:rPr>
                        <a:t>II</a:t>
                      </a:r>
                      <a:endParaRPr kumimoji="0" lang="en-GB" sz="2800" b="1" i="0" u="none" strike="noStrike" cap="none" normalizeH="0" baseline="0" dirty="0">
                        <a:ln>
                          <a:noFill/>
                        </a:ln>
                        <a:solidFill>
                          <a:srgbClr val="000000"/>
                        </a:solidFill>
                        <a:effectLst/>
                        <a:latin typeface="Times New Roman" pitchFamily="18" charset="0"/>
                        <a:ea typeface="MS PGothic" pitchFamily="34" charset="-128"/>
                      </a:endParaRPr>
                    </a:p>
                  </a:txBody>
                  <a:tcPr marT="45713" marB="4571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rgbClr val="000000"/>
                          </a:solidFill>
                          <a:effectLst/>
                          <a:latin typeface="Times New Roman" pitchFamily="18" charset="0"/>
                          <a:ea typeface="MS PGothic" pitchFamily="34" charset="-128"/>
                        </a:rPr>
                        <a:t>Weight loss, Herpes zoster, Recurrent RTIs, PPE (</a:t>
                      </a:r>
                      <a:r>
                        <a:rPr kumimoji="0" lang="en-US" sz="2800" b="0" i="0" u="none" strike="noStrike" cap="none" normalizeH="0" baseline="0" dirty="0" err="1">
                          <a:ln>
                            <a:noFill/>
                          </a:ln>
                          <a:solidFill>
                            <a:srgbClr val="000000"/>
                          </a:solidFill>
                          <a:effectLst/>
                          <a:latin typeface="Times New Roman" pitchFamily="18" charset="0"/>
                          <a:ea typeface="MS PGothic" pitchFamily="34" charset="-128"/>
                        </a:rPr>
                        <a:t>pururitic</a:t>
                      </a:r>
                      <a:r>
                        <a:rPr kumimoji="0" lang="en-US" sz="2800" b="0" i="0" u="none" strike="noStrike" cap="none" normalizeH="0" baseline="0" dirty="0">
                          <a:ln>
                            <a:noFill/>
                          </a:ln>
                          <a:solidFill>
                            <a:srgbClr val="000000"/>
                          </a:solidFill>
                          <a:effectLst/>
                          <a:latin typeface="Times New Roman" pitchFamily="18" charset="0"/>
                          <a:ea typeface="MS PGothic" pitchFamily="34" charset="-128"/>
                        </a:rPr>
                        <a:t> popular eruption)</a:t>
                      </a:r>
                    </a:p>
                  </a:txBody>
                  <a:tcPr marT="45713" marB="45713" horzOverflow="overflow"/>
                </a:tc>
                <a:extLst>
                  <a:ext uri="{0D108BD9-81ED-4DB2-BD59-A6C34878D82A}">
                    <a16:rowId xmlns:a16="http://schemas.microsoft.com/office/drawing/2014/main" val="10002"/>
                  </a:ext>
                </a:extLst>
              </a:tr>
              <a:tr h="1439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rgbClr val="000000"/>
                          </a:solidFill>
                          <a:effectLst/>
                          <a:latin typeface="Times New Roman" pitchFamily="18" charset="0"/>
                          <a:ea typeface="MS PGothic" pitchFamily="34" charset="-128"/>
                        </a:rPr>
                        <a:t>III</a:t>
                      </a:r>
                      <a:endParaRPr kumimoji="0" lang="en-GB" sz="2800" b="1" i="0" u="none" strike="noStrike" cap="none" normalizeH="0" baseline="0" dirty="0">
                        <a:ln>
                          <a:noFill/>
                        </a:ln>
                        <a:solidFill>
                          <a:srgbClr val="000000"/>
                        </a:solidFill>
                        <a:effectLst/>
                        <a:latin typeface="Times New Roman" pitchFamily="18" charset="0"/>
                        <a:ea typeface="MS PGothic" pitchFamily="34" charset="-128"/>
                      </a:endParaRPr>
                    </a:p>
                  </a:txBody>
                  <a:tcPr marT="45713" marB="4571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rgbClr val="000000"/>
                          </a:solidFill>
                          <a:effectLst/>
                          <a:latin typeface="Times New Roman" pitchFamily="18" charset="0"/>
                          <a:ea typeface="MS PGothic" pitchFamily="34" charset="-128"/>
                        </a:rPr>
                        <a:t>Severe weight loss, Chronic diarrhea, </a:t>
                      </a:r>
                      <a:r>
                        <a:rPr kumimoji="0" lang="en-US" sz="2800" b="1" i="0" u="none" strike="noStrike" cap="none" normalizeH="0" baseline="0" dirty="0">
                          <a:ln>
                            <a:noFill/>
                          </a:ln>
                          <a:solidFill>
                            <a:srgbClr val="000000"/>
                          </a:solidFill>
                          <a:effectLst/>
                          <a:latin typeface="Times New Roman" pitchFamily="18" charset="0"/>
                          <a:ea typeface="MS PGothic" pitchFamily="34" charset="-128"/>
                        </a:rPr>
                        <a:t>Oral thrush,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a:ln>
                            <a:noFill/>
                          </a:ln>
                          <a:solidFill>
                            <a:srgbClr val="000000"/>
                          </a:solidFill>
                          <a:effectLst/>
                          <a:latin typeface="Times New Roman" pitchFamily="18" charset="0"/>
                          <a:ea typeface="MS PGothic" pitchFamily="34" charset="-128"/>
                        </a:rPr>
                        <a:t>pTB</a:t>
                      </a:r>
                      <a:r>
                        <a:rPr kumimoji="0" lang="en-US" sz="2800" b="1" i="0" u="none" strike="noStrike" cap="none" normalizeH="0" baseline="0" dirty="0">
                          <a:ln>
                            <a:noFill/>
                          </a:ln>
                          <a:solidFill>
                            <a:srgbClr val="000000"/>
                          </a:solidFill>
                          <a:effectLst/>
                          <a:latin typeface="Times New Roman" pitchFamily="18" charset="0"/>
                          <a:ea typeface="MS PGothic" pitchFamily="34" charset="-128"/>
                        </a:rPr>
                        <a:t>,</a:t>
                      </a:r>
                      <a:r>
                        <a:rPr kumimoji="0" lang="en-US" sz="2800" b="0" i="0" u="none" strike="noStrike" cap="none" normalizeH="0" baseline="0" dirty="0">
                          <a:ln>
                            <a:noFill/>
                          </a:ln>
                          <a:solidFill>
                            <a:srgbClr val="000000"/>
                          </a:solidFill>
                          <a:effectLst/>
                          <a:latin typeface="Times New Roman" pitchFamily="18" charset="0"/>
                          <a:ea typeface="MS PGothic" pitchFamily="34" charset="-128"/>
                        </a:rPr>
                        <a:t> Severe bacteria infections</a:t>
                      </a:r>
                      <a:endParaRPr kumimoji="0" lang="en-GB" sz="2800" b="0" i="0" u="none" strike="noStrike" cap="none" normalizeH="0" baseline="0" dirty="0">
                        <a:ln>
                          <a:noFill/>
                        </a:ln>
                        <a:solidFill>
                          <a:srgbClr val="000000"/>
                        </a:solidFill>
                        <a:effectLst/>
                        <a:latin typeface="Times New Roman" pitchFamily="18" charset="0"/>
                        <a:ea typeface="MS PGothic" pitchFamily="34" charset="-128"/>
                      </a:endParaRPr>
                    </a:p>
                  </a:txBody>
                  <a:tcPr marT="45713" marB="45713" horzOverflow="overflow"/>
                </a:tc>
                <a:extLst>
                  <a:ext uri="{0D108BD9-81ED-4DB2-BD59-A6C34878D82A}">
                    <a16:rowId xmlns:a16="http://schemas.microsoft.com/office/drawing/2014/main" val="10003"/>
                  </a:ext>
                </a:extLst>
              </a:tr>
              <a:tr h="1439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rgbClr val="000000"/>
                          </a:solidFill>
                          <a:effectLst/>
                          <a:latin typeface="Times New Roman" pitchFamily="18" charset="0"/>
                          <a:ea typeface="MS PGothic" pitchFamily="34" charset="-128"/>
                        </a:rPr>
                        <a:t>IV</a:t>
                      </a:r>
                      <a:endParaRPr kumimoji="0" lang="en-GB" sz="2800" b="1" i="0" u="none" strike="noStrike" cap="none" normalizeH="0" baseline="0" dirty="0">
                        <a:ln>
                          <a:noFill/>
                        </a:ln>
                        <a:solidFill>
                          <a:srgbClr val="000000"/>
                        </a:solidFill>
                        <a:effectLst/>
                        <a:latin typeface="Times New Roman" pitchFamily="18" charset="0"/>
                        <a:ea typeface="MS PGothic" pitchFamily="34" charset="-128"/>
                      </a:endParaRPr>
                    </a:p>
                  </a:txBody>
                  <a:tcPr marT="45713" marB="4571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rgbClr val="000000"/>
                          </a:solidFill>
                          <a:effectLst/>
                          <a:latin typeface="Times New Roman" pitchFamily="18" charset="0"/>
                          <a:ea typeface="MS PGothic" pitchFamily="34" charset="-128"/>
                        </a:rPr>
                        <a:t>Wasting, </a:t>
                      </a:r>
                      <a:r>
                        <a:rPr kumimoji="0" lang="en-US" sz="2800" b="1" i="0" u="none" strike="noStrike" cap="none" normalizeH="0" baseline="0" dirty="0" err="1">
                          <a:ln>
                            <a:noFill/>
                          </a:ln>
                          <a:solidFill>
                            <a:srgbClr val="000000"/>
                          </a:solidFill>
                          <a:effectLst/>
                          <a:latin typeface="Times New Roman" pitchFamily="18" charset="0"/>
                          <a:ea typeface="MS PGothic" pitchFamily="34" charset="-128"/>
                        </a:rPr>
                        <a:t>epTB</a:t>
                      </a:r>
                      <a:r>
                        <a:rPr kumimoji="0" lang="en-US" sz="2800" b="0" i="0" u="none" strike="noStrike" cap="none" normalizeH="0" baseline="0" dirty="0">
                          <a:ln>
                            <a:noFill/>
                          </a:ln>
                          <a:solidFill>
                            <a:srgbClr val="000000"/>
                          </a:solidFill>
                          <a:effectLst/>
                          <a:latin typeface="Times New Roman" pitchFamily="18" charset="0"/>
                          <a:ea typeface="MS PGothic" pitchFamily="34" charset="-128"/>
                        </a:rPr>
                        <a:t>, </a:t>
                      </a:r>
                      <a:r>
                        <a:rPr kumimoji="0" lang="en-US" sz="2800" b="1" i="0" u="none" strike="noStrike" cap="none" normalizeH="0" baseline="0" dirty="0">
                          <a:ln>
                            <a:noFill/>
                          </a:ln>
                          <a:solidFill>
                            <a:srgbClr val="000000"/>
                          </a:solidFill>
                          <a:effectLst/>
                          <a:latin typeface="Times New Roman" pitchFamily="18" charset="0"/>
                          <a:ea typeface="MS PGothic" pitchFamily="34" charset="-128"/>
                        </a:rPr>
                        <a:t>PCP</a:t>
                      </a:r>
                      <a:r>
                        <a:rPr kumimoji="0" lang="en-US" sz="2800" b="0" i="0" u="none" strike="noStrike" cap="none" normalizeH="0" baseline="0" dirty="0">
                          <a:ln>
                            <a:noFill/>
                          </a:ln>
                          <a:solidFill>
                            <a:srgbClr val="000000"/>
                          </a:solidFill>
                          <a:effectLst/>
                          <a:latin typeface="Times New Roman" pitchFamily="18" charset="0"/>
                          <a:ea typeface="MS PGothic" pitchFamily="34" charset="-128"/>
                        </a:rPr>
                        <a:t>, CNS </a:t>
                      </a:r>
                      <a:r>
                        <a:rPr kumimoji="0" lang="en-US" sz="2800" b="1" i="0" u="none" strike="noStrike" cap="none" normalizeH="0" baseline="0" dirty="0">
                          <a:ln>
                            <a:noFill/>
                          </a:ln>
                          <a:solidFill>
                            <a:srgbClr val="000000"/>
                          </a:solidFill>
                          <a:effectLst/>
                          <a:latin typeface="Times New Roman" pitchFamily="18" charset="0"/>
                          <a:ea typeface="MS PGothic" pitchFamily="34" charset="-128"/>
                        </a:rPr>
                        <a:t>toxoplasmosis</a:t>
                      </a:r>
                      <a:r>
                        <a:rPr kumimoji="0" lang="en-US" sz="2800" b="0" i="0" u="none" strike="noStrike" cap="none" normalizeH="0" baseline="0" dirty="0">
                          <a:ln>
                            <a:noFill/>
                          </a:ln>
                          <a:solidFill>
                            <a:srgbClr val="000000"/>
                          </a:solidFill>
                          <a:effectLst/>
                          <a:latin typeface="Times New Roman" pitchFamily="18" charset="0"/>
                          <a:ea typeface="MS PGothic" pitchFamily="34" charset="-128"/>
                        </a:rPr>
                        <a:t>, </a:t>
                      </a:r>
                      <a:r>
                        <a:rPr kumimoji="0" lang="en-US" sz="2800" b="1" i="0" u="none" strike="noStrike" cap="none" normalizeH="0" baseline="0" dirty="0" err="1">
                          <a:ln>
                            <a:noFill/>
                          </a:ln>
                          <a:solidFill>
                            <a:srgbClr val="000000"/>
                          </a:solidFill>
                          <a:effectLst/>
                          <a:latin typeface="Times New Roman" pitchFamily="18" charset="0"/>
                          <a:ea typeface="MS PGothic" pitchFamily="34" charset="-128"/>
                        </a:rPr>
                        <a:t>Cryptococcal</a:t>
                      </a:r>
                      <a:r>
                        <a:rPr kumimoji="0" lang="en-US" sz="2800" b="0" i="0" u="none" strike="noStrike" cap="none" normalizeH="0" baseline="0" dirty="0">
                          <a:ln>
                            <a:noFill/>
                          </a:ln>
                          <a:solidFill>
                            <a:srgbClr val="000000"/>
                          </a:solidFill>
                          <a:effectLst/>
                          <a:latin typeface="Times New Roman" pitchFamily="18" charset="0"/>
                          <a:ea typeface="MS PGothic" pitchFamily="34" charset="-128"/>
                        </a:rPr>
                        <a:t> meningitis, Esophageal </a:t>
                      </a:r>
                      <a:r>
                        <a:rPr kumimoji="0" lang="en-US" sz="2800" b="0" i="0" u="none" strike="noStrike" cap="none" normalizeH="0" baseline="0" dirty="0" err="1">
                          <a:ln>
                            <a:noFill/>
                          </a:ln>
                          <a:solidFill>
                            <a:srgbClr val="000000"/>
                          </a:solidFill>
                          <a:effectLst/>
                          <a:latin typeface="Times New Roman" pitchFamily="18" charset="0"/>
                          <a:ea typeface="MS PGothic" pitchFamily="34" charset="-128"/>
                        </a:rPr>
                        <a:t>candidiasis</a:t>
                      </a:r>
                      <a:endParaRPr kumimoji="0" lang="en-US" sz="2800" b="0" i="0" u="none" strike="noStrike" cap="none" normalizeH="0" baseline="0" dirty="0">
                        <a:ln>
                          <a:noFill/>
                        </a:ln>
                        <a:solidFill>
                          <a:srgbClr val="000000"/>
                        </a:solidFill>
                        <a:effectLst/>
                        <a:latin typeface="Times New Roman" pitchFamily="18" charset="0"/>
                        <a:ea typeface="MS PGothic" pitchFamily="34" charset="-128"/>
                      </a:endParaRPr>
                    </a:p>
                  </a:txBody>
                  <a:tcPr marT="45713" marB="45713" horzOverflow="overflow"/>
                </a:tc>
                <a:extLst>
                  <a:ext uri="{0D108BD9-81ED-4DB2-BD59-A6C34878D82A}">
                    <a16:rowId xmlns:a16="http://schemas.microsoft.com/office/drawing/2014/main" val="10004"/>
                  </a:ext>
                </a:extLst>
              </a:tr>
            </a:tbl>
          </a:graphicData>
        </a:graphic>
      </p:graphicFrame>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extLst>
              <p:ext uri="{D42A27DB-BD31-4B8C-83A1-F6EECF244321}">
                <p14:modId xmlns:p14="http://schemas.microsoft.com/office/powerpoint/2010/main" val="4074020644"/>
              </p:ext>
            </p:extLst>
          </p:nvPr>
        </p:nvGraphicFramePr>
        <p:xfrm>
          <a:off x="381000" y="304800"/>
          <a:ext cx="11658600" cy="6172200"/>
        </p:xfrm>
        <a:graphic>
          <a:graphicData uri="http://schemas.openxmlformats.org/drawingml/2006/table">
            <a:tbl>
              <a:tblPr firstRow="1" bandRow="1">
                <a:tableStyleId>{5C22544A-7EE6-4342-B048-85BDC9FD1C3A}</a:tableStyleId>
              </a:tblPr>
              <a:tblGrid>
                <a:gridCol w="4343400">
                  <a:extLst>
                    <a:ext uri="{9D8B030D-6E8A-4147-A177-3AD203B41FA5}">
                      <a16:colId xmlns:a16="http://schemas.microsoft.com/office/drawing/2014/main" val="20000"/>
                    </a:ext>
                  </a:extLst>
                </a:gridCol>
                <a:gridCol w="7315200">
                  <a:extLst>
                    <a:ext uri="{9D8B030D-6E8A-4147-A177-3AD203B41FA5}">
                      <a16:colId xmlns:a16="http://schemas.microsoft.com/office/drawing/2014/main" val="20001"/>
                    </a:ext>
                  </a:extLst>
                </a:gridCol>
              </a:tblGrid>
              <a:tr h="1358167">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ea typeface="MS PGothic" pitchFamily="34" charset="-128"/>
                        </a:rPr>
                        <a:t>Opportunistic Infections/Cancers (by system)</a:t>
                      </a:r>
                      <a:endParaRPr kumimoji="0" lang="en-GB" sz="2800" b="1" i="0" u="none" strike="noStrike" cap="none" normalizeH="0" baseline="0" dirty="0">
                        <a:ln>
                          <a:noFill/>
                        </a:ln>
                        <a:solidFill>
                          <a:schemeClr val="tx1"/>
                        </a:solidFill>
                        <a:effectLst/>
                        <a:latin typeface="Times New Roman" pitchFamily="18" charset="0"/>
                        <a:ea typeface="MS PGothic" pitchFamily="34" charset="-128"/>
                      </a:endParaRPr>
                    </a:p>
                  </a:txBody>
                  <a:tcPr marT="45715" marB="45715" horzOverflow="overflow"/>
                </a:tc>
                <a:tc hMerge="1">
                  <a:txBody>
                    <a:bodyPr/>
                    <a:lstStyle/>
                    <a:p>
                      <a:endParaRPr lang="en-US"/>
                    </a:p>
                  </a:txBody>
                  <a:tcPr/>
                </a:tc>
                <a:extLst>
                  <a:ext uri="{0D108BD9-81ED-4DB2-BD59-A6C34878D82A}">
                    <a16:rowId xmlns:a16="http://schemas.microsoft.com/office/drawing/2014/main" val="10000"/>
                  </a:ext>
                </a:extLst>
              </a:tr>
              <a:tr h="230453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rgbClr val="000000"/>
                          </a:solidFill>
                          <a:effectLst/>
                          <a:latin typeface="Times New Roman" pitchFamily="18" charset="0"/>
                          <a:ea typeface="MS PGothic" pitchFamily="34" charset="-128"/>
                        </a:rPr>
                        <a:t>Skin</a:t>
                      </a:r>
                      <a:endParaRPr kumimoji="0" lang="en-GB" sz="2800" b="1" i="0" u="none" strike="noStrike" cap="none" normalizeH="0" baseline="0" dirty="0">
                        <a:ln>
                          <a:noFill/>
                        </a:ln>
                        <a:solidFill>
                          <a:srgbClr val="000000"/>
                        </a:solidFill>
                        <a:effectLst/>
                        <a:latin typeface="Times New Roman" pitchFamily="18" charset="0"/>
                        <a:ea typeface="MS PGothic" pitchFamily="34" charset="-128"/>
                      </a:endParaRPr>
                    </a:p>
                  </a:txBody>
                  <a:tcPr marT="45715" marB="45715"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err="1">
                          <a:ln>
                            <a:noFill/>
                          </a:ln>
                          <a:solidFill>
                            <a:srgbClr val="000000"/>
                          </a:solidFill>
                          <a:effectLst/>
                          <a:latin typeface="Times New Roman" pitchFamily="18" charset="0"/>
                          <a:ea typeface="MS PGothic" pitchFamily="34" charset="-128"/>
                        </a:rPr>
                        <a:t>Varicella</a:t>
                      </a:r>
                      <a:r>
                        <a:rPr kumimoji="0" lang="en-US" sz="2800" b="0" i="0" u="none" strike="noStrike" cap="none" normalizeH="0" baseline="0" dirty="0">
                          <a:ln>
                            <a:noFill/>
                          </a:ln>
                          <a:solidFill>
                            <a:srgbClr val="000000"/>
                          </a:solidFill>
                          <a:effectLst/>
                          <a:latin typeface="Times New Roman" pitchFamily="18" charset="0"/>
                          <a:ea typeface="MS PGothic" pitchFamily="34" charset="-128"/>
                        </a:rPr>
                        <a:t> zoster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rgbClr val="000000"/>
                          </a:solidFill>
                          <a:effectLst/>
                          <a:latin typeface="Times New Roman" pitchFamily="18" charset="0"/>
                          <a:ea typeface="MS PGothic" pitchFamily="34" charset="-128"/>
                        </a:rPr>
                        <a:t>Herpes virus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rgbClr val="000000"/>
                          </a:solidFill>
                          <a:effectLst/>
                          <a:latin typeface="Times New Roman" pitchFamily="18" charset="0"/>
                          <a:ea typeface="MS PGothic" pitchFamily="34" charset="-128"/>
                        </a:rPr>
                        <a:t>Kaposi sarcoma (associated with HHV-8)</a:t>
                      </a:r>
                      <a:endParaRPr kumimoji="0" lang="en-GB" sz="2800" b="0" i="0" u="none" strike="noStrike" cap="none" normalizeH="0" baseline="0" dirty="0">
                        <a:ln>
                          <a:noFill/>
                        </a:ln>
                        <a:solidFill>
                          <a:srgbClr val="000000"/>
                        </a:solidFill>
                        <a:effectLst/>
                        <a:latin typeface="Times New Roman" pitchFamily="18" charset="0"/>
                        <a:ea typeface="MS PGothic" pitchFamily="34" charset="-128"/>
                      </a:endParaRPr>
                    </a:p>
                  </a:txBody>
                  <a:tcPr marT="45715" marB="45715" horzOverflow="overflow"/>
                </a:tc>
                <a:extLst>
                  <a:ext uri="{0D108BD9-81ED-4DB2-BD59-A6C34878D82A}">
                    <a16:rowId xmlns:a16="http://schemas.microsoft.com/office/drawing/2014/main" val="10001"/>
                  </a:ext>
                </a:extLst>
              </a:tr>
              <a:tr h="2509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rgbClr val="000000"/>
                          </a:solidFill>
                          <a:effectLst/>
                          <a:latin typeface="Times New Roman" pitchFamily="18" charset="0"/>
                          <a:ea typeface="MS PGothic" pitchFamily="34" charset="-128"/>
                        </a:rPr>
                        <a:t>Respiratory</a:t>
                      </a:r>
                      <a:endParaRPr kumimoji="0" lang="en-GB" sz="2800" b="1" i="0" u="none" strike="noStrike" cap="none" normalizeH="0" baseline="0" dirty="0">
                        <a:ln>
                          <a:noFill/>
                        </a:ln>
                        <a:solidFill>
                          <a:srgbClr val="000000"/>
                        </a:solidFill>
                        <a:effectLst/>
                        <a:latin typeface="Times New Roman" pitchFamily="18" charset="0"/>
                        <a:ea typeface="MS PGothic" pitchFamily="34" charset="-128"/>
                      </a:endParaRPr>
                    </a:p>
                  </a:txBody>
                  <a:tcPr marT="45715" marB="45715"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rgbClr val="000000"/>
                          </a:solidFill>
                          <a:effectLst/>
                          <a:latin typeface="Times New Roman" pitchFamily="18" charset="0"/>
                          <a:ea typeface="MS PGothic" pitchFamily="34" charset="-128"/>
                        </a:rPr>
                        <a:t>PCP (</a:t>
                      </a:r>
                      <a:r>
                        <a:rPr kumimoji="0" lang="en-US" sz="2800" b="0" i="1" u="none" strike="noStrike" cap="none" normalizeH="0" baseline="0" dirty="0" err="1">
                          <a:ln>
                            <a:noFill/>
                          </a:ln>
                          <a:solidFill>
                            <a:srgbClr val="000000"/>
                          </a:solidFill>
                          <a:effectLst/>
                          <a:latin typeface="Times New Roman" pitchFamily="18" charset="0"/>
                          <a:ea typeface="MS PGothic" pitchFamily="34" charset="-128"/>
                        </a:rPr>
                        <a:t>Pneumocystis</a:t>
                      </a:r>
                      <a:r>
                        <a:rPr kumimoji="0" lang="en-US" sz="2800" b="0" i="1" u="none" strike="noStrike" cap="none" normalizeH="0" baseline="0" dirty="0">
                          <a:ln>
                            <a:noFill/>
                          </a:ln>
                          <a:solidFill>
                            <a:srgbClr val="000000"/>
                          </a:solidFill>
                          <a:effectLst/>
                          <a:latin typeface="Times New Roman" pitchFamily="18" charset="0"/>
                          <a:ea typeface="MS PGothic" pitchFamily="34" charset="-128"/>
                        </a:rPr>
                        <a:t> </a:t>
                      </a:r>
                      <a:r>
                        <a:rPr kumimoji="0" lang="en-US" sz="2800" b="0" i="1" u="none" strike="noStrike" cap="none" normalizeH="0" baseline="0" dirty="0" err="1">
                          <a:ln>
                            <a:noFill/>
                          </a:ln>
                          <a:solidFill>
                            <a:srgbClr val="000000"/>
                          </a:solidFill>
                          <a:effectLst/>
                          <a:latin typeface="Times New Roman" pitchFamily="18" charset="0"/>
                          <a:ea typeface="MS PGothic" pitchFamily="34" charset="-128"/>
                        </a:rPr>
                        <a:t>jirovecci</a:t>
                      </a:r>
                      <a:r>
                        <a:rPr kumimoji="0" lang="en-US" sz="2800" b="0" i="1" u="none" strike="noStrike" cap="none" normalizeH="0" baseline="0" dirty="0">
                          <a:ln>
                            <a:noFill/>
                          </a:ln>
                          <a:solidFill>
                            <a:srgbClr val="000000"/>
                          </a:solidFill>
                          <a:effectLst/>
                          <a:latin typeface="Times New Roman" pitchFamily="18" charset="0"/>
                          <a:ea typeface="MS PGothic" pitchFamily="34" charset="-128"/>
                        </a:rPr>
                        <a:t> </a:t>
                      </a:r>
                      <a:r>
                        <a:rPr kumimoji="0" lang="en-US" sz="2800" b="0" i="0" u="none" strike="noStrike" cap="none" normalizeH="0" baseline="0" dirty="0">
                          <a:ln>
                            <a:noFill/>
                          </a:ln>
                          <a:solidFill>
                            <a:srgbClr val="000000"/>
                          </a:solidFill>
                          <a:effectLst/>
                          <a:latin typeface="Times New Roman" pitchFamily="18" charset="0"/>
                          <a:ea typeface="MS PGothic" pitchFamily="34" charset="-128"/>
                        </a:rPr>
                        <a:t>pneumonia)</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rgbClr val="000000"/>
                          </a:solidFill>
                          <a:effectLst/>
                          <a:latin typeface="Times New Roman" pitchFamily="18" charset="0"/>
                          <a:ea typeface="MS PGothic" pitchFamily="34" charset="-128"/>
                        </a:rPr>
                        <a:t>Tuberculosis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rgbClr val="000000"/>
                          </a:solidFill>
                          <a:effectLst/>
                          <a:latin typeface="Times New Roman" pitchFamily="18" charset="0"/>
                          <a:ea typeface="MS PGothic" pitchFamily="34" charset="-128"/>
                        </a:rPr>
                        <a:t>Severe Bacterial pneumonia</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rgbClr val="000000"/>
                          </a:solidFill>
                          <a:effectLst/>
                          <a:latin typeface="Times New Roman" pitchFamily="18" charset="0"/>
                          <a:ea typeface="MS PGothic" pitchFamily="34" charset="-128"/>
                        </a:rPr>
                        <a:t>Kaposi sarcoma</a:t>
                      </a:r>
                      <a:endParaRPr kumimoji="0" lang="en-GB" sz="2800" b="0" i="0" u="none" strike="noStrike" cap="none" normalizeH="0" baseline="0" dirty="0">
                        <a:ln>
                          <a:noFill/>
                        </a:ln>
                        <a:solidFill>
                          <a:srgbClr val="000000"/>
                        </a:solidFill>
                        <a:effectLst/>
                        <a:latin typeface="Times New Roman" pitchFamily="18" charset="0"/>
                        <a:ea typeface="MS PGothic" pitchFamily="34" charset="-128"/>
                      </a:endParaRPr>
                    </a:p>
                  </a:txBody>
                  <a:tcPr marT="45715" marB="45715" horzOverflow="overflow"/>
                </a:tc>
                <a:extLst>
                  <a:ext uri="{0D108BD9-81ED-4DB2-BD59-A6C34878D82A}">
                    <a16:rowId xmlns:a16="http://schemas.microsoft.com/office/drawing/2014/main" val="10002"/>
                  </a:ext>
                </a:extLst>
              </a:tr>
            </a:tbl>
          </a:graphicData>
        </a:graphic>
      </p:graphicFrame>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extLst>
              <p:ext uri="{D42A27DB-BD31-4B8C-83A1-F6EECF244321}">
                <p14:modId xmlns:p14="http://schemas.microsoft.com/office/powerpoint/2010/main" val="3483237638"/>
              </p:ext>
            </p:extLst>
          </p:nvPr>
        </p:nvGraphicFramePr>
        <p:xfrm>
          <a:off x="609600" y="1527176"/>
          <a:ext cx="10972800" cy="5394940"/>
        </p:xfrm>
        <a:graphic>
          <a:graphicData uri="http://schemas.openxmlformats.org/drawingml/2006/table">
            <a:tbl>
              <a:tblPr firstRow="1" bandRow="1">
                <a:tableStyleId>{5C22544A-7EE6-4342-B048-85BDC9FD1C3A}</a:tableStyleId>
              </a:tblPr>
              <a:tblGrid>
                <a:gridCol w="4191000">
                  <a:extLst>
                    <a:ext uri="{9D8B030D-6E8A-4147-A177-3AD203B41FA5}">
                      <a16:colId xmlns:a16="http://schemas.microsoft.com/office/drawing/2014/main" val="20000"/>
                    </a:ext>
                  </a:extLst>
                </a:gridCol>
                <a:gridCol w="6781800">
                  <a:extLst>
                    <a:ext uri="{9D8B030D-6E8A-4147-A177-3AD203B41FA5}">
                      <a16:colId xmlns:a16="http://schemas.microsoft.com/office/drawing/2014/main" val="20001"/>
                    </a:ext>
                  </a:extLst>
                </a:gridCol>
              </a:tblGrid>
              <a:tr h="176979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rgbClr val="000000"/>
                          </a:solidFill>
                          <a:effectLst/>
                          <a:latin typeface="Times New Roman" pitchFamily="18" charset="0"/>
                          <a:ea typeface="MS PGothic" pitchFamily="34" charset="-128"/>
                        </a:rPr>
                        <a:t>GIT</a:t>
                      </a:r>
                      <a:endParaRPr kumimoji="0" lang="en-GB" sz="2800" b="1" i="0" u="none" strike="noStrike" cap="none" normalizeH="0" baseline="0" dirty="0">
                        <a:ln>
                          <a:noFill/>
                        </a:ln>
                        <a:solidFill>
                          <a:srgbClr val="000000"/>
                        </a:solidFill>
                        <a:effectLst/>
                        <a:latin typeface="Times New Roman" pitchFamily="18" charset="0"/>
                        <a:ea typeface="MS PGothic" pitchFamily="34" charset="-128"/>
                      </a:endParaRPr>
                    </a:p>
                  </a:txBody>
                  <a:tcPr marT="45715" marB="45715"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rgbClr val="000000"/>
                          </a:solidFill>
                          <a:effectLst/>
                          <a:latin typeface="Times New Roman" pitchFamily="18" charset="0"/>
                          <a:ea typeface="MS PGothic" pitchFamily="34" charset="-128"/>
                        </a:rPr>
                        <a:t>Cryptosporidiosis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err="1">
                          <a:ln>
                            <a:noFill/>
                          </a:ln>
                          <a:solidFill>
                            <a:srgbClr val="000000"/>
                          </a:solidFill>
                          <a:effectLst/>
                          <a:latin typeface="Times New Roman" pitchFamily="18" charset="0"/>
                          <a:ea typeface="MS PGothic" pitchFamily="34" charset="-128"/>
                        </a:rPr>
                        <a:t>Candidiasis</a:t>
                      </a:r>
                      <a:endParaRPr kumimoji="0" lang="en-US" sz="2800" b="0" i="0" u="none" strike="noStrike" cap="none" normalizeH="0" baseline="0" dirty="0">
                        <a:ln>
                          <a:noFill/>
                        </a:ln>
                        <a:solidFill>
                          <a:srgbClr val="000000"/>
                        </a:solidFill>
                        <a:effectLst/>
                        <a:latin typeface="Times New Roman" pitchFamily="18" charset="0"/>
                        <a:ea typeface="MS PGothic"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err="1">
                          <a:ln>
                            <a:noFill/>
                          </a:ln>
                          <a:solidFill>
                            <a:srgbClr val="000000"/>
                          </a:solidFill>
                          <a:effectLst/>
                          <a:latin typeface="Times New Roman" pitchFamily="18" charset="0"/>
                          <a:ea typeface="MS PGothic" pitchFamily="34" charset="-128"/>
                        </a:rPr>
                        <a:t>Isosporiasis</a:t>
                      </a:r>
                      <a:endParaRPr kumimoji="0" lang="en-US" sz="2800" b="0" i="0" u="none" strike="noStrike" cap="none" normalizeH="0" baseline="0" dirty="0">
                        <a:ln>
                          <a:noFill/>
                        </a:ln>
                        <a:solidFill>
                          <a:srgbClr val="000000"/>
                        </a:solidFill>
                        <a:effectLst/>
                        <a:latin typeface="Times New Roman" pitchFamily="18" charset="0"/>
                        <a:ea typeface="MS PGothic"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rgbClr val="000000"/>
                          </a:solidFill>
                          <a:effectLst/>
                          <a:latin typeface="Times New Roman" pitchFamily="18" charset="0"/>
                          <a:ea typeface="MS PGothic" pitchFamily="34" charset="-128"/>
                        </a:rPr>
                        <a:t>Kaposi sarcoma</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rgbClr val="000000"/>
                          </a:solidFill>
                          <a:effectLst/>
                          <a:latin typeface="Times New Roman" pitchFamily="18" charset="0"/>
                          <a:ea typeface="MS PGothic" pitchFamily="34" charset="-128"/>
                        </a:rPr>
                        <a:t>Cytomegalovirus</a:t>
                      </a:r>
                      <a:endParaRPr kumimoji="0" lang="en-GB" sz="2800" b="0" i="0" u="none" strike="noStrike" cap="none" normalizeH="0" baseline="0" dirty="0">
                        <a:ln>
                          <a:noFill/>
                        </a:ln>
                        <a:solidFill>
                          <a:srgbClr val="000000"/>
                        </a:solidFill>
                        <a:effectLst/>
                        <a:latin typeface="Times New Roman" pitchFamily="18" charset="0"/>
                        <a:ea typeface="MS PGothic" pitchFamily="34" charset="-128"/>
                      </a:endParaRPr>
                    </a:p>
                  </a:txBody>
                  <a:tcPr marT="45715" marB="45715" horzOverflow="overflow"/>
                </a:tc>
                <a:extLst>
                  <a:ext uri="{0D108BD9-81ED-4DB2-BD59-A6C34878D82A}">
                    <a16:rowId xmlns:a16="http://schemas.microsoft.com/office/drawing/2014/main" val="10000"/>
                  </a:ext>
                </a:extLst>
              </a:tr>
              <a:tr h="26433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rgbClr val="000000"/>
                          </a:solidFill>
                          <a:effectLst/>
                          <a:latin typeface="Times New Roman" pitchFamily="18" charset="0"/>
                          <a:ea typeface="MS PGothic" pitchFamily="34" charset="-128"/>
                        </a:rPr>
                        <a:t>CNS</a:t>
                      </a:r>
                      <a:endParaRPr kumimoji="0" lang="en-GB" sz="2800" b="1" i="0" u="none" strike="noStrike" cap="none" normalizeH="0" baseline="0" dirty="0">
                        <a:ln>
                          <a:noFill/>
                        </a:ln>
                        <a:solidFill>
                          <a:srgbClr val="000000"/>
                        </a:solidFill>
                        <a:effectLst/>
                        <a:latin typeface="Times New Roman" pitchFamily="18" charset="0"/>
                        <a:ea typeface="MS PGothic" pitchFamily="34" charset="-128"/>
                      </a:endParaRPr>
                    </a:p>
                  </a:txBody>
                  <a:tcPr marT="45715" marB="45715"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rgbClr val="000000"/>
                          </a:solidFill>
                          <a:effectLst/>
                          <a:latin typeface="Times New Roman" pitchFamily="18" charset="0"/>
                          <a:ea typeface="MS PGothic" pitchFamily="34" charset="-128"/>
                        </a:rPr>
                        <a:t>Cytomegalovirus (CMV) infection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rgbClr val="000000"/>
                          </a:solidFill>
                          <a:effectLst/>
                          <a:latin typeface="Times New Roman" pitchFamily="18" charset="0"/>
                          <a:ea typeface="MS PGothic" pitchFamily="34" charset="-128"/>
                        </a:rPr>
                        <a:t>Herpes simplex (HSV) encephalitis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rgbClr val="000000"/>
                          </a:solidFill>
                          <a:effectLst/>
                          <a:latin typeface="Times New Roman" pitchFamily="18" charset="0"/>
                          <a:ea typeface="MS PGothic" pitchFamily="34" charset="-128"/>
                        </a:rPr>
                        <a:t>Toxoplasmosis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rgbClr val="000000"/>
                          </a:solidFill>
                          <a:effectLst/>
                          <a:latin typeface="Times New Roman" pitchFamily="18" charset="0"/>
                          <a:ea typeface="MS PGothic" pitchFamily="34" charset="-128"/>
                        </a:rPr>
                        <a:t>Cryptococcosis (cryptococcal neoformans)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rgbClr val="000000"/>
                          </a:solidFill>
                          <a:effectLst/>
                          <a:latin typeface="Times New Roman" pitchFamily="18" charset="0"/>
                          <a:ea typeface="MS PGothic" pitchFamily="34" charset="-128"/>
                        </a:rPr>
                        <a:t>Severe bacterial meningitis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rgbClr val="000000"/>
                          </a:solidFill>
                          <a:effectLst/>
                          <a:latin typeface="Times New Roman" pitchFamily="18" charset="0"/>
                          <a:ea typeface="MS PGothic" pitchFamily="34" charset="-128"/>
                        </a:rPr>
                        <a:t>Non-</a:t>
                      </a:r>
                      <a:r>
                        <a:rPr kumimoji="0" lang="en-US" sz="2800" b="0" i="0" u="none" strike="noStrike" cap="none" normalizeH="0" baseline="0" dirty="0" err="1">
                          <a:ln>
                            <a:noFill/>
                          </a:ln>
                          <a:solidFill>
                            <a:srgbClr val="000000"/>
                          </a:solidFill>
                          <a:effectLst/>
                          <a:latin typeface="Times New Roman" pitchFamily="18" charset="0"/>
                          <a:ea typeface="MS PGothic" pitchFamily="34" charset="-128"/>
                        </a:rPr>
                        <a:t>Hodgkins</a:t>
                      </a:r>
                      <a:r>
                        <a:rPr kumimoji="0" lang="en-US" sz="2800" b="0" i="0" u="none" strike="noStrike" cap="none" normalizeH="0" baseline="0" dirty="0">
                          <a:ln>
                            <a:noFill/>
                          </a:ln>
                          <a:solidFill>
                            <a:srgbClr val="000000"/>
                          </a:solidFill>
                          <a:effectLst/>
                          <a:latin typeface="Times New Roman" pitchFamily="18" charset="0"/>
                          <a:ea typeface="MS PGothic" pitchFamily="34" charset="-128"/>
                        </a:rPr>
                        <a:t> Lymphoma (NHL)</a:t>
                      </a:r>
                      <a:endParaRPr kumimoji="0" lang="en-GB" sz="2800" b="0" i="0" u="none" strike="noStrike" cap="none" normalizeH="0" baseline="0" dirty="0">
                        <a:ln>
                          <a:noFill/>
                        </a:ln>
                        <a:solidFill>
                          <a:srgbClr val="000000"/>
                        </a:solidFill>
                        <a:effectLst/>
                        <a:latin typeface="Times New Roman" pitchFamily="18" charset="0"/>
                        <a:ea typeface="MS PGothic" pitchFamily="34" charset="-128"/>
                      </a:endParaRPr>
                    </a:p>
                  </a:txBody>
                  <a:tcPr marT="45715" marB="45715" horzOverflow="overflow"/>
                </a:tc>
                <a:extLst>
                  <a:ext uri="{0D108BD9-81ED-4DB2-BD59-A6C34878D82A}">
                    <a16:rowId xmlns:a16="http://schemas.microsoft.com/office/drawing/2014/main" val="10001"/>
                  </a:ext>
                </a:extLst>
              </a:tr>
              <a:tr h="308066">
                <a:tc>
                  <a:txBody>
                    <a:bodyPr/>
                    <a:lstStyle/>
                    <a:p>
                      <a:endParaRPr lang="en-US" sz="2800"/>
                    </a:p>
                  </a:txBody>
                  <a:tcPr/>
                </a:tc>
                <a:tc>
                  <a:txBody>
                    <a:bodyPr/>
                    <a:lstStyle/>
                    <a:p>
                      <a:endParaRPr lang="en-US" sz="2800" dirty="0"/>
                    </a:p>
                  </a:txBody>
                  <a:tcPr/>
                </a:tc>
                <a:extLst>
                  <a:ext uri="{0D108BD9-81ED-4DB2-BD59-A6C34878D82A}">
                    <a16:rowId xmlns:a16="http://schemas.microsoft.com/office/drawing/2014/main" val="10002"/>
                  </a:ext>
                </a:extLst>
              </a:tr>
            </a:tbl>
          </a:graphicData>
        </a:graphic>
      </p:graphicFrame>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zh-TW" dirty="0">
                <a:latin typeface="Aharoni" pitchFamily="2" charset="-79"/>
                <a:ea typeface="新細明體" pitchFamily="18" charset="-120"/>
                <a:cs typeface="Aharoni" pitchFamily="2" charset="-79"/>
              </a:rPr>
              <a:t>HIV associated Cancers</a:t>
            </a:r>
            <a:endParaRPr lang="en-US" dirty="0"/>
          </a:p>
        </p:txBody>
      </p:sp>
      <p:sp>
        <p:nvSpPr>
          <p:cNvPr id="3" name="Content Placeholder 2"/>
          <p:cNvSpPr>
            <a:spLocks noGrp="1"/>
          </p:cNvSpPr>
          <p:nvPr>
            <p:ph sz="quarter" idx="1"/>
          </p:nvPr>
        </p:nvSpPr>
        <p:spPr/>
        <p:txBody>
          <a:bodyPr/>
          <a:lstStyle/>
          <a:p>
            <a:pPr algn="just">
              <a:spcBef>
                <a:spcPct val="50000"/>
              </a:spcBef>
              <a:spcAft>
                <a:spcPts val="1200"/>
              </a:spcAft>
            </a:pPr>
            <a:r>
              <a:rPr lang="en-GB" altLang="zh-TW" sz="2800" dirty="0">
                <a:ea typeface="新細明體" pitchFamily="18" charset="-120"/>
              </a:rPr>
              <a:t>Kaposi's sarcoma</a:t>
            </a:r>
          </a:p>
          <a:p>
            <a:pPr algn="just">
              <a:spcBef>
                <a:spcPct val="50000"/>
              </a:spcBef>
              <a:spcAft>
                <a:spcPts val="1200"/>
              </a:spcAft>
            </a:pPr>
            <a:r>
              <a:rPr lang="en-GB" altLang="zh-TW" sz="2800" dirty="0">
                <a:ea typeface="新細明體" pitchFamily="18" charset="-120"/>
              </a:rPr>
              <a:t>Lymphomas</a:t>
            </a:r>
          </a:p>
          <a:p>
            <a:pPr algn="just">
              <a:spcBef>
                <a:spcPct val="50000"/>
              </a:spcBef>
              <a:spcAft>
                <a:spcPts val="1200"/>
              </a:spcAft>
            </a:pPr>
            <a:r>
              <a:rPr lang="en-US" altLang="zh-TW" sz="2800" dirty="0">
                <a:ea typeface="新細明體" pitchFamily="18" charset="-120"/>
              </a:rPr>
              <a:t>Cervical Cancer*</a:t>
            </a:r>
            <a:endParaRPr lang="en-GB" altLang="zh-TW" sz="2800" dirty="0">
              <a:ea typeface="新細明體" pitchFamily="18" charset="-120"/>
            </a:endParaRP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HISTORICAL BACKGROUND</a:t>
            </a:r>
            <a:br>
              <a:rPr lang="en-US" dirty="0"/>
            </a:br>
            <a:endParaRPr lang="en-US" dirty="0"/>
          </a:p>
        </p:txBody>
      </p:sp>
      <p:sp>
        <p:nvSpPr>
          <p:cNvPr id="3" name="Content Placeholder 2"/>
          <p:cNvSpPr>
            <a:spLocks noGrp="1"/>
          </p:cNvSpPr>
          <p:nvPr>
            <p:ph idx="1"/>
          </p:nvPr>
        </p:nvSpPr>
        <p:spPr/>
        <p:txBody>
          <a:bodyPr>
            <a:noAutofit/>
          </a:bodyPr>
          <a:lstStyle/>
          <a:p>
            <a:r>
              <a:rPr lang="en-US" sz="2800" dirty="0"/>
              <a:t>The first case of Acquired Immune Deficiency Syndrome (AIDS) was recognized in 1981 by the Centre for Disease Control in USA when they reported rare a lung infection- Pneumocystis </a:t>
            </a:r>
            <a:r>
              <a:rPr lang="en-US" sz="2800" dirty="0" err="1"/>
              <a:t>jiroveci</a:t>
            </a:r>
            <a:r>
              <a:rPr lang="en-US" sz="2800" dirty="0"/>
              <a:t> (</a:t>
            </a:r>
            <a:r>
              <a:rPr lang="en-US" sz="2800" dirty="0" err="1"/>
              <a:t>carinii</a:t>
            </a:r>
            <a:r>
              <a:rPr lang="en-US" sz="2800" dirty="0"/>
              <a:t>) pneumonia and </a:t>
            </a:r>
            <a:r>
              <a:rPr lang="en-US" sz="2800" dirty="0" err="1"/>
              <a:t>Kaposis</a:t>
            </a:r>
            <a:r>
              <a:rPr lang="en-US" sz="2800" dirty="0"/>
              <a:t> sarcoma in previously healthy homosexual men and thy later recognized that the patients were immunosuppressed.</a:t>
            </a:r>
          </a:p>
          <a:p>
            <a:r>
              <a:rPr lang="en-US" sz="2800" dirty="0"/>
              <a:t>Between 1983-1984 various people described the cause of the syndrome as a retrovirus. </a:t>
            </a:r>
          </a:p>
          <a:p>
            <a:r>
              <a:rPr lang="en-US" sz="2800" dirty="0"/>
              <a:t>It was given different names e.g. Lymphadenopathy associated virus, AIDS associated retrovirus, Human T </a:t>
            </a:r>
            <a:r>
              <a:rPr lang="en-US" sz="2800" dirty="0" err="1"/>
              <a:t>lymphocapic</a:t>
            </a:r>
            <a:r>
              <a:rPr lang="en-US" sz="2800" dirty="0"/>
              <a:t> virus</a:t>
            </a:r>
          </a:p>
        </p:txBody>
      </p:sp>
    </p:spTree>
    <p:extLst>
      <p:ext uri="{BB962C8B-B14F-4D97-AF65-F5344CB8AC3E}">
        <p14:creationId xmlns:p14="http://schemas.microsoft.com/office/powerpoint/2010/main" val="246122136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latin typeface="Aharoni" pitchFamily="2" charset="-79"/>
                <a:cs typeface="Aharoni" pitchFamily="2" charset="-79"/>
              </a:rPr>
              <a:t>Oral manifestations of HIV</a:t>
            </a:r>
            <a:endParaRPr lang="en-US" dirty="0"/>
          </a:p>
        </p:txBody>
      </p:sp>
      <p:sp>
        <p:nvSpPr>
          <p:cNvPr id="3" name="Content Placeholder 2"/>
          <p:cNvSpPr>
            <a:spLocks noGrp="1"/>
          </p:cNvSpPr>
          <p:nvPr>
            <p:ph sz="quarter" idx="1"/>
          </p:nvPr>
        </p:nvSpPr>
        <p:spPr/>
        <p:txBody>
          <a:bodyPr>
            <a:normAutofit lnSpcReduction="10000"/>
          </a:bodyPr>
          <a:lstStyle/>
          <a:p>
            <a:pPr>
              <a:spcBef>
                <a:spcPts val="1200"/>
              </a:spcBef>
            </a:pPr>
            <a:r>
              <a:rPr lang="en-US" altLang="en-US" sz="2800" dirty="0" err="1"/>
              <a:t>Candidiasis</a:t>
            </a:r>
            <a:endParaRPr lang="en-US" altLang="en-US" sz="2800" dirty="0"/>
          </a:p>
          <a:p>
            <a:pPr>
              <a:spcBef>
                <a:spcPts val="1200"/>
              </a:spcBef>
            </a:pPr>
            <a:r>
              <a:rPr lang="en-US" altLang="en-US" sz="2800" dirty="0"/>
              <a:t>Hairy </a:t>
            </a:r>
            <a:r>
              <a:rPr lang="en-US" altLang="en-US" sz="2800" dirty="0" err="1"/>
              <a:t>leukoplakia</a:t>
            </a:r>
            <a:r>
              <a:rPr lang="en-US" altLang="en-US" sz="2800" dirty="0"/>
              <a:t> (EBV)</a:t>
            </a:r>
          </a:p>
          <a:p>
            <a:pPr>
              <a:spcBef>
                <a:spcPts val="1200"/>
              </a:spcBef>
            </a:pPr>
            <a:r>
              <a:rPr lang="en-US" altLang="en-US" sz="2800" dirty="0"/>
              <a:t>Kaposi sarcoma (HHV-8)</a:t>
            </a:r>
          </a:p>
          <a:p>
            <a:pPr>
              <a:spcBef>
                <a:spcPts val="1200"/>
              </a:spcBef>
            </a:pPr>
            <a:r>
              <a:rPr lang="en-US" altLang="en-US" sz="2800" dirty="0"/>
              <a:t>Herpes </a:t>
            </a:r>
            <a:r>
              <a:rPr lang="en-US" altLang="en-US" sz="2800" dirty="0" err="1"/>
              <a:t>labialis</a:t>
            </a:r>
            <a:endParaRPr lang="en-US" altLang="en-US" sz="2800" dirty="0"/>
          </a:p>
          <a:p>
            <a:pPr>
              <a:spcBef>
                <a:spcPts val="1200"/>
              </a:spcBef>
            </a:pPr>
            <a:r>
              <a:rPr lang="en-US" altLang="en-US" sz="2800" dirty="0" err="1"/>
              <a:t>Periodontitis</a:t>
            </a:r>
            <a:endParaRPr lang="en-US" altLang="en-US" sz="2800" dirty="0"/>
          </a:p>
          <a:p>
            <a:pPr>
              <a:spcBef>
                <a:spcPts val="1200"/>
              </a:spcBef>
            </a:pPr>
            <a:r>
              <a:rPr lang="en-US" altLang="en-US" sz="2800" dirty="0" err="1"/>
              <a:t>Aphthous</a:t>
            </a:r>
            <a:r>
              <a:rPr lang="en-US" altLang="en-US" sz="2800" dirty="0"/>
              <a:t> ulcers (cause unknown)</a:t>
            </a:r>
          </a:p>
          <a:p>
            <a:pPr>
              <a:spcBef>
                <a:spcPts val="1200"/>
              </a:spcBef>
            </a:pPr>
            <a:r>
              <a:rPr lang="en-US" altLang="en-US" sz="2800" dirty="0"/>
              <a:t>Oral warts (HPV)</a:t>
            </a:r>
          </a:p>
          <a:p>
            <a:pPr>
              <a:spcBef>
                <a:spcPts val="1200"/>
              </a:spcBef>
            </a:pPr>
            <a:r>
              <a:rPr lang="en-US" altLang="en-US" sz="2800" dirty="0" err="1"/>
              <a:t>Xerostomia</a:t>
            </a:r>
            <a:endParaRPr lang="en-US" altLang="en-US" sz="2800"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Herpes zoster</a:t>
            </a:r>
            <a:endParaRPr lang="en-US" dirty="0"/>
          </a:p>
        </p:txBody>
      </p:sp>
      <p:sp>
        <p:nvSpPr>
          <p:cNvPr id="3" name="Content Placeholder 2"/>
          <p:cNvSpPr>
            <a:spLocks noGrp="1"/>
          </p:cNvSpPr>
          <p:nvPr>
            <p:ph sz="quarter" idx="1"/>
          </p:nvPr>
        </p:nvSpPr>
        <p:spPr/>
        <p:txBody>
          <a:bodyPr/>
          <a:lstStyle/>
          <a:p>
            <a:pPr lvl="0"/>
            <a:endParaRPr lang="en-GB" sz="2800" b="1" dirty="0">
              <a:solidFill>
                <a:srgbClr val="FFFFFF"/>
              </a:solidFill>
              <a:latin typeface="Times New Roman" pitchFamily="18" charset="0"/>
              <a:ea typeface="MS PGothic" pitchFamily="34" charset="-128"/>
            </a:endParaRPr>
          </a:p>
          <a:p>
            <a:endParaRPr lang="en-US" dirty="0"/>
          </a:p>
        </p:txBody>
      </p:sp>
      <p:pic>
        <p:nvPicPr>
          <p:cNvPr id="5" name="Content Placeholder 3"/>
          <p:cNvPicPr>
            <a:picLocks noChangeAspect="1" noChangeArrowheads="1"/>
          </p:cNvPicPr>
          <p:nvPr/>
        </p:nvPicPr>
        <p:blipFill>
          <a:blip r:embed="rId2"/>
          <a:srcRect/>
          <a:stretch>
            <a:fillRect/>
          </a:stretch>
        </p:blipFill>
        <p:spPr>
          <a:xfrm>
            <a:off x="1752600" y="1527175"/>
            <a:ext cx="8686800" cy="4949825"/>
          </a:xfrm>
          <a:prstGeom prst="rect">
            <a:avLst/>
          </a:prstGeom>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Kaposi sarcoma</a:t>
            </a:r>
            <a:endParaRPr lang="en-US" dirty="0"/>
          </a:p>
        </p:txBody>
      </p:sp>
      <p:pic>
        <p:nvPicPr>
          <p:cNvPr id="4" name="Content Placeholder 3"/>
          <p:cNvPicPr>
            <a:picLocks noGrp="1" noChangeAspect="1" noChangeArrowheads="1"/>
          </p:cNvPicPr>
          <p:nvPr>
            <p:ph sz="quarter" idx="1"/>
          </p:nvPr>
        </p:nvPicPr>
        <p:blipFill>
          <a:blip r:embed="rId2"/>
          <a:srcRect/>
          <a:stretch>
            <a:fillRect/>
          </a:stretch>
        </p:blipFill>
        <p:spPr>
          <a:xfrm>
            <a:off x="1752600" y="1371600"/>
            <a:ext cx="8534400" cy="5029200"/>
          </a:xfrm>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cs typeface="Times New Roman" pitchFamily="18" charset="0"/>
              </a:rPr>
              <a:t>Kaposi’s Sarcoma</a:t>
            </a:r>
            <a:endParaRPr lang="en-US" dirty="0"/>
          </a:p>
        </p:txBody>
      </p:sp>
      <p:pic>
        <p:nvPicPr>
          <p:cNvPr id="4" name="Picture 6" descr="W016933X"/>
          <p:cNvPicPr>
            <a:picLocks noGrp="1" noChangeAspect="1" noChangeArrowheads="1"/>
          </p:cNvPicPr>
          <p:nvPr>
            <p:ph sz="quarter" idx="1"/>
          </p:nvPr>
        </p:nvPicPr>
        <p:blipFill>
          <a:blip r:embed="rId2"/>
          <a:srcRect/>
          <a:stretch>
            <a:fillRect/>
          </a:stretch>
        </p:blipFill>
        <p:spPr bwMode="auto">
          <a:xfrm>
            <a:off x="609600" y="1371600"/>
            <a:ext cx="4800600" cy="4876800"/>
          </a:xfrm>
          <a:prstGeom prst="rect">
            <a:avLst/>
          </a:prstGeom>
          <a:noFill/>
          <a:ln w="9525">
            <a:noFill/>
            <a:miter lim="800000"/>
            <a:headEnd/>
            <a:tailEnd/>
          </a:ln>
        </p:spPr>
      </p:pic>
      <p:sp>
        <p:nvSpPr>
          <p:cNvPr id="5" name="Rectangle 4"/>
          <p:cNvSpPr/>
          <p:nvPr/>
        </p:nvSpPr>
        <p:spPr>
          <a:xfrm>
            <a:off x="5486400" y="1447800"/>
            <a:ext cx="4953000" cy="2917722"/>
          </a:xfrm>
          <a:prstGeom prst="rect">
            <a:avLst/>
          </a:prstGeom>
        </p:spPr>
        <p:txBody>
          <a:bodyPr wrap="square">
            <a:spAutoFit/>
          </a:bodyPr>
          <a:lstStyle/>
          <a:p>
            <a:pPr>
              <a:lnSpc>
                <a:spcPct val="90000"/>
              </a:lnSpc>
            </a:pPr>
            <a:r>
              <a:rPr lang="en-US" sz="2400" dirty="0">
                <a:solidFill>
                  <a:prstClr val="black"/>
                </a:solidFill>
                <a:latin typeface="Times New Roman"/>
                <a:cs typeface="Times New Roman" pitchFamily="18" charset="0"/>
              </a:rPr>
              <a:t>Many times more common in HIV positive than negative</a:t>
            </a:r>
          </a:p>
          <a:p>
            <a:pPr>
              <a:lnSpc>
                <a:spcPct val="90000"/>
              </a:lnSpc>
            </a:pPr>
            <a:r>
              <a:rPr lang="en-US" sz="2400" dirty="0">
                <a:solidFill>
                  <a:prstClr val="black"/>
                </a:solidFill>
                <a:latin typeface="Times New Roman"/>
                <a:cs typeface="Times New Roman" pitchFamily="18" charset="0"/>
              </a:rPr>
              <a:t>Firm dark nodules, papules, patches that are not symptomatic</a:t>
            </a:r>
          </a:p>
          <a:p>
            <a:pPr lvl="1">
              <a:lnSpc>
                <a:spcPct val="90000"/>
              </a:lnSpc>
            </a:pPr>
            <a:r>
              <a:rPr lang="en-US" sz="2000" dirty="0">
                <a:solidFill>
                  <a:prstClr val="black"/>
                </a:solidFill>
                <a:latin typeface="Times New Roman"/>
                <a:cs typeface="Times New Roman" pitchFamily="18" charset="0"/>
              </a:rPr>
              <a:t>Skin</a:t>
            </a:r>
          </a:p>
          <a:p>
            <a:pPr lvl="1">
              <a:lnSpc>
                <a:spcPct val="90000"/>
              </a:lnSpc>
            </a:pPr>
            <a:r>
              <a:rPr lang="en-US" sz="2000" dirty="0" err="1">
                <a:solidFill>
                  <a:prstClr val="black"/>
                </a:solidFill>
                <a:latin typeface="Times New Roman"/>
                <a:cs typeface="Times New Roman" pitchFamily="18" charset="0"/>
              </a:rPr>
              <a:t>Oropharyngeal</a:t>
            </a:r>
            <a:r>
              <a:rPr lang="en-US" sz="2000" dirty="0">
                <a:solidFill>
                  <a:prstClr val="black"/>
                </a:solidFill>
                <a:latin typeface="Times New Roman"/>
                <a:cs typeface="Times New Roman" pitchFamily="18" charset="0"/>
              </a:rPr>
              <a:t> </a:t>
            </a:r>
          </a:p>
          <a:p>
            <a:pPr lvl="1">
              <a:lnSpc>
                <a:spcPct val="90000"/>
              </a:lnSpc>
            </a:pPr>
            <a:r>
              <a:rPr lang="en-US" sz="2000" dirty="0">
                <a:solidFill>
                  <a:prstClr val="black"/>
                </a:solidFill>
                <a:latin typeface="Times New Roman"/>
                <a:cs typeface="Times New Roman" pitchFamily="18" charset="0"/>
              </a:rPr>
              <a:t>Multisystem (GI, lungs)</a:t>
            </a:r>
          </a:p>
          <a:p>
            <a:pPr>
              <a:lnSpc>
                <a:spcPct val="90000"/>
              </a:lnSpc>
            </a:pPr>
            <a:r>
              <a:rPr lang="en-US" sz="2400" dirty="0">
                <a:solidFill>
                  <a:prstClr val="black"/>
                </a:solidFill>
                <a:latin typeface="Times New Roman"/>
                <a:cs typeface="Times New Roman" pitchFamily="18" charset="0"/>
              </a:rPr>
              <a:t>WHO Stage IV/AIDS defining</a:t>
            </a:r>
          </a:p>
          <a:p>
            <a:pPr>
              <a:lnSpc>
                <a:spcPct val="90000"/>
              </a:lnSpc>
            </a:pPr>
            <a:r>
              <a:rPr lang="en-US" sz="2400" dirty="0">
                <a:solidFill>
                  <a:prstClr val="black"/>
                </a:solidFill>
                <a:latin typeface="Times New Roman"/>
                <a:cs typeface="Times New Roman" pitchFamily="18" charset="0"/>
              </a:rPr>
              <a:t>Clinical diagnosis; biopsy if uncertain</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altLang="en-US" dirty="0"/>
              <a:t>Oral thrush</a:t>
            </a:r>
            <a:br>
              <a:rPr lang="en-GB" altLang="en-US" dirty="0"/>
            </a:br>
            <a:endParaRPr lang="en-US" dirty="0"/>
          </a:p>
        </p:txBody>
      </p:sp>
      <p:pic>
        <p:nvPicPr>
          <p:cNvPr id="5" name="Picture 1"/>
          <p:cNvPicPr>
            <a:picLocks noGrp="1" noChangeAspect="1"/>
          </p:cNvPicPr>
          <p:nvPr>
            <p:ph sz="quarter" idx="1"/>
          </p:nvPr>
        </p:nvPicPr>
        <p:blipFill>
          <a:blip r:embed="rId2"/>
          <a:srcRect/>
          <a:stretch>
            <a:fillRect/>
          </a:stretch>
        </p:blipFill>
        <p:spPr bwMode="auto">
          <a:xfrm>
            <a:off x="1524000" y="1447801"/>
            <a:ext cx="8915400" cy="4876799"/>
          </a:xfrm>
          <a:prstGeom prst="rect">
            <a:avLst/>
          </a:prstGeom>
          <a:noFill/>
          <a:ln w="9525">
            <a:noFill/>
            <a:miter lim="800000"/>
            <a:headEnd/>
            <a:tailEnd/>
          </a:ln>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altLang="en-US" dirty="0"/>
              <a:t>Hairy </a:t>
            </a:r>
            <a:r>
              <a:rPr lang="en-US" altLang="en-US" dirty="0" err="1"/>
              <a:t>leukoplakia</a:t>
            </a:r>
            <a:br>
              <a:rPr lang="en-GB" altLang="en-US" dirty="0"/>
            </a:br>
            <a:endParaRPr lang="en-US" dirty="0"/>
          </a:p>
        </p:txBody>
      </p:sp>
      <p:pic>
        <p:nvPicPr>
          <p:cNvPr id="5" name="Picture 2"/>
          <p:cNvPicPr>
            <a:picLocks noGrp="1" noChangeAspect="1"/>
          </p:cNvPicPr>
          <p:nvPr>
            <p:ph sz="quarter" idx="1"/>
          </p:nvPr>
        </p:nvPicPr>
        <p:blipFill>
          <a:blip r:embed="rId2"/>
          <a:srcRect/>
          <a:stretch>
            <a:fillRect/>
          </a:stretch>
        </p:blipFill>
        <p:spPr bwMode="auto">
          <a:xfrm>
            <a:off x="1752601" y="1447800"/>
            <a:ext cx="8610600" cy="4953000"/>
          </a:xfrm>
          <a:prstGeom prst="rect">
            <a:avLst/>
          </a:prstGeom>
          <a:noFill/>
          <a:ln w="9525">
            <a:noFill/>
            <a:miter lim="800000"/>
            <a:headEnd/>
            <a:tailEnd/>
          </a:ln>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Genital Herpes</a:t>
            </a:r>
          </a:p>
        </p:txBody>
      </p:sp>
      <p:pic>
        <p:nvPicPr>
          <p:cNvPr id="4" name="Content Placeholder 3" descr="unit2_herpes2_100ppi"/>
          <p:cNvPicPr>
            <a:picLocks noGrp="1" noChangeAspect="1" noChangeArrowheads="1"/>
          </p:cNvPicPr>
          <p:nvPr>
            <p:ph sz="quarter" idx="1"/>
          </p:nvPr>
        </p:nvPicPr>
        <p:blipFill>
          <a:blip r:embed="rId2"/>
          <a:srcRect/>
          <a:stretch>
            <a:fillRect/>
          </a:stretch>
        </p:blipFill>
        <p:spPr bwMode="auto">
          <a:xfrm>
            <a:off x="1752600" y="1586611"/>
            <a:ext cx="4724400" cy="4814189"/>
          </a:xfrm>
          <a:prstGeom prst="rect">
            <a:avLst/>
          </a:prstGeom>
          <a:noFill/>
          <a:ln w="9525">
            <a:noFill/>
            <a:miter lim="800000"/>
            <a:headEnd/>
            <a:tailEnd/>
          </a:ln>
        </p:spPr>
      </p:pic>
      <p:sp>
        <p:nvSpPr>
          <p:cNvPr id="5" name="Rectangle 4"/>
          <p:cNvSpPr/>
          <p:nvPr/>
        </p:nvSpPr>
        <p:spPr>
          <a:xfrm>
            <a:off x="6477000" y="1676401"/>
            <a:ext cx="4191000" cy="1200329"/>
          </a:xfrm>
          <a:prstGeom prst="rect">
            <a:avLst/>
          </a:prstGeom>
        </p:spPr>
        <p:txBody>
          <a:bodyPr wrap="square">
            <a:spAutoFit/>
          </a:bodyPr>
          <a:lstStyle/>
          <a:p>
            <a:r>
              <a:rPr lang="en-US" dirty="0">
                <a:solidFill>
                  <a:prstClr val="black"/>
                </a:solidFill>
                <a:latin typeface="Times New Roman"/>
              </a:rPr>
              <a:t>Red, raised, tender vesicles or lesions may occur anywhere on the vulva, in the vagina, or on the cervix or anal area.</a:t>
            </a:r>
          </a:p>
          <a:p>
            <a:r>
              <a:rPr lang="en-US" dirty="0">
                <a:solidFill>
                  <a:prstClr val="black"/>
                </a:solidFill>
                <a:latin typeface="Times New Roman"/>
              </a:rPr>
              <a:t>Multiple vesicles may occur.</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Genital Herpes</a:t>
            </a:r>
          </a:p>
        </p:txBody>
      </p:sp>
      <p:pic>
        <p:nvPicPr>
          <p:cNvPr id="4" name="Content Placeholder 3" descr="unit2_herpes_100ppi"/>
          <p:cNvPicPr>
            <a:picLocks noGrp="1" noChangeAspect="1" noChangeArrowheads="1"/>
          </p:cNvPicPr>
          <p:nvPr>
            <p:ph sz="quarter" idx="1"/>
          </p:nvPr>
        </p:nvPicPr>
        <p:blipFill>
          <a:blip r:embed="rId2"/>
          <a:srcRect/>
          <a:stretch>
            <a:fillRect/>
          </a:stretch>
        </p:blipFill>
        <p:spPr bwMode="auto">
          <a:xfrm>
            <a:off x="1828800" y="1527175"/>
            <a:ext cx="4953000" cy="5026025"/>
          </a:xfrm>
          <a:prstGeom prst="rect">
            <a:avLst/>
          </a:prstGeom>
          <a:noFill/>
          <a:ln w="9525">
            <a:noFill/>
            <a:miter lim="800000"/>
            <a:headEnd/>
            <a:tailEnd/>
          </a:ln>
        </p:spPr>
      </p:pic>
      <p:sp>
        <p:nvSpPr>
          <p:cNvPr id="5" name="Rectangle 4"/>
          <p:cNvSpPr/>
          <p:nvPr/>
        </p:nvSpPr>
        <p:spPr>
          <a:xfrm>
            <a:off x="6934200" y="1752602"/>
            <a:ext cx="3505200" cy="646331"/>
          </a:xfrm>
          <a:prstGeom prst="rect">
            <a:avLst/>
          </a:prstGeom>
        </p:spPr>
        <p:txBody>
          <a:bodyPr wrap="square">
            <a:spAutoFit/>
          </a:bodyPr>
          <a:lstStyle/>
          <a:p>
            <a:r>
              <a:rPr lang="en-US" dirty="0">
                <a:solidFill>
                  <a:prstClr val="black"/>
                </a:solidFill>
                <a:latin typeface="Times New Roman"/>
              </a:rPr>
              <a:t>Vesicles coalesce, become denuded and form large ulcers</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Genital Herpes—Recurrence on the Cervix</a:t>
            </a:r>
          </a:p>
        </p:txBody>
      </p:sp>
      <p:pic>
        <p:nvPicPr>
          <p:cNvPr id="4" name="Content Placeholder 3" descr="unit2_cervicits-herpes_100ppi"/>
          <p:cNvPicPr>
            <a:picLocks noGrp="1" noChangeAspect="1" noChangeArrowheads="1"/>
          </p:cNvPicPr>
          <p:nvPr>
            <p:ph sz="quarter" idx="1"/>
          </p:nvPr>
        </p:nvPicPr>
        <p:blipFill>
          <a:blip r:embed="rId2"/>
          <a:srcRect/>
          <a:stretch>
            <a:fillRect/>
          </a:stretch>
        </p:blipFill>
        <p:spPr bwMode="auto">
          <a:xfrm>
            <a:off x="1828800" y="1447800"/>
            <a:ext cx="8610600" cy="4953000"/>
          </a:xfrm>
          <a:prstGeom prst="rect">
            <a:avLst/>
          </a:prstGeom>
          <a:noFill/>
          <a:ln w="9525">
            <a:noFill/>
            <a:miter lim="800000"/>
            <a:headEnd/>
            <a:tailEnd/>
          </a:ln>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err="1"/>
              <a:t>Aphthous</a:t>
            </a:r>
            <a:r>
              <a:rPr lang="en-US" altLang="en-US" dirty="0"/>
              <a:t> ulcers</a:t>
            </a:r>
            <a:endParaRPr lang="en-US" dirty="0"/>
          </a:p>
        </p:txBody>
      </p:sp>
      <p:pic>
        <p:nvPicPr>
          <p:cNvPr id="4" name="Content Placeholder 3"/>
          <p:cNvPicPr>
            <a:picLocks noGrp="1" noChangeAspect="1"/>
          </p:cNvPicPr>
          <p:nvPr>
            <p:ph sz="quarter" idx="1"/>
          </p:nvPr>
        </p:nvPicPr>
        <p:blipFill>
          <a:blip r:embed="rId2"/>
          <a:srcRect/>
          <a:stretch>
            <a:fillRect/>
          </a:stretch>
        </p:blipFill>
        <p:spPr bwMode="auto">
          <a:xfrm>
            <a:off x="1828800" y="1371601"/>
            <a:ext cx="8610600" cy="5181599"/>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ustom 1">
      <a:majorFont>
        <a:latin typeface="Arial"/>
        <a:ea typeface=""/>
        <a:cs typeface=""/>
      </a:majorFont>
      <a:minorFont>
        <a:latin typeface="Times New Roman"/>
        <a:ea typeface=""/>
        <a:cs typeface=""/>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TM03090434[[fn=Wood Type]]</Template>
  <TotalTime>5308</TotalTime>
  <Words>13410</Words>
  <Application>Microsoft Office PowerPoint</Application>
  <PresentationFormat>Widescreen</PresentationFormat>
  <Paragraphs>1352</Paragraphs>
  <Slides>181</Slides>
  <Notes>15</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181</vt:i4>
      </vt:variant>
    </vt:vector>
  </HeadingPairs>
  <TitlesOfParts>
    <vt:vector size="194" baseType="lpstr">
      <vt:lpstr>Aharoni</vt:lpstr>
      <vt:lpstr>Arial</vt:lpstr>
      <vt:lpstr>Calibri</vt:lpstr>
      <vt:lpstr>Tahoma</vt:lpstr>
      <vt:lpstr>Times</vt:lpstr>
      <vt:lpstr>Times New Roman</vt:lpstr>
      <vt:lpstr>Wingdings</vt:lpstr>
      <vt:lpstr>Wood Type</vt:lpstr>
      <vt:lpstr>Office Theme</vt:lpstr>
      <vt:lpstr>1_Office Theme</vt:lpstr>
      <vt:lpstr>2_Office Theme</vt:lpstr>
      <vt:lpstr>3_Office Theme</vt:lpstr>
      <vt:lpstr>4_Office Theme</vt:lpstr>
      <vt:lpstr>HIV/AIDS</vt:lpstr>
      <vt:lpstr>LEARNING OUTCOMES </vt:lpstr>
      <vt:lpstr>OBJECTIVES</vt:lpstr>
      <vt:lpstr>INTRODUCTION TO HIV /AIDS</vt:lpstr>
      <vt:lpstr>PowerPoint Presentation</vt:lpstr>
      <vt:lpstr>DEFINITIONS OF TERMS</vt:lpstr>
      <vt:lpstr>                           CT</vt:lpstr>
      <vt:lpstr>CT</vt:lpstr>
      <vt:lpstr>HISTORICAL BACKGROUND </vt:lpstr>
      <vt:lpstr>PowerPoint Presentation</vt:lpstr>
      <vt:lpstr> DESCRPTION OF HIV EPIDERMIC</vt:lpstr>
      <vt:lpstr>HIV</vt:lpstr>
      <vt:lpstr>AIDS</vt:lpstr>
      <vt:lpstr>WHAT IS HIV AND AIDS?</vt:lpstr>
      <vt:lpstr>HOW IS HIV TRANSMITED?</vt:lpstr>
      <vt:lpstr>CT</vt:lpstr>
      <vt:lpstr>Determinants of HIV Transmission</vt:lpstr>
      <vt:lpstr>EPIDEMIOLOGY</vt:lpstr>
      <vt:lpstr>BIOLOGY</vt:lpstr>
      <vt:lpstr>CT</vt:lpstr>
      <vt:lpstr>HIV-1 and HIV-2</vt:lpstr>
      <vt:lpstr>Types  of HIV</vt:lpstr>
      <vt:lpstr>cont</vt:lpstr>
      <vt:lpstr>Classification of HIV</vt:lpstr>
      <vt:lpstr>DIFFERENCES BETWEEN HIV-1 AND HIV-2</vt:lpstr>
      <vt:lpstr>HIV-1 and HIV-2</vt:lpstr>
      <vt:lpstr>PowerPoint Presentation</vt:lpstr>
      <vt:lpstr>CONT,</vt:lpstr>
      <vt:lpstr>Transmission of HIV</vt:lpstr>
      <vt:lpstr>CONT</vt:lpstr>
      <vt:lpstr>Transmission of HIV</vt:lpstr>
      <vt:lpstr>NOTE;</vt:lpstr>
      <vt:lpstr>PowerPoint Presentation</vt:lpstr>
      <vt:lpstr>PowerPoint Presentation</vt:lpstr>
      <vt:lpstr>STRUCTURE OF HIV</vt:lpstr>
      <vt:lpstr>Characteristics of the virus</vt:lpstr>
      <vt:lpstr>STRUCTURE HIV</vt:lpstr>
      <vt:lpstr>Characteristics of the virus</vt:lpstr>
      <vt:lpstr>PowerPoint Presentation</vt:lpstr>
      <vt:lpstr>Structural Genes</vt:lpstr>
      <vt:lpstr>Group Specific Antigen (Gag)</vt:lpstr>
      <vt:lpstr>Polymerase (Pol)</vt:lpstr>
      <vt:lpstr>Envelope (Env)</vt:lpstr>
      <vt:lpstr>Viral Replication</vt:lpstr>
      <vt:lpstr>Cont,</vt:lpstr>
      <vt:lpstr>cont</vt:lpstr>
      <vt:lpstr>PowerPoint Presentation</vt:lpstr>
      <vt:lpstr>Early Phase HIV Infection</vt:lpstr>
      <vt:lpstr>PowerPoint Presentation</vt:lpstr>
      <vt:lpstr>LIFE CYCLE OF HIV</vt:lpstr>
      <vt:lpstr>The 7 stages of HIV Life Cycle or Steps of HIV Replication </vt:lpstr>
      <vt:lpstr>BINDING</vt:lpstr>
      <vt:lpstr>FUSION AND ENTRY</vt:lpstr>
      <vt:lpstr>REVERSE TRANSCRIPTION</vt:lpstr>
      <vt:lpstr>Cont,</vt:lpstr>
      <vt:lpstr>INTEGRATION</vt:lpstr>
      <vt:lpstr>CT</vt:lpstr>
      <vt:lpstr>Ct,</vt:lpstr>
      <vt:lpstr>Viral assembly and Budding </vt:lpstr>
      <vt:lpstr>PowerPoint Presentation</vt:lpstr>
      <vt:lpstr>Budding:</vt:lpstr>
      <vt:lpstr>PowerPoint Presentation</vt:lpstr>
      <vt:lpstr>VIRUS MATURATION</vt:lpstr>
      <vt:lpstr>Immune System Response to HIV</vt:lpstr>
      <vt:lpstr>                             CT</vt:lpstr>
      <vt:lpstr>Implications on the body’s immunity</vt:lpstr>
      <vt:lpstr>Natural history of HIV infection</vt:lpstr>
      <vt:lpstr>PowerPoint Presentation</vt:lpstr>
      <vt:lpstr>PowerPoint Presentation</vt:lpstr>
      <vt:lpstr>PowerPoint Presentation</vt:lpstr>
      <vt:lpstr>Evolution of Antibodies</vt:lpstr>
      <vt:lpstr>Window Period</vt:lpstr>
      <vt:lpstr>PHASES OF HIV INFECTION</vt:lpstr>
      <vt:lpstr>Stage 2: latent or Asymptomic period(Asymptomic infection</vt:lpstr>
      <vt:lpstr>                             CT</vt:lpstr>
      <vt:lpstr>Stage 3:symptomic HIV Disease</vt:lpstr>
      <vt:lpstr>                               CT</vt:lpstr>
      <vt:lpstr> stage 4:AIDS or Late HIV infection</vt:lpstr>
      <vt:lpstr>Natural History of HIV Infection</vt:lpstr>
      <vt:lpstr>  WHO Clinical Staging of HIV</vt:lpstr>
      <vt:lpstr>PowerPoint Presentation</vt:lpstr>
      <vt:lpstr>PowerPoint Presentation</vt:lpstr>
      <vt:lpstr>PowerPoint Presentation</vt:lpstr>
      <vt:lpstr>SIGNS AND SYMPTOMS IN CHILDREN</vt:lpstr>
      <vt:lpstr>PowerPoint Presentation</vt:lpstr>
      <vt:lpstr> OPPORTUNISTIC INFECTIONS IN HIV/AIDS</vt:lpstr>
      <vt:lpstr>PowerPoint Presentation</vt:lpstr>
      <vt:lpstr>PowerPoint Presentation</vt:lpstr>
      <vt:lpstr>HIV associated Cancers</vt:lpstr>
      <vt:lpstr>Oral manifestations of HIV</vt:lpstr>
      <vt:lpstr>Herpes zoster</vt:lpstr>
      <vt:lpstr>Kaposi sarcoma</vt:lpstr>
      <vt:lpstr>Kaposi’s Sarcoma</vt:lpstr>
      <vt:lpstr>Oral thrush </vt:lpstr>
      <vt:lpstr>Hairy leukoplakia </vt:lpstr>
      <vt:lpstr>Genital Herpes</vt:lpstr>
      <vt:lpstr>Genital Herpes</vt:lpstr>
      <vt:lpstr>Genital Herpes—Recurrence on the Cervix</vt:lpstr>
      <vt:lpstr>Aphthous ulcers</vt:lpstr>
      <vt:lpstr>Papular Pruritic Eruption (PPE)</vt:lpstr>
      <vt:lpstr>HIV Testing Occurs in a Variety of Settings</vt:lpstr>
      <vt:lpstr>PowerPoint Presentation</vt:lpstr>
      <vt:lpstr>VCT-VOLUNTARY COUNSELING TESTING</vt:lpstr>
      <vt:lpstr>                               CT</vt:lpstr>
      <vt:lpstr>                           CT</vt:lpstr>
      <vt:lpstr>BENEFITS OF VCT TO HIV POSITIVE CLIENTS</vt:lpstr>
      <vt:lpstr>BENEFITS OF VCT TO NEGATIVE CLIENTS</vt:lpstr>
      <vt:lpstr>LABORATORY TESTING</vt:lpstr>
      <vt:lpstr>ELIZA-Enzyme Linked Immuno-sorbent Assay</vt:lpstr>
      <vt:lpstr>2.VIRAL DETECTION METHOD</vt:lpstr>
      <vt:lpstr>Hiv tests</vt:lpstr>
      <vt:lpstr>PowerPoint Presentation</vt:lpstr>
      <vt:lpstr>PowerPoint Presentation</vt:lpstr>
      <vt:lpstr>PowerPoint Presentation</vt:lpstr>
      <vt:lpstr>PowerPoint Presentation</vt:lpstr>
      <vt:lpstr>PowerPoint Presentation</vt:lpstr>
      <vt:lpstr>ORAL TEST</vt:lpstr>
      <vt:lpstr>ELISA test</vt:lpstr>
      <vt:lpstr>Comprehensive Care Clinic - CCC</vt:lpstr>
      <vt:lpstr>Components of the Chronic Care Model</vt:lpstr>
      <vt:lpstr>TRIAGE OF PATIENTS IN THE HIV CLINIC</vt:lpstr>
      <vt:lpstr>Importance of Triage</vt:lpstr>
      <vt:lpstr>Process of Triage</vt:lpstr>
      <vt:lpstr>  Management  of HIV clinic    </vt:lpstr>
      <vt:lpstr>Role of the Nurse in HIV clinic</vt:lpstr>
      <vt:lpstr>Management of HIV infection</vt:lpstr>
      <vt:lpstr>CT</vt:lpstr>
      <vt:lpstr>Standard package of Care for PLWHIV-8 components of care</vt:lpstr>
      <vt:lpstr>Components of the Standard Package of Care for PLHIV </vt:lpstr>
      <vt:lpstr>CT</vt:lpstr>
      <vt:lpstr>CT</vt:lpstr>
      <vt:lpstr>CT</vt:lpstr>
      <vt:lpstr>OTHER ESSENTIAL PACKAGE OF CARE FOR PLWHIV</vt:lpstr>
      <vt:lpstr>ANTRETROVIRAL DRUGS</vt:lpstr>
      <vt:lpstr>               Define ARVS</vt:lpstr>
      <vt:lpstr>      Indications for ARVS</vt:lpstr>
      <vt:lpstr>Principles of ART treatment</vt:lpstr>
      <vt:lpstr>GOALS OF ART</vt:lpstr>
      <vt:lpstr>             GOALS OF ART</vt:lpstr>
      <vt:lpstr>                              CT</vt:lpstr>
      <vt:lpstr>Classification of ARV DRUGS</vt:lpstr>
      <vt:lpstr>TARGETS OF ARV DRUGS</vt:lpstr>
      <vt:lpstr>                             CT</vt:lpstr>
      <vt:lpstr>ABBREVIATIONS &amp;NAMES OF ARVs</vt:lpstr>
      <vt:lpstr>Examples of NRTIs &amp; NtRTIs</vt:lpstr>
      <vt:lpstr>                      NNRTI</vt:lpstr>
      <vt:lpstr>PROTEASE INHIBITORS</vt:lpstr>
      <vt:lpstr>Examples of  PIs</vt:lpstr>
      <vt:lpstr>ENTRY &amp; FUSION INHIBITORS</vt:lpstr>
      <vt:lpstr>INTEGRASE INHIBITORS</vt:lpstr>
      <vt:lpstr>Recommended HAART regimens</vt:lpstr>
      <vt:lpstr>CT</vt:lpstr>
      <vt:lpstr>BENEFITS OF ART</vt:lpstr>
      <vt:lpstr>PREVENTION OF MOTHER TO CHILD HIV TRANSMISSION (PMTCT)</vt:lpstr>
      <vt:lpstr>CT</vt:lpstr>
      <vt:lpstr>4-PRONGS OF PMTCT</vt:lpstr>
      <vt:lpstr>ARVs for Post-exposure Prophylaxis (PEP)</vt:lpstr>
      <vt:lpstr>Oral Pre-Exposure Prophylaxis (PrEP) </vt:lpstr>
      <vt:lpstr>National Treatment guidelines.</vt:lpstr>
      <vt:lpstr>PSYCHOSOCIAL CARE &amp; COUNSELLING </vt:lpstr>
      <vt:lpstr>At family level;</vt:lpstr>
      <vt:lpstr>At community level:</vt:lpstr>
      <vt:lpstr>Primary prevention of HIV infection</vt:lpstr>
      <vt:lpstr>Counseling and Psychosocial support </vt:lpstr>
      <vt:lpstr>Evidence based behavioral interventions</vt:lpstr>
      <vt:lpstr>Opportunistic infections</vt:lpstr>
      <vt:lpstr>Principle of management of OIs</vt:lpstr>
      <vt:lpstr>CT</vt:lpstr>
      <vt:lpstr>BEHAVIOR CHANGE COMMUNICATION (BCC)</vt:lpstr>
      <vt:lpstr>ROLE OF BEHAVIOR CHANGE COMMUNICATION        </vt:lpstr>
      <vt:lpstr>CT</vt:lpstr>
      <vt:lpstr>THE PROCESS OF BEHAVIOR CHANGE</vt:lpstr>
      <vt:lpstr>BCC GOALS</vt:lpstr>
      <vt:lpstr>GUIDING PRINCIPLES</vt:lpstr>
      <vt:lpstr>Steps in developing a behavior change communication</vt:lpstr>
      <vt:lpstr>Challenges to BCC programs</vt:lpstr>
      <vt:lpstr> Attitude change training. </vt:lpstr>
      <vt:lpstr>UNIT SUMMARY QUESTIONS</vt:lpstr>
      <vt:lpstr>CT</vt:lpstr>
      <vt:lpstr> References and Further Reading </vt:lpstr>
      <vt:lpstr>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HIV/AIDS</dc:title>
  <dc:creator>Student</dc:creator>
  <cp:lastModifiedBy>USER</cp:lastModifiedBy>
  <cp:revision>273</cp:revision>
  <dcterms:created xsi:type="dcterms:W3CDTF">2018-11-05T08:56:34Z</dcterms:created>
  <dcterms:modified xsi:type="dcterms:W3CDTF">2021-11-25T10:45:45Z</dcterms:modified>
</cp:coreProperties>
</file>