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3"/>
  </p:notesMasterIdLst>
  <p:sldIdLst>
    <p:sldId id="256" r:id="rId2"/>
    <p:sldId id="270" r:id="rId3"/>
    <p:sldId id="271" r:id="rId4"/>
    <p:sldId id="364" r:id="rId5"/>
    <p:sldId id="370" r:id="rId6"/>
    <p:sldId id="273" r:id="rId7"/>
    <p:sldId id="274" r:id="rId8"/>
    <p:sldId id="347" r:id="rId9"/>
    <p:sldId id="257" r:id="rId10"/>
    <p:sldId id="367" r:id="rId11"/>
    <p:sldId id="258" r:id="rId12"/>
    <p:sldId id="275" r:id="rId13"/>
    <p:sldId id="276" r:id="rId14"/>
    <p:sldId id="365" r:id="rId15"/>
    <p:sldId id="366" r:id="rId16"/>
    <p:sldId id="259" r:id="rId17"/>
    <p:sldId id="368" r:id="rId18"/>
    <p:sldId id="369" r:id="rId19"/>
    <p:sldId id="260" r:id="rId20"/>
    <p:sldId id="261" r:id="rId21"/>
    <p:sldId id="262" r:id="rId22"/>
    <p:sldId id="268" r:id="rId23"/>
    <p:sldId id="269" r:id="rId24"/>
    <p:sldId id="263" r:id="rId25"/>
    <p:sldId id="264" r:id="rId26"/>
    <p:sldId id="265" r:id="rId27"/>
    <p:sldId id="266" r:id="rId28"/>
    <p:sldId id="267" r:id="rId29"/>
    <p:sldId id="272" r:id="rId30"/>
    <p:sldId id="277" r:id="rId31"/>
    <p:sldId id="278" r:id="rId32"/>
    <p:sldId id="279" r:id="rId33"/>
    <p:sldId id="280" r:id="rId34"/>
    <p:sldId id="285" r:id="rId35"/>
    <p:sldId id="282" r:id="rId36"/>
    <p:sldId id="283" r:id="rId37"/>
    <p:sldId id="286" r:id="rId38"/>
    <p:sldId id="287" r:id="rId39"/>
    <p:sldId id="288" r:id="rId40"/>
    <p:sldId id="289" r:id="rId41"/>
    <p:sldId id="290" r:id="rId42"/>
    <p:sldId id="298" r:id="rId43"/>
    <p:sldId id="299" r:id="rId44"/>
    <p:sldId id="300" r:id="rId45"/>
    <p:sldId id="291" r:id="rId46"/>
    <p:sldId id="292" r:id="rId47"/>
    <p:sldId id="293" r:id="rId48"/>
    <p:sldId id="294" r:id="rId49"/>
    <p:sldId id="295" r:id="rId50"/>
    <p:sldId id="304" r:id="rId51"/>
    <p:sldId id="307" r:id="rId52"/>
    <p:sldId id="301" r:id="rId53"/>
    <p:sldId id="305" r:id="rId54"/>
    <p:sldId id="306" r:id="rId55"/>
    <p:sldId id="302" r:id="rId56"/>
    <p:sldId id="303" r:id="rId57"/>
    <p:sldId id="309" r:id="rId58"/>
    <p:sldId id="352" r:id="rId59"/>
    <p:sldId id="308" r:id="rId60"/>
    <p:sldId id="348" r:id="rId61"/>
    <p:sldId id="349" r:id="rId62"/>
    <p:sldId id="350" r:id="rId63"/>
    <p:sldId id="351" r:id="rId64"/>
    <p:sldId id="296" r:id="rId65"/>
    <p:sldId id="311" r:id="rId66"/>
    <p:sldId id="312" r:id="rId67"/>
    <p:sldId id="313" r:id="rId68"/>
    <p:sldId id="314" r:id="rId69"/>
    <p:sldId id="315" r:id="rId70"/>
    <p:sldId id="316" r:id="rId71"/>
    <p:sldId id="317" r:id="rId72"/>
    <p:sldId id="318" r:id="rId73"/>
    <p:sldId id="319" r:id="rId74"/>
    <p:sldId id="346" r:id="rId75"/>
    <p:sldId id="320" r:id="rId76"/>
    <p:sldId id="321" r:id="rId77"/>
    <p:sldId id="322" r:id="rId78"/>
    <p:sldId id="323" r:id="rId79"/>
    <p:sldId id="324" r:id="rId80"/>
    <p:sldId id="325" r:id="rId81"/>
    <p:sldId id="326" r:id="rId82"/>
    <p:sldId id="353" r:id="rId83"/>
    <p:sldId id="327" r:id="rId84"/>
    <p:sldId id="359" r:id="rId85"/>
    <p:sldId id="360" r:id="rId86"/>
    <p:sldId id="361" r:id="rId87"/>
    <p:sldId id="362" r:id="rId88"/>
    <p:sldId id="363" r:id="rId89"/>
    <p:sldId id="328" r:id="rId90"/>
    <p:sldId id="329" r:id="rId91"/>
    <p:sldId id="330" r:id="rId92"/>
    <p:sldId id="331" r:id="rId93"/>
    <p:sldId id="333" r:id="rId94"/>
    <p:sldId id="332" r:id="rId95"/>
    <p:sldId id="334" r:id="rId96"/>
    <p:sldId id="335" r:id="rId97"/>
    <p:sldId id="336" r:id="rId98"/>
    <p:sldId id="337" r:id="rId99"/>
    <p:sldId id="338" r:id="rId100"/>
    <p:sldId id="339" r:id="rId101"/>
    <p:sldId id="340" r:id="rId102"/>
    <p:sldId id="341" r:id="rId103"/>
    <p:sldId id="342" r:id="rId104"/>
    <p:sldId id="343" r:id="rId105"/>
    <p:sldId id="344" r:id="rId106"/>
    <p:sldId id="345" r:id="rId107"/>
    <p:sldId id="354" r:id="rId108"/>
    <p:sldId id="355" r:id="rId109"/>
    <p:sldId id="356" r:id="rId110"/>
    <p:sldId id="357" r:id="rId111"/>
    <p:sldId id="358"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7" d="100"/>
          <a:sy n="67" d="100"/>
        </p:scale>
        <p:origin x="1392" y="60"/>
      </p:cViewPr>
      <p:guideLst>
        <p:guide orient="horz" pos="2160"/>
        <p:guide pos="2880"/>
      </p:guideLst>
    </p:cSldViewPr>
  </p:slideViewPr>
  <p:outlineViewPr>
    <p:cViewPr>
      <p:scale>
        <a:sx n="33" d="100"/>
        <a:sy n="33" d="100"/>
      </p:scale>
      <p:origin x="0" y="236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1DEC7-E8D7-4742-8394-057BED8ED210}" type="datetimeFigureOut">
              <a:rPr lang="en-US" smtClean="0"/>
              <a:t>2/12/2021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286536-C659-42D1-8867-5E0118F0DA82}" type="slidenum">
              <a:rPr lang="en-US" smtClean="0"/>
              <a:t>‹#›</a:t>
            </a:fld>
            <a:endParaRPr lang="en-US"/>
          </a:p>
        </p:txBody>
      </p:sp>
    </p:spTree>
    <p:extLst>
      <p:ext uri="{BB962C8B-B14F-4D97-AF65-F5344CB8AC3E}">
        <p14:creationId xmlns:p14="http://schemas.microsoft.com/office/powerpoint/2010/main" val="201971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BACKGROUND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86536-C659-42D1-8867-5E0118F0DA82}" type="slidenum">
              <a:rPr lang="en-US" smtClean="0"/>
              <a:t>1</a:t>
            </a:fld>
            <a:endParaRPr lang="en-US"/>
          </a:p>
        </p:txBody>
      </p:sp>
    </p:spTree>
    <p:extLst>
      <p:ext uri="{BB962C8B-B14F-4D97-AF65-F5344CB8AC3E}">
        <p14:creationId xmlns:p14="http://schemas.microsoft.com/office/powerpoint/2010/main" val="156540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86536-C659-42D1-8867-5E0118F0DA82}" type="slidenum">
              <a:rPr lang="en-US" smtClean="0"/>
              <a:t>11</a:t>
            </a:fld>
            <a:endParaRPr lang="en-US"/>
          </a:p>
        </p:txBody>
      </p:sp>
    </p:spTree>
    <p:extLst>
      <p:ext uri="{BB962C8B-B14F-4D97-AF65-F5344CB8AC3E}">
        <p14:creationId xmlns:p14="http://schemas.microsoft.com/office/powerpoint/2010/main" val="3907795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86536-C659-42D1-8867-5E0118F0DA82}" type="slidenum">
              <a:rPr lang="en-US" smtClean="0"/>
              <a:t>31</a:t>
            </a:fld>
            <a:endParaRPr lang="en-US"/>
          </a:p>
        </p:txBody>
      </p:sp>
    </p:spTree>
    <p:extLst>
      <p:ext uri="{BB962C8B-B14F-4D97-AF65-F5344CB8AC3E}">
        <p14:creationId xmlns:p14="http://schemas.microsoft.com/office/powerpoint/2010/main" val="107981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2EBF14-065F-4F29-A166-C05EFEF55C8C}"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2EBF14-065F-4F29-A166-C05EFEF55C8C}"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2EBF14-065F-4F29-A166-C05EFEF55C8C}"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2EBF14-065F-4F29-A166-C05EFEF55C8C}"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EBF14-065F-4F29-A166-C05EFEF55C8C}"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2EBF14-065F-4F29-A166-C05EFEF55C8C}"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2EBF14-065F-4F29-A166-C05EFEF55C8C}" type="datetimeFigureOut">
              <a:rPr lang="en-US" smtClean="0"/>
              <a:t>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2EBF14-065F-4F29-A166-C05EFEF55C8C}" type="datetimeFigureOut">
              <a:rPr lang="en-US" smtClean="0"/>
              <a:t>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EBF14-065F-4F29-A166-C05EFEF55C8C}" type="datetimeFigureOut">
              <a:rPr lang="en-US" smtClean="0"/>
              <a:t>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2EBF14-065F-4F29-A166-C05EFEF55C8C}"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999D3-65E9-47AD-91F1-F53DD3A38681}"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C2EBF14-065F-4F29-A166-C05EFEF55C8C}" type="datetimeFigureOut">
              <a:rPr lang="en-US" smtClean="0"/>
              <a:t>2/12/2021</a:t>
            </a:fld>
            <a:endParaRPr lang="en-US"/>
          </a:p>
        </p:txBody>
      </p:sp>
      <p:sp>
        <p:nvSpPr>
          <p:cNvPr id="9" name="Slide Number Placeholder 8"/>
          <p:cNvSpPr>
            <a:spLocks noGrp="1"/>
          </p:cNvSpPr>
          <p:nvPr>
            <p:ph type="sldNum" sz="quarter" idx="11"/>
          </p:nvPr>
        </p:nvSpPr>
        <p:spPr/>
        <p:txBody>
          <a:bodyPr/>
          <a:lstStyle/>
          <a:p>
            <a:fld id="{523999D3-65E9-47AD-91F1-F53DD3A3868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23999D3-65E9-47AD-91F1-F53DD3A38681}"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C2EBF14-065F-4F29-A166-C05EFEF55C8C}" type="datetimeFigureOut">
              <a:rPr lang="en-US" smtClean="0"/>
              <a:t>2/12/2021</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HIV/AIDS</a:t>
            </a:r>
          </a:p>
        </p:txBody>
      </p:sp>
      <p:sp>
        <p:nvSpPr>
          <p:cNvPr id="3" name="Subtitle 2"/>
          <p:cNvSpPr>
            <a:spLocks noGrp="1"/>
          </p:cNvSpPr>
          <p:nvPr>
            <p:ph type="subTitle" idx="1"/>
          </p:nvPr>
        </p:nvSpPr>
        <p:spPr>
          <a:xfrm>
            <a:off x="0" y="0"/>
            <a:ext cx="8458200" cy="5791200"/>
          </a:xfrm>
        </p:spPr>
        <p:txBody>
          <a:bodyPr/>
          <a:lstStyle/>
          <a:p>
            <a:endParaRPr lang="en-US" dirty="0"/>
          </a:p>
        </p:txBody>
      </p:sp>
    </p:spTree>
    <p:extLst>
      <p:ext uri="{BB962C8B-B14F-4D97-AF65-F5344CB8AC3E}">
        <p14:creationId xmlns:p14="http://schemas.microsoft.com/office/powerpoint/2010/main" val="3022656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sp>
        <p:nvSpPr>
          <p:cNvPr id="3" name="Content Placeholder 2"/>
          <p:cNvSpPr>
            <a:spLocks noGrp="1"/>
          </p:cNvSpPr>
          <p:nvPr>
            <p:ph idx="1"/>
          </p:nvPr>
        </p:nvSpPr>
        <p:spPr/>
        <p:txBody>
          <a:bodyPr/>
          <a:lstStyle/>
          <a:p>
            <a:r>
              <a:rPr lang="en-US" sz="2400" dirty="0"/>
              <a:t>However, In 1986 HIV was accepted as the international designation for the retrovirus and was done by WHO in a consultative meeting</a:t>
            </a:r>
            <a:r>
              <a:rPr lang="en-US" sz="2400" dirty="0" smtClean="0"/>
              <a:t>.</a:t>
            </a:r>
          </a:p>
          <a:p>
            <a:r>
              <a:rPr lang="en-US" sz="2400" dirty="0"/>
              <a:t>HIV is now known to have originated from a type of chimpanzee in West Africa. The virus that affects these chimpanzees (Simian Immunodeficiency Virus, SIV) was most likely transmitted to humans and mutated into HIV.</a:t>
            </a:r>
          </a:p>
          <a:p>
            <a:r>
              <a:rPr lang="en-US" sz="2400" dirty="0"/>
              <a:t>In Kenya the first case of HIV was described in 1984</a:t>
            </a:r>
            <a:endParaRPr lang="en-US" dirty="0"/>
          </a:p>
        </p:txBody>
      </p:sp>
    </p:spTree>
    <p:extLst>
      <p:ext uri="{BB962C8B-B14F-4D97-AF65-F5344CB8AC3E}">
        <p14:creationId xmlns:p14="http://schemas.microsoft.com/office/powerpoint/2010/main" val="30770557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BEHAVIOR CHANGE COMMUNICATION     	  </a:t>
            </a:r>
          </a:p>
        </p:txBody>
      </p:sp>
      <p:sp>
        <p:nvSpPr>
          <p:cNvPr id="3" name="Content Placeholder 2"/>
          <p:cNvSpPr>
            <a:spLocks noGrp="1"/>
          </p:cNvSpPr>
          <p:nvPr>
            <p:ph idx="1"/>
          </p:nvPr>
        </p:nvSpPr>
        <p:spPr>
          <a:xfrm>
            <a:off x="381000" y="1447800"/>
            <a:ext cx="7696200" cy="5029200"/>
          </a:xfrm>
        </p:spPr>
        <p:txBody>
          <a:bodyPr>
            <a:normAutofit fontScale="92500" lnSpcReduction="10000"/>
          </a:bodyPr>
          <a:lstStyle/>
          <a:p>
            <a:r>
              <a:rPr lang="en-US" dirty="0"/>
              <a:t>Effective BCC can :</a:t>
            </a:r>
          </a:p>
          <a:p>
            <a:r>
              <a:rPr lang="en-US" dirty="0"/>
              <a:t>Increases knowledge – BCC can ensure that people are given the basic facts about HIV and AIDS  in a language or visual medium or any other medium that they can understand.</a:t>
            </a:r>
          </a:p>
          <a:p>
            <a:r>
              <a:rPr lang="en-US" dirty="0"/>
              <a:t>Stimulate community dialogue – encourage national  discussion on the basic facts of HIV , the underlying factors to the epidemic , such as risk  behaviors , environments and cultural practices related to sex and sexuality and practices such as drug use. It can also stimulate discussion of healthcare seeking behaviors for prevention , care and support.</a:t>
            </a:r>
          </a:p>
          <a:p>
            <a:r>
              <a:rPr lang="en-US" dirty="0"/>
              <a:t>Promote essential attitude change – e.g. perceived personal risk of HIV infection , belief in the right to and responsibility for safe practices and health supporting services , compassionate and non-judgmental provision of services, greater open-mindedness concerning gender roles and increasing basic rights of those vulnerable to affected by HIV and AIDS.</a:t>
            </a:r>
          </a:p>
        </p:txBody>
      </p:sp>
    </p:spTree>
    <p:extLst>
      <p:ext uri="{BB962C8B-B14F-4D97-AF65-F5344CB8AC3E}">
        <p14:creationId xmlns:p14="http://schemas.microsoft.com/office/powerpoint/2010/main" val="22927800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r>
              <a:rPr lang="en-US" dirty="0"/>
              <a:t>CT</a:t>
            </a:r>
          </a:p>
        </p:txBody>
      </p:sp>
      <p:sp>
        <p:nvSpPr>
          <p:cNvPr id="3" name="Content Placeholder 2"/>
          <p:cNvSpPr>
            <a:spLocks noGrp="1"/>
          </p:cNvSpPr>
          <p:nvPr>
            <p:ph idx="1"/>
          </p:nvPr>
        </p:nvSpPr>
        <p:spPr>
          <a:xfrm>
            <a:off x="304800" y="762000"/>
            <a:ext cx="7772400" cy="5791200"/>
          </a:xfrm>
        </p:spPr>
        <p:txBody>
          <a:bodyPr>
            <a:normAutofit fontScale="92500" lnSpcReduction="10000"/>
          </a:bodyPr>
          <a:lstStyle/>
          <a:p>
            <a:r>
              <a:rPr lang="en-US" dirty="0"/>
              <a:t>Reduce stigma and discrimination- communication about HIV prevention and AIDS mitigation should address stigma and discrimination and attempt to influence social responses to them.</a:t>
            </a:r>
          </a:p>
          <a:p>
            <a:r>
              <a:rPr lang="en-US" dirty="0"/>
              <a:t>Create a demand for information and services – BCC ca spur individuals and communities to demand information on HIV/AIDS and appropriate services.</a:t>
            </a:r>
          </a:p>
          <a:p>
            <a:r>
              <a:rPr lang="en-US" dirty="0"/>
              <a:t>Advocate  - can lead policymakers and opinion leaders toward effective approaches to the epidemic.</a:t>
            </a:r>
          </a:p>
          <a:p>
            <a:r>
              <a:rPr lang="en-US" dirty="0"/>
              <a:t>Promote services for prevention , care and support. – BCC can promote services for STIs , IDUs , orphans and vulnerable children , voluntary counseling and testing for mother to child transmission , support groups for PLHA; clinical care for opportunistic infections , social and economic support.</a:t>
            </a:r>
          </a:p>
          <a:p>
            <a:r>
              <a:rPr lang="en-US" dirty="0"/>
              <a:t>Improving skills and sense of self –efficacy – BCC programs can focus on teaching or reinforcing new skills and behaviors such as condom use , negotiating safer sex , safer injecting practices . It can contribute to development of a sense of confidence in making and acting on decisions</a:t>
            </a:r>
          </a:p>
        </p:txBody>
      </p:sp>
    </p:spTree>
    <p:extLst>
      <p:ext uri="{BB962C8B-B14F-4D97-AF65-F5344CB8AC3E}">
        <p14:creationId xmlns:p14="http://schemas.microsoft.com/office/powerpoint/2010/main" val="26047684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 OF BEHAVIOR CHANGE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3609217"/>
              </p:ext>
            </p:extLst>
          </p:nvPr>
        </p:nvGraphicFramePr>
        <p:xfrm>
          <a:off x="457200" y="1600200"/>
          <a:ext cx="7620000" cy="513588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xmlns="" val="20000"/>
                    </a:ext>
                  </a:extLst>
                </a:gridCol>
                <a:gridCol w="2540000">
                  <a:extLst>
                    <a:ext uri="{9D8B030D-6E8A-4147-A177-3AD203B41FA5}">
                      <a16:colId xmlns:a16="http://schemas.microsoft.com/office/drawing/2014/main" xmlns="" val="20001"/>
                    </a:ext>
                  </a:extLst>
                </a:gridCol>
                <a:gridCol w="2540000">
                  <a:extLst>
                    <a:ext uri="{9D8B030D-6E8A-4147-A177-3AD203B41FA5}">
                      <a16:colId xmlns:a16="http://schemas.microsoft.com/office/drawing/2014/main" xmlns="" val="20002"/>
                    </a:ext>
                  </a:extLst>
                </a:gridCol>
              </a:tblGrid>
              <a:tr h="370840">
                <a:tc>
                  <a:txBody>
                    <a:bodyPr/>
                    <a:lstStyle/>
                    <a:p>
                      <a:r>
                        <a:rPr lang="en-US" dirty="0"/>
                        <a:t>Stages</a:t>
                      </a:r>
                      <a:r>
                        <a:rPr lang="en-US" baseline="0" dirty="0"/>
                        <a:t> of behavior change continuum</a:t>
                      </a:r>
                      <a:endParaRPr lang="en-US" dirty="0"/>
                    </a:p>
                  </a:txBody>
                  <a:tcPr/>
                </a:tc>
                <a:tc>
                  <a:txBody>
                    <a:bodyPr/>
                    <a:lstStyle/>
                    <a:p>
                      <a:r>
                        <a:rPr lang="en-US" dirty="0"/>
                        <a:t>Enabling factors</a:t>
                      </a:r>
                    </a:p>
                  </a:txBody>
                  <a:tcPr/>
                </a:tc>
                <a:tc>
                  <a:txBody>
                    <a:bodyPr/>
                    <a:lstStyle/>
                    <a:p>
                      <a:r>
                        <a:rPr lang="en-US" dirty="0"/>
                        <a:t>channels</a:t>
                      </a:r>
                    </a:p>
                  </a:txBody>
                  <a:tcPr/>
                </a:tc>
                <a:extLst>
                  <a:ext uri="{0D108BD9-81ED-4DB2-BD59-A6C34878D82A}">
                    <a16:rowId xmlns:a16="http://schemas.microsoft.com/office/drawing/2014/main" xmlns="" val="10000"/>
                  </a:ext>
                </a:extLst>
              </a:tr>
              <a:tr h="370840">
                <a:tc>
                  <a:txBody>
                    <a:bodyPr/>
                    <a:lstStyle/>
                    <a:p>
                      <a:r>
                        <a:rPr lang="en-US" dirty="0"/>
                        <a:t>Unaware </a:t>
                      </a:r>
                    </a:p>
                  </a:txBody>
                  <a:tcPr/>
                </a:tc>
                <a:tc>
                  <a:txBody>
                    <a:bodyPr/>
                    <a:lstStyle/>
                    <a:p>
                      <a:r>
                        <a:rPr lang="en-US" dirty="0"/>
                        <a:t>Providing effective communication</a:t>
                      </a:r>
                    </a:p>
                  </a:txBody>
                  <a:tcPr/>
                </a:tc>
                <a:tc>
                  <a:txBody>
                    <a:bodyPr/>
                    <a:lstStyle/>
                    <a:p>
                      <a:r>
                        <a:rPr lang="en-US" dirty="0"/>
                        <a:t>Mass media</a:t>
                      </a:r>
                    </a:p>
                  </a:txBody>
                  <a:tcPr/>
                </a:tc>
                <a:extLst>
                  <a:ext uri="{0D108BD9-81ED-4DB2-BD59-A6C34878D82A}">
                    <a16:rowId xmlns:a16="http://schemas.microsoft.com/office/drawing/2014/main" xmlns="" val="10001"/>
                  </a:ext>
                </a:extLst>
              </a:tr>
              <a:tr h="370840">
                <a:tc>
                  <a:txBody>
                    <a:bodyPr/>
                    <a:lstStyle/>
                    <a:p>
                      <a:r>
                        <a:rPr lang="en-US" dirty="0"/>
                        <a:t>Aware </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10002"/>
                  </a:ext>
                </a:extLst>
              </a:tr>
              <a:tr h="370840">
                <a:tc>
                  <a:txBody>
                    <a:bodyPr/>
                    <a:lstStyle/>
                    <a:p>
                      <a:r>
                        <a:rPr lang="en-US" dirty="0"/>
                        <a:t>Concerned </a:t>
                      </a:r>
                    </a:p>
                  </a:txBody>
                  <a:tcPr/>
                </a:tc>
                <a:tc>
                  <a:txBody>
                    <a:bodyPr/>
                    <a:lstStyle/>
                    <a:p>
                      <a:r>
                        <a:rPr lang="en-US" dirty="0"/>
                        <a:t>Creating an enabling environment – policies</a:t>
                      </a:r>
                      <a:r>
                        <a:rPr lang="en-US" baseline="0" dirty="0"/>
                        <a:t> , community values , human rights</a:t>
                      </a:r>
                      <a:endParaRPr lang="en-US" dirty="0"/>
                    </a:p>
                  </a:txBody>
                  <a:tcPr/>
                </a:tc>
                <a:tc>
                  <a:txBody>
                    <a:bodyPr/>
                    <a:lstStyle/>
                    <a:p>
                      <a:r>
                        <a:rPr lang="en-US" dirty="0"/>
                        <a:t>Community networks and traditional media</a:t>
                      </a:r>
                    </a:p>
                  </a:txBody>
                  <a:tcPr/>
                </a:tc>
                <a:extLst>
                  <a:ext uri="{0D108BD9-81ED-4DB2-BD59-A6C34878D82A}">
                    <a16:rowId xmlns:a16="http://schemas.microsoft.com/office/drawing/2014/main" xmlns="" val="10003"/>
                  </a:ext>
                </a:extLst>
              </a:tr>
              <a:tr h="370840">
                <a:tc>
                  <a:txBody>
                    <a:bodyPr/>
                    <a:lstStyle/>
                    <a:p>
                      <a:r>
                        <a:rPr lang="en-US" dirty="0"/>
                        <a:t>Knowledgeable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4"/>
                  </a:ext>
                </a:extLst>
              </a:tr>
              <a:tr h="370840">
                <a:tc>
                  <a:txBody>
                    <a:bodyPr/>
                    <a:lstStyle/>
                    <a:p>
                      <a:r>
                        <a:rPr lang="en-US" dirty="0"/>
                        <a:t>Motivated to change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5"/>
                  </a:ext>
                </a:extLst>
              </a:tr>
              <a:tr h="370840">
                <a:tc>
                  <a:txBody>
                    <a:bodyPr/>
                    <a:lstStyle/>
                    <a:p>
                      <a:r>
                        <a:rPr lang="en-US" dirty="0"/>
                        <a:t>Practicing trial behavior</a:t>
                      </a:r>
                    </a:p>
                  </a:txBody>
                  <a:tcPr/>
                </a:tc>
                <a:tc>
                  <a:txBody>
                    <a:bodyPr/>
                    <a:lstStyle/>
                    <a:p>
                      <a:r>
                        <a:rPr lang="en-US" dirty="0"/>
                        <a:t>Providing user-friendly , accessible services and commodities</a:t>
                      </a:r>
                    </a:p>
                  </a:txBody>
                  <a:tcPr/>
                </a:tc>
                <a:tc>
                  <a:txBody>
                    <a:bodyPr/>
                    <a:lstStyle/>
                    <a:p>
                      <a:r>
                        <a:rPr lang="en-US" dirty="0"/>
                        <a:t>Interpersonal / group</a:t>
                      </a:r>
                      <a:r>
                        <a:rPr lang="en-US" baseline="0" dirty="0"/>
                        <a:t> communication.</a:t>
                      </a:r>
                      <a:endParaRPr lang="en-US" dirty="0"/>
                    </a:p>
                  </a:txBody>
                  <a:tcPr/>
                </a:tc>
                <a:extLst>
                  <a:ext uri="{0D108BD9-81ED-4DB2-BD59-A6C34878D82A}">
                    <a16:rowId xmlns:a16="http://schemas.microsoft.com/office/drawing/2014/main" xmlns="" val="10006"/>
                  </a:ext>
                </a:extLst>
              </a:tr>
              <a:tr h="370840">
                <a:tc>
                  <a:txBody>
                    <a:bodyPr/>
                    <a:lstStyle/>
                    <a:p>
                      <a:r>
                        <a:rPr lang="en-US" dirty="0"/>
                        <a:t>Practicing sustained behavior change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6225854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BCC GOALS</a:t>
            </a:r>
          </a:p>
        </p:txBody>
      </p:sp>
      <p:sp>
        <p:nvSpPr>
          <p:cNvPr id="3" name="Content Placeholder 2"/>
          <p:cNvSpPr>
            <a:spLocks noGrp="1"/>
          </p:cNvSpPr>
          <p:nvPr>
            <p:ph idx="1"/>
          </p:nvPr>
        </p:nvSpPr>
        <p:spPr>
          <a:xfrm>
            <a:off x="457200" y="1066800"/>
            <a:ext cx="7620000" cy="5486400"/>
          </a:xfrm>
        </p:spPr>
        <p:txBody>
          <a:bodyPr>
            <a:normAutofit/>
          </a:bodyPr>
          <a:lstStyle/>
          <a:p>
            <a:r>
              <a:rPr lang="en-US" dirty="0"/>
              <a:t>Increase condom use.</a:t>
            </a:r>
          </a:p>
          <a:p>
            <a:r>
              <a:rPr lang="en-US" dirty="0"/>
              <a:t>Increase appropriate STI care seeking behavior.</a:t>
            </a:r>
          </a:p>
          <a:p>
            <a:r>
              <a:rPr lang="en-US" dirty="0"/>
              <a:t>Delay sexual debut.</a:t>
            </a:r>
          </a:p>
          <a:p>
            <a:r>
              <a:rPr lang="en-US" dirty="0"/>
              <a:t>Reduce number of partners.</a:t>
            </a:r>
          </a:p>
          <a:p>
            <a:r>
              <a:rPr lang="en-US" dirty="0"/>
              <a:t> increase perception of risk or change attitudes towards use of condoms.</a:t>
            </a:r>
          </a:p>
          <a:p>
            <a:r>
              <a:rPr lang="en-US" dirty="0"/>
              <a:t>Increase demand for services.</a:t>
            </a:r>
          </a:p>
          <a:p>
            <a:r>
              <a:rPr lang="en-US" dirty="0"/>
              <a:t>Create demand for information on  HIV and AIDS.</a:t>
            </a:r>
          </a:p>
          <a:p>
            <a:r>
              <a:rPr lang="en-US" dirty="0"/>
              <a:t>Create demand for appropriate  STI services</a:t>
            </a:r>
          </a:p>
          <a:p>
            <a:r>
              <a:rPr lang="en-US" dirty="0"/>
              <a:t>Interest policymakers in investing in youth –friendly VCT services.</a:t>
            </a:r>
          </a:p>
          <a:p>
            <a:r>
              <a:rPr lang="en-US" dirty="0"/>
              <a:t>Promote acceptance among communities of youth sexuality and the value of reproductive health services for youth. </a:t>
            </a:r>
          </a:p>
        </p:txBody>
      </p:sp>
    </p:spTree>
    <p:extLst>
      <p:ext uri="{BB962C8B-B14F-4D97-AF65-F5344CB8AC3E}">
        <p14:creationId xmlns:p14="http://schemas.microsoft.com/office/powerpoint/2010/main" val="13255429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a:t>
            </a:r>
          </a:p>
        </p:txBody>
      </p:sp>
      <p:sp>
        <p:nvSpPr>
          <p:cNvPr id="3" name="Content Placeholder 2"/>
          <p:cNvSpPr>
            <a:spLocks noGrp="1"/>
          </p:cNvSpPr>
          <p:nvPr>
            <p:ph idx="1"/>
          </p:nvPr>
        </p:nvSpPr>
        <p:spPr>
          <a:xfrm>
            <a:off x="304800" y="1143000"/>
            <a:ext cx="7772400" cy="5562600"/>
          </a:xfrm>
        </p:spPr>
        <p:txBody>
          <a:bodyPr>
            <a:normAutofit fontScale="92500" lnSpcReduction="10000"/>
          </a:bodyPr>
          <a:lstStyle/>
          <a:p>
            <a:r>
              <a:rPr lang="en-US" dirty="0"/>
              <a:t>BCC should be integrated with program goals from start – it is an essential element of HIV prevention , care and support programs , providing critical linkages to other program components , including policy initiatives.</a:t>
            </a:r>
          </a:p>
          <a:p>
            <a:r>
              <a:rPr lang="en-US" dirty="0"/>
              <a:t>Formative BCC assessments – must conduct to improve understanding of the needs of target populations , barriers , support for behavior change.</a:t>
            </a:r>
          </a:p>
          <a:p>
            <a:r>
              <a:rPr lang="en-US" dirty="0"/>
              <a:t>The target population should participate in all phases of BCC development and in much of implementation.</a:t>
            </a:r>
          </a:p>
          <a:p>
            <a:r>
              <a:rPr lang="en-US" dirty="0"/>
              <a:t>Stakeholders need to be involved from the design stage.</a:t>
            </a:r>
          </a:p>
          <a:p>
            <a:r>
              <a:rPr lang="en-US" dirty="0"/>
              <a:t>Having a variety of linked communication channels is more effective than relying on one specific one.</a:t>
            </a:r>
          </a:p>
          <a:p>
            <a:r>
              <a:rPr lang="en-US" dirty="0"/>
              <a:t>Pre-testing is essential for developing effective BCC materials.</a:t>
            </a:r>
          </a:p>
          <a:p>
            <a:r>
              <a:rPr lang="en-US" dirty="0"/>
              <a:t>Planning for monitoring and evaluation should be part of the design of any BCC program.</a:t>
            </a:r>
          </a:p>
          <a:p>
            <a:r>
              <a:rPr lang="en-US" dirty="0"/>
              <a:t>BCC strategies should be positive and action-oriented.</a:t>
            </a:r>
          </a:p>
          <a:p>
            <a:r>
              <a:rPr lang="en-US" dirty="0"/>
              <a:t>PLHA should be involved in BCC planning and implementation.</a:t>
            </a:r>
          </a:p>
        </p:txBody>
      </p:sp>
    </p:spTree>
    <p:extLst>
      <p:ext uri="{BB962C8B-B14F-4D97-AF65-F5344CB8AC3E}">
        <p14:creationId xmlns:p14="http://schemas.microsoft.com/office/powerpoint/2010/main" val="11708954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554162"/>
          </a:xfrm>
        </p:spPr>
        <p:txBody>
          <a:bodyPr/>
          <a:lstStyle/>
          <a:p>
            <a:r>
              <a:rPr lang="en-US" dirty="0"/>
              <a:t>Steps in developing a behavior change communication</a:t>
            </a:r>
          </a:p>
        </p:txBody>
      </p:sp>
      <p:sp>
        <p:nvSpPr>
          <p:cNvPr id="3" name="Content Placeholder 2"/>
          <p:cNvSpPr>
            <a:spLocks noGrp="1"/>
          </p:cNvSpPr>
          <p:nvPr>
            <p:ph idx="1"/>
          </p:nvPr>
        </p:nvSpPr>
        <p:spPr/>
        <p:txBody>
          <a:bodyPr>
            <a:normAutofit lnSpcReduction="10000"/>
          </a:bodyPr>
          <a:lstStyle/>
          <a:p>
            <a:pPr marL="114300" indent="0">
              <a:buNone/>
            </a:pPr>
            <a:r>
              <a:rPr lang="en-US" dirty="0"/>
              <a:t>State program.</a:t>
            </a:r>
          </a:p>
          <a:p>
            <a:pPr marL="114300" indent="0">
              <a:buNone/>
            </a:pPr>
            <a:r>
              <a:rPr lang="en-US" dirty="0"/>
              <a:t>Involve stakeholder.</a:t>
            </a:r>
          </a:p>
          <a:p>
            <a:pPr marL="114300" indent="0">
              <a:buNone/>
            </a:pPr>
            <a:r>
              <a:rPr lang="en-US" dirty="0"/>
              <a:t>Identify target populations.</a:t>
            </a:r>
          </a:p>
          <a:p>
            <a:pPr marL="114300" indent="0">
              <a:buNone/>
            </a:pPr>
            <a:r>
              <a:rPr lang="en-US" dirty="0"/>
              <a:t>Conduct formative BCC assessments.</a:t>
            </a:r>
          </a:p>
          <a:p>
            <a:pPr marL="114300" indent="0">
              <a:buNone/>
            </a:pPr>
            <a:r>
              <a:rPr lang="en-US" dirty="0"/>
              <a:t>Segment target populations.</a:t>
            </a:r>
          </a:p>
          <a:p>
            <a:pPr marL="114300" indent="0">
              <a:buNone/>
            </a:pPr>
            <a:r>
              <a:rPr lang="en-US" dirty="0"/>
              <a:t>Define behavior change objectives.</a:t>
            </a:r>
          </a:p>
          <a:p>
            <a:pPr marL="114300" indent="0">
              <a:buNone/>
            </a:pPr>
            <a:r>
              <a:rPr lang="en-US" dirty="0"/>
              <a:t>Design BCC strategies and monitoring and evaluation plan.</a:t>
            </a:r>
          </a:p>
          <a:p>
            <a:pPr marL="114300" indent="0">
              <a:buNone/>
            </a:pPr>
            <a:r>
              <a:rPr lang="en-US" dirty="0"/>
              <a:t>Develop communication products.</a:t>
            </a:r>
          </a:p>
          <a:p>
            <a:pPr marL="114300" indent="0">
              <a:buNone/>
            </a:pPr>
            <a:r>
              <a:rPr lang="en-US" dirty="0"/>
              <a:t>Pretest.</a:t>
            </a:r>
          </a:p>
          <a:p>
            <a:pPr marL="114300" indent="0">
              <a:buNone/>
            </a:pPr>
            <a:r>
              <a:rPr lang="en-US" dirty="0"/>
              <a:t>Implement and monitor.</a:t>
            </a:r>
          </a:p>
          <a:p>
            <a:pPr marL="114300" indent="0">
              <a:buNone/>
            </a:pPr>
            <a:r>
              <a:rPr lang="en-US" dirty="0"/>
              <a:t>Evaluate .</a:t>
            </a:r>
          </a:p>
          <a:p>
            <a:pPr marL="114300" indent="0">
              <a:buNone/>
            </a:pPr>
            <a:r>
              <a:rPr lang="en-US" dirty="0"/>
              <a:t>Analyze feedback and revision.</a:t>
            </a:r>
          </a:p>
        </p:txBody>
      </p:sp>
    </p:spTree>
    <p:extLst>
      <p:ext uri="{BB962C8B-B14F-4D97-AF65-F5344CB8AC3E}">
        <p14:creationId xmlns:p14="http://schemas.microsoft.com/office/powerpoint/2010/main" val="9642586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dirty="0"/>
              <a:t>Challenges to BCC programs</a:t>
            </a:r>
          </a:p>
        </p:txBody>
      </p:sp>
      <p:sp>
        <p:nvSpPr>
          <p:cNvPr id="3" name="Content Placeholder 2"/>
          <p:cNvSpPr>
            <a:spLocks noGrp="1"/>
          </p:cNvSpPr>
          <p:nvPr>
            <p:ph idx="1"/>
          </p:nvPr>
        </p:nvSpPr>
        <p:spPr>
          <a:xfrm>
            <a:off x="457200" y="914400"/>
            <a:ext cx="7620000" cy="5664200"/>
          </a:xfrm>
        </p:spPr>
        <p:txBody>
          <a:bodyPr>
            <a:normAutofit fontScale="92500"/>
          </a:bodyPr>
          <a:lstStyle/>
          <a:p>
            <a:r>
              <a:rPr lang="en-US" dirty="0"/>
              <a:t>BCC versus IEC –INFORMATIONEDUCATION,COMMUNICATION in practice , production of discrete communication materials.</a:t>
            </a:r>
          </a:p>
          <a:p>
            <a:r>
              <a:rPr lang="en-US" dirty="0"/>
              <a:t>Integrating BCC in all programs – it is a component of all successful interventions but in reality it is not included in their original design.</a:t>
            </a:r>
          </a:p>
          <a:p>
            <a:r>
              <a:rPr lang="en-US" dirty="0"/>
              <a:t>Limited training  resources –limited capacity and availability of trained , advertising agencies and media outlets.</a:t>
            </a:r>
          </a:p>
          <a:p>
            <a:r>
              <a:rPr lang="en-US" dirty="0"/>
              <a:t>Political and physical environments- geography and populational diversity can complicate the development of BCC programs.</a:t>
            </a:r>
          </a:p>
          <a:p>
            <a:r>
              <a:rPr lang="en-US" dirty="0"/>
              <a:t>Sustainability .</a:t>
            </a:r>
          </a:p>
          <a:p>
            <a:r>
              <a:rPr lang="en-US" dirty="0"/>
              <a:t>Expanding the response- to have a real impact on the epidemic , responses must be expanded in quality , scope of activities and geographic coverage.</a:t>
            </a:r>
          </a:p>
          <a:p>
            <a:r>
              <a:rPr lang="en-US" dirty="0"/>
              <a:t>Budgets .</a:t>
            </a:r>
          </a:p>
          <a:p>
            <a:r>
              <a:rPr lang="en-US" dirty="0"/>
              <a:t>Linkages and coordination –for BCC to be effective , their messages and information should be coordinated , building and maintaining linkages.</a:t>
            </a:r>
          </a:p>
        </p:txBody>
      </p:sp>
    </p:spTree>
    <p:extLst>
      <p:ext uri="{BB962C8B-B14F-4D97-AF65-F5344CB8AC3E}">
        <p14:creationId xmlns:p14="http://schemas.microsoft.com/office/powerpoint/2010/main" val="29783345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6EB34B-61D5-441A-A580-E039EA8738C6}"/>
              </a:ext>
            </a:extLst>
          </p:cNvPr>
          <p:cNvSpPr>
            <a:spLocks noGrp="1"/>
          </p:cNvSpPr>
          <p:nvPr>
            <p:ph type="title"/>
          </p:nvPr>
        </p:nvSpPr>
        <p:spPr>
          <a:xfrm>
            <a:off x="152400" y="76200"/>
            <a:ext cx="7924800" cy="762000"/>
          </a:xfrm>
        </p:spPr>
        <p:txBody>
          <a:bodyPr/>
          <a:lstStyle/>
          <a:p>
            <a:r>
              <a:rPr lang="en-GB" sz="4800" b="1" dirty="0"/>
              <a:t/>
            </a:r>
            <a:br>
              <a:rPr lang="en-GB" sz="4800" b="1" dirty="0"/>
            </a:br>
            <a:r>
              <a:rPr lang="en-GB" sz="4800" b="1" dirty="0"/>
              <a:t>Attitude change training.</a:t>
            </a:r>
            <a:r>
              <a:rPr lang="en-GB" sz="4800" dirty="0"/>
              <a:t/>
            </a:r>
            <a:br>
              <a:rPr lang="en-GB" sz="4800" dirty="0"/>
            </a:br>
            <a:endParaRPr lang="en-US" dirty="0"/>
          </a:p>
        </p:txBody>
      </p:sp>
      <p:sp>
        <p:nvSpPr>
          <p:cNvPr id="3" name="Content Placeholder 2">
            <a:extLst>
              <a:ext uri="{FF2B5EF4-FFF2-40B4-BE49-F238E27FC236}">
                <a16:creationId xmlns:a16="http://schemas.microsoft.com/office/drawing/2014/main" xmlns="" id="{A7D4A07B-0E85-42AB-9729-037BAB6FA428}"/>
              </a:ext>
            </a:extLst>
          </p:cNvPr>
          <p:cNvSpPr>
            <a:spLocks noGrp="1"/>
          </p:cNvSpPr>
          <p:nvPr>
            <p:ph idx="1"/>
          </p:nvPr>
        </p:nvSpPr>
        <p:spPr>
          <a:xfrm>
            <a:off x="228600" y="838200"/>
            <a:ext cx="7848600" cy="5943600"/>
          </a:xfrm>
        </p:spPr>
        <p:txBody>
          <a:bodyPr>
            <a:normAutofit lnSpcReduction="10000"/>
          </a:bodyPr>
          <a:lstStyle/>
          <a:p>
            <a:r>
              <a:rPr lang="en-GB" sz="2400" b="1" dirty="0"/>
              <a:t>EVALUATE   RISKS ASSOCIATED WITH EXPOSURE TO HIV/AIDS:-</a:t>
            </a:r>
          </a:p>
          <a:p>
            <a:r>
              <a:rPr lang="en-GB" sz="2400" dirty="0"/>
              <a:t>What is the criteria of being at risk/not at risk of HIV/AIDS?</a:t>
            </a:r>
          </a:p>
          <a:p>
            <a:r>
              <a:rPr lang="en-GB" sz="2400" dirty="0"/>
              <a:t>What do you understand by the term ‘’exchange of fluids’’.</a:t>
            </a:r>
          </a:p>
          <a:p>
            <a:r>
              <a:rPr lang="en-GB" sz="2400" dirty="0"/>
              <a:t>What are some of the sensitive issues related to sex?</a:t>
            </a:r>
          </a:p>
          <a:p>
            <a:r>
              <a:rPr lang="en-GB" sz="2400" dirty="0"/>
              <a:t>What factors prevent people from talking about the risks of having sex?</a:t>
            </a:r>
          </a:p>
          <a:p>
            <a:r>
              <a:rPr lang="en-GB" sz="2400" dirty="0"/>
              <a:t>Identify some of the gender issues involved in HIV/AIDS transmission.</a:t>
            </a:r>
          </a:p>
          <a:p>
            <a:r>
              <a:rPr lang="en-GB" sz="2400" dirty="0"/>
              <a:t>What specific information should be communicated about HIV/AIDS?</a:t>
            </a:r>
          </a:p>
          <a:p>
            <a:r>
              <a:rPr lang="en-GB" sz="2400" dirty="0"/>
              <a:t>Identify cultural practices ,attitudes and beliefs towards </a:t>
            </a:r>
            <a:r>
              <a:rPr lang="en-GB" sz="2400" dirty="0" smtClean="0"/>
              <a:t>HIV/AIDS</a:t>
            </a:r>
            <a:r>
              <a:rPr lang="en-GB" sz="2400" dirty="0"/>
              <a:t>.</a:t>
            </a:r>
          </a:p>
          <a:p>
            <a:r>
              <a:rPr lang="en-GB" sz="2400" dirty="0"/>
              <a:t>State the ethical issues related to disclosure of HIV status.</a:t>
            </a:r>
          </a:p>
          <a:p>
            <a:pPr marL="114300" indent="0">
              <a:buNone/>
            </a:pPr>
            <a:r>
              <a:rPr lang="en-GB" sz="2400" b="1" dirty="0"/>
              <a:t>GROUPS DISCUSSION AND PRESENTATION</a:t>
            </a:r>
            <a:endParaRPr lang="en-US" b="1" dirty="0"/>
          </a:p>
        </p:txBody>
      </p:sp>
    </p:spTree>
    <p:extLst>
      <p:ext uri="{BB962C8B-B14F-4D97-AF65-F5344CB8AC3E}">
        <p14:creationId xmlns:p14="http://schemas.microsoft.com/office/powerpoint/2010/main" val="40004220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E4FA3-049D-4B34-B1FF-53C4BA91CF18}"/>
              </a:ext>
            </a:extLst>
          </p:cNvPr>
          <p:cNvSpPr>
            <a:spLocks noGrp="1"/>
          </p:cNvSpPr>
          <p:nvPr>
            <p:ph type="title"/>
          </p:nvPr>
        </p:nvSpPr>
        <p:spPr/>
        <p:txBody>
          <a:bodyPr/>
          <a:lstStyle/>
          <a:p>
            <a:r>
              <a:rPr lang="en-US" dirty="0"/>
              <a:t>UNIT SUMMARY QUESTIONS</a:t>
            </a:r>
          </a:p>
        </p:txBody>
      </p:sp>
      <p:sp>
        <p:nvSpPr>
          <p:cNvPr id="3" name="Content Placeholder 2">
            <a:extLst>
              <a:ext uri="{FF2B5EF4-FFF2-40B4-BE49-F238E27FC236}">
                <a16:creationId xmlns:a16="http://schemas.microsoft.com/office/drawing/2014/main" xmlns="" id="{D8C077DC-76BC-429D-BDAE-44DBCD1E775E}"/>
              </a:ext>
            </a:extLst>
          </p:cNvPr>
          <p:cNvSpPr>
            <a:spLocks noGrp="1"/>
          </p:cNvSpPr>
          <p:nvPr>
            <p:ph idx="1"/>
          </p:nvPr>
        </p:nvSpPr>
        <p:spPr/>
        <p:txBody>
          <a:bodyPr>
            <a:normAutofit fontScale="92500"/>
          </a:bodyPr>
          <a:lstStyle/>
          <a:p>
            <a:r>
              <a:rPr lang="en-US" dirty="0"/>
              <a:t>Outline the main mode of HIV/AIDS transmission.</a:t>
            </a:r>
          </a:p>
          <a:p>
            <a:r>
              <a:rPr lang="en-US" dirty="0"/>
              <a:t>Describe the implication of HIV infection to immune system.</a:t>
            </a:r>
          </a:p>
          <a:p>
            <a:r>
              <a:rPr lang="en-US" dirty="0"/>
              <a:t>Describe the HIV virus replication cycle (life cycle).</a:t>
            </a:r>
          </a:p>
          <a:p>
            <a:r>
              <a:rPr lang="en-US" dirty="0"/>
              <a:t>Identify the cells that have CD4 receptor in the body.</a:t>
            </a:r>
          </a:p>
          <a:p>
            <a:r>
              <a:rPr lang="en-US" dirty="0"/>
              <a:t>Define HAART.</a:t>
            </a:r>
          </a:p>
          <a:p>
            <a:r>
              <a:rPr lang="en-US" dirty="0"/>
              <a:t>State the areas of ARVs target in the HIV life cycle.</a:t>
            </a:r>
          </a:p>
          <a:p>
            <a:r>
              <a:rPr lang="en-US" dirty="0"/>
              <a:t>State the recommended ARVs regimen and their classifications.</a:t>
            </a:r>
          </a:p>
          <a:p>
            <a:r>
              <a:rPr lang="en-US" dirty="0"/>
              <a:t>Outline the goals of ART therapy.</a:t>
            </a:r>
          </a:p>
          <a:p>
            <a:r>
              <a:rPr lang="en-US" dirty="0"/>
              <a:t>State the benefits of ART therapy.</a:t>
            </a:r>
          </a:p>
          <a:p>
            <a:r>
              <a:rPr lang="en-US" dirty="0"/>
              <a:t>Outline the indications of ARVs.</a:t>
            </a:r>
          </a:p>
          <a:p>
            <a:r>
              <a:rPr lang="en-US" dirty="0"/>
              <a:t>State the importance of triage in HIV management. </a:t>
            </a:r>
          </a:p>
          <a:p>
            <a:r>
              <a:rPr lang="en-US" dirty="0"/>
              <a:t>Describe the role of the nurse in HIV management.</a:t>
            </a:r>
          </a:p>
          <a:p>
            <a:r>
              <a:rPr lang="en-US" dirty="0"/>
              <a:t>Discuss the effects of STIs infections in HIV disease progression. </a:t>
            </a:r>
          </a:p>
        </p:txBody>
      </p:sp>
    </p:spTree>
    <p:extLst>
      <p:ext uri="{BB962C8B-B14F-4D97-AF65-F5344CB8AC3E}">
        <p14:creationId xmlns:p14="http://schemas.microsoft.com/office/powerpoint/2010/main" val="30401582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672D87-275E-4026-8555-819D3496C98C}"/>
              </a:ext>
            </a:extLst>
          </p:cNvPr>
          <p:cNvSpPr>
            <a:spLocks noGrp="1"/>
          </p:cNvSpPr>
          <p:nvPr>
            <p:ph type="title"/>
          </p:nvPr>
        </p:nvSpPr>
        <p:spPr/>
        <p:txBody>
          <a:bodyPr/>
          <a:lstStyle/>
          <a:p>
            <a:r>
              <a:rPr lang="en-US" dirty="0"/>
              <a:t>CT</a:t>
            </a:r>
          </a:p>
        </p:txBody>
      </p:sp>
      <p:sp>
        <p:nvSpPr>
          <p:cNvPr id="3" name="Content Placeholder 2">
            <a:extLst>
              <a:ext uri="{FF2B5EF4-FFF2-40B4-BE49-F238E27FC236}">
                <a16:creationId xmlns:a16="http://schemas.microsoft.com/office/drawing/2014/main" xmlns="" id="{D18941E3-6621-4C05-92F2-849FDB13EF27}"/>
              </a:ext>
            </a:extLst>
          </p:cNvPr>
          <p:cNvSpPr>
            <a:spLocks noGrp="1"/>
          </p:cNvSpPr>
          <p:nvPr>
            <p:ph idx="1"/>
          </p:nvPr>
        </p:nvSpPr>
        <p:spPr>
          <a:xfrm>
            <a:off x="228600" y="1066800"/>
            <a:ext cx="8001000" cy="5638800"/>
          </a:xfrm>
        </p:spPr>
        <p:txBody>
          <a:bodyPr/>
          <a:lstStyle/>
          <a:p>
            <a:r>
              <a:rPr lang="en-US" dirty="0"/>
              <a:t>State Standard package of Care for PLWHIV-8 components of care.</a:t>
            </a:r>
          </a:p>
          <a:p>
            <a:r>
              <a:rPr lang="en-US" dirty="0"/>
              <a:t>Explain the impact of HIV/AIDS infection on the following:</a:t>
            </a:r>
          </a:p>
          <a:p>
            <a:pPr marL="114300" indent="0">
              <a:buNone/>
            </a:pPr>
            <a:r>
              <a:rPr lang="en-US" dirty="0"/>
              <a:t>                    a) family</a:t>
            </a:r>
          </a:p>
          <a:p>
            <a:pPr marL="114300" indent="0">
              <a:buNone/>
            </a:pPr>
            <a:r>
              <a:rPr lang="en-US" dirty="0"/>
              <a:t>                    b) Community</a:t>
            </a:r>
          </a:p>
          <a:p>
            <a:pPr marL="114300" indent="0">
              <a:buNone/>
            </a:pPr>
            <a:r>
              <a:rPr lang="en-US" dirty="0"/>
              <a:t>                    c) Health care system</a:t>
            </a:r>
          </a:p>
          <a:p>
            <a:r>
              <a:rPr lang="en-US" dirty="0"/>
              <a:t>Describe the key primary prevention strategies of HIV in Kenya.</a:t>
            </a:r>
          </a:p>
          <a:p>
            <a:r>
              <a:rPr lang="en-US" dirty="0"/>
              <a:t>Define PMTCT.</a:t>
            </a:r>
          </a:p>
          <a:p>
            <a:r>
              <a:rPr lang="en-US" dirty="0"/>
              <a:t>Outline the 4 prongs of PMTCT.</a:t>
            </a:r>
          </a:p>
          <a:p>
            <a:r>
              <a:rPr lang="en-US" dirty="0"/>
              <a:t>Explain  behaviour change communication</a:t>
            </a:r>
          </a:p>
          <a:p>
            <a:r>
              <a:rPr lang="en-US" dirty="0"/>
              <a:t>Outline the role of behaviour change communication (BCC)  </a:t>
            </a:r>
          </a:p>
        </p:txBody>
      </p:sp>
    </p:spTree>
    <p:extLst>
      <p:ext uri="{BB962C8B-B14F-4D97-AF65-F5344CB8AC3E}">
        <p14:creationId xmlns:p14="http://schemas.microsoft.com/office/powerpoint/2010/main" val="67619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457200"/>
          </a:xfrm>
        </p:spPr>
        <p:txBody>
          <a:bodyPr/>
          <a:lstStyle/>
          <a:p>
            <a:r>
              <a:rPr lang="en-US" dirty="0"/>
              <a:t/>
            </a:r>
            <a:br>
              <a:rPr lang="en-US" dirty="0"/>
            </a:br>
            <a:r>
              <a:rPr lang="en-US" dirty="0"/>
              <a:t>DESCRPTION OF HIV EPIDERMIC</a:t>
            </a:r>
          </a:p>
        </p:txBody>
      </p:sp>
      <p:sp>
        <p:nvSpPr>
          <p:cNvPr id="3" name="Content Placeholder 2"/>
          <p:cNvSpPr>
            <a:spLocks noGrp="1"/>
          </p:cNvSpPr>
          <p:nvPr>
            <p:ph idx="1"/>
          </p:nvPr>
        </p:nvSpPr>
        <p:spPr>
          <a:xfrm>
            <a:off x="457200" y="1295400"/>
            <a:ext cx="7620000" cy="5105400"/>
          </a:xfrm>
        </p:spPr>
        <p:txBody>
          <a:bodyPr>
            <a:noAutofit/>
          </a:bodyPr>
          <a:lstStyle/>
          <a:p>
            <a:r>
              <a:rPr lang="en-US" sz="2400" dirty="0"/>
              <a:t>HIV is a worldwide pandemic and has entered the </a:t>
            </a:r>
            <a:r>
              <a:rPr lang="en-US" sz="2400" dirty="0" smtClean="0"/>
              <a:t>46</a:t>
            </a:r>
            <a:r>
              <a:rPr lang="en-US" sz="2400" baseline="30000" dirty="0" smtClean="0"/>
              <a:t>th</a:t>
            </a:r>
            <a:r>
              <a:rPr lang="en-US" sz="2400" dirty="0" smtClean="0"/>
              <a:t> </a:t>
            </a:r>
            <a:r>
              <a:rPr lang="en-US" sz="2400" dirty="0"/>
              <a:t>year. </a:t>
            </a:r>
          </a:p>
          <a:p>
            <a:r>
              <a:rPr lang="en-US" sz="2400" dirty="0"/>
              <a:t>Globally, 34-46 million people are having HIV infection .About half of these people are between15-24 years.</a:t>
            </a:r>
          </a:p>
          <a:p>
            <a:r>
              <a:rPr lang="en-US" sz="2400" b="1" dirty="0"/>
              <a:t>SUBSAHARAN AFRICA</a:t>
            </a:r>
          </a:p>
          <a:p>
            <a:r>
              <a:rPr lang="en-US" sz="2400" dirty="0"/>
              <a:t>It has a population of about 10% of worlds population. It is a home to more than 60% of people living with HIV/AIDS. All age groups are affected but most are young and middle aged . It is a major cause of morbidity and mortality.</a:t>
            </a:r>
          </a:p>
          <a:p>
            <a:r>
              <a:rPr lang="en-US" sz="2400" b="1" dirty="0"/>
              <a:t>KENYA</a:t>
            </a:r>
          </a:p>
          <a:p>
            <a:r>
              <a:rPr lang="en-US" sz="2400" dirty="0"/>
              <a:t>National HIV preference is 7% between 15-49 years. Women are more affected than men. Peak age is between 34-44 years in males</a:t>
            </a:r>
          </a:p>
        </p:txBody>
      </p:sp>
    </p:spTree>
    <p:extLst>
      <p:ext uri="{BB962C8B-B14F-4D97-AF65-F5344CB8AC3E}">
        <p14:creationId xmlns:p14="http://schemas.microsoft.com/office/powerpoint/2010/main" val="915828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2D5FE7-1B13-47B1-958A-CEF45FED17F8}"/>
              </a:ext>
            </a:extLst>
          </p:cNvPr>
          <p:cNvSpPr>
            <a:spLocks noGrp="1"/>
          </p:cNvSpPr>
          <p:nvPr>
            <p:ph type="title"/>
          </p:nvPr>
        </p:nvSpPr>
        <p:spPr>
          <a:xfrm>
            <a:off x="228600" y="76200"/>
            <a:ext cx="7848600" cy="1341438"/>
          </a:xfrm>
        </p:spPr>
        <p:txBody>
          <a:bodyPr/>
          <a:lstStyle/>
          <a:p>
            <a:r>
              <a:rPr lang="en-US" b="1" dirty="0"/>
              <a:t/>
            </a:r>
            <a:br>
              <a:rPr lang="en-US" b="1" dirty="0"/>
            </a:br>
            <a:r>
              <a:rPr lang="en-US" b="1" dirty="0"/>
              <a:t>References and Further Reading</a:t>
            </a:r>
            <a:br>
              <a:rPr lang="en-US" b="1" dirty="0"/>
            </a:br>
            <a:endParaRPr lang="en-US" dirty="0"/>
          </a:p>
        </p:txBody>
      </p:sp>
      <p:sp>
        <p:nvSpPr>
          <p:cNvPr id="3" name="Content Placeholder 2">
            <a:extLst>
              <a:ext uri="{FF2B5EF4-FFF2-40B4-BE49-F238E27FC236}">
                <a16:creationId xmlns:a16="http://schemas.microsoft.com/office/drawing/2014/main" xmlns="" id="{84D1B47D-330F-43B4-9645-C9F7181B8F5E}"/>
              </a:ext>
            </a:extLst>
          </p:cNvPr>
          <p:cNvSpPr>
            <a:spLocks noGrp="1"/>
          </p:cNvSpPr>
          <p:nvPr>
            <p:ph idx="1"/>
          </p:nvPr>
        </p:nvSpPr>
        <p:spPr/>
        <p:txBody>
          <a:bodyPr>
            <a:normAutofit fontScale="92500" lnSpcReduction="20000"/>
          </a:bodyPr>
          <a:lstStyle/>
          <a:p>
            <a:r>
              <a:rPr lang="en-US" b="1" dirty="0"/>
              <a:t>Kenya Demographic and Health Survey 2008-09. Ministry of Health, Republic of Kenya.  (2009).  Modes of Transmission Study</a:t>
            </a:r>
          </a:p>
          <a:p>
            <a:r>
              <a:rPr lang="en-US" b="1" dirty="0"/>
              <a:t> Ministry of Health, Republic of Kenya.  (2018). Guidelines for Antiretroviral Therapy in Kenya, 4th Edition. </a:t>
            </a:r>
          </a:p>
          <a:p>
            <a:r>
              <a:rPr lang="en-US" b="1" dirty="0"/>
              <a:t>National AIDS Control Council, Office of the President, Kenya. (2008). UNGASS 2008 Country Report for Kenya, 3. UNAIDS 2013 Global Report</a:t>
            </a:r>
          </a:p>
          <a:p>
            <a:r>
              <a:rPr lang="en-US" b="1" dirty="0"/>
              <a:t>National HIV training curriculum  modules (NHITC) Ministry of Heath.</a:t>
            </a:r>
          </a:p>
          <a:p>
            <a:r>
              <a:rPr lang="en-US" dirty="0"/>
              <a:t>Fundamentals of Global HIV Medicine. AAHIVM 2009. Z </a:t>
            </a:r>
            <a:r>
              <a:rPr lang="en-US" dirty="0" err="1"/>
              <a:t>Temesgen</a:t>
            </a:r>
            <a:endParaRPr lang="en-US" dirty="0"/>
          </a:p>
          <a:p>
            <a:r>
              <a:rPr lang="en-US" dirty="0"/>
              <a:t>Kenya National Manual for the Management of HIV-Related Opportunistic</a:t>
            </a:r>
          </a:p>
          <a:p>
            <a:r>
              <a:rPr lang="en-US" dirty="0"/>
              <a:t>Infections and Conditions (Ministry of Health),2008</a:t>
            </a:r>
          </a:p>
          <a:p>
            <a:r>
              <a:rPr lang="en-US" dirty="0"/>
              <a:t>Medical Management of HIV Infection. 15th edition 2009-2010. Bartlett</a:t>
            </a:r>
          </a:p>
          <a:p>
            <a:r>
              <a:rPr lang="en-US" dirty="0"/>
              <a:t>Sanford guide to anti-microbial therapy of HIV 2010</a:t>
            </a:r>
          </a:p>
        </p:txBody>
      </p:sp>
    </p:spTree>
    <p:extLst>
      <p:ext uri="{BB962C8B-B14F-4D97-AF65-F5344CB8AC3E}">
        <p14:creationId xmlns:p14="http://schemas.microsoft.com/office/powerpoint/2010/main" val="17296742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FF4EF8-B84F-4423-A22B-B2A2EE888111}"/>
              </a:ext>
            </a:extLst>
          </p:cNvPr>
          <p:cNvSpPr>
            <a:spLocks noGrp="1"/>
          </p:cNvSpPr>
          <p:nvPr>
            <p:ph type="title"/>
          </p:nvPr>
        </p:nvSpPr>
        <p:spPr/>
        <p:txBody>
          <a:bodyPr/>
          <a:lstStyle/>
          <a:p>
            <a:r>
              <a:rPr lang="en-US" dirty="0"/>
              <a:t>CT</a:t>
            </a:r>
          </a:p>
        </p:txBody>
      </p:sp>
      <p:sp>
        <p:nvSpPr>
          <p:cNvPr id="3" name="Content Placeholder 2">
            <a:extLst>
              <a:ext uri="{FF2B5EF4-FFF2-40B4-BE49-F238E27FC236}">
                <a16:creationId xmlns:a16="http://schemas.microsoft.com/office/drawing/2014/main" xmlns="" id="{73F0F130-1ED6-472A-A55B-9A80875697F4}"/>
              </a:ext>
            </a:extLst>
          </p:cNvPr>
          <p:cNvSpPr>
            <a:spLocks noGrp="1"/>
          </p:cNvSpPr>
          <p:nvPr>
            <p:ph idx="1"/>
          </p:nvPr>
        </p:nvSpPr>
        <p:spPr>
          <a:xfrm>
            <a:off x="228600" y="1600200"/>
            <a:ext cx="7848600" cy="4800600"/>
          </a:xfrm>
        </p:spPr>
        <p:txBody>
          <a:bodyPr/>
          <a:lstStyle/>
          <a:p>
            <a:r>
              <a:rPr lang="en-US" dirty="0"/>
              <a:t>Antenatal Clinic Sentinel Surveillance 2010:https://www.google.co.ke/search?biw=1366&amp;bih=609&amp;noj= 1&amp;sclient=</a:t>
            </a:r>
            <a:r>
              <a:rPr lang="en-US" dirty="0" err="1"/>
              <a:t>psyab&amp;q</a:t>
            </a:r>
            <a:r>
              <a:rPr lang="en-US" dirty="0"/>
              <a:t>=ANC+sentinel+surveillance+2010&amp;oq=ANC +sentinel+surveillance+2010&amp;gs_l=serp.12...40188.64642.1.6641 3.54.42.6.5.5.4.2421.17191.11j5j5j4j6j1j5j3j0j1.41.0....0...1c.1.44. serp..23.31.4313.DvwGuXXVaVE#</a:t>
            </a:r>
          </a:p>
          <a:p>
            <a:r>
              <a:rPr lang="en-US" dirty="0"/>
              <a:t> National PMTCT Guidelines 4th edition 2012, Nairobi, Kenya  National HIV Care and Treatment guidelines 4th Edition 2011, Nairobi, Kenya </a:t>
            </a:r>
          </a:p>
        </p:txBody>
      </p:sp>
    </p:spTree>
    <p:extLst>
      <p:ext uri="{BB962C8B-B14F-4D97-AF65-F5344CB8AC3E}">
        <p14:creationId xmlns:p14="http://schemas.microsoft.com/office/powerpoint/2010/main" val="2475556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b="1" dirty="0"/>
              <a:t>WHAT IS HIV AND AIDS?</a:t>
            </a:r>
          </a:p>
        </p:txBody>
      </p:sp>
      <p:sp>
        <p:nvSpPr>
          <p:cNvPr id="3" name="Content Placeholder 2"/>
          <p:cNvSpPr>
            <a:spLocks noGrp="1"/>
          </p:cNvSpPr>
          <p:nvPr>
            <p:ph idx="1"/>
          </p:nvPr>
        </p:nvSpPr>
        <p:spPr>
          <a:xfrm>
            <a:off x="457200" y="1295400"/>
            <a:ext cx="7620000" cy="5410200"/>
          </a:xfrm>
        </p:spPr>
        <p:txBody>
          <a:bodyPr>
            <a:normAutofit fontScale="92500" lnSpcReduction="20000"/>
          </a:bodyPr>
          <a:lstStyle/>
          <a:p>
            <a:r>
              <a:rPr lang="en-US" sz="2800" b="1" dirty="0"/>
              <a:t>HIV</a:t>
            </a:r>
            <a:r>
              <a:rPr lang="en-US" sz="2800" dirty="0"/>
              <a:t> –stands for human immunodeficiency virus , is the virus that causes AIDS.</a:t>
            </a:r>
          </a:p>
          <a:p>
            <a:r>
              <a:rPr lang="en-US" sz="2800" dirty="0"/>
              <a:t>HIV destroys certain types of blood cells known as </a:t>
            </a:r>
            <a:r>
              <a:rPr lang="en-US" sz="2800" b="1" dirty="0"/>
              <a:t>T- helper cells </a:t>
            </a:r>
            <a:r>
              <a:rPr lang="en-US" sz="2800" dirty="0"/>
              <a:t>or </a:t>
            </a:r>
            <a:r>
              <a:rPr lang="en-US" sz="2800" b="1" dirty="0"/>
              <a:t>CD4 cells.</a:t>
            </a:r>
          </a:p>
          <a:p>
            <a:r>
              <a:rPr lang="en-US" sz="2800" dirty="0"/>
              <a:t>A person can be infected with HIV for many years before any symptoms occur, and during this time an infected person can unknowingly pass the infection to others.</a:t>
            </a:r>
          </a:p>
          <a:p>
            <a:r>
              <a:rPr lang="en-US" sz="2800" b="1" dirty="0"/>
              <a:t>AIDS</a:t>
            </a:r>
            <a:r>
              <a:rPr lang="en-US" sz="2800" dirty="0"/>
              <a:t> –is acquired immunodeficiency syndrome , an advanced stage of HIV infection that occurs when the immune system cannot fight off infections that the body is normally able to withstand.</a:t>
            </a:r>
          </a:p>
          <a:p>
            <a:r>
              <a:rPr lang="en-US" sz="2800" dirty="0"/>
              <a:t>At this stage, the infected person becomes more susceptible to a variety of infections known as </a:t>
            </a:r>
            <a:r>
              <a:rPr lang="en-US" sz="2800" b="1" dirty="0"/>
              <a:t>opportunistic infections.</a:t>
            </a:r>
          </a:p>
          <a:p>
            <a:endParaRPr lang="en-US" dirty="0"/>
          </a:p>
        </p:txBody>
      </p:sp>
    </p:spTree>
    <p:extLst>
      <p:ext uri="{BB962C8B-B14F-4D97-AF65-F5344CB8AC3E}">
        <p14:creationId xmlns:p14="http://schemas.microsoft.com/office/powerpoint/2010/main" val="127087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IS HIV TRANSMITED?</a:t>
            </a:r>
          </a:p>
        </p:txBody>
      </p:sp>
      <p:sp>
        <p:nvSpPr>
          <p:cNvPr id="3" name="Content Placeholder 2"/>
          <p:cNvSpPr>
            <a:spLocks noGrp="1"/>
          </p:cNvSpPr>
          <p:nvPr>
            <p:ph idx="1"/>
          </p:nvPr>
        </p:nvSpPr>
        <p:spPr>
          <a:xfrm>
            <a:off x="457200" y="1295400"/>
            <a:ext cx="7620000" cy="5181600"/>
          </a:xfrm>
        </p:spPr>
        <p:txBody>
          <a:bodyPr>
            <a:normAutofit fontScale="85000" lnSpcReduction="10000"/>
          </a:bodyPr>
          <a:lstStyle/>
          <a:p>
            <a:r>
              <a:rPr lang="en-US" sz="3200" dirty="0"/>
              <a:t>HIV is spread through three main modes.</a:t>
            </a:r>
          </a:p>
          <a:p>
            <a:r>
              <a:rPr lang="en-US" sz="3200" dirty="0"/>
              <a:t>These modes of transmission are as a result of exposure to body fluids ( blood, semen, vaginal fluids, and breast milk) of infected individuals.</a:t>
            </a:r>
          </a:p>
          <a:p>
            <a:r>
              <a:rPr lang="en-US" sz="3200" dirty="0"/>
              <a:t>Specifically , HIV can be transmitted through:</a:t>
            </a:r>
          </a:p>
          <a:p>
            <a:pPr marL="514350" indent="-514350">
              <a:buAutoNum type="arabicPeriod"/>
            </a:pPr>
            <a:r>
              <a:rPr lang="en-US" sz="3200" b="1" dirty="0"/>
              <a:t>Sexual contact</a:t>
            </a:r>
            <a:r>
              <a:rPr lang="en-US" sz="3200" dirty="0"/>
              <a:t>; Vaginal , Anal, Oral.</a:t>
            </a:r>
          </a:p>
          <a:p>
            <a:pPr marL="514350" indent="-514350">
              <a:buAutoNum type="arabicPeriod"/>
            </a:pPr>
            <a:r>
              <a:rPr lang="en-US" sz="3200" b="1" dirty="0"/>
              <a:t>Blood contact; </a:t>
            </a:r>
            <a:r>
              <a:rPr lang="en-US" sz="3200" dirty="0"/>
              <a:t>- injections or needles, cutting tools , transfusions of blood and blood products , contact with broken skin ( exposure to blood through cuts or lesions.</a:t>
            </a:r>
          </a:p>
          <a:p>
            <a:pPr marL="514350" indent="-514350">
              <a:buAutoNum type="arabicPeriod"/>
            </a:pPr>
            <a:r>
              <a:rPr lang="en-US" sz="3200" b="1" dirty="0"/>
              <a:t>Mother –to-child transmission</a:t>
            </a:r>
            <a:r>
              <a:rPr lang="en-US" sz="3200" dirty="0"/>
              <a:t>.-pregnancy , delivery , breastfeeding.</a:t>
            </a:r>
          </a:p>
          <a:p>
            <a:endParaRPr lang="en-US" dirty="0"/>
          </a:p>
        </p:txBody>
      </p:sp>
    </p:spTree>
    <p:extLst>
      <p:ext uri="{BB962C8B-B14F-4D97-AF65-F5344CB8AC3E}">
        <p14:creationId xmlns:p14="http://schemas.microsoft.com/office/powerpoint/2010/main" val="1418410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001000" cy="762000"/>
          </a:xfrm>
        </p:spPr>
        <p:txBody>
          <a:bodyPr/>
          <a:lstStyle/>
          <a:p>
            <a:r>
              <a:rPr lang="en-US" dirty="0" smtClean="0"/>
              <a:t>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4624412"/>
              </p:ext>
            </p:extLst>
          </p:nvPr>
        </p:nvGraphicFramePr>
        <p:xfrm>
          <a:off x="0" y="914403"/>
          <a:ext cx="8077200" cy="5943595"/>
        </p:xfrm>
        <a:graphic>
          <a:graphicData uri="http://schemas.openxmlformats.org/drawingml/2006/table">
            <a:tbl>
              <a:tblPr firstRow="1" bandRow="1">
                <a:tableStyleId>{5C22544A-7EE6-4342-B048-85BDC9FD1C3A}</a:tableStyleId>
              </a:tblPr>
              <a:tblGrid>
                <a:gridCol w="4038600"/>
                <a:gridCol w="4038600"/>
              </a:tblGrid>
              <a:tr h="849085">
                <a:tc>
                  <a:txBody>
                    <a:bodyPr/>
                    <a:lstStyle/>
                    <a:p>
                      <a:r>
                        <a:rPr lang="en-US" b="1" dirty="0" smtClean="0"/>
                        <a:t>Transmission Route </a:t>
                      </a:r>
                      <a:endParaRPr lang="en-US" b="1" dirty="0"/>
                    </a:p>
                  </a:txBody>
                  <a:tcPr/>
                </a:tc>
                <a:tc>
                  <a:txBody>
                    <a:bodyPr/>
                    <a:lstStyle/>
                    <a:p>
                      <a:r>
                        <a:rPr lang="en-US" dirty="0" smtClean="0"/>
                        <a:t>Percentage (%) of total transmission </a:t>
                      </a:r>
                      <a:endParaRPr lang="en-US" dirty="0"/>
                    </a:p>
                  </a:txBody>
                  <a:tcPr/>
                </a:tc>
              </a:tr>
              <a:tr h="849085">
                <a:tc>
                  <a:txBody>
                    <a:bodyPr/>
                    <a:lstStyle/>
                    <a:p>
                      <a:r>
                        <a:rPr lang="en-US" dirty="0" smtClean="0"/>
                        <a:t>Sexual intercourse</a:t>
                      </a:r>
                      <a:endParaRPr lang="en-US" dirty="0"/>
                    </a:p>
                  </a:txBody>
                  <a:tcPr/>
                </a:tc>
                <a:tc>
                  <a:txBody>
                    <a:bodyPr/>
                    <a:lstStyle/>
                    <a:p>
                      <a:r>
                        <a:rPr lang="en-US" dirty="0" smtClean="0"/>
                        <a:t>70 - 80</a:t>
                      </a:r>
                      <a:endParaRPr lang="en-US" dirty="0"/>
                    </a:p>
                  </a:txBody>
                  <a:tcPr/>
                </a:tc>
              </a:tr>
              <a:tr h="849085">
                <a:tc>
                  <a:txBody>
                    <a:bodyPr/>
                    <a:lstStyle/>
                    <a:p>
                      <a:r>
                        <a:rPr lang="en-US" dirty="0" smtClean="0"/>
                        <a:t>Mother - to – child transmission </a:t>
                      </a:r>
                      <a:endParaRPr lang="en-US" dirty="0"/>
                    </a:p>
                  </a:txBody>
                  <a:tcPr/>
                </a:tc>
                <a:tc>
                  <a:txBody>
                    <a:bodyPr/>
                    <a:lstStyle/>
                    <a:p>
                      <a:r>
                        <a:rPr lang="en-US" dirty="0" smtClean="0"/>
                        <a:t>5 - 10</a:t>
                      </a:r>
                      <a:endParaRPr lang="en-US" dirty="0"/>
                    </a:p>
                  </a:txBody>
                  <a:tcPr/>
                </a:tc>
              </a:tr>
              <a:tr h="849085">
                <a:tc>
                  <a:txBody>
                    <a:bodyPr/>
                    <a:lstStyle/>
                    <a:p>
                      <a:r>
                        <a:rPr lang="en-US" dirty="0" smtClean="0"/>
                        <a:t>Blood transfusion</a:t>
                      </a:r>
                      <a:endParaRPr lang="en-US" dirty="0"/>
                    </a:p>
                  </a:txBody>
                  <a:tcPr/>
                </a:tc>
                <a:tc>
                  <a:txBody>
                    <a:bodyPr/>
                    <a:lstStyle/>
                    <a:p>
                      <a:r>
                        <a:rPr lang="en-US" dirty="0" smtClean="0"/>
                        <a:t>3 - 5</a:t>
                      </a:r>
                      <a:endParaRPr lang="en-US" dirty="0"/>
                    </a:p>
                  </a:txBody>
                  <a:tcPr/>
                </a:tc>
              </a:tr>
              <a:tr h="849085">
                <a:tc>
                  <a:txBody>
                    <a:bodyPr/>
                    <a:lstStyle/>
                    <a:p>
                      <a:r>
                        <a:rPr lang="en-US" dirty="0" smtClean="0"/>
                        <a:t>Injecting drug use</a:t>
                      </a:r>
                      <a:endParaRPr lang="en-US" dirty="0"/>
                    </a:p>
                  </a:txBody>
                  <a:tcPr/>
                </a:tc>
                <a:tc>
                  <a:txBody>
                    <a:bodyPr/>
                    <a:lstStyle/>
                    <a:p>
                      <a:r>
                        <a:rPr lang="en-US" dirty="0" smtClean="0"/>
                        <a:t>5 - 10</a:t>
                      </a:r>
                      <a:endParaRPr lang="en-US" dirty="0"/>
                    </a:p>
                  </a:txBody>
                  <a:tcPr/>
                </a:tc>
              </a:tr>
              <a:tr h="849085">
                <a:tc>
                  <a:txBody>
                    <a:bodyPr/>
                    <a:lstStyle/>
                    <a:p>
                      <a:r>
                        <a:rPr lang="en-US" dirty="0" smtClean="0"/>
                        <a:t>Health care – e.g. Needle</a:t>
                      </a:r>
                      <a:r>
                        <a:rPr lang="en-US" baseline="0" dirty="0" smtClean="0"/>
                        <a:t> stick injury</a:t>
                      </a:r>
                      <a:endParaRPr lang="en-US" dirty="0"/>
                    </a:p>
                  </a:txBody>
                  <a:tcPr/>
                </a:tc>
                <a:tc>
                  <a:txBody>
                    <a:bodyPr/>
                    <a:lstStyle/>
                    <a:p>
                      <a:r>
                        <a:rPr lang="en-US" dirty="0" smtClean="0"/>
                        <a:t>&lt;0.01</a:t>
                      </a:r>
                      <a:endParaRPr lang="en-US" dirty="0"/>
                    </a:p>
                  </a:txBody>
                  <a:tcPr/>
                </a:tc>
              </a:tr>
              <a:tr h="849085">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286203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05800" cy="1524000"/>
          </a:xfrm>
        </p:spPr>
        <p:txBody>
          <a:bodyPr/>
          <a:lstStyle/>
          <a:p>
            <a:r>
              <a:rPr lang="en-US" dirty="0" smtClean="0"/>
              <a:t>Determinants of HIV Transmission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9510955"/>
              </p:ext>
            </p:extLst>
          </p:nvPr>
        </p:nvGraphicFramePr>
        <p:xfrm>
          <a:off x="0" y="1600200"/>
          <a:ext cx="8305800" cy="5105401"/>
        </p:xfrm>
        <a:graphic>
          <a:graphicData uri="http://schemas.openxmlformats.org/drawingml/2006/table">
            <a:tbl>
              <a:tblPr firstRow="1" bandRow="1">
                <a:tableStyleId>{5C22544A-7EE6-4342-B048-85BDC9FD1C3A}</a:tableStyleId>
              </a:tblPr>
              <a:tblGrid>
                <a:gridCol w="2768600"/>
                <a:gridCol w="2768600"/>
                <a:gridCol w="2768600"/>
              </a:tblGrid>
              <a:tr h="687628">
                <a:tc>
                  <a:txBody>
                    <a:bodyPr/>
                    <a:lstStyle/>
                    <a:p>
                      <a:r>
                        <a:rPr lang="en-US" dirty="0" smtClean="0"/>
                        <a:t>Distal Determinants</a:t>
                      </a:r>
                      <a:endParaRPr lang="en-US" dirty="0"/>
                    </a:p>
                  </a:txBody>
                  <a:tcPr/>
                </a:tc>
                <a:tc>
                  <a:txBody>
                    <a:bodyPr/>
                    <a:lstStyle/>
                    <a:p>
                      <a:r>
                        <a:rPr lang="en-US" dirty="0" smtClean="0"/>
                        <a:t>Proximal Determinants</a:t>
                      </a:r>
                      <a:endParaRPr lang="en-US" dirty="0"/>
                    </a:p>
                  </a:txBody>
                  <a:tcPr/>
                </a:tc>
                <a:tc>
                  <a:txBody>
                    <a:bodyPr/>
                    <a:lstStyle/>
                    <a:p>
                      <a:r>
                        <a:rPr lang="en-US" dirty="0" smtClean="0"/>
                        <a:t>Immediate</a:t>
                      </a:r>
                      <a:r>
                        <a:rPr lang="en-US" baseline="0" dirty="0" smtClean="0"/>
                        <a:t> Determinants</a:t>
                      </a:r>
                      <a:endParaRPr lang="en-US" dirty="0"/>
                    </a:p>
                  </a:txBody>
                  <a:tcPr/>
                </a:tc>
              </a:tr>
              <a:tr h="3730145">
                <a:tc>
                  <a:txBody>
                    <a:bodyPr/>
                    <a:lstStyle/>
                    <a:p>
                      <a:pPr marL="285750" indent="-285750">
                        <a:buFont typeface="Arial" panose="020B0604020202020204" pitchFamily="34" charset="0"/>
                        <a:buChar char="•"/>
                      </a:pPr>
                      <a:r>
                        <a:rPr lang="en-US" dirty="0" smtClean="0"/>
                        <a:t>Health systems</a:t>
                      </a:r>
                    </a:p>
                    <a:p>
                      <a:pPr marL="285750" indent="-285750">
                        <a:buFont typeface="Arial" panose="020B0604020202020204" pitchFamily="34" charset="0"/>
                        <a:buChar char="•"/>
                      </a:pPr>
                      <a:r>
                        <a:rPr lang="en-US" dirty="0" smtClean="0"/>
                        <a:t>Cultural practices</a:t>
                      </a:r>
                    </a:p>
                    <a:p>
                      <a:pPr marL="285750" indent="-285750">
                        <a:buFont typeface="Arial" panose="020B0604020202020204" pitchFamily="34" charset="0"/>
                        <a:buChar char="•"/>
                      </a:pPr>
                      <a:r>
                        <a:rPr lang="en-US" dirty="0" smtClean="0"/>
                        <a:t>Social</a:t>
                      </a:r>
                      <a:r>
                        <a:rPr lang="en-US" baseline="0" dirty="0" smtClean="0"/>
                        <a:t> economic /poverty</a:t>
                      </a:r>
                    </a:p>
                    <a:p>
                      <a:pPr marL="285750" indent="-285750">
                        <a:buFont typeface="Arial" panose="020B0604020202020204" pitchFamily="34" charset="0"/>
                        <a:buChar char="•"/>
                      </a:pPr>
                      <a:r>
                        <a:rPr lang="en-US" baseline="0" dirty="0" smtClean="0"/>
                        <a:t>Political systems</a:t>
                      </a:r>
                    </a:p>
                    <a:p>
                      <a:pPr marL="285750" indent="-285750">
                        <a:buFont typeface="Arial" panose="020B0604020202020204" pitchFamily="34" charset="0"/>
                        <a:buChar char="•"/>
                      </a:pPr>
                      <a:r>
                        <a:rPr lang="en-US" baseline="0" dirty="0" smtClean="0"/>
                        <a:t>Demography </a:t>
                      </a:r>
                      <a:endParaRPr lang="en-US" dirty="0"/>
                    </a:p>
                  </a:txBody>
                  <a:tcPr/>
                </a:tc>
                <a:tc>
                  <a:txBody>
                    <a:bodyPr/>
                    <a:lstStyle/>
                    <a:p>
                      <a:pPr marL="285750" indent="-285750">
                        <a:buFont typeface="Arial" panose="020B0604020202020204" pitchFamily="34" charset="0"/>
                        <a:buChar char="•"/>
                      </a:pPr>
                      <a:r>
                        <a:rPr lang="en-US" dirty="0" smtClean="0"/>
                        <a:t>Health care seeking</a:t>
                      </a:r>
                    </a:p>
                    <a:p>
                      <a:pPr marL="285750" indent="-285750">
                        <a:buFont typeface="Arial" panose="020B0604020202020204" pitchFamily="34" charset="0"/>
                        <a:buChar char="•"/>
                      </a:pPr>
                      <a:r>
                        <a:rPr lang="en-US" dirty="0" smtClean="0"/>
                        <a:t>Sexual networks.</a:t>
                      </a:r>
                    </a:p>
                    <a:p>
                      <a:pPr marL="285750" indent="-285750">
                        <a:buFont typeface="Arial" panose="020B0604020202020204" pitchFamily="34" charset="0"/>
                        <a:buChar char="•"/>
                      </a:pPr>
                      <a:r>
                        <a:rPr lang="en-US" dirty="0" smtClean="0"/>
                        <a:t>Substance</a:t>
                      </a:r>
                      <a:r>
                        <a:rPr lang="en-US" baseline="0" dirty="0" smtClean="0"/>
                        <a:t> use.</a:t>
                      </a:r>
                    </a:p>
                    <a:p>
                      <a:pPr marL="285750" indent="-285750">
                        <a:buFont typeface="Arial" panose="020B0604020202020204" pitchFamily="34" charset="0"/>
                        <a:buChar char="•"/>
                      </a:pPr>
                      <a:r>
                        <a:rPr lang="en-US" baseline="0" dirty="0" smtClean="0"/>
                        <a:t>Knowledge about HIV.</a:t>
                      </a:r>
                    </a:p>
                    <a:p>
                      <a:pPr marL="285750" indent="-285750">
                        <a:buFont typeface="Arial" panose="020B0604020202020204" pitchFamily="34" charset="0"/>
                        <a:buChar char="•"/>
                      </a:pPr>
                      <a:r>
                        <a:rPr lang="en-US" baseline="0" dirty="0" smtClean="0"/>
                        <a:t>Risky behavior.</a:t>
                      </a:r>
                      <a:endParaRPr lang="en-US" dirty="0"/>
                    </a:p>
                  </a:txBody>
                  <a:tcPr/>
                </a:tc>
                <a:tc>
                  <a:txBody>
                    <a:bodyPr/>
                    <a:lstStyle/>
                    <a:p>
                      <a:pPr marL="285750" indent="-285750">
                        <a:buFont typeface="Arial" panose="020B0604020202020204" pitchFamily="34" charset="0"/>
                        <a:buChar char="•"/>
                      </a:pPr>
                      <a:r>
                        <a:rPr lang="en-US" dirty="0" smtClean="0"/>
                        <a:t>Viral load.</a:t>
                      </a:r>
                    </a:p>
                    <a:p>
                      <a:pPr marL="285750" indent="-285750">
                        <a:buFont typeface="Arial" panose="020B0604020202020204" pitchFamily="34" charset="0"/>
                        <a:buChar char="•"/>
                      </a:pPr>
                      <a:r>
                        <a:rPr lang="en-US" dirty="0" smtClean="0"/>
                        <a:t>Presence of STDs.</a:t>
                      </a:r>
                    </a:p>
                    <a:p>
                      <a:pPr marL="285750" indent="-285750">
                        <a:buFont typeface="Arial" panose="020B0604020202020204" pitchFamily="34" charset="0"/>
                        <a:buChar char="•"/>
                      </a:pPr>
                      <a:r>
                        <a:rPr lang="en-US" dirty="0" smtClean="0"/>
                        <a:t>Nature of sex.</a:t>
                      </a:r>
                    </a:p>
                    <a:p>
                      <a:pPr marL="285750" indent="-285750">
                        <a:buFont typeface="Arial" panose="020B0604020202020204" pitchFamily="34" charset="0"/>
                        <a:buChar char="•"/>
                      </a:pPr>
                      <a:r>
                        <a:rPr lang="en-US" dirty="0" smtClean="0"/>
                        <a:t>Concurrent sex networks.</a:t>
                      </a:r>
                    </a:p>
                    <a:p>
                      <a:pPr marL="285750" indent="-285750">
                        <a:buFont typeface="Arial" panose="020B0604020202020204" pitchFamily="34" charset="0"/>
                        <a:buChar char="•"/>
                      </a:pPr>
                      <a:r>
                        <a:rPr lang="en-US" dirty="0" smtClean="0"/>
                        <a:t>Use of condoms.</a:t>
                      </a:r>
                    </a:p>
                    <a:p>
                      <a:pPr marL="285750" indent="-285750">
                        <a:buFont typeface="Arial" panose="020B0604020202020204" pitchFamily="34" charset="0"/>
                        <a:buChar char="•"/>
                      </a:pPr>
                      <a:r>
                        <a:rPr lang="en-US" dirty="0" smtClean="0"/>
                        <a:t>Male</a:t>
                      </a:r>
                      <a:r>
                        <a:rPr lang="en-US" baseline="0" dirty="0" smtClean="0"/>
                        <a:t> circumcision.</a:t>
                      </a:r>
                      <a:endParaRPr lang="en-US" dirty="0"/>
                    </a:p>
                  </a:txBody>
                  <a:tcPr/>
                </a:tc>
              </a:tr>
              <a:tr h="687628">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927230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066800"/>
          </a:xfrm>
        </p:spPr>
        <p:txBody>
          <a:bodyPr/>
          <a:lstStyle/>
          <a:p>
            <a:r>
              <a:rPr lang="en-US" b="1" dirty="0" smtClean="0"/>
              <a:t>EPIDEMIOLOGY</a:t>
            </a:r>
            <a:endParaRPr lang="en-US" b="1" dirty="0"/>
          </a:p>
        </p:txBody>
      </p:sp>
      <p:sp>
        <p:nvSpPr>
          <p:cNvPr id="3" name="Content Placeholder 2"/>
          <p:cNvSpPr>
            <a:spLocks noGrp="1"/>
          </p:cNvSpPr>
          <p:nvPr>
            <p:ph idx="1"/>
          </p:nvPr>
        </p:nvSpPr>
        <p:spPr>
          <a:xfrm>
            <a:off x="457200" y="1295400"/>
            <a:ext cx="7620000" cy="5257800"/>
          </a:xfrm>
        </p:spPr>
        <p:txBody>
          <a:bodyPr>
            <a:normAutofit lnSpcReduction="10000"/>
          </a:bodyPr>
          <a:lstStyle/>
          <a:p>
            <a:r>
              <a:rPr lang="en-US" dirty="0"/>
              <a:t>HIV is caused by a retrovirus from the lentivirus family that is called human immunodeficiency virus. The genetic material consists of a single stranded RNA. The viral particle is spherical in shape with a diameter of 80-100 manometer. There are two types</a:t>
            </a:r>
          </a:p>
          <a:p>
            <a:r>
              <a:rPr lang="en-US" b="1" dirty="0"/>
              <a:t>HIV TYPE 1</a:t>
            </a:r>
          </a:p>
          <a:p>
            <a:r>
              <a:rPr lang="en-US" dirty="0"/>
              <a:t>It is </a:t>
            </a:r>
            <a:r>
              <a:rPr lang="en-US" dirty="0" smtClean="0"/>
              <a:t>found  </a:t>
            </a:r>
            <a:r>
              <a:rPr lang="en-US" dirty="0"/>
              <a:t>worldwide. It is responsible for the pandemic and is easily </a:t>
            </a:r>
            <a:r>
              <a:rPr lang="en-US"/>
              <a:t>transmitted </a:t>
            </a:r>
            <a:r>
              <a:rPr lang="en-US" smtClean="0"/>
              <a:t>from </a:t>
            </a:r>
            <a:r>
              <a:rPr lang="en-US" dirty="0"/>
              <a:t>person to person including mother to child. So far there are many subtypes of HIV TYPE 1 but the ones in record are A-K</a:t>
            </a:r>
          </a:p>
          <a:p>
            <a:r>
              <a:rPr lang="en-US" b="1" dirty="0"/>
              <a:t>HIV TYPE 2</a:t>
            </a:r>
          </a:p>
          <a:p>
            <a:r>
              <a:rPr lang="en-US" dirty="0"/>
              <a:t>These is mainly found in West Africa , Mozambique, Angola</a:t>
            </a:r>
          </a:p>
          <a:p>
            <a:r>
              <a:rPr lang="en-US" dirty="0"/>
              <a:t>It causes similar illness to HIV 1 but is less transmissible.</a:t>
            </a:r>
          </a:p>
          <a:p>
            <a:r>
              <a:rPr lang="en-US" dirty="0"/>
              <a:t>It also rarely causes vertical transmission i.e. mother to child.</a:t>
            </a:r>
          </a:p>
          <a:p>
            <a:r>
              <a:rPr lang="en-US" dirty="0"/>
              <a:t>It is less aggressive with slower disease progression.</a:t>
            </a:r>
          </a:p>
          <a:p>
            <a:endParaRPr lang="en-US" dirty="0"/>
          </a:p>
        </p:txBody>
      </p:sp>
    </p:spTree>
    <p:extLst>
      <p:ext uri="{BB962C8B-B14F-4D97-AF65-F5344CB8AC3E}">
        <p14:creationId xmlns:p14="http://schemas.microsoft.com/office/powerpoint/2010/main" val="3566741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838200"/>
          </a:xfrm>
        </p:spPr>
        <p:txBody>
          <a:bodyPr/>
          <a:lstStyle/>
          <a:p>
            <a:r>
              <a:rPr lang="en-US" b="1" dirty="0" smtClean="0"/>
              <a:t>BIOLOGY</a:t>
            </a:r>
            <a:endParaRPr lang="en-US" dirty="0"/>
          </a:p>
        </p:txBody>
      </p:sp>
      <p:sp>
        <p:nvSpPr>
          <p:cNvPr id="3" name="Content Placeholder 2"/>
          <p:cNvSpPr>
            <a:spLocks noGrp="1"/>
          </p:cNvSpPr>
          <p:nvPr>
            <p:ph idx="1"/>
          </p:nvPr>
        </p:nvSpPr>
        <p:spPr>
          <a:xfrm>
            <a:off x="0" y="685800"/>
            <a:ext cx="8382000" cy="6172200"/>
          </a:xfrm>
        </p:spPr>
        <p:txBody>
          <a:bodyPr>
            <a:normAutofit/>
          </a:bodyPr>
          <a:lstStyle/>
          <a:p>
            <a:r>
              <a:rPr lang="en-US" sz="2800" dirty="0" smtClean="0"/>
              <a:t>This is the science </a:t>
            </a:r>
            <a:r>
              <a:rPr lang="en-US" sz="2800" dirty="0"/>
              <a:t>of the disease and its causative agent</a:t>
            </a:r>
            <a:r>
              <a:rPr lang="en-US" sz="2800" dirty="0" smtClean="0"/>
              <a:t>.</a:t>
            </a:r>
          </a:p>
          <a:p>
            <a:r>
              <a:rPr lang="en-US" sz="2800" dirty="0" smtClean="0"/>
              <a:t>There  </a:t>
            </a:r>
            <a:r>
              <a:rPr lang="en-US" sz="2800" dirty="0"/>
              <a:t>are two types of HIV strains. </a:t>
            </a:r>
            <a:endParaRPr lang="en-US" sz="2800" dirty="0" smtClean="0"/>
          </a:p>
          <a:p>
            <a:r>
              <a:rPr lang="en-US" sz="2800" dirty="0" smtClean="0"/>
              <a:t>These </a:t>
            </a:r>
            <a:r>
              <a:rPr lang="en-US" sz="2800" dirty="0"/>
              <a:t>are further divided into sub-types as indicated in </a:t>
            </a:r>
            <a:r>
              <a:rPr lang="en-US" sz="2800" dirty="0" smtClean="0"/>
              <a:t>. </a:t>
            </a:r>
            <a:r>
              <a:rPr lang="en-US" sz="2800" dirty="0"/>
              <a:t>HIV 1 has four sub- types namely M, N, O and P while type 2 has seven namely A-G. </a:t>
            </a:r>
            <a:endParaRPr lang="en-US" sz="2800" dirty="0" smtClean="0"/>
          </a:p>
          <a:p>
            <a:r>
              <a:rPr lang="en-US" sz="2800" dirty="0" smtClean="0"/>
              <a:t>The </a:t>
            </a:r>
            <a:r>
              <a:rPr lang="en-US" sz="2800" dirty="0"/>
              <a:t>HIV virus belongs to a family called Retroviruses and a sub-group lentivirus</a:t>
            </a:r>
            <a:r>
              <a:rPr lang="en-US" sz="2800" dirty="0" smtClean="0"/>
              <a:t>.</a:t>
            </a:r>
          </a:p>
          <a:p>
            <a:r>
              <a:rPr lang="en-US" sz="2800" dirty="0" smtClean="0"/>
              <a:t> </a:t>
            </a:r>
            <a:r>
              <a:rPr lang="en-US" sz="2800" dirty="0"/>
              <a:t>Retroviruses are a unique group of viruses in that they go against the conventions of genetics</a:t>
            </a:r>
            <a:r>
              <a:rPr lang="en-US" sz="2800" dirty="0" smtClean="0"/>
              <a:t>.</a:t>
            </a:r>
          </a:p>
          <a:p>
            <a:r>
              <a:rPr lang="en-US" sz="2800" dirty="0" smtClean="0"/>
              <a:t> </a:t>
            </a:r>
            <a:r>
              <a:rPr lang="en-US" sz="2800" dirty="0"/>
              <a:t>You may have learnt in your high school or college biology that RNA is made from DNA</a:t>
            </a:r>
            <a:r>
              <a:rPr lang="en-US" sz="2800" dirty="0" smtClean="0"/>
              <a:t>.</a:t>
            </a:r>
          </a:p>
        </p:txBody>
      </p:sp>
    </p:spTree>
    <p:extLst>
      <p:ext uri="{BB962C8B-B14F-4D97-AF65-F5344CB8AC3E}">
        <p14:creationId xmlns:p14="http://schemas.microsoft.com/office/powerpoint/2010/main" val="3132911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sp>
        <p:nvSpPr>
          <p:cNvPr id="3" name="Content Placeholder 2"/>
          <p:cNvSpPr>
            <a:spLocks noGrp="1"/>
          </p:cNvSpPr>
          <p:nvPr>
            <p:ph idx="1"/>
          </p:nvPr>
        </p:nvSpPr>
        <p:spPr>
          <a:xfrm>
            <a:off x="0" y="1143000"/>
            <a:ext cx="8077200" cy="5715000"/>
          </a:xfrm>
        </p:spPr>
        <p:txBody>
          <a:bodyPr/>
          <a:lstStyle/>
          <a:p>
            <a:r>
              <a:rPr lang="en-US" sz="2800" dirty="0"/>
              <a:t> Retroviruses defy this convention and are able to form DNA from RNA! The reason for doing this,  is to be able to use the human cell mechanisms</a:t>
            </a:r>
            <a:r>
              <a:rPr lang="en-US" sz="2800" dirty="0" smtClean="0"/>
              <a:t>.</a:t>
            </a:r>
          </a:p>
          <a:p>
            <a:r>
              <a:rPr lang="en-US" sz="2800" dirty="0" smtClean="0"/>
              <a:t> </a:t>
            </a:r>
            <a:r>
              <a:rPr lang="en-US" sz="2800" dirty="0"/>
              <a:t>Lentiviruses are a sub-group of viruses that are known for having a long time period between initial infection and the beginning of serious symptoms</a:t>
            </a:r>
            <a:r>
              <a:rPr lang="en-US" sz="2800" dirty="0" smtClean="0"/>
              <a:t>.</a:t>
            </a:r>
          </a:p>
          <a:p>
            <a:r>
              <a:rPr lang="en-US" sz="2800" dirty="0" smtClean="0"/>
              <a:t> </a:t>
            </a:r>
            <a:r>
              <a:rPr lang="en-US" sz="2800" dirty="0"/>
              <a:t>This name is drawn from the Christian period, “Lent” that refers to the long fasting that the faithful undertake. </a:t>
            </a:r>
            <a:endParaRPr lang="en-US" sz="2800" dirty="0" smtClean="0"/>
          </a:p>
          <a:p>
            <a:r>
              <a:rPr lang="en-US" sz="2800" dirty="0" smtClean="0"/>
              <a:t>Thus</a:t>
            </a:r>
            <a:r>
              <a:rPr lang="en-US" sz="2800" dirty="0"/>
              <a:t>, persons who are infected with this virus will be unaware of the infection and can spread the virus </a:t>
            </a:r>
            <a:r>
              <a:rPr lang="en-US" sz="2800" dirty="0" smtClean="0"/>
              <a:t>unknowingly.</a:t>
            </a:r>
            <a:endParaRPr lang="en-US" sz="2800" dirty="0"/>
          </a:p>
          <a:p>
            <a:endParaRPr lang="en-US" dirty="0"/>
          </a:p>
        </p:txBody>
      </p:sp>
    </p:spTree>
    <p:extLst>
      <p:ext uri="{BB962C8B-B14F-4D97-AF65-F5344CB8AC3E}">
        <p14:creationId xmlns:p14="http://schemas.microsoft.com/office/powerpoint/2010/main" val="968936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219200"/>
          </a:xfrm>
        </p:spPr>
        <p:txBody>
          <a:bodyPr/>
          <a:lstStyle/>
          <a:p>
            <a:r>
              <a:rPr lang="en-US" dirty="0"/>
              <a:t/>
            </a:r>
            <a:br>
              <a:rPr lang="en-US" dirty="0"/>
            </a:br>
            <a:r>
              <a:rPr lang="en-US" b="1" dirty="0" smtClean="0"/>
              <a:t>PATHOPHYSIOLOGY </a:t>
            </a:r>
            <a:r>
              <a:rPr lang="en-US" b="1" dirty="0"/>
              <a:t>OF HIV</a:t>
            </a:r>
            <a:r>
              <a:rPr lang="en-US" dirty="0"/>
              <a:t/>
            </a:r>
            <a:br>
              <a:rPr lang="en-US" dirty="0"/>
            </a:br>
            <a:endParaRPr lang="en-US" dirty="0"/>
          </a:p>
        </p:txBody>
      </p:sp>
      <p:sp>
        <p:nvSpPr>
          <p:cNvPr id="3" name="Content Placeholder 2"/>
          <p:cNvSpPr>
            <a:spLocks noGrp="1"/>
          </p:cNvSpPr>
          <p:nvPr>
            <p:ph idx="1"/>
          </p:nvPr>
        </p:nvSpPr>
        <p:spPr>
          <a:xfrm>
            <a:off x="228600" y="1219200"/>
            <a:ext cx="8382000" cy="5638800"/>
          </a:xfrm>
        </p:spPr>
        <p:txBody>
          <a:bodyPr>
            <a:normAutofit fontScale="92500"/>
          </a:bodyPr>
          <a:lstStyle/>
          <a:p>
            <a:pPr marL="114300" indent="0">
              <a:buNone/>
            </a:pPr>
            <a:r>
              <a:rPr lang="en-US" b="1" dirty="0"/>
              <a:t>COMPONENTS OF HIV STRUCTURE.</a:t>
            </a:r>
          </a:p>
          <a:p>
            <a:pPr marL="114300" indent="0">
              <a:buNone/>
            </a:pPr>
            <a:r>
              <a:rPr lang="en-US" b="1" dirty="0"/>
              <a:t>DOUBLE LIPID </a:t>
            </a:r>
            <a:r>
              <a:rPr lang="en-US" b="1" dirty="0" smtClean="0"/>
              <a:t>MEMBRANE</a:t>
            </a:r>
            <a:endParaRPr lang="en-US" b="1" dirty="0"/>
          </a:p>
          <a:p>
            <a:r>
              <a:rPr lang="en-US" dirty="0"/>
              <a:t>The virus has a double stranded membrane that is lined by </a:t>
            </a:r>
            <a:r>
              <a:rPr lang="en-US" dirty="0" smtClean="0"/>
              <a:t>gp17.</a:t>
            </a:r>
          </a:p>
          <a:p>
            <a:r>
              <a:rPr lang="en-US" dirty="0" smtClean="0"/>
              <a:t> </a:t>
            </a:r>
            <a:r>
              <a:rPr lang="en-US" dirty="0"/>
              <a:t>It is strengthened or studded by surface gp120 by transmembrane gp41</a:t>
            </a:r>
          </a:p>
          <a:p>
            <a:r>
              <a:rPr lang="en-US" dirty="0"/>
              <a:t>The glycoproteins mediate the entry of the virus into the host cell.</a:t>
            </a:r>
          </a:p>
          <a:p>
            <a:pPr marL="114300" indent="0">
              <a:buNone/>
            </a:pPr>
            <a:r>
              <a:rPr lang="en-US" b="1" dirty="0"/>
              <a:t>CASPID</a:t>
            </a:r>
          </a:p>
          <a:p>
            <a:r>
              <a:rPr lang="en-US" dirty="0"/>
              <a:t>The capsid is made of several proteins but main is gp 24 which forms the membrane within the capsule area/viral genetic material composed of two identical strands of RNA</a:t>
            </a:r>
            <a:r>
              <a:rPr lang="en-US" dirty="0" smtClean="0"/>
              <a:t>.</a:t>
            </a:r>
          </a:p>
          <a:p>
            <a:r>
              <a:rPr lang="en-US" dirty="0" smtClean="0"/>
              <a:t> </a:t>
            </a:r>
            <a:r>
              <a:rPr lang="en-US" dirty="0"/>
              <a:t>Viral enzymes include; reverse transcriptase –It converts viral single stranded RNA into double stranded DNA. </a:t>
            </a:r>
            <a:endParaRPr lang="en-US" dirty="0" smtClean="0"/>
          </a:p>
          <a:p>
            <a:r>
              <a:rPr lang="en-US" dirty="0" smtClean="0"/>
              <a:t>This </a:t>
            </a:r>
            <a:r>
              <a:rPr lang="en-US" dirty="0"/>
              <a:t>is important during duplication since viral DNA is incorporated into host DNA.</a:t>
            </a:r>
          </a:p>
          <a:p>
            <a:r>
              <a:rPr lang="en-US" dirty="0"/>
              <a:t>Integrase; it facilitates integration of viral DNA into host </a:t>
            </a:r>
            <a:r>
              <a:rPr lang="en-US" dirty="0" smtClean="0"/>
              <a:t>DNA.</a:t>
            </a:r>
            <a:endParaRPr lang="en-US" dirty="0"/>
          </a:p>
          <a:p>
            <a:r>
              <a:rPr lang="en-US" dirty="0" smtClean="0"/>
              <a:t>Protease; help to processes </a:t>
            </a:r>
            <a:r>
              <a:rPr lang="en-US" dirty="0"/>
              <a:t>the newly formed viral proteins to form the new viral </a:t>
            </a:r>
            <a:r>
              <a:rPr lang="en-US" dirty="0" smtClean="0"/>
              <a:t>particles / </a:t>
            </a:r>
            <a:r>
              <a:rPr lang="en-US" dirty="0" err="1" smtClean="0"/>
              <a:t>virions</a:t>
            </a:r>
            <a:r>
              <a:rPr lang="en-US" dirty="0" smtClean="0"/>
              <a:t>.</a:t>
            </a:r>
            <a:endParaRPr lang="en-US" dirty="0"/>
          </a:p>
        </p:txBody>
      </p:sp>
    </p:spTree>
    <p:extLst>
      <p:ext uri="{BB962C8B-B14F-4D97-AF65-F5344CB8AC3E}">
        <p14:creationId xmlns:p14="http://schemas.microsoft.com/office/powerpoint/2010/main" val="133556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br>
              <a:rPr lang="en-GB" dirty="0"/>
            </a:br>
            <a:endParaRPr lang="en-US" dirty="0"/>
          </a:p>
        </p:txBody>
      </p:sp>
      <p:sp>
        <p:nvSpPr>
          <p:cNvPr id="3" name="Content Placeholder 2"/>
          <p:cNvSpPr>
            <a:spLocks noGrp="1"/>
          </p:cNvSpPr>
          <p:nvPr>
            <p:ph idx="1"/>
          </p:nvPr>
        </p:nvSpPr>
        <p:spPr>
          <a:xfrm>
            <a:off x="457200" y="914400"/>
            <a:ext cx="7620000" cy="5562600"/>
          </a:xfrm>
        </p:spPr>
        <p:txBody>
          <a:bodyPr/>
          <a:lstStyle/>
          <a:p>
            <a:r>
              <a:rPr lang="en-GB" sz="3200" dirty="0"/>
              <a:t>1.Analyse</a:t>
            </a:r>
            <a:r>
              <a:rPr lang="en-US" sz="3200" dirty="0"/>
              <a:t> HIV virus life cycle and immunology.</a:t>
            </a:r>
          </a:p>
          <a:p>
            <a:r>
              <a:rPr lang="en-US" sz="3200" dirty="0"/>
              <a:t>2.</a:t>
            </a:r>
            <a:r>
              <a:rPr lang="en-GB" sz="3200" dirty="0"/>
              <a:t> Evaluate   risks associated with exposure to HIV/AIDS-Attitude change training.</a:t>
            </a:r>
          </a:p>
          <a:p>
            <a:r>
              <a:rPr lang="en-GB" sz="3200" dirty="0"/>
              <a:t>3. Demonstrate a positive attitude towards HIV/AIDS management.</a:t>
            </a:r>
            <a:r>
              <a:rPr lang="en-US" sz="3200" b="1" dirty="0"/>
              <a:t> Behavior Change Communication (BCC) .</a:t>
            </a:r>
          </a:p>
          <a:p>
            <a:r>
              <a:rPr lang="en-US" sz="3200" dirty="0"/>
              <a:t>4.Integrate counseling approaches – individual, group.</a:t>
            </a:r>
            <a:endParaRPr lang="en-GB" sz="3200" dirty="0"/>
          </a:p>
          <a:p>
            <a:endParaRPr lang="en-US" dirty="0"/>
          </a:p>
        </p:txBody>
      </p:sp>
    </p:spTree>
    <p:extLst>
      <p:ext uri="{BB962C8B-B14F-4D97-AF65-F5344CB8AC3E}">
        <p14:creationId xmlns:p14="http://schemas.microsoft.com/office/powerpoint/2010/main" val="395987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HIV</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6759" y="1600200"/>
            <a:ext cx="454088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18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620000" cy="1143000"/>
          </a:xfrm>
        </p:spPr>
        <p:txBody>
          <a:bodyPr/>
          <a:lstStyle/>
          <a:p>
            <a:r>
              <a:rPr lang="en-US" dirty="0"/>
              <a:t>LIFE CYCLE OF HIV</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76200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34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62000"/>
          </a:xfrm>
        </p:spPr>
        <p:txBody>
          <a:bodyPr/>
          <a:lstStyle/>
          <a:p>
            <a:r>
              <a:rPr lang="en-US" dirty="0"/>
              <a:t>BINDING</a:t>
            </a:r>
          </a:p>
        </p:txBody>
      </p:sp>
      <p:sp>
        <p:nvSpPr>
          <p:cNvPr id="3" name="Content Placeholder 2"/>
          <p:cNvSpPr>
            <a:spLocks noGrp="1"/>
          </p:cNvSpPr>
          <p:nvPr>
            <p:ph idx="1"/>
          </p:nvPr>
        </p:nvSpPr>
        <p:spPr>
          <a:xfrm>
            <a:off x="0" y="914400"/>
            <a:ext cx="8077200" cy="5943600"/>
          </a:xfrm>
        </p:spPr>
        <p:txBody>
          <a:bodyPr>
            <a:normAutofit/>
          </a:bodyPr>
          <a:lstStyle/>
          <a:p>
            <a:r>
              <a:rPr lang="en-US" sz="2400" dirty="0">
                <a:solidFill>
                  <a:srgbClr val="000000"/>
                </a:solidFill>
              </a:rPr>
              <a:t>This step consists of several interactions between the host cell and the virus. </a:t>
            </a:r>
            <a:endParaRPr lang="en-US" sz="2400" dirty="0" smtClean="0">
              <a:solidFill>
                <a:srgbClr val="000000"/>
              </a:solidFill>
            </a:endParaRPr>
          </a:p>
          <a:p>
            <a:r>
              <a:rPr lang="en-US" sz="2400" dirty="0" smtClean="0">
                <a:solidFill>
                  <a:srgbClr val="000000"/>
                </a:solidFill>
              </a:rPr>
              <a:t>The </a:t>
            </a:r>
            <a:r>
              <a:rPr lang="en-US" sz="2400" dirty="0">
                <a:solidFill>
                  <a:srgbClr val="000000"/>
                </a:solidFill>
              </a:rPr>
              <a:t>first one </a:t>
            </a:r>
            <a:r>
              <a:rPr lang="en-US" sz="2400" dirty="0" smtClean="0">
                <a:solidFill>
                  <a:srgbClr val="000000"/>
                </a:solidFill>
              </a:rPr>
              <a:t>involves the </a:t>
            </a:r>
            <a:r>
              <a:rPr lang="en-US" sz="2400" dirty="0">
                <a:solidFill>
                  <a:srgbClr val="000000"/>
                </a:solidFill>
              </a:rPr>
              <a:t>attachment of the virus through the gp 120 and gp 41 to the CD4 cell receptor of the host cell.</a:t>
            </a:r>
          </a:p>
          <a:p>
            <a:r>
              <a:rPr lang="en-US" sz="2400" dirty="0">
                <a:solidFill>
                  <a:srgbClr val="000000"/>
                </a:solidFill>
              </a:rPr>
              <a:t>Thereafter, there is an interaction between a CD4 cell </a:t>
            </a:r>
            <a:r>
              <a:rPr lang="en-US" sz="2400" dirty="0" smtClean="0">
                <a:solidFill>
                  <a:srgbClr val="000000"/>
                </a:solidFill>
              </a:rPr>
              <a:t>co‐receptors </a:t>
            </a:r>
            <a:r>
              <a:rPr lang="en-US" sz="2400" dirty="0">
                <a:solidFill>
                  <a:srgbClr val="000000"/>
                </a:solidFill>
              </a:rPr>
              <a:t>and the gp120 complex. </a:t>
            </a:r>
            <a:endParaRPr lang="en-US" sz="2400" dirty="0" smtClean="0">
              <a:solidFill>
                <a:srgbClr val="000000"/>
              </a:solidFill>
            </a:endParaRPr>
          </a:p>
          <a:p>
            <a:r>
              <a:rPr lang="en-US" sz="2400" dirty="0" smtClean="0">
                <a:solidFill>
                  <a:srgbClr val="000000"/>
                </a:solidFill>
              </a:rPr>
              <a:t>This</a:t>
            </a:r>
            <a:r>
              <a:rPr lang="en-US" sz="2400" dirty="0">
                <a:solidFill>
                  <a:srgbClr val="000000"/>
                </a:solidFill>
              </a:rPr>
              <a:t> </a:t>
            </a:r>
            <a:r>
              <a:rPr lang="en-US" sz="2400" dirty="0" smtClean="0">
                <a:solidFill>
                  <a:srgbClr val="000000"/>
                </a:solidFill>
              </a:rPr>
              <a:t>step </a:t>
            </a:r>
            <a:r>
              <a:rPr lang="en-US" sz="2400" dirty="0">
                <a:solidFill>
                  <a:srgbClr val="000000"/>
                </a:solidFill>
              </a:rPr>
              <a:t>is the most important one in the process, without which no </a:t>
            </a:r>
            <a:r>
              <a:rPr lang="en-US" sz="2400" dirty="0" smtClean="0">
                <a:solidFill>
                  <a:srgbClr val="000000"/>
                </a:solidFill>
              </a:rPr>
              <a:t>infection </a:t>
            </a:r>
            <a:r>
              <a:rPr lang="en-US" sz="2400" dirty="0">
                <a:solidFill>
                  <a:srgbClr val="000000"/>
                </a:solidFill>
              </a:rPr>
              <a:t>occurs. This works like </a:t>
            </a:r>
            <a:r>
              <a:rPr lang="en-US" sz="2400" dirty="0" smtClean="0">
                <a:solidFill>
                  <a:srgbClr val="000000"/>
                </a:solidFill>
              </a:rPr>
              <a:t>a key </a:t>
            </a:r>
            <a:r>
              <a:rPr lang="en-US" sz="2400" dirty="0">
                <a:solidFill>
                  <a:srgbClr val="000000"/>
                </a:solidFill>
              </a:rPr>
              <a:t>and a lock</a:t>
            </a:r>
            <a:r>
              <a:rPr lang="en-US" sz="2400" dirty="0" smtClean="0">
                <a:solidFill>
                  <a:srgbClr val="000000"/>
                </a:solidFill>
              </a:rPr>
              <a:t>.</a:t>
            </a:r>
          </a:p>
          <a:p>
            <a:r>
              <a:rPr lang="en-US" sz="2400" dirty="0" smtClean="0">
                <a:solidFill>
                  <a:srgbClr val="000000"/>
                </a:solidFill>
              </a:rPr>
              <a:t> </a:t>
            </a:r>
            <a:r>
              <a:rPr lang="en-US" sz="2400" dirty="0">
                <a:solidFill>
                  <a:srgbClr val="000000"/>
                </a:solidFill>
              </a:rPr>
              <a:t>It is also important to </a:t>
            </a:r>
            <a:r>
              <a:rPr lang="en-US" sz="2400" dirty="0" smtClean="0">
                <a:solidFill>
                  <a:srgbClr val="000000"/>
                </a:solidFill>
              </a:rPr>
              <a:t>remember this  </a:t>
            </a:r>
            <a:r>
              <a:rPr lang="en-US" sz="2400" dirty="0">
                <a:solidFill>
                  <a:srgbClr val="000000"/>
                </a:solidFill>
              </a:rPr>
              <a:t>as one of the sites for medicines called </a:t>
            </a:r>
            <a:r>
              <a:rPr lang="en-US" sz="2400" dirty="0" smtClean="0">
                <a:solidFill>
                  <a:srgbClr val="000000"/>
                </a:solidFill>
              </a:rPr>
              <a:t>co-receptor antagonists.</a:t>
            </a:r>
            <a:endParaRPr lang="en-US" dirty="0"/>
          </a:p>
        </p:txBody>
      </p:sp>
    </p:spTree>
    <p:extLst>
      <p:ext uri="{BB962C8B-B14F-4D97-AF65-F5344CB8AC3E}">
        <p14:creationId xmlns:p14="http://schemas.microsoft.com/office/powerpoint/2010/main" val="4259505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FUSION AND ENTRY</a:t>
            </a:r>
          </a:p>
        </p:txBody>
      </p:sp>
      <p:sp>
        <p:nvSpPr>
          <p:cNvPr id="3" name="Content Placeholder 2"/>
          <p:cNvSpPr>
            <a:spLocks noGrp="1"/>
          </p:cNvSpPr>
          <p:nvPr>
            <p:ph idx="1"/>
          </p:nvPr>
        </p:nvSpPr>
        <p:spPr>
          <a:xfrm>
            <a:off x="457200" y="1371600"/>
            <a:ext cx="7620000" cy="5029200"/>
          </a:xfrm>
        </p:spPr>
        <p:txBody>
          <a:bodyPr>
            <a:normAutofit/>
          </a:bodyPr>
          <a:lstStyle/>
          <a:p>
            <a:r>
              <a:rPr lang="en-US" sz="2800" dirty="0"/>
              <a:t>This step involves the fusion of the membranes of the host cell and that of the virus. </a:t>
            </a:r>
            <a:endParaRPr lang="en-US" sz="2800" dirty="0" smtClean="0"/>
          </a:p>
          <a:p>
            <a:r>
              <a:rPr lang="en-US" sz="2800" dirty="0" smtClean="0"/>
              <a:t>As </a:t>
            </a:r>
            <a:r>
              <a:rPr lang="en-US" sz="2800" dirty="0"/>
              <a:t>noted </a:t>
            </a:r>
            <a:r>
              <a:rPr lang="en-US" sz="2800" dirty="0" smtClean="0"/>
              <a:t>in the figure above  </a:t>
            </a:r>
            <a:r>
              <a:rPr lang="en-US" sz="2800" dirty="0"/>
              <a:t>and expounded in </a:t>
            </a:r>
            <a:r>
              <a:rPr lang="en-US" sz="2800" dirty="0" smtClean="0"/>
              <a:t>, </a:t>
            </a:r>
            <a:r>
              <a:rPr lang="en-US" sz="2800" dirty="0"/>
              <a:t>this step is the target of drugs such as </a:t>
            </a:r>
            <a:r>
              <a:rPr lang="en-US" sz="2800" dirty="0" err="1"/>
              <a:t>enfurvitide</a:t>
            </a:r>
            <a:r>
              <a:rPr lang="en-US" sz="2800" dirty="0"/>
              <a:t>.</a:t>
            </a:r>
          </a:p>
        </p:txBody>
      </p:sp>
    </p:spTree>
    <p:extLst>
      <p:ext uri="{BB962C8B-B14F-4D97-AF65-F5344CB8AC3E}">
        <p14:creationId xmlns:p14="http://schemas.microsoft.com/office/powerpoint/2010/main" val="2080571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TRANSCRIPTION</a:t>
            </a:r>
          </a:p>
        </p:txBody>
      </p:sp>
      <p:sp>
        <p:nvSpPr>
          <p:cNvPr id="3" name="Content Placeholder 2"/>
          <p:cNvSpPr>
            <a:spLocks noGrp="1"/>
          </p:cNvSpPr>
          <p:nvPr>
            <p:ph idx="1"/>
          </p:nvPr>
        </p:nvSpPr>
        <p:spPr>
          <a:xfrm>
            <a:off x="457200" y="1295400"/>
            <a:ext cx="7620000" cy="5105400"/>
          </a:xfrm>
        </p:spPr>
        <p:txBody>
          <a:bodyPr>
            <a:noAutofit/>
          </a:bodyPr>
          <a:lstStyle/>
          <a:p>
            <a:r>
              <a:rPr lang="en-US" sz="2800" dirty="0">
                <a:solidFill>
                  <a:srgbClr val="000000"/>
                </a:solidFill>
              </a:rPr>
              <a:t>By now you should have realized that the virus has uncoated itself by engaging in the last two </a:t>
            </a:r>
            <a:r>
              <a:rPr lang="en-US" sz="2800" dirty="0" smtClean="0">
                <a:solidFill>
                  <a:srgbClr val="000000"/>
                </a:solidFill>
              </a:rPr>
              <a:t>steps and </a:t>
            </a:r>
            <a:r>
              <a:rPr lang="en-US" sz="2800" dirty="0">
                <a:solidFill>
                  <a:srgbClr val="000000"/>
                </a:solidFill>
              </a:rPr>
              <a:t>only the nucleus and its contents (RNA, reverse transcriptase, integrase, and other </a:t>
            </a:r>
            <a:r>
              <a:rPr lang="en-US" sz="2800" dirty="0" smtClean="0">
                <a:solidFill>
                  <a:srgbClr val="000000"/>
                </a:solidFill>
              </a:rPr>
              <a:t>viral proteins</a:t>
            </a:r>
            <a:r>
              <a:rPr lang="en-US" sz="2800" dirty="0">
                <a:solidFill>
                  <a:srgbClr val="000000"/>
                </a:solidFill>
              </a:rPr>
              <a:t>) enter the host cell cytoplasm. </a:t>
            </a:r>
            <a:endParaRPr lang="en-US" sz="2800" dirty="0" smtClean="0">
              <a:solidFill>
                <a:srgbClr val="000000"/>
              </a:solidFill>
            </a:endParaRPr>
          </a:p>
          <a:p>
            <a:r>
              <a:rPr lang="en-US" sz="2800" dirty="0" smtClean="0">
                <a:solidFill>
                  <a:srgbClr val="000000"/>
                </a:solidFill>
              </a:rPr>
              <a:t>Using </a:t>
            </a:r>
            <a:r>
              <a:rPr lang="en-US" sz="2800" dirty="0">
                <a:solidFill>
                  <a:srgbClr val="000000"/>
                </a:solidFill>
              </a:rPr>
              <a:t>one of its enzymes, reverse transcriptase, the virus </a:t>
            </a:r>
            <a:r>
              <a:rPr lang="en-US" sz="2800" dirty="0" smtClean="0">
                <a:solidFill>
                  <a:srgbClr val="000000"/>
                </a:solidFill>
              </a:rPr>
              <a:t>is able </a:t>
            </a:r>
            <a:r>
              <a:rPr lang="en-US" sz="2800" dirty="0">
                <a:solidFill>
                  <a:srgbClr val="000000"/>
                </a:solidFill>
              </a:rPr>
              <a:t>to transform from a SSRNA to a dsDNA</a:t>
            </a:r>
            <a:r>
              <a:rPr lang="en-US" sz="2800" dirty="0" smtClean="0">
                <a:solidFill>
                  <a:srgbClr val="000000"/>
                </a:solidFill>
              </a:rPr>
              <a:t>.</a:t>
            </a:r>
          </a:p>
          <a:p>
            <a:r>
              <a:rPr lang="en-US" sz="2800" dirty="0" smtClean="0">
                <a:solidFill>
                  <a:srgbClr val="000000"/>
                </a:solidFill>
              </a:rPr>
              <a:t> </a:t>
            </a:r>
            <a:r>
              <a:rPr lang="en-US" sz="2800" dirty="0">
                <a:solidFill>
                  <a:srgbClr val="000000"/>
                </a:solidFill>
              </a:rPr>
              <a:t>Can you think of the reason why this virus takes </a:t>
            </a:r>
            <a:r>
              <a:rPr lang="en-US" sz="2800" dirty="0" smtClean="0">
                <a:solidFill>
                  <a:srgbClr val="000000"/>
                </a:solidFill>
              </a:rPr>
              <a:t>up the </a:t>
            </a:r>
            <a:r>
              <a:rPr lang="en-US" sz="2800" dirty="0">
                <a:solidFill>
                  <a:srgbClr val="000000"/>
                </a:solidFill>
              </a:rPr>
              <a:t>DNA state?</a:t>
            </a:r>
          </a:p>
        </p:txBody>
      </p:sp>
    </p:spTree>
    <p:extLst>
      <p:ext uri="{BB962C8B-B14F-4D97-AF65-F5344CB8AC3E}">
        <p14:creationId xmlns:p14="http://schemas.microsoft.com/office/powerpoint/2010/main" val="3259147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914400"/>
          </a:xfrm>
        </p:spPr>
        <p:txBody>
          <a:bodyPr/>
          <a:lstStyle/>
          <a:p>
            <a:r>
              <a:rPr lang="en-US" dirty="0"/>
              <a:t>INTEGRATION</a:t>
            </a:r>
          </a:p>
        </p:txBody>
      </p:sp>
      <p:sp>
        <p:nvSpPr>
          <p:cNvPr id="3" name="Content Placeholder 2"/>
          <p:cNvSpPr>
            <a:spLocks noGrp="1"/>
          </p:cNvSpPr>
          <p:nvPr>
            <p:ph idx="1"/>
          </p:nvPr>
        </p:nvSpPr>
        <p:spPr>
          <a:xfrm>
            <a:off x="0" y="838200"/>
            <a:ext cx="8077200" cy="6019800"/>
          </a:xfrm>
        </p:spPr>
        <p:txBody>
          <a:bodyPr>
            <a:normAutofit/>
          </a:bodyPr>
          <a:lstStyle/>
          <a:p>
            <a:r>
              <a:rPr lang="en-US" sz="2400" dirty="0">
                <a:solidFill>
                  <a:srgbClr val="000000"/>
                </a:solidFill>
              </a:rPr>
              <a:t>We have all heard of the adage that when you go to Rome you do what the Romans do! </a:t>
            </a:r>
            <a:endParaRPr lang="en-US" sz="2400" dirty="0" smtClean="0">
              <a:solidFill>
                <a:srgbClr val="000000"/>
              </a:solidFill>
            </a:endParaRPr>
          </a:p>
          <a:p>
            <a:r>
              <a:rPr lang="en-US" sz="2400" dirty="0" smtClean="0">
                <a:solidFill>
                  <a:srgbClr val="000000"/>
                </a:solidFill>
              </a:rPr>
              <a:t>The HIV virus </a:t>
            </a:r>
            <a:r>
              <a:rPr lang="en-US" sz="2400" dirty="0">
                <a:solidFill>
                  <a:srgbClr val="000000"/>
                </a:solidFill>
              </a:rPr>
              <a:t>having taken a DNA status is in a form similar to that in the host cell’s nucleus: DNA</a:t>
            </a:r>
            <a:r>
              <a:rPr lang="en-US" sz="2400" dirty="0" smtClean="0">
                <a:solidFill>
                  <a:srgbClr val="000000"/>
                </a:solidFill>
              </a:rPr>
              <a:t>.</a:t>
            </a:r>
          </a:p>
          <a:p>
            <a:r>
              <a:rPr lang="en-US" sz="2400" dirty="0" smtClean="0">
                <a:solidFill>
                  <a:srgbClr val="000000"/>
                </a:solidFill>
              </a:rPr>
              <a:t> </a:t>
            </a:r>
            <a:r>
              <a:rPr lang="en-US" sz="2400" dirty="0">
                <a:solidFill>
                  <a:srgbClr val="000000"/>
                </a:solidFill>
              </a:rPr>
              <a:t>It is </a:t>
            </a:r>
            <a:r>
              <a:rPr lang="en-US" sz="2400" dirty="0" smtClean="0">
                <a:solidFill>
                  <a:srgbClr val="000000"/>
                </a:solidFill>
              </a:rPr>
              <a:t>thus transported </a:t>
            </a:r>
            <a:r>
              <a:rPr lang="en-US" sz="2400" dirty="0">
                <a:solidFill>
                  <a:srgbClr val="000000"/>
                </a:solidFill>
              </a:rPr>
              <a:t>into the host nucleus and integrates into the host cell DNA. This is aided by the </a:t>
            </a:r>
            <a:r>
              <a:rPr lang="en-US" sz="2400" dirty="0" smtClean="0">
                <a:solidFill>
                  <a:srgbClr val="000000"/>
                </a:solidFill>
              </a:rPr>
              <a:t>viral enzyme </a:t>
            </a:r>
            <a:r>
              <a:rPr lang="en-US" sz="2400" dirty="0">
                <a:solidFill>
                  <a:srgbClr val="000000"/>
                </a:solidFill>
              </a:rPr>
              <a:t>Integrase. Once this happens, the cell becomes infected permanently until it dies.</a:t>
            </a:r>
          </a:p>
          <a:p>
            <a:r>
              <a:rPr lang="en-US" sz="2400" dirty="0"/>
              <a:t>The infected host cell’s mechanisms </a:t>
            </a:r>
            <a:r>
              <a:rPr lang="en-US" sz="2400" b="1" dirty="0"/>
              <a:t>are taken over by </a:t>
            </a:r>
            <a:r>
              <a:rPr lang="en-US" sz="2400" dirty="0"/>
              <a:t>the virus. As we all know, DNA </a:t>
            </a:r>
            <a:r>
              <a:rPr lang="en-US" sz="2400" dirty="0" smtClean="0"/>
              <a:t>gives rise </a:t>
            </a:r>
            <a:r>
              <a:rPr lang="en-US" sz="2400" dirty="0"/>
              <a:t>to RNA part of which makes proteins. </a:t>
            </a:r>
            <a:endParaRPr lang="en-US" sz="2400" dirty="0" smtClean="0"/>
          </a:p>
          <a:p>
            <a:r>
              <a:rPr lang="en-US" sz="2400" dirty="0" smtClean="0"/>
              <a:t>The </a:t>
            </a:r>
            <a:r>
              <a:rPr lang="en-US" sz="2400" dirty="0"/>
              <a:t>virus is now able to use the host cell’s transcription.</a:t>
            </a:r>
          </a:p>
          <a:p>
            <a:endParaRPr lang="en-US" dirty="0"/>
          </a:p>
        </p:txBody>
      </p:sp>
    </p:spTree>
    <p:extLst>
      <p:ext uri="{BB962C8B-B14F-4D97-AF65-F5344CB8AC3E}">
        <p14:creationId xmlns:p14="http://schemas.microsoft.com/office/powerpoint/2010/main" val="1777952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457200" y="1143000"/>
            <a:ext cx="7620000" cy="5410200"/>
          </a:xfrm>
        </p:spPr>
        <p:txBody>
          <a:bodyPr>
            <a:normAutofit/>
          </a:bodyPr>
          <a:lstStyle/>
          <a:p>
            <a:r>
              <a:rPr lang="en-US" sz="2800" dirty="0"/>
              <a:t>mechanisms to make new RNAs and messenger RNA(mRNA</a:t>
            </a:r>
            <a:r>
              <a:rPr lang="en-US" sz="2800" dirty="0" smtClean="0"/>
              <a:t>).</a:t>
            </a:r>
          </a:p>
          <a:p>
            <a:r>
              <a:rPr lang="en-US" sz="2800" dirty="0" smtClean="0"/>
              <a:t> </a:t>
            </a:r>
            <a:r>
              <a:rPr lang="en-US" sz="2800" dirty="0"/>
              <a:t>The latter is released into </a:t>
            </a:r>
            <a:r>
              <a:rPr lang="en-US" sz="2800" dirty="0" smtClean="0"/>
              <a:t>the cytoplasm </a:t>
            </a:r>
            <a:r>
              <a:rPr lang="en-US" sz="2800" dirty="0"/>
              <a:t>of the host cells and translated into long protein complexes, often known as </a:t>
            </a:r>
            <a:r>
              <a:rPr lang="en-US" sz="2800" dirty="0" smtClean="0"/>
              <a:t>polypeptide chains</a:t>
            </a:r>
            <a:r>
              <a:rPr lang="en-US" sz="2800" dirty="0"/>
              <a:t>. </a:t>
            </a:r>
            <a:endParaRPr lang="en-US" sz="2800" dirty="0" smtClean="0"/>
          </a:p>
          <a:p>
            <a:r>
              <a:rPr lang="en-US" sz="2800" dirty="0" smtClean="0"/>
              <a:t>The </a:t>
            </a:r>
            <a:r>
              <a:rPr lang="en-US" sz="2800" dirty="0"/>
              <a:t>polypeptides are broken further into the constituent proteins and enzymes that </a:t>
            </a:r>
            <a:r>
              <a:rPr lang="en-US" sz="2800" dirty="0" smtClean="0"/>
              <a:t>were discussed </a:t>
            </a:r>
            <a:r>
              <a:rPr lang="en-US" sz="2800" dirty="0"/>
              <a:t>in the biology sub‐section. The other RNAs become the genomic RNA material that will eventually start off this cycle again.</a:t>
            </a:r>
          </a:p>
        </p:txBody>
      </p:sp>
    </p:spTree>
    <p:extLst>
      <p:ext uri="{BB962C8B-B14F-4D97-AF65-F5344CB8AC3E}">
        <p14:creationId xmlns:p14="http://schemas.microsoft.com/office/powerpoint/2010/main" val="2393110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Viral assembly and Budding</a:t>
            </a:r>
            <a:br>
              <a:rPr lang="en-US" b="1" dirty="0"/>
            </a:br>
            <a:endParaRPr lang="en-US" dirty="0"/>
          </a:p>
        </p:txBody>
      </p:sp>
      <p:sp>
        <p:nvSpPr>
          <p:cNvPr id="3" name="Content Placeholder 2"/>
          <p:cNvSpPr>
            <a:spLocks noGrp="1"/>
          </p:cNvSpPr>
          <p:nvPr>
            <p:ph idx="1"/>
          </p:nvPr>
        </p:nvSpPr>
        <p:spPr>
          <a:xfrm>
            <a:off x="457200" y="1066800"/>
            <a:ext cx="7620000" cy="5486400"/>
          </a:xfrm>
        </p:spPr>
        <p:txBody>
          <a:bodyPr>
            <a:normAutofit/>
          </a:bodyPr>
          <a:lstStyle/>
          <a:p>
            <a:r>
              <a:rPr lang="en-US" sz="2800" dirty="0"/>
              <a:t>The second last step is the assembly of the proteins, enzymes and RNAs into </a:t>
            </a:r>
            <a:r>
              <a:rPr lang="en-US" sz="2800" dirty="0" err="1"/>
              <a:t>virions</a:t>
            </a:r>
            <a:r>
              <a:rPr lang="en-US" sz="2800" dirty="0"/>
              <a:t>. </a:t>
            </a:r>
            <a:endParaRPr lang="en-US" sz="2800" dirty="0" smtClean="0"/>
          </a:p>
          <a:p>
            <a:r>
              <a:rPr lang="en-US" sz="2800" dirty="0" smtClean="0"/>
              <a:t>The </a:t>
            </a:r>
            <a:r>
              <a:rPr lang="en-US" sz="2800" dirty="0"/>
              <a:t>RNA </a:t>
            </a:r>
            <a:r>
              <a:rPr lang="en-US" sz="2800" dirty="0" smtClean="0"/>
              <a:t>and proteins </a:t>
            </a:r>
            <a:r>
              <a:rPr lang="en-US" sz="2800" dirty="0"/>
              <a:t>move to the cell surface, and new immature viruses bud off from the host cell taking </a:t>
            </a:r>
            <a:r>
              <a:rPr lang="en-US" sz="2800" dirty="0" smtClean="0"/>
              <a:t>with them </a:t>
            </a:r>
            <a:r>
              <a:rPr lang="en-US" sz="2800" dirty="0"/>
              <a:t>part of the host cell’s membrane. </a:t>
            </a:r>
            <a:endParaRPr lang="en-US" sz="2800" dirty="0" smtClean="0"/>
          </a:p>
          <a:p>
            <a:r>
              <a:rPr lang="en-US" sz="2800" dirty="0" smtClean="0"/>
              <a:t>These </a:t>
            </a:r>
            <a:r>
              <a:rPr lang="en-US" sz="2800" dirty="0"/>
              <a:t>budding are said to leave ‘holes’ within </a:t>
            </a:r>
            <a:r>
              <a:rPr lang="en-US" sz="2800" dirty="0" smtClean="0"/>
              <a:t>the membrane </a:t>
            </a:r>
            <a:r>
              <a:rPr lang="en-US" sz="2800" dirty="0"/>
              <a:t>of the host cell, a factor that contributes towards the death of the CD4 cells.</a:t>
            </a:r>
          </a:p>
        </p:txBody>
      </p:sp>
    </p:spTree>
    <p:extLst>
      <p:ext uri="{BB962C8B-B14F-4D97-AF65-F5344CB8AC3E}">
        <p14:creationId xmlns:p14="http://schemas.microsoft.com/office/powerpoint/2010/main" val="677145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VIRUS MATURATION</a:t>
            </a:r>
          </a:p>
        </p:txBody>
      </p:sp>
      <p:sp>
        <p:nvSpPr>
          <p:cNvPr id="3" name="Content Placeholder 2"/>
          <p:cNvSpPr>
            <a:spLocks noGrp="1"/>
          </p:cNvSpPr>
          <p:nvPr>
            <p:ph idx="1"/>
          </p:nvPr>
        </p:nvSpPr>
        <p:spPr/>
        <p:txBody>
          <a:bodyPr>
            <a:normAutofit/>
          </a:bodyPr>
          <a:lstStyle/>
          <a:p>
            <a:r>
              <a:rPr lang="en-US" sz="3200" dirty="0"/>
              <a:t>The protease enzyme is involved in this final step by way of releasing individual HIV proteins. </a:t>
            </a:r>
            <a:endParaRPr lang="en-US" sz="3200" dirty="0" smtClean="0"/>
          </a:p>
          <a:p>
            <a:r>
              <a:rPr lang="en-US" sz="3200" smtClean="0"/>
              <a:t>You </a:t>
            </a:r>
            <a:r>
              <a:rPr lang="en-US" sz="3200" dirty="0" smtClean="0"/>
              <a:t>recall </a:t>
            </a:r>
            <a:r>
              <a:rPr lang="en-US" sz="3200" dirty="0"/>
              <a:t>that this enzyme also took part in the protein production step </a:t>
            </a:r>
            <a:r>
              <a:rPr lang="en-US" sz="3200"/>
              <a:t>above</a:t>
            </a:r>
            <a:r>
              <a:rPr lang="en-US" sz="3200" smtClean="0"/>
              <a:t>.</a:t>
            </a:r>
          </a:p>
          <a:p>
            <a:r>
              <a:rPr lang="en-US" sz="3200" smtClean="0"/>
              <a:t> </a:t>
            </a:r>
            <a:r>
              <a:rPr lang="en-US" sz="3200" dirty="0"/>
              <a:t>It thus acts both </a:t>
            </a:r>
            <a:r>
              <a:rPr lang="en-US" sz="3200" dirty="0" smtClean="0"/>
              <a:t>within the </a:t>
            </a:r>
            <a:r>
              <a:rPr lang="en-US" sz="3200" dirty="0"/>
              <a:t>host cell’s cytoplasm and after release of the virus.</a:t>
            </a:r>
          </a:p>
        </p:txBody>
      </p:sp>
    </p:spTree>
    <p:extLst>
      <p:ext uri="{BB962C8B-B14F-4D97-AF65-F5344CB8AC3E}">
        <p14:creationId xmlns:p14="http://schemas.microsoft.com/office/powerpoint/2010/main" val="1185538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924800" cy="1417638"/>
          </a:xfrm>
        </p:spPr>
        <p:txBody>
          <a:bodyPr/>
          <a:lstStyle/>
          <a:p>
            <a:r>
              <a:rPr lang="en-US" b="1" dirty="0"/>
              <a:t>Immune System Response to HIV</a:t>
            </a:r>
            <a:endParaRPr lang="en-US" dirty="0"/>
          </a:p>
        </p:txBody>
      </p:sp>
      <p:sp>
        <p:nvSpPr>
          <p:cNvPr id="3" name="Content Placeholder 2"/>
          <p:cNvSpPr>
            <a:spLocks noGrp="1"/>
          </p:cNvSpPr>
          <p:nvPr>
            <p:ph idx="1"/>
          </p:nvPr>
        </p:nvSpPr>
        <p:spPr>
          <a:xfrm>
            <a:off x="0" y="1447800"/>
            <a:ext cx="8382000" cy="5410200"/>
          </a:xfrm>
        </p:spPr>
        <p:txBody>
          <a:bodyPr>
            <a:normAutofit fontScale="85000" lnSpcReduction="20000"/>
          </a:bodyPr>
          <a:lstStyle/>
          <a:p>
            <a:r>
              <a:rPr lang="en-US" sz="3200" dirty="0"/>
              <a:t>Cells of immune system are found in blood and tissue, they include ;macrophages, neutrophils, Eosinophil's , </a:t>
            </a:r>
            <a:r>
              <a:rPr lang="en-US" sz="3200" dirty="0" smtClean="0"/>
              <a:t>B-lymphocytes </a:t>
            </a:r>
            <a:r>
              <a:rPr lang="en-US" sz="3200" dirty="0"/>
              <a:t>makes antibodies </a:t>
            </a:r>
            <a:r>
              <a:rPr lang="en-US" sz="3200" dirty="0" smtClean="0"/>
              <a:t>i.e.</a:t>
            </a:r>
          </a:p>
          <a:p>
            <a:r>
              <a:rPr lang="en-US" sz="3200" dirty="0" smtClean="0"/>
              <a:t> </a:t>
            </a:r>
            <a:r>
              <a:rPr lang="en-US" sz="3200" b="1" dirty="0"/>
              <a:t>1</a:t>
            </a:r>
            <a:r>
              <a:rPr lang="en-US" sz="3200" dirty="0"/>
              <a:t>. T-helper cells ( CD-4) that helps in communication of immune </a:t>
            </a:r>
            <a:r>
              <a:rPr lang="en-US" sz="3200" dirty="0" smtClean="0"/>
              <a:t>cells.</a:t>
            </a:r>
          </a:p>
          <a:p>
            <a:r>
              <a:rPr lang="en-US" sz="3200" dirty="0" smtClean="0"/>
              <a:t> </a:t>
            </a:r>
            <a:r>
              <a:rPr lang="en-US" sz="3200" b="1" dirty="0"/>
              <a:t>2.</a:t>
            </a:r>
            <a:r>
              <a:rPr lang="en-US" sz="3200" dirty="0"/>
              <a:t>T-killer cells (CD-8) that destroys infected cells.</a:t>
            </a:r>
          </a:p>
          <a:p>
            <a:r>
              <a:rPr lang="en-US" sz="3200" dirty="0"/>
              <a:t>HIV attacks the immune system. Specifically, it infects cells with the CD4 molecule on their surface.</a:t>
            </a:r>
          </a:p>
          <a:p>
            <a:r>
              <a:rPr lang="en-US" sz="3200" dirty="0"/>
              <a:t>The following immune cells have CD4 receptors:</a:t>
            </a:r>
          </a:p>
          <a:p>
            <a:r>
              <a:rPr lang="en-US" sz="3200" dirty="0"/>
              <a:t> T-Lymphocytes–CD4+ Cells</a:t>
            </a:r>
          </a:p>
          <a:p>
            <a:r>
              <a:rPr lang="en-US" sz="3200" dirty="0"/>
              <a:t>Macrophages</a:t>
            </a:r>
          </a:p>
          <a:p>
            <a:r>
              <a:rPr lang="en-US" sz="3200" dirty="0"/>
              <a:t> Monocytes</a:t>
            </a:r>
          </a:p>
          <a:p>
            <a:r>
              <a:rPr lang="en-US" sz="3200" dirty="0"/>
              <a:t> Dendritic cells.</a:t>
            </a:r>
          </a:p>
        </p:txBody>
      </p:sp>
    </p:spTree>
    <p:extLst>
      <p:ext uri="{BB962C8B-B14F-4D97-AF65-F5344CB8AC3E}">
        <p14:creationId xmlns:p14="http://schemas.microsoft.com/office/powerpoint/2010/main" val="3737583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p:txBody>
          <a:bodyPr/>
          <a:lstStyle/>
          <a:p>
            <a:r>
              <a:rPr lang="en-US" sz="3200" dirty="0"/>
              <a:t>Discuss the causes of HIV/AIDS.</a:t>
            </a:r>
          </a:p>
          <a:p>
            <a:r>
              <a:rPr lang="en-US" sz="3200" dirty="0"/>
              <a:t>Describe the stages of the HIV/ AIDS disease.</a:t>
            </a:r>
          </a:p>
          <a:p>
            <a:r>
              <a:rPr lang="en-US" sz="3200" dirty="0"/>
              <a:t>Discuss the management of HIV/AIDS patients.</a:t>
            </a:r>
          </a:p>
          <a:p>
            <a:r>
              <a:rPr lang="en-US" sz="3200" dirty="0"/>
              <a:t>Discuss  the effects of HIV/AIDS.</a:t>
            </a:r>
          </a:p>
          <a:p>
            <a:endParaRPr lang="en-US" dirty="0"/>
          </a:p>
        </p:txBody>
      </p:sp>
    </p:spTree>
    <p:extLst>
      <p:ext uri="{BB962C8B-B14F-4D97-AF65-F5344CB8AC3E}">
        <p14:creationId xmlns:p14="http://schemas.microsoft.com/office/powerpoint/2010/main" val="2534088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dirty="0"/>
              <a:t>                             CT</a:t>
            </a:r>
          </a:p>
        </p:txBody>
      </p:sp>
      <p:sp>
        <p:nvSpPr>
          <p:cNvPr id="3" name="Content Placeholder 2"/>
          <p:cNvSpPr>
            <a:spLocks noGrp="1"/>
          </p:cNvSpPr>
          <p:nvPr>
            <p:ph idx="1"/>
          </p:nvPr>
        </p:nvSpPr>
        <p:spPr>
          <a:xfrm>
            <a:off x="228600" y="838200"/>
            <a:ext cx="8001000" cy="5562600"/>
          </a:xfrm>
        </p:spPr>
        <p:txBody>
          <a:bodyPr>
            <a:noAutofit/>
          </a:bodyPr>
          <a:lstStyle/>
          <a:p>
            <a:r>
              <a:rPr lang="en-US" sz="2800" dirty="0"/>
              <a:t>The most important of these is the helper T cells (often abbreviated as TH). Helper T cells neither</a:t>
            </a:r>
          </a:p>
          <a:p>
            <a:pPr marL="114300" indent="0">
              <a:buNone/>
            </a:pPr>
            <a:r>
              <a:rPr lang="en-US" sz="2800" dirty="0"/>
              <a:t>make antibodies -the job of B cells - nor kill infected cells -the responsibility of killer or cytotoxic T cells (TC). Instead, they regulate the proliferation of B cells in response to the presence of a particular antigen</a:t>
            </a:r>
            <a:r>
              <a:rPr lang="en-US" sz="2800" dirty="0" smtClean="0"/>
              <a:t>. </a:t>
            </a:r>
            <a:endParaRPr lang="en-US" sz="2800" dirty="0"/>
          </a:p>
          <a:p>
            <a:r>
              <a:rPr lang="en-US" sz="2800" dirty="0"/>
              <a:t>When a TH cells recognizes the presence of the antigen to which it is attuned, it </a:t>
            </a:r>
            <a:r>
              <a:rPr lang="en-US" sz="2800" dirty="0" smtClean="0"/>
              <a:t>becomes activated </a:t>
            </a:r>
            <a:r>
              <a:rPr lang="en-US" sz="2800" dirty="0"/>
              <a:t>which begins a process that culminates in B cells proliferation and antibody production towards that particular antigen.</a:t>
            </a:r>
          </a:p>
        </p:txBody>
      </p:sp>
    </p:spTree>
    <p:extLst>
      <p:ext uri="{BB962C8B-B14F-4D97-AF65-F5344CB8AC3E}">
        <p14:creationId xmlns:p14="http://schemas.microsoft.com/office/powerpoint/2010/main" val="1098081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lstStyle/>
          <a:p>
            <a:r>
              <a:rPr lang="en-US" b="1" dirty="0"/>
              <a:t>Implications on the body’s immunity</a:t>
            </a:r>
          </a:p>
        </p:txBody>
      </p:sp>
      <p:sp>
        <p:nvSpPr>
          <p:cNvPr id="3" name="Content Placeholder 2"/>
          <p:cNvSpPr>
            <a:spLocks noGrp="1"/>
          </p:cNvSpPr>
          <p:nvPr>
            <p:ph idx="1"/>
          </p:nvPr>
        </p:nvSpPr>
        <p:spPr>
          <a:xfrm>
            <a:off x="304800" y="1524000"/>
            <a:ext cx="7772400" cy="5105400"/>
          </a:xfrm>
        </p:spPr>
        <p:txBody>
          <a:bodyPr>
            <a:normAutofit lnSpcReduction="10000"/>
          </a:bodyPr>
          <a:lstStyle/>
          <a:p>
            <a:r>
              <a:rPr lang="en-US" dirty="0"/>
              <a:t>By depleting the population of TH lymphocytes, HIV renders the body unable to mount an immune response, leaving it vulnerable to a host of bacterial, fungal, and viral infections (</a:t>
            </a:r>
            <a:r>
              <a:rPr lang="en-US" b="1" dirty="0"/>
              <a:t>OPPORTUNISTIC INFECTIONS</a:t>
            </a:r>
            <a:r>
              <a:rPr lang="en-US" dirty="0"/>
              <a:t>) </a:t>
            </a:r>
            <a:r>
              <a:rPr lang="en-US" dirty="0" smtClean="0"/>
              <a:t>.The CD4 + </a:t>
            </a:r>
            <a:r>
              <a:rPr lang="en-US" dirty="0"/>
              <a:t>T cell depletion is twofold, that is reduction in numbers and impairment in function.</a:t>
            </a:r>
          </a:p>
          <a:p>
            <a:r>
              <a:rPr lang="en-US" dirty="0"/>
              <a:t> The reduction in the CD4 cell number and the effects on their function reduces the capacity of the body to fight infectious diseases. </a:t>
            </a:r>
          </a:p>
          <a:p>
            <a:r>
              <a:rPr lang="en-US" dirty="0"/>
              <a:t>The hallmark of HIV/AIDS is a profound immunodeficiency as a result of depletion of CD4+T lymphocytes.  </a:t>
            </a:r>
          </a:p>
          <a:p>
            <a:r>
              <a:rPr lang="en-US" dirty="0"/>
              <a:t>Once HIV has entered the body, the immune system initiates anti-HIV antibody and cytotoxic T cell production. However, it can take one to six months for an individual exposed to HIV to produce measurable quantities of antibody.</a:t>
            </a:r>
          </a:p>
        </p:txBody>
      </p:sp>
    </p:spTree>
    <p:extLst>
      <p:ext uri="{BB962C8B-B14F-4D97-AF65-F5344CB8AC3E}">
        <p14:creationId xmlns:p14="http://schemas.microsoft.com/office/powerpoint/2010/main" val="1826563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848600" cy="838200"/>
          </a:xfrm>
        </p:spPr>
        <p:txBody>
          <a:bodyPr/>
          <a:lstStyle/>
          <a:p>
            <a:r>
              <a:rPr lang="en-US" dirty="0"/>
              <a:t>PHASES OF HIV INFECTION</a:t>
            </a:r>
          </a:p>
        </p:txBody>
      </p:sp>
      <p:sp>
        <p:nvSpPr>
          <p:cNvPr id="3" name="Content Placeholder 2"/>
          <p:cNvSpPr>
            <a:spLocks noGrp="1"/>
          </p:cNvSpPr>
          <p:nvPr>
            <p:ph idx="1"/>
          </p:nvPr>
        </p:nvSpPr>
        <p:spPr>
          <a:xfrm>
            <a:off x="457200" y="1066800"/>
            <a:ext cx="7620000" cy="5486400"/>
          </a:xfrm>
        </p:spPr>
        <p:txBody>
          <a:bodyPr>
            <a:normAutofit fontScale="70000" lnSpcReduction="20000"/>
          </a:bodyPr>
          <a:lstStyle/>
          <a:p>
            <a:r>
              <a:rPr lang="en-US" sz="3200" b="1" dirty="0"/>
              <a:t>STAGE 1</a:t>
            </a:r>
            <a:r>
              <a:rPr lang="en-US" sz="3200" dirty="0"/>
              <a:t>-Acute infection (Acute sero-conversion Syndrome) –This is the first stage of HIV infection , when the virus establishes it self in the body.</a:t>
            </a:r>
          </a:p>
          <a:p>
            <a:r>
              <a:rPr lang="en-US" sz="3200" dirty="0"/>
              <a:t>Acute sero-conversion syndrome is used to describe the period of time between when a person is first infected with HIV and when antibodies against the virus are produced by the body. (usually 6-12 weeks)</a:t>
            </a:r>
          </a:p>
          <a:p>
            <a:r>
              <a:rPr lang="en-US" sz="3200" dirty="0"/>
              <a:t>People newly infected with HIV will experience “ flue-like” symptoms, others do not have any symptoms or are so mild to be noticed.</a:t>
            </a:r>
          </a:p>
          <a:p>
            <a:r>
              <a:rPr lang="en-US" sz="3200" dirty="0"/>
              <a:t>This is the window period and the virus is multiplying inside the infected persons body and can be passed on to others, but the usual HIV test (antibody test) will produce </a:t>
            </a:r>
            <a:r>
              <a:rPr lang="en-US" sz="3200" dirty="0" smtClean="0"/>
              <a:t>a false </a:t>
            </a:r>
            <a:r>
              <a:rPr lang="en-US" sz="3200" dirty="0"/>
              <a:t>negative report.</a:t>
            </a:r>
          </a:p>
          <a:p>
            <a:r>
              <a:rPr lang="en-US" sz="3200" dirty="0"/>
              <a:t>It takes approximately 2-3 months for an infected person to develop antibodies against HIV after which the test will be positive.   </a:t>
            </a:r>
          </a:p>
        </p:txBody>
      </p:sp>
    </p:spTree>
    <p:extLst>
      <p:ext uri="{BB962C8B-B14F-4D97-AF65-F5344CB8AC3E}">
        <p14:creationId xmlns:p14="http://schemas.microsoft.com/office/powerpoint/2010/main" val="3942709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848600" cy="1447800"/>
          </a:xfrm>
        </p:spPr>
        <p:txBody>
          <a:bodyPr/>
          <a:lstStyle/>
          <a:p>
            <a:r>
              <a:rPr lang="en-US" dirty="0"/>
              <a:t>Stage 2: latent or Asymptomic period(Asymptomic infection</a:t>
            </a:r>
          </a:p>
        </p:txBody>
      </p:sp>
      <p:sp>
        <p:nvSpPr>
          <p:cNvPr id="3" name="Content Placeholder 2"/>
          <p:cNvSpPr>
            <a:spLocks noGrp="1"/>
          </p:cNvSpPr>
          <p:nvPr>
            <p:ph idx="1"/>
          </p:nvPr>
        </p:nvSpPr>
        <p:spPr/>
        <p:txBody>
          <a:bodyPr>
            <a:normAutofit/>
          </a:bodyPr>
          <a:lstStyle/>
          <a:p>
            <a:r>
              <a:rPr lang="en-US" sz="2400" dirty="0"/>
              <a:t>Acute stage of HIV infection remains latent (in the body) usually for a period of to 10 years .</a:t>
            </a:r>
          </a:p>
          <a:p>
            <a:r>
              <a:rPr lang="en-US" sz="2400" dirty="0"/>
              <a:t>Throughout this period the person stays infected and infectious, but is unlikely to be aware of status until he/she has been tested.</a:t>
            </a:r>
          </a:p>
          <a:p>
            <a:r>
              <a:rPr lang="en-US" sz="2400" dirty="0"/>
              <a:t>The infected person appears healthy and has no symptoms which suggest HIV infection.</a:t>
            </a:r>
          </a:p>
          <a:p>
            <a:r>
              <a:rPr lang="en-US" sz="2400" dirty="0"/>
              <a:t>The immune response  of an infected person is partially able to suppress the HIV so that the amount of virus in the body and bloodstream is reduced but not eliminated.</a:t>
            </a:r>
          </a:p>
          <a:p>
            <a:r>
              <a:rPr lang="en-US" sz="2400" dirty="0"/>
              <a:t>Through out asymptomatic period there is progressive damage of immune system as it tries to control the virus.</a:t>
            </a:r>
          </a:p>
        </p:txBody>
      </p:sp>
    </p:spTree>
    <p:extLst>
      <p:ext uri="{BB962C8B-B14F-4D97-AF65-F5344CB8AC3E}">
        <p14:creationId xmlns:p14="http://schemas.microsoft.com/office/powerpoint/2010/main" val="2410232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a:xfrm>
            <a:off x="457200" y="1143000"/>
            <a:ext cx="7620000" cy="5257800"/>
          </a:xfrm>
        </p:spPr>
        <p:txBody>
          <a:bodyPr>
            <a:noAutofit/>
          </a:bodyPr>
          <a:lstStyle/>
          <a:p>
            <a:r>
              <a:rPr lang="en-US" sz="3200" dirty="0"/>
              <a:t>This is demonstrated by a steady decline in the number of CD4 cells in the blood.</a:t>
            </a:r>
          </a:p>
          <a:p>
            <a:r>
              <a:rPr lang="en-US" sz="3200" dirty="0"/>
              <a:t>Some people will have persistently enlarged nodes or generalized lymphadenopathy.</a:t>
            </a:r>
          </a:p>
          <a:p>
            <a:r>
              <a:rPr lang="en-US" sz="3200" dirty="0"/>
              <a:t>Person is infective and the HIV virus can be detected in various body fluids and lymph nodes.</a:t>
            </a:r>
          </a:p>
          <a:p>
            <a:r>
              <a:rPr lang="en-US" sz="3200" dirty="0"/>
              <a:t>Also ,the antibody can be demonstrated in the blood stream.</a:t>
            </a:r>
          </a:p>
        </p:txBody>
      </p:sp>
    </p:spTree>
    <p:extLst>
      <p:ext uri="{BB962C8B-B14F-4D97-AF65-F5344CB8AC3E}">
        <p14:creationId xmlns:p14="http://schemas.microsoft.com/office/powerpoint/2010/main" val="3962311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382000" cy="1143000"/>
          </a:xfrm>
        </p:spPr>
        <p:txBody>
          <a:bodyPr/>
          <a:lstStyle/>
          <a:p>
            <a:r>
              <a:rPr lang="en-US" dirty="0"/>
              <a:t>Stage 3:symptomic HIV Disease</a:t>
            </a:r>
          </a:p>
        </p:txBody>
      </p:sp>
      <p:sp>
        <p:nvSpPr>
          <p:cNvPr id="3" name="Content Placeholder 2"/>
          <p:cNvSpPr>
            <a:spLocks noGrp="1"/>
          </p:cNvSpPr>
          <p:nvPr>
            <p:ph idx="1"/>
          </p:nvPr>
        </p:nvSpPr>
        <p:spPr>
          <a:xfrm>
            <a:off x="0" y="1219200"/>
            <a:ext cx="8077200" cy="5638800"/>
          </a:xfrm>
        </p:spPr>
        <p:txBody>
          <a:bodyPr>
            <a:noAutofit/>
          </a:bodyPr>
          <a:lstStyle/>
          <a:p>
            <a:r>
              <a:rPr lang="en-US" sz="2400" dirty="0"/>
              <a:t>Eventually ,many individuals develop a variety of indicators of ill health , weight loss and general weakness (asthenia) are the most common clinical manifestation.</a:t>
            </a:r>
          </a:p>
          <a:p>
            <a:r>
              <a:rPr lang="en-US" sz="2400" dirty="0"/>
              <a:t>HIV virus is beginning to affect the immune system.</a:t>
            </a:r>
          </a:p>
          <a:p>
            <a:r>
              <a:rPr lang="en-US" sz="2400" dirty="0"/>
              <a:t>Symptoms may include swollen lymph glands , joint and muscle pains , sore throat, fatigue , fever , night sweats and </a:t>
            </a:r>
            <a:r>
              <a:rPr lang="en-US" sz="2400" dirty="0" smtClean="0"/>
              <a:t>diarrhea. </a:t>
            </a:r>
            <a:r>
              <a:rPr lang="en-US" sz="2400" dirty="0"/>
              <a:t>Generally ,these symptoms may come and go intermittently over a period of weeks or months.</a:t>
            </a:r>
          </a:p>
          <a:p>
            <a:r>
              <a:rPr lang="en-US" sz="2400" dirty="0"/>
              <a:t>Mucocutaneous manifestations are common </a:t>
            </a:r>
            <a:r>
              <a:rPr lang="en-US" sz="2400" dirty="0" smtClean="0"/>
              <a:t>e.g</a:t>
            </a:r>
            <a:r>
              <a:rPr lang="en-US" sz="2400" dirty="0"/>
              <a:t>. Characterized generalized papular pruritic eruptions found in 20-60% of patients with HIV infections, lesions , papule which releases small drop of fluid when scratched.</a:t>
            </a:r>
          </a:p>
        </p:txBody>
      </p:sp>
    </p:spTree>
    <p:extLst>
      <p:ext uri="{BB962C8B-B14F-4D97-AF65-F5344CB8AC3E}">
        <p14:creationId xmlns:p14="http://schemas.microsoft.com/office/powerpoint/2010/main" val="3720051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dirty="0"/>
              <a:t>                               CT</a:t>
            </a:r>
          </a:p>
        </p:txBody>
      </p:sp>
      <p:sp>
        <p:nvSpPr>
          <p:cNvPr id="3" name="Content Placeholder 2"/>
          <p:cNvSpPr>
            <a:spLocks noGrp="1"/>
          </p:cNvSpPr>
          <p:nvPr>
            <p:ph idx="1"/>
          </p:nvPr>
        </p:nvSpPr>
        <p:spPr>
          <a:xfrm>
            <a:off x="457200" y="838200"/>
            <a:ext cx="7620000" cy="5562600"/>
          </a:xfrm>
        </p:spPr>
        <p:txBody>
          <a:bodyPr>
            <a:noAutofit/>
          </a:bodyPr>
          <a:lstStyle/>
          <a:p>
            <a:r>
              <a:rPr lang="en-US" sz="2800" dirty="0"/>
              <a:t>Recurrent mucocutaneous herpes simplex infections are found in 5-10 % , over 10% HIV infection experience varicella Zoster infection.</a:t>
            </a:r>
          </a:p>
          <a:p>
            <a:r>
              <a:rPr lang="en-US" sz="2800" dirty="0"/>
              <a:t>Oral candidiasis in the absence of antimicrobial immuno suppressive therapy or illness is highly associated with HIV infection</a:t>
            </a:r>
          </a:p>
          <a:p>
            <a:r>
              <a:rPr lang="en-US" sz="2800" dirty="0"/>
              <a:t>Its occurrence in an HIV positive patient is often a bad prognostic sign and an indication of progression towards “full-blown “ AIDS.</a:t>
            </a:r>
          </a:p>
        </p:txBody>
      </p:sp>
    </p:spTree>
    <p:extLst>
      <p:ext uri="{BB962C8B-B14F-4D97-AF65-F5344CB8AC3E}">
        <p14:creationId xmlns:p14="http://schemas.microsoft.com/office/powerpoint/2010/main" val="584750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382000" cy="914400"/>
          </a:xfrm>
        </p:spPr>
        <p:txBody>
          <a:bodyPr/>
          <a:lstStyle/>
          <a:p>
            <a:r>
              <a:rPr lang="en-US" dirty="0"/>
              <a:t> </a:t>
            </a:r>
            <a:r>
              <a:rPr lang="en-US" dirty="0" smtClean="0"/>
              <a:t>stage </a:t>
            </a:r>
            <a:r>
              <a:rPr lang="en-US" dirty="0"/>
              <a:t>4:AIDS or Late HIV infection</a:t>
            </a:r>
          </a:p>
        </p:txBody>
      </p:sp>
      <p:sp>
        <p:nvSpPr>
          <p:cNvPr id="3" name="Content Placeholder 2"/>
          <p:cNvSpPr>
            <a:spLocks noGrp="1"/>
          </p:cNvSpPr>
          <p:nvPr>
            <p:ph idx="1"/>
          </p:nvPr>
        </p:nvSpPr>
        <p:spPr>
          <a:xfrm>
            <a:off x="304800" y="1447800"/>
            <a:ext cx="7772400" cy="4953000"/>
          </a:xfrm>
        </p:spPr>
        <p:txBody>
          <a:bodyPr/>
          <a:lstStyle/>
          <a:p>
            <a:r>
              <a:rPr lang="en-US" dirty="0"/>
              <a:t>This is the final stage of HIV infection.</a:t>
            </a:r>
          </a:p>
          <a:p>
            <a:r>
              <a:rPr lang="en-US" dirty="0"/>
              <a:t>Acquired  - because it is a condition one must acquire or get infected with.</a:t>
            </a:r>
          </a:p>
          <a:p>
            <a:r>
              <a:rPr lang="en-US" dirty="0"/>
              <a:t>Immune – it affects the body’s immune system, the part of the body which fights the germs such as bacteria and viruses.</a:t>
            </a:r>
          </a:p>
          <a:p>
            <a:r>
              <a:rPr lang="en-US" dirty="0"/>
              <a:t>Deficiency –it makes the system deficient-not to work properly.</a:t>
            </a:r>
          </a:p>
          <a:p>
            <a:r>
              <a:rPr lang="en-US" dirty="0"/>
              <a:t>Syndrome –someone with AIDS may experience a wide range of different and opportunistic infections</a:t>
            </a:r>
          </a:p>
          <a:p>
            <a:r>
              <a:rPr lang="en-US" dirty="0"/>
              <a:t>AIDS occurs when HIV has destroyed vital aspects of the immune system leaving the body vulnerable to life threatening infections e.g. pneumonia, tuberculosis, chronic and acute meningitis , </a:t>
            </a:r>
            <a:r>
              <a:rPr lang="en-US" dirty="0" err="1"/>
              <a:t>kaposis</a:t>
            </a:r>
            <a:r>
              <a:rPr lang="en-US" dirty="0"/>
              <a:t> sarcoma, other neurological syndromes</a:t>
            </a:r>
          </a:p>
        </p:txBody>
      </p:sp>
    </p:spTree>
    <p:extLst>
      <p:ext uri="{BB962C8B-B14F-4D97-AF65-F5344CB8AC3E}">
        <p14:creationId xmlns:p14="http://schemas.microsoft.com/office/powerpoint/2010/main" val="4075800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dirty="0"/>
              <a:t>  WHO Clinical Staging of HIV</a:t>
            </a:r>
          </a:p>
        </p:txBody>
      </p:sp>
      <p:sp>
        <p:nvSpPr>
          <p:cNvPr id="3" name="Content Placeholder 2"/>
          <p:cNvSpPr>
            <a:spLocks noGrp="1"/>
          </p:cNvSpPr>
          <p:nvPr>
            <p:ph idx="1"/>
          </p:nvPr>
        </p:nvSpPr>
        <p:spPr>
          <a:xfrm>
            <a:off x="457200" y="990600"/>
            <a:ext cx="7620000" cy="5715000"/>
          </a:xfrm>
        </p:spPr>
        <p:txBody>
          <a:bodyPr>
            <a:noAutofit/>
          </a:bodyPr>
          <a:lstStyle/>
          <a:p>
            <a:pPr marL="114300" indent="0">
              <a:buNone/>
            </a:pPr>
            <a:r>
              <a:rPr lang="en-US" sz="2400" b="1" dirty="0"/>
              <a:t>Stage 1</a:t>
            </a:r>
          </a:p>
          <a:p>
            <a:pPr marL="114300" indent="0">
              <a:buNone/>
            </a:pPr>
            <a:r>
              <a:rPr lang="en-US" sz="2400" dirty="0"/>
              <a:t>• Asymptomatic</a:t>
            </a:r>
          </a:p>
          <a:p>
            <a:pPr marL="114300" indent="0">
              <a:buNone/>
            </a:pPr>
            <a:r>
              <a:rPr lang="en-US" sz="2400" dirty="0"/>
              <a:t>• Persistent generalized lymphadenopathy.</a:t>
            </a:r>
          </a:p>
          <a:p>
            <a:pPr marL="114300" indent="0">
              <a:buNone/>
            </a:pPr>
            <a:r>
              <a:rPr lang="en-US" sz="2400" b="1" dirty="0"/>
              <a:t>Stage 2</a:t>
            </a:r>
          </a:p>
          <a:p>
            <a:pPr marL="114300" indent="0">
              <a:buNone/>
            </a:pPr>
            <a:r>
              <a:rPr lang="en-US" sz="2400" dirty="0"/>
              <a:t>• Moderate unexplained weight loss (&lt; 10% of presumed body weight)</a:t>
            </a:r>
          </a:p>
          <a:p>
            <a:pPr marL="114300" indent="0">
              <a:buNone/>
            </a:pPr>
            <a:r>
              <a:rPr lang="en-US" sz="2400" dirty="0"/>
              <a:t>• Recurrent respiratory tract infections</a:t>
            </a:r>
          </a:p>
          <a:p>
            <a:pPr marL="114300" indent="0">
              <a:buNone/>
            </a:pPr>
            <a:r>
              <a:rPr lang="en-US" sz="2400" dirty="0"/>
              <a:t>• Herpes zoster</a:t>
            </a:r>
          </a:p>
          <a:p>
            <a:pPr marL="114300" indent="0">
              <a:buNone/>
            </a:pPr>
            <a:r>
              <a:rPr lang="en-US" sz="2400" dirty="0"/>
              <a:t>• </a:t>
            </a:r>
            <a:r>
              <a:rPr lang="en-US" sz="2400" dirty="0" smtClean="0"/>
              <a:t>Angular </a:t>
            </a:r>
            <a:r>
              <a:rPr lang="en-US" sz="2400" dirty="0" err="1" smtClean="0"/>
              <a:t>cheilitis</a:t>
            </a:r>
            <a:endParaRPr lang="en-US" sz="2400" dirty="0"/>
          </a:p>
          <a:p>
            <a:pPr marL="114300" indent="0">
              <a:buNone/>
            </a:pPr>
            <a:r>
              <a:rPr lang="en-US" sz="2400" dirty="0"/>
              <a:t>• Recurrent </a:t>
            </a:r>
            <a:r>
              <a:rPr lang="en-US" sz="2400" dirty="0" smtClean="0"/>
              <a:t>oral </a:t>
            </a:r>
            <a:r>
              <a:rPr lang="en-US" sz="2400" dirty="0"/>
              <a:t>ulcerations</a:t>
            </a:r>
          </a:p>
          <a:p>
            <a:pPr marL="114300" indent="0">
              <a:buNone/>
            </a:pPr>
            <a:r>
              <a:rPr lang="en-US" sz="2400" dirty="0"/>
              <a:t>• Papular pruritic eruptions</a:t>
            </a:r>
          </a:p>
          <a:p>
            <a:pPr marL="114300" indent="0">
              <a:buNone/>
            </a:pPr>
            <a:r>
              <a:rPr lang="en-US" sz="2400" dirty="0"/>
              <a:t>• </a:t>
            </a:r>
            <a:r>
              <a:rPr lang="en-US" sz="2400" dirty="0" err="1"/>
              <a:t>Seborrheic</a:t>
            </a:r>
            <a:r>
              <a:rPr lang="en-US" sz="2400" dirty="0"/>
              <a:t> dermatitis</a:t>
            </a:r>
          </a:p>
          <a:p>
            <a:pPr marL="114300" indent="0">
              <a:buNone/>
            </a:pPr>
            <a:r>
              <a:rPr lang="en-US" sz="2400" dirty="0"/>
              <a:t>• Fungal nail infections.</a:t>
            </a:r>
          </a:p>
        </p:txBody>
      </p:sp>
    </p:spTree>
    <p:extLst>
      <p:ext uri="{BB962C8B-B14F-4D97-AF65-F5344CB8AC3E}">
        <p14:creationId xmlns:p14="http://schemas.microsoft.com/office/powerpoint/2010/main" val="162923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a:xfrm>
            <a:off x="457200" y="1295400"/>
            <a:ext cx="7620000" cy="5105400"/>
          </a:xfrm>
        </p:spPr>
        <p:txBody>
          <a:bodyPr>
            <a:normAutofit fontScale="92500" lnSpcReduction="20000"/>
          </a:bodyPr>
          <a:lstStyle/>
          <a:p>
            <a:pPr marL="114300" indent="0">
              <a:buNone/>
            </a:pPr>
            <a:r>
              <a:rPr lang="en-US" b="1" dirty="0"/>
              <a:t>Stage 3</a:t>
            </a:r>
          </a:p>
          <a:p>
            <a:pPr marL="114300" indent="0">
              <a:buNone/>
            </a:pPr>
            <a:r>
              <a:rPr lang="en-US" dirty="0"/>
              <a:t>• </a:t>
            </a:r>
            <a:r>
              <a:rPr lang="en-US" sz="2600" dirty="0"/>
              <a:t>Unexplained severe weight loss (&gt; 10% of presumed body weight)</a:t>
            </a:r>
          </a:p>
          <a:p>
            <a:pPr marL="114300" indent="0">
              <a:buNone/>
            </a:pPr>
            <a:r>
              <a:rPr lang="en-US" sz="2600" dirty="0"/>
              <a:t>• Unexplained chronic </a:t>
            </a:r>
            <a:r>
              <a:rPr lang="en-US" sz="2600" dirty="0" err="1"/>
              <a:t>diarrhoea</a:t>
            </a:r>
            <a:r>
              <a:rPr lang="en-US" sz="2600" dirty="0"/>
              <a:t> for more than one month</a:t>
            </a:r>
          </a:p>
          <a:p>
            <a:pPr marL="114300" indent="0">
              <a:buNone/>
            </a:pPr>
            <a:r>
              <a:rPr lang="en-US" sz="2600" dirty="0"/>
              <a:t>• Unexplained persistent fever (intermittent or constant, lasting for &gt;1 month)</a:t>
            </a:r>
          </a:p>
          <a:p>
            <a:pPr marL="114300" indent="0">
              <a:buNone/>
            </a:pPr>
            <a:r>
              <a:rPr lang="en-US" sz="2600" dirty="0"/>
              <a:t>• Persistent oral candidiasis</a:t>
            </a:r>
          </a:p>
          <a:p>
            <a:pPr marL="114300" indent="0">
              <a:buNone/>
            </a:pPr>
            <a:r>
              <a:rPr lang="en-US" sz="2600" dirty="0"/>
              <a:t>• Oral hairy leukoplakia</a:t>
            </a:r>
          </a:p>
          <a:p>
            <a:pPr marL="114300" indent="0">
              <a:buNone/>
            </a:pPr>
            <a:r>
              <a:rPr lang="en-US" sz="2600" dirty="0"/>
              <a:t>• Pulmonary tuberculosis</a:t>
            </a:r>
          </a:p>
          <a:p>
            <a:pPr marL="114300" indent="0">
              <a:buNone/>
            </a:pPr>
            <a:r>
              <a:rPr lang="en-US" sz="2600" dirty="0"/>
              <a:t>• Severe bacterial infections (e.g. pneumonia, empyema, meningitis)</a:t>
            </a:r>
          </a:p>
          <a:p>
            <a:pPr marL="114300" indent="0">
              <a:buNone/>
            </a:pPr>
            <a:r>
              <a:rPr lang="en-US" sz="2600" dirty="0"/>
              <a:t>• Acute necrotizing ulcerative stomatitis, gingivitis or periodontitis</a:t>
            </a:r>
          </a:p>
          <a:p>
            <a:pPr marL="114300" indent="0">
              <a:buNone/>
            </a:pPr>
            <a:r>
              <a:rPr lang="en-US" sz="2600" dirty="0"/>
              <a:t>• Unexplained </a:t>
            </a:r>
            <a:r>
              <a:rPr lang="en-US" sz="2600" dirty="0" err="1"/>
              <a:t>anaemia</a:t>
            </a:r>
            <a:r>
              <a:rPr lang="en-US" sz="2600" dirty="0"/>
              <a:t>, neutropenia and/or thrombocytopenia for more than one month.</a:t>
            </a:r>
          </a:p>
        </p:txBody>
      </p:sp>
    </p:spTree>
    <p:extLst>
      <p:ext uri="{BB962C8B-B14F-4D97-AF65-F5344CB8AC3E}">
        <p14:creationId xmlns:p14="http://schemas.microsoft.com/office/powerpoint/2010/main" val="3536764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58200" cy="1066800"/>
          </a:xfrm>
        </p:spPr>
        <p:txBody>
          <a:bodyPr/>
          <a:lstStyle/>
          <a:p>
            <a:r>
              <a:rPr lang="en-US" dirty="0" smtClean="0"/>
              <a:t>INTRODUCTION TO HIV /AIDS</a:t>
            </a:r>
            <a:endParaRPr lang="en-US" dirty="0"/>
          </a:p>
        </p:txBody>
      </p:sp>
      <p:sp>
        <p:nvSpPr>
          <p:cNvPr id="3" name="Content Placeholder 2"/>
          <p:cNvSpPr>
            <a:spLocks noGrp="1"/>
          </p:cNvSpPr>
          <p:nvPr>
            <p:ph idx="1"/>
          </p:nvPr>
        </p:nvSpPr>
        <p:spPr>
          <a:xfrm>
            <a:off x="0" y="914400"/>
            <a:ext cx="8077200" cy="5486400"/>
          </a:xfrm>
        </p:spPr>
        <p:txBody>
          <a:bodyPr>
            <a:normAutofit/>
          </a:bodyPr>
          <a:lstStyle/>
          <a:p>
            <a:r>
              <a:rPr lang="en-US" sz="2800" dirty="0"/>
              <a:t>HIV is a public health threat globally. An estimated 1.5 million Kenyans are living with HIV, of whom 1,136,000 were on antiretroviral therapy by December 2017</a:t>
            </a:r>
            <a:r>
              <a:rPr lang="en-US" sz="2800" dirty="0" smtClean="0"/>
              <a:t>.</a:t>
            </a:r>
          </a:p>
          <a:p>
            <a:r>
              <a:rPr lang="en-US" sz="2800" dirty="0" smtClean="0"/>
              <a:t>The </a:t>
            </a:r>
            <a:r>
              <a:rPr lang="en-US" sz="2800" dirty="0"/>
              <a:t>MOH releases updated HIV prevention and treatment guidelines in line with emerging evidence every 2 years. These guidelines are aligned with the Ministry of Health’s mission of providing the highest standard of health for all Kenyans and one of the Government of Kenya’s Big Four Agenda on universal health coverage. </a:t>
            </a:r>
            <a:endParaRPr lang="en-US" sz="2800" dirty="0" smtClean="0"/>
          </a:p>
        </p:txBody>
      </p:sp>
    </p:spTree>
    <p:extLst>
      <p:ext uri="{BB962C8B-B14F-4D97-AF65-F5344CB8AC3E}">
        <p14:creationId xmlns:p14="http://schemas.microsoft.com/office/powerpoint/2010/main" val="27398835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dirty="0"/>
              <a:t>                            CT</a:t>
            </a:r>
          </a:p>
        </p:txBody>
      </p:sp>
      <p:sp>
        <p:nvSpPr>
          <p:cNvPr id="3" name="Content Placeholder 2"/>
          <p:cNvSpPr>
            <a:spLocks noGrp="1"/>
          </p:cNvSpPr>
          <p:nvPr>
            <p:ph idx="1"/>
          </p:nvPr>
        </p:nvSpPr>
        <p:spPr>
          <a:xfrm>
            <a:off x="457200" y="990600"/>
            <a:ext cx="7620000" cy="5562600"/>
          </a:xfrm>
        </p:spPr>
        <p:txBody>
          <a:bodyPr>
            <a:normAutofit lnSpcReduction="10000"/>
          </a:bodyPr>
          <a:lstStyle/>
          <a:p>
            <a:pPr marL="114300" indent="0">
              <a:buNone/>
            </a:pPr>
            <a:r>
              <a:rPr lang="en-US" b="1" dirty="0"/>
              <a:t>Stage 4</a:t>
            </a:r>
          </a:p>
          <a:p>
            <a:pPr marL="114300" indent="0">
              <a:buNone/>
            </a:pPr>
            <a:r>
              <a:rPr lang="en-US" dirty="0"/>
              <a:t>• HIV wasting syndrome (weight loss &gt; 10%, plus </a:t>
            </a:r>
            <a:r>
              <a:rPr lang="en-US" dirty="0" smtClean="0"/>
              <a:t>either</a:t>
            </a:r>
          </a:p>
          <a:p>
            <a:pPr marL="114300" indent="0">
              <a:buNone/>
            </a:pPr>
            <a:r>
              <a:rPr lang="en-US" dirty="0" smtClean="0"/>
              <a:t> </a:t>
            </a:r>
            <a:r>
              <a:rPr lang="en-US" dirty="0"/>
              <a:t>chronic unexplained </a:t>
            </a:r>
            <a:r>
              <a:rPr lang="en-US" dirty="0" err="1"/>
              <a:t>diarrhoea</a:t>
            </a:r>
            <a:r>
              <a:rPr lang="en-US" dirty="0"/>
              <a:t> </a:t>
            </a:r>
            <a:r>
              <a:rPr lang="en-US" dirty="0" smtClean="0"/>
              <a:t>or</a:t>
            </a:r>
          </a:p>
          <a:p>
            <a:pPr marL="114300" indent="0">
              <a:buNone/>
            </a:pPr>
            <a:r>
              <a:rPr lang="en-US" dirty="0" smtClean="0"/>
              <a:t> </a:t>
            </a:r>
            <a:r>
              <a:rPr lang="en-US" dirty="0"/>
              <a:t>chronic unexplained fever)</a:t>
            </a:r>
          </a:p>
          <a:p>
            <a:pPr marL="114300" indent="0">
              <a:buNone/>
            </a:pPr>
            <a:r>
              <a:rPr lang="en-US" dirty="0"/>
              <a:t>• Pneumocystis pneumonia</a:t>
            </a:r>
          </a:p>
          <a:p>
            <a:pPr marL="114300" indent="0">
              <a:buNone/>
            </a:pPr>
            <a:r>
              <a:rPr lang="en-US" dirty="0"/>
              <a:t>• Recurrent severe bacterial pneumonia</a:t>
            </a:r>
          </a:p>
          <a:p>
            <a:pPr marL="114300" indent="0">
              <a:buNone/>
            </a:pPr>
            <a:r>
              <a:rPr lang="en-US" dirty="0"/>
              <a:t>• Chronic herpes simplex infection for more than one month</a:t>
            </a:r>
          </a:p>
          <a:p>
            <a:pPr marL="114300" indent="0">
              <a:buNone/>
            </a:pPr>
            <a:r>
              <a:rPr lang="en-US" dirty="0"/>
              <a:t>• Candidiasis of the </a:t>
            </a:r>
            <a:r>
              <a:rPr lang="en-US" dirty="0" err="1"/>
              <a:t>oesophagus</a:t>
            </a:r>
            <a:r>
              <a:rPr lang="en-US" dirty="0"/>
              <a:t>, trachea, bronchi or lungs</a:t>
            </a:r>
          </a:p>
          <a:p>
            <a:pPr marL="114300" indent="0">
              <a:buNone/>
            </a:pPr>
            <a:r>
              <a:rPr lang="en-US" dirty="0"/>
              <a:t>• Extra-pulmonary tuberculosis</a:t>
            </a:r>
          </a:p>
          <a:p>
            <a:pPr marL="114300" indent="0">
              <a:buNone/>
            </a:pPr>
            <a:r>
              <a:rPr lang="en-US" dirty="0"/>
              <a:t>• Kaposi’s sarcoma</a:t>
            </a:r>
          </a:p>
          <a:p>
            <a:pPr marL="114300" indent="0">
              <a:buNone/>
            </a:pPr>
            <a:r>
              <a:rPr lang="en-US" dirty="0"/>
              <a:t>• Cytomegalovirus infection</a:t>
            </a:r>
          </a:p>
          <a:p>
            <a:pPr marL="114300" indent="0">
              <a:buNone/>
            </a:pPr>
            <a:r>
              <a:rPr lang="en-US" dirty="0"/>
              <a:t>• Central nervous system toxoplasmosis</a:t>
            </a:r>
          </a:p>
          <a:p>
            <a:pPr marL="114300" indent="0">
              <a:buNone/>
            </a:pPr>
            <a:r>
              <a:rPr lang="en-US" dirty="0"/>
              <a:t>• HIV encephalopathy</a:t>
            </a:r>
          </a:p>
          <a:p>
            <a:pPr marL="114300" indent="0">
              <a:buNone/>
            </a:pPr>
            <a:r>
              <a:rPr lang="en-US" dirty="0"/>
              <a:t>• Cryptococcal meningitis or other extra-pulmonary cryptococcosis.</a:t>
            </a:r>
          </a:p>
        </p:txBody>
      </p:sp>
    </p:spTree>
    <p:extLst>
      <p:ext uri="{BB962C8B-B14F-4D97-AF65-F5344CB8AC3E}">
        <p14:creationId xmlns:p14="http://schemas.microsoft.com/office/powerpoint/2010/main" val="3164281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a:xfrm>
            <a:off x="457200" y="1143000"/>
            <a:ext cx="7620000" cy="5410200"/>
          </a:xfrm>
        </p:spPr>
        <p:txBody>
          <a:bodyPr>
            <a:normAutofit/>
          </a:bodyPr>
          <a:lstStyle/>
          <a:p>
            <a:r>
              <a:rPr lang="en-US" sz="2400" dirty="0"/>
              <a:t>Disseminated non-</a:t>
            </a:r>
            <a:r>
              <a:rPr lang="en-US" sz="2400" dirty="0" err="1"/>
              <a:t>tuberculous</a:t>
            </a:r>
            <a:r>
              <a:rPr lang="en-US" sz="2400" dirty="0"/>
              <a:t> mycobacteria infection</a:t>
            </a:r>
          </a:p>
          <a:p>
            <a:pPr marL="114300" indent="0">
              <a:buNone/>
            </a:pPr>
            <a:r>
              <a:rPr lang="en-US" sz="2400" dirty="0"/>
              <a:t>• Progressive multifocal </a:t>
            </a:r>
            <a:r>
              <a:rPr lang="en-US" sz="2400" dirty="0" err="1"/>
              <a:t>leuko</a:t>
            </a:r>
            <a:r>
              <a:rPr lang="en-US" sz="2400" dirty="0"/>
              <a:t>-encephalopathy</a:t>
            </a:r>
          </a:p>
          <a:p>
            <a:pPr marL="114300" indent="0">
              <a:buNone/>
            </a:pPr>
            <a:r>
              <a:rPr lang="en-US" sz="2400" dirty="0"/>
              <a:t>• Chronic cryptosporidiosis</a:t>
            </a:r>
          </a:p>
          <a:p>
            <a:pPr marL="114300" indent="0">
              <a:buNone/>
            </a:pPr>
            <a:r>
              <a:rPr lang="en-US" sz="2400" dirty="0"/>
              <a:t>• Chronic isosporiasis</a:t>
            </a:r>
          </a:p>
          <a:p>
            <a:pPr marL="114300" indent="0">
              <a:buNone/>
            </a:pPr>
            <a:r>
              <a:rPr lang="en-US" sz="2400" dirty="0"/>
              <a:t>• Disseminated mycosis</a:t>
            </a:r>
          </a:p>
          <a:p>
            <a:pPr marL="114300" indent="0">
              <a:buNone/>
            </a:pPr>
            <a:r>
              <a:rPr lang="en-US" sz="2400" dirty="0"/>
              <a:t>• Recurrent non-typhoid salmonella septicemia</a:t>
            </a:r>
          </a:p>
          <a:p>
            <a:pPr marL="114300" indent="0">
              <a:buNone/>
            </a:pPr>
            <a:r>
              <a:rPr lang="en-US" sz="2400" dirty="0"/>
              <a:t>• Lymphoma</a:t>
            </a:r>
          </a:p>
          <a:p>
            <a:pPr marL="114300" indent="0">
              <a:buNone/>
            </a:pPr>
            <a:r>
              <a:rPr lang="en-US" sz="2400" dirty="0"/>
              <a:t>• Invasive cervical carcinoma</a:t>
            </a:r>
          </a:p>
          <a:p>
            <a:pPr marL="114300" indent="0">
              <a:buNone/>
            </a:pPr>
            <a:r>
              <a:rPr lang="en-US" sz="2400" dirty="0"/>
              <a:t>• Atypical disseminated leishmaniasis</a:t>
            </a:r>
          </a:p>
          <a:p>
            <a:pPr marL="114300" indent="0">
              <a:buNone/>
            </a:pPr>
            <a:r>
              <a:rPr lang="en-US" sz="2400" dirty="0"/>
              <a:t>• Symptomatic HIV-associated nephropathy or HIV-associated Cardiomyopathy.</a:t>
            </a:r>
          </a:p>
        </p:txBody>
      </p:sp>
    </p:spTree>
    <p:extLst>
      <p:ext uri="{BB962C8B-B14F-4D97-AF65-F5344CB8AC3E}">
        <p14:creationId xmlns:p14="http://schemas.microsoft.com/office/powerpoint/2010/main" val="3016937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VCT-VOLUNTARY COUNSELING TESTING</a:t>
            </a:r>
          </a:p>
        </p:txBody>
      </p:sp>
      <p:sp>
        <p:nvSpPr>
          <p:cNvPr id="3" name="Content Placeholder 2"/>
          <p:cNvSpPr>
            <a:spLocks noGrp="1"/>
          </p:cNvSpPr>
          <p:nvPr>
            <p:ph idx="1"/>
          </p:nvPr>
        </p:nvSpPr>
        <p:spPr/>
        <p:txBody>
          <a:bodyPr>
            <a:normAutofit/>
          </a:bodyPr>
          <a:lstStyle/>
          <a:p>
            <a:r>
              <a:rPr lang="en-US" sz="2400" dirty="0"/>
              <a:t>It is the process by which a person seeks to find out whether she /he is infected with HIV or not.</a:t>
            </a:r>
          </a:p>
          <a:p>
            <a:r>
              <a:rPr lang="en-US" sz="2400" dirty="0"/>
              <a:t>A) </a:t>
            </a:r>
            <a:r>
              <a:rPr lang="en-US" sz="2400" b="1" dirty="0"/>
              <a:t>VCT is voluntary:-</a:t>
            </a:r>
          </a:p>
          <a:p>
            <a:r>
              <a:rPr lang="en-US" sz="2400" dirty="0"/>
              <a:t>VCT services are allowed always voluntary and strictly confidential.</a:t>
            </a:r>
          </a:p>
          <a:p>
            <a:r>
              <a:rPr lang="en-US" sz="2400" dirty="0"/>
              <a:t>The dignity of the client is carefully maintained.</a:t>
            </a:r>
          </a:p>
          <a:p>
            <a:r>
              <a:rPr lang="en-US" sz="2400" dirty="0"/>
              <a:t>The client receive complete information about HIV/AIDS.</a:t>
            </a:r>
          </a:p>
          <a:p>
            <a:r>
              <a:rPr lang="en-US" sz="2400" dirty="0"/>
              <a:t>CLIENT gives informed consent for the test to be done.</a:t>
            </a:r>
          </a:p>
          <a:p>
            <a:r>
              <a:rPr lang="en-US" sz="2400" dirty="0"/>
              <a:t>Counselor's make sure that the client is requesting the service without any coercion.</a:t>
            </a:r>
          </a:p>
        </p:txBody>
      </p:sp>
    </p:spTree>
    <p:extLst>
      <p:ext uri="{BB962C8B-B14F-4D97-AF65-F5344CB8AC3E}">
        <p14:creationId xmlns:p14="http://schemas.microsoft.com/office/powerpoint/2010/main" val="3451240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a:t>                               CT</a:t>
            </a:r>
            <a:endParaRPr lang="en-US" dirty="0"/>
          </a:p>
        </p:txBody>
      </p:sp>
      <p:sp>
        <p:nvSpPr>
          <p:cNvPr id="3" name="Content Placeholder 2"/>
          <p:cNvSpPr>
            <a:spLocks noGrp="1"/>
          </p:cNvSpPr>
          <p:nvPr>
            <p:ph idx="1"/>
          </p:nvPr>
        </p:nvSpPr>
        <p:spPr>
          <a:xfrm>
            <a:off x="457200" y="1066800"/>
            <a:ext cx="7620000" cy="5334000"/>
          </a:xfrm>
        </p:spPr>
        <p:txBody>
          <a:bodyPr>
            <a:normAutofit/>
          </a:bodyPr>
          <a:lstStyle/>
          <a:p>
            <a:r>
              <a:rPr lang="en-US" dirty="0"/>
              <a:t>B)VCT provides professional counseling:</a:t>
            </a:r>
          </a:p>
          <a:p>
            <a:r>
              <a:rPr lang="en-US" dirty="0"/>
              <a:t>Profession counseling is a confidential dialogue between  the client and the care provider , with the aim of enabling the client to cope with stress and to take personal decision related to HIV/AIDS.</a:t>
            </a:r>
          </a:p>
          <a:p>
            <a:r>
              <a:rPr lang="en-US" dirty="0"/>
              <a:t>Counseling help the client decide if they are really ready to take the test and receive the result this help them understand the results.</a:t>
            </a:r>
          </a:p>
          <a:p>
            <a:r>
              <a:rPr lang="en-US" dirty="0"/>
              <a:t>Counseling helps the clients develop a plan to reduce future risk of infection.</a:t>
            </a:r>
          </a:p>
          <a:p>
            <a:r>
              <a:rPr lang="en-US" dirty="0"/>
              <a:t>C) VCT includes HIV testing:</a:t>
            </a:r>
          </a:p>
          <a:p>
            <a:r>
              <a:rPr lang="en-US" dirty="0"/>
              <a:t>HIV testing is done in all VCT </a:t>
            </a:r>
            <a:r>
              <a:rPr lang="en-US" dirty="0" err="1"/>
              <a:t>centres</a:t>
            </a:r>
            <a:r>
              <a:rPr lang="en-US" dirty="0"/>
              <a:t>.</a:t>
            </a:r>
          </a:p>
          <a:p>
            <a:r>
              <a:rPr lang="en-US" dirty="0"/>
              <a:t>Results are ready within a short (15-20min) the same day.</a:t>
            </a:r>
          </a:p>
          <a:p>
            <a:r>
              <a:rPr lang="en-US" dirty="0"/>
              <a:t>Simple and rapid test are done in most VCT </a:t>
            </a:r>
            <a:r>
              <a:rPr lang="en-US" dirty="0" smtClean="0"/>
              <a:t>CENTRES.</a:t>
            </a:r>
            <a:endParaRPr lang="en-US" dirty="0"/>
          </a:p>
          <a:p>
            <a:endParaRPr lang="en-US" dirty="0"/>
          </a:p>
        </p:txBody>
      </p:sp>
    </p:spTree>
    <p:extLst>
      <p:ext uri="{BB962C8B-B14F-4D97-AF65-F5344CB8AC3E}">
        <p14:creationId xmlns:p14="http://schemas.microsoft.com/office/powerpoint/2010/main" val="15372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dirty="0"/>
              <a:t>                           CT</a:t>
            </a:r>
          </a:p>
        </p:txBody>
      </p:sp>
      <p:sp>
        <p:nvSpPr>
          <p:cNvPr id="3" name="Content Placeholder 2"/>
          <p:cNvSpPr>
            <a:spLocks noGrp="1"/>
          </p:cNvSpPr>
          <p:nvPr>
            <p:ph idx="1"/>
          </p:nvPr>
        </p:nvSpPr>
        <p:spPr>
          <a:xfrm>
            <a:off x="457200" y="990600"/>
            <a:ext cx="7620000" cy="5410200"/>
          </a:xfrm>
        </p:spPr>
        <p:txBody>
          <a:bodyPr>
            <a:normAutofit/>
          </a:bodyPr>
          <a:lstStyle/>
          <a:p>
            <a:r>
              <a:rPr lang="en-US" sz="2400" dirty="0"/>
              <a:t>ALL positive results are confirmed within a second test.</a:t>
            </a:r>
          </a:p>
          <a:p>
            <a:r>
              <a:rPr lang="en-US" sz="2400" dirty="0"/>
              <a:t>Its done by a trained counselor or lab technique.</a:t>
            </a:r>
          </a:p>
          <a:p>
            <a:r>
              <a:rPr lang="en-US" sz="2400" dirty="0"/>
              <a:t>VCT is at the Centre of HIV prevention and care.</a:t>
            </a:r>
          </a:p>
          <a:p>
            <a:r>
              <a:rPr lang="en-US" sz="2400" b="1" dirty="0"/>
              <a:t>PURPOSE OF VCT.</a:t>
            </a:r>
          </a:p>
          <a:p>
            <a:r>
              <a:rPr lang="en-US" sz="2400" dirty="0"/>
              <a:t>To know ones HIV status.</a:t>
            </a:r>
          </a:p>
          <a:p>
            <a:r>
              <a:rPr lang="en-US" sz="2400" dirty="0"/>
              <a:t>Help reduce risky behaviour.</a:t>
            </a:r>
          </a:p>
          <a:p>
            <a:r>
              <a:rPr lang="en-US" sz="2400" dirty="0"/>
              <a:t>Enable early referrals for appropriate health services.</a:t>
            </a:r>
          </a:p>
          <a:p>
            <a:r>
              <a:rPr lang="en-US" sz="2400" dirty="0"/>
              <a:t>Help client  plan a future.</a:t>
            </a:r>
          </a:p>
          <a:p>
            <a:r>
              <a:rPr lang="en-US" sz="2400" dirty="0"/>
              <a:t>Reduce transmission of HIV.</a:t>
            </a:r>
          </a:p>
          <a:p>
            <a:r>
              <a:rPr lang="en-US" sz="2400" dirty="0"/>
              <a:t>Types of HIV testing :- VCT,DCT,RTC-Routine counseling and testing , MCT-Mandatory counseling and testing, surveillance testing.</a:t>
            </a:r>
          </a:p>
        </p:txBody>
      </p:sp>
    </p:spTree>
    <p:extLst>
      <p:ext uri="{BB962C8B-B14F-4D97-AF65-F5344CB8AC3E}">
        <p14:creationId xmlns:p14="http://schemas.microsoft.com/office/powerpoint/2010/main" val="2916799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VCT TO HIV POSITIVE CLIENTS</a:t>
            </a:r>
          </a:p>
        </p:txBody>
      </p:sp>
      <p:sp>
        <p:nvSpPr>
          <p:cNvPr id="3" name="Content Placeholder 2"/>
          <p:cNvSpPr>
            <a:spLocks noGrp="1"/>
          </p:cNvSpPr>
          <p:nvPr>
            <p:ph idx="1"/>
          </p:nvPr>
        </p:nvSpPr>
        <p:spPr/>
        <p:txBody>
          <a:bodyPr>
            <a:normAutofit lnSpcReduction="10000"/>
          </a:bodyPr>
          <a:lstStyle/>
          <a:p>
            <a:r>
              <a:rPr lang="en-US" dirty="0"/>
              <a:t>Prevention of HIV transmission to loved ones.</a:t>
            </a:r>
          </a:p>
          <a:p>
            <a:r>
              <a:rPr lang="en-US" dirty="0"/>
              <a:t>Make informed decisions about marriage, pregnancy and social relations.</a:t>
            </a:r>
          </a:p>
          <a:p>
            <a:r>
              <a:rPr lang="en-US" dirty="0"/>
              <a:t>Clients learn about positive living </a:t>
            </a:r>
            <a:r>
              <a:rPr lang="en-US" dirty="0" smtClean="0"/>
              <a:t>i.e. </a:t>
            </a:r>
            <a:r>
              <a:rPr lang="en-US" dirty="0"/>
              <a:t>taking care of ones health in order to stay healthy and longer:-avoid unprotected sex, good nutrition, follow up medical care, physical exercises social support, being optimistic.</a:t>
            </a:r>
          </a:p>
          <a:p>
            <a:r>
              <a:rPr lang="en-US" dirty="0"/>
              <a:t>Helps client cope with the psychological issues related to HIV especially stigma.</a:t>
            </a:r>
          </a:p>
          <a:p>
            <a:r>
              <a:rPr lang="en-US" dirty="0"/>
              <a:t>Assist disclosure to partners, families and children.</a:t>
            </a:r>
          </a:p>
          <a:p>
            <a:r>
              <a:rPr lang="en-US" dirty="0"/>
              <a:t>Ensure early referrals for other services e.g. nutritionist, FP, PMTCT, treatment of opportunistic infection, ART.</a:t>
            </a:r>
          </a:p>
          <a:p>
            <a:r>
              <a:rPr lang="en-US" dirty="0"/>
              <a:t>Refer clients for legal assistance incase of need.</a:t>
            </a:r>
          </a:p>
        </p:txBody>
      </p:sp>
    </p:spTree>
    <p:extLst>
      <p:ext uri="{BB962C8B-B14F-4D97-AF65-F5344CB8AC3E}">
        <p14:creationId xmlns:p14="http://schemas.microsoft.com/office/powerpoint/2010/main" val="2652572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VCT TO NEGATIVE CLIENTS</a:t>
            </a:r>
          </a:p>
        </p:txBody>
      </p:sp>
      <p:sp>
        <p:nvSpPr>
          <p:cNvPr id="3" name="Content Placeholder 2"/>
          <p:cNvSpPr>
            <a:spLocks noGrp="1"/>
          </p:cNvSpPr>
          <p:nvPr>
            <p:ph idx="1"/>
          </p:nvPr>
        </p:nvSpPr>
        <p:spPr/>
        <p:txBody>
          <a:bodyPr/>
          <a:lstStyle/>
          <a:p>
            <a:r>
              <a:rPr lang="en-US" dirty="0"/>
              <a:t>Negative results are strong motivator to reduce risky behavior.</a:t>
            </a:r>
          </a:p>
          <a:p>
            <a:r>
              <a:rPr lang="en-US" dirty="0"/>
              <a:t>Reduces fear, anxiety and hopelessness associated with past risky behavior.</a:t>
            </a:r>
          </a:p>
          <a:p>
            <a:r>
              <a:rPr lang="en-US" dirty="0"/>
              <a:t>Clients can seek treatment to other health problems without fear.</a:t>
            </a:r>
          </a:p>
          <a:p>
            <a:r>
              <a:rPr lang="en-US" dirty="0"/>
              <a:t>Clients can get married and plan pregnancy without doubt and fear.</a:t>
            </a:r>
          </a:p>
        </p:txBody>
      </p:sp>
    </p:spTree>
    <p:extLst>
      <p:ext uri="{BB962C8B-B14F-4D97-AF65-F5344CB8AC3E}">
        <p14:creationId xmlns:p14="http://schemas.microsoft.com/office/powerpoint/2010/main" val="2676346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TESTING</a:t>
            </a:r>
          </a:p>
        </p:txBody>
      </p:sp>
      <p:sp>
        <p:nvSpPr>
          <p:cNvPr id="3" name="Content Placeholder 2"/>
          <p:cNvSpPr>
            <a:spLocks noGrp="1"/>
          </p:cNvSpPr>
          <p:nvPr>
            <p:ph idx="1"/>
          </p:nvPr>
        </p:nvSpPr>
        <p:spPr>
          <a:xfrm>
            <a:off x="0" y="1143000"/>
            <a:ext cx="8077200" cy="5715000"/>
          </a:xfrm>
        </p:spPr>
        <p:txBody>
          <a:bodyPr>
            <a:noAutofit/>
          </a:bodyPr>
          <a:lstStyle/>
          <a:p>
            <a:r>
              <a:rPr lang="en-US" sz="2400" dirty="0"/>
              <a:t>The purpose is to establish presence of HIV infection.</a:t>
            </a:r>
          </a:p>
          <a:p>
            <a:r>
              <a:rPr lang="en-US" sz="2400" dirty="0"/>
              <a:t>The diagnostic tests are two:- serological test-ELIZA.</a:t>
            </a:r>
          </a:p>
          <a:p>
            <a:r>
              <a:rPr lang="en-US" sz="2400" dirty="0"/>
              <a:t>Viral detection methods- P24 marker.</a:t>
            </a:r>
          </a:p>
          <a:p>
            <a:r>
              <a:rPr lang="en-US" sz="2400" b="1" dirty="0"/>
              <a:t>1.SEROLOGICAL TESTS :-</a:t>
            </a:r>
          </a:p>
          <a:p>
            <a:r>
              <a:rPr lang="en-US" sz="2400" dirty="0"/>
              <a:t>Are based on antibody-antigen reaction.</a:t>
            </a:r>
          </a:p>
          <a:p>
            <a:r>
              <a:rPr lang="en-US" sz="2400" dirty="0"/>
              <a:t>They detect presence of antibodies in the blood </a:t>
            </a:r>
          </a:p>
          <a:p>
            <a:r>
              <a:rPr lang="en-US" sz="2400" dirty="0"/>
              <a:t>Only reliable after window period </a:t>
            </a:r>
            <a:r>
              <a:rPr lang="en-US" sz="2400" dirty="0" smtClean="0"/>
              <a:t>i.e. </a:t>
            </a:r>
            <a:r>
              <a:rPr lang="en-US" sz="2400" dirty="0"/>
              <a:t>time between the onset of infection and appearance of detectable antibodies.</a:t>
            </a:r>
          </a:p>
          <a:p>
            <a:r>
              <a:rPr lang="en-US" sz="2400" dirty="0"/>
              <a:t>Are common and widely used.</a:t>
            </a:r>
          </a:p>
          <a:p>
            <a:r>
              <a:rPr lang="en-US" sz="2400" dirty="0"/>
              <a:t>Blood and blood serum are the sample used</a:t>
            </a:r>
          </a:p>
          <a:p>
            <a:r>
              <a:rPr lang="en-US" sz="2400" dirty="0"/>
              <a:t>The serological test include :-   </a:t>
            </a:r>
          </a:p>
        </p:txBody>
      </p:sp>
    </p:spTree>
    <p:extLst>
      <p:ext uri="{BB962C8B-B14F-4D97-AF65-F5344CB8AC3E}">
        <p14:creationId xmlns:p14="http://schemas.microsoft.com/office/powerpoint/2010/main" val="1497656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077200" cy="1143000"/>
          </a:xfrm>
        </p:spPr>
        <p:txBody>
          <a:bodyPr/>
          <a:lstStyle/>
          <a:p>
            <a:r>
              <a:rPr lang="en-US" dirty="0"/>
              <a:t>ELIZA-Enzyme Linked Immuno-sorbent Assay</a:t>
            </a:r>
          </a:p>
        </p:txBody>
      </p:sp>
      <p:sp>
        <p:nvSpPr>
          <p:cNvPr id="3" name="Content Placeholder 2"/>
          <p:cNvSpPr>
            <a:spLocks noGrp="1"/>
          </p:cNvSpPr>
          <p:nvPr>
            <p:ph idx="1"/>
          </p:nvPr>
        </p:nvSpPr>
        <p:spPr/>
        <p:txBody>
          <a:bodyPr>
            <a:normAutofit lnSpcReduction="10000"/>
          </a:bodyPr>
          <a:lstStyle/>
          <a:p>
            <a:r>
              <a:rPr lang="en-US" dirty="0"/>
              <a:t>They are both long and rapid –Elisa test used in the diagnosis of HIV infection.</a:t>
            </a:r>
          </a:p>
          <a:p>
            <a:r>
              <a:rPr lang="en-US" dirty="0"/>
              <a:t>Long test are done in the laboratory and takes about 3 days to produce results.</a:t>
            </a:r>
          </a:p>
          <a:p>
            <a:r>
              <a:rPr lang="en-US" dirty="0"/>
              <a:t>Rapid tests are simple and commonly done in the VCT </a:t>
            </a:r>
            <a:r>
              <a:rPr lang="en-US" dirty="0" smtClean="0"/>
              <a:t>Centre's.</a:t>
            </a:r>
            <a:endParaRPr lang="en-US" dirty="0"/>
          </a:p>
          <a:p>
            <a:r>
              <a:rPr lang="en-US" dirty="0"/>
              <a:t>They produce results in less than 20 min. a test kit from the manufacturer is used e.g. determine , </a:t>
            </a:r>
            <a:r>
              <a:rPr lang="en-US" dirty="0" err="1"/>
              <a:t>Unigold</a:t>
            </a:r>
            <a:r>
              <a:rPr lang="en-US" dirty="0"/>
              <a:t>  </a:t>
            </a:r>
            <a:r>
              <a:rPr lang="en-US" dirty="0" err="1"/>
              <a:t>e.t.c</a:t>
            </a:r>
            <a:r>
              <a:rPr lang="en-US" dirty="0"/>
              <a:t> </a:t>
            </a:r>
          </a:p>
          <a:p>
            <a:r>
              <a:rPr lang="en-US" b="1" dirty="0"/>
              <a:t>CONFIRMATORY TEST:-</a:t>
            </a:r>
          </a:p>
          <a:p>
            <a:r>
              <a:rPr lang="en-US" dirty="0"/>
              <a:t>Are used to confirm all the positive test , they are very specific and sensible even to very low level of antibodies.</a:t>
            </a:r>
          </a:p>
          <a:p>
            <a:r>
              <a:rPr lang="en-US" dirty="0"/>
              <a:t>They include :- Western blot , </a:t>
            </a:r>
            <a:r>
              <a:rPr lang="en-US" dirty="0" err="1"/>
              <a:t>immuno</a:t>
            </a:r>
            <a:r>
              <a:rPr lang="en-US" dirty="0"/>
              <a:t>-fluorescent antibody assay.</a:t>
            </a:r>
          </a:p>
          <a:p>
            <a:endParaRPr lang="en-US" dirty="0"/>
          </a:p>
        </p:txBody>
      </p:sp>
    </p:spTree>
    <p:extLst>
      <p:ext uri="{BB962C8B-B14F-4D97-AF65-F5344CB8AC3E}">
        <p14:creationId xmlns:p14="http://schemas.microsoft.com/office/powerpoint/2010/main" val="1218602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2.VIRAL DETECTION METHOD</a:t>
            </a:r>
          </a:p>
        </p:txBody>
      </p:sp>
      <p:sp>
        <p:nvSpPr>
          <p:cNvPr id="3" name="Content Placeholder 2"/>
          <p:cNvSpPr>
            <a:spLocks noGrp="1"/>
          </p:cNvSpPr>
          <p:nvPr>
            <p:ph idx="1"/>
          </p:nvPr>
        </p:nvSpPr>
        <p:spPr/>
        <p:txBody>
          <a:bodyPr/>
          <a:lstStyle/>
          <a:p>
            <a:r>
              <a:rPr lang="en-US" dirty="0"/>
              <a:t>Its used to detect viral antigens, the antigen may be viral DNA or  RNA or viral proteins or the viral particles .</a:t>
            </a:r>
          </a:p>
          <a:p>
            <a:r>
              <a:rPr lang="en-US" dirty="0"/>
              <a:t>They include :-</a:t>
            </a:r>
          </a:p>
          <a:p>
            <a:r>
              <a:rPr lang="en-US" dirty="0"/>
              <a:t>Polymerase chain reaction- PCR</a:t>
            </a:r>
          </a:p>
          <a:p>
            <a:r>
              <a:rPr lang="en-US" dirty="0"/>
              <a:t>P24 Antigen  Assay.</a:t>
            </a:r>
          </a:p>
          <a:p>
            <a:endParaRPr lang="en-US" dirty="0"/>
          </a:p>
        </p:txBody>
      </p:sp>
    </p:spTree>
    <p:extLst>
      <p:ext uri="{BB962C8B-B14F-4D97-AF65-F5344CB8AC3E}">
        <p14:creationId xmlns:p14="http://schemas.microsoft.com/office/powerpoint/2010/main" val="318943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077200" cy="334962"/>
          </a:xfrm>
        </p:spPr>
        <p:txBody>
          <a:bodyPr/>
          <a:lstStyle/>
          <a:p>
            <a:endParaRPr lang="en-US" dirty="0"/>
          </a:p>
        </p:txBody>
      </p:sp>
      <p:sp>
        <p:nvSpPr>
          <p:cNvPr id="3" name="Content Placeholder 2"/>
          <p:cNvSpPr>
            <a:spLocks noGrp="1"/>
          </p:cNvSpPr>
          <p:nvPr>
            <p:ph idx="1"/>
          </p:nvPr>
        </p:nvSpPr>
        <p:spPr>
          <a:xfrm>
            <a:off x="228600" y="914400"/>
            <a:ext cx="8077200" cy="5791200"/>
          </a:xfrm>
        </p:spPr>
        <p:txBody>
          <a:bodyPr/>
          <a:lstStyle/>
          <a:p>
            <a:r>
              <a:rPr lang="en-US" sz="2400" dirty="0"/>
              <a:t>HIV testing services (HTS) provides the first critical link to comprehensive HIV treatment and prevention. Additionally, this initial step provides opportunities to offer other interventions such as sexual and reproductive health services, TB screening and referral, substance abuse screening and referral, information and referral for voluntary medical male circumcision, pre-exposure prophylaxis (</a:t>
            </a:r>
            <a:r>
              <a:rPr lang="en-US" sz="2400" dirty="0" err="1"/>
              <a:t>PrEP</a:t>
            </a:r>
            <a:r>
              <a:rPr lang="en-US" sz="2400" dirty="0"/>
              <a:t>), post-exposure prophylaxis (PEP) and other combination HIV prevention services.</a:t>
            </a:r>
          </a:p>
          <a:p>
            <a:r>
              <a:rPr lang="en-US" sz="2400" dirty="0"/>
              <a:t>HIV testing should be voluntary and conducted ethically in an environment where the five Cs of Consent, Confidentiality, Counselling, Correct results and Connection (linkage) can be assured. </a:t>
            </a:r>
          </a:p>
          <a:p>
            <a:endParaRPr lang="en-US" dirty="0"/>
          </a:p>
        </p:txBody>
      </p:sp>
    </p:spTree>
    <p:extLst>
      <p:ext uri="{BB962C8B-B14F-4D97-AF65-F5344CB8AC3E}">
        <p14:creationId xmlns:p14="http://schemas.microsoft.com/office/powerpoint/2010/main" val="2091904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914400"/>
          </a:xfrm>
        </p:spPr>
        <p:txBody>
          <a:bodyPr/>
          <a:lstStyle/>
          <a:p>
            <a:r>
              <a:rPr lang="en-US" dirty="0"/>
              <a:t>Comprehensive Care Clinic - CCC</a:t>
            </a:r>
          </a:p>
        </p:txBody>
      </p:sp>
      <p:sp>
        <p:nvSpPr>
          <p:cNvPr id="3" name="Content Placeholder 2"/>
          <p:cNvSpPr>
            <a:spLocks noGrp="1"/>
          </p:cNvSpPr>
          <p:nvPr>
            <p:ph idx="1"/>
          </p:nvPr>
        </p:nvSpPr>
        <p:spPr>
          <a:xfrm>
            <a:off x="0" y="762000"/>
            <a:ext cx="8458200" cy="6096000"/>
          </a:xfrm>
        </p:spPr>
        <p:txBody>
          <a:bodyPr>
            <a:noAutofit/>
          </a:bodyPr>
          <a:lstStyle/>
          <a:p>
            <a:r>
              <a:rPr lang="en-US" sz="2000" dirty="0"/>
              <a:t>It is chronic care clinic that embrace  chronic care model of providing health care services to patients  requiring long term care and treatment.</a:t>
            </a:r>
          </a:p>
          <a:p>
            <a:r>
              <a:rPr lang="en-US" sz="2000" dirty="0"/>
              <a:t> As you have covered in the introduction, HIV infection has no cure, and treatment is life-long. With HAART, persons infected with HIV can live long and productive lives; it is our onus as health care workers to support their care and treatment in a comprehensive manner to help them live long, healthy and productive lives. The key focus is to:-</a:t>
            </a:r>
          </a:p>
          <a:p>
            <a:r>
              <a:rPr lang="en-US" sz="2000" b="1" dirty="0"/>
              <a:t>Promote</a:t>
            </a:r>
            <a:r>
              <a:rPr lang="en-US" sz="2000" dirty="0"/>
              <a:t>- Promote healthy living (better diet, more physical activity and tobacco cessation) and healthy societies, especially for the poor and those living in disadvantaged populations. </a:t>
            </a:r>
          </a:p>
          <a:p>
            <a:r>
              <a:rPr lang="en-US" sz="2000" b="1" dirty="0"/>
              <a:t>Prevent:</a:t>
            </a:r>
            <a:r>
              <a:rPr lang="en-US" sz="2000" dirty="0"/>
              <a:t> Prevent   premature deaths and avoid unnecessary disability due to chronic diseases. The solutions exist now, and many are simple, cheap and cost effective.  </a:t>
            </a:r>
          </a:p>
          <a:p>
            <a:r>
              <a:rPr lang="en-US" sz="2000" b="1" dirty="0"/>
              <a:t>Treat-</a:t>
            </a:r>
            <a:r>
              <a:rPr lang="en-US" sz="2000" dirty="0"/>
              <a:t> Treat chronic diseases effectively, using latest available knowledge. Make treatment available to all, especially those in the poorest settings.  </a:t>
            </a:r>
          </a:p>
          <a:p>
            <a:r>
              <a:rPr lang="en-US" sz="2000" b="1" dirty="0"/>
              <a:t>Care </a:t>
            </a:r>
            <a:r>
              <a:rPr lang="en-US" sz="2000" dirty="0"/>
              <a:t>-Help provide appropriate care by facilitating equitable and good quality health care for major chronic disease</a:t>
            </a:r>
          </a:p>
        </p:txBody>
      </p:sp>
    </p:spTree>
    <p:extLst>
      <p:ext uri="{BB962C8B-B14F-4D97-AF65-F5344CB8AC3E}">
        <p14:creationId xmlns:p14="http://schemas.microsoft.com/office/powerpoint/2010/main" val="4080184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077200" cy="990600"/>
          </a:xfrm>
        </p:spPr>
        <p:txBody>
          <a:bodyPr/>
          <a:lstStyle/>
          <a:p>
            <a:r>
              <a:rPr lang="en-US" dirty="0"/>
              <a:t>Components of the Chronic Care Model</a:t>
            </a:r>
          </a:p>
        </p:txBody>
      </p:sp>
      <p:sp>
        <p:nvSpPr>
          <p:cNvPr id="3" name="Content Placeholder 2"/>
          <p:cNvSpPr>
            <a:spLocks noGrp="1"/>
          </p:cNvSpPr>
          <p:nvPr>
            <p:ph idx="1"/>
          </p:nvPr>
        </p:nvSpPr>
        <p:spPr>
          <a:xfrm>
            <a:off x="0" y="1066800"/>
            <a:ext cx="8077200" cy="5791200"/>
          </a:xfrm>
        </p:spPr>
        <p:txBody>
          <a:bodyPr>
            <a:normAutofit/>
          </a:bodyPr>
          <a:lstStyle/>
          <a:p>
            <a:r>
              <a:rPr lang="en-US" b="1" dirty="0"/>
              <a:t>Health system-organization of Health care</a:t>
            </a:r>
            <a:r>
              <a:rPr lang="en-US" dirty="0"/>
              <a:t>: Visible support of improvements provided by senior leadership . Incentives for care providers.</a:t>
            </a:r>
          </a:p>
          <a:p>
            <a:r>
              <a:rPr lang="en-US" b="1" dirty="0"/>
              <a:t>Self-management Support:- </a:t>
            </a:r>
            <a:r>
              <a:rPr lang="en-US" dirty="0"/>
              <a:t>educational resources, skills training and psychosocial support provided to patients to assist them managing their own care.</a:t>
            </a:r>
          </a:p>
          <a:p>
            <a:r>
              <a:rPr lang="en-US" b="1" dirty="0"/>
              <a:t>Decision Support </a:t>
            </a:r>
            <a:r>
              <a:rPr lang="en-US" dirty="0"/>
              <a:t>:Wide dissemination of practice guidelines. Educational specialists support provided to healthcare team.</a:t>
            </a:r>
          </a:p>
          <a:p>
            <a:r>
              <a:rPr lang="en-US" b="1" dirty="0"/>
              <a:t>Delivery System Design</a:t>
            </a:r>
            <a:r>
              <a:rPr lang="en-US" dirty="0"/>
              <a:t>: Planned visits and sustained follow-up. Clearly define roles of healthcare team.</a:t>
            </a:r>
          </a:p>
          <a:p>
            <a:r>
              <a:rPr lang="en-US" b="1" dirty="0"/>
              <a:t>Clinical Information Systems: </a:t>
            </a:r>
            <a:r>
              <a:rPr lang="en-US" dirty="0"/>
              <a:t>Surveillance system that provides alerts, recall and follow-up information.</a:t>
            </a:r>
          </a:p>
          <a:p>
            <a:r>
              <a:rPr lang="en-US" b="1" dirty="0"/>
              <a:t>Community Resources and Policies: </a:t>
            </a:r>
            <a:r>
              <a:rPr lang="en-US" dirty="0"/>
              <a:t>Identify effective programs and encourage appropriate participation. Referral to relevant community-based services.</a:t>
            </a:r>
          </a:p>
        </p:txBody>
      </p:sp>
    </p:spTree>
    <p:extLst>
      <p:ext uri="{BB962C8B-B14F-4D97-AF65-F5344CB8AC3E}">
        <p14:creationId xmlns:p14="http://schemas.microsoft.com/office/powerpoint/2010/main" val="196118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TRIAGE OF PATIENTS IN THE HIV CLINIC</a:t>
            </a:r>
          </a:p>
        </p:txBody>
      </p:sp>
      <p:sp>
        <p:nvSpPr>
          <p:cNvPr id="3" name="Content Placeholder 2"/>
          <p:cNvSpPr>
            <a:spLocks noGrp="1"/>
          </p:cNvSpPr>
          <p:nvPr>
            <p:ph idx="1"/>
          </p:nvPr>
        </p:nvSpPr>
        <p:spPr>
          <a:xfrm>
            <a:off x="457200" y="1447800"/>
            <a:ext cx="7620000" cy="4953000"/>
          </a:xfrm>
        </p:spPr>
        <p:txBody>
          <a:bodyPr>
            <a:noAutofit/>
          </a:bodyPr>
          <a:lstStyle/>
          <a:p>
            <a:r>
              <a:rPr lang="en-US" sz="2400" b="1" dirty="0"/>
              <a:t>Triage- </a:t>
            </a:r>
            <a:r>
              <a:rPr lang="en-US" sz="2400" dirty="0"/>
              <a:t>can be defined as the process where treatment of patients is prioritized based on the severity .The term comes from the French verb “trier”, meaning to separate, sift or select.</a:t>
            </a:r>
          </a:p>
          <a:p>
            <a:r>
              <a:rPr lang="en-US" sz="2400" b="1" dirty="0"/>
              <a:t>PRINCIPLES OF TRIAGE:-</a:t>
            </a:r>
          </a:p>
          <a:p>
            <a:r>
              <a:rPr lang="en-US" sz="2400" dirty="0"/>
              <a:t>Patients   should be quickly assessed upon arrival at the Health Facility.</a:t>
            </a:r>
          </a:p>
          <a:p>
            <a:r>
              <a:rPr lang="en-US" sz="2400" dirty="0"/>
              <a:t>Assessment  should be done by a qualified HCW who can rapidly classify patients based on severity of illness or likelihood of deteriorating rapidly.</a:t>
            </a:r>
          </a:p>
          <a:p>
            <a:r>
              <a:rPr lang="en-US" sz="2400" dirty="0"/>
              <a:t>Patients identified as requiring urgent medical attention are seen by a senior HCW immediately before other patients are attended.   </a:t>
            </a:r>
          </a:p>
        </p:txBody>
      </p:sp>
    </p:spTree>
    <p:extLst>
      <p:ext uri="{BB962C8B-B14F-4D97-AF65-F5344CB8AC3E}">
        <p14:creationId xmlns:p14="http://schemas.microsoft.com/office/powerpoint/2010/main" val="1481468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Triage</a:t>
            </a:r>
          </a:p>
        </p:txBody>
      </p:sp>
      <p:sp>
        <p:nvSpPr>
          <p:cNvPr id="3" name="Content Placeholder 2"/>
          <p:cNvSpPr>
            <a:spLocks noGrp="1"/>
          </p:cNvSpPr>
          <p:nvPr>
            <p:ph idx="1"/>
          </p:nvPr>
        </p:nvSpPr>
        <p:spPr>
          <a:xfrm>
            <a:off x="457200" y="1219200"/>
            <a:ext cx="7620000" cy="5181600"/>
          </a:xfrm>
        </p:spPr>
        <p:txBody>
          <a:bodyPr>
            <a:normAutofit/>
          </a:bodyPr>
          <a:lstStyle/>
          <a:p>
            <a:r>
              <a:rPr lang="en-US" dirty="0"/>
              <a:t>Patients who are critically ill or who may deteriorate rapidly (such as young children) are quickly identified and immediately stabilized. If these patients wait on the queue they may die before being attended to .</a:t>
            </a:r>
          </a:p>
          <a:p>
            <a:r>
              <a:rPr lang="en-US" dirty="0"/>
              <a:t>Triage can be part of the facility infection prevention protocol by identifying coughing patients who can be seen early or asked to wait in a special well-ventilated area to reduce air borne disease transmission like TB .</a:t>
            </a:r>
          </a:p>
          <a:p>
            <a:r>
              <a:rPr lang="en-US" dirty="0"/>
              <a:t> Triage can enhance task shifting by identifying stable patients who can be seen by less experienced HCWs e.g. prescription for the drug pick ups . </a:t>
            </a:r>
          </a:p>
          <a:p>
            <a:r>
              <a:rPr lang="en-US" dirty="0"/>
              <a:t>Triage can identify patients who need attention at specific departments, such as pregnant women who may need to be seen at the MCH</a:t>
            </a:r>
          </a:p>
        </p:txBody>
      </p:sp>
    </p:spTree>
    <p:extLst>
      <p:ext uri="{BB962C8B-B14F-4D97-AF65-F5344CB8AC3E}">
        <p14:creationId xmlns:p14="http://schemas.microsoft.com/office/powerpoint/2010/main" val="1575217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Triage</a:t>
            </a:r>
          </a:p>
        </p:txBody>
      </p:sp>
      <p:sp>
        <p:nvSpPr>
          <p:cNvPr id="3" name="Content Placeholder 2"/>
          <p:cNvSpPr>
            <a:spLocks noGrp="1"/>
          </p:cNvSpPr>
          <p:nvPr>
            <p:ph idx="1"/>
          </p:nvPr>
        </p:nvSpPr>
        <p:spPr/>
        <p:txBody>
          <a:bodyPr/>
          <a:lstStyle/>
          <a:p>
            <a:r>
              <a:rPr lang="en-US" dirty="0"/>
              <a:t> Identifying patients who need to be seen urgently</a:t>
            </a:r>
          </a:p>
          <a:p>
            <a:r>
              <a:rPr lang="en-US" dirty="0"/>
              <a:t>  Documenting the triage findings</a:t>
            </a:r>
          </a:p>
          <a:p>
            <a:r>
              <a:rPr lang="en-US" dirty="0"/>
              <a:t>  Providing urgent medical management for the priority patient.</a:t>
            </a:r>
          </a:p>
        </p:txBody>
      </p:sp>
    </p:spTree>
    <p:extLst>
      <p:ext uri="{BB962C8B-B14F-4D97-AF65-F5344CB8AC3E}">
        <p14:creationId xmlns:p14="http://schemas.microsoft.com/office/powerpoint/2010/main" val="17873701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14400"/>
          </a:xfrm>
        </p:spPr>
        <p:txBody>
          <a:bodyPr/>
          <a:lstStyle/>
          <a:p>
            <a:r>
              <a:rPr lang="en-US" dirty="0"/>
              <a:t>  </a:t>
            </a:r>
            <a:r>
              <a:rPr lang="en-US" dirty="0" smtClean="0"/>
              <a:t>Management  </a:t>
            </a:r>
            <a:r>
              <a:rPr lang="en-US" dirty="0"/>
              <a:t>of HIV clinic    </a:t>
            </a:r>
          </a:p>
        </p:txBody>
      </p:sp>
      <p:sp>
        <p:nvSpPr>
          <p:cNvPr id="3" name="Content Placeholder 2"/>
          <p:cNvSpPr>
            <a:spLocks noGrp="1"/>
          </p:cNvSpPr>
          <p:nvPr>
            <p:ph idx="1"/>
          </p:nvPr>
        </p:nvSpPr>
        <p:spPr>
          <a:xfrm>
            <a:off x="152400" y="1066800"/>
            <a:ext cx="7924800" cy="5562600"/>
          </a:xfrm>
        </p:spPr>
        <p:txBody>
          <a:bodyPr>
            <a:normAutofit fontScale="92500" lnSpcReduction="20000"/>
          </a:bodyPr>
          <a:lstStyle/>
          <a:p>
            <a:pPr marL="114300" indent="0">
              <a:buNone/>
            </a:pPr>
            <a:r>
              <a:rPr lang="en-US" b="1" dirty="0"/>
              <a:t>Activities that take place in HIV clinic:-</a:t>
            </a:r>
          </a:p>
          <a:p>
            <a:r>
              <a:rPr lang="en-US" dirty="0"/>
              <a:t>Patient education .</a:t>
            </a:r>
          </a:p>
          <a:p>
            <a:r>
              <a:rPr lang="en-US" dirty="0"/>
              <a:t>Triage of patients.</a:t>
            </a:r>
          </a:p>
          <a:p>
            <a:r>
              <a:rPr lang="en-US" dirty="0"/>
              <a:t>Provision of medication.</a:t>
            </a:r>
          </a:p>
          <a:p>
            <a:r>
              <a:rPr lang="en-US" b="1" dirty="0"/>
              <a:t>Health care providers who are  seven star professionals:-</a:t>
            </a:r>
          </a:p>
          <a:p>
            <a:r>
              <a:rPr lang="en-US" dirty="0"/>
              <a:t>Care giver.</a:t>
            </a:r>
          </a:p>
          <a:p>
            <a:r>
              <a:rPr lang="en-US" dirty="0"/>
              <a:t>Decision maker.</a:t>
            </a:r>
          </a:p>
          <a:p>
            <a:r>
              <a:rPr lang="en-US" dirty="0"/>
              <a:t>Communicator.</a:t>
            </a:r>
          </a:p>
          <a:p>
            <a:r>
              <a:rPr lang="en-US" dirty="0"/>
              <a:t>Manager .</a:t>
            </a:r>
          </a:p>
          <a:p>
            <a:r>
              <a:rPr lang="en-US" dirty="0"/>
              <a:t>Leader.</a:t>
            </a:r>
          </a:p>
          <a:p>
            <a:r>
              <a:rPr lang="en-US" dirty="0"/>
              <a:t>Lifelong learner / Researcher.</a:t>
            </a:r>
          </a:p>
          <a:p>
            <a:r>
              <a:rPr lang="en-US" dirty="0"/>
              <a:t>Teacher.</a:t>
            </a:r>
          </a:p>
          <a:p>
            <a:r>
              <a:rPr lang="en-US" b="1" dirty="0"/>
              <a:t>Strategies in managing HIV clinic</a:t>
            </a:r>
          </a:p>
          <a:p>
            <a:r>
              <a:rPr lang="en-US" dirty="0"/>
              <a:t>Relevance </a:t>
            </a:r>
          </a:p>
          <a:p>
            <a:r>
              <a:rPr lang="en-US" dirty="0"/>
              <a:t>Quality </a:t>
            </a:r>
          </a:p>
          <a:p>
            <a:r>
              <a:rPr lang="en-US" dirty="0"/>
              <a:t>Cost effectiveness.</a:t>
            </a:r>
          </a:p>
          <a:p>
            <a:r>
              <a:rPr lang="en-US" dirty="0"/>
              <a:t>Equity .</a:t>
            </a:r>
          </a:p>
        </p:txBody>
      </p:sp>
    </p:spTree>
    <p:extLst>
      <p:ext uri="{BB962C8B-B14F-4D97-AF65-F5344CB8AC3E}">
        <p14:creationId xmlns:p14="http://schemas.microsoft.com/office/powerpoint/2010/main" val="3389944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Nurse in HIV clinic</a:t>
            </a:r>
          </a:p>
        </p:txBody>
      </p:sp>
      <p:sp>
        <p:nvSpPr>
          <p:cNvPr id="3" name="Content Placeholder 2"/>
          <p:cNvSpPr>
            <a:spLocks noGrp="1"/>
          </p:cNvSpPr>
          <p:nvPr>
            <p:ph idx="1"/>
          </p:nvPr>
        </p:nvSpPr>
        <p:spPr/>
        <p:txBody>
          <a:bodyPr>
            <a:normAutofit/>
          </a:bodyPr>
          <a:lstStyle/>
          <a:p>
            <a:r>
              <a:rPr lang="en-US" sz="3200" dirty="0"/>
              <a:t>Triage patients.</a:t>
            </a:r>
          </a:p>
          <a:p>
            <a:r>
              <a:rPr lang="en-US" sz="3200" dirty="0"/>
              <a:t>Continuation of clinical care of stable patients.</a:t>
            </a:r>
          </a:p>
          <a:p>
            <a:r>
              <a:rPr lang="en-US" sz="3200" dirty="0"/>
              <a:t>Nursing care.</a:t>
            </a:r>
          </a:p>
          <a:p>
            <a:r>
              <a:rPr lang="en-US" sz="3200" dirty="0"/>
              <a:t>Adherence counseling.</a:t>
            </a:r>
          </a:p>
          <a:p>
            <a:r>
              <a:rPr lang="en-US" sz="3200" dirty="0"/>
              <a:t>Detection of side effects and adverse effects of medication.</a:t>
            </a:r>
          </a:p>
        </p:txBody>
      </p:sp>
    </p:spTree>
    <p:extLst>
      <p:ext uri="{BB962C8B-B14F-4D97-AF65-F5344CB8AC3E}">
        <p14:creationId xmlns:p14="http://schemas.microsoft.com/office/powerpoint/2010/main" val="1680073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HIV infection</a:t>
            </a:r>
          </a:p>
        </p:txBody>
      </p:sp>
      <p:sp>
        <p:nvSpPr>
          <p:cNvPr id="3" name="Content Placeholder 2"/>
          <p:cNvSpPr>
            <a:spLocks noGrp="1"/>
          </p:cNvSpPr>
          <p:nvPr>
            <p:ph idx="1"/>
          </p:nvPr>
        </p:nvSpPr>
        <p:spPr>
          <a:xfrm>
            <a:off x="457200" y="1270000"/>
            <a:ext cx="7620000" cy="5359400"/>
          </a:xfrm>
        </p:spPr>
        <p:txBody>
          <a:bodyPr>
            <a:normAutofit fontScale="85000" lnSpcReduction="20000"/>
          </a:bodyPr>
          <a:lstStyle/>
          <a:p>
            <a:r>
              <a:rPr lang="en-US" b="1" dirty="0"/>
              <a:t>CLINICAL SUPPORT:-</a:t>
            </a:r>
          </a:p>
          <a:p>
            <a:r>
              <a:rPr lang="en-US" dirty="0"/>
              <a:t>Management of opportunistic infections and conditions.</a:t>
            </a:r>
          </a:p>
          <a:p>
            <a:r>
              <a:rPr lang="en-US" dirty="0"/>
              <a:t>Antiretroviral therapy</a:t>
            </a:r>
          </a:p>
          <a:p>
            <a:r>
              <a:rPr lang="en-US" b="1" dirty="0"/>
              <a:t>Opportunistic infections.</a:t>
            </a:r>
          </a:p>
          <a:p>
            <a:r>
              <a:rPr lang="en-US" dirty="0"/>
              <a:t>The occurrence of an OI depends on both.</a:t>
            </a:r>
          </a:p>
          <a:p>
            <a:r>
              <a:rPr lang="en-US" dirty="0"/>
              <a:t>Rate of progression of HIV infection.</a:t>
            </a:r>
          </a:p>
          <a:p>
            <a:r>
              <a:rPr lang="en-US" dirty="0"/>
              <a:t>Extent of suppression of immune system.</a:t>
            </a:r>
          </a:p>
          <a:p>
            <a:r>
              <a:rPr lang="en-US" dirty="0"/>
              <a:t>Management of opportunistic infections and conditions.</a:t>
            </a:r>
          </a:p>
          <a:p>
            <a:r>
              <a:rPr lang="en-US" b="1" dirty="0"/>
              <a:t>NB: </a:t>
            </a:r>
            <a:r>
              <a:rPr lang="en-US" dirty="0"/>
              <a:t>The main burden of disease in PLWHIV is from opportunistic infections.</a:t>
            </a:r>
            <a:endParaRPr lang="en-US" b="1" dirty="0"/>
          </a:p>
          <a:p>
            <a:r>
              <a:rPr lang="en-US" b="1" dirty="0"/>
              <a:t>NON –CLINICAL:-</a:t>
            </a:r>
          </a:p>
          <a:p>
            <a:r>
              <a:rPr lang="en-US" dirty="0"/>
              <a:t>Spiritual support.</a:t>
            </a:r>
          </a:p>
          <a:p>
            <a:r>
              <a:rPr lang="en-US" dirty="0"/>
              <a:t>Psychosocial support .</a:t>
            </a:r>
          </a:p>
          <a:p>
            <a:r>
              <a:rPr lang="en-US" dirty="0"/>
              <a:t>Emotional support.</a:t>
            </a:r>
          </a:p>
          <a:p>
            <a:r>
              <a:rPr lang="en-US" dirty="0"/>
              <a:t>Human Rights and Legal support.</a:t>
            </a:r>
          </a:p>
          <a:p>
            <a:r>
              <a:rPr lang="en-US" dirty="0"/>
              <a:t>Physical .</a:t>
            </a:r>
          </a:p>
          <a:p>
            <a:r>
              <a:rPr lang="en-US" dirty="0"/>
              <a:t>Social .</a:t>
            </a:r>
          </a:p>
        </p:txBody>
      </p:sp>
    </p:spTree>
    <p:extLst>
      <p:ext uri="{BB962C8B-B14F-4D97-AF65-F5344CB8AC3E}">
        <p14:creationId xmlns:p14="http://schemas.microsoft.com/office/powerpoint/2010/main" val="691218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p:txBody>
          <a:bodyPr/>
          <a:lstStyle/>
          <a:p>
            <a:r>
              <a:rPr lang="en-US" b="1" dirty="0"/>
              <a:t>NUTRITIONAL INTERVENTIONS</a:t>
            </a:r>
          </a:p>
          <a:p>
            <a:r>
              <a:rPr lang="en-US" dirty="0"/>
              <a:t>Identify available, accessible healthy foods.</a:t>
            </a:r>
          </a:p>
          <a:p>
            <a:r>
              <a:rPr lang="en-US" dirty="0"/>
              <a:t>Counsel and/or plan a diet with a patient taking into consideration the following issues.</a:t>
            </a:r>
          </a:p>
          <a:p>
            <a:r>
              <a:rPr lang="en-US" dirty="0"/>
              <a:t>Recommended additional energy intake.</a:t>
            </a:r>
          </a:p>
          <a:p>
            <a:r>
              <a:rPr lang="en-US" dirty="0"/>
              <a:t>Encourage a healthy diet.</a:t>
            </a:r>
          </a:p>
          <a:p>
            <a:r>
              <a:rPr lang="en-US" dirty="0"/>
              <a:t>Promote food safety.</a:t>
            </a:r>
          </a:p>
          <a:p>
            <a:r>
              <a:rPr lang="en-US" dirty="0"/>
              <a:t>Drug –food interaction.</a:t>
            </a:r>
          </a:p>
          <a:p>
            <a:r>
              <a:rPr lang="en-US" dirty="0"/>
              <a:t>Special concerns – pregnancy, children.</a:t>
            </a:r>
          </a:p>
          <a:p>
            <a:endParaRPr lang="en-US" dirty="0"/>
          </a:p>
        </p:txBody>
      </p:sp>
    </p:spTree>
    <p:extLst>
      <p:ext uri="{BB962C8B-B14F-4D97-AF65-F5344CB8AC3E}">
        <p14:creationId xmlns:p14="http://schemas.microsoft.com/office/powerpoint/2010/main" val="4072646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package of Care for PLWHIV-8 components of care</a:t>
            </a:r>
          </a:p>
        </p:txBody>
      </p:sp>
      <p:sp>
        <p:nvSpPr>
          <p:cNvPr id="3" name="Content Placeholder 2"/>
          <p:cNvSpPr>
            <a:spLocks noGrp="1"/>
          </p:cNvSpPr>
          <p:nvPr>
            <p:ph idx="1"/>
          </p:nvPr>
        </p:nvSpPr>
        <p:spPr/>
        <p:txBody>
          <a:bodyPr>
            <a:noAutofit/>
          </a:bodyPr>
          <a:lstStyle/>
          <a:p>
            <a:r>
              <a:rPr lang="en-US" sz="2800" dirty="0"/>
              <a:t>Antiretroviral therapy.</a:t>
            </a:r>
          </a:p>
          <a:p>
            <a:r>
              <a:rPr lang="en-US" sz="2800" dirty="0"/>
              <a:t>Positive Health ,Dignity and Prevention.</a:t>
            </a:r>
          </a:p>
          <a:p>
            <a:r>
              <a:rPr lang="en-US" sz="2800" dirty="0"/>
              <a:t>Screening for and prevention of specific opportunistic infections.</a:t>
            </a:r>
          </a:p>
          <a:p>
            <a:r>
              <a:rPr lang="en-US" sz="2800" dirty="0"/>
              <a:t>Reproductive health services.</a:t>
            </a:r>
          </a:p>
          <a:p>
            <a:r>
              <a:rPr lang="en-US" sz="2800" dirty="0"/>
              <a:t>Screening for and management of Non-communicable diseases.</a:t>
            </a:r>
          </a:p>
          <a:p>
            <a:r>
              <a:rPr lang="en-US" sz="2800" dirty="0"/>
              <a:t>Mental health screening and management.</a:t>
            </a:r>
          </a:p>
          <a:p>
            <a:r>
              <a:rPr lang="en-US" sz="2800" dirty="0"/>
              <a:t>Nutrition services.</a:t>
            </a:r>
          </a:p>
          <a:p>
            <a:r>
              <a:rPr lang="en-US" sz="2800" dirty="0"/>
              <a:t>Prevention of </a:t>
            </a:r>
            <a:r>
              <a:rPr lang="en-US" sz="2800"/>
              <a:t>other infections.</a:t>
            </a:r>
            <a:endParaRPr lang="en-US" sz="2800" dirty="0"/>
          </a:p>
        </p:txBody>
      </p:sp>
    </p:spTree>
    <p:extLst>
      <p:ext uri="{BB962C8B-B14F-4D97-AF65-F5344CB8AC3E}">
        <p14:creationId xmlns:p14="http://schemas.microsoft.com/office/powerpoint/2010/main" val="3199696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TERMS</a:t>
            </a:r>
          </a:p>
        </p:txBody>
      </p:sp>
      <p:sp>
        <p:nvSpPr>
          <p:cNvPr id="3" name="Content Placeholder 2"/>
          <p:cNvSpPr>
            <a:spLocks noGrp="1"/>
          </p:cNvSpPr>
          <p:nvPr>
            <p:ph idx="1"/>
          </p:nvPr>
        </p:nvSpPr>
        <p:spPr>
          <a:xfrm>
            <a:off x="457200" y="1371600"/>
            <a:ext cx="7620000" cy="5029200"/>
          </a:xfrm>
        </p:spPr>
        <p:txBody>
          <a:bodyPr>
            <a:normAutofit fontScale="92500" lnSpcReduction="20000"/>
          </a:bodyPr>
          <a:lstStyle/>
          <a:p>
            <a:r>
              <a:rPr lang="en-US" sz="3200" b="1" dirty="0"/>
              <a:t>List of Abbreviations and Acronyms</a:t>
            </a:r>
          </a:p>
          <a:p>
            <a:r>
              <a:rPr lang="en-US" sz="3200" b="1" dirty="0"/>
              <a:t>AIDS-</a:t>
            </a:r>
            <a:r>
              <a:rPr lang="en-US" sz="3200" dirty="0"/>
              <a:t> Acquired Immune Deficiency Syndrome</a:t>
            </a:r>
          </a:p>
          <a:p>
            <a:r>
              <a:rPr lang="en-US" sz="3200" b="1" dirty="0"/>
              <a:t>ART-</a:t>
            </a:r>
            <a:r>
              <a:rPr lang="en-US" sz="3200" dirty="0"/>
              <a:t> Antiretroviral Therapy</a:t>
            </a:r>
          </a:p>
          <a:p>
            <a:r>
              <a:rPr lang="en-US" sz="3200" b="1" dirty="0"/>
              <a:t>HAART</a:t>
            </a:r>
            <a:r>
              <a:rPr lang="en-US" sz="3200" dirty="0"/>
              <a:t>- Highly Active Antiretroviral Therapy</a:t>
            </a:r>
          </a:p>
          <a:p>
            <a:r>
              <a:rPr lang="en-US" sz="3200" b="1" dirty="0"/>
              <a:t>CD4 - </a:t>
            </a:r>
            <a:r>
              <a:rPr lang="en-US" sz="3200" dirty="0"/>
              <a:t>Cluster of differentiation 4</a:t>
            </a:r>
          </a:p>
          <a:p>
            <a:r>
              <a:rPr lang="en-US" sz="3200" b="1" dirty="0"/>
              <a:t>CDC - </a:t>
            </a:r>
            <a:r>
              <a:rPr lang="en-US" sz="3200" dirty="0"/>
              <a:t>Centers for Disease Control and Prevention</a:t>
            </a:r>
          </a:p>
          <a:p>
            <a:r>
              <a:rPr lang="en-US" sz="3200" b="1" dirty="0"/>
              <a:t>DNA - </a:t>
            </a:r>
            <a:r>
              <a:rPr lang="en-US" sz="3200" dirty="0"/>
              <a:t>Deoxyribonucleic acid</a:t>
            </a:r>
          </a:p>
          <a:p>
            <a:r>
              <a:rPr lang="en-US" sz="3200" b="1" dirty="0"/>
              <a:t>HIV - </a:t>
            </a:r>
            <a:r>
              <a:rPr lang="en-US" sz="3200" dirty="0"/>
              <a:t>Human Immunodeficiency Virus</a:t>
            </a:r>
          </a:p>
          <a:p>
            <a:r>
              <a:rPr lang="en-US" sz="3200" b="1" dirty="0"/>
              <a:t>KAIS - </a:t>
            </a:r>
            <a:r>
              <a:rPr lang="en-US" sz="3200" dirty="0"/>
              <a:t>Kenya AIDS Indicator Survey</a:t>
            </a:r>
          </a:p>
          <a:p>
            <a:r>
              <a:rPr lang="en-US" sz="3200" b="1" dirty="0"/>
              <a:t>KDHS-</a:t>
            </a:r>
            <a:r>
              <a:rPr lang="en-US" sz="3200" dirty="0"/>
              <a:t> Kenya Demographic Health Survey</a:t>
            </a:r>
          </a:p>
          <a:p>
            <a:endParaRPr lang="en-US" dirty="0"/>
          </a:p>
        </p:txBody>
      </p:sp>
    </p:spTree>
    <p:extLst>
      <p:ext uri="{BB962C8B-B14F-4D97-AF65-F5344CB8AC3E}">
        <p14:creationId xmlns:p14="http://schemas.microsoft.com/office/powerpoint/2010/main" val="22188211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the Standard Package of Care for PLHIV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302756"/>
              </p:ext>
            </p:extLst>
          </p:nvPr>
        </p:nvGraphicFramePr>
        <p:xfrm>
          <a:off x="457200" y="1600200"/>
          <a:ext cx="7620000" cy="688848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1219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lt1"/>
                          </a:solidFill>
                          <a:latin typeface="+mn-lt"/>
                          <a:ea typeface="+mn-ea"/>
                          <a:cs typeface="+mn-cs"/>
                        </a:rPr>
                        <a:t>Component of Standard Package of Care </a:t>
                      </a:r>
                      <a:r>
                        <a:rPr lang="en-US" sz="1800" b="0" i="0" u="none" strike="noStrike" kern="1200" baseline="0" dirty="0">
                          <a:solidFill>
                            <a:schemeClr val="lt1"/>
                          </a:solidFill>
                          <a:latin typeface="+mn-lt"/>
                          <a:ea typeface="+mn-ea"/>
                          <a:cs typeface="+mn-cs"/>
                        </a:rPr>
                        <a:t>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lt1"/>
                          </a:solidFill>
                          <a:latin typeface="+mn-lt"/>
                          <a:ea typeface="+mn-ea"/>
                          <a:cs typeface="+mn-cs"/>
                        </a:rPr>
                        <a:t>Subcomponents </a:t>
                      </a:r>
                      <a:r>
                        <a:rPr lang="en-US" sz="1800" b="0" i="0" u="none" strike="noStrike" kern="1200" baseline="0" dirty="0">
                          <a:solidFill>
                            <a:schemeClr val="lt1"/>
                          </a:solidFill>
                          <a:latin typeface="+mn-lt"/>
                          <a:ea typeface="+mn-ea"/>
                          <a:cs typeface="+mn-cs"/>
                        </a:rPr>
                        <a:t>	</a:t>
                      </a:r>
                    </a:p>
                    <a:p>
                      <a:endParaRPr lang="en-US" dirty="0"/>
                    </a:p>
                  </a:txBody>
                  <a:tcPr/>
                </a:tc>
                <a:extLst>
                  <a:ext uri="{0D108BD9-81ED-4DB2-BD59-A6C34878D82A}">
                    <a16:rowId xmlns:a16="http://schemas.microsoft.com/office/drawing/2014/main" xmlns="" val="10000"/>
                  </a:ext>
                </a:extLst>
              </a:tr>
              <a:tr h="1295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sz="1800" b="0" i="0" u="none" strike="noStrike" kern="1200" baseline="0" dirty="0">
                          <a:solidFill>
                            <a:schemeClr val="dk1"/>
                          </a:solidFill>
                          <a:latin typeface="+mn-lt"/>
                          <a:ea typeface="+mn-ea"/>
                          <a:cs typeface="+mn-cs"/>
                        </a:rPr>
                        <a:t> Antiretroviral therapy (ART) 	</a:t>
                      </a:r>
                    </a:p>
                    <a:p>
                      <a:endParaRPr lang="en-US" dirty="0"/>
                    </a:p>
                  </a:txBody>
                  <a:tcPr/>
                </a:tc>
                <a:tc>
                  <a:txBody>
                    <a:bodyPr/>
                    <a:lstStyle/>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 Patient preparation </a:t>
                      </a:r>
                    </a:p>
                    <a:p>
                      <a:r>
                        <a:rPr lang="en-US" sz="1800" b="0" i="0" u="none" strike="noStrike" kern="1200" baseline="0" dirty="0">
                          <a:solidFill>
                            <a:schemeClr val="dk1"/>
                          </a:solidFill>
                          <a:latin typeface="+mn-lt"/>
                          <a:ea typeface="+mn-ea"/>
                          <a:cs typeface="+mn-cs"/>
                        </a:rPr>
                        <a:t>• ART </a:t>
                      </a:r>
                    </a:p>
                    <a:p>
                      <a:r>
                        <a:rPr lang="en-US" sz="1800" b="0" i="0" u="none" strike="noStrike" kern="1200" baseline="0" dirty="0">
                          <a:solidFill>
                            <a:schemeClr val="dk1"/>
                          </a:solidFill>
                          <a:latin typeface="+mn-lt"/>
                          <a:ea typeface="+mn-ea"/>
                          <a:cs typeface="+mn-cs"/>
                        </a:rPr>
                        <a:t>• Monitoring (clinical and laboratory) </a:t>
                      </a:r>
                    </a:p>
                    <a:p>
                      <a:r>
                        <a:rPr lang="en-US" sz="1800" b="0" i="0" u="none" strike="noStrike" kern="1200" baseline="0" dirty="0">
                          <a:solidFill>
                            <a:schemeClr val="dk1"/>
                          </a:solidFill>
                          <a:latin typeface="+mn-lt"/>
                          <a:ea typeface="+mn-ea"/>
                          <a:cs typeface="+mn-cs"/>
                        </a:rPr>
                        <a:t>	</a:t>
                      </a:r>
                    </a:p>
                    <a:p>
                      <a:endParaRPr lang="en-US" dirty="0"/>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a:t>
                      </a:r>
                      <a:r>
                        <a:rPr lang="en-US" sz="1800" b="0" i="0" u="none" strike="noStrike" kern="1200" baseline="0" dirty="0">
                          <a:solidFill>
                            <a:schemeClr val="dk1"/>
                          </a:solidFill>
                          <a:latin typeface="+mn-lt"/>
                          <a:ea typeface="+mn-ea"/>
                          <a:cs typeface="+mn-cs"/>
                        </a:rPr>
                        <a:t> Positive health, dignity and prevention; gender-based violence (GBV) and intimate-partner violence (IPV) screening; and HIV education/</a:t>
                      </a:r>
                      <a:r>
                        <a:rPr lang="en-US" sz="1800" b="0" i="0" u="none" strike="noStrike" kern="1200" baseline="0" dirty="0" err="1">
                          <a:solidFill>
                            <a:schemeClr val="dk1"/>
                          </a:solidFill>
                          <a:latin typeface="+mn-lt"/>
                          <a:ea typeface="+mn-ea"/>
                          <a:cs typeface="+mn-cs"/>
                        </a:rPr>
                        <a:t>counselling</a:t>
                      </a:r>
                      <a:r>
                        <a:rPr lang="en-US" sz="1800" b="0" i="0" u="none" strike="noStrike" kern="1200" baseline="0" dirty="0">
                          <a:solidFill>
                            <a:schemeClr val="dk1"/>
                          </a:solidFill>
                          <a:latin typeface="+mn-lt"/>
                          <a:ea typeface="+mn-ea"/>
                          <a:cs typeface="+mn-cs"/>
                        </a:rPr>
                        <a:t> 	</a:t>
                      </a:r>
                    </a:p>
                    <a:p>
                      <a:endParaRPr lang="en-US" dirty="0"/>
                    </a:p>
                  </a:txBody>
                  <a:tcPr/>
                </a:tc>
                <a:tc>
                  <a:txBody>
                    <a:bodyPr/>
                    <a:lstStyle/>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 Positive health, dignity and prevention components o Disclosure </a:t>
                      </a:r>
                    </a:p>
                    <a:p>
                      <a:r>
                        <a:rPr lang="en-US" sz="1800" b="0" i="0" u="none" strike="noStrike" kern="1200" baseline="0" dirty="0">
                          <a:solidFill>
                            <a:schemeClr val="dk1"/>
                          </a:solidFill>
                          <a:latin typeface="+mn-lt"/>
                          <a:ea typeface="+mn-ea"/>
                          <a:cs typeface="+mn-cs"/>
                        </a:rPr>
                        <a:t>o Partner/family testing </a:t>
                      </a:r>
                    </a:p>
                    <a:p>
                      <a:r>
                        <a:rPr lang="en-US" sz="1800" b="0" i="0" u="none" strike="noStrike" kern="1200" baseline="0" dirty="0">
                          <a:solidFill>
                            <a:schemeClr val="dk1"/>
                          </a:solidFill>
                          <a:latin typeface="+mn-lt"/>
                          <a:ea typeface="+mn-ea"/>
                          <a:cs typeface="+mn-cs"/>
                        </a:rPr>
                        <a:t>o Condom use </a:t>
                      </a:r>
                    </a:p>
                    <a:p>
                      <a:r>
                        <a:rPr lang="en-US" sz="1800" b="0" i="0" u="none" strike="noStrike" kern="1200" baseline="0" dirty="0">
                          <a:solidFill>
                            <a:schemeClr val="dk1"/>
                          </a:solidFill>
                          <a:latin typeface="+mn-lt"/>
                          <a:ea typeface="+mn-ea"/>
                          <a:cs typeface="+mn-cs"/>
                        </a:rPr>
                        <a:t>o Family planning </a:t>
                      </a:r>
                    </a:p>
                    <a:p>
                      <a:r>
                        <a:rPr lang="en-US" sz="1800" b="0" i="0" u="none" strike="noStrike" kern="1200" baseline="0" dirty="0">
                          <a:solidFill>
                            <a:schemeClr val="dk1"/>
                          </a:solidFill>
                          <a:latin typeface="+mn-lt"/>
                          <a:ea typeface="+mn-ea"/>
                          <a:cs typeface="+mn-cs"/>
                        </a:rPr>
                        <a:t>o STI screening, prevention, and treatment </a:t>
                      </a:r>
                    </a:p>
                    <a:p>
                      <a:r>
                        <a:rPr lang="en-US" sz="1800" b="0" i="0" u="none" strike="noStrike" kern="1200" baseline="0" dirty="0">
                          <a:solidFill>
                            <a:schemeClr val="dk1"/>
                          </a:solidFill>
                          <a:latin typeface="+mn-lt"/>
                          <a:ea typeface="+mn-ea"/>
                          <a:cs typeface="+mn-cs"/>
                        </a:rPr>
                        <a:t>o Adherence </a:t>
                      </a:r>
                      <a:r>
                        <a:rPr lang="en-US" sz="1800" b="0" i="0" u="none" strike="noStrike" kern="1200" baseline="0" dirty="0" err="1">
                          <a:solidFill>
                            <a:schemeClr val="dk1"/>
                          </a:solidFill>
                          <a:latin typeface="+mn-lt"/>
                          <a:ea typeface="+mn-ea"/>
                          <a:cs typeface="+mn-cs"/>
                        </a:rPr>
                        <a:t>counselling</a:t>
                      </a:r>
                      <a:r>
                        <a:rPr lang="en-US" sz="1800" b="0" i="0" u="none" strike="noStrike" kern="1200" baseline="0" dirty="0">
                          <a:solidFill>
                            <a:schemeClr val="dk1"/>
                          </a:solidFill>
                          <a:latin typeface="+mn-lt"/>
                          <a:ea typeface="+mn-ea"/>
                          <a:cs typeface="+mn-cs"/>
                        </a:rPr>
                        <a:t> and support </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 GBV/IPV screening and support </a:t>
                      </a:r>
                    </a:p>
                    <a:p>
                      <a:r>
                        <a:rPr lang="en-US" sz="1800" b="0" i="0" u="none" strike="noStrike" kern="1200" baseline="0" dirty="0">
                          <a:solidFill>
                            <a:schemeClr val="dk1"/>
                          </a:solidFill>
                          <a:latin typeface="+mn-lt"/>
                          <a:ea typeface="+mn-ea"/>
                          <a:cs typeface="+mn-cs"/>
                        </a:rPr>
                        <a:t>• HIV education/</a:t>
                      </a:r>
                      <a:r>
                        <a:rPr lang="en-US" sz="1800" b="0" i="0" u="none" strike="noStrike" kern="1200" baseline="0" dirty="0" err="1">
                          <a:solidFill>
                            <a:schemeClr val="dk1"/>
                          </a:solidFill>
                          <a:latin typeface="+mn-lt"/>
                          <a:ea typeface="+mn-ea"/>
                          <a:cs typeface="+mn-cs"/>
                        </a:rPr>
                        <a:t>counselling</a:t>
                      </a:r>
                      <a:r>
                        <a:rPr lang="en-US" sz="1800" b="0" i="0" u="none" strike="noStrike" kern="1200" baseline="0" dirty="0">
                          <a:solidFill>
                            <a:schemeClr val="dk1"/>
                          </a:solidFill>
                          <a:latin typeface="+mn-lt"/>
                          <a:ea typeface="+mn-ea"/>
                          <a:cs typeface="+mn-cs"/>
                        </a:rPr>
                        <a:t> </a:t>
                      </a:r>
                    </a:p>
                    <a:p>
                      <a:r>
                        <a:rPr lang="en-US" sz="1800" b="0" i="0" u="none" strike="noStrike" kern="1200" baseline="0" dirty="0">
                          <a:solidFill>
                            <a:schemeClr val="dk1"/>
                          </a:solidFill>
                          <a:latin typeface="+mn-lt"/>
                          <a:ea typeface="+mn-ea"/>
                          <a:cs typeface="+mn-cs"/>
                        </a:rPr>
                        <a:t>	</a:t>
                      </a:r>
                    </a:p>
                    <a:p>
                      <a:endParaRPr lang="en-US"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828731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4035863"/>
              </p:ext>
            </p:extLst>
          </p:nvPr>
        </p:nvGraphicFramePr>
        <p:xfrm>
          <a:off x="457200" y="1219200"/>
          <a:ext cx="7620000" cy="558546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2750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a:t>
                      </a:r>
                      <a:r>
                        <a:rPr lang="en-US" sz="1800" b="0" i="0" u="none" strike="noStrike" kern="1200" baseline="0" dirty="0">
                          <a:solidFill>
                            <a:schemeClr val="lt1"/>
                          </a:solidFill>
                          <a:latin typeface="+mn-lt"/>
                          <a:ea typeface="+mn-ea"/>
                          <a:cs typeface="+mn-cs"/>
                        </a:rPr>
                        <a:t> Specific opportunistic infection screening and prevention 	</a:t>
                      </a:r>
                    </a:p>
                    <a:p>
                      <a:endParaRPr lang="en-US" dirty="0"/>
                    </a:p>
                  </a:txBody>
                  <a:tcPr/>
                </a:tc>
                <a:tc>
                  <a:txBody>
                    <a:bodyPr/>
                    <a:lstStyle/>
                    <a:p>
                      <a:endParaRPr lang="en-US" sz="1800" b="0" i="0" u="none" strike="noStrike" kern="1200" baseline="0" dirty="0">
                        <a:solidFill>
                          <a:schemeClr val="lt1"/>
                        </a:solidFill>
                        <a:latin typeface="+mn-lt"/>
                        <a:ea typeface="+mn-ea"/>
                        <a:cs typeface="+mn-cs"/>
                      </a:endParaRPr>
                    </a:p>
                    <a:p>
                      <a:r>
                        <a:rPr lang="en-US" sz="1800" b="0" i="0" u="none" strike="noStrike" kern="1200" baseline="0" dirty="0">
                          <a:solidFill>
                            <a:schemeClr val="lt1"/>
                          </a:solidFill>
                          <a:latin typeface="+mn-lt"/>
                          <a:ea typeface="+mn-ea"/>
                          <a:cs typeface="+mn-cs"/>
                        </a:rPr>
                        <a:t>• Cotrimoxazole preventive therapy </a:t>
                      </a:r>
                    </a:p>
                    <a:p>
                      <a:r>
                        <a:rPr lang="en-US" sz="1800" b="0" i="0" u="none" strike="noStrike" kern="1200" baseline="0" dirty="0">
                          <a:solidFill>
                            <a:schemeClr val="lt1"/>
                          </a:solidFill>
                          <a:latin typeface="+mn-lt"/>
                          <a:ea typeface="+mn-ea"/>
                          <a:cs typeface="+mn-cs"/>
                        </a:rPr>
                        <a:t>• Tuberculosis (TB) o Intensified case finding </a:t>
                      </a:r>
                    </a:p>
                    <a:p>
                      <a:r>
                        <a:rPr lang="en-US" sz="1800" b="0" i="0" u="none" strike="noStrike" kern="1200" baseline="0" dirty="0">
                          <a:solidFill>
                            <a:schemeClr val="lt1"/>
                          </a:solidFill>
                          <a:latin typeface="+mn-lt"/>
                          <a:ea typeface="+mn-ea"/>
                          <a:cs typeface="+mn-cs"/>
                        </a:rPr>
                        <a:t>o Isoniazid preventive therapy </a:t>
                      </a:r>
                    </a:p>
                    <a:p>
                      <a:r>
                        <a:rPr lang="en-US" sz="1800" b="0" i="0" u="none" strike="noStrike" kern="1200" baseline="0" dirty="0">
                          <a:solidFill>
                            <a:schemeClr val="lt1"/>
                          </a:solidFill>
                          <a:latin typeface="+mn-lt"/>
                          <a:ea typeface="+mn-ea"/>
                          <a:cs typeface="+mn-cs"/>
                        </a:rPr>
                        <a:t>o ART for TB/HIV co-infected patients </a:t>
                      </a:r>
                    </a:p>
                    <a:p>
                      <a:endParaRPr lang="en-US" sz="1800" b="0" i="0" u="none" strike="noStrike" kern="1200" baseline="0" dirty="0">
                        <a:solidFill>
                          <a:schemeClr val="lt1"/>
                        </a:solidFill>
                        <a:latin typeface="+mn-lt"/>
                        <a:ea typeface="+mn-ea"/>
                        <a:cs typeface="+mn-cs"/>
                      </a:endParaRPr>
                    </a:p>
                    <a:p>
                      <a:r>
                        <a:rPr lang="en-US" sz="1800" b="0" i="0" u="none" strike="noStrike" kern="1200" baseline="0" dirty="0">
                          <a:solidFill>
                            <a:schemeClr val="lt1"/>
                          </a:solidFill>
                          <a:latin typeface="+mn-lt"/>
                          <a:ea typeface="+mn-ea"/>
                          <a:cs typeface="+mn-cs"/>
                        </a:rPr>
                        <a:t>• Cryptococcal meningitis </a:t>
                      </a:r>
                      <a:r>
                        <a:rPr lang="en-US" sz="1800" b="0" i="0" u="none" strike="noStrike" kern="1200" baseline="0" dirty="0" smtClean="0">
                          <a:solidFill>
                            <a:schemeClr val="lt1"/>
                          </a:solidFill>
                          <a:latin typeface="+mn-lt"/>
                          <a:ea typeface="+mn-ea"/>
                          <a:cs typeface="+mn-cs"/>
                        </a:rPr>
                        <a:t>( fluconazole 200mg )</a:t>
                      </a:r>
                      <a:endParaRPr lang="en-US" sz="1800" b="0" i="0" u="none" strike="noStrike" kern="1200" baseline="0" dirty="0">
                        <a:solidFill>
                          <a:schemeClr val="lt1"/>
                        </a:solidFill>
                        <a:latin typeface="+mn-lt"/>
                        <a:ea typeface="+mn-ea"/>
                        <a:cs typeface="+mn-cs"/>
                      </a:endParaRPr>
                    </a:p>
                    <a:p>
                      <a:r>
                        <a:rPr lang="en-US" sz="1800" b="0" i="0" u="none" strike="noStrike" kern="1200" baseline="0" dirty="0">
                          <a:solidFill>
                            <a:schemeClr val="lt1"/>
                          </a:solidFill>
                          <a:latin typeface="+mn-lt"/>
                          <a:ea typeface="+mn-ea"/>
                          <a:cs typeface="+mn-cs"/>
                        </a:rPr>
                        <a:t>	</a:t>
                      </a:r>
                    </a:p>
                  </a:txBody>
                  <a:tcPr/>
                </a:tc>
                <a:extLst>
                  <a:ext uri="{0D108BD9-81ED-4DB2-BD59-A6C34878D82A}">
                    <a16:rowId xmlns:a16="http://schemas.microsoft.com/office/drawing/2014/main" xmlns="" val="10000"/>
                  </a:ext>
                </a:extLst>
              </a:tr>
              <a:tr h="2750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4.</a:t>
                      </a:r>
                      <a:r>
                        <a:rPr lang="en-US" sz="1800" b="0" i="0" u="none" strike="noStrike" kern="1200" baseline="0" dirty="0">
                          <a:solidFill>
                            <a:schemeClr val="dk1"/>
                          </a:solidFill>
                          <a:latin typeface="+mn-lt"/>
                          <a:ea typeface="+mn-ea"/>
                          <a:cs typeface="+mn-cs"/>
                        </a:rPr>
                        <a:t> Reproductive health services 	</a:t>
                      </a:r>
                    </a:p>
                    <a:p>
                      <a:endParaRPr lang="en-US" dirty="0"/>
                    </a:p>
                  </a:txBody>
                  <a:tcPr/>
                </a:tc>
                <a:tc>
                  <a:txBody>
                    <a:bodyPr/>
                    <a:lstStyle/>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 Sexually transmitted infections screening and management </a:t>
                      </a:r>
                    </a:p>
                    <a:p>
                      <a:r>
                        <a:rPr lang="en-US" sz="1800" b="0" i="0" u="none" strike="noStrike" kern="1200" baseline="0" dirty="0">
                          <a:solidFill>
                            <a:schemeClr val="dk1"/>
                          </a:solidFill>
                          <a:latin typeface="+mn-lt"/>
                          <a:ea typeface="+mn-ea"/>
                          <a:cs typeface="+mn-cs"/>
                        </a:rPr>
                        <a:t>• Family planning and pre-conception services </a:t>
                      </a:r>
                    </a:p>
                    <a:p>
                      <a:r>
                        <a:rPr lang="en-US" sz="1800" b="0" i="0" u="none" strike="noStrike" kern="1200" baseline="0" dirty="0">
                          <a:solidFill>
                            <a:schemeClr val="dk1"/>
                          </a:solidFill>
                          <a:latin typeface="+mn-lt"/>
                          <a:ea typeface="+mn-ea"/>
                          <a:cs typeface="+mn-cs"/>
                        </a:rPr>
                        <a:t>• Maternal healthcare </a:t>
                      </a:r>
                    </a:p>
                    <a:p>
                      <a:r>
                        <a:rPr lang="en-US" sz="1800" b="0" i="0" u="none" strike="noStrike" kern="1200" baseline="0" dirty="0">
                          <a:solidFill>
                            <a:schemeClr val="dk1"/>
                          </a:solidFill>
                          <a:latin typeface="+mn-lt"/>
                          <a:ea typeface="+mn-ea"/>
                          <a:cs typeface="+mn-cs"/>
                        </a:rPr>
                        <a:t>• Cervical cancer screening </a:t>
                      </a:r>
                    </a:p>
                    <a:p>
                      <a:r>
                        <a:rPr lang="en-US" sz="1800" b="0" i="0" u="none" strike="noStrike" kern="1200" baseline="0" dirty="0">
                          <a:solidFill>
                            <a:schemeClr val="dk1"/>
                          </a:solidFill>
                          <a:latin typeface="+mn-lt"/>
                          <a:ea typeface="+mn-ea"/>
                          <a:cs typeface="+mn-cs"/>
                        </a:rPr>
                        <a:t>	</a:t>
                      </a:r>
                    </a:p>
                    <a:p>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4261636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5108959"/>
              </p:ext>
            </p:extLst>
          </p:nvPr>
        </p:nvGraphicFramePr>
        <p:xfrm>
          <a:off x="457200" y="1143000"/>
          <a:ext cx="7620000" cy="548640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xmlns="" val="20000"/>
                    </a:ext>
                  </a:extLst>
                </a:gridCol>
                <a:gridCol w="3886200">
                  <a:extLst>
                    <a:ext uri="{9D8B030D-6E8A-4147-A177-3AD203B41FA5}">
                      <a16:colId xmlns:a16="http://schemas.microsoft.com/office/drawing/2014/main" xmlns="" val="20001"/>
                    </a:ext>
                  </a:extLst>
                </a:gridCol>
              </a:tblGrid>
              <a:tr h="2222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lt1"/>
                          </a:solidFill>
                          <a:latin typeface="+mn-lt"/>
                          <a:ea typeface="+mn-ea"/>
                          <a:cs typeface="+mn-cs"/>
                        </a:rPr>
                        <a:t>5.Non-communicable diseases screening and management 	</a:t>
                      </a:r>
                    </a:p>
                    <a:p>
                      <a:endParaRPr lang="en-US" dirty="0"/>
                    </a:p>
                  </a:txBody>
                  <a:tcPr/>
                </a:tc>
                <a:tc>
                  <a:txBody>
                    <a:bodyPr/>
                    <a:lstStyle/>
                    <a:p>
                      <a:endParaRPr lang="en-US" sz="1800" b="0" i="0" u="none" strike="noStrike" kern="1200" baseline="0" dirty="0">
                        <a:solidFill>
                          <a:schemeClr val="lt1"/>
                        </a:solidFill>
                        <a:latin typeface="+mn-lt"/>
                        <a:ea typeface="+mn-ea"/>
                        <a:cs typeface="+mn-cs"/>
                      </a:endParaRPr>
                    </a:p>
                    <a:p>
                      <a:r>
                        <a:rPr lang="en-US" sz="1800" b="0" i="0" u="none" strike="noStrike" kern="1200" baseline="0" dirty="0">
                          <a:solidFill>
                            <a:schemeClr val="lt1"/>
                          </a:solidFill>
                          <a:latin typeface="+mn-lt"/>
                          <a:ea typeface="+mn-ea"/>
                          <a:cs typeface="+mn-cs"/>
                        </a:rPr>
                        <a:t>• Hypertension </a:t>
                      </a:r>
                    </a:p>
                    <a:p>
                      <a:r>
                        <a:rPr lang="en-US" sz="1800" b="0" i="0" u="none" strike="noStrike" kern="1200" baseline="0" dirty="0">
                          <a:solidFill>
                            <a:schemeClr val="lt1"/>
                          </a:solidFill>
                          <a:latin typeface="+mn-lt"/>
                          <a:ea typeface="+mn-ea"/>
                          <a:cs typeface="+mn-cs"/>
                        </a:rPr>
                        <a:t>• Diabetes mellitus </a:t>
                      </a:r>
                    </a:p>
                    <a:p>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Dyslipidaemia</a:t>
                      </a:r>
                      <a:r>
                        <a:rPr lang="en-US" sz="1800" b="0" i="0" u="none" strike="noStrike" kern="1200" baseline="0" dirty="0">
                          <a:solidFill>
                            <a:schemeClr val="lt1"/>
                          </a:solidFill>
                          <a:latin typeface="+mn-lt"/>
                          <a:ea typeface="+mn-ea"/>
                          <a:cs typeface="+mn-cs"/>
                        </a:rPr>
                        <a:t> </a:t>
                      </a:r>
                    </a:p>
                    <a:p>
                      <a:r>
                        <a:rPr lang="en-US" sz="1800" b="0" i="0" u="none" strike="noStrike" kern="1200" baseline="0" dirty="0">
                          <a:solidFill>
                            <a:schemeClr val="lt1"/>
                          </a:solidFill>
                          <a:latin typeface="+mn-lt"/>
                          <a:ea typeface="+mn-ea"/>
                          <a:cs typeface="+mn-cs"/>
                        </a:rPr>
                        <a:t>• Chronic kidney disease </a:t>
                      </a:r>
                    </a:p>
                    <a:p>
                      <a:r>
                        <a:rPr lang="en-US" sz="1800" b="0" i="0" u="none" strike="noStrike" kern="1200" baseline="0" dirty="0">
                          <a:solidFill>
                            <a:schemeClr val="lt1"/>
                          </a:solidFill>
                          <a:latin typeface="+mn-lt"/>
                          <a:ea typeface="+mn-ea"/>
                          <a:cs typeface="+mn-cs"/>
                        </a:rPr>
                        <a:t>• Other NCDs </a:t>
                      </a:r>
                    </a:p>
                    <a:p>
                      <a:r>
                        <a:rPr lang="en-US" sz="1800" b="0" i="0" u="none" strike="noStrike" kern="1200" baseline="0" dirty="0">
                          <a:solidFill>
                            <a:schemeClr val="lt1"/>
                          </a:solidFill>
                          <a:latin typeface="+mn-lt"/>
                          <a:ea typeface="+mn-ea"/>
                          <a:cs typeface="+mn-cs"/>
                        </a:rPr>
                        <a:t>	</a:t>
                      </a:r>
                    </a:p>
                    <a:p>
                      <a:endParaRPr lang="en-US" dirty="0"/>
                    </a:p>
                  </a:txBody>
                  <a:tcPr/>
                </a:tc>
                <a:extLst>
                  <a:ext uri="{0D108BD9-81ED-4DB2-BD59-A6C34878D82A}">
                    <a16:rowId xmlns:a16="http://schemas.microsoft.com/office/drawing/2014/main" xmlns="" val="10000"/>
                  </a:ext>
                </a:extLst>
              </a:tr>
              <a:tr h="142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6.</a:t>
                      </a:r>
                      <a:r>
                        <a:rPr lang="en-US" sz="1800" b="0" i="0" u="none" strike="noStrike" kern="1200" baseline="0" dirty="0">
                          <a:solidFill>
                            <a:schemeClr val="dk1"/>
                          </a:solidFill>
                          <a:latin typeface="+mn-lt"/>
                          <a:ea typeface="+mn-ea"/>
                          <a:cs typeface="+mn-cs"/>
                        </a:rPr>
                        <a:t> Mental health screening and management 	</a:t>
                      </a:r>
                    </a:p>
                    <a:p>
                      <a:endParaRPr lang="en-US" dirty="0"/>
                    </a:p>
                  </a:txBody>
                  <a:tcPr/>
                </a:tc>
                <a:tc>
                  <a:txBody>
                    <a:bodyPr/>
                    <a:lstStyle/>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 Depression </a:t>
                      </a:r>
                    </a:p>
                    <a:p>
                      <a:r>
                        <a:rPr lang="en-US" sz="1800" b="0" i="0" u="none" strike="noStrike" kern="1200" baseline="0" dirty="0">
                          <a:solidFill>
                            <a:schemeClr val="dk1"/>
                          </a:solidFill>
                          <a:latin typeface="+mn-lt"/>
                          <a:ea typeface="+mn-ea"/>
                          <a:cs typeface="+mn-cs"/>
                        </a:rPr>
                        <a:t>• Alcohol and drug use/addiction </a:t>
                      </a:r>
                    </a:p>
                    <a:p>
                      <a:r>
                        <a:rPr lang="en-US" sz="1800" b="0" i="0" u="none" strike="noStrike" kern="1200" baseline="0" dirty="0">
                          <a:solidFill>
                            <a:schemeClr val="dk1"/>
                          </a:solidFill>
                          <a:latin typeface="+mn-lt"/>
                          <a:ea typeface="+mn-ea"/>
                          <a:cs typeface="+mn-cs"/>
                        </a:rPr>
                        <a:t>	</a:t>
                      </a:r>
                    </a:p>
                    <a:p>
                      <a:endParaRPr lang="en-US" dirty="0"/>
                    </a:p>
                  </a:txBody>
                  <a:tcPr/>
                </a:tc>
                <a:extLst>
                  <a:ext uri="{0D108BD9-81ED-4DB2-BD59-A6C34878D82A}">
                    <a16:rowId xmlns:a16="http://schemas.microsoft.com/office/drawing/2014/main" xmlns="" val="10001"/>
                  </a:ext>
                </a:extLst>
              </a:tr>
              <a:tr h="1689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r>
                        <a:rPr lang="en-US" sz="1800" b="0" i="0" u="none" strike="noStrike" kern="1200" baseline="0" dirty="0">
                          <a:solidFill>
                            <a:schemeClr val="dk1"/>
                          </a:solidFill>
                          <a:latin typeface="+mn-lt"/>
                          <a:ea typeface="+mn-ea"/>
                          <a:cs typeface="+mn-cs"/>
                        </a:rPr>
                        <a:t> Nutritional services 	</a:t>
                      </a:r>
                    </a:p>
                    <a:p>
                      <a:endParaRPr lang="en-US" dirty="0"/>
                    </a:p>
                  </a:txBody>
                  <a:tcPr/>
                </a:tc>
                <a:tc>
                  <a:txBody>
                    <a:bodyPr/>
                    <a:lstStyle/>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 Assessment </a:t>
                      </a:r>
                    </a:p>
                    <a:p>
                      <a:r>
                        <a:rPr lang="en-US" sz="1800" b="0" i="0" u="none" strike="noStrike" kern="1200" baseline="0" dirty="0">
                          <a:solidFill>
                            <a:schemeClr val="dk1"/>
                          </a:solidFill>
                          <a:latin typeface="+mn-lt"/>
                          <a:ea typeface="+mn-ea"/>
                          <a:cs typeface="+mn-cs"/>
                        </a:rPr>
                        <a:t>• </a:t>
                      </a:r>
                      <a:r>
                        <a:rPr lang="en-US" sz="1800" b="0" i="0" u="none" strike="noStrike" kern="1200" baseline="0" dirty="0" err="1">
                          <a:solidFill>
                            <a:schemeClr val="dk1"/>
                          </a:solidFill>
                          <a:latin typeface="+mn-lt"/>
                          <a:ea typeface="+mn-ea"/>
                          <a:cs typeface="+mn-cs"/>
                        </a:rPr>
                        <a:t>Counselling</a:t>
                      </a:r>
                      <a:r>
                        <a:rPr lang="en-US" sz="1800" b="0" i="0" u="none" strike="noStrike" kern="1200" baseline="0" dirty="0">
                          <a:solidFill>
                            <a:schemeClr val="dk1"/>
                          </a:solidFill>
                          <a:latin typeface="+mn-lt"/>
                          <a:ea typeface="+mn-ea"/>
                          <a:cs typeface="+mn-cs"/>
                        </a:rPr>
                        <a:t> and education </a:t>
                      </a:r>
                    </a:p>
                    <a:p>
                      <a:r>
                        <a:rPr lang="en-US" sz="1800" b="0" i="0" u="none" strike="noStrike" kern="1200" baseline="0" dirty="0">
                          <a:solidFill>
                            <a:schemeClr val="dk1"/>
                          </a:solidFill>
                          <a:latin typeface="+mn-lt"/>
                          <a:ea typeface="+mn-ea"/>
                          <a:cs typeface="+mn-cs"/>
                        </a:rPr>
                        <a:t>• Management and support </a:t>
                      </a:r>
                    </a:p>
                    <a:p>
                      <a:r>
                        <a:rPr lang="en-US" sz="1800" b="0" i="0" u="none" strike="noStrike" kern="1200" baseline="0" dirty="0">
                          <a:solidFill>
                            <a:schemeClr val="dk1"/>
                          </a:solidFill>
                          <a:latin typeface="+mn-lt"/>
                          <a:ea typeface="+mn-ea"/>
                          <a:cs typeface="+mn-cs"/>
                        </a:rPr>
                        <a:t>	</a:t>
                      </a:r>
                    </a:p>
                    <a:p>
                      <a:endParaRPr lang="en-US"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7589545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694345"/>
              </p:ext>
            </p:extLst>
          </p:nvPr>
        </p:nvGraphicFramePr>
        <p:xfrm>
          <a:off x="457200" y="1600200"/>
          <a:ext cx="7620000" cy="21082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8.Prevention of other infections 	</a:t>
                      </a:r>
                    </a:p>
                    <a:p>
                      <a:endParaRPr lang="en-US" dirty="0"/>
                    </a:p>
                  </a:txBody>
                  <a:tcPr/>
                </a:tc>
                <a:tc>
                  <a:txBody>
                    <a:bodyPr/>
                    <a:lstStyle/>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 Immunizations </a:t>
                      </a:r>
                    </a:p>
                    <a:p>
                      <a:r>
                        <a:rPr lang="en-US" sz="1800" b="0" i="0" u="none" strike="noStrike" kern="1200" baseline="0" dirty="0">
                          <a:solidFill>
                            <a:schemeClr val="dk1"/>
                          </a:solidFill>
                          <a:latin typeface="+mn-lt"/>
                          <a:ea typeface="+mn-ea"/>
                          <a:cs typeface="+mn-cs"/>
                        </a:rPr>
                        <a:t>• Malaria </a:t>
                      </a:r>
                    </a:p>
                    <a:p>
                      <a:r>
                        <a:rPr lang="en-US" sz="1800" b="0" i="0" u="none" strike="noStrike" kern="1200" baseline="0" dirty="0">
                          <a:solidFill>
                            <a:schemeClr val="dk1"/>
                          </a:solidFill>
                          <a:latin typeface="+mn-lt"/>
                          <a:ea typeface="+mn-ea"/>
                          <a:cs typeface="+mn-cs"/>
                        </a:rPr>
                        <a:t>• Safe water, sanitation and hygiene </a:t>
                      </a:r>
                    </a:p>
                    <a:p>
                      <a:r>
                        <a:rPr lang="en-US" sz="1800" b="0" i="0" u="none" strike="noStrike" kern="1200" baseline="0" dirty="0">
                          <a:solidFill>
                            <a:schemeClr val="dk1"/>
                          </a:solidFill>
                          <a:latin typeface="+mn-lt"/>
                          <a:ea typeface="+mn-ea"/>
                          <a:cs typeface="+mn-cs"/>
                        </a:rPr>
                        <a:t>	</a:t>
                      </a:r>
                    </a:p>
                    <a:p>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0377589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ESSENTIAL </a:t>
            </a:r>
            <a:r>
              <a:rPr lang="en-US" dirty="0"/>
              <a:t>PACKAGE OF CARE FOR PLWHIV</a:t>
            </a:r>
          </a:p>
        </p:txBody>
      </p:sp>
      <p:sp>
        <p:nvSpPr>
          <p:cNvPr id="3" name="Content Placeholder 2"/>
          <p:cNvSpPr>
            <a:spLocks noGrp="1"/>
          </p:cNvSpPr>
          <p:nvPr>
            <p:ph idx="1"/>
          </p:nvPr>
        </p:nvSpPr>
        <p:spPr>
          <a:xfrm>
            <a:off x="457200" y="1422400"/>
            <a:ext cx="7620000" cy="5283200"/>
          </a:xfrm>
        </p:spPr>
        <p:txBody>
          <a:bodyPr>
            <a:noAutofit/>
          </a:bodyPr>
          <a:lstStyle/>
          <a:p>
            <a:r>
              <a:rPr lang="en-US" sz="2400" dirty="0"/>
              <a:t>Counselling and psychological support.</a:t>
            </a:r>
          </a:p>
          <a:p>
            <a:r>
              <a:rPr lang="en-US" sz="2400" dirty="0"/>
              <a:t>Prevention with positives.</a:t>
            </a:r>
          </a:p>
          <a:p>
            <a:r>
              <a:rPr lang="en-US" sz="2400" dirty="0" smtClean="0"/>
              <a:t>Co-</a:t>
            </a:r>
            <a:r>
              <a:rPr lang="en-US" sz="2400" dirty="0" err="1" smtClean="0"/>
              <a:t>trimoxazole</a:t>
            </a:r>
            <a:r>
              <a:rPr lang="en-US" sz="2400" dirty="0" smtClean="0"/>
              <a:t>  prophylaxis therapy.</a:t>
            </a:r>
            <a:endParaRPr lang="en-US" sz="2400" dirty="0"/>
          </a:p>
          <a:p>
            <a:r>
              <a:rPr lang="en-US" sz="2400" dirty="0"/>
              <a:t>Tuberculosis prevention and treatment among PLHIV.</a:t>
            </a:r>
          </a:p>
          <a:p>
            <a:r>
              <a:rPr lang="en-US" sz="2400" dirty="0"/>
              <a:t>Sexually transmitted and other reproductive tract infections.</a:t>
            </a:r>
          </a:p>
          <a:p>
            <a:r>
              <a:rPr lang="en-US" sz="2400" dirty="0"/>
              <a:t>Screening for cervical cancer.</a:t>
            </a:r>
          </a:p>
          <a:p>
            <a:r>
              <a:rPr lang="en-US" sz="2400" dirty="0"/>
              <a:t>Preventing Malaria.</a:t>
            </a:r>
          </a:p>
          <a:p>
            <a:r>
              <a:rPr lang="en-US" sz="2400" dirty="0"/>
              <a:t>Vaccination and immunization.</a:t>
            </a:r>
          </a:p>
          <a:p>
            <a:r>
              <a:rPr lang="en-US" sz="2400" dirty="0"/>
              <a:t>Reproductive Health and Family Planning.</a:t>
            </a:r>
          </a:p>
          <a:p>
            <a:r>
              <a:rPr lang="en-US" sz="2400" dirty="0"/>
              <a:t>Nutrition .</a:t>
            </a:r>
          </a:p>
          <a:p>
            <a:r>
              <a:rPr lang="en-US" sz="2400" dirty="0"/>
              <a:t>Safe water, sanitation and hygiene.</a:t>
            </a:r>
          </a:p>
        </p:txBody>
      </p:sp>
    </p:spTree>
    <p:extLst>
      <p:ext uri="{BB962C8B-B14F-4D97-AF65-F5344CB8AC3E}">
        <p14:creationId xmlns:p14="http://schemas.microsoft.com/office/powerpoint/2010/main" val="10305501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ANTRETROVIRAL DRUGS</a:t>
            </a:r>
          </a:p>
        </p:txBody>
      </p:sp>
      <p:sp>
        <p:nvSpPr>
          <p:cNvPr id="3" name="Content Placeholder 2"/>
          <p:cNvSpPr>
            <a:spLocks noGrp="1"/>
          </p:cNvSpPr>
          <p:nvPr>
            <p:ph idx="1"/>
          </p:nvPr>
        </p:nvSpPr>
        <p:spPr>
          <a:xfrm>
            <a:off x="457200" y="1320800"/>
            <a:ext cx="7620000" cy="5080000"/>
          </a:xfrm>
        </p:spPr>
        <p:txBody>
          <a:bodyPr>
            <a:noAutofit/>
          </a:bodyPr>
          <a:lstStyle/>
          <a:p>
            <a:r>
              <a:rPr lang="en-US" sz="2800" b="1" dirty="0"/>
              <a:t>OBJECTIVES:-</a:t>
            </a:r>
          </a:p>
          <a:p>
            <a:r>
              <a:rPr lang="en-US" sz="2800" dirty="0"/>
              <a:t>Define ARVS and state their mode of actions.</a:t>
            </a:r>
          </a:p>
          <a:p>
            <a:r>
              <a:rPr lang="en-US" sz="2800" dirty="0"/>
              <a:t>List the major classes of ARVS with examples.</a:t>
            </a:r>
          </a:p>
          <a:p>
            <a:r>
              <a:rPr lang="en-US" sz="2800" dirty="0"/>
              <a:t>Describe the mechanism of action for each major class of ARVS.</a:t>
            </a:r>
          </a:p>
          <a:p>
            <a:r>
              <a:rPr lang="en-US" sz="2800" dirty="0"/>
              <a:t>State the standard dosages for first and second line regimens of the HAART concept.</a:t>
            </a:r>
          </a:p>
          <a:p>
            <a:r>
              <a:rPr lang="en-US" sz="2800" dirty="0"/>
              <a:t>Explain the principles of ART treatment.</a:t>
            </a:r>
          </a:p>
          <a:p>
            <a:r>
              <a:rPr lang="en-US" sz="2800" dirty="0"/>
              <a:t>State the goals of  ART.</a:t>
            </a:r>
          </a:p>
          <a:p>
            <a:r>
              <a:rPr lang="en-US" sz="2800" dirty="0"/>
              <a:t>Outline the benefits of ART</a:t>
            </a:r>
          </a:p>
        </p:txBody>
      </p:sp>
    </p:spTree>
    <p:extLst>
      <p:ext uri="{BB962C8B-B14F-4D97-AF65-F5344CB8AC3E}">
        <p14:creationId xmlns:p14="http://schemas.microsoft.com/office/powerpoint/2010/main" val="38426504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87362"/>
          </a:xfrm>
        </p:spPr>
        <p:txBody>
          <a:bodyPr/>
          <a:lstStyle/>
          <a:p>
            <a:r>
              <a:rPr lang="en-US" dirty="0"/>
              <a:t>               Define ARVS</a:t>
            </a:r>
          </a:p>
        </p:txBody>
      </p:sp>
      <p:sp>
        <p:nvSpPr>
          <p:cNvPr id="3" name="Content Placeholder 2"/>
          <p:cNvSpPr>
            <a:spLocks noGrp="1"/>
          </p:cNvSpPr>
          <p:nvPr>
            <p:ph idx="1"/>
          </p:nvPr>
        </p:nvSpPr>
        <p:spPr>
          <a:xfrm>
            <a:off x="457200" y="762000"/>
            <a:ext cx="7620000" cy="5638800"/>
          </a:xfrm>
        </p:spPr>
        <p:txBody>
          <a:bodyPr>
            <a:noAutofit/>
          </a:bodyPr>
          <a:lstStyle/>
          <a:p>
            <a:r>
              <a:rPr lang="en-US" sz="2800" dirty="0"/>
              <a:t>ARVS are medicine that reduce the number of circulating HIV virus(</a:t>
            </a:r>
            <a:r>
              <a:rPr lang="en-US" sz="2800" dirty="0" err="1"/>
              <a:t>virological</a:t>
            </a:r>
            <a:r>
              <a:rPr lang="en-US" sz="2800" dirty="0"/>
              <a:t> goal).</a:t>
            </a:r>
          </a:p>
          <a:p>
            <a:r>
              <a:rPr lang="en-US" sz="2800" dirty="0"/>
              <a:t>They prevent the HIV from making new copies of itself.</a:t>
            </a:r>
          </a:p>
          <a:p>
            <a:r>
              <a:rPr lang="en-US" sz="2800" dirty="0"/>
              <a:t>Ensure there’s reduced damage to immune systems leading to improved immune functioning and delay in onset of AIDS (immunological goal).</a:t>
            </a:r>
          </a:p>
          <a:p>
            <a:r>
              <a:rPr lang="en-US" sz="2800" dirty="0"/>
              <a:t>Enhance quality of life and reduce emergency of opportunistic infection (therapeutic goal)</a:t>
            </a:r>
          </a:p>
          <a:p>
            <a:r>
              <a:rPr lang="en-US" sz="2800" dirty="0"/>
              <a:t>Reduces the impact of HIV transmission in the community (epidemiological goal)</a:t>
            </a:r>
          </a:p>
        </p:txBody>
      </p:sp>
    </p:spTree>
    <p:extLst>
      <p:ext uri="{BB962C8B-B14F-4D97-AF65-F5344CB8AC3E}">
        <p14:creationId xmlns:p14="http://schemas.microsoft.com/office/powerpoint/2010/main" val="7978395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Indications for ARVS</a:t>
            </a:r>
          </a:p>
        </p:txBody>
      </p:sp>
      <p:sp>
        <p:nvSpPr>
          <p:cNvPr id="3" name="Content Placeholder 2"/>
          <p:cNvSpPr>
            <a:spLocks noGrp="1"/>
          </p:cNvSpPr>
          <p:nvPr>
            <p:ph idx="1"/>
          </p:nvPr>
        </p:nvSpPr>
        <p:spPr>
          <a:xfrm>
            <a:off x="457200" y="1295400"/>
            <a:ext cx="7620000" cy="5105400"/>
          </a:xfrm>
        </p:spPr>
        <p:txBody>
          <a:bodyPr>
            <a:normAutofit/>
          </a:bodyPr>
          <a:lstStyle/>
          <a:p>
            <a:r>
              <a:rPr lang="en-US" sz="2800" dirty="0"/>
              <a:t>Antiretroviral therapy-treatment of infected persons meeting treatment criteria.</a:t>
            </a:r>
          </a:p>
          <a:p>
            <a:r>
              <a:rPr lang="en-US" sz="2800" dirty="0"/>
              <a:t>Prevention of mother to child  HIV transmission(PMTCT)</a:t>
            </a:r>
          </a:p>
          <a:p>
            <a:r>
              <a:rPr lang="en-US" sz="2800" dirty="0"/>
              <a:t>Post Exposure Prophylaxis (PEP)-prevention of infection in exposed uninfected person </a:t>
            </a:r>
            <a:r>
              <a:rPr lang="en-US" sz="2800" dirty="0" err="1"/>
              <a:t>e.g</a:t>
            </a:r>
            <a:r>
              <a:rPr lang="en-US" sz="2800" dirty="0"/>
              <a:t> needle stick injury , sexual assault.</a:t>
            </a:r>
          </a:p>
          <a:p>
            <a:r>
              <a:rPr lang="en-US" sz="2800" dirty="0"/>
              <a:t>Pre Exposure Prophylaxis (</a:t>
            </a:r>
            <a:r>
              <a:rPr lang="en-US" sz="2800" dirty="0" err="1"/>
              <a:t>PreP</a:t>
            </a:r>
            <a:r>
              <a:rPr lang="en-US" sz="2800" dirty="0"/>
              <a:t>)-prevention of infection in exposed most at risk persons </a:t>
            </a:r>
            <a:r>
              <a:rPr lang="en-US" sz="2800" dirty="0" err="1"/>
              <a:t>e.g</a:t>
            </a:r>
            <a:r>
              <a:rPr lang="en-US" sz="2800" dirty="0"/>
              <a:t> PWID , commercial sex workers , discordant couples</a:t>
            </a:r>
          </a:p>
        </p:txBody>
      </p:sp>
    </p:spTree>
    <p:extLst>
      <p:ext uri="{BB962C8B-B14F-4D97-AF65-F5344CB8AC3E}">
        <p14:creationId xmlns:p14="http://schemas.microsoft.com/office/powerpoint/2010/main" val="5579422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r>
              <a:rPr lang="en-US" dirty="0"/>
              <a:t>Principles of ART treatment</a:t>
            </a:r>
          </a:p>
        </p:txBody>
      </p:sp>
      <p:sp>
        <p:nvSpPr>
          <p:cNvPr id="3" name="Content Placeholder 2"/>
          <p:cNvSpPr>
            <a:spLocks noGrp="1"/>
          </p:cNvSpPr>
          <p:nvPr>
            <p:ph idx="1"/>
          </p:nvPr>
        </p:nvSpPr>
        <p:spPr>
          <a:xfrm>
            <a:off x="457200" y="762000"/>
            <a:ext cx="7620000" cy="5943600"/>
          </a:xfrm>
        </p:spPr>
        <p:txBody>
          <a:bodyPr>
            <a:noAutofit/>
          </a:bodyPr>
          <a:lstStyle/>
          <a:p>
            <a:r>
              <a:rPr lang="en-US" sz="2400" dirty="0"/>
              <a:t>ART is part of the comprehensive care of HIV infection.</a:t>
            </a:r>
          </a:p>
          <a:p>
            <a:r>
              <a:rPr lang="en-US" sz="2400" dirty="0"/>
              <a:t>Current ART does not cure HIV infection.</a:t>
            </a:r>
          </a:p>
          <a:p>
            <a:r>
              <a:rPr lang="en-US" sz="2400" dirty="0"/>
              <a:t>Treatment should be planned and started in good time.</a:t>
            </a:r>
          </a:p>
          <a:p>
            <a:r>
              <a:rPr lang="en-US" sz="2400" dirty="0"/>
              <a:t>Regular follow-up and monitoring is essential.</a:t>
            </a:r>
          </a:p>
          <a:p>
            <a:r>
              <a:rPr lang="en-US" sz="2400" dirty="0"/>
              <a:t>Adherence and compliance is key to successful treatment.</a:t>
            </a:r>
          </a:p>
          <a:p>
            <a:r>
              <a:rPr lang="en-US" sz="2400" dirty="0"/>
              <a:t>Treatment should be stopped or changed when necessary .</a:t>
            </a:r>
          </a:p>
          <a:p>
            <a:r>
              <a:rPr lang="en-US" sz="2400" dirty="0"/>
              <a:t>The choice of drug should  take into account:-</a:t>
            </a:r>
          </a:p>
          <a:p>
            <a:r>
              <a:rPr lang="en-US" sz="2400" dirty="0"/>
              <a:t>Efficacy </a:t>
            </a:r>
          </a:p>
          <a:p>
            <a:r>
              <a:rPr lang="en-US" sz="2400" dirty="0"/>
              <a:t>Dosing schedule.</a:t>
            </a:r>
          </a:p>
          <a:p>
            <a:r>
              <a:rPr lang="en-US" sz="2400" dirty="0"/>
              <a:t>Affordability .</a:t>
            </a:r>
          </a:p>
          <a:p>
            <a:r>
              <a:rPr lang="en-US" sz="2400" dirty="0"/>
              <a:t>Availability .</a:t>
            </a:r>
          </a:p>
          <a:p>
            <a:r>
              <a:rPr lang="en-US" sz="2400" dirty="0"/>
              <a:t>Tolerability .</a:t>
            </a:r>
          </a:p>
        </p:txBody>
      </p:sp>
    </p:spTree>
    <p:extLst>
      <p:ext uri="{BB962C8B-B14F-4D97-AF65-F5344CB8AC3E}">
        <p14:creationId xmlns:p14="http://schemas.microsoft.com/office/powerpoint/2010/main" val="27593108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GOALS OF ART</a:t>
            </a:r>
            <a:endParaRPr lang="en-US" dirty="0"/>
          </a:p>
        </p:txBody>
      </p:sp>
      <p:sp>
        <p:nvSpPr>
          <p:cNvPr id="3" name="Content Placeholder 2"/>
          <p:cNvSpPr>
            <a:spLocks noGrp="1"/>
          </p:cNvSpPr>
          <p:nvPr>
            <p:ph idx="1"/>
          </p:nvPr>
        </p:nvSpPr>
        <p:spPr/>
        <p:txBody>
          <a:bodyPr>
            <a:normAutofit fontScale="92500"/>
          </a:bodyPr>
          <a:lstStyle/>
          <a:p>
            <a:r>
              <a:rPr lang="en-US" b="1" dirty="0"/>
              <a:t>1.Improvement  of quality of life </a:t>
            </a:r>
            <a:r>
              <a:rPr lang="en-US" dirty="0"/>
              <a:t>–ART is used to prolong and improve quality of life in people  living with </a:t>
            </a:r>
            <a:r>
              <a:rPr lang="en-US" dirty="0" smtClean="0"/>
              <a:t>HIV VIRUS </a:t>
            </a:r>
            <a:r>
              <a:rPr lang="en-US" dirty="0"/>
              <a:t>.Therefore the good of </a:t>
            </a:r>
            <a:r>
              <a:rPr lang="en-US" dirty="0" smtClean="0"/>
              <a:t>therapy.</a:t>
            </a:r>
            <a:endParaRPr lang="en-US" dirty="0"/>
          </a:p>
          <a:p>
            <a:r>
              <a:rPr lang="en-US" b="1" dirty="0"/>
              <a:t>2.Maximal and durable suppression of HIV replication :- </a:t>
            </a:r>
            <a:r>
              <a:rPr lang="en-US" dirty="0"/>
              <a:t>viral load is a measure of viral replication. ARVS  drugs should achieve suppression of HIV replication. Hence a combination of 3 ARV drug from two different classes are used to achieve the above suppression of HIV replication results in:-</a:t>
            </a:r>
          </a:p>
          <a:p>
            <a:r>
              <a:rPr lang="en-US" dirty="0"/>
              <a:t>Stoppage  of disease progression.</a:t>
            </a:r>
          </a:p>
          <a:p>
            <a:r>
              <a:rPr lang="en-US" dirty="0"/>
              <a:t>Delay in emergency of drug resistance </a:t>
            </a:r>
            <a:r>
              <a:rPr lang="en-US" dirty="0" smtClean="0"/>
              <a:t>subtype virus.</a:t>
            </a:r>
            <a:endParaRPr lang="en-US" dirty="0"/>
          </a:p>
          <a:p>
            <a:r>
              <a:rPr lang="en-US" b="1" dirty="0"/>
              <a:t>3.Restoration and preservation of immunology function:-</a:t>
            </a:r>
            <a:r>
              <a:rPr lang="en-US" dirty="0"/>
              <a:t>CD4 count is the measure of immune status of a person.</a:t>
            </a:r>
          </a:p>
          <a:p>
            <a:r>
              <a:rPr lang="en-US" dirty="0"/>
              <a:t>Suppression of HIV replication- prevents CD4 cell destruction by HIV , Allow CD4  cells to recover both in number and improve function</a:t>
            </a:r>
          </a:p>
        </p:txBody>
      </p:sp>
    </p:spTree>
    <p:extLst>
      <p:ext uri="{BB962C8B-B14F-4D97-AF65-F5344CB8AC3E}">
        <p14:creationId xmlns:p14="http://schemas.microsoft.com/office/powerpoint/2010/main" val="179580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dirty="0"/>
              <a:t>                           CT</a:t>
            </a:r>
          </a:p>
        </p:txBody>
      </p:sp>
      <p:sp>
        <p:nvSpPr>
          <p:cNvPr id="3" name="Content Placeholder 2"/>
          <p:cNvSpPr>
            <a:spLocks noGrp="1"/>
          </p:cNvSpPr>
          <p:nvPr>
            <p:ph idx="1"/>
          </p:nvPr>
        </p:nvSpPr>
        <p:spPr>
          <a:xfrm>
            <a:off x="457200" y="1066800"/>
            <a:ext cx="7620000" cy="5334000"/>
          </a:xfrm>
        </p:spPr>
        <p:txBody>
          <a:bodyPr>
            <a:normAutofit lnSpcReduction="10000"/>
          </a:bodyPr>
          <a:lstStyle/>
          <a:p>
            <a:r>
              <a:rPr lang="en-US" sz="3200" b="1" dirty="0"/>
              <a:t>MSM-</a:t>
            </a:r>
            <a:r>
              <a:rPr lang="en-US" sz="3200" dirty="0"/>
              <a:t> Men who have sex with men</a:t>
            </a:r>
          </a:p>
          <a:p>
            <a:r>
              <a:rPr lang="en-US" sz="3200" b="1" dirty="0"/>
              <a:t>NACC-</a:t>
            </a:r>
            <a:r>
              <a:rPr lang="en-US" sz="3200" dirty="0"/>
              <a:t> National AIDS Control Council</a:t>
            </a:r>
          </a:p>
          <a:p>
            <a:r>
              <a:rPr lang="en-US" sz="3200" b="1" dirty="0"/>
              <a:t>NASCOP-</a:t>
            </a:r>
            <a:r>
              <a:rPr lang="en-US" sz="3200" dirty="0"/>
              <a:t> National AIDS and STIs Control Program</a:t>
            </a:r>
          </a:p>
          <a:p>
            <a:r>
              <a:rPr lang="en-US" sz="3200" b="1" dirty="0"/>
              <a:t>PLHIV-</a:t>
            </a:r>
            <a:r>
              <a:rPr lang="en-US" sz="3200" dirty="0"/>
              <a:t> People Living with HIV</a:t>
            </a:r>
          </a:p>
          <a:p>
            <a:r>
              <a:rPr lang="en-US" sz="3200" b="1" dirty="0"/>
              <a:t>RNA-</a:t>
            </a:r>
            <a:r>
              <a:rPr lang="en-US" sz="3200" dirty="0"/>
              <a:t> Ribonucleic acid</a:t>
            </a:r>
          </a:p>
          <a:p>
            <a:r>
              <a:rPr lang="en-US" sz="3200" b="1" dirty="0"/>
              <a:t>SSRNA</a:t>
            </a:r>
            <a:r>
              <a:rPr lang="en-US" sz="3200" dirty="0"/>
              <a:t>- Single Strand Ribonucleic acid</a:t>
            </a:r>
          </a:p>
          <a:p>
            <a:r>
              <a:rPr lang="en-US" sz="3200" b="1" dirty="0"/>
              <a:t>UNAIDS - </a:t>
            </a:r>
            <a:r>
              <a:rPr lang="en-US" sz="3200" dirty="0"/>
              <a:t>Joint United Nations </a:t>
            </a:r>
            <a:r>
              <a:rPr lang="en-US" sz="3200" dirty="0" err="1"/>
              <a:t>Programme</a:t>
            </a:r>
            <a:r>
              <a:rPr lang="en-US" sz="3200" dirty="0"/>
              <a:t> on HIV/AIDS</a:t>
            </a:r>
          </a:p>
          <a:p>
            <a:r>
              <a:rPr lang="en-US" sz="3200" b="1" dirty="0"/>
              <a:t>WHO -</a:t>
            </a:r>
            <a:r>
              <a:rPr lang="en-US" sz="3200" dirty="0"/>
              <a:t>World Health Organization.</a:t>
            </a:r>
          </a:p>
          <a:p>
            <a:endParaRPr lang="en-US" dirty="0"/>
          </a:p>
        </p:txBody>
      </p:sp>
    </p:spTree>
    <p:extLst>
      <p:ext uri="{BB962C8B-B14F-4D97-AF65-F5344CB8AC3E}">
        <p14:creationId xmlns:p14="http://schemas.microsoft.com/office/powerpoint/2010/main" val="17145928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dirty="0"/>
              <a:t>                              CT</a:t>
            </a:r>
          </a:p>
        </p:txBody>
      </p:sp>
      <p:sp>
        <p:nvSpPr>
          <p:cNvPr id="3" name="Content Placeholder 2"/>
          <p:cNvSpPr>
            <a:spLocks noGrp="1"/>
          </p:cNvSpPr>
          <p:nvPr>
            <p:ph idx="1"/>
          </p:nvPr>
        </p:nvSpPr>
        <p:spPr>
          <a:xfrm>
            <a:off x="457200" y="838200"/>
            <a:ext cx="7620000" cy="5867400"/>
          </a:xfrm>
        </p:spPr>
        <p:txBody>
          <a:bodyPr>
            <a:normAutofit/>
          </a:bodyPr>
          <a:lstStyle/>
          <a:p>
            <a:r>
              <a:rPr lang="en-US" sz="2400" dirty="0"/>
              <a:t>Reduce the risk of opportunistic infection which may weaken the immune status. Hence there is improved overall function of the immune system.</a:t>
            </a:r>
          </a:p>
          <a:p>
            <a:r>
              <a:rPr lang="en-US" sz="2400" dirty="0"/>
              <a:t>This takes time and also the drugs should adhered to.</a:t>
            </a:r>
          </a:p>
          <a:p>
            <a:r>
              <a:rPr lang="en-US" sz="2400" dirty="0"/>
              <a:t>With effective ART the median increase is CD4 count is 100 to 150 cells per year.</a:t>
            </a:r>
          </a:p>
          <a:p>
            <a:r>
              <a:rPr lang="en-US" sz="2400" dirty="0"/>
              <a:t>CD4 count in patients on ART should be monitored after every 6months.</a:t>
            </a:r>
          </a:p>
          <a:p>
            <a:r>
              <a:rPr lang="en-US" sz="2400" b="1" dirty="0"/>
              <a:t>4.Reduction of HIV related morbidity and mortality:-</a:t>
            </a:r>
            <a:r>
              <a:rPr lang="en-US" sz="2400" dirty="0"/>
              <a:t>This is evidenced by decrease hospitalization, decreased risk of illness, reduction of all opportunistic , inflammation and malignancies, reduction of HIV related deaths. Ability to return to work and live a longer more productive life.</a:t>
            </a:r>
          </a:p>
        </p:txBody>
      </p:sp>
    </p:spTree>
    <p:extLst>
      <p:ext uri="{BB962C8B-B14F-4D97-AF65-F5344CB8AC3E}">
        <p14:creationId xmlns:p14="http://schemas.microsoft.com/office/powerpoint/2010/main" val="15768871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ARV DRUGS</a:t>
            </a:r>
          </a:p>
        </p:txBody>
      </p:sp>
      <p:sp>
        <p:nvSpPr>
          <p:cNvPr id="3" name="Content Placeholder 2"/>
          <p:cNvSpPr>
            <a:spLocks noGrp="1"/>
          </p:cNvSpPr>
          <p:nvPr>
            <p:ph idx="1"/>
          </p:nvPr>
        </p:nvSpPr>
        <p:spPr/>
        <p:txBody>
          <a:bodyPr>
            <a:normAutofit/>
          </a:bodyPr>
          <a:lstStyle/>
          <a:p>
            <a:r>
              <a:rPr lang="en-US" sz="2800" b="1" dirty="0"/>
              <a:t>Major classes of ARVS:-</a:t>
            </a:r>
          </a:p>
          <a:p>
            <a:r>
              <a:rPr lang="en-US" sz="2800" dirty="0"/>
              <a:t>Reverse Transcriptase Inhibitors (RTIs)- Nucleoside Reverse Transcriptase inhibitors (NRTIs) , Nucleotide Reverse Transcriptase Inhibitors (NtRTIs) , Non-nucleoside Reverse Transcriptase Inhibitors.</a:t>
            </a:r>
          </a:p>
          <a:p>
            <a:r>
              <a:rPr lang="en-US" sz="2800" dirty="0"/>
              <a:t>Protease inhibitors (PI)</a:t>
            </a:r>
          </a:p>
          <a:p>
            <a:r>
              <a:rPr lang="en-US" sz="2800" dirty="0"/>
              <a:t>Fusion inhibitors.</a:t>
            </a:r>
          </a:p>
          <a:p>
            <a:r>
              <a:rPr lang="en-US" sz="2800" dirty="0"/>
              <a:t>Integrase inhibitors</a:t>
            </a:r>
          </a:p>
        </p:txBody>
      </p:sp>
    </p:spTree>
    <p:extLst>
      <p:ext uri="{BB962C8B-B14F-4D97-AF65-F5344CB8AC3E}">
        <p14:creationId xmlns:p14="http://schemas.microsoft.com/office/powerpoint/2010/main" val="5971000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TARGETS OF ARV DRUGS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7347" y="1600200"/>
            <a:ext cx="705970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7256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a:xfrm>
            <a:off x="457200" y="1295400"/>
            <a:ext cx="7620000" cy="5257800"/>
          </a:xfrm>
        </p:spPr>
        <p:txBody>
          <a:bodyPr>
            <a:normAutofit/>
          </a:bodyPr>
          <a:lstStyle/>
          <a:p>
            <a:r>
              <a:rPr lang="en-US" dirty="0"/>
              <a:t>Antiretroviral drugs are combined to achieve good results.</a:t>
            </a:r>
          </a:p>
          <a:p>
            <a:r>
              <a:rPr lang="en-US" dirty="0"/>
              <a:t>The drugs are grouped into three different classes according to how they work on the HIV virus.</a:t>
            </a:r>
          </a:p>
          <a:p>
            <a:r>
              <a:rPr lang="en-US" dirty="0"/>
              <a:t>They have been found to provide Highly Active Anti-retroviral Therapy.</a:t>
            </a:r>
          </a:p>
          <a:p>
            <a:r>
              <a:rPr lang="en-US" b="1" dirty="0"/>
              <a:t>Reverse Transcriptase Inhibitors:-</a:t>
            </a:r>
          </a:p>
          <a:p>
            <a:r>
              <a:rPr lang="en-US" dirty="0"/>
              <a:t>NRTIs inhibit reverse transcription by competitively blocking  reverse transcriptase enzyme activity due to their resemblance in structure to the viral nucleosides </a:t>
            </a:r>
            <a:r>
              <a:rPr lang="en-US" dirty="0" err="1"/>
              <a:t>i.e</a:t>
            </a:r>
            <a:r>
              <a:rPr lang="en-US" dirty="0"/>
              <a:t> it sits on the active site of the enzyme receptor . Form the back bone of the ART regimen.</a:t>
            </a:r>
          </a:p>
          <a:p>
            <a:r>
              <a:rPr lang="en-US" dirty="0"/>
              <a:t>NtRTIs work in the same way as the NRTIs but differ in chemical structure. NtRTIs already has a phosphate group but NRTIs get phosphorylated in the </a:t>
            </a:r>
          </a:p>
        </p:txBody>
      </p:sp>
    </p:spTree>
    <p:extLst>
      <p:ext uri="{BB962C8B-B14F-4D97-AF65-F5344CB8AC3E}">
        <p14:creationId xmlns:p14="http://schemas.microsoft.com/office/powerpoint/2010/main" val="545960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ABBREVIATIONS &amp;NAMES OF ARVs</a:t>
            </a:r>
          </a:p>
        </p:txBody>
      </p:sp>
      <p:sp>
        <p:nvSpPr>
          <p:cNvPr id="3" name="Content Placeholder 2"/>
          <p:cNvSpPr>
            <a:spLocks noGrp="1"/>
          </p:cNvSpPr>
          <p:nvPr>
            <p:ph idx="1"/>
          </p:nvPr>
        </p:nvSpPr>
        <p:spPr>
          <a:xfrm>
            <a:off x="457200" y="1371600"/>
            <a:ext cx="7620000" cy="5257800"/>
          </a:xfrm>
        </p:spPr>
        <p:txBody>
          <a:bodyPr>
            <a:normAutofit fontScale="85000" lnSpcReduction="20000"/>
          </a:bodyPr>
          <a:lstStyle/>
          <a:p>
            <a:r>
              <a:rPr lang="en-US" dirty="0"/>
              <a:t>3TC – Lamivudine</a:t>
            </a:r>
          </a:p>
          <a:p>
            <a:r>
              <a:rPr lang="en-US" dirty="0"/>
              <a:t>ABC – </a:t>
            </a:r>
            <a:r>
              <a:rPr lang="en-US" dirty="0" err="1"/>
              <a:t>Abacavir</a:t>
            </a:r>
            <a:r>
              <a:rPr lang="en-US" dirty="0"/>
              <a:t>.</a:t>
            </a:r>
          </a:p>
          <a:p>
            <a:r>
              <a:rPr lang="en-US" dirty="0"/>
              <a:t>ATV – </a:t>
            </a:r>
            <a:r>
              <a:rPr lang="en-US" dirty="0" err="1"/>
              <a:t>Atazanavir</a:t>
            </a:r>
            <a:endParaRPr lang="en-US" dirty="0"/>
          </a:p>
          <a:p>
            <a:r>
              <a:rPr lang="en-US" dirty="0"/>
              <a:t>ATV/r –</a:t>
            </a:r>
            <a:r>
              <a:rPr lang="en-US" dirty="0" err="1"/>
              <a:t>Atazanavir</a:t>
            </a:r>
            <a:r>
              <a:rPr lang="en-US" dirty="0"/>
              <a:t>/ritonavir</a:t>
            </a:r>
          </a:p>
          <a:p>
            <a:r>
              <a:rPr lang="en-US" dirty="0"/>
              <a:t>AZT –</a:t>
            </a:r>
            <a:r>
              <a:rPr lang="en-US" dirty="0" err="1"/>
              <a:t>Zidovudine</a:t>
            </a:r>
            <a:r>
              <a:rPr lang="en-US" dirty="0"/>
              <a:t>.</a:t>
            </a:r>
          </a:p>
          <a:p>
            <a:r>
              <a:rPr lang="en-US" dirty="0"/>
              <a:t>DRV – </a:t>
            </a:r>
            <a:r>
              <a:rPr lang="en-US" dirty="0" err="1"/>
              <a:t>Darunavir</a:t>
            </a:r>
            <a:r>
              <a:rPr lang="en-US" dirty="0"/>
              <a:t>.</a:t>
            </a:r>
          </a:p>
          <a:p>
            <a:r>
              <a:rPr lang="en-US" dirty="0"/>
              <a:t>DRV/r – </a:t>
            </a:r>
            <a:r>
              <a:rPr lang="en-US" dirty="0" err="1"/>
              <a:t>Darunavir</a:t>
            </a:r>
            <a:r>
              <a:rPr lang="en-US" dirty="0"/>
              <a:t>/ritonavir.</a:t>
            </a:r>
          </a:p>
          <a:p>
            <a:r>
              <a:rPr lang="en-US" dirty="0"/>
              <a:t>DTG – </a:t>
            </a:r>
            <a:r>
              <a:rPr lang="en-US" dirty="0" err="1"/>
              <a:t>Dolutegravir</a:t>
            </a:r>
            <a:r>
              <a:rPr lang="en-US" dirty="0"/>
              <a:t>.</a:t>
            </a:r>
          </a:p>
          <a:p>
            <a:r>
              <a:rPr lang="en-US" dirty="0"/>
              <a:t>EFV – </a:t>
            </a:r>
            <a:r>
              <a:rPr lang="en-US" dirty="0" err="1"/>
              <a:t>Efavirenz</a:t>
            </a:r>
            <a:r>
              <a:rPr lang="en-US" dirty="0"/>
              <a:t>.</a:t>
            </a:r>
          </a:p>
          <a:p>
            <a:r>
              <a:rPr lang="en-US" dirty="0"/>
              <a:t>ETR – </a:t>
            </a:r>
            <a:r>
              <a:rPr lang="en-US" dirty="0" err="1"/>
              <a:t>Etravirine</a:t>
            </a:r>
            <a:r>
              <a:rPr lang="en-US" dirty="0"/>
              <a:t>.</a:t>
            </a:r>
          </a:p>
          <a:p>
            <a:r>
              <a:rPr lang="en-US" dirty="0"/>
              <a:t>FTC – </a:t>
            </a:r>
            <a:r>
              <a:rPr lang="en-US" dirty="0" err="1"/>
              <a:t>Emtricitabine</a:t>
            </a:r>
            <a:r>
              <a:rPr lang="en-US" dirty="0"/>
              <a:t>.</a:t>
            </a:r>
          </a:p>
          <a:p>
            <a:r>
              <a:rPr lang="en-US" dirty="0"/>
              <a:t>LPV – </a:t>
            </a:r>
            <a:r>
              <a:rPr lang="en-US" dirty="0" err="1"/>
              <a:t>Lopinavir</a:t>
            </a:r>
            <a:r>
              <a:rPr lang="en-US" dirty="0"/>
              <a:t>.</a:t>
            </a:r>
          </a:p>
          <a:p>
            <a:r>
              <a:rPr lang="en-US" dirty="0"/>
              <a:t>LPV/r – </a:t>
            </a:r>
            <a:r>
              <a:rPr lang="en-US" dirty="0" err="1"/>
              <a:t>Lopinavir</a:t>
            </a:r>
            <a:r>
              <a:rPr lang="en-US" dirty="0"/>
              <a:t>/ritonavir.</a:t>
            </a:r>
          </a:p>
          <a:p>
            <a:r>
              <a:rPr lang="en-US" dirty="0"/>
              <a:t>NVP – </a:t>
            </a:r>
            <a:r>
              <a:rPr lang="en-US" dirty="0" err="1"/>
              <a:t>Nevirapine</a:t>
            </a:r>
            <a:r>
              <a:rPr lang="en-US" dirty="0"/>
              <a:t>.</a:t>
            </a:r>
          </a:p>
          <a:p>
            <a:r>
              <a:rPr lang="en-US" dirty="0"/>
              <a:t>RAL – </a:t>
            </a:r>
            <a:r>
              <a:rPr lang="en-US" dirty="0" err="1"/>
              <a:t>Raltegravir</a:t>
            </a:r>
            <a:r>
              <a:rPr lang="en-US" dirty="0"/>
              <a:t>.</a:t>
            </a:r>
          </a:p>
          <a:p>
            <a:r>
              <a:rPr lang="en-US" dirty="0"/>
              <a:t>RTV- Ritonavir.</a:t>
            </a:r>
          </a:p>
          <a:p>
            <a:r>
              <a:rPr lang="en-US" dirty="0"/>
              <a:t>TDF – </a:t>
            </a:r>
            <a:r>
              <a:rPr lang="en-US" dirty="0" err="1"/>
              <a:t>Tenofovir</a:t>
            </a:r>
            <a:r>
              <a:rPr lang="en-US" dirty="0"/>
              <a:t> </a:t>
            </a:r>
            <a:r>
              <a:rPr lang="en-US" dirty="0" err="1"/>
              <a:t>Disoproxil</a:t>
            </a:r>
            <a:r>
              <a:rPr lang="en-US" dirty="0"/>
              <a:t> </a:t>
            </a:r>
            <a:r>
              <a:rPr lang="en-US" dirty="0" err="1"/>
              <a:t>Fumarate</a:t>
            </a:r>
            <a:r>
              <a:rPr lang="en-US" dirty="0"/>
              <a:t>.</a:t>
            </a:r>
          </a:p>
          <a:p>
            <a:endParaRPr lang="en-US" dirty="0"/>
          </a:p>
        </p:txBody>
      </p:sp>
    </p:spTree>
    <p:extLst>
      <p:ext uri="{BB962C8B-B14F-4D97-AF65-F5344CB8AC3E}">
        <p14:creationId xmlns:p14="http://schemas.microsoft.com/office/powerpoint/2010/main" val="39024488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NRTIs &amp; NtRTIs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486090"/>
              </p:ext>
            </p:extLst>
          </p:nvPr>
        </p:nvGraphicFramePr>
        <p:xfrm>
          <a:off x="457200" y="1600200"/>
          <a:ext cx="7620000" cy="460248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xmlns="" val="20000"/>
                    </a:ext>
                  </a:extLst>
                </a:gridCol>
                <a:gridCol w="2540000">
                  <a:extLst>
                    <a:ext uri="{9D8B030D-6E8A-4147-A177-3AD203B41FA5}">
                      <a16:colId xmlns:a16="http://schemas.microsoft.com/office/drawing/2014/main" xmlns="" val="20001"/>
                    </a:ext>
                  </a:extLst>
                </a:gridCol>
                <a:gridCol w="2540000">
                  <a:extLst>
                    <a:ext uri="{9D8B030D-6E8A-4147-A177-3AD203B41FA5}">
                      <a16:colId xmlns:a16="http://schemas.microsoft.com/office/drawing/2014/main" xmlns="" val="20002"/>
                    </a:ext>
                  </a:extLst>
                </a:gridCol>
              </a:tblGrid>
              <a:tr h="370840">
                <a:tc>
                  <a:txBody>
                    <a:bodyPr/>
                    <a:lstStyle/>
                    <a:p>
                      <a:r>
                        <a:rPr lang="en-US" dirty="0"/>
                        <a:t>GENERIC NAME</a:t>
                      </a:r>
                    </a:p>
                  </a:txBody>
                  <a:tcPr/>
                </a:tc>
                <a:tc>
                  <a:txBody>
                    <a:bodyPr/>
                    <a:lstStyle/>
                    <a:p>
                      <a:r>
                        <a:rPr lang="en-US" dirty="0"/>
                        <a:t>ADULT DOSAGE</a:t>
                      </a:r>
                    </a:p>
                  </a:txBody>
                  <a:tcPr/>
                </a:tc>
                <a:tc>
                  <a:txBody>
                    <a:bodyPr/>
                    <a:lstStyle/>
                    <a:p>
                      <a:r>
                        <a:rPr lang="en-US" dirty="0"/>
                        <a:t>PEDIATRIC DOSAGE</a:t>
                      </a:r>
                    </a:p>
                  </a:txBody>
                  <a:tcPr/>
                </a:tc>
                <a:extLst>
                  <a:ext uri="{0D108BD9-81ED-4DB2-BD59-A6C34878D82A}">
                    <a16:rowId xmlns:a16="http://schemas.microsoft.com/office/drawing/2014/main" xmlns="" val="10000"/>
                  </a:ext>
                </a:extLst>
              </a:tr>
              <a:tr h="370840">
                <a:tc>
                  <a:txBody>
                    <a:bodyPr/>
                    <a:lstStyle/>
                    <a:p>
                      <a:r>
                        <a:rPr lang="en-US" dirty="0"/>
                        <a:t>Stavudine</a:t>
                      </a:r>
                      <a:r>
                        <a:rPr lang="en-US" baseline="0" dirty="0"/>
                        <a:t> d4T</a:t>
                      </a:r>
                      <a:endParaRPr lang="en-US" dirty="0"/>
                    </a:p>
                  </a:txBody>
                  <a:tcPr/>
                </a:tc>
                <a:tc>
                  <a:txBody>
                    <a:bodyPr/>
                    <a:lstStyle/>
                    <a:p>
                      <a:r>
                        <a:rPr lang="en-US" dirty="0"/>
                        <a:t>30mg BD</a:t>
                      </a:r>
                    </a:p>
                  </a:txBody>
                  <a:tcPr/>
                </a:tc>
                <a:tc>
                  <a:txBody>
                    <a:bodyPr/>
                    <a:lstStyle/>
                    <a:p>
                      <a:r>
                        <a:rPr lang="en-US" dirty="0"/>
                        <a:t>1MG/KG BD</a:t>
                      </a:r>
                    </a:p>
                  </a:txBody>
                  <a:tcPr/>
                </a:tc>
                <a:extLst>
                  <a:ext uri="{0D108BD9-81ED-4DB2-BD59-A6C34878D82A}">
                    <a16:rowId xmlns:a16="http://schemas.microsoft.com/office/drawing/2014/main" xmlns="" val="10001"/>
                  </a:ext>
                </a:extLst>
              </a:tr>
              <a:tr h="370840">
                <a:tc>
                  <a:txBody>
                    <a:bodyPr/>
                    <a:lstStyle/>
                    <a:p>
                      <a:r>
                        <a:rPr lang="en-US" dirty="0"/>
                        <a:t>Lamivudine</a:t>
                      </a:r>
                      <a:r>
                        <a:rPr lang="en-US" baseline="0" dirty="0"/>
                        <a:t> 3TC</a:t>
                      </a:r>
                      <a:endParaRPr lang="en-US" dirty="0"/>
                    </a:p>
                  </a:txBody>
                  <a:tcPr/>
                </a:tc>
                <a:tc>
                  <a:txBody>
                    <a:bodyPr/>
                    <a:lstStyle/>
                    <a:p>
                      <a:r>
                        <a:rPr lang="en-US" dirty="0"/>
                        <a:t>150mg BD/300mg OD</a:t>
                      </a:r>
                    </a:p>
                  </a:txBody>
                  <a:tcPr/>
                </a:tc>
                <a:tc>
                  <a:txBody>
                    <a:bodyPr/>
                    <a:lstStyle/>
                    <a:p>
                      <a:r>
                        <a:rPr lang="en-US" dirty="0"/>
                        <a:t>4mg/kg BD</a:t>
                      </a:r>
                    </a:p>
                  </a:txBody>
                  <a:tcPr/>
                </a:tc>
                <a:extLst>
                  <a:ext uri="{0D108BD9-81ED-4DB2-BD59-A6C34878D82A}">
                    <a16:rowId xmlns:a16="http://schemas.microsoft.com/office/drawing/2014/main" xmlns="" val="10002"/>
                  </a:ext>
                </a:extLst>
              </a:tr>
              <a:tr h="370840">
                <a:tc>
                  <a:txBody>
                    <a:bodyPr/>
                    <a:lstStyle/>
                    <a:p>
                      <a:r>
                        <a:rPr lang="en-US" dirty="0"/>
                        <a:t>Zidovudine AZT or ZDV</a:t>
                      </a:r>
                    </a:p>
                  </a:txBody>
                  <a:tcPr/>
                </a:tc>
                <a:tc>
                  <a:txBody>
                    <a:bodyPr/>
                    <a:lstStyle/>
                    <a:p>
                      <a:r>
                        <a:rPr lang="en-US" dirty="0"/>
                        <a:t>300mg BD</a:t>
                      </a:r>
                    </a:p>
                  </a:txBody>
                  <a:tcPr/>
                </a:tc>
                <a:tc>
                  <a:txBody>
                    <a:bodyPr/>
                    <a:lstStyle/>
                    <a:p>
                      <a:r>
                        <a:rPr lang="en-US" dirty="0"/>
                        <a:t>180-240mg/m2</a:t>
                      </a:r>
                    </a:p>
                  </a:txBody>
                  <a:tcPr/>
                </a:tc>
                <a:extLst>
                  <a:ext uri="{0D108BD9-81ED-4DB2-BD59-A6C34878D82A}">
                    <a16:rowId xmlns:a16="http://schemas.microsoft.com/office/drawing/2014/main" xmlns="" val="10003"/>
                  </a:ext>
                </a:extLst>
              </a:tr>
              <a:tr h="370840">
                <a:tc>
                  <a:txBody>
                    <a:bodyPr/>
                    <a:lstStyle/>
                    <a:p>
                      <a:r>
                        <a:rPr lang="en-US" dirty="0"/>
                        <a:t>Didanosine ddi</a:t>
                      </a:r>
                    </a:p>
                  </a:txBody>
                  <a:tcPr/>
                </a:tc>
                <a:tc>
                  <a:txBody>
                    <a:bodyPr/>
                    <a:lstStyle/>
                    <a:p>
                      <a:r>
                        <a:rPr lang="en-US" dirty="0"/>
                        <a:t>125mg BD and 200mg BD for</a:t>
                      </a:r>
                      <a:r>
                        <a:rPr lang="en-US" baseline="0" dirty="0"/>
                        <a:t> &lt;60kg and &gt;60kg respectively</a:t>
                      </a:r>
                      <a:endParaRPr lang="en-US" dirty="0"/>
                    </a:p>
                  </a:txBody>
                  <a:tcPr/>
                </a:tc>
                <a:tc>
                  <a:txBody>
                    <a:bodyPr/>
                    <a:lstStyle/>
                    <a:p>
                      <a:r>
                        <a:rPr lang="en-US" dirty="0"/>
                        <a:t>120 mg /m2 BD</a:t>
                      </a:r>
                    </a:p>
                  </a:txBody>
                  <a:tcPr/>
                </a:tc>
                <a:extLst>
                  <a:ext uri="{0D108BD9-81ED-4DB2-BD59-A6C34878D82A}">
                    <a16:rowId xmlns:a16="http://schemas.microsoft.com/office/drawing/2014/main" xmlns="" val="10004"/>
                  </a:ext>
                </a:extLst>
              </a:tr>
              <a:tr h="370840">
                <a:tc>
                  <a:txBody>
                    <a:bodyPr/>
                    <a:lstStyle/>
                    <a:p>
                      <a:r>
                        <a:rPr lang="en-US" dirty="0"/>
                        <a:t>Abacavir ABC</a:t>
                      </a:r>
                    </a:p>
                  </a:txBody>
                  <a:tcPr/>
                </a:tc>
                <a:tc>
                  <a:txBody>
                    <a:bodyPr/>
                    <a:lstStyle/>
                    <a:p>
                      <a:r>
                        <a:rPr lang="en-US" dirty="0"/>
                        <a:t>300mg BD/600mg OD</a:t>
                      </a:r>
                    </a:p>
                  </a:txBody>
                  <a:tcPr/>
                </a:tc>
                <a:tc>
                  <a:txBody>
                    <a:bodyPr/>
                    <a:lstStyle/>
                    <a:p>
                      <a:r>
                        <a:rPr lang="en-US" dirty="0"/>
                        <a:t>8mg /kg BD</a:t>
                      </a:r>
                    </a:p>
                  </a:txBody>
                  <a:tcPr/>
                </a:tc>
                <a:extLst>
                  <a:ext uri="{0D108BD9-81ED-4DB2-BD59-A6C34878D82A}">
                    <a16:rowId xmlns:a16="http://schemas.microsoft.com/office/drawing/2014/main" xmlns="" val="10005"/>
                  </a:ext>
                </a:extLst>
              </a:tr>
              <a:tr h="370840">
                <a:tc>
                  <a:txBody>
                    <a:bodyPr/>
                    <a:lstStyle/>
                    <a:p>
                      <a:r>
                        <a:rPr lang="en-US" dirty="0"/>
                        <a:t>Tenofovir  TDF</a:t>
                      </a:r>
                    </a:p>
                  </a:txBody>
                  <a:tcPr/>
                </a:tc>
                <a:tc>
                  <a:txBody>
                    <a:bodyPr/>
                    <a:lstStyle/>
                    <a:p>
                      <a:r>
                        <a:rPr lang="en-US" dirty="0"/>
                        <a:t>300mg OD</a:t>
                      </a:r>
                    </a:p>
                  </a:txBody>
                  <a:tcPr/>
                </a:tc>
                <a:tc>
                  <a:txBody>
                    <a:bodyPr/>
                    <a:lstStyle/>
                    <a:p>
                      <a:r>
                        <a:rPr lang="en-US" dirty="0"/>
                        <a:t>Not recommended</a:t>
                      </a:r>
                      <a:r>
                        <a:rPr lang="en-US" baseline="0" dirty="0"/>
                        <a:t> .</a:t>
                      </a:r>
                    </a:p>
                    <a:p>
                      <a:r>
                        <a:rPr lang="en-US" baseline="0" dirty="0"/>
                        <a:t>It causes decreased bone marrow density for children and adolescents&lt;18years</a:t>
                      </a:r>
                      <a:endParaRPr lang="en-US" dirty="0"/>
                    </a:p>
                  </a:txBody>
                  <a:tcPr/>
                </a:tc>
                <a:extLst>
                  <a:ext uri="{0D108BD9-81ED-4DB2-BD59-A6C34878D82A}">
                    <a16:rowId xmlns:a16="http://schemas.microsoft.com/office/drawing/2014/main" xmlns="" val="10006"/>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0864142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NNRTI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8077150"/>
              </p:ext>
            </p:extLst>
          </p:nvPr>
        </p:nvGraphicFramePr>
        <p:xfrm>
          <a:off x="457200" y="1143000"/>
          <a:ext cx="7620000" cy="5989683"/>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xmlns="" val="20000"/>
                    </a:ext>
                  </a:extLst>
                </a:gridCol>
                <a:gridCol w="2540000">
                  <a:extLst>
                    <a:ext uri="{9D8B030D-6E8A-4147-A177-3AD203B41FA5}">
                      <a16:colId xmlns:a16="http://schemas.microsoft.com/office/drawing/2014/main" xmlns="" val="20001"/>
                    </a:ext>
                  </a:extLst>
                </a:gridCol>
                <a:gridCol w="2540000">
                  <a:extLst>
                    <a:ext uri="{9D8B030D-6E8A-4147-A177-3AD203B41FA5}">
                      <a16:colId xmlns:a16="http://schemas.microsoft.com/office/drawing/2014/main" xmlns="" val="20002"/>
                    </a:ext>
                  </a:extLst>
                </a:gridCol>
              </a:tblGrid>
              <a:tr h="402208">
                <a:tc>
                  <a:txBody>
                    <a:bodyPr/>
                    <a:lstStyle/>
                    <a:p>
                      <a:r>
                        <a:rPr lang="en-US" dirty="0"/>
                        <a:t>GENERIC NAME</a:t>
                      </a:r>
                    </a:p>
                  </a:txBody>
                  <a:tcPr/>
                </a:tc>
                <a:tc>
                  <a:txBody>
                    <a:bodyPr/>
                    <a:lstStyle/>
                    <a:p>
                      <a:r>
                        <a:rPr lang="en-US" dirty="0"/>
                        <a:t>ADULT DOSAGE</a:t>
                      </a:r>
                    </a:p>
                  </a:txBody>
                  <a:tcPr/>
                </a:tc>
                <a:tc>
                  <a:txBody>
                    <a:bodyPr/>
                    <a:lstStyle/>
                    <a:p>
                      <a:r>
                        <a:rPr lang="en-US" dirty="0"/>
                        <a:t>PAEDIATRIC DOSAGE</a:t>
                      </a:r>
                    </a:p>
                  </a:txBody>
                  <a:tcPr/>
                </a:tc>
                <a:extLst>
                  <a:ext uri="{0D108BD9-81ED-4DB2-BD59-A6C34878D82A}">
                    <a16:rowId xmlns:a16="http://schemas.microsoft.com/office/drawing/2014/main" xmlns="" val="10000"/>
                  </a:ext>
                </a:extLst>
              </a:tr>
              <a:tr h="694222">
                <a:tc>
                  <a:txBody>
                    <a:bodyPr/>
                    <a:lstStyle/>
                    <a:p>
                      <a:r>
                        <a:rPr lang="en-US" dirty="0" err="1"/>
                        <a:t>Nevirapine</a:t>
                      </a:r>
                      <a:r>
                        <a:rPr lang="en-US" dirty="0"/>
                        <a:t>  NVP</a:t>
                      </a:r>
                    </a:p>
                  </a:txBody>
                  <a:tcPr/>
                </a:tc>
                <a:tc>
                  <a:txBody>
                    <a:bodyPr/>
                    <a:lstStyle/>
                    <a:p>
                      <a:r>
                        <a:rPr lang="en-US" dirty="0"/>
                        <a:t>200mg OD for 2 weeks then 200mg BD</a:t>
                      </a:r>
                    </a:p>
                  </a:txBody>
                  <a:tcPr/>
                </a:tc>
                <a:tc>
                  <a:txBody>
                    <a:bodyPr/>
                    <a:lstStyle/>
                    <a:p>
                      <a:r>
                        <a:rPr lang="en-US" dirty="0"/>
                        <a:t>120-160 mg /m2 OD for weeks</a:t>
                      </a:r>
                      <a:r>
                        <a:rPr lang="en-US" baseline="0" dirty="0"/>
                        <a:t> then BD</a:t>
                      </a:r>
                      <a:endParaRPr lang="en-US" dirty="0"/>
                    </a:p>
                  </a:txBody>
                  <a:tcPr/>
                </a:tc>
                <a:extLst>
                  <a:ext uri="{0D108BD9-81ED-4DB2-BD59-A6C34878D82A}">
                    <a16:rowId xmlns:a16="http://schemas.microsoft.com/office/drawing/2014/main" xmlns="" val="10001"/>
                  </a:ext>
                </a:extLst>
              </a:tr>
              <a:tr h="402208">
                <a:tc>
                  <a:txBody>
                    <a:bodyPr/>
                    <a:lstStyle/>
                    <a:p>
                      <a:r>
                        <a:rPr lang="en-US" dirty="0" err="1"/>
                        <a:t>Efavirenz</a:t>
                      </a:r>
                      <a:r>
                        <a:rPr lang="en-US" dirty="0"/>
                        <a:t> EFV</a:t>
                      </a:r>
                    </a:p>
                  </a:txBody>
                  <a:tcPr/>
                </a:tc>
                <a:tc>
                  <a:txBody>
                    <a:bodyPr/>
                    <a:lstStyle/>
                    <a:p>
                      <a:r>
                        <a:rPr lang="en-US" dirty="0"/>
                        <a:t>600mg</a:t>
                      </a:r>
                      <a:r>
                        <a:rPr lang="en-US" baseline="0" dirty="0"/>
                        <a:t> OD</a:t>
                      </a:r>
                      <a:endParaRPr lang="en-US" dirty="0"/>
                    </a:p>
                  </a:txBody>
                  <a:tcPr/>
                </a:tc>
                <a:tc>
                  <a:txBody>
                    <a:bodyPr/>
                    <a:lstStyle/>
                    <a:p>
                      <a:endParaRPr lang="en-US"/>
                    </a:p>
                  </a:txBody>
                  <a:tcPr/>
                </a:tc>
                <a:extLst>
                  <a:ext uri="{0D108BD9-81ED-4DB2-BD59-A6C34878D82A}">
                    <a16:rowId xmlns:a16="http://schemas.microsoft.com/office/drawing/2014/main" xmlns="" val="10002"/>
                  </a:ext>
                </a:extLst>
              </a:tr>
              <a:tr h="1884317">
                <a:tc>
                  <a:txBody>
                    <a:bodyPr/>
                    <a:lstStyle/>
                    <a:p>
                      <a:r>
                        <a:rPr lang="en-US" dirty="0" err="1"/>
                        <a:t>Efavirenz</a:t>
                      </a:r>
                      <a:r>
                        <a:rPr lang="en-US" dirty="0"/>
                        <a:t> dosages for children</a:t>
                      </a:r>
                    </a:p>
                    <a:p>
                      <a:r>
                        <a:rPr lang="en-US" dirty="0"/>
                        <a:t>Avoid</a:t>
                      </a:r>
                      <a:r>
                        <a:rPr lang="en-US" baseline="0" dirty="0"/>
                        <a:t> fatty meals with EFV –Increases absorption by 50%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ETR – </a:t>
                      </a:r>
                      <a:r>
                        <a:rPr lang="en-US" dirty="0" err="1"/>
                        <a:t>Etravirine</a:t>
                      </a:r>
                      <a:r>
                        <a:rPr lang="en-US" dirty="0"/>
                        <a:t>.</a:t>
                      </a:r>
                    </a:p>
                    <a:p>
                      <a:endParaRPr lang="en-US" dirty="0"/>
                    </a:p>
                  </a:txBody>
                  <a:tcPr/>
                </a:tc>
                <a:tc>
                  <a:txBody>
                    <a:bodyPr/>
                    <a:lstStyle/>
                    <a:p>
                      <a:r>
                        <a:rPr lang="en-US" dirty="0"/>
                        <a:t>As per kg</a:t>
                      </a:r>
                      <a:r>
                        <a:rPr lang="en-US" baseline="0" dirty="0"/>
                        <a:t> weight</a:t>
                      </a:r>
                      <a:r>
                        <a:rPr lang="en-US" dirty="0"/>
                        <a:t> dosages</a:t>
                      </a:r>
                    </a:p>
                  </a:txBody>
                  <a:tcPr/>
                </a:tc>
                <a:tc>
                  <a:txBody>
                    <a:bodyPr/>
                    <a:lstStyle/>
                    <a:p>
                      <a:endParaRPr lang="en-US" dirty="0"/>
                    </a:p>
                  </a:txBody>
                  <a:tcPr/>
                </a:tc>
                <a:extLst>
                  <a:ext uri="{0D108BD9-81ED-4DB2-BD59-A6C34878D82A}">
                    <a16:rowId xmlns:a16="http://schemas.microsoft.com/office/drawing/2014/main" xmlns="" val="10003"/>
                  </a:ext>
                </a:extLst>
              </a:tr>
              <a:tr h="2479365">
                <a:tc>
                  <a:txBody>
                    <a:bodyPr/>
                    <a:lstStyle/>
                    <a:p>
                      <a:r>
                        <a:rPr lang="en-US" dirty="0" err="1"/>
                        <a:t>Dilaviirdine</a:t>
                      </a:r>
                      <a:r>
                        <a:rPr lang="en-US" dirty="0"/>
                        <a:t> </a:t>
                      </a:r>
                    </a:p>
                    <a:p>
                      <a:endParaRPr lang="en-US" dirty="0"/>
                    </a:p>
                    <a:p>
                      <a:r>
                        <a:rPr lang="en-US" dirty="0"/>
                        <a:t>NNRTI –work by binding directly on to reverse transcriptase</a:t>
                      </a:r>
                      <a:r>
                        <a:rPr lang="en-US" baseline="0" dirty="0"/>
                        <a:t> preventing the conversion of RNA to DNA and this stops HIV production</a:t>
                      </a:r>
                      <a:endParaRPr lang="en-US" dirty="0"/>
                    </a:p>
                  </a:txBody>
                  <a:tcPr/>
                </a:tc>
                <a:tc>
                  <a:txBody>
                    <a:bodyPr/>
                    <a:lstStyle/>
                    <a:p>
                      <a:r>
                        <a:rPr lang="en-US" dirty="0"/>
                        <a:t>600mg  BD</a:t>
                      </a:r>
                    </a:p>
                  </a:txBody>
                  <a:tcPr/>
                </a:tc>
                <a:tc>
                  <a:txBody>
                    <a:bodyPr/>
                    <a:lstStyle/>
                    <a:p>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6301771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PROTEASE INHIBITORS</a:t>
            </a:r>
          </a:p>
        </p:txBody>
      </p:sp>
      <p:sp>
        <p:nvSpPr>
          <p:cNvPr id="3" name="Content Placeholder 2"/>
          <p:cNvSpPr>
            <a:spLocks noGrp="1"/>
          </p:cNvSpPr>
          <p:nvPr>
            <p:ph idx="1"/>
          </p:nvPr>
        </p:nvSpPr>
        <p:spPr/>
        <p:txBody>
          <a:bodyPr/>
          <a:lstStyle/>
          <a:p>
            <a:r>
              <a:rPr lang="en-US" dirty="0"/>
              <a:t>Works at the last stage of the virus reproduction cycle.</a:t>
            </a:r>
          </a:p>
          <a:p>
            <a:r>
              <a:rPr lang="en-US" dirty="0"/>
              <a:t>They prevent HIV virus from being successfully assembled and released.</a:t>
            </a:r>
          </a:p>
          <a:p>
            <a:r>
              <a:rPr lang="en-US" dirty="0"/>
              <a:t>Inhibits the cutting down of the core multi-protein molecule to functional viral protein molecules essential for HIV replication.</a:t>
            </a:r>
          </a:p>
          <a:p>
            <a:r>
              <a:rPr lang="en-US" dirty="0"/>
              <a:t>Enzymes , core proteins , envelop proteins regulatory proteins</a:t>
            </a:r>
          </a:p>
          <a:p>
            <a:r>
              <a:rPr lang="en-US" dirty="0"/>
              <a:t>Enzymes and building block proteins are needed to make complete copies of the virus which can infect the cells.</a:t>
            </a:r>
          </a:p>
          <a:p>
            <a:r>
              <a:rPr lang="en-US" dirty="0"/>
              <a:t>ATV/r –</a:t>
            </a:r>
            <a:r>
              <a:rPr lang="en-US" dirty="0" err="1"/>
              <a:t>Atazanavir</a:t>
            </a:r>
            <a:r>
              <a:rPr lang="en-US" dirty="0"/>
              <a:t>/ritonavir , LPV – </a:t>
            </a:r>
            <a:r>
              <a:rPr lang="en-US" dirty="0" err="1"/>
              <a:t>Lopinavir</a:t>
            </a:r>
            <a:r>
              <a:rPr lang="en-US" dirty="0"/>
              <a:t> , DRV – </a:t>
            </a:r>
            <a:r>
              <a:rPr lang="en-US" dirty="0" err="1"/>
              <a:t>Darunavir</a:t>
            </a:r>
            <a:r>
              <a:rPr lang="en-US" dirty="0"/>
              <a:t> , RTV- Ritonavir.</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799392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PIs</a:t>
            </a:r>
          </a:p>
        </p:txBody>
      </p:sp>
      <p:sp>
        <p:nvSpPr>
          <p:cNvPr id="3" name="Content Placeholder 2"/>
          <p:cNvSpPr>
            <a:spLocks noGrp="1"/>
          </p:cNvSpPr>
          <p:nvPr>
            <p:ph idx="1"/>
          </p:nvPr>
        </p:nvSpPr>
        <p:spPr/>
        <p:txBody>
          <a:bodyPr/>
          <a:lstStyle/>
          <a:p>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1673078937"/>
              </p:ext>
            </p:extLst>
          </p:nvPr>
        </p:nvGraphicFramePr>
        <p:xfrm>
          <a:off x="457200" y="1397000"/>
          <a:ext cx="7162800" cy="459232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xmlns="" val="20000"/>
                    </a:ext>
                  </a:extLst>
                </a:gridCol>
                <a:gridCol w="2387600">
                  <a:extLst>
                    <a:ext uri="{9D8B030D-6E8A-4147-A177-3AD203B41FA5}">
                      <a16:colId xmlns:a16="http://schemas.microsoft.com/office/drawing/2014/main" xmlns="" val="20001"/>
                    </a:ext>
                  </a:extLst>
                </a:gridCol>
                <a:gridCol w="2387600">
                  <a:extLst>
                    <a:ext uri="{9D8B030D-6E8A-4147-A177-3AD203B41FA5}">
                      <a16:colId xmlns:a16="http://schemas.microsoft.com/office/drawing/2014/main" xmlns="" val="20002"/>
                    </a:ext>
                  </a:extLst>
                </a:gridCol>
              </a:tblGrid>
              <a:tr h="370840">
                <a:tc>
                  <a:txBody>
                    <a:bodyPr/>
                    <a:lstStyle/>
                    <a:p>
                      <a:r>
                        <a:rPr lang="en-US" dirty="0"/>
                        <a:t>GENERIC NAME</a:t>
                      </a:r>
                    </a:p>
                  </a:txBody>
                  <a:tcPr/>
                </a:tc>
                <a:tc>
                  <a:txBody>
                    <a:bodyPr/>
                    <a:lstStyle/>
                    <a:p>
                      <a:r>
                        <a:rPr lang="en-US" dirty="0"/>
                        <a:t>ADULT DOSAGE</a:t>
                      </a:r>
                    </a:p>
                  </a:txBody>
                  <a:tcPr/>
                </a:tc>
                <a:tc>
                  <a:txBody>
                    <a:bodyPr/>
                    <a:lstStyle/>
                    <a:p>
                      <a:r>
                        <a:rPr lang="en-US" dirty="0"/>
                        <a:t>PEDIATRIC DOSAGE</a:t>
                      </a:r>
                    </a:p>
                  </a:txBody>
                  <a:tcPr/>
                </a:tc>
                <a:extLst>
                  <a:ext uri="{0D108BD9-81ED-4DB2-BD59-A6C34878D82A}">
                    <a16:rowId xmlns:a16="http://schemas.microsoft.com/office/drawing/2014/main" xmlns="" val="10000"/>
                  </a:ext>
                </a:extLst>
              </a:tr>
              <a:tr h="370840">
                <a:tc>
                  <a:txBody>
                    <a:bodyPr/>
                    <a:lstStyle/>
                    <a:p>
                      <a:r>
                        <a:rPr lang="en-US" dirty="0" err="1"/>
                        <a:t>Indinavir</a:t>
                      </a:r>
                      <a:r>
                        <a:rPr lang="en-US" dirty="0"/>
                        <a:t> IDV</a:t>
                      </a:r>
                    </a:p>
                  </a:txBody>
                  <a:tcPr/>
                </a:tc>
                <a:tc>
                  <a:txBody>
                    <a:bodyPr/>
                    <a:lstStyle/>
                    <a:p>
                      <a:r>
                        <a:rPr lang="en-US" dirty="0"/>
                        <a:t>800mg  TDS</a:t>
                      </a:r>
                    </a:p>
                  </a:txBody>
                  <a:tcPr/>
                </a:tc>
                <a:tc>
                  <a:txBody>
                    <a:bodyPr/>
                    <a:lstStyle/>
                    <a:p>
                      <a:endParaRPr lang="en-US"/>
                    </a:p>
                  </a:txBody>
                  <a:tcPr/>
                </a:tc>
                <a:extLst>
                  <a:ext uri="{0D108BD9-81ED-4DB2-BD59-A6C34878D82A}">
                    <a16:rowId xmlns:a16="http://schemas.microsoft.com/office/drawing/2014/main" xmlns="" val="10001"/>
                  </a:ext>
                </a:extLst>
              </a:tr>
              <a:tr h="370840">
                <a:tc>
                  <a:txBody>
                    <a:bodyPr/>
                    <a:lstStyle/>
                    <a:p>
                      <a:r>
                        <a:rPr lang="en-US" dirty="0" err="1"/>
                        <a:t>Liponavir</a:t>
                      </a:r>
                      <a:r>
                        <a:rPr lang="en-US" dirty="0"/>
                        <a:t>/ritonavir LPV/r</a:t>
                      </a:r>
                    </a:p>
                  </a:txBody>
                  <a:tcPr/>
                </a:tc>
                <a:tc>
                  <a:txBody>
                    <a:bodyPr/>
                    <a:lstStyle/>
                    <a:p>
                      <a:r>
                        <a:rPr lang="en-US" dirty="0"/>
                        <a:t>400mg/100mg BD</a:t>
                      </a:r>
                    </a:p>
                  </a:txBody>
                  <a:tcPr/>
                </a:tc>
                <a:tc>
                  <a:txBody>
                    <a:bodyPr/>
                    <a:lstStyle/>
                    <a:p>
                      <a:r>
                        <a:rPr lang="en-US" dirty="0"/>
                        <a:t>&lt;15KG=12mg</a:t>
                      </a:r>
                      <a:r>
                        <a:rPr lang="en-US" baseline="0" dirty="0"/>
                        <a:t> LPV/kg</a:t>
                      </a:r>
                    </a:p>
                    <a:p>
                      <a:r>
                        <a:rPr lang="en-US" baseline="0" dirty="0"/>
                        <a:t>&gt;15kg = 10mg LPV/kg</a:t>
                      </a:r>
                    </a:p>
                    <a:p>
                      <a:r>
                        <a:rPr lang="en-US" baseline="0" dirty="0"/>
                        <a:t>Twice daily</a:t>
                      </a:r>
                      <a:endParaRPr lang="en-US" dirty="0"/>
                    </a:p>
                  </a:txBody>
                  <a:tcPr/>
                </a:tc>
                <a:extLst>
                  <a:ext uri="{0D108BD9-81ED-4DB2-BD59-A6C34878D82A}">
                    <a16:rowId xmlns:a16="http://schemas.microsoft.com/office/drawing/2014/main" xmlns="" val="10002"/>
                  </a:ext>
                </a:extLst>
              </a:tr>
              <a:tr h="370840">
                <a:tc>
                  <a:txBody>
                    <a:bodyPr/>
                    <a:lstStyle/>
                    <a:p>
                      <a:r>
                        <a:rPr lang="en-US" dirty="0"/>
                        <a:t>Ritonavir RTV</a:t>
                      </a:r>
                    </a:p>
                  </a:txBody>
                  <a:tcPr/>
                </a:tc>
                <a:tc>
                  <a:txBody>
                    <a:bodyPr/>
                    <a:lstStyle/>
                    <a:p>
                      <a:r>
                        <a:rPr lang="en-US" dirty="0"/>
                        <a:t>200/400mg daily(booster dose) or 600mg BD</a:t>
                      </a:r>
                    </a:p>
                  </a:txBody>
                  <a:tcPr/>
                </a:tc>
                <a:tc>
                  <a:txBody>
                    <a:bodyPr/>
                    <a:lstStyle/>
                    <a:p>
                      <a:endParaRPr lang="en-US"/>
                    </a:p>
                  </a:txBody>
                  <a:tcPr/>
                </a:tc>
                <a:extLst>
                  <a:ext uri="{0D108BD9-81ED-4DB2-BD59-A6C34878D82A}">
                    <a16:rowId xmlns:a16="http://schemas.microsoft.com/office/drawing/2014/main" xmlns="" val="10003"/>
                  </a:ext>
                </a:extLst>
              </a:tr>
              <a:tr h="370840">
                <a:tc>
                  <a:txBody>
                    <a:bodyPr/>
                    <a:lstStyle/>
                    <a:p>
                      <a:r>
                        <a:rPr lang="en-US" dirty="0" err="1"/>
                        <a:t>Saquinavir</a:t>
                      </a:r>
                      <a:r>
                        <a:rPr lang="en-US" dirty="0"/>
                        <a:t> SQV/r</a:t>
                      </a:r>
                    </a:p>
                  </a:txBody>
                  <a:tcPr/>
                </a:tc>
                <a:tc>
                  <a:txBody>
                    <a:bodyPr/>
                    <a:lstStyle/>
                    <a:p>
                      <a:r>
                        <a:rPr lang="en-US" dirty="0"/>
                        <a:t>600mg </a:t>
                      </a:r>
                      <a:r>
                        <a:rPr lang="en-US" dirty="0" err="1"/>
                        <a:t>tds</a:t>
                      </a:r>
                      <a:r>
                        <a:rPr lang="en-US" dirty="0"/>
                        <a:t>/1000mgbd</a:t>
                      </a:r>
                    </a:p>
                    <a:p>
                      <a:r>
                        <a:rPr lang="en-US" dirty="0"/>
                        <a:t>1200 MG TDS</a:t>
                      </a:r>
                    </a:p>
                  </a:txBody>
                  <a:tcPr/>
                </a:tc>
                <a:tc>
                  <a:txBody>
                    <a:bodyPr/>
                    <a:lstStyle/>
                    <a:p>
                      <a:endParaRPr lang="en-US"/>
                    </a:p>
                  </a:txBody>
                  <a:tcPr/>
                </a:tc>
                <a:extLst>
                  <a:ext uri="{0D108BD9-81ED-4DB2-BD59-A6C34878D82A}">
                    <a16:rowId xmlns:a16="http://schemas.microsoft.com/office/drawing/2014/main" xmlns="" val="10004"/>
                  </a:ext>
                </a:extLst>
              </a:tr>
              <a:tr h="370840">
                <a:tc>
                  <a:txBody>
                    <a:bodyPr/>
                    <a:lstStyle/>
                    <a:p>
                      <a:r>
                        <a:rPr lang="en-US" dirty="0" err="1"/>
                        <a:t>Amprenavir</a:t>
                      </a:r>
                      <a:r>
                        <a:rPr lang="en-US" dirty="0"/>
                        <a:t>/</a:t>
                      </a:r>
                      <a:r>
                        <a:rPr lang="en-US" dirty="0" err="1"/>
                        <a:t>Fosaprenavir</a:t>
                      </a:r>
                      <a:endParaRPr lang="en-US" dirty="0"/>
                    </a:p>
                  </a:txBody>
                  <a:tcPr/>
                </a:tc>
                <a:tc>
                  <a:txBody>
                    <a:bodyPr/>
                    <a:lstStyle/>
                    <a:p>
                      <a:r>
                        <a:rPr lang="en-US" dirty="0"/>
                        <a:t>1400mg BD</a:t>
                      </a:r>
                      <a:r>
                        <a:rPr lang="en-US" baseline="0" dirty="0"/>
                        <a:t>                                             </a:t>
                      </a:r>
                      <a:endParaRPr lang="en-US" dirty="0"/>
                    </a:p>
                    <a:p>
                      <a:r>
                        <a:rPr lang="en-US" dirty="0"/>
                        <a:t>(</a:t>
                      </a:r>
                      <a:r>
                        <a:rPr lang="en-US" dirty="0" err="1"/>
                        <a:t>fosamprenavir</a:t>
                      </a:r>
                      <a:r>
                        <a:rPr lang="en-US" dirty="0"/>
                        <a:t>)</a:t>
                      </a:r>
                    </a:p>
                  </a:txBody>
                  <a:tcPr/>
                </a:tc>
                <a:tc>
                  <a:txBody>
                    <a:bodyPr/>
                    <a:lstStyle/>
                    <a:p>
                      <a:endParaRPr lang="en-US"/>
                    </a:p>
                  </a:txBody>
                  <a:tcPr/>
                </a:tc>
                <a:extLst>
                  <a:ext uri="{0D108BD9-81ED-4DB2-BD59-A6C34878D82A}">
                    <a16:rowId xmlns:a16="http://schemas.microsoft.com/office/drawing/2014/main" xmlns="" val="10005"/>
                  </a:ext>
                </a:extLst>
              </a:tr>
              <a:tr h="370840">
                <a:tc>
                  <a:txBody>
                    <a:bodyPr/>
                    <a:lstStyle/>
                    <a:p>
                      <a:r>
                        <a:rPr lang="en-US" dirty="0" err="1"/>
                        <a:t>Atazanzvir</a:t>
                      </a:r>
                      <a:r>
                        <a:rPr lang="en-US" dirty="0"/>
                        <a:t> ATV/r</a:t>
                      </a:r>
                    </a:p>
                  </a:txBody>
                  <a:tcPr/>
                </a:tc>
                <a:tc>
                  <a:txBody>
                    <a:bodyPr/>
                    <a:lstStyle/>
                    <a:p>
                      <a:r>
                        <a:rPr lang="en-US" dirty="0"/>
                        <a:t>400mg OD</a:t>
                      </a:r>
                    </a:p>
                  </a:txBody>
                  <a:tcPr/>
                </a:tc>
                <a:tc>
                  <a:txBody>
                    <a:bodyPr/>
                    <a:lstStyle/>
                    <a:p>
                      <a:endParaRPr lang="en-US" dirty="0"/>
                    </a:p>
                  </a:txBody>
                  <a:tcPr/>
                </a:tc>
                <a:extLst>
                  <a:ext uri="{0D108BD9-81ED-4DB2-BD59-A6C34878D82A}">
                    <a16:rowId xmlns:a16="http://schemas.microsoft.com/office/drawing/2014/main" xmlns="" val="10006"/>
                  </a:ext>
                </a:extLst>
              </a:tr>
              <a:tr h="370840">
                <a:tc>
                  <a:txBody>
                    <a:bodyPr/>
                    <a:lstStyle/>
                    <a:p>
                      <a:r>
                        <a:rPr lang="en-US" dirty="0" err="1"/>
                        <a:t>Nelfinavir</a:t>
                      </a:r>
                      <a:endParaRPr lang="en-US" dirty="0"/>
                    </a:p>
                  </a:txBody>
                  <a:tcPr/>
                </a:tc>
                <a:tc>
                  <a:txBody>
                    <a:bodyPr/>
                    <a:lstStyle/>
                    <a:p>
                      <a:r>
                        <a:rPr lang="en-US" dirty="0"/>
                        <a:t>750mg-1200mg BD</a:t>
                      </a:r>
                    </a:p>
                  </a:txBody>
                  <a:tcPr/>
                </a:tc>
                <a:tc>
                  <a:txBody>
                    <a:bodyPr/>
                    <a:lstStyle/>
                    <a:p>
                      <a:endParaRPr lang="en-US"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245649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ENTRY &amp; FUSION INHIBITORS</a:t>
            </a:r>
          </a:p>
        </p:txBody>
      </p:sp>
      <p:sp>
        <p:nvSpPr>
          <p:cNvPr id="3" name="Content Placeholder 2"/>
          <p:cNvSpPr>
            <a:spLocks noGrp="1"/>
          </p:cNvSpPr>
          <p:nvPr>
            <p:ph idx="1"/>
          </p:nvPr>
        </p:nvSpPr>
        <p:spPr/>
        <p:txBody>
          <a:bodyPr/>
          <a:lstStyle/>
          <a:p>
            <a:r>
              <a:rPr lang="en-US" dirty="0"/>
              <a:t>Prevent HIV from entering healthy CD4 cells, most of them are still being investigated.</a:t>
            </a:r>
          </a:p>
          <a:p>
            <a:r>
              <a:rPr lang="en-US" dirty="0"/>
              <a:t>The only drug marketed in this category is ENFURVITIDE.</a:t>
            </a:r>
          </a:p>
          <a:p>
            <a:r>
              <a:rPr lang="en-US" dirty="0"/>
              <a:t>It is provided as a powder to be reconstructed before subcutaneous injection once daily. NOT feasible for public health use.</a:t>
            </a:r>
          </a:p>
          <a:p>
            <a:r>
              <a:rPr lang="en-US" dirty="0"/>
              <a:t>Very expensive , used as salvage therapy.</a:t>
            </a:r>
          </a:p>
          <a:p>
            <a:r>
              <a:rPr lang="en-US" dirty="0"/>
              <a:t>Anew fusion inhibitor is MAROVERIC  .Not yet in use.</a:t>
            </a:r>
          </a:p>
          <a:p>
            <a:r>
              <a:rPr lang="en-US" dirty="0"/>
              <a:t>Block entry of virus into the host CD 4 receptors, dendritic cells , monocytes , T-lymphocytes.</a:t>
            </a:r>
          </a:p>
          <a:p>
            <a:endParaRPr lang="en-US" dirty="0"/>
          </a:p>
        </p:txBody>
      </p:sp>
    </p:spTree>
    <p:extLst>
      <p:ext uri="{BB962C8B-B14F-4D97-AF65-F5344CB8AC3E}">
        <p14:creationId xmlns:p14="http://schemas.microsoft.com/office/powerpoint/2010/main" val="356817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dirty="0"/>
              <a:t>CT</a:t>
            </a:r>
          </a:p>
        </p:txBody>
      </p:sp>
      <p:sp>
        <p:nvSpPr>
          <p:cNvPr id="3" name="Content Placeholder 2"/>
          <p:cNvSpPr>
            <a:spLocks noGrp="1"/>
          </p:cNvSpPr>
          <p:nvPr>
            <p:ph idx="1"/>
          </p:nvPr>
        </p:nvSpPr>
        <p:spPr>
          <a:xfrm>
            <a:off x="457200" y="990600"/>
            <a:ext cx="7620000" cy="5410200"/>
          </a:xfrm>
        </p:spPr>
        <p:txBody>
          <a:bodyPr/>
          <a:lstStyle/>
          <a:p>
            <a:r>
              <a:rPr lang="en-US" b="1" dirty="0"/>
              <a:t>FDC-</a:t>
            </a:r>
            <a:r>
              <a:rPr lang="en-US" dirty="0"/>
              <a:t>  Fixed Dose Combination </a:t>
            </a:r>
          </a:p>
          <a:p>
            <a:r>
              <a:rPr lang="en-US" b="1" dirty="0"/>
              <a:t>ISTI </a:t>
            </a:r>
            <a:r>
              <a:rPr lang="en-US" dirty="0"/>
              <a:t>- Integrase Strand Transfer Inhibitor </a:t>
            </a:r>
          </a:p>
          <a:p>
            <a:r>
              <a:rPr lang="en-US" b="1" dirty="0"/>
              <a:t>IRIS - </a:t>
            </a:r>
            <a:r>
              <a:rPr lang="en-US" dirty="0"/>
              <a:t>Immune Reconstitution Inflammatory Syndrome </a:t>
            </a:r>
          </a:p>
          <a:p>
            <a:r>
              <a:rPr lang="en-US" b="1" dirty="0"/>
              <a:t>NNRTI</a:t>
            </a:r>
            <a:r>
              <a:rPr lang="en-US" dirty="0"/>
              <a:t> -Non-nucleoside reverse transcriptase inhibitor </a:t>
            </a:r>
          </a:p>
          <a:p>
            <a:r>
              <a:rPr lang="en-US" b="1" dirty="0"/>
              <a:t>NRTI </a:t>
            </a:r>
            <a:r>
              <a:rPr lang="en-US" dirty="0"/>
              <a:t>    - Nucleoside reverse transcriptase inhibitor </a:t>
            </a:r>
          </a:p>
          <a:p>
            <a:r>
              <a:rPr lang="en-US" b="1" dirty="0"/>
              <a:t>NRTI </a:t>
            </a:r>
            <a:r>
              <a:rPr lang="en-US" dirty="0"/>
              <a:t>  -   Nucleotide reverse transcriptase inhibitor </a:t>
            </a:r>
          </a:p>
          <a:p>
            <a:r>
              <a:rPr lang="en-US" b="1" dirty="0"/>
              <a:t>PI  </a:t>
            </a:r>
            <a:r>
              <a:rPr lang="en-US" dirty="0"/>
              <a:t>      -   Protease inhibitor </a:t>
            </a:r>
          </a:p>
          <a:p>
            <a:r>
              <a:rPr lang="en-US" b="1" dirty="0"/>
              <a:t>PEP</a:t>
            </a:r>
            <a:r>
              <a:rPr lang="en-US" dirty="0"/>
              <a:t>     -   Post-exposure prophylaxis </a:t>
            </a:r>
          </a:p>
          <a:p>
            <a:r>
              <a:rPr lang="en-US" b="1" dirty="0"/>
              <a:t>PrEP</a:t>
            </a:r>
            <a:r>
              <a:rPr lang="en-US" dirty="0"/>
              <a:t>   -   Pre-exposure prophylaxis </a:t>
            </a:r>
          </a:p>
          <a:p>
            <a:r>
              <a:rPr lang="en-US" b="1" dirty="0"/>
              <a:t>PWID </a:t>
            </a:r>
            <a:r>
              <a:rPr lang="en-US" dirty="0"/>
              <a:t> -  People who inject drugs </a:t>
            </a:r>
          </a:p>
        </p:txBody>
      </p:sp>
    </p:spTree>
    <p:extLst>
      <p:ext uri="{BB962C8B-B14F-4D97-AF65-F5344CB8AC3E}">
        <p14:creationId xmlns:p14="http://schemas.microsoft.com/office/powerpoint/2010/main" val="12800488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lstStyle/>
          <a:p>
            <a:r>
              <a:rPr lang="en-US" dirty="0"/>
              <a:t>INTEGRASE INHIBITORS</a:t>
            </a:r>
          </a:p>
        </p:txBody>
      </p:sp>
      <p:sp>
        <p:nvSpPr>
          <p:cNvPr id="3" name="Content Placeholder 2"/>
          <p:cNvSpPr>
            <a:spLocks noGrp="1"/>
          </p:cNvSpPr>
          <p:nvPr>
            <p:ph idx="1"/>
          </p:nvPr>
        </p:nvSpPr>
        <p:spPr>
          <a:xfrm>
            <a:off x="457200" y="1143000"/>
            <a:ext cx="7620000" cy="5410200"/>
          </a:xfrm>
        </p:spPr>
        <p:txBody>
          <a:bodyPr>
            <a:normAutofit fontScale="92500" lnSpcReduction="20000"/>
          </a:bodyPr>
          <a:lstStyle/>
          <a:p>
            <a:r>
              <a:rPr lang="en-US" dirty="0"/>
              <a:t>Inhibit the integrase enzyme which is responsible for integration of the virus DNA .</a:t>
            </a:r>
          </a:p>
          <a:p>
            <a:r>
              <a:rPr lang="en-US" b="1" dirty="0"/>
              <a:t>RALTEGRAVIR</a:t>
            </a:r>
            <a:r>
              <a:rPr lang="en-US" dirty="0"/>
              <a:t> –recently approved for use by food and drugs association FDA and registered in Kenya by PPB pharmacy and poisons board.</a:t>
            </a:r>
          </a:p>
          <a:p>
            <a:r>
              <a:rPr lang="en-US" b="1" dirty="0"/>
              <a:t>DOLUTEGRAVIR (DTG) </a:t>
            </a:r>
            <a:r>
              <a:rPr lang="en-US" dirty="0"/>
              <a:t>-</a:t>
            </a:r>
          </a:p>
          <a:p>
            <a:r>
              <a:rPr lang="en-US" dirty="0"/>
              <a:t>≥ 15 years (</a:t>
            </a:r>
            <a:r>
              <a:rPr lang="en-US" b="1" dirty="0"/>
              <a:t>or </a:t>
            </a:r>
            <a:r>
              <a:rPr lang="en-US" dirty="0"/>
              <a:t>≥ 35 kg body weight): DTG 50 mg once daily, preferably as a morning dose .</a:t>
            </a:r>
          </a:p>
          <a:p>
            <a:r>
              <a:rPr lang="en-US" b="1" dirty="0"/>
              <a:t>DTG</a:t>
            </a:r>
            <a:r>
              <a:rPr lang="en-US" dirty="0"/>
              <a:t> is preferred in first line ART in combination with two other ARVs for adolescents and adults. DTG is not recommended for women and adolescent girls of childbearing potential. </a:t>
            </a:r>
          </a:p>
          <a:p>
            <a:r>
              <a:rPr lang="en-US" b="1" dirty="0"/>
              <a:t>NB-</a:t>
            </a:r>
            <a:r>
              <a:rPr lang="en-US" dirty="0"/>
              <a:t> HAART is the Gold standard, it is a combination of three or more ARVs in the treatment of HIV infection:</a:t>
            </a:r>
          </a:p>
          <a:p>
            <a:r>
              <a:rPr lang="en-US" dirty="0"/>
              <a:t>Ensures maximal effect on suppressing the virus.</a:t>
            </a:r>
          </a:p>
          <a:p>
            <a:r>
              <a:rPr lang="en-US" dirty="0"/>
              <a:t>Ensures prolonged effect.</a:t>
            </a:r>
          </a:p>
          <a:p>
            <a:r>
              <a:rPr lang="en-US" dirty="0"/>
              <a:t>Delays emergence of drug resistance</a:t>
            </a:r>
          </a:p>
          <a:p>
            <a:r>
              <a:rPr lang="en-US" dirty="0"/>
              <a:t>These ARVs work in different ways to prevent the HIV from multiplying and infecting new cells.</a:t>
            </a:r>
          </a:p>
        </p:txBody>
      </p:sp>
    </p:spTree>
    <p:extLst>
      <p:ext uri="{BB962C8B-B14F-4D97-AF65-F5344CB8AC3E}">
        <p14:creationId xmlns:p14="http://schemas.microsoft.com/office/powerpoint/2010/main" val="86342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dirty="0"/>
              <a:t>Recommended HAART regimens</a:t>
            </a:r>
          </a:p>
        </p:txBody>
      </p:sp>
      <p:sp>
        <p:nvSpPr>
          <p:cNvPr id="3" name="Content Placeholder 2"/>
          <p:cNvSpPr>
            <a:spLocks noGrp="1"/>
          </p:cNvSpPr>
          <p:nvPr>
            <p:ph idx="1"/>
          </p:nvPr>
        </p:nvSpPr>
        <p:spPr>
          <a:xfrm>
            <a:off x="228600" y="1143000"/>
            <a:ext cx="7848600" cy="5715000"/>
          </a:xfrm>
        </p:spPr>
        <p:txBody>
          <a:bodyPr>
            <a:normAutofit/>
          </a:bodyPr>
          <a:lstStyle/>
          <a:p>
            <a:r>
              <a:rPr lang="en-US" sz="2400" b="1" dirty="0"/>
              <a:t>Drug combination from different classes.</a:t>
            </a:r>
          </a:p>
          <a:p>
            <a:r>
              <a:rPr lang="en-US" sz="2400" dirty="0"/>
              <a:t>2 NRTIs/</a:t>
            </a:r>
            <a:r>
              <a:rPr lang="en-US" sz="2400" dirty="0" err="1"/>
              <a:t>NtRTI</a:t>
            </a:r>
            <a:r>
              <a:rPr lang="en-US" sz="2400" dirty="0"/>
              <a:t> +NNRTI</a:t>
            </a:r>
          </a:p>
          <a:p>
            <a:r>
              <a:rPr lang="en-US" sz="2400" dirty="0"/>
              <a:t>2NRTIs + 1PIs</a:t>
            </a:r>
          </a:p>
          <a:p>
            <a:r>
              <a:rPr lang="en-US" sz="2400" dirty="0"/>
              <a:t>2 NRTIs/</a:t>
            </a:r>
            <a:r>
              <a:rPr lang="en-US" sz="2400" dirty="0" err="1"/>
              <a:t>NtRTI</a:t>
            </a:r>
            <a:r>
              <a:rPr lang="en-US" sz="2400" dirty="0"/>
              <a:t>+ 2PIs</a:t>
            </a:r>
          </a:p>
          <a:p>
            <a:r>
              <a:rPr lang="en-US" sz="2400" dirty="0"/>
              <a:t>3NRTIs (one drug must be ABC)</a:t>
            </a:r>
          </a:p>
          <a:p>
            <a:r>
              <a:rPr lang="en-US" sz="2400" dirty="0"/>
              <a:t>All individuals with confirmed HIV infection are eligible for ART ,irrespective of CD4 count , WHO clinical stage , pregnancy or breastfeeding status , co-infection status , risk group or any other criteria provided that the client is willing and ready to take ART and adhere to follow –up recommendations.</a:t>
            </a:r>
          </a:p>
          <a:p>
            <a:r>
              <a:rPr lang="en-US" sz="2400" dirty="0"/>
              <a:t>ART should be started in all patients as soon as possible preferably within 2 weeks of confirmation of HIV status.</a:t>
            </a:r>
          </a:p>
          <a:p>
            <a:endParaRPr lang="en-US" dirty="0"/>
          </a:p>
        </p:txBody>
      </p:sp>
    </p:spTree>
    <p:extLst>
      <p:ext uri="{BB962C8B-B14F-4D97-AF65-F5344CB8AC3E}">
        <p14:creationId xmlns:p14="http://schemas.microsoft.com/office/powerpoint/2010/main" val="40812897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33784E-5727-4748-9C8D-CABEAC40CED2}"/>
              </a:ext>
            </a:extLst>
          </p:cNvPr>
          <p:cNvSpPr>
            <a:spLocks noGrp="1"/>
          </p:cNvSpPr>
          <p:nvPr>
            <p:ph type="title"/>
          </p:nvPr>
        </p:nvSpPr>
        <p:spPr/>
        <p:txBody>
          <a:bodyPr/>
          <a:lstStyle/>
          <a:p>
            <a:r>
              <a:rPr lang="en-US" dirty="0"/>
              <a:t>CT</a:t>
            </a:r>
          </a:p>
        </p:txBody>
      </p:sp>
      <p:sp>
        <p:nvSpPr>
          <p:cNvPr id="3" name="Content Placeholder 2">
            <a:extLst>
              <a:ext uri="{FF2B5EF4-FFF2-40B4-BE49-F238E27FC236}">
                <a16:creationId xmlns:a16="http://schemas.microsoft.com/office/drawing/2014/main" xmlns="" id="{BC4EE42E-6A3C-48AE-8A99-8C410A32E903}"/>
              </a:ext>
            </a:extLst>
          </p:cNvPr>
          <p:cNvSpPr>
            <a:spLocks noGrp="1"/>
          </p:cNvSpPr>
          <p:nvPr>
            <p:ph idx="1"/>
          </p:nvPr>
        </p:nvSpPr>
        <p:spPr>
          <a:xfrm>
            <a:off x="457200" y="1143000"/>
            <a:ext cx="7620000" cy="5257800"/>
          </a:xfrm>
        </p:spPr>
        <p:txBody>
          <a:bodyPr/>
          <a:lstStyle/>
          <a:p>
            <a:r>
              <a:rPr lang="en-US" sz="2800" b="1" dirty="0"/>
              <a:t>Preferred first-line ART for infants , children , adolescents and adults </a:t>
            </a:r>
            <a:r>
              <a:rPr lang="en-US" sz="2800" dirty="0"/>
              <a:t>- :</a:t>
            </a:r>
          </a:p>
          <a:p>
            <a:r>
              <a:rPr lang="en-US" sz="2800" dirty="0"/>
              <a:t> Birth to 4 weeks; AZT+3TC+NVP</a:t>
            </a:r>
          </a:p>
          <a:p>
            <a:r>
              <a:rPr lang="en-US" sz="2800" dirty="0"/>
              <a:t>4 weeks&lt;3years:ABC+3TC+LPV/r</a:t>
            </a:r>
          </a:p>
          <a:p>
            <a:r>
              <a:rPr lang="en-US" sz="2800" dirty="0"/>
              <a:t>3-14Years(and &lt;35kg body weight):ABC+3TC+EFV.</a:t>
            </a:r>
          </a:p>
          <a:p>
            <a:r>
              <a:rPr lang="en-US" sz="2800" dirty="0"/>
              <a:t>&gt; 15 years(or&gt;35kg body weight):TDF+3TC+DTG(or TDF+3TC+EFV for women and adolescent girls of childbearing potential).</a:t>
            </a:r>
          </a:p>
          <a:p>
            <a:endParaRPr lang="en-US" dirty="0"/>
          </a:p>
        </p:txBody>
      </p:sp>
    </p:spTree>
    <p:extLst>
      <p:ext uri="{BB962C8B-B14F-4D97-AF65-F5344CB8AC3E}">
        <p14:creationId xmlns:p14="http://schemas.microsoft.com/office/powerpoint/2010/main" val="39893099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ART</a:t>
            </a:r>
          </a:p>
        </p:txBody>
      </p:sp>
      <p:sp>
        <p:nvSpPr>
          <p:cNvPr id="3" name="Content Placeholder 2"/>
          <p:cNvSpPr>
            <a:spLocks noGrp="1"/>
          </p:cNvSpPr>
          <p:nvPr>
            <p:ph idx="1"/>
          </p:nvPr>
        </p:nvSpPr>
        <p:spPr>
          <a:xfrm>
            <a:off x="457200" y="1295400"/>
            <a:ext cx="7620000" cy="5105400"/>
          </a:xfrm>
        </p:spPr>
        <p:txBody>
          <a:bodyPr/>
          <a:lstStyle/>
          <a:p>
            <a:r>
              <a:rPr lang="en-US" dirty="0"/>
              <a:t>Allows CD4 cells to increase and strengthen  the immune system .</a:t>
            </a:r>
          </a:p>
          <a:p>
            <a:r>
              <a:rPr lang="en-US" dirty="0"/>
              <a:t>Prevents multiplication of virus.</a:t>
            </a:r>
          </a:p>
          <a:p>
            <a:r>
              <a:rPr lang="en-US" dirty="0"/>
              <a:t>Reduces incidences of opportunistic infections.</a:t>
            </a:r>
          </a:p>
          <a:p>
            <a:r>
              <a:rPr lang="en-US" dirty="0"/>
              <a:t>Improves quality of life.</a:t>
            </a:r>
          </a:p>
          <a:p>
            <a:r>
              <a:rPr lang="en-US" dirty="0"/>
              <a:t>Decreases morbidity and mortality.</a:t>
            </a:r>
          </a:p>
        </p:txBody>
      </p:sp>
    </p:spTree>
    <p:extLst>
      <p:ext uri="{BB962C8B-B14F-4D97-AF65-F5344CB8AC3E}">
        <p14:creationId xmlns:p14="http://schemas.microsoft.com/office/powerpoint/2010/main" val="12975679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BEF8A-5437-4989-BE0A-446FC3F4F1D7}"/>
              </a:ext>
            </a:extLst>
          </p:cNvPr>
          <p:cNvSpPr>
            <a:spLocks noGrp="1"/>
          </p:cNvSpPr>
          <p:nvPr>
            <p:ph type="title"/>
          </p:nvPr>
        </p:nvSpPr>
        <p:spPr>
          <a:xfrm>
            <a:off x="0" y="0"/>
            <a:ext cx="8077200" cy="1981200"/>
          </a:xfrm>
        </p:spPr>
        <p:txBody>
          <a:bodyPr/>
          <a:lstStyle/>
          <a:p>
            <a:r>
              <a:rPr lang="en-US" b="1" dirty="0"/>
              <a:t>PREVENTION OF MOTHER TO CHILD HIV TRANSMISSION (PMTCT)</a:t>
            </a:r>
          </a:p>
        </p:txBody>
      </p:sp>
      <p:sp>
        <p:nvSpPr>
          <p:cNvPr id="3" name="Content Placeholder 2">
            <a:extLst>
              <a:ext uri="{FF2B5EF4-FFF2-40B4-BE49-F238E27FC236}">
                <a16:creationId xmlns:a16="http://schemas.microsoft.com/office/drawing/2014/main" xmlns="" id="{DB930527-7CB0-4E3A-86BA-F5A0F0E94CA0}"/>
              </a:ext>
            </a:extLst>
          </p:cNvPr>
          <p:cNvSpPr>
            <a:spLocks noGrp="1"/>
          </p:cNvSpPr>
          <p:nvPr>
            <p:ph idx="1"/>
          </p:nvPr>
        </p:nvSpPr>
        <p:spPr>
          <a:xfrm>
            <a:off x="152400" y="1981200"/>
            <a:ext cx="7924800" cy="4724400"/>
          </a:xfrm>
        </p:spPr>
        <p:txBody>
          <a:bodyPr>
            <a:normAutofit/>
          </a:bodyPr>
          <a:lstStyle/>
          <a:p>
            <a:r>
              <a:rPr lang="en-US" sz="2400" dirty="0"/>
              <a:t>The National PMTCT program has embarked on a 5-year (2011-2015) plan to eliminate MTCT. Elimination for this purpose is defined as a MTCT transmission rate of Elimination for this purpose is defined as a MTCT transmission rate of &lt;5% (UNAIDS)</a:t>
            </a:r>
          </a:p>
          <a:p>
            <a:r>
              <a:rPr lang="en-US" sz="2400" b="1" dirty="0"/>
              <a:t>The elements of the elimination plan include:</a:t>
            </a:r>
          </a:p>
          <a:p>
            <a:r>
              <a:rPr lang="en-US" sz="2400" dirty="0"/>
              <a:t> </a:t>
            </a:r>
            <a:r>
              <a:rPr lang="en-US" sz="2400" dirty="0" err="1"/>
              <a:t>i</a:t>
            </a:r>
            <a:r>
              <a:rPr lang="en-US" sz="2400" dirty="0"/>
              <a:t>. Health services delivery strengthening</a:t>
            </a:r>
          </a:p>
          <a:p>
            <a:r>
              <a:rPr lang="en-US" sz="2400" dirty="0"/>
              <a:t> ii. Community participation strengthening </a:t>
            </a:r>
          </a:p>
          <a:p>
            <a:r>
              <a:rPr lang="en-US" sz="2400" dirty="0"/>
              <a:t>iii. Effective partnerships and advocacy</a:t>
            </a:r>
          </a:p>
          <a:p>
            <a:r>
              <a:rPr lang="en-US" sz="2400" dirty="0"/>
              <a:t> iv. Tracking progress</a:t>
            </a:r>
          </a:p>
        </p:txBody>
      </p:sp>
    </p:spTree>
    <p:extLst>
      <p:ext uri="{BB962C8B-B14F-4D97-AF65-F5344CB8AC3E}">
        <p14:creationId xmlns:p14="http://schemas.microsoft.com/office/powerpoint/2010/main" val="30307943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F88F51-3E37-4C60-A388-BE6DE252EFB4}"/>
              </a:ext>
            </a:extLst>
          </p:cNvPr>
          <p:cNvSpPr>
            <a:spLocks noGrp="1"/>
          </p:cNvSpPr>
          <p:nvPr>
            <p:ph type="title"/>
          </p:nvPr>
        </p:nvSpPr>
        <p:spPr/>
        <p:txBody>
          <a:bodyPr/>
          <a:lstStyle/>
          <a:p>
            <a:r>
              <a:rPr lang="en-US" dirty="0"/>
              <a:t>CT</a:t>
            </a:r>
          </a:p>
        </p:txBody>
      </p:sp>
      <p:sp>
        <p:nvSpPr>
          <p:cNvPr id="3" name="Content Placeholder 2">
            <a:extLst>
              <a:ext uri="{FF2B5EF4-FFF2-40B4-BE49-F238E27FC236}">
                <a16:creationId xmlns:a16="http://schemas.microsoft.com/office/drawing/2014/main" xmlns="" id="{19826FE2-BF7E-48A6-8190-65DDE2C28C5F}"/>
              </a:ext>
            </a:extLst>
          </p:cNvPr>
          <p:cNvSpPr>
            <a:spLocks noGrp="1"/>
          </p:cNvSpPr>
          <p:nvPr>
            <p:ph idx="1"/>
          </p:nvPr>
        </p:nvSpPr>
        <p:spPr/>
        <p:txBody>
          <a:bodyPr>
            <a:normAutofit/>
          </a:bodyPr>
          <a:lstStyle/>
          <a:p>
            <a:r>
              <a:rPr lang="en-US" sz="2800" dirty="0"/>
              <a:t>The plan emphasizes on collective responsibility for all community programs and healthcare workers to ensure that:</a:t>
            </a:r>
          </a:p>
          <a:p>
            <a:r>
              <a:rPr lang="en-US" sz="2800" dirty="0"/>
              <a:t> All pregnant women in the community attend early ANC and are tested for HIV .</a:t>
            </a:r>
          </a:p>
          <a:p>
            <a:r>
              <a:rPr lang="en-US" sz="2800" dirty="0"/>
              <a:t>All health facilities deliver full ART as the PMTCT regimen of choice to HIV positive pregnant women </a:t>
            </a:r>
          </a:p>
          <a:p>
            <a:r>
              <a:rPr lang="en-US" sz="2800" dirty="0"/>
              <a:t> All HIV positive women and their infants receive chronic longitudinal care</a:t>
            </a:r>
          </a:p>
        </p:txBody>
      </p:sp>
    </p:spTree>
    <p:extLst>
      <p:ext uri="{BB962C8B-B14F-4D97-AF65-F5344CB8AC3E}">
        <p14:creationId xmlns:p14="http://schemas.microsoft.com/office/powerpoint/2010/main" val="38783664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FBA485-EA93-4D4F-9944-00996A5DC6D7}"/>
              </a:ext>
            </a:extLst>
          </p:cNvPr>
          <p:cNvSpPr>
            <a:spLocks noGrp="1"/>
          </p:cNvSpPr>
          <p:nvPr>
            <p:ph type="title"/>
          </p:nvPr>
        </p:nvSpPr>
        <p:spPr/>
        <p:txBody>
          <a:bodyPr/>
          <a:lstStyle/>
          <a:p>
            <a:r>
              <a:rPr lang="en-US" b="1" dirty="0"/>
              <a:t>4-PRONGS OF PMTCT</a:t>
            </a:r>
          </a:p>
        </p:txBody>
      </p:sp>
      <p:sp>
        <p:nvSpPr>
          <p:cNvPr id="3" name="Content Placeholder 2">
            <a:extLst>
              <a:ext uri="{FF2B5EF4-FFF2-40B4-BE49-F238E27FC236}">
                <a16:creationId xmlns:a16="http://schemas.microsoft.com/office/drawing/2014/main" xmlns="" id="{586AF688-DCCE-43B5-9384-11454510BFC3}"/>
              </a:ext>
            </a:extLst>
          </p:cNvPr>
          <p:cNvSpPr>
            <a:spLocks noGrp="1"/>
          </p:cNvSpPr>
          <p:nvPr>
            <p:ph idx="1"/>
          </p:nvPr>
        </p:nvSpPr>
        <p:spPr>
          <a:xfrm>
            <a:off x="152400" y="1295400"/>
            <a:ext cx="7924800" cy="5287962"/>
          </a:xfrm>
        </p:spPr>
        <p:txBody>
          <a:bodyPr>
            <a:normAutofit/>
          </a:bodyPr>
          <a:lstStyle/>
          <a:p>
            <a:r>
              <a:rPr lang="en-US" sz="2400" b="1" dirty="0"/>
              <a:t>The 4 prongs  are: </a:t>
            </a:r>
          </a:p>
          <a:p>
            <a:r>
              <a:rPr lang="en-US" sz="2400" dirty="0"/>
              <a:t> </a:t>
            </a:r>
            <a:r>
              <a:rPr lang="en-US" sz="2400" b="1" dirty="0"/>
              <a:t>Primary prevention of HIV: </a:t>
            </a:r>
            <a:r>
              <a:rPr lang="en-US" sz="2400" dirty="0"/>
              <a:t>supporting women to remain HIV negative before and during pregnancy as well as during lactation </a:t>
            </a:r>
          </a:p>
          <a:p>
            <a:r>
              <a:rPr lang="en-US" sz="2400" dirty="0"/>
              <a:t> </a:t>
            </a:r>
            <a:r>
              <a:rPr lang="en-US" sz="2400" b="1" dirty="0"/>
              <a:t>Prevention of unwanted pregnancies: </a:t>
            </a:r>
            <a:r>
              <a:rPr lang="en-US" sz="2400" dirty="0"/>
              <a:t>all women of reproductive age including HIV positive women have access to effective family planning services </a:t>
            </a:r>
          </a:p>
          <a:p>
            <a:r>
              <a:rPr lang="en-US" sz="2400" dirty="0"/>
              <a:t> </a:t>
            </a:r>
            <a:r>
              <a:rPr lang="en-US" sz="2400" b="1" dirty="0"/>
              <a:t>Prevention MTCT of HIV among infected women: </a:t>
            </a:r>
            <a:r>
              <a:rPr lang="en-US" sz="2400" dirty="0"/>
              <a:t>using recommended interventions for the HIV positive mother and for the exposed infant </a:t>
            </a:r>
          </a:p>
          <a:p>
            <a:r>
              <a:rPr lang="en-US" sz="2400" dirty="0"/>
              <a:t> </a:t>
            </a:r>
            <a:r>
              <a:rPr lang="en-US" sz="2400" b="1" dirty="0"/>
              <a:t>Chronic care, treatment and follow up: </a:t>
            </a:r>
            <a:r>
              <a:rPr lang="en-US" sz="2400" dirty="0"/>
              <a:t>for HIV infected women, the exposed and infected infants and other family members </a:t>
            </a:r>
          </a:p>
        </p:txBody>
      </p:sp>
    </p:spTree>
    <p:extLst>
      <p:ext uri="{BB962C8B-B14F-4D97-AF65-F5344CB8AC3E}">
        <p14:creationId xmlns:p14="http://schemas.microsoft.com/office/powerpoint/2010/main" val="13141743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417638"/>
          </a:xfrm>
        </p:spPr>
        <p:txBody>
          <a:bodyPr/>
          <a:lstStyle/>
          <a:p>
            <a:r>
              <a:rPr lang="en-US" dirty="0"/>
              <a:t>ARVs for Post-exposure Prophylaxis (PEP)</a:t>
            </a:r>
          </a:p>
        </p:txBody>
      </p:sp>
      <p:sp>
        <p:nvSpPr>
          <p:cNvPr id="3" name="Content Placeholder 2"/>
          <p:cNvSpPr>
            <a:spLocks noGrp="1"/>
          </p:cNvSpPr>
          <p:nvPr>
            <p:ph idx="1"/>
          </p:nvPr>
        </p:nvSpPr>
        <p:spPr>
          <a:xfrm>
            <a:off x="457200" y="1600200"/>
            <a:ext cx="8001000" cy="4800600"/>
          </a:xfrm>
        </p:spPr>
        <p:txBody>
          <a:bodyPr/>
          <a:lstStyle/>
          <a:p>
            <a:r>
              <a:rPr lang="en-US" dirty="0"/>
              <a:t>PEP should be offered as soon as possible (&lt; 72 hours) after high risk </a:t>
            </a:r>
            <a:r>
              <a:rPr lang="en-US" dirty="0" smtClean="0"/>
              <a:t>exposure</a:t>
            </a:r>
          </a:p>
          <a:p>
            <a:pPr marL="114300" indent="0">
              <a:buNone/>
            </a:pPr>
            <a:r>
              <a:rPr lang="en-US" dirty="0" smtClean="0"/>
              <a:t> </a:t>
            </a:r>
            <a:r>
              <a:rPr lang="en-US" dirty="0"/>
              <a:t>• The recommended ARV agents for PEP are o 0-14 years (and &lt; 35 kg): ABC + 3TC + LPV/r o ≥ 15 years old (or ≥ 35 kg): TDF + 3TC + DTG (or TDF + 3TC + ATV/r for women and adolescent girls of childbearing potential)</a:t>
            </a:r>
          </a:p>
        </p:txBody>
      </p:sp>
    </p:spTree>
    <p:extLst>
      <p:ext uri="{BB962C8B-B14F-4D97-AF65-F5344CB8AC3E}">
        <p14:creationId xmlns:p14="http://schemas.microsoft.com/office/powerpoint/2010/main" val="370623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924800" cy="1265238"/>
          </a:xfrm>
        </p:spPr>
        <p:txBody>
          <a:bodyPr/>
          <a:lstStyle/>
          <a:p>
            <a:r>
              <a:rPr lang="en-US" dirty="0"/>
              <a:t>Oral Pre-Exposure Prophylaxis (PrEP) </a:t>
            </a:r>
          </a:p>
        </p:txBody>
      </p:sp>
      <p:sp>
        <p:nvSpPr>
          <p:cNvPr id="3" name="Content Placeholder 2"/>
          <p:cNvSpPr>
            <a:spLocks noGrp="1"/>
          </p:cNvSpPr>
          <p:nvPr>
            <p:ph idx="1"/>
          </p:nvPr>
        </p:nvSpPr>
        <p:spPr>
          <a:xfrm>
            <a:off x="152400" y="1524000"/>
            <a:ext cx="7924800" cy="5181600"/>
          </a:xfrm>
        </p:spPr>
        <p:txBody>
          <a:bodyPr/>
          <a:lstStyle/>
          <a:p>
            <a:r>
              <a:rPr lang="en-US" dirty="0"/>
              <a:t>Oral PrEP should be offered to HIV negative individuals at substantial ongoing risk of HIV infection (including the seronegative partner in a discordant relationship</a:t>
            </a:r>
            <a:r>
              <a:rPr lang="en-US" dirty="0" smtClean="0"/>
              <a:t>)</a:t>
            </a:r>
          </a:p>
          <a:p>
            <a:pPr marL="114300" indent="0">
              <a:buNone/>
            </a:pPr>
            <a:r>
              <a:rPr lang="en-US" dirty="0" smtClean="0"/>
              <a:t> </a:t>
            </a:r>
            <a:r>
              <a:rPr lang="en-US" dirty="0"/>
              <a:t>• The recommended ARV regimen for use as PrEP is: TDF (300 mg) + FTC ( 200 mg) once </a:t>
            </a:r>
            <a:r>
              <a:rPr lang="en-US" dirty="0" smtClean="0"/>
              <a:t>daily.</a:t>
            </a:r>
          </a:p>
          <a:p>
            <a:pPr marL="114300" indent="0">
              <a:buNone/>
            </a:pPr>
            <a:r>
              <a:rPr lang="en-US" dirty="0" smtClean="0"/>
              <a:t> </a:t>
            </a:r>
            <a:r>
              <a:rPr lang="en-US" dirty="0"/>
              <a:t>• PrEP does not eliminate the risk of HIV infection and it does not prevent STIs or unintended </a:t>
            </a:r>
            <a:r>
              <a:rPr lang="en-US" dirty="0" smtClean="0"/>
              <a:t>pregnancies.</a:t>
            </a:r>
          </a:p>
          <a:p>
            <a:pPr marL="114300" indent="0">
              <a:buNone/>
            </a:pPr>
            <a:r>
              <a:rPr lang="en-US" dirty="0" smtClean="0"/>
              <a:t> </a:t>
            </a:r>
            <a:r>
              <a:rPr lang="en-US" dirty="0"/>
              <a:t>• PrEP should only be offered after assessment to establish eligibility, readiness for effective use, required follow-up (including HIV testing every 3 months) and absence of contraindications to TDF and/or FTC </a:t>
            </a:r>
            <a:r>
              <a:rPr lang="en-US" dirty="0" smtClean="0"/>
              <a:t>.</a:t>
            </a:r>
            <a:endParaRPr lang="en-US" dirty="0"/>
          </a:p>
        </p:txBody>
      </p:sp>
    </p:spTree>
    <p:extLst>
      <p:ext uri="{BB962C8B-B14F-4D97-AF65-F5344CB8AC3E}">
        <p14:creationId xmlns:p14="http://schemas.microsoft.com/office/powerpoint/2010/main" val="18798640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Treatment guidelines.</a:t>
            </a:r>
          </a:p>
        </p:txBody>
      </p:sp>
      <p:sp>
        <p:nvSpPr>
          <p:cNvPr id="3" name="Content Placeholder 2"/>
          <p:cNvSpPr>
            <a:spLocks noGrp="1"/>
          </p:cNvSpPr>
          <p:nvPr>
            <p:ph idx="1"/>
          </p:nvPr>
        </p:nvSpPr>
        <p:spPr/>
        <p:txBody>
          <a:bodyPr>
            <a:normAutofit lnSpcReduction="10000"/>
          </a:bodyPr>
          <a:lstStyle/>
          <a:p>
            <a:r>
              <a:rPr lang="en-US" dirty="0"/>
              <a:t>Guidelines are set to help standardize care and support clinical decision.</a:t>
            </a:r>
          </a:p>
          <a:p>
            <a:r>
              <a:rPr lang="en-US" dirty="0"/>
              <a:t>The guidelines change from time to time as a result of :-</a:t>
            </a:r>
          </a:p>
          <a:p>
            <a:r>
              <a:rPr lang="en-US" dirty="0"/>
              <a:t>Availability and accessibility of new drugs.</a:t>
            </a:r>
          </a:p>
          <a:p>
            <a:r>
              <a:rPr lang="en-US" dirty="0"/>
              <a:t>Development of drug resistance.</a:t>
            </a:r>
          </a:p>
          <a:p>
            <a:r>
              <a:rPr lang="en-US" dirty="0"/>
              <a:t>Advancement in treatment and care.</a:t>
            </a:r>
          </a:p>
          <a:p>
            <a:pPr marL="114300" indent="0">
              <a:buNone/>
            </a:pPr>
            <a:r>
              <a:rPr lang="en-US" dirty="0"/>
              <a:t>NB – Risk of resistance and failure is high with use of mono or dual therapy.</a:t>
            </a:r>
          </a:p>
          <a:p>
            <a:pPr marL="114300" indent="0">
              <a:buNone/>
            </a:pPr>
            <a:r>
              <a:rPr lang="en-US" dirty="0"/>
              <a:t>Fixed dose combination (FDC)  are preferred formulations for they reduce pill burden and increases level of adherence to treatment</a:t>
            </a:r>
            <a:r>
              <a:rPr lang="en-US" dirty="0" smtClean="0"/>
              <a:t>.</a:t>
            </a:r>
          </a:p>
          <a:p>
            <a:pPr marL="114300" indent="0">
              <a:buNone/>
            </a:pPr>
            <a:r>
              <a:rPr lang="en-US" b="1" dirty="0" smtClean="0"/>
              <a:t>GUIDELINES ON USE OF ANTIRETROVIRAL DRUGS FOR TREATING AND PREVENTING HIV IN KENYA; 2018 EDITION.</a:t>
            </a:r>
            <a:endParaRPr lang="en-US" b="1" dirty="0"/>
          </a:p>
        </p:txBody>
      </p:sp>
    </p:spTree>
    <p:extLst>
      <p:ext uri="{BB962C8B-B14F-4D97-AF65-F5344CB8AC3E}">
        <p14:creationId xmlns:p14="http://schemas.microsoft.com/office/powerpoint/2010/main" val="1011375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b="1" dirty="0"/>
              <a:t>HISTORICAL BACKGROUND</a:t>
            </a:r>
            <a:r>
              <a:rPr lang="en-US" dirty="0"/>
              <a:t/>
            </a:r>
            <a:br>
              <a:rPr lang="en-US" dirty="0"/>
            </a:br>
            <a:endParaRPr lang="en-US" dirty="0"/>
          </a:p>
        </p:txBody>
      </p:sp>
      <p:sp>
        <p:nvSpPr>
          <p:cNvPr id="3" name="Content Placeholder 2"/>
          <p:cNvSpPr>
            <a:spLocks noGrp="1"/>
          </p:cNvSpPr>
          <p:nvPr>
            <p:ph idx="1"/>
          </p:nvPr>
        </p:nvSpPr>
        <p:spPr>
          <a:xfrm>
            <a:off x="0" y="533400"/>
            <a:ext cx="8458200" cy="6172200"/>
          </a:xfrm>
        </p:spPr>
        <p:txBody>
          <a:bodyPr>
            <a:noAutofit/>
          </a:bodyPr>
          <a:lstStyle/>
          <a:p>
            <a:r>
              <a:rPr lang="en-US" sz="2800" dirty="0" smtClean="0"/>
              <a:t>The </a:t>
            </a:r>
            <a:r>
              <a:rPr lang="en-US" sz="2800" dirty="0"/>
              <a:t>first case of Acquired Immune Deficiency Syndrome (AIDS) was recognized in 1981 by the Centre for Disease Control in USA when they reported rare a lung infection- Pneumocystis </a:t>
            </a:r>
            <a:r>
              <a:rPr lang="en-US" sz="2800" dirty="0" err="1"/>
              <a:t>jiroveci</a:t>
            </a:r>
            <a:r>
              <a:rPr lang="en-US" sz="2800" dirty="0"/>
              <a:t> (</a:t>
            </a:r>
            <a:r>
              <a:rPr lang="en-US" sz="2800" dirty="0" err="1"/>
              <a:t>carinii</a:t>
            </a:r>
            <a:r>
              <a:rPr lang="en-US" sz="2800" dirty="0"/>
              <a:t>) pneumonia and </a:t>
            </a:r>
            <a:r>
              <a:rPr lang="en-US" sz="2800" dirty="0" err="1"/>
              <a:t>Kaposis</a:t>
            </a:r>
            <a:r>
              <a:rPr lang="en-US" sz="2800" dirty="0"/>
              <a:t> sarcoma in previously healthy homosexual </a:t>
            </a:r>
            <a:r>
              <a:rPr lang="en-US" sz="2800" dirty="0" smtClean="0"/>
              <a:t>men </a:t>
            </a:r>
            <a:r>
              <a:rPr lang="en-US" sz="2800" dirty="0"/>
              <a:t>and thy later recognized that the patients were immunosuppressed.</a:t>
            </a:r>
          </a:p>
          <a:p>
            <a:r>
              <a:rPr lang="en-US" sz="2800" dirty="0"/>
              <a:t>Between 1983-1984 various people described the cause of the syndrome as a retrovirus. </a:t>
            </a:r>
            <a:endParaRPr lang="en-US" sz="2800" dirty="0" smtClean="0"/>
          </a:p>
          <a:p>
            <a:r>
              <a:rPr lang="en-US" sz="2800" dirty="0" smtClean="0"/>
              <a:t>It </a:t>
            </a:r>
            <a:r>
              <a:rPr lang="en-US" sz="2800" dirty="0"/>
              <a:t>was given different names e.g. Lymphadenopathy associated virus, AIDS associated retrovirus, Human T </a:t>
            </a:r>
            <a:r>
              <a:rPr lang="en-US" sz="2800" dirty="0" err="1"/>
              <a:t>lymphocapic</a:t>
            </a:r>
            <a:r>
              <a:rPr lang="en-US" sz="2800" dirty="0"/>
              <a:t> </a:t>
            </a:r>
            <a:r>
              <a:rPr lang="en-US" sz="2800" dirty="0" smtClean="0"/>
              <a:t>virus</a:t>
            </a:r>
            <a:endParaRPr lang="en-US" sz="2800" dirty="0"/>
          </a:p>
        </p:txBody>
      </p:sp>
    </p:spTree>
    <p:extLst>
      <p:ext uri="{BB962C8B-B14F-4D97-AF65-F5344CB8AC3E}">
        <p14:creationId xmlns:p14="http://schemas.microsoft.com/office/powerpoint/2010/main" val="24612213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01000" cy="1265238"/>
          </a:xfrm>
        </p:spPr>
        <p:txBody>
          <a:bodyPr/>
          <a:lstStyle/>
          <a:p>
            <a:r>
              <a:rPr lang="en-US" dirty="0"/>
              <a:t>PSYCHOSOCIAL CARE &amp; COUNSELLING </a:t>
            </a:r>
          </a:p>
        </p:txBody>
      </p:sp>
      <p:sp>
        <p:nvSpPr>
          <p:cNvPr id="3" name="Content Placeholder 2"/>
          <p:cNvSpPr>
            <a:spLocks noGrp="1"/>
          </p:cNvSpPr>
          <p:nvPr>
            <p:ph idx="1"/>
          </p:nvPr>
        </p:nvSpPr>
        <p:spPr/>
        <p:txBody>
          <a:bodyPr/>
          <a:lstStyle/>
          <a:p>
            <a:r>
              <a:rPr lang="en-US" b="1" dirty="0"/>
              <a:t>INDIVIDUAL /GROUP COUNSELLING</a:t>
            </a:r>
          </a:p>
          <a:p>
            <a:r>
              <a:rPr lang="en-US" b="1" dirty="0"/>
              <a:t>Psychosocial Concerns at Different Level:</a:t>
            </a:r>
          </a:p>
          <a:p>
            <a:r>
              <a:rPr lang="en-US" b="1" dirty="0"/>
              <a:t>At Individual level;</a:t>
            </a:r>
          </a:p>
          <a:p>
            <a:r>
              <a:rPr lang="en-US" dirty="0"/>
              <a:t> Self- stigmatization and isolation</a:t>
            </a:r>
          </a:p>
          <a:p>
            <a:r>
              <a:rPr lang="en-US" dirty="0"/>
              <a:t> Poor parenting </a:t>
            </a:r>
          </a:p>
          <a:p>
            <a:r>
              <a:rPr lang="en-US" dirty="0"/>
              <a:t> Caring for HIV infected parents and siblings</a:t>
            </a:r>
          </a:p>
          <a:p>
            <a:r>
              <a:rPr lang="en-US" dirty="0"/>
              <a:t> Separation and isolation from sibling and other family members </a:t>
            </a:r>
          </a:p>
          <a:p>
            <a:r>
              <a:rPr lang="en-US" dirty="0"/>
              <a:t> Chronic illness </a:t>
            </a:r>
          </a:p>
          <a:p>
            <a:r>
              <a:rPr lang="en-US" dirty="0"/>
              <a:t> Death or sickness of the  parents  </a:t>
            </a:r>
          </a:p>
          <a:p>
            <a:r>
              <a:rPr lang="en-US" dirty="0"/>
              <a:t>Loss of home and property</a:t>
            </a:r>
          </a:p>
        </p:txBody>
      </p:sp>
    </p:spTree>
    <p:extLst>
      <p:ext uri="{BB962C8B-B14F-4D97-AF65-F5344CB8AC3E}">
        <p14:creationId xmlns:p14="http://schemas.microsoft.com/office/powerpoint/2010/main" val="7541543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family level;</a:t>
            </a:r>
          </a:p>
        </p:txBody>
      </p:sp>
      <p:sp>
        <p:nvSpPr>
          <p:cNvPr id="3" name="Content Placeholder 2"/>
          <p:cNvSpPr>
            <a:spLocks noGrp="1"/>
          </p:cNvSpPr>
          <p:nvPr>
            <p:ph idx="1"/>
          </p:nvPr>
        </p:nvSpPr>
        <p:spPr/>
        <p:txBody>
          <a:bodyPr/>
          <a:lstStyle/>
          <a:p>
            <a:r>
              <a:rPr lang="en-US" dirty="0"/>
              <a:t> HIV illness in multiple family members </a:t>
            </a:r>
          </a:p>
          <a:p>
            <a:r>
              <a:rPr lang="en-US" dirty="0"/>
              <a:t>  Poverty </a:t>
            </a:r>
          </a:p>
          <a:p>
            <a:r>
              <a:rPr lang="en-US" dirty="0"/>
              <a:t>  Stigma and discrimination  </a:t>
            </a:r>
          </a:p>
          <a:p>
            <a:r>
              <a:rPr lang="en-US" dirty="0"/>
              <a:t> Multiple losses  </a:t>
            </a:r>
          </a:p>
          <a:p>
            <a:r>
              <a:rPr lang="en-US" dirty="0"/>
              <a:t>Dysfunction al relationship  </a:t>
            </a:r>
          </a:p>
          <a:p>
            <a:r>
              <a:rPr lang="en-US" dirty="0"/>
              <a:t>Single parenting  </a:t>
            </a:r>
          </a:p>
          <a:p>
            <a:r>
              <a:rPr lang="en-US" dirty="0"/>
              <a:t> Child headed house holds  </a:t>
            </a:r>
          </a:p>
          <a:p>
            <a:r>
              <a:rPr lang="en-US" dirty="0"/>
              <a:t> Elderly care givers chronic  illness e.g. hypertension, diabetes and arthritis </a:t>
            </a:r>
          </a:p>
          <a:p>
            <a:r>
              <a:rPr lang="en-US" dirty="0"/>
              <a:t> Death and bereavement</a:t>
            </a:r>
          </a:p>
        </p:txBody>
      </p:sp>
    </p:spTree>
    <p:extLst>
      <p:ext uri="{BB962C8B-B14F-4D97-AF65-F5344CB8AC3E}">
        <p14:creationId xmlns:p14="http://schemas.microsoft.com/office/powerpoint/2010/main" val="9373665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community level:</a:t>
            </a:r>
          </a:p>
        </p:txBody>
      </p:sp>
      <p:sp>
        <p:nvSpPr>
          <p:cNvPr id="3" name="Content Placeholder 2"/>
          <p:cNvSpPr>
            <a:spLocks noGrp="1"/>
          </p:cNvSpPr>
          <p:nvPr>
            <p:ph idx="1"/>
          </p:nvPr>
        </p:nvSpPr>
        <p:spPr/>
        <p:txBody>
          <a:bodyPr/>
          <a:lstStyle/>
          <a:p>
            <a:r>
              <a:rPr lang="en-US" dirty="0"/>
              <a:t>Lack of knowledge on HIV </a:t>
            </a:r>
          </a:p>
          <a:p>
            <a:r>
              <a:rPr lang="en-US" dirty="0"/>
              <a:t> Lack of knowledge of children’s need worsening poverty </a:t>
            </a:r>
          </a:p>
          <a:p>
            <a:r>
              <a:rPr lang="en-US" dirty="0"/>
              <a:t>Stigma and discrimination </a:t>
            </a:r>
          </a:p>
          <a:p>
            <a:r>
              <a:rPr lang="en-US" dirty="0"/>
              <a:t>Increased numbers of orphans and vulnerable children</a:t>
            </a:r>
          </a:p>
          <a:p>
            <a:r>
              <a:rPr lang="en-US" dirty="0"/>
              <a:t>Peer influence</a:t>
            </a:r>
          </a:p>
        </p:txBody>
      </p:sp>
    </p:spTree>
    <p:extLst>
      <p:ext uri="{BB962C8B-B14F-4D97-AF65-F5344CB8AC3E}">
        <p14:creationId xmlns:p14="http://schemas.microsoft.com/office/powerpoint/2010/main" val="34829737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prevention of HIV infection</a:t>
            </a:r>
          </a:p>
        </p:txBody>
      </p:sp>
      <p:sp>
        <p:nvSpPr>
          <p:cNvPr id="3" name="Content Placeholder 2"/>
          <p:cNvSpPr>
            <a:spLocks noGrp="1"/>
          </p:cNvSpPr>
          <p:nvPr>
            <p:ph idx="1"/>
          </p:nvPr>
        </p:nvSpPr>
        <p:spPr/>
        <p:txBody>
          <a:bodyPr/>
          <a:lstStyle/>
          <a:p>
            <a:r>
              <a:rPr lang="en-US" dirty="0"/>
              <a:t>Prevention HIV infection comprises of 7key elements/ Strategies</a:t>
            </a:r>
          </a:p>
          <a:p>
            <a:r>
              <a:rPr lang="en-US" dirty="0"/>
              <a:t>These are:-</a:t>
            </a:r>
          </a:p>
          <a:p>
            <a:r>
              <a:rPr lang="en-US" dirty="0"/>
              <a:t>Behavioral interventions- the ABC (abstinence , Be faithful , condom , condom use ) prevention strategy.</a:t>
            </a:r>
          </a:p>
          <a:p>
            <a:r>
              <a:rPr lang="en-US" dirty="0"/>
              <a:t>HIV testing and counselling , using individual risk as the basis for counselling.</a:t>
            </a:r>
          </a:p>
          <a:p>
            <a:r>
              <a:rPr lang="en-US" dirty="0"/>
              <a:t>Voluntary Medical Male Circumcision (VMMC)</a:t>
            </a:r>
          </a:p>
          <a:p>
            <a:r>
              <a:rPr lang="en-US" dirty="0"/>
              <a:t>Health facility HIV prevention.</a:t>
            </a:r>
          </a:p>
          <a:p>
            <a:r>
              <a:rPr lang="en-US" dirty="0"/>
              <a:t>Treatment of sexually Transmitted infections (STIs)</a:t>
            </a:r>
          </a:p>
          <a:p>
            <a:r>
              <a:rPr lang="en-US" dirty="0"/>
              <a:t>Community engagement in HIV prevention.</a:t>
            </a:r>
          </a:p>
          <a:p>
            <a:r>
              <a:rPr lang="en-US" dirty="0"/>
              <a:t>ART for MTCT and HIV prevention.</a:t>
            </a:r>
          </a:p>
          <a:p>
            <a:endParaRPr lang="en-US" dirty="0"/>
          </a:p>
        </p:txBody>
      </p:sp>
    </p:spTree>
    <p:extLst>
      <p:ext uri="{BB962C8B-B14F-4D97-AF65-F5344CB8AC3E}">
        <p14:creationId xmlns:p14="http://schemas.microsoft.com/office/powerpoint/2010/main" val="26182258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Counseling and Psychosocial support </a:t>
            </a:r>
          </a:p>
        </p:txBody>
      </p:sp>
      <p:sp>
        <p:nvSpPr>
          <p:cNvPr id="3" name="Content Placeholder 2"/>
          <p:cNvSpPr>
            <a:spLocks noGrp="1"/>
          </p:cNvSpPr>
          <p:nvPr>
            <p:ph idx="1"/>
          </p:nvPr>
        </p:nvSpPr>
        <p:spPr/>
        <p:txBody>
          <a:bodyPr>
            <a:normAutofit fontScale="92500" lnSpcReduction="10000"/>
          </a:bodyPr>
          <a:lstStyle/>
          <a:p>
            <a:r>
              <a:rPr lang="en-US" dirty="0"/>
              <a:t>Mitigation of fear, anger, self-stigma and discrimination,</a:t>
            </a:r>
          </a:p>
          <a:p>
            <a:r>
              <a:rPr lang="en-US" dirty="0"/>
              <a:t> Alleviation of grief, bereavement and stress among partners and family members,  </a:t>
            </a:r>
          </a:p>
          <a:p>
            <a:r>
              <a:rPr lang="en-US" dirty="0"/>
              <a:t> Behaviour change in support of healthy living and prevention of further HIV transmission,  </a:t>
            </a:r>
          </a:p>
          <a:p>
            <a:r>
              <a:rPr lang="en-US" dirty="0"/>
              <a:t> Disclosure and partner’s notification, and age appropriate disclosure for children  </a:t>
            </a:r>
          </a:p>
          <a:p>
            <a:r>
              <a:rPr lang="en-US" dirty="0"/>
              <a:t> Family/partner counselling to identify family members, who may need care and treatment,  </a:t>
            </a:r>
          </a:p>
          <a:p>
            <a:r>
              <a:rPr lang="en-US" dirty="0"/>
              <a:t> Skills-building on how to live a healthy and productive life,  </a:t>
            </a:r>
          </a:p>
          <a:p>
            <a:r>
              <a:rPr lang="en-US" dirty="0"/>
              <a:t> Identification and treatment of depression and substance abuse. Mental illness and substance and alcohol dependence are common conditions among PLHIV. These conditions, besides affecting the quality of life of patients can cause non-adherence to prophylactic and ART regimens as well as undermine safer sex practices; and </a:t>
            </a:r>
          </a:p>
        </p:txBody>
      </p:sp>
    </p:spTree>
    <p:extLst>
      <p:ext uri="{BB962C8B-B14F-4D97-AF65-F5344CB8AC3E}">
        <p14:creationId xmlns:p14="http://schemas.microsoft.com/office/powerpoint/2010/main" val="7685161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based behavioral interventions</a:t>
            </a:r>
          </a:p>
        </p:txBody>
      </p:sp>
      <p:sp>
        <p:nvSpPr>
          <p:cNvPr id="3" name="Content Placeholder 2"/>
          <p:cNvSpPr>
            <a:spLocks noGrp="1"/>
          </p:cNvSpPr>
          <p:nvPr>
            <p:ph idx="1"/>
          </p:nvPr>
        </p:nvSpPr>
        <p:spPr/>
        <p:txBody>
          <a:bodyPr/>
          <a:lstStyle/>
          <a:p>
            <a:r>
              <a:rPr lang="en-US" dirty="0"/>
              <a:t>ABC approach.</a:t>
            </a:r>
          </a:p>
          <a:p>
            <a:r>
              <a:rPr lang="en-US" dirty="0"/>
              <a:t>Reduction of sexual partners.</a:t>
            </a:r>
          </a:p>
          <a:p>
            <a:r>
              <a:rPr lang="en-US" dirty="0"/>
              <a:t>Delay sexual debut.</a:t>
            </a:r>
          </a:p>
          <a:p>
            <a:r>
              <a:rPr lang="en-US" dirty="0"/>
              <a:t>Control of alcohol consumption and substance abuse.</a:t>
            </a:r>
          </a:p>
          <a:p>
            <a:r>
              <a:rPr lang="en-US" b="1" dirty="0"/>
              <a:t>In your opinion what are some of the social cultural factors that influence behavior change adoption.</a:t>
            </a:r>
          </a:p>
          <a:p>
            <a:r>
              <a:rPr lang="en-US" dirty="0"/>
              <a:t>Stigma , HIV status , Gender inequality , substance use.</a:t>
            </a:r>
          </a:p>
          <a:p>
            <a:r>
              <a:rPr lang="en-US" dirty="0"/>
              <a:t>Power dynamics .</a:t>
            </a:r>
          </a:p>
          <a:p>
            <a:r>
              <a:rPr lang="en-US" dirty="0"/>
              <a:t>Multiple partners and concurrent partnerships.</a:t>
            </a:r>
          </a:p>
          <a:p>
            <a:r>
              <a:rPr lang="en-US" dirty="0"/>
              <a:t>Social-cultural norms.</a:t>
            </a:r>
          </a:p>
          <a:p>
            <a:r>
              <a:rPr lang="en-US" dirty="0"/>
              <a:t>Legal factors.</a:t>
            </a:r>
          </a:p>
          <a:p>
            <a:r>
              <a:rPr lang="en-US" dirty="0"/>
              <a:t>Cultural issues e.g. wife inheritance</a:t>
            </a:r>
            <a:r>
              <a:rPr lang="en-US" b="1" dirty="0"/>
              <a:t>.</a:t>
            </a:r>
          </a:p>
        </p:txBody>
      </p:sp>
    </p:spTree>
    <p:extLst>
      <p:ext uri="{BB962C8B-B14F-4D97-AF65-F5344CB8AC3E}">
        <p14:creationId xmlns:p14="http://schemas.microsoft.com/office/powerpoint/2010/main" val="18004030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Opportunistic infections</a:t>
            </a:r>
          </a:p>
        </p:txBody>
      </p:sp>
      <p:sp>
        <p:nvSpPr>
          <p:cNvPr id="3" name="Content Placeholder 2"/>
          <p:cNvSpPr>
            <a:spLocks noGrp="1"/>
          </p:cNvSpPr>
          <p:nvPr>
            <p:ph idx="1"/>
          </p:nvPr>
        </p:nvSpPr>
        <p:spPr/>
        <p:txBody>
          <a:bodyPr>
            <a:normAutofit lnSpcReduction="10000"/>
          </a:bodyPr>
          <a:lstStyle/>
          <a:p>
            <a:r>
              <a:rPr lang="en-US" dirty="0"/>
              <a:t>These are infections/conditions which manifest when a person is immunosuppressed.</a:t>
            </a:r>
          </a:p>
          <a:p>
            <a:r>
              <a:rPr lang="en-US" dirty="0"/>
              <a:t>Common </a:t>
            </a:r>
            <a:r>
              <a:rPr lang="en-US" dirty="0" err="1"/>
              <a:t>Ois</a:t>
            </a:r>
            <a:r>
              <a:rPr lang="en-US" dirty="0"/>
              <a:t> include:</a:t>
            </a:r>
          </a:p>
          <a:p>
            <a:r>
              <a:rPr lang="en-US" dirty="0"/>
              <a:t>Bacterial infections-systemic, respiratory and skin infections </a:t>
            </a:r>
            <a:r>
              <a:rPr lang="en-US" dirty="0" err="1"/>
              <a:t>eg</a:t>
            </a:r>
            <a:r>
              <a:rPr lang="en-US" dirty="0"/>
              <a:t> pneumonia , TB, PCP, Non </a:t>
            </a:r>
            <a:r>
              <a:rPr lang="en-US" dirty="0" err="1"/>
              <a:t>typhi</a:t>
            </a:r>
            <a:r>
              <a:rPr lang="en-US" dirty="0"/>
              <a:t> salmonella </a:t>
            </a:r>
            <a:r>
              <a:rPr lang="en-US" dirty="0" err="1"/>
              <a:t>e.t.c</a:t>
            </a:r>
            <a:endParaRPr lang="en-US" dirty="0"/>
          </a:p>
          <a:p>
            <a:r>
              <a:rPr lang="en-US" dirty="0"/>
              <a:t>Fungal infections-systemic and cutaneous infections </a:t>
            </a:r>
            <a:r>
              <a:rPr lang="en-US" dirty="0" err="1"/>
              <a:t>e.g</a:t>
            </a:r>
            <a:r>
              <a:rPr lang="en-US" dirty="0"/>
              <a:t> candidiasis , cryptococcosis, histoplasmosis , aspergillosis.</a:t>
            </a:r>
          </a:p>
          <a:p>
            <a:r>
              <a:rPr lang="en-US" dirty="0"/>
              <a:t>Parasitic infections-toxoplasmosis , cryptosporidiosis , microsporidiosis.</a:t>
            </a:r>
          </a:p>
          <a:p>
            <a:r>
              <a:rPr lang="en-US" dirty="0"/>
              <a:t>Viral infections – herpes simplex , varicella zoster , cytomegalovirus , hepatitis A,B etc.</a:t>
            </a:r>
          </a:p>
          <a:p>
            <a:r>
              <a:rPr lang="en-US" dirty="0"/>
              <a:t>HIV related malignancies – </a:t>
            </a:r>
            <a:r>
              <a:rPr lang="en-US" dirty="0" err="1"/>
              <a:t>kaposi’s</a:t>
            </a:r>
            <a:r>
              <a:rPr lang="en-US" dirty="0"/>
              <a:t> sarcoma ,primary  CNS lymphoma , carcinoma of the cervix , other lymphomas. </a:t>
            </a:r>
          </a:p>
        </p:txBody>
      </p:sp>
    </p:spTree>
    <p:extLst>
      <p:ext uri="{BB962C8B-B14F-4D97-AF65-F5344CB8AC3E}">
        <p14:creationId xmlns:p14="http://schemas.microsoft.com/office/powerpoint/2010/main" val="42143756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of management of OIs</a:t>
            </a:r>
          </a:p>
        </p:txBody>
      </p:sp>
      <p:sp>
        <p:nvSpPr>
          <p:cNvPr id="3" name="Content Placeholder 2"/>
          <p:cNvSpPr>
            <a:spLocks noGrp="1"/>
          </p:cNvSpPr>
          <p:nvPr>
            <p:ph idx="1"/>
          </p:nvPr>
        </p:nvSpPr>
        <p:spPr/>
        <p:txBody>
          <a:bodyPr/>
          <a:lstStyle/>
          <a:p>
            <a:r>
              <a:rPr lang="en-US" dirty="0"/>
              <a:t>Identification and diagnosis.</a:t>
            </a:r>
          </a:p>
          <a:p>
            <a:r>
              <a:rPr lang="en-US" dirty="0"/>
              <a:t>Treatment ;general , symptomatic  specific.</a:t>
            </a:r>
          </a:p>
          <a:p>
            <a:r>
              <a:rPr lang="en-US" dirty="0"/>
              <a:t>Adherence to treatment is key to success of any disease condition.</a:t>
            </a:r>
          </a:p>
          <a:p>
            <a:r>
              <a:rPr lang="en-US" dirty="0"/>
              <a:t>All patients need support to adhere and complete treatment.</a:t>
            </a:r>
          </a:p>
          <a:p>
            <a:r>
              <a:rPr lang="en-US" dirty="0"/>
              <a:t>Treat Opportunistic infections  first where applicable.</a:t>
            </a:r>
          </a:p>
          <a:p>
            <a:r>
              <a:rPr lang="en-US" dirty="0"/>
              <a:t>Introduce ART when patients has tolerated the treatment and ready to take more pills.</a:t>
            </a:r>
          </a:p>
          <a:p>
            <a:r>
              <a:rPr lang="en-US" dirty="0"/>
              <a:t>Always enquire about side effects and offer appropriate advice on the same.</a:t>
            </a:r>
          </a:p>
          <a:p>
            <a:r>
              <a:rPr lang="en-US" dirty="0"/>
              <a:t>NB: opportunistic infections cause vast  majority of morbidity and mortality associated with HIV.</a:t>
            </a:r>
          </a:p>
        </p:txBody>
      </p:sp>
    </p:spTree>
    <p:extLst>
      <p:ext uri="{BB962C8B-B14F-4D97-AF65-F5344CB8AC3E}">
        <p14:creationId xmlns:p14="http://schemas.microsoft.com/office/powerpoint/2010/main" val="40240114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p:txBody>
          <a:bodyPr/>
          <a:lstStyle/>
          <a:p>
            <a:r>
              <a:rPr lang="en-US" dirty="0"/>
              <a:t>Most are readily treatable and /or preventable.</a:t>
            </a:r>
          </a:p>
          <a:p>
            <a:r>
              <a:rPr lang="en-US" dirty="0"/>
              <a:t>Most of these treatment are available , simple and affordable.</a:t>
            </a:r>
          </a:p>
          <a:p>
            <a:r>
              <a:rPr lang="en-US" dirty="0"/>
              <a:t>Duration of treatment is usually short except TB which takes 6 months.</a:t>
            </a:r>
          </a:p>
        </p:txBody>
      </p:sp>
    </p:spTree>
    <p:extLst>
      <p:ext uri="{BB962C8B-B14F-4D97-AF65-F5344CB8AC3E}">
        <p14:creationId xmlns:p14="http://schemas.microsoft.com/office/powerpoint/2010/main" val="16697318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r>
              <a:rPr lang="en-US" dirty="0"/>
              <a:t>BEHAVIOR CHANGE COMMUNICATION (BCC)</a:t>
            </a:r>
          </a:p>
        </p:txBody>
      </p:sp>
      <p:sp>
        <p:nvSpPr>
          <p:cNvPr id="3" name="Content Placeholder 2"/>
          <p:cNvSpPr>
            <a:spLocks noGrp="1"/>
          </p:cNvSpPr>
          <p:nvPr>
            <p:ph idx="1"/>
          </p:nvPr>
        </p:nvSpPr>
        <p:spPr>
          <a:xfrm>
            <a:off x="457200" y="1295400"/>
            <a:ext cx="7620000" cy="5257800"/>
          </a:xfrm>
        </p:spPr>
        <p:txBody>
          <a:bodyPr>
            <a:normAutofit fontScale="92500"/>
          </a:bodyPr>
          <a:lstStyle/>
          <a:p>
            <a:r>
              <a:rPr lang="en-US" dirty="0"/>
              <a:t>Behavior change communication (BCC) is an interactive process with communities (as integrated with an overall program) to develop tailored messages and approaches using a variety of communication channels to develop positive behavior's ;promote and sustain individual, community and societal behavior change.</a:t>
            </a:r>
          </a:p>
          <a:p>
            <a:r>
              <a:rPr lang="en-US" dirty="0"/>
              <a:t>In context with HIV/AIDS BCC is an essential part of a comprehensive program that includes both services(medical , social, psychological and spiritual) and commodities ( condoms , needles and syringes).</a:t>
            </a:r>
          </a:p>
          <a:p>
            <a:r>
              <a:rPr lang="en-US" dirty="0"/>
              <a:t>Both individuals and communities can reduce their level of risk or change behaviors after understanding basic facts about HIV and AIDS.</a:t>
            </a:r>
          </a:p>
          <a:p>
            <a:r>
              <a:rPr lang="en-US" dirty="0"/>
              <a:t>Adopt key attitudes , learn a set of skills and be given access to appropriate products and services. </a:t>
            </a:r>
          </a:p>
          <a:p>
            <a:r>
              <a:rPr lang="en-US" dirty="0"/>
              <a:t>They must also perceive their environment as supporting behavior change and the maintenance of safe behaviors, seeking appropriate treatment for prevention , care and support.</a:t>
            </a:r>
          </a:p>
        </p:txBody>
      </p:sp>
    </p:spTree>
    <p:extLst>
      <p:ext uri="{BB962C8B-B14F-4D97-AF65-F5344CB8AC3E}">
        <p14:creationId xmlns:p14="http://schemas.microsoft.com/office/powerpoint/2010/main" val="5917746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3805</TotalTime>
  <Words>9260</Words>
  <Application>Microsoft Office PowerPoint</Application>
  <PresentationFormat>On-screen Show (4:3)</PresentationFormat>
  <Paragraphs>978</Paragraphs>
  <Slides>111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111</vt:i4>
      </vt:variant>
    </vt:vector>
  </HeadingPairs>
  <TitlesOfParts>
    <vt:vector size="115" baseType="lpstr">
      <vt:lpstr>Arial</vt:lpstr>
      <vt:lpstr>Calibri</vt:lpstr>
      <vt:lpstr>Cambria</vt:lpstr>
      <vt:lpstr>Adjacency</vt:lpstr>
      <vt:lpstr>HIV/AIDS</vt:lpstr>
      <vt:lpstr>LEARNING OUTCOMES </vt:lpstr>
      <vt:lpstr>OBJECTIVES</vt:lpstr>
      <vt:lpstr>INTRODUCTION TO HIV /AIDS</vt:lpstr>
      <vt:lpstr>PowerPoint Presentation</vt:lpstr>
      <vt:lpstr>DEFINITIONS OF TERMS</vt:lpstr>
      <vt:lpstr>                           CT</vt:lpstr>
      <vt:lpstr>CT</vt:lpstr>
      <vt:lpstr>HISTORICAL BACKGROUND </vt:lpstr>
      <vt:lpstr>CT</vt:lpstr>
      <vt:lpstr> DESCRPTION OF HIV EPIDERMIC</vt:lpstr>
      <vt:lpstr>WHAT IS HIV AND AIDS?</vt:lpstr>
      <vt:lpstr>HOW IS HIV TRANSMITED?</vt:lpstr>
      <vt:lpstr>CT</vt:lpstr>
      <vt:lpstr>Determinants of HIV Transmission</vt:lpstr>
      <vt:lpstr>EPIDEMIOLOGY</vt:lpstr>
      <vt:lpstr>BIOLOGY</vt:lpstr>
      <vt:lpstr>CT</vt:lpstr>
      <vt:lpstr> PATHOPHYSIOLOGY OF HIV </vt:lpstr>
      <vt:lpstr>STRUCTURE OF HIV</vt:lpstr>
      <vt:lpstr>LIFE CYCLE OF HIV</vt:lpstr>
      <vt:lpstr>BINDING</vt:lpstr>
      <vt:lpstr>FUSION AND ENTRY</vt:lpstr>
      <vt:lpstr>REVERSE TRANSCRIPTION</vt:lpstr>
      <vt:lpstr>INTEGRATION</vt:lpstr>
      <vt:lpstr>CT</vt:lpstr>
      <vt:lpstr>Viral assembly and Budding </vt:lpstr>
      <vt:lpstr>VIRUS MATURATION</vt:lpstr>
      <vt:lpstr>Immune System Response to HIV</vt:lpstr>
      <vt:lpstr>                             CT</vt:lpstr>
      <vt:lpstr>Implications on the body’s immunity</vt:lpstr>
      <vt:lpstr>PHASES OF HIV INFECTION</vt:lpstr>
      <vt:lpstr>Stage 2: latent or Asymptomic period(Asymptomic infection</vt:lpstr>
      <vt:lpstr>                             CT</vt:lpstr>
      <vt:lpstr>Stage 3:symptomic HIV Disease</vt:lpstr>
      <vt:lpstr>                               CT</vt:lpstr>
      <vt:lpstr> stage 4:AIDS or Late HIV infection</vt:lpstr>
      <vt:lpstr>  WHO Clinical Staging of HIV</vt:lpstr>
      <vt:lpstr>                           CT</vt:lpstr>
      <vt:lpstr>                            CT</vt:lpstr>
      <vt:lpstr>                            CT</vt:lpstr>
      <vt:lpstr>VCT-VOLUNTARY COUNSELING TESTING</vt:lpstr>
      <vt:lpstr>                               CT</vt:lpstr>
      <vt:lpstr>                           CT</vt:lpstr>
      <vt:lpstr>BENEFITS OF VCT TO HIV POSITIVE CLIENTS</vt:lpstr>
      <vt:lpstr>BENEFITS OF VCT TO NEGATIVE CLIENTS</vt:lpstr>
      <vt:lpstr>LABORATORY TESTING</vt:lpstr>
      <vt:lpstr>ELIZA-Enzyme Linked Immuno-sorbent Assay</vt:lpstr>
      <vt:lpstr>2.VIRAL DETECTION METHOD</vt:lpstr>
      <vt:lpstr>Comprehensive Care Clinic - CCC</vt:lpstr>
      <vt:lpstr>Components of the Chronic Care Model</vt:lpstr>
      <vt:lpstr>TRIAGE OF PATIENTS IN THE HIV CLINIC</vt:lpstr>
      <vt:lpstr>Importance of Triage</vt:lpstr>
      <vt:lpstr>Process of Triage</vt:lpstr>
      <vt:lpstr>  Management  of HIV clinic    </vt:lpstr>
      <vt:lpstr>Role of the Nurse in HIV clinic</vt:lpstr>
      <vt:lpstr>Management of HIV infection</vt:lpstr>
      <vt:lpstr>CT</vt:lpstr>
      <vt:lpstr>Standard package of Care for PLWHIV-8 components of care</vt:lpstr>
      <vt:lpstr>Components of the Standard Package of Care for PLHIV </vt:lpstr>
      <vt:lpstr>CT</vt:lpstr>
      <vt:lpstr>CT</vt:lpstr>
      <vt:lpstr>CT</vt:lpstr>
      <vt:lpstr>OTHER ESSENTIAL PACKAGE OF CARE FOR PLWHIV</vt:lpstr>
      <vt:lpstr>ANTRETROVIRAL DRUGS</vt:lpstr>
      <vt:lpstr>               Define ARVS</vt:lpstr>
      <vt:lpstr>          Indications for ARVS</vt:lpstr>
      <vt:lpstr>Principles of ART treatment</vt:lpstr>
      <vt:lpstr>             GOALS OF ART</vt:lpstr>
      <vt:lpstr>                              CT</vt:lpstr>
      <vt:lpstr>Classification of ARV DRUGS</vt:lpstr>
      <vt:lpstr>TARGETS OF ARV DRUGS</vt:lpstr>
      <vt:lpstr>                             CT</vt:lpstr>
      <vt:lpstr>ABBREVIATIONS &amp;NAMES OF ARVs</vt:lpstr>
      <vt:lpstr>Examples of NRTIs &amp; NtRTIs</vt:lpstr>
      <vt:lpstr>                      NNRTI</vt:lpstr>
      <vt:lpstr>PROTEASE INHIBITORS</vt:lpstr>
      <vt:lpstr>Examples of  PIs</vt:lpstr>
      <vt:lpstr>ENTRY &amp; FUSION INHIBITORS</vt:lpstr>
      <vt:lpstr>INTEGRASE INHIBITORS</vt:lpstr>
      <vt:lpstr>Recommended HAART regimens</vt:lpstr>
      <vt:lpstr>CT</vt:lpstr>
      <vt:lpstr>BENEFITS OF ART</vt:lpstr>
      <vt:lpstr>PREVENTION OF MOTHER TO CHILD HIV TRANSMISSION (PMTCT)</vt:lpstr>
      <vt:lpstr>CT</vt:lpstr>
      <vt:lpstr>4-PRONGS OF PMTCT</vt:lpstr>
      <vt:lpstr>ARVs for Post-exposure Prophylaxis (PEP)</vt:lpstr>
      <vt:lpstr>Oral Pre-Exposure Prophylaxis (PrEP) </vt:lpstr>
      <vt:lpstr>National Treatment guidelines.</vt:lpstr>
      <vt:lpstr>PSYCHOSOCIAL CARE &amp; COUNSELLING </vt:lpstr>
      <vt:lpstr>At family level;</vt:lpstr>
      <vt:lpstr>At community level:</vt:lpstr>
      <vt:lpstr>Primary prevention of HIV infection</vt:lpstr>
      <vt:lpstr> Counseling and Psychosocial support </vt:lpstr>
      <vt:lpstr>Evidence based behavioral interventions</vt:lpstr>
      <vt:lpstr>Opportunistic infections</vt:lpstr>
      <vt:lpstr>Principle of management of OIs</vt:lpstr>
      <vt:lpstr>CT</vt:lpstr>
      <vt:lpstr>BEHAVIOR CHANGE COMMUNICATION (BCC)</vt:lpstr>
      <vt:lpstr>ROLE OF BEHAVIOR CHANGE COMMUNICATION        </vt:lpstr>
      <vt:lpstr>CT</vt:lpstr>
      <vt:lpstr>THE PROCESS OF BEHAVIOR CHANGE</vt:lpstr>
      <vt:lpstr>BCC GOALS</vt:lpstr>
      <vt:lpstr>GUIDING PRINCIPLES</vt:lpstr>
      <vt:lpstr>Steps in developing a behavior change communication</vt:lpstr>
      <vt:lpstr>Challenges to BCC programs</vt:lpstr>
      <vt:lpstr> Attitude change training. </vt:lpstr>
      <vt:lpstr>UNIT SUMMARY QUESTIONS</vt:lpstr>
      <vt:lpstr>CT</vt:lpstr>
      <vt:lpstr> References and Further Reading </vt:lpstr>
      <vt:lpstr>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dc:title>
  <dc:creator>Student</dc:creator>
  <cp:lastModifiedBy>admin</cp:lastModifiedBy>
  <cp:revision>256</cp:revision>
  <dcterms:created xsi:type="dcterms:W3CDTF">2018-11-05T08:56:34Z</dcterms:created>
  <dcterms:modified xsi:type="dcterms:W3CDTF">2021-02-12T07:33:35Z</dcterms:modified>
</cp:coreProperties>
</file>