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5C30A29-4A3A-467A-BD08-69670199FE95}" type="datetimeFigureOut">
              <a:rPr lang="en-US" smtClean="0"/>
              <a:t>1/28/2020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1504314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C30A29-4A3A-467A-BD08-69670199FE95}"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290542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30A29-4A3A-467A-BD08-69670199FE9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2664755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30A29-4A3A-467A-BD08-69670199FE9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329009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30A29-4A3A-467A-BD08-69670199FE9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3152514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30A29-4A3A-467A-BD08-69670199FE9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2588544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30A29-4A3A-467A-BD08-69670199FE9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10680061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C30A29-4A3A-467A-BD08-69670199FE9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4276457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C30A29-4A3A-467A-BD08-69670199FE9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291810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C30A29-4A3A-467A-BD08-69670199FE9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91565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30A29-4A3A-467A-BD08-69670199FE9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597259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C30A29-4A3A-467A-BD08-69670199FE95}"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364123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5C30A29-4A3A-467A-BD08-69670199FE95}" type="datetimeFigureOut">
              <a:rPr lang="en-US" smtClean="0"/>
              <a:t>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2969175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5C30A29-4A3A-467A-BD08-69670199FE95}" type="datetimeFigureOut">
              <a:rPr lang="en-US" smtClean="0"/>
              <a:t>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2929814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C30A29-4A3A-467A-BD08-69670199FE95}" type="datetimeFigureOut">
              <a:rPr lang="en-US" smtClean="0"/>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367867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C30A29-4A3A-467A-BD08-69670199FE95}"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1885381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C30A29-4A3A-467A-BD08-69670199FE95}"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4EB55-F6CB-4377-BE0E-9F7CF2BF936B}" type="slidenum">
              <a:rPr lang="en-US" smtClean="0"/>
              <a:t>‹#›</a:t>
            </a:fld>
            <a:endParaRPr lang="en-US"/>
          </a:p>
        </p:txBody>
      </p:sp>
    </p:spTree>
    <p:extLst>
      <p:ext uri="{BB962C8B-B14F-4D97-AF65-F5344CB8AC3E}">
        <p14:creationId xmlns:p14="http://schemas.microsoft.com/office/powerpoint/2010/main" val="3125247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5C30A29-4A3A-467A-BD08-69670199FE95}" type="datetimeFigureOut">
              <a:rPr lang="en-US" smtClean="0"/>
              <a:t>1/28/2020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D04EB55-F6CB-4377-BE0E-9F7CF2BF936B}" type="slidenum">
              <a:rPr lang="en-US" smtClean="0"/>
              <a:t>‹#›</a:t>
            </a:fld>
            <a:endParaRPr lang="en-US"/>
          </a:p>
        </p:txBody>
      </p:sp>
    </p:spTree>
    <p:extLst>
      <p:ext uri="{BB962C8B-B14F-4D97-AF65-F5344CB8AC3E}">
        <p14:creationId xmlns:p14="http://schemas.microsoft.com/office/powerpoint/2010/main" val="304203190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c.gov/foodsafety/keep-food-safe.html" TargetMode="External"/><Relationship Id="rId2" Type="http://schemas.openxmlformats.org/officeDocument/2006/relationships/hyperlink" Target="http://wcms-wp.cdc.gov/foodsafety/foods-linked-illness.html#poultr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dc.gov/foodsafety/foods-linked-illness.html#egg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How Food Gets Contaminated - The Food Production Chain</a:t>
            </a:r>
            <a:br>
              <a:rPr lang="en-US" dirty="0"/>
            </a:br>
            <a:endParaRPr lang="en-US" dirty="0"/>
          </a:p>
        </p:txBody>
      </p:sp>
      <p:sp>
        <p:nvSpPr>
          <p:cNvPr id="3" name="Subtitle 2"/>
          <p:cNvSpPr>
            <a:spLocks noGrp="1"/>
          </p:cNvSpPr>
          <p:nvPr>
            <p:ph type="subTitle" idx="1"/>
          </p:nvPr>
        </p:nvSpPr>
        <p:spPr/>
        <p:txBody>
          <a:bodyPr/>
          <a:lstStyle/>
          <a:p>
            <a:r>
              <a:rPr lang="en-US" dirty="0" smtClean="0"/>
              <a:t>Madam Florence </a:t>
            </a:r>
            <a:r>
              <a:rPr lang="en-US" dirty="0" err="1" smtClean="0"/>
              <a:t>mulei</a:t>
            </a:r>
            <a:r>
              <a:rPr lang="en-US" dirty="0" smtClean="0"/>
              <a:t> </a:t>
            </a:r>
            <a:endParaRPr lang="en-US" dirty="0"/>
          </a:p>
        </p:txBody>
      </p:sp>
    </p:spTree>
    <p:extLst>
      <p:ext uri="{BB962C8B-B14F-4D97-AF65-F5344CB8AC3E}">
        <p14:creationId xmlns:p14="http://schemas.microsoft.com/office/powerpoint/2010/main" val="664639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065727"/>
          </a:xfrm>
        </p:spPr>
        <p:txBody>
          <a:bodyPr/>
          <a:lstStyle/>
          <a:p>
            <a:r>
              <a:rPr lang="en-US" b="1" dirty="0" smtClean="0"/>
              <a:t>PREPARATION</a:t>
            </a:r>
            <a:r>
              <a:rPr lang="en-US" dirty="0" smtClean="0"/>
              <a:t> </a:t>
            </a:r>
            <a:endParaRPr lang="en-US" dirty="0"/>
          </a:p>
        </p:txBody>
      </p:sp>
      <p:sp>
        <p:nvSpPr>
          <p:cNvPr id="3" name="Content Placeholder 2"/>
          <p:cNvSpPr>
            <a:spLocks noGrp="1"/>
          </p:cNvSpPr>
          <p:nvPr>
            <p:ph idx="1"/>
          </p:nvPr>
        </p:nvSpPr>
        <p:spPr>
          <a:xfrm>
            <a:off x="1484310" y="2137893"/>
            <a:ext cx="10018713" cy="4507606"/>
          </a:xfrm>
        </p:spPr>
        <p:txBody>
          <a:bodyPr>
            <a:normAutofit/>
          </a:bodyPr>
          <a:lstStyle/>
          <a:p>
            <a:r>
              <a:rPr lang="en-US" sz="4000" dirty="0"/>
              <a:t>Preparation means getting the food ready to eat. This step may occur in the kitchen of a restaurant, home, or institution. It may involve following a complex recipe with many ingredients, simply heating and serving a food on a plate, or just opening a package and eating the food.</a:t>
            </a:r>
            <a:endParaRPr lang="en-US" sz="4000" dirty="0"/>
          </a:p>
        </p:txBody>
      </p:sp>
    </p:spTree>
    <p:extLst>
      <p:ext uri="{BB962C8B-B14F-4D97-AF65-F5344CB8AC3E}">
        <p14:creationId xmlns:p14="http://schemas.microsoft.com/office/powerpoint/2010/main" val="1303489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949817"/>
          </a:xfrm>
        </p:spPr>
        <p:txBody>
          <a:bodyPr>
            <a:normAutofit fontScale="90000"/>
          </a:bodyPr>
          <a:lstStyle/>
          <a:p>
            <a:r>
              <a:rPr lang="en-US" b="1" dirty="0" smtClean="0"/>
              <a:t/>
            </a:r>
            <a:br>
              <a:rPr lang="en-US" b="1" dirty="0" smtClean="0"/>
            </a:br>
            <a:r>
              <a:rPr lang="en-US" b="1" dirty="0" smtClean="0"/>
              <a:t>Examples </a:t>
            </a:r>
            <a:r>
              <a:rPr lang="en-US" b="1" dirty="0"/>
              <a:t>of Contamination in Preparation</a:t>
            </a:r>
            <a:r>
              <a:rPr lang="en-US" dirty="0"/>
              <a:t/>
            </a:r>
            <a:br>
              <a:rPr lang="en-US" dirty="0"/>
            </a:br>
            <a:endParaRPr lang="en-US" dirty="0"/>
          </a:p>
        </p:txBody>
      </p:sp>
      <p:sp>
        <p:nvSpPr>
          <p:cNvPr id="3" name="Content Placeholder 2"/>
          <p:cNvSpPr>
            <a:spLocks noGrp="1"/>
          </p:cNvSpPr>
          <p:nvPr>
            <p:ph idx="1"/>
          </p:nvPr>
        </p:nvSpPr>
        <p:spPr>
          <a:xfrm>
            <a:off x="1484310" y="1635617"/>
            <a:ext cx="10018713" cy="5009882"/>
          </a:xfrm>
        </p:spPr>
        <p:txBody>
          <a:bodyPr>
            <a:normAutofit/>
          </a:bodyPr>
          <a:lstStyle/>
          <a:p>
            <a:r>
              <a:rPr lang="en-US" sz="2800" dirty="0"/>
              <a:t>If a food worker stays on the job while sick and does not wash his or her hands carefully after using the toilet, the food worker can spread germs by touching food.</a:t>
            </a:r>
          </a:p>
          <a:p>
            <a:r>
              <a:rPr lang="en-US" sz="2800" dirty="0"/>
              <a:t>If a cook uses a cutting board or knife to cut </a:t>
            </a:r>
            <a:r>
              <a:rPr lang="en-US" sz="2800" u="sng" dirty="0">
                <a:hlinkClick r:id="rId2"/>
              </a:rPr>
              <a:t>raw chicken</a:t>
            </a:r>
            <a:r>
              <a:rPr lang="en-US" sz="2800" dirty="0"/>
              <a:t> and then uses the same knife or </a:t>
            </a:r>
            <a:r>
              <a:rPr lang="en-US" sz="2800" u="sng" dirty="0">
                <a:hlinkClick r:id="rId3"/>
              </a:rPr>
              <a:t>cutting board without washing</a:t>
            </a:r>
            <a:r>
              <a:rPr lang="en-US" sz="2800" dirty="0"/>
              <a:t> it to slice tomatoes for a salad, the tomatoes can be contaminated by germs from the chicken.</a:t>
            </a:r>
          </a:p>
          <a:p>
            <a:r>
              <a:rPr lang="en-US" sz="2800" dirty="0"/>
              <a:t>Contamination can occur in a refrigerator if meat juices get on items that will be eaten raw.</a:t>
            </a:r>
          </a:p>
          <a:p>
            <a:endParaRPr lang="en-US" dirty="0"/>
          </a:p>
        </p:txBody>
      </p:sp>
    </p:spTree>
    <p:extLst>
      <p:ext uri="{BB962C8B-B14F-4D97-AF65-F5344CB8AC3E}">
        <p14:creationId xmlns:p14="http://schemas.microsoft.com/office/powerpoint/2010/main" val="2305614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484311" y="640081"/>
            <a:ext cx="10018713" cy="45719"/>
          </a:xfrm>
        </p:spPr>
        <p:txBody>
          <a:bodyPr>
            <a:normAutofit fontScale="90000"/>
          </a:bodyPr>
          <a:lstStyle/>
          <a:p>
            <a:endParaRPr lang="en-US" dirty="0"/>
          </a:p>
        </p:txBody>
      </p:sp>
      <p:pic>
        <p:nvPicPr>
          <p:cNvPr id="1026" name="Picture 2" descr="The Food Production Chain Everyone has a role to play in keeping food safe. Production Processing Distribution Restaurant Food service workers and customers Retail home cooks and consume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08349" y="875763"/>
            <a:ext cx="7778840" cy="5982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716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2509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23423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99430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38290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11383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04068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4404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2506135" y="2086378"/>
            <a:ext cx="7704667" cy="4327302"/>
          </a:xfrm>
        </p:spPr>
        <p:txBody>
          <a:bodyPr/>
          <a:lstStyle/>
          <a:p>
            <a:r>
              <a:rPr lang="en-US" sz="3200" dirty="0"/>
              <a:t>takes several steps to get food from the farm or fishery to the dining table. We call these steps the food production </a:t>
            </a:r>
            <a:r>
              <a:rPr lang="en-US" sz="3200" dirty="0"/>
              <a:t>chain.</a:t>
            </a:r>
          </a:p>
          <a:p>
            <a:r>
              <a:rPr lang="en-US" sz="3200" dirty="0"/>
              <a:t>Contamination can occur at any point along the chain—during production, processing, distribution, or preparation</a:t>
            </a:r>
            <a:r>
              <a:rPr lang="en-US" dirty="0"/>
              <a:t>.</a:t>
            </a:r>
            <a:endParaRPr lang="en-US" dirty="0"/>
          </a:p>
        </p:txBody>
      </p:sp>
    </p:spTree>
    <p:extLst>
      <p:ext uri="{BB962C8B-B14F-4D97-AF65-F5344CB8AC3E}">
        <p14:creationId xmlns:p14="http://schemas.microsoft.com/office/powerpoint/2010/main" val="224844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50284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135" y="457201"/>
            <a:ext cx="7704667" cy="1294326"/>
          </a:xfrm>
        </p:spPr>
        <p:txBody>
          <a:bodyPr/>
          <a:lstStyle/>
          <a:p>
            <a:r>
              <a:rPr lang="en-US" b="1" dirty="0" smtClean="0"/>
              <a:t>PRODUCTION</a:t>
            </a:r>
            <a:endParaRPr lang="en-US" b="1" dirty="0"/>
          </a:p>
        </p:txBody>
      </p:sp>
      <p:sp>
        <p:nvSpPr>
          <p:cNvPr id="3" name="Content Placeholder 2"/>
          <p:cNvSpPr>
            <a:spLocks noGrp="1"/>
          </p:cNvSpPr>
          <p:nvPr>
            <p:ph idx="1"/>
          </p:nvPr>
        </p:nvSpPr>
        <p:spPr>
          <a:xfrm>
            <a:off x="2506135" y="1918952"/>
            <a:ext cx="7704667" cy="4080864"/>
          </a:xfrm>
        </p:spPr>
        <p:txBody>
          <a:bodyPr>
            <a:normAutofit/>
          </a:bodyPr>
          <a:lstStyle/>
          <a:p>
            <a:r>
              <a:rPr lang="en-US" sz="3200" dirty="0"/>
              <a:t>Production means growing the plants we harvest or raising the animals we use for food. Most food comes from domesticated animals and plants, and their production occurs on farms or ranches. Some foods are caught or harvested from the wild, such as some fish, mushrooms, and game</a:t>
            </a:r>
            <a:endParaRPr lang="en-US" sz="3200" dirty="0"/>
          </a:p>
        </p:txBody>
      </p:sp>
    </p:spTree>
    <p:extLst>
      <p:ext uri="{BB962C8B-B14F-4D97-AF65-F5344CB8AC3E}">
        <p14:creationId xmlns:p14="http://schemas.microsoft.com/office/powerpoint/2010/main" val="139719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135" y="457203"/>
            <a:ext cx="7704667" cy="1075385"/>
          </a:xfrm>
        </p:spPr>
        <p:txBody>
          <a:bodyPr>
            <a:normAutofit fontScale="90000"/>
          </a:bodyPr>
          <a:lstStyle/>
          <a:p>
            <a:r>
              <a:rPr lang="en-US" dirty="0" smtClean="0"/>
              <a:t/>
            </a:r>
            <a:br>
              <a:rPr lang="en-US" dirty="0" smtClean="0"/>
            </a:br>
            <a:r>
              <a:rPr lang="en-US" b="1" dirty="0" smtClean="0"/>
              <a:t>Examples </a:t>
            </a:r>
            <a:r>
              <a:rPr lang="en-US" b="1" dirty="0"/>
              <a:t>of Contamination in Production</a:t>
            </a:r>
            <a:br>
              <a:rPr lang="en-US" b="1" dirty="0"/>
            </a:br>
            <a:endParaRPr lang="en-US" b="1" dirty="0"/>
          </a:p>
        </p:txBody>
      </p:sp>
      <p:sp>
        <p:nvSpPr>
          <p:cNvPr id="3" name="Content Placeholder 2"/>
          <p:cNvSpPr>
            <a:spLocks noGrp="1"/>
          </p:cNvSpPr>
          <p:nvPr>
            <p:ph idx="1"/>
          </p:nvPr>
        </p:nvSpPr>
        <p:spPr>
          <a:xfrm>
            <a:off x="2506135" y="1918952"/>
            <a:ext cx="7704667" cy="4080864"/>
          </a:xfrm>
        </p:spPr>
        <p:txBody>
          <a:bodyPr/>
          <a:lstStyle/>
          <a:p>
            <a:r>
              <a:rPr lang="en-US" dirty="0"/>
              <a:t>If a hen’s reproductive organs are infected, the yolk of an </a:t>
            </a:r>
            <a:r>
              <a:rPr lang="en-US" u="sng" dirty="0">
                <a:hlinkClick r:id="rId2"/>
              </a:rPr>
              <a:t>egg</a:t>
            </a:r>
            <a:r>
              <a:rPr lang="en-US" dirty="0"/>
              <a:t> can be contaminated in the hen before it is even laid.</a:t>
            </a:r>
          </a:p>
          <a:p>
            <a:r>
              <a:rPr lang="en-US" dirty="0"/>
              <a:t>If the fields are sprayed with contaminated water for irrigation, fruits and vegetables can be contaminated before harvest.</a:t>
            </a:r>
          </a:p>
          <a:p>
            <a:r>
              <a:rPr lang="en-US" dirty="0"/>
              <a:t>Fish in some tropical reefs may acquire a toxin from the smaller sea creatures they eat</a:t>
            </a:r>
          </a:p>
          <a:p>
            <a:endParaRPr lang="en-US" dirty="0"/>
          </a:p>
        </p:txBody>
      </p:sp>
    </p:spTree>
    <p:extLst>
      <p:ext uri="{BB962C8B-B14F-4D97-AF65-F5344CB8AC3E}">
        <p14:creationId xmlns:p14="http://schemas.microsoft.com/office/powerpoint/2010/main" val="3339712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898301"/>
          </a:xfrm>
        </p:spPr>
        <p:txBody>
          <a:bodyPr/>
          <a:lstStyle/>
          <a:p>
            <a:r>
              <a:rPr lang="en-US" b="1" dirty="0" smtClean="0"/>
              <a:t>PROCESSING</a:t>
            </a:r>
            <a:endParaRPr lang="en-US" b="1" dirty="0"/>
          </a:p>
        </p:txBody>
      </p:sp>
      <p:sp>
        <p:nvSpPr>
          <p:cNvPr id="3" name="Content Placeholder 2"/>
          <p:cNvSpPr>
            <a:spLocks noGrp="1"/>
          </p:cNvSpPr>
          <p:nvPr>
            <p:ph idx="1"/>
          </p:nvPr>
        </p:nvSpPr>
        <p:spPr>
          <a:xfrm>
            <a:off x="1484310" y="1584101"/>
            <a:ext cx="10018713" cy="4829578"/>
          </a:xfrm>
        </p:spPr>
        <p:txBody>
          <a:bodyPr>
            <a:normAutofit/>
          </a:bodyPr>
          <a:lstStyle/>
          <a:p>
            <a:pPr marL="0" indent="0">
              <a:buNone/>
            </a:pPr>
            <a:endParaRPr lang="en-US" dirty="0"/>
          </a:p>
          <a:p>
            <a:r>
              <a:rPr lang="en-US" sz="3600" dirty="0"/>
              <a:t>Processing means changing plants or animals into what we recognize and buy as food. Processing involves different steps for different kinds of foods. For produce, processing can be as simple as washing and sorting, or it can involve trimming, slicing, or shredding. Milk is usually processed by pasteurizing it; sometimes it is made into cheese.</a:t>
            </a:r>
          </a:p>
          <a:p>
            <a:endParaRPr lang="en-US" dirty="0"/>
          </a:p>
        </p:txBody>
      </p:sp>
    </p:spTree>
    <p:extLst>
      <p:ext uri="{BB962C8B-B14F-4D97-AF65-F5344CB8AC3E}">
        <p14:creationId xmlns:p14="http://schemas.microsoft.com/office/powerpoint/2010/main" val="3750864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988454"/>
          </a:xfrm>
        </p:spPr>
        <p:txBody>
          <a:bodyPr/>
          <a:lstStyle/>
          <a:p>
            <a:r>
              <a:rPr lang="en-US" dirty="0" smtClean="0"/>
              <a:t>CONT…</a:t>
            </a:r>
            <a:endParaRPr lang="en-US" dirty="0"/>
          </a:p>
        </p:txBody>
      </p:sp>
      <p:sp>
        <p:nvSpPr>
          <p:cNvPr id="3" name="Content Placeholder 2"/>
          <p:cNvSpPr>
            <a:spLocks noGrp="1"/>
          </p:cNvSpPr>
          <p:nvPr>
            <p:ph idx="1"/>
          </p:nvPr>
        </p:nvSpPr>
        <p:spPr>
          <a:xfrm>
            <a:off x="1484310" y="1674255"/>
            <a:ext cx="10018713" cy="4649272"/>
          </a:xfrm>
        </p:spPr>
        <p:txBody>
          <a:bodyPr>
            <a:noAutofit/>
          </a:bodyPr>
          <a:lstStyle/>
          <a:p>
            <a:r>
              <a:rPr lang="en-US" sz="3600" dirty="0"/>
              <a:t>Nuts may be roasted, chopped, or ground (such as with peanut butter). For animals, the first step of processing is slaughter. Meat and poultry may then be cut into pieces or ground. They may also be smoked, cooked, or frozen and may be combined with other ingredients to make a sausage or entrée, such as a potpie</a:t>
            </a:r>
            <a:endParaRPr lang="en-US" sz="3600" dirty="0"/>
          </a:p>
        </p:txBody>
      </p:sp>
    </p:spTree>
    <p:extLst>
      <p:ext uri="{BB962C8B-B14F-4D97-AF65-F5344CB8AC3E}">
        <p14:creationId xmlns:p14="http://schemas.microsoft.com/office/powerpoint/2010/main" val="686413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57578"/>
            <a:ext cx="10018713" cy="991674"/>
          </a:xfrm>
        </p:spPr>
        <p:txBody>
          <a:bodyPr>
            <a:normAutofit fontScale="90000"/>
          </a:bodyPr>
          <a:lstStyle/>
          <a:p>
            <a:r>
              <a:rPr lang="en-US" dirty="0" smtClean="0"/>
              <a:t/>
            </a:r>
            <a:br>
              <a:rPr lang="en-US" dirty="0" smtClean="0"/>
            </a:br>
            <a:r>
              <a:rPr lang="en-US" b="1" dirty="0" smtClean="0"/>
              <a:t>Examples </a:t>
            </a:r>
            <a:r>
              <a:rPr lang="en-US" b="1" dirty="0"/>
              <a:t>of Contamination in Processing</a:t>
            </a:r>
            <a:br>
              <a:rPr lang="en-US" b="1" dirty="0"/>
            </a:br>
            <a:endParaRPr lang="en-US" b="1" dirty="0"/>
          </a:p>
        </p:txBody>
      </p:sp>
      <p:sp>
        <p:nvSpPr>
          <p:cNvPr id="3" name="Content Placeholder 2"/>
          <p:cNvSpPr>
            <a:spLocks noGrp="1"/>
          </p:cNvSpPr>
          <p:nvPr>
            <p:ph idx="1"/>
          </p:nvPr>
        </p:nvSpPr>
        <p:spPr>
          <a:xfrm>
            <a:off x="1484310" y="1622739"/>
            <a:ext cx="10018713" cy="4971244"/>
          </a:xfrm>
        </p:spPr>
        <p:txBody>
          <a:bodyPr/>
          <a:lstStyle/>
          <a:p>
            <a:r>
              <a:rPr lang="en-US" sz="3200" dirty="0"/>
              <a:t>If contaminated water or ice is used to wash, pack, or chill fruits or vegetables, the contamination can spread to those items.</a:t>
            </a:r>
          </a:p>
          <a:p>
            <a:r>
              <a:rPr lang="en-US" sz="3200" dirty="0"/>
              <a:t>During the slaughter process, germs on an animal’s hide that came from the intestines can get into the final meat product.</a:t>
            </a:r>
          </a:p>
          <a:p>
            <a:r>
              <a:rPr lang="en-US" sz="3200" dirty="0"/>
              <a:t>If germs contaminate surfaces used for food processing, such as a processing line or storage bins, germs can spread to foods that touch those surfaces.</a:t>
            </a:r>
          </a:p>
          <a:p>
            <a:endParaRPr lang="en-US" dirty="0"/>
          </a:p>
        </p:txBody>
      </p:sp>
    </p:spTree>
    <p:extLst>
      <p:ext uri="{BB962C8B-B14F-4D97-AF65-F5344CB8AC3E}">
        <p14:creationId xmlns:p14="http://schemas.microsoft.com/office/powerpoint/2010/main" val="1461702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949817"/>
          </a:xfrm>
        </p:spPr>
        <p:txBody>
          <a:bodyPr/>
          <a:lstStyle/>
          <a:p>
            <a:r>
              <a:rPr lang="en-US" b="1" dirty="0" smtClean="0"/>
              <a:t>DISTRIBUTION</a:t>
            </a:r>
            <a:endParaRPr lang="en-US" b="1" dirty="0"/>
          </a:p>
        </p:txBody>
      </p:sp>
      <p:sp>
        <p:nvSpPr>
          <p:cNvPr id="3" name="Content Placeholder 2"/>
          <p:cNvSpPr>
            <a:spLocks noGrp="1"/>
          </p:cNvSpPr>
          <p:nvPr>
            <p:ph idx="1"/>
          </p:nvPr>
        </p:nvSpPr>
        <p:spPr>
          <a:xfrm>
            <a:off x="1484311" y="1791235"/>
            <a:ext cx="10018713" cy="4931537"/>
          </a:xfrm>
        </p:spPr>
        <p:txBody>
          <a:bodyPr/>
          <a:lstStyle/>
          <a:p>
            <a:r>
              <a:rPr lang="en-US" dirty="0"/>
              <a:t>Distribution means getting food from the farm or processing plant to the consumer or a food service facility like a restaurant, cafeteria, or hospital kitchen. This step might involve transporting foods just once, such as trucking produce from a farm to the local farmers’ market. Or it might involve many stages</a:t>
            </a:r>
            <a:r>
              <a:rPr lang="en-US" dirty="0" smtClean="0"/>
              <a:t>.</a:t>
            </a:r>
          </a:p>
          <a:p>
            <a:r>
              <a:rPr lang="en-US" dirty="0"/>
              <a:t>For instance, frozen hamburger patties might be trucked from a meat processing plant to a large supplier, stored for a few days in the supplier’s warehouse, trucked again to a local distribution facility for a restaurant chain, and finally delivered to an individual restaurant.</a:t>
            </a:r>
            <a:endParaRPr lang="en-US" dirty="0"/>
          </a:p>
        </p:txBody>
      </p:sp>
    </p:spTree>
    <p:extLst>
      <p:ext uri="{BB962C8B-B14F-4D97-AF65-F5344CB8AC3E}">
        <p14:creationId xmlns:p14="http://schemas.microsoft.com/office/powerpoint/2010/main" val="290203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988454"/>
          </a:xfrm>
        </p:spPr>
        <p:txBody>
          <a:bodyPr>
            <a:normAutofit fontScale="90000"/>
          </a:bodyPr>
          <a:lstStyle/>
          <a:p>
            <a:r>
              <a:rPr lang="en-US" dirty="0" smtClean="0"/>
              <a:t/>
            </a:r>
            <a:br>
              <a:rPr lang="en-US" dirty="0" smtClean="0"/>
            </a:br>
            <a:r>
              <a:rPr lang="en-US" b="1" dirty="0" smtClean="0"/>
              <a:t>Examples </a:t>
            </a:r>
            <a:r>
              <a:rPr lang="en-US" b="1" dirty="0"/>
              <a:t>of Contamination in Distribution</a:t>
            </a:r>
            <a:r>
              <a:rPr lang="en-US" dirty="0"/>
              <a:t/>
            </a:r>
            <a:br>
              <a:rPr lang="en-US" dirty="0"/>
            </a:br>
            <a:endParaRPr lang="en-US" dirty="0"/>
          </a:p>
        </p:txBody>
      </p:sp>
      <p:sp>
        <p:nvSpPr>
          <p:cNvPr id="3" name="Content Placeholder 2"/>
          <p:cNvSpPr>
            <a:spLocks noGrp="1"/>
          </p:cNvSpPr>
          <p:nvPr>
            <p:ph idx="1"/>
          </p:nvPr>
        </p:nvSpPr>
        <p:spPr>
          <a:xfrm>
            <a:off x="1484310" y="1815921"/>
            <a:ext cx="10018713" cy="4520485"/>
          </a:xfrm>
        </p:spPr>
        <p:txBody>
          <a:bodyPr>
            <a:normAutofit/>
          </a:bodyPr>
          <a:lstStyle/>
          <a:p>
            <a:r>
              <a:rPr lang="en-US" sz="3200" dirty="0"/>
              <a:t>If refrigerated food is left on a loading dock for long time in warm weather, it could reach temperatures that allow bacteria to grow.</a:t>
            </a:r>
          </a:p>
          <a:p>
            <a:r>
              <a:rPr lang="en-US" sz="3200" dirty="0"/>
              <a:t>Fresh produce can be contaminated if it is loaded into a truck that was not cleaned after transporting animals or animal products.</a:t>
            </a:r>
          </a:p>
          <a:p>
            <a:endParaRPr lang="en-US" dirty="0"/>
          </a:p>
        </p:txBody>
      </p:sp>
    </p:spTree>
    <p:extLst>
      <p:ext uri="{BB962C8B-B14F-4D97-AF65-F5344CB8AC3E}">
        <p14:creationId xmlns:p14="http://schemas.microsoft.com/office/powerpoint/2010/main" val="18883225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18</TotalTime>
  <Words>592</Words>
  <Application>Microsoft Office PowerPoint</Application>
  <PresentationFormat>Widescreen</PresentationFormat>
  <Paragraphs>32</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Corbel</vt:lpstr>
      <vt:lpstr>Parallax</vt:lpstr>
      <vt:lpstr>How Food Gets Contaminated - The Food Production Chain </vt:lpstr>
      <vt:lpstr>INTRODUCTION</vt:lpstr>
      <vt:lpstr>PRODUCTION</vt:lpstr>
      <vt:lpstr> Examples of Contamination in Production </vt:lpstr>
      <vt:lpstr>PROCESSING</vt:lpstr>
      <vt:lpstr>CONT…</vt:lpstr>
      <vt:lpstr> Examples of Contamination in Processing </vt:lpstr>
      <vt:lpstr>DISTRIBUTION</vt:lpstr>
      <vt:lpstr> Examples of Contamination in Distribution </vt:lpstr>
      <vt:lpstr>PREPARATION </vt:lpstr>
      <vt:lpstr> Examples of Contamination in Preparation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Food Gets Contaminated - The Food Production Chain</dc:title>
  <dc:creator>hp</dc:creator>
  <cp:lastModifiedBy>hp</cp:lastModifiedBy>
  <cp:revision>3</cp:revision>
  <dcterms:created xsi:type="dcterms:W3CDTF">2020-01-28T11:50:53Z</dcterms:created>
  <dcterms:modified xsi:type="dcterms:W3CDTF">2020-01-28T12:09:42Z</dcterms:modified>
</cp:coreProperties>
</file>