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 id="2147483720" r:id="rId5"/>
    <p:sldMasterId id="2147483733" r:id="rId6"/>
    <p:sldMasterId id="2147483746" r:id="rId7"/>
  </p:sldMasterIdLst>
  <p:notesMasterIdLst>
    <p:notesMasterId r:id="rId135"/>
  </p:notesMasterIdLst>
  <p:sldIdLst>
    <p:sldId id="258" r:id="rId8"/>
    <p:sldId id="259" r:id="rId9"/>
    <p:sldId id="260" r:id="rId10"/>
    <p:sldId id="261" r:id="rId11"/>
    <p:sldId id="262" r:id="rId12"/>
    <p:sldId id="263" r:id="rId13"/>
    <p:sldId id="264" r:id="rId14"/>
    <p:sldId id="265" r:id="rId15"/>
    <p:sldId id="281" r:id="rId16"/>
    <p:sldId id="299" r:id="rId17"/>
    <p:sldId id="266" r:id="rId18"/>
    <p:sldId id="269" r:id="rId19"/>
    <p:sldId id="490" r:id="rId20"/>
    <p:sldId id="270" r:id="rId21"/>
    <p:sldId id="271" r:id="rId22"/>
    <p:sldId id="267" r:id="rId23"/>
    <p:sldId id="274" r:id="rId24"/>
    <p:sldId id="275" r:id="rId25"/>
    <p:sldId id="276" r:id="rId26"/>
    <p:sldId id="277" r:id="rId27"/>
    <p:sldId id="278" r:id="rId28"/>
    <p:sldId id="308" r:id="rId29"/>
    <p:sldId id="307" r:id="rId30"/>
    <p:sldId id="302" r:id="rId31"/>
    <p:sldId id="303" r:id="rId32"/>
    <p:sldId id="305" r:id="rId33"/>
    <p:sldId id="310" r:id="rId34"/>
    <p:sldId id="489" r:id="rId35"/>
    <p:sldId id="311" r:id="rId36"/>
    <p:sldId id="313" r:id="rId37"/>
    <p:sldId id="314" r:id="rId38"/>
    <p:sldId id="315" r:id="rId39"/>
    <p:sldId id="317" r:id="rId40"/>
    <p:sldId id="318" r:id="rId41"/>
    <p:sldId id="321" r:id="rId42"/>
    <p:sldId id="322" r:id="rId43"/>
    <p:sldId id="323" r:id="rId44"/>
    <p:sldId id="328" r:id="rId45"/>
    <p:sldId id="330" r:id="rId46"/>
    <p:sldId id="333" r:id="rId47"/>
    <p:sldId id="334" r:id="rId48"/>
    <p:sldId id="335" r:id="rId49"/>
    <p:sldId id="336" r:id="rId50"/>
    <p:sldId id="337" r:id="rId51"/>
    <p:sldId id="338" r:id="rId52"/>
    <p:sldId id="339" r:id="rId53"/>
    <p:sldId id="340" r:id="rId54"/>
    <p:sldId id="341" r:id="rId55"/>
    <p:sldId id="347" r:id="rId56"/>
    <p:sldId id="350" r:id="rId57"/>
    <p:sldId id="351" r:id="rId58"/>
    <p:sldId id="359" r:id="rId59"/>
    <p:sldId id="360" r:id="rId60"/>
    <p:sldId id="362" r:id="rId61"/>
    <p:sldId id="363" r:id="rId62"/>
    <p:sldId id="364" r:id="rId63"/>
    <p:sldId id="365" r:id="rId64"/>
    <p:sldId id="366" r:id="rId65"/>
    <p:sldId id="367" r:id="rId66"/>
    <p:sldId id="368" r:id="rId67"/>
    <p:sldId id="369" r:id="rId68"/>
    <p:sldId id="370" r:id="rId69"/>
    <p:sldId id="372" r:id="rId70"/>
    <p:sldId id="373" r:id="rId71"/>
    <p:sldId id="377" r:id="rId72"/>
    <p:sldId id="379" r:id="rId73"/>
    <p:sldId id="381" r:id="rId74"/>
    <p:sldId id="382" r:id="rId75"/>
    <p:sldId id="383" r:id="rId76"/>
    <p:sldId id="384" r:id="rId77"/>
    <p:sldId id="385" r:id="rId78"/>
    <p:sldId id="386" r:id="rId79"/>
    <p:sldId id="388" r:id="rId80"/>
    <p:sldId id="389" r:id="rId81"/>
    <p:sldId id="391" r:id="rId82"/>
    <p:sldId id="393" r:id="rId83"/>
    <p:sldId id="395" r:id="rId84"/>
    <p:sldId id="396" r:id="rId85"/>
    <p:sldId id="397" r:id="rId86"/>
    <p:sldId id="399" r:id="rId87"/>
    <p:sldId id="402" r:id="rId88"/>
    <p:sldId id="403" r:id="rId89"/>
    <p:sldId id="404" r:id="rId90"/>
    <p:sldId id="405" r:id="rId91"/>
    <p:sldId id="406" r:id="rId92"/>
    <p:sldId id="407" r:id="rId93"/>
    <p:sldId id="408" r:id="rId94"/>
    <p:sldId id="409" r:id="rId95"/>
    <p:sldId id="410" r:id="rId96"/>
    <p:sldId id="411" r:id="rId97"/>
    <p:sldId id="412" r:id="rId98"/>
    <p:sldId id="413" r:id="rId99"/>
    <p:sldId id="414" r:id="rId100"/>
    <p:sldId id="415" r:id="rId101"/>
    <p:sldId id="417" r:id="rId102"/>
    <p:sldId id="418" r:id="rId103"/>
    <p:sldId id="419" r:id="rId104"/>
    <p:sldId id="420" r:id="rId105"/>
    <p:sldId id="421" r:id="rId106"/>
    <p:sldId id="424" r:id="rId107"/>
    <p:sldId id="425" r:id="rId108"/>
    <p:sldId id="426" r:id="rId109"/>
    <p:sldId id="427" r:id="rId110"/>
    <p:sldId id="428" r:id="rId111"/>
    <p:sldId id="430" r:id="rId112"/>
    <p:sldId id="431" r:id="rId113"/>
    <p:sldId id="432" r:id="rId114"/>
    <p:sldId id="433" r:id="rId115"/>
    <p:sldId id="434" r:id="rId116"/>
    <p:sldId id="436" r:id="rId117"/>
    <p:sldId id="437" r:id="rId118"/>
    <p:sldId id="438" r:id="rId119"/>
    <p:sldId id="439" r:id="rId120"/>
    <p:sldId id="441" r:id="rId121"/>
    <p:sldId id="453" r:id="rId122"/>
    <p:sldId id="460" r:id="rId123"/>
    <p:sldId id="465" r:id="rId124"/>
    <p:sldId id="462" r:id="rId125"/>
    <p:sldId id="470" r:id="rId126"/>
    <p:sldId id="475" r:id="rId127"/>
    <p:sldId id="476" r:id="rId128"/>
    <p:sldId id="482" r:id="rId129"/>
    <p:sldId id="483" r:id="rId130"/>
    <p:sldId id="484" r:id="rId131"/>
    <p:sldId id="486" r:id="rId132"/>
    <p:sldId id="487" r:id="rId133"/>
    <p:sldId id="488" r:id="rId134"/>
  </p:sldIdLst>
  <p:sldSz cx="9144000" cy="6858000" type="screen4x3"/>
  <p:notesSz cx="6881813" cy="9661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2718" autoAdjust="0"/>
  </p:normalViewPr>
  <p:slideViewPr>
    <p:cSldViewPr>
      <p:cViewPr varScale="1">
        <p:scale>
          <a:sx n="63" d="100"/>
          <a:sy n="63" d="100"/>
        </p:scale>
        <p:origin x="78"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0.xml"/><Relationship Id="rId21" Type="http://schemas.openxmlformats.org/officeDocument/2006/relationships/slide" Target="slides/slide14.xml"/><Relationship Id="rId42" Type="http://schemas.openxmlformats.org/officeDocument/2006/relationships/slide" Target="slides/slide35.xml"/><Relationship Id="rId63" Type="http://schemas.openxmlformats.org/officeDocument/2006/relationships/slide" Target="slides/slide56.xml"/><Relationship Id="rId84" Type="http://schemas.openxmlformats.org/officeDocument/2006/relationships/slide" Target="slides/slide77.xml"/><Relationship Id="rId138" Type="http://schemas.openxmlformats.org/officeDocument/2006/relationships/theme" Target="theme/theme1.xml"/><Relationship Id="rId16" Type="http://schemas.openxmlformats.org/officeDocument/2006/relationships/slide" Target="slides/slide9.xml"/><Relationship Id="rId107" Type="http://schemas.openxmlformats.org/officeDocument/2006/relationships/slide" Target="slides/slide100.xml"/><Relationship Id="rId11" Type="http://schemas.openxmlformats.org/officeDocument/2006/relationships/slide" Target="slides/slide4.xml"/><Relationship Id="rId32" Type="http://schemas.openxmlformats.org/officeDocument/2006/relationships/slide" Target="slides/slide25.xml"/><Relationship Id="rId37" Type="http://schemas.openxmlformats.org/officeDocument/2006/relationships/slide" Target="slides/slide30.xml"/><Relationship Id="rId53" Type="http://schemas.openxmlformats.org/officeDocument/2006/relationships/slide" Target="slides/slide46.xml"/><Relationship Id="rId58" Type="http://schemas.openxmlformats.org/officeDocument/2006/relationships/slide" Target="slides/slide51.xml"/><Relationship Id="rId74" Type="http://schemas.openxmlformats.org/officeDocument/2006/relationships/slide" Target="slides/slide67.xml"/><Relationship Id="rId79" Type="http://schemas.openxmlformats.org/officeDocument/2006/relationships/slide" Target="slides/slide72.xml"/><Relationship Id="rId102" Type="http://schemas.openxmlformats.org/officeDocument/2006/relationships/slide" Target="slides/slide95.xml"/><Relationship Id="rId123" Type="http://schemas.openxmlformats.org/officeDocument/2006/relationships/slide" Target="slides/slide116.xml"/><Relationship Id="rId128" Type="http://schemas.openxmlformats.org/officeDocument/2006/relationships/slide" Target="slides/slide121.xml"/><Relationship Id="rId5" Type="http://schemas.openxmlformats.org/officeDocument/2006/relationships/slideMaster" Target="slideMasters/slideMaster5.xml"/><Relationship Id="rId90" Type="http://schemas.openxmlformats.org/officeDocument/2006/relationships/slide" Target="slides/slide83.xml"/><Relationship Id="rId95" Type="http://schemas.openxmlformats.org/officeDocument/2006/relationships/slide" Target="slides/slide88.xml"/><Relationship Id="rId22" Type="http://schemas.openxmlformats.org/officeDocument/2006/relationships/slide" Target="slides/slide15.xml"/><Relationship Id="rId27" Type="http://schemas.openxmlformats.org/officeDocument/2006/relationships/slide" Target="slides/slide20.xml"/><Relationship Id="rId43" Type="http://schemas.openxmlformats.org/officeDocument/2006/relationships/slide" Target="slides/slide36.xml"/><Relationship Id="rId48" Type="http://schemas.openxmlformats.org/officeDocument/2006/relationships/slide" Target="slides/slide41.xml"/><Relationship Id="rId64" Type="http://schemas.openxmlformats.org/officeDocument/2006/relationships/slide" Target="slides/slide57.xml"/><Relationship Id="rId69" Type="http://schemas.openxmlformats.org/officeDocument/2006/relationships/slide" Target="slides/slide62.xml"/><Relationship Id="rId113" Type="http://schemas.openxmlformats.org/officeDocument/2006/relationships/slide" Target="slides/slide106.xml"/><Relationship Id="rId118" Type="http://schemas.openxmlformats.org/officeDocument/2006/relationships/slide" Target="slides/slide111.xml"/><Relationship Id="rId134" Type="http://schemas.openxmlformats.org/officeDocument/2006/relationships/slide" Target="slides/slide127.xml"/><Relationship Id="rId139" Type="http://schemas.openxmlformats.org/officeDocument/2006/relationships/tableStyles" Target="tableStyles.xml"/><Relationship Id="rId80" Type="http://schemas.openxmlformats.org/officeDocument/2006/relationships/slide" Target="slides/slide73.xml"/><Relationship Id="rId85" Type="http://schemas.openxmlformats.org/officeDocument/2006/relationships/slide" Target="slides/slide78.xml"/><Relationship Id="rId12" Type="http://schemas.openxmlformats.org/officeDocument/2006/relationships/slide" Target="slides/slide5.xml"/><Relationship Id="rId17" Type="http://schemas.openxmlformats.org/officeDocument/2006/relationships/slide" Target="slides/slide10.xml"/><Relationship Id="rId33" Type="http://schemas.openxmlformats.org/officeDocument/2006/relationships/slide" Target="slides/slide26.xml"/><Relationship Id="rId38" Type="http://schemas.openxmlformats.org/officeDocument/2006/relationships/slide" Target="slides/slide31.xml"/><Relationship Id="rId59" Type="http://schemas.openxmlformats.org/officeDocument/2006/relationships/slide" Target="slides/slide52.xml"/><Relationship Id="rId103" Type="http://schemas.openxmlformats.org/officeDocument/2006/relationships/slide" Target="slides/slide96.xml"/><Relationship Id="rId108" Type="http://schemas.openxmlformats.org/officeDocument/2006/relationships/slide" Target="slides/slide101.xml"/><Relationship Id="rId124" Type="http://schemas.openxmlformats.org/officeDocument/2006/relationships/slide" Target="slides/slide117.xml"/><Relationship Id="rId129" Type="http://schemas.openxmlformats.org/officeDocument/2006/relationships/slide" Target="slides/slide122.xml"/><Relationship Id="rId54" Type="http://schemas.openxmlformats.org/officeDocument/2006/relationships/slide" Target="slides/slide47.xml"/><Relationship Id="rId70" Type="http://schemas.openxmlformats.org/officeDocument/2006/relationships/slide" Target="slides/slide63.xml"/><Relationship Id="rId75" Type="http://schemas.openxmlformats.org/officeDocument/2006/relationships/slide" Target="slides/slide68.xml"/><Relationship Id="rId91" Type="http://schemas.openxmlformats.org/officeDocument/2006/relationships/slide" Target="slides/slide84.xml"/><Relationship Id="rId96" Type="http://schemas.openxmlformats.org/officeDocument/2006/relationships/slide" Target="slides/slide89.xml"/><Relationship Id="rId1" Type="http://schemas.openxmlformats.org/officeDocument/2006/relationships/slideMaster" Target="slideMasters/slideMaster1.xml"/><Relationship Id="rId6" Type="http://schemas.openxmlformats.org/officeDocument/2006/relationships/slideMaster" Target="slideMasters/slideMaster6.xml"/><Relationship Id="rId23" Type="http://schemas.openxmlformats.org/officeDocument/2006/relationships/slide" Target="slides/slide16.xml"/><Relationship Id="rId28" Type="http://schemas.openxmlformats.org/officeDocument/2006/relationships/slide" Target="slides/slide21.xml"/><Relationship Id="rId49" Type="http://schemas.openxmlformats.org/officeDocument/2006/relationships/slide" Target="slides/slide42.xml"/><Relationship Id="rId114" Type="http://schemas.openxmlformats.org/officeDocument/2006/relationships/slide" Target="slides/slide107.xml"/><Relationship Id="rId119" Type="http://schemas.openxmlformats.org/officeDocument/2006/relationships/slide" Target="slides/slide112.xml"/><Relationship Id="rId44" Type="http://schemas.openxmlformats.org/officeDocument/2006/relationships/slide" Target="slides/slide37.xml"/><Relationship Id="rId60" Type="http://schemas.openxmlformats.org/officeDocument/2006/relationships/slide" Target="slides/slide53.xml"/><Relationship Id="rId65" Type="http://schemas.openxmlformats.org/officeDocument/2006/relationships/slide" Target="slides/slide58.xml"/><Relationship Id="rId81" Type="http://schemas.openxmlformats.org/officeDocument/2006/relationships/slide" Target="slides/slide74.xml"/><Relationship Id="rId86" Type="http://schemas.openxmlformats.org/officeDocument/2006/relationships/slide" Target="slides/slide79.xml"/><Relationship Id="rId130" Type="http://schemas.openxmlformats.org/officeDocument/2006/relationships/slide" Target="slides/slide123.xml"/><Relationship Id="rId135" Type="http://schemas.openxmlformats.org/officeDocument/2006/relationships/notesMaster" Target="notesMasters/notesMaster1.xml"/><Relationship Id="rId13" Type="http://schemas.openxmlformats.org/officeDocument/2006/relationships/slide" Target="slides/slide6.xml"/><Relationship Id="rId18" Type="http://schemas.openxmlformats.org/officeDocument/2006/relationships/slide" Target="slides/slide11.xml"/><Relationship Id="rId39" Type="http://schemas.openxmlformats.org/officeDocument/2006/relationships/slide" Target="slides/slide32.xml"/><Relationship Id="rId109" Type="http://schemas.openxmlformats.org/officeDocument/2006/relationships/slide" Target="slides/slide102.xml"/><Relationship Id="rId34" Type="http://schemas.openxmlformats.org/officeDocument/2006/relationships/slide" Target="slides/slide27.xml"/><Relationship Id="rId50" Type="http://schemas.openxmlformats.org/officeDocument/2006/relationships/slide" Target="slides/slide43.xml"/><Relationship Id="rId55" Type="http://schemas.openxmlformats.org/officeDocument/2006/relationships/slide" Target="slides/slide48.xml"/><Relationship Id="rId76" Type="http://schemas.openxmlformats.org/officeDocument/2006/relationships/slide" Target="slides/slide69.xml"/><Relationship Id="rId97" Type="http://schemas.openxmlformats.org/officeDocument/2006/relationships/slide" Target="slides/slide90.xml"/><Relationship Id="rId104" Type="http://schemas.openxmlformats.org/officeDocument/2006/relationships/slide" Target="slides/slide97.xml"/><Relationship Id="rId120" Type="http://schemas.openxmlformats.org/officeDocument/2006/relationships/slide" Target="slides/slide113.xml"/><Relationship Id="rId125" Type="http://schemas.openxmlformats.org/officeDocument/2006/relationships/slide" Target="slides/slide118.xml"/><Relationship Id="rId7" Type="http://schemas.openxmlformats.org/officeDocument/2006/relationships/slideMaster" Target="slideMasters/slideMaster7.xml"/><Relationship Id="rId71" Type="http://schemas.openxmlformats.org/officeDocument/2006/relationships/slide" Target="slides/slide64.xml"/><Relationship Id="rId92" Type="http://schemas.openxmlformats.org/officeDocument/2006/relationships/slide" Target="slides/slide85.xml"/><Relationship Id="rId2" Type="http://schemas.openxmlformats.org/officeDocument/2006/relationships/slideMaster" Target="slideMasters/slideMaster2.xml"/><Relationship Id="rId29" Type="http://schemas.openxmlformats.org/officeDocument/2006/relationships/slide" Target="slides/slide22.xml"/><Relationship Id="rId24" Type="http://schemas.openxmlformats.org/officeDocument/2006/relationships/slide" Target="slides/slide17.xml"/><Relationship Id="rId40" Type="http://schemas.openxmlformats.org/officeDocument/2006/relationships/slide" Target="slides/slide33.xml"/><Relationship Id="rId45" Type="http://schemas.openxmlformats.org/officeDocument/2006/relationships/slide" Target="slides/slide38.xml"/><Relationship Id="rId66" Type="http://schemas.openxmlformats.org/officeDocument/2006/relationships/slide" Target="slides/slide59.xml"/><Relationship Id="rId87" Type="http://schemas.openxmlformats.org/officeDocument/2006/relationships/slide" Target="slides/slide80.xml"/><Relationship Id="rId110" Type="http://schemas.openxmlformats.org/officeDocument/2006/relationships/slide" Target="slides/slide103.xml"/><Relationship Id="rId115" Type="http://schemas.openxmlformats.org/officeDocument/2006/relationships/slide" Target="slides/slide108.xml"/><Relationship Id="rId131" Type="http://schemas.openxmlformats.org/officeDocument/2006/relationships/slide" Target="slides/slide124.xml"/><Relationship Id="rId136" Type="http://schemas.openxmlformats.org/officeDocument/2006/relationships/presProps" Target="presProps.xml"/><Relationship Id="rId61" Type="http://schemas.openxmlformats.org/officeDocument/2006/relationships/slide" Target="slides/slide54.xml"/><Relationship Id="rId82" Type="http://schemas.openxmlformats.org/officeDocument/2006/relationships/slide" Target="slides/slide75.xml"/><Relationship Id="rId19" Type="http://schemas.openxmlformats.org/officeDocument/2006/relationships/slide" Target="slides/slide12.xml"/><Relationship Id="rId14" Type="http://schemas.openxmlformats.org/officeDocument/2006/relationships/slide" Target="slides/slide7.xml"/><Relationship Id="rId30" Type="http://schemas.openxmlformats.org/officeDocument/2006/relationships/slide" Target="slides/slide23.xml"/><Relationship Id="rId35" Type="http://schemas.openxmlformats.org/officeDocument/2006/relationships/slide" Target="slides/slide28.xml"/><Relationship Id="rId56" Type="http://schemas.openxmlformats.org/officeDocument/2006/relationships/slide" Target="slides/slide49.xml"/><Relationship Id="rId77" Type="http://schemas.openxmlformats.org/officeDocument/2006/relationships/slide" Target="slides/slide70.xml"/><Relationship Id="rId100" Type="http://schemas.openxmlformats.org/officeDocument/2006/relationships/slide" Target="slides/slide93.xml"/><Relationship Id="rId105" Type="http://schemas.openxmlformats.org/officeDocument/2006/relationships/slide" Target="slides/slide98.xml"/><Relationship Id="rId126" Type="http://schemas.openxmlformats.org/officeDocument/2006/relationships/slide" Target="slides/slide119.xml"/><Relationship Id="rId8" Type="http://schemas.openxmlformats.org/officeDocument/2006/relationships/slide" Target="slides/slide1.xml"/><Relationship Id="rId51" Type="http://schemas.openxmlformats.org/officeDocument/2006/relationships/slide" Target="slides/slide44.xml"/><Relationship Id="rId72" Type="http://schemas.openxmlformats.org/officeDocument/2006/relationships/slide" Target="slides/slide65.xml"/><Relationship Id="rId93" Type="http://schemas.openxmlformats.org/officeDocument/2006/relationships/slide" Target="slides/slide86.xml"/><Relationship Id="rId98" Type="http://schemas.openxmlformats.org/officeDocument/2006/relationships/slide" Target="slides/slide91.xml"/><Relationship Id="rId121" Type="http://schemas.openxmlformats.org/officeDocument/2006/relationships/slide" Target="slides/slide114.xml"/><Relationship Id="rId3" Type="http://schemas.openxmlformats.org/officeDocument/2006/relationships/slideMaster" Target="slideMasters/slideMaster3.xml"/><Relationship Id="rId25" Type="http://schemas.openxmlformats.org/officeDocument/2006/relationships/slide" Target="slides/slide18.xml"/><Relationship Id="rId46" Type="http://schemas.openxmlformats.org/officeDocument/2006/relationships/slide" Target="slides/slide39.xml"/><Relationship Id="rId67" Type="http://schemas.openxmlformats.org/officeDocument/2006/relationships/slide" Target="slides/slide60.xml"/><Relationship Id="rId116" Type="http://schemas.openxmlformats.org/officeDocument/2006/relationships/slide" Target="slides/slide109.xml"/><Relationship Id="rId137" Type="http://schemas.openxmlformats.org/officeDocument/2006/relationships/viewProps" Target="viewProps.xml"/><Relationship Id="rId20" Type="http://schemas.openxmlformats.org/officeDocument/2006/relationships/slide" Target="slides/slide13.xml"/><Relationship Id="rId41" Type="http://schemas.openxmlformats.org/officeDocument/2006/relationships/slide" Target="slides/slide34.xml"/><Relationship Id="rId62" Type="http://schemas.openxmlformats.org/officeDocument/2006/relationships/slide" Target="slides/slide55.xml"/><Relationship Id="rId83" Type="http://schemas.openxmlformats.org/officeDocument/2006/relationships/slide" Target="slides/slide76.xml"/><Relationship Id="rId88" Type="http://schemas.openxmlformats.org/officeDocument/2006/relationships/slide" Target="slides/slide81.xml"/><Relationship Id="rId111" Type="http://schemas.openxmlformats.org/officeDocument/2006/relationships/slide" Target="slides/slide104.xml"/><Relationship Id="rId132" Type="http://schemas.openxmlformats.org/officeDocument/2006/relationships/slide" Target="slides/slide125.xml"/><Relationship Id="rId15" Type="http://schemas.openxmlformats.org/officeDocument/2006/relationships/slide" Target="slides/slide8.xml"/><Relationship Id="rId36" Type="http://schemas.openxmlformats.org/officeDocument/2006/relationships/slide" Target="slides/slide29.xml"/><Relationship Id="rId57" Type="http://schemas.openxmlformats.org/officeDocument/2006/relationships/slide" Target="slides/slide50.xml"/><Relationship Id="rId106" Type="http://schemas.openxmlformats.org/officeDocument/2006/relationships/slide" Target="slides/slide99.xml"/><Relationship Id="rId127" Type="http://schemas.openxmlformats.org/officeDocument/2006/relationships/slide" Target="slides/slide120.xml"/><Relationship Id="rId10" Type="http://schemas.openxmlformats.org/officeDocument/2006/relationships/slide" Target="slides/slide3.xml"/><Relationship Id="rId31" Type="http://schemas.openxmlformats.org/officeDocument/2006/relationships/slide" Target="slides/slide24.xml"/><Relationship Id="rId52" Type="http://schemas.openxmlformats.org/officeDocument/2006/relationships/slide" Target="slides/slide45.xml"/><Relationship Id="rId73" Type="http://schemas.openxmlformats.org/officeDocument/2006/relationships/slide" Target="slides/slide66.xml"/><Relationship Id="rId78" Type="http://schemas.openxmlformats.org/officeDocument/2006/relationships/slide" Target="slides/slide71.xml"/><Relationship Id="rId94" Type="http://schemas.openxmlformats.org/officeDocument/2006/relationships/slide" Target="slides/slide87.xml"/><Relationship Id="rId99" Type="http://schemas.openxmlformats.org/officeDocument/2006/relationships/slide" Target="slides/slide92.xml"/><Relationship Id="rId101" Type="http://schemas.openxmlformats.org/officeDocument/2006/relationships/slide" Target="slides/slide94.xml"/><Relationship Id="rId122" Type="http://schemas.openxmlformats.org/officeDocument/2006/relationships/slide" Target="slides/slide115.xml"/><Relationship Id="rId4" Type="http://schemas.openxmlformats.org/officeDocument/2006/relationships/slideMaster" Target="slideMasters/slideMaster4.xml"/><Relationship Id="rId9" Type="http://schemas.openxmlformats.org/officeDocument/2006/relationships/slide" Target="slides/slide2.xml"/><Relationship Id="rId26" Type="http://schemas.openxmlformats.org/officeDocument/2006/relationships/slide" Target="slides/slide19.xml"/><Relationship Id="rId47" Type="http://schemas.openxmlformats.org/officeDocument/2006/relationships/slide" Target="slides/slide40.xml"/><Relationship Id="rId68" Type="http://schemas.openxmlformats.org/officeDocument/2006/relationships/slide" Target="slides/slide61.xml"/><Relationship Id="rId89" Type="http://schemas.openxmlformats.org/officeDocument/2006/relationships/slide" Target="slides/slide82.xml"/><Relationship Id="rId112" Type="http://schemas.openxmlformats.org/officeDocument/2006/relationships/slide" Target="slides/slide105.xml"/><Relationship Id="rId133" Type="http://schemas.openxmlformats.org/officeDocument/2006/relationships/slide" Target="slides/slide12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3114C4-8DB3-4138-AE29-209C9A1F1913}" type="doc">
      <dgm:prSet loTypeId="urn:microsoft.com/office/officeart/2005/8/layout/venn1" loCatId="relationship" qsTypeId="urn:microsoft.com/office/officeart/2005/8/quickstyle/simple5" qsCatId="simple" csTypeId="urn:microsoft.com/office/officeart/2005/8/colors/accent1_2" csCatId="accent1" phldr="1"/>
      <dgm:spPr/>
      <dgm:t>
        <a:bodyPr/>
        <a:lstStyle/>
        <a:p>
          <a:endParaRPr lang="en-US"/>
        </a:p>
      </dgm:t>
    </dgm:pt>
    <dgm:pt modelId="{2A8CBDD4-301B-4F22-A289-33BEC9EE8B63}">
      <dgm:prSet custT="1"/>
      <dgm:spPr>
        <a:solidFill>
          <a:srgbClr val="FFFF00"/>
        </a:solidFill>
      </dgm:spPr>
      <dgm:t>
        <a:bodyPr/>
        <a:lstStyle/>
        <a:p>
          <a:pPr rtl="0"/>
          <a:r>
            <a:rPr lang="en-GB" sz="2800" dirty="0"/>
            <a:t>Pre-defined structure</a:t>
          </a:r>
          <a:endParaRPr lang="en-US" sz="2800" dirty="0"/>
        </a:p>
      </dgm:t>
    </dgm:pt>
    <dgm:pt modelId="{ED800797-669F-4791-93D8-BAA261FE6637}" type="parTrans" cxnId="{4DF2521D-83B6-404A-BA89-C7071FB87D5A}">
      <dgm:prSet/>
      <dgm:spPr/>
      <dgm:t>
        <a:bodyPr/>
        <a:lstStyle/>
        <a:p>
          <a:endParaRPr lang="en-US"/>
        </a:p>
      </dgm:t>
    </dgm:pt>
    <dgm:pt modelId="{D3C53C74-ED5A-47BF-9DAD-0CE92B4A909B}" type="sibTrans" cxnId="{4DF2521D-83B6-404A-BA89-C7071FB87D5A}">
      <dgm:prSet/>
      <dgm:spPr/>
      <dgm:t>
        <a:bodyPr/>
        <a:lstStyle/>
        <a:p>
          <a:endParaRPr lang="en-US"/>
        </a:p>
      </dgm:t>
    </dgm:pt>
    <dgm:pt modelId="{D79906B6-7921-40DE-803F-992CB24B2886}">
      <dgm:prSet custT="1"/>
      <dgm:spPr>
        <a:solidFill>
          <a:srgbClr val="FFCC99"/>
        </a:solidFill>
      </dgm:spPr>
      <dgm:t>
        <a:bodyPr/>
        <a:lstStyle/>
        <a:p>
          <a:pPr algn="l" rtl="0"/>
          <a:r>
            <a:rPr lang="en-GB" sz="2700" dirty="0"/>
            <a:t>Independent sections</a:t>
          </a:r>
          <a:endParaRPr lang="en-US" sz="2700" dirty="0"/>
        </a:p>
      </dgm:t>
    </dgm:pt>
    <dgm:pt modelId="{AE59A3E7-E036-46A5-88B8-A5237A26F3C2}" type="parTrans" cxnId="{B7867945-47AB-4A77-BA5B-32C993F702BC}">
      <dgm:prSet/>
      <dgm:spPr/>
      <dgm:t>
        <a:bodyPr/>
        <a:lstStyle/>
        <a:p>
          <a:endParaRPr lang="en-US"/>
        </a:p>
      </dgm:t>
    </dgm:pt>
    <dgm:pt modelId="{6979194E-3753-4E5C-ADF6-19A9B002D126}" type="sibTrans" cxnId="{B7867945-47AB-4A77-BA5B-32C993F702BC}">
      <dgm:prSet/>
      <dgm:spPr/>
      <dgm:t>
        <a:bodyPr/>
        <a:lstStyle/>
        <a:p>
          <a:endParaRPr lang="en-US"/>
        </a:p>
      </dgm:t>
    </dgm:pt>
    <dgm:pt modelId="{1AA66B8B-CD9C-4BA8-81A3-17A9620EB51C}">
      <dgm:prSet custT="1"/>
      <dgm:spPr>
        <a:solidFill>
          <a:srgbClr val="CCFFCC"/>
        </a:solidFill>
      </dgm:spPr>
      <dgm:t>
        <a:bodyPr/>
        <a:lstStyle/>
        <a:p>
          <a:pPr algn="ctr" rtl="0"/>
          <a:endParaRPr lang="en-GB" sz="2800" dirty="0"/>
        </a:p>
        <a:p>
          <a:pPr algn="ctr" rtl="0"/>
          <a:r>
            <a:rPr lang="en-GB" sz="2800" dirty="0"/>
            <a:t>Unbiased and objective conclusions </a:t>
          </a:r>
          <a:br>
            <a:rPr lang="en-GB" sz="2800" dirty="0"/>
          </a:br>
          <a:br>
            <a:rPr lang="en-GB" sz="1900" dirty="0"/>
          </a:br>
          <a:endParaRPr lang="en-US" sz="1900" dirty="0"/>
        </a:p>
      </dgm:t>
    </dgm:pt>
    <dgm:pt modelId="{F15E71DC-5BBF-45D0-BE33-250CA7504E54}" type="parTrans" cxnId="{E358FBFA-E731-4FB9-9233-AE911B34B748}">
      <dgm:prSet/>
      <dgm:spPr/>
      <dgm:t>
        <a:bodyPr/>
        <a:lstStyle/>
        <a:p>
          <a:endParaRPr lang="en-US"/>
        </a:p>
      </dgm:t>
    </dgm:pt>
    <dgm:pt modelId="{1365111B-7298-4636-BEA2-5699F1E86431}" type="sibTrans" cxnId="{E358FBFA-E731-4FB9-9233-AE911B34B748}">
      <dgm:prSet/>
      <dgm:spPr/>
      <dgm:t>
        <a:bodyPr/>
        <a:lstStyle/>
        <a:p>
          <a:endParaRPr lang="en-US"/>
        </a:p>
      </dgm:t>
    </dgm:pt>
    <dgm:pt modelId="{0A8DFACD-6CEA-49C7-84F1-21FF7F402E14}" type="pres">
      <dgm:prSet presAssocID="{9D3114C4-8DB3-4138-AE29-209C9A1F1913}" presName="compositeShape" presStyleCnt="0">
        <dgm:presLayoutVars>
          <dgm:chMax val="7"/>
          <dgm:dir/>
          <dgm:resizeHandles val="exact"/>
        </dgm:presLayoutVars>
      </dgm:prSet>
      <dgm:spPr/>
    </dgm:pt>
    <dgm:pt modelId="{6578284F-3DB1-4564-B89A-EFB4F63A9141}" type="pres">
      <dgm:prSet presAssocID="{2A8CBDD4-301B-4F22-A289-33BEC9EE8B63}" presName="circ1" presStyleLbl="vennNode1" presStyleIdx="0" presStyleCnt="3" custScaleX="131521" custLinFactNeighborX="-7672" custLinFactNeighborY="-2847"/>
      <dgm:spPr/>
    </dgm:pt>
    <dgm:pt modelId="{D7AD4231-C3B9-4B79-B40E-BC68E6C9C0D3}" type="pres">
      <dgm:prSet presAssocID="{2A8CBDD4-301B-4F22-A289-33BEC9EE8B63}" presName="circ1Tx" presStyleLbl="revTx" presStyleIdx="0" presStyleCnt="0">
        <dgm:presLayoutVars>
          <dgm:chMax val="0"/>
          <dgm:chPref val="0"/>
          <dgm:bulletEnabled val="1"/>
        </dgm:presLayoutVars>
      </dgm:prSet>
      <dgm:spPr/>
    </dgm:pt>
    <dgm:pt modelId="{929FA9F9-FD77-4802-A51F-9E9893841A12}" type="pres">
      <dgm:prSet presAssocID="{D79906B6-7921-40DE-803F-992CB24B2886}" presName="circ2" presStyleLbl="vennNode1" presStyleIdx="1" presStyleCnt="3" custScaleX="132341"/>
      <dgm:spPr/>
    </dgm:pt>
    <dgm:pt modelId="{BF03BC69-1A9D-4680-84DE-79457CB63795}" type="pres">
      <dgm:prSet presAssocID="{D79906B6-7921-40DE-803F-992CB24B2886}" presName="circ2Tx" presStyleLbl="revTx" presStyleIdx="0" presStyleCnt="0">
        <dgm:presLayoutVars>
          <dgm:chMax val="0"/>
          <dgm:chPref val="0"/>
          <dgm:bulletEnabled val="1"/>
        </dgm:presLayoutVars>
      </dgm:prSet>
      <dgm:spPr/>
    </dgm:pt>
    <dgm:pt modelId="{6B990262-DF3E-45F1-8F85-9696FE7C0B32}" type="pres">
      <dgm:prSet presAssocID="{1AA66B8B-CD9C-4BA8-81A3-17A9620EB51C}" presName="circ3" presStyleLbl="vennNode1" presStyleIdx="2" presStyleCnt="3" custScaleX="130820" custLinFactNeighborX="-29994" custLinFactNeighborY="2315"/>
      <dgm:spPr/>
    </dgm:pt>
    <dgm:pt modelId="{4B988637-061A-45F3-BF09-5E5AE4E44BF9}" type="pres">
      <dgm:prSet presAssocID="{1AA66B8B-CD9C-4BA8-81A3-17A9620EB51C}" presName="circ3Tx" presStyleLbl="revTx" presStyleIdx="0" presStyleCnt="0">
        <dgm:presLayoutVars>
          <dgm:chMax val="0"/>
          <dgm:chPref val="0"/>
          <dgm:bulletEnabled val="1"/>
        </dgm:presLayoutVars>
      </dgm:prSet>
      <dgm:spPr/>
    </dgm:pt>
  </dgm:ptLst>
  <dgm:cxnLst>
    <dgm:cxn modelId="{4DF2521D-83B6-404A-BA89-C7071FB87D5A}" srcId="{9D3114C4-8DB3-4138-AE29-209C9A1F1913}" destId="{2A8CBDD4-301B-4F22-A289-33BEC9EE8B63}" srcOrd="0" destOrd="0" parTransId="{ED800797-669F-4791-93D8-BAA261FE6637}" sibTransId="{D3C53C74-ED5A-47BF-9DAD-0CE92B4A909B}"/>
    <dgm:cxn modelId="{4F351644-69A6-4F37-B555-B2313CDEB463}" type="presOf" srcId="{2A8CBDD4-301B-4F22-A289-33BEC9EE8B63}" destId="{6578284F-3DB1-4564-B89A-EFB4F63A9141}" srcOrd="0" destOrd="0" presId="urn:microsoft.com/office/officeart/2005/8/layout/venn1"/>
    <dgm:cxn modelId="{B7867945-47AB-4A77-BA5B-32C993F702BC}" srcId="{9D3114C4-8DB3-4138-AE29-209C9A1F1913}" destId="{D79906B6-7921-40DE-803F-992CB24B2886}" srcOrd="1" destOrd="0" parTransId="{AE59A3E7-E036-46A5-88B8-A5237A26F3C2}" sibTransId="{6979194E-3753-4E5C-ADF6-19A9B002D126}"/>
    <dgm:cxn modelId="{D21E1C66-CA25-4712-BA3C-352573E08127}" type="presOf" srcId="{1AA66B8B-CD9C-4BA8-81A3-17A9620EB51C}" destId="{6B990262-DF3E-45F1-8F85-9696FE7C0B32}" srcOrd="0" destOrd="0" presId="urn:microsoft.com/office/officeart/2005/8/layout/venn1"/>
    <dgm:cxn modelId="{9E038269-EB48-4662-A22D-BC6487932A68}" type="presOf" srcId="{2A8CBDD4-301B-4F22-A289-33BEC9EE8B63}" destId="{D7AD4231-C3B9-4B79-B40E-BC68E6C9C0D3}" srcOrd="1" destOrd="0" presId="urn:microsoft.com/office/officeart/2005/8/layout/venn1"/>
    <dgm:cxn modelId="{1E1A9851-CD53-4883-BC6C-A6A120F7D806}" type="presOf" srcId="{9D3114C4-8DB3-4138-AE29-209C9A1F1913}" destId="{0A8DFACD-6CEA-49C7-84F1-21FF7F402E14}" srcOrd="0" destOrd="0" presId="urn:microsoft.com/office/officeart/2005/8/layout/venn1"/>
    <dgm:cxn modelId="{36E95778-2D89-498A-AFE7-3BA12A551B00}" type="presOf" srcId="{D79906B6-7921-40DE-803F-992CB24B2886}" destId="{929FA9F9-FD77-4802-A51F-9E9893841A12}" srcOrd="0" destOrd="0" presId="urn:microsoft.com/office/officeart/2005/8/layout/venn1"/>
    <dgm:cxn modelId="{6C121FD0-B020-4E58-8221-7F71C4392116}" type="presOf" srcId="{D79906B6-7921-40DE-803F-992CB24B2886}" destId="{BF03BC69-1A9D-4680-84DE-79457CB63795}" srcOrd="1" destOrd="0" presId="urn:microsoft.com/office/officeart/2005/8/layout/venn1"/>
    <dgm:cxn modelId="{1A655BDF-9575-4C00-B537-A661FCCD2F38}" type="presOf" srcId="{1AA66B8B-CD9C-4BA8-81A3-17A9620EB51C}" destId="{4B988637-061A-45F3-BF09-5E5AE4E44BF9}" srcOrd="1" destOrd="0" presId="urn:microsoft.com/office/officeart/2005/8/layout/venn1"/>
    <dgm:cxn modelId="{E358FBFA-E731-4FB9-9233-AE911B34B748}" srcId="{9D3114C4-8DB3-4138-AE29-209C9A1F1913}" destId="{1AA66B8B-CD9C-4BA8-81A3-17A9620EB51C}" srcOrd="2" destOrd="0" parTransId="{F15E71DC-5BBF-45D0-BE33-250CA7504E54}" sibTransId="{1365111B-7298-4636-BEA2-5699F1E86431}"/>
    <dgm:cxn modelId="{EB28D8DF-BA1E-4AE6-99BD-60D81F7757A2}" type="presParOf" srcId="{0A8DFACD-6CEA-49C7-84F1-21FF7F402E14}" destId="{6578284F-3DB1-4564-B89A-EFB4F63A9141}" srcOrd="0" destOrd="0" presId="urn:microsoft.com/office/officeart/2005/8/layout/venn1"/>
    <dgm:cxn modelId="{C56075E7-CA4C-4038-B972-FF8B68141735}" type="presParOf" srcId="{0A8DFACD-6CEA-49C7-84F1-21FF7F402E14}" destId="{D7AD4231-C3B9-4B79-B40E-BC68E6C9C0D3}" srcOrd="1" destOrd="0" presId="urn:microsoft.com/office/officeart/2005/8/layout/venn1"/>
    <dgm:cxn modelId="{84988C94-E576-41A3-809B-7F81D84B7702}" type="presParOf" srcId="{0A8DFACD-6CEA-49C7-84F1-21FF7F402E14}" destId="{929FA9F9-FD77-4802-A51F-9E9893841A12}" srcOrd="2" destOrd="0" presId="urn:microsoft.com/office/officeart/2005/8/layout/venn1"/>
    <dgm:cxn modelId="{CEABBBD6-CBAF-4F08-82CF-A92778D4C9E0}" type="presParOf" srcId="{0A8DFACD-6CEA-49C7-84F1-21FF7F402E14}" destId="{BF03BC69-1A9D-4680-84DE-79457CB63795}" srcOrd="3" destOrd="0" presId="urn:microsoft.com/office/officeart/2005/8/layout/venn1"/>
    <dgm:cxn modelId="{286B2BE0-D1C5-4CD3-BFC9-844CC7908F5E}" type="presParOf" srcId="{0A8DFACD-6CEA-49C7-84F1-21FF7F402E14}" destId="{6B990262-DF3E-45F1-8F85-9696FE7C0B32}" srcOrd="4" destOrd="0" presId="urn:microsoft.com/office/officeart/2005/8/layout/venn1"/>
    <dgm:cxn modelId="{C17996E4-8157-4461-A8C5-A106FC1A1FB1}" type="presParOf" srcId="{0A8DFACD-6CEA-49C7-84F1-21FF7F402E14}" destId="{4B988637-061A-45F3-BF09-5E5AE4E44BF9}"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584627F-B382-4B69-BA2A-25EBB5E7DA37}"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7C597DA5-C2B8-4E58-8ABA-60576443072A}">
      <dgm:prSet phldrT="[Text]"/>
      <dgm:spPr>
        <a:solidFill>
          <a:srgbClr val="F9B1CC"/>
        </a:solidFill>
      </dgm:spPr>
      <dgm:t>
        <a:bodyPr/>
        <a:lstStyle/>
        <a:p>
          <a:r>
            <a:rPr lang="en-US" dirty="0" err="1">
              <a:solidFill>
                <a:schemeClr val="tx1"/>
              </a:solidFill>
            </a:rPr>
            <a:t>Organisational</a:t>
          </a:r>
          <a:r>
            <a:rPr lang="en-US" dirty="0">
              <a:solidFill>
                <a:schemeClr val="tx1"/>
              </a:solidFill>
            </a:rPr>
            <a:t> Policies &amp; Procedures</a:t>
          </a:r>
        </a:p>
      </dgm:t>
    </dgm:pt>
    <dgm:pt modelId="{F5FCC48A-ED0E-4F58-B992-48209E2FA15F}" type="parTrans" cxnId="{1CBA83AB-BA66-4415-8482-17B9CBE64C5A}">
      <dgm:prSet/>
      <dgm:spPr/>
      <dgm:t>
        <a:bodyPr/>
        <a:lstStyle/>
        <a:p>
          <a:endParaRPr lang="en-US"/>
        </a:p>
      </dgm:t>
    </dgm:pt>
    <dgm:pt modelId="{0ACE0974-A471-4C6A-A8F7-794026FA0E35}" type="sibTrans" cxnId="{1CBA83AB-BA66-4415-8482-17B9CBE64C5A}">
      <dgm:prSet/>
      <dgm:spPr/>
      <dgm:t>
        <a:bodyPr/>
        <a:lstStyle/>
        <a:p>
          <a:endParaRPr lang="en-US"/>
        </a:p>
      </dgm:t>
    </dgm:pt>
    <dgm:pt modelId="{EE6B3ACD-9FC9-41C5-846C-04922D1AB4EE}">
      <dgm:prSet phldrT="[Text]" custT="1"/>
      <dgm:spPr>
        <a:solidFill>
          <a:srgbClr val="EDC5CB"/>
        </a:solidFill>
      </dgm:spPr>
      <dgm:t>
        <a:bodyPr/>
        <a:lstStyle/>
        <a:p>
          <a:r>
            <a:rPr lang="en-GB" sz="2800" dirty="0">
              <a:solidFill>
                <a:schemeClr val="tx1"/>
              </a:solidFill>
              <a:latin typeface="+mn-lt"/>
            </a:rPr>
            <a:t>Feasibility, Evaluation, Recommendation</a:t>
          </a:r>
          <a:endParaRPr lang="en-US" sz="2800" dirty="0">
            <a:solidFill>
              <a:schemeClr val="tx1"/>
            </a:solidFill>
            <a:latin typeface="+mn-lt"/>
          </a:endParaRPr>
        </a:p>
      </dgm:t>
    </dgm:pt>
    <dgm:pt modelId="{D3FBEA42-3FDE-4A90-AF42-6ED330C2E419}" type="parTrans" cxnId="{C3C37A2A-43D4-44D1-98D3-FD5976C55E88}">
      <dgm:prSet/>
      <dgm:spPr/>
      <dgm:t>
        <a:bodyPr/>
        <a:lstStyle/>
        <a:p>
          <a:endParaRPr lang="en-US"/>
        </a:p>
      </dgm:t>
    </dgm:pt>
    <dgm:pt modelId="{C1FBFD3B-0B22-43B2-A271-7C9710494B65}" type="sibTrans" cxnId="{C3C37A2A-43D4-44D1-98D3-FD5976C55E88}">
      <dgm:prSet/>
      <dgm:spPr/>
      <dgm:t>
        <a:bodyPr/>
        <a:lstStyle/>
        <a:p>
          <a:endParaRPr lang="en-US"/>
        </a:p>
      </dgm:t>
    </dgm:pt>
    <dgm:pt modelId="{0A2C589B-E707-4DEB-BDA3-C0C76A2BBA69}">
      <dgm:prSet phldrT="[Text]" custT="1"/>
      <dgm:spPr>
        <a:solidFill>
          <a:srgbClr val="FF9797"/>
        </a:solidFill>
      </dgm:spPr>
      <dgm:t>
        <a:bodyPr/>
        <a:lstStyle/>
        <a:p>
          <a:r>
            <a:rPr lang="en-US" sz="2400" dirty="0">
              <a:solidFill>
                <a:schemeClr val="tx1"/>
              </a:solidFill>
            </a:rPr>
            <a:t>Proposals &amp; Business Plans</a:t>
          </a:r>
        </a:p>
      </dgm:t>
    </dgm:pt>
    <dgm:pt modelId="{3C2645AC-5B5F-4BBF-B73F-921E9A38915F}" type="parTrans" cxnId="{B04460E4-7A34-44F0-B8BD-2DF9B49E7FF8}">
      <dgm:prSet/>
      <dgm:spPr/>
      <dgm:t>
        <a:bodyPr/>
        <a:lstStyle/>
        <a:p>
          <a:endParaRPr lang="en-US"/>
        </a:p>
      </dgm:t>
    </dgm:pt>
    <dgm:pt modelId="{59D5F13C-30B0-4A84-8629-881FC84546E9}" type="sibTrans" cxnId="{B04460E4-7A34-44F0-B8BD-2DF9B49E7FF8}">
      <dgm:prSet/>
      <dgm:spPr/>
      <dgm:t>
        <a:bodyPr/>
        <a:lstStyle/>
        <a:p>
          <a:endParaRPr lang="en-US"/>
        </a:p>
      </dgm:t>
    </dgm:pt>
    <dgm:pt modelId="{4F5B788B-D274-48D7-8096-6912D21E96F8}">
      <dgm:prSet phldrT="[Text]"/>
      <dgm:spPr>
        <a:solidFill>
          <a:srgbClr val="FF6699"/>
        </a:solidFill>
      </dgm:spPr>
      <dgm:t>
        <a:bodyPr/>
        <a:lstStyle/>
        <a:p>
          <a:r>
            <a:rPr lang="en-GB" b="0" dirty="0">
              <a:solidFill>
                <a:schemeClr val="tx1"/>
              </a:solidFill>
              <a:latin typeface="+mn-lt"/>
            </a:rPr>
            <a:t>Technical background/</a:t>
          </a:r>
        </a:p>
        <a:p>
          <a:r>
            <a:rPr lang="en-GB" b="0" dirty="0">
              <a:solidFill>
                <a:schemeClr val="tx1"/>
              </a:solidFill>
              <a:latin typeface="+mn-lt"/>
            </a:rPr>
            <a:t>Specifications</a:t>
          </a:r>
          <a:endParaRPr lang="en-US" b="0" dirty="0">
            <a:solidFill>
              <a:schemeClr val="tx1"/>
            </a:solidFill>
            <a:latin typeface="+mn-lt"/>
          </a:endParaRPr>
        </a:p>
      </dgm:t>
    </dgm:pt>
    <dgm:pt modelId="{F4D80642-5940-4E88-BD03-0C33E24F0520}" type="parTrans" cxnId="{359A2601-DC38-414A-8E83-BEC429BA619B}">
      <dgm:prSet/>
      <dgm:spPr/>
      <dgm:t>
        <a:bodyPr/>
        <a:lstStyle/>
        <a:p>
          <a:endParaRPr lang="en-US"/>
        </a:p>
      </dgm:t>
    </dgm:pt>
    <dgm:pt modelId="{28AA943B-FFA3-457E-AB88-D79E027B6AB7}" type="sibTrans" cxnId="{359A2601-DC38-414A-8E83-BEC429BA619B}">
      <dgm:prSet/>
      <dgm:spPr/>
      <dgm:t>
        <a:bodyPr/>
        <a:lstStyle/>
        <a:p>
          <a:endParaRPr lang="en-US"/>
        </a:p>
      </dgm:t>
    </dgm:pt>
    <dgm:pt modelId="{2D1D2141-DD55-4E49-AD83-49186CB7EA78}">
      <dgm:prSet phldrT="[Text]" custT="1"/>
      <dgm:spPr>
        <a:solidFill>
          <a:srgbClr val="FF93BF"/>
        </a:solidFill>
      </dgm:spPr>
      <dgm:t>
        <a:bodyPr/>
        <a:lstStyle/>
        <a:p>
          <a:pPr>
            <a:lnSpc>
              <a:spcPct val="100000"/>
            </a:lnSpc>
            <a:spcAft>
              <a:spcPts val="0"/>
            </a:spcAft>
          </a:pPr>
          <a:r>
            <a:rPr lang="en-GB" sz="2400" dirty="0">
              <a:solidFill>
                <a:schemeClr val="tx1"/>
              </a:solidFill>
              <a:latin typeface="+mn-lt"/>
            </a:rPr>
            <a:t>Research Studies, Market Research,</a:t>
          </a:r>
        </a:p>
        <a:p>
          <a:pPr>
            <a:lnSpc>
              <a:spcPct val="100000"/>
            </a:lnSpc>
            <a:spcAft>
              <a:spcPts val="0"/>
            </a:spcAft>
          </a:pPr>
          <a:r>
            <a:rPr lang="en-GB" sz="2400" dirty="0">
              <a:solidFill>
                <a:schemeClr val="tx1"/>
              </a:solidFill>
              <a:latin typeface="+mn-lt"/>
            </a:rPr>
            <a:t>Investigative Reports</a:t>
          </a:r>
          <a:endParaRPr lang="en-US" sz="2400" dirty="0">
            <a:solidFill>
              <a:schemeClr val="tx1"/>
            </a:solidFill>
            <a:latin typeface="+mn-lt"/>
          </a:endParaRPr>
        </a:p>
      </dgm:t>
    </dgm:pt>
    <dgm:pt modelId="{3299D0ED-9B52-40D5-AD86-40DAB4C06426}" type="parTrans" cxnId="{E03A7D6C-5490-4AFB-88D0-1A1AFFC80223}">
      <dgm:prSet/>
      <dgm:spPr/>
      <dgm:t>
        <a:bodyPr/>
        <a:lstStyle/>
        <a:p>
          <a:endParaRPr lang="en-US"/>
        </a:p>
      </dgm:t>
    </dgm:pt>
    <dgm:pt modelId="{F247F3B4-6A4B-4F30-A3AC-CE3D0463B9C7}" type="sibTrans" cxnId="{E03A7D6C-5490-4AFB-88D0-1A1AFFC80223}">
      <dgm:prSet/>
      <dgm:spPr/>
      <dgm:t>
        <a:bodyPr/>
        <a:lstStyle/>
        <a:p>
          <a:endParaRPr lang="en-US"/>
        </a:p>
      </dgm:t>
    </dgm:pt>
    <dgm:pt modelId="{A8A323EB-E87C-4088-9B52-0F06BE9DE6D4}">
      <dgm:prSet phldrT="[Text]" custT="1"/>
      <dgm:spPr>
        <a:solidFill>
          <a:srgbClr val="FF33CC"/>
        </a:solidFill>
      </dgm:spPr>
      <dgm:t>
        <a:bodyPr/>
        <a:lstStyle/>
        <a:p>
          <a:r>
            <a:rPr lang="en-GB" sz="2400" dirty="0">
              <a:solidFill>
                <a:schemeClr val="tx1"/>
              </a:solidFill>
              <a:latin typeface="+mn-lt"/>
            </a:rPr>
            <a:t>Compliance</a:t>
          </a:r>
        </a:p>
        <a:p>
          <a:r>
            <a:rPr lang="en-GB" sz="2400" dirty="0">
              <a:solidFill>
                <a:schemeClr val="tx1"/>
              </a:solidFill>
              <a:latin typeface="+mn-lt"/>
            </a:rPr>
            <a:t>reports</a:t>
          </a:r>
          <a:endParaRPr lang="en-US" sz="2400" dirty="0">
            <a:solidFill>
              <a:schemeClr val="tx1"/>
            </a:solidFill>
            <a:latin typeface="+mn-lt"/>
          </a:endParaRPr>
        </a:p>
      </dgm:t>
    </dgm:pt>
    <dgm:pt modelId="{82EB39B6-88BE-4951-940B-DA253E62B072}" type="parTrans" cxnId="{1B1EAFC7-C66F-4FB9-BD0B-EF4C7196C9C7}">
      <dgm:prSet/>
      <dgm:spPr/>
      <dgm:t>
        <a:bodyPr/>
        <a:lstStyle/>
        <a:p>
          <a:endParaRPr lang="en-US"/>
        </a:p>
      </dgm:t>
    </dgm:pt>
    <dgm:pt modelId="{4F5E91C4-B6E6-43E0-95D5-D0F17BE0C4EA}" type="sibTrans" cxnId="{1B1EAFC7-C66F-4FB9-BD0B-EF4C7196C9C7}">
      <dgm:prSet/>
      <dgm:spPr/>
      <dgm:t>
        <a:bodyPr/>
        <a:lstStyle/>
        <a:p>
          <a:endParaRPr lang="en-US"/>
        </a:p>
      </dgm:t>
    </dgm:pt>
    <dgm:pt modelId="{563CDEE8-DD85-4941-83DE-A984E293C0A2}" type="pres">
      <dgm:prSet presAssocID="{9584627F-B382-4B69-BA2A-25EBB5E7DA37}" presName="Name0" presStyleCnt="0">
        <dgm:presLayoutVars>
          <dgm:chPref val="1"/>
          <dgm:dir/>
          <dgm:animOne val="branch"/>
          <dgm:animLvl val="lvl"/>
          <dgm:resizeHandles/>
        </dgm:presLayoutVars>
      </dgm:prSet>
      <dgm:spPr/>
    </dgm:pt>
    <dgm:pt modelId="{5CBCE3C4-C76C-4930-A6E4-5F5DAE133724}" type="pres">
      <dgm:prSet presAssocID="{7C597DA5-C2B8-4E58-8ABA-60576443072A}" presName="vertOne" presStyleCnt="0"/>
      <dgm:spPr/>
    </dgm:pt>
    <dgm:pt modelId="{C865622F-D48B-4447-9AAB-A5FA6DC53B67}" type="pres">
      <dgm:prSet presAssocID="{7C597DA5-C2B8-4E58-8ABA-60576443072A}" presName="txOne" presStyleLbl="node0" presStyleIdx="0" presStyleCnt="1" custScaleY="50944" custLinFactY="-5584" custLinFactNeighborX="-11" custLinFactNeighborY="-100000">
        <dgm:presLayoutVars>
          <dgm:chPref val="3"/>
        </dgm:presLayoutVars>
      </dgm:prSet>
      <dgm:spPr/>
    </dgm:pt>
    <dgm:pt modelId="{A107D0C9-D735-4393-B365-F5C9A2AD2711}" type="pres">
      <dgm:prSet presAssocID="{7C597DA5-C2B8-4E58-8ABA-60576443072A}" presName="parTransOne" presStyleCnt="0"/>
      <dgm:spPr/>
    </dgm:pt>
    <dgm:pt modelId="{855D2239-625D-460E-A603-13A869AA2997}" type="pres">
      <dgm:prSet presAssocID="{7C597DA5-C2B8-4E58-8ABA-60576443072A}" presName="horzOne" presStyleCnt="0"/>
      <dgm:spPr/>
    </dgm:pt>
    <dgm:pt modelId="{786179AA-702C-4307-A599-6EFE80EBFC8D}" type="pres">
      <dgm:prSet presAssocID="{EE6B3ACD-9FC9-41C5-846C-04922D1AB4EE}" presName="vertTwo" presStyleCnt="0"/>
      <dgm:spPr/>
    </dgm:pt>
    <dgm:pt modelId="{B38D1C44-952C-4B43-8DD4-8B990F631C03}" type="pres">
      <dgm:prSet presAssocID="{EE6B3ACD-9FC9-41C5-846C-04922D1AB4EE}" presName="txTwo" presStyleLbl="node2" presStyleIdx="0" presStyleCnt="2" custScaleX="99931" custLinFactNeighborX="-224" custLinFactNeighborY="62282">
        <dgm:presLayoutVars>
          <dgm:chPref val="3"/>
        </dgm:presLayoutVars>
      </dgm:prSet>
      <dgm:spPr/>
    </dgm:pt>
    <dgm:pt modelId="{098F3ADC-2F7F-4B19-A38C-1B76C587D738}" type="pres">
      <dgm:prSet presAssocID="{EE6B3ACD-9FC9-41C5-846C-04922D1AB4EE}" presName="parTransTwo" presStyleCnt="0"/>
      <dgm:spPr/>
    </dgm:pt>
    <dgm:pt modelId="{B2EB8E18-4856-407E-91D2-7AF1C1641F09}" type="pres">
      <dgm:prSet presAssocID="{EE6B3ACD-9FC9-41C5-846C-04922D1AB4EE}" presName="horzTwo" presStyleCnt="0"/>
      <dgm:spPr/>
    </dgm:pt>
    <dgm:pt modelId="{79678F8B-7EC9-41B6-88E1-C83CDB0C2D28}" type="pres">
      <dgm:prSet presAssocID="{0A2C589B-E707-4DEB-BDA3-C0C76A2BBA69}" presName="vertThree" presStyleCnt="0"/>
      <dgm:spPr/>
    </dgm:pt>
    <dgm:pt modelId="{AB6DDA53-D6D1-4C03-8855-CF51A5A28EF4}" type="pres">
      <dgm:prSet presAssocID="{0A2C589B-E707-4DEB-BDA3-C0C76A2BBA69}" presName="txThree" presStyleLbl="node3" presStyleIdx="0" presStyleCnt="3" custScaleX="2000000" custScaleY="177259">
        <dgm:presLayoutVars>
          <dgm:chPref val="3"/>
        </dgm:presLayoutVars>
      </dgm:prSet>
      <dgm:spPr/>
    </dgm:pt>
    <dgm:pt modelId="{11E58CE8-3D46-4872-8461-FA524DBD1E5A}" type="pres">
      <dgm:prSet presAssocID="{0A2C589B-E707-4DEB-BDA3-C0C76A2BBA69}" presName="horzThree" presStyleCnt="0"/>
      <dgm:spPr/>
    </dgm:pt>
    <dgm:pt modelId="{2CE3BDDE-0918-4E70-BA96-DFDB73070AA9}" type="pres">
      <dgm:prSet presAssocID="{59D5F13C-30B0-4A84-8629-881FC84546E9}" presName="sibSpaceThree" presStyleCnt="0"/>
      <dgm:spPr/>
    </dgm:pt>
    <dgm:pt modelId="{F315A0BE-8CA6-44E3-83B7-9E2BE2B999F5}" type="pres">
      <dgm:prSet presAssocID="{4F5B788B-D274-48D7-8096-6912D21E96F8}" presName="vertThree" presStyleCnt="0"/>
      <dgm:spPr/>
    </dgm:pt>
    <dgm:pt modelId="{BFD4BC55-8264-4BAB-AC98-784FA0853D81}" type="pres">
      <dgm:prSet presAssocID="{4F5B788B-D274-48D7-8096-6912D21E96F8}" presName="txThree" presStyleLbl="node3" presStyleIdx="1" presStyleCnt="3" custScaleX="2000000" custScaleY="152692" custLinFactX="200000" custLinFactNeighborX="220037" custLinFactNeighborY="19867">
        <dgm:presLayoutVars>
          <dgm:chPref val="3"/>
        </dgm:presLayoutVars>
      </dgm:prSet>
      <dgm:spPr/>
    </dgm:pt>
    <dgm:pt modelId="{A10409FC-7FC9-4B6D-B339-A1F8D2735CFB}" type="pres">
      <dgm:prSet presAssocID="{4F5B788B-D274-48D7-8096-6912D21E96F8}" presName="horzThree" presStyleCnt="0"/>
      <dgm:spPr/>
    </dgm:pt>
    <dgm:pt modelId="{545D45F0-0E63-4A7F-A4D3-B6523FECE9A5}" type="pres">
      <dgm:prSet presAssocID="{C1FBFD3B-0B22-43B2-A271-7C9710494B65}" presName="sibSpaceTwo" presStyleCnt="0"/>
      <dgm:spPr/>
    </dgm:pt>
    <dgm:pt modelId="{7AE50248-F49F-4AFE-B8CC-7F58C2D24D7B}" type="pres">
      <dgm:prSet presAssocID="{2D1D2141-DD55-4E49-AD83-49186CB7EA78}" presName="vertTwo" presStyleCnt="0"/>
      <dgm:spPr/>
    </dgm:pt>
    <dgm:pt modelId="{F0541EB4-C0EF-4E89-B536-8564817B847C}" type="pres">
      <dgm:prSet presAssocID="{2D1D2141-DD55-4E49-AD83-49186CB7EA78}" presName="txTwo" presStyleLbl="node2" presStyleIdx="1" presStyleCnt="2" custScaleX="157775" custLinFactNeighborX="-996" custLinFactNeighborY="62283">
        <dgm:presLayoutVars>
          <dgm:chPref val="3"/>
        </dgm:presLayoutVars>
      </dgm:prSet>
      <dgm:spPr/>
    </dgm:pt>
    <dgm:pt modelId="{9073C979-F46E-4C09-8E8E-AEC9B1A91904}" type="pres">
      <dgm:prSet presAssocID="{2D1D2141-DD55-4E49-AD83-49186CB7EA78}" presName="parTransTwo" presStyleCnt="0"/>
      <dgm:spPr/>
    </dgm:pt>
    <dgm:pt modelId="{0D567275-C8DB-42E3-85AF-B34DB53E958F}" type="pres">
      <dgm:prSet presAssocID="{2D1D2141-DD55-4E49-AD83-49186CB7EA78}" presName="horzTwo" presStyleCnt="0"/>
      <dgm:spPr/>
    </dgm:pt>
    <dgm:pt modelId="{79842242-158C-4DBB-A4BA-ABCA07B64C9F}" type="pres">
      <dgm:prSet presAssocID="{A8A323EB-E87C-4088-9B52-0F06BE9DE6D4}" presName="vertThree" presStyleCnt="0"/>
      <dgm:spPr/>
    </dgm:pt>
    <dgm:pt modelId="{E44F625A-A457-4105-8E4F-03C1A1C0A939}" type="pres">
      <dgm:prSet presAssocID="{A8A323EB-E87C-4088-9B52-0F06BE9DE6D4}" presName="txThree" presStyleLbl="node3" presStyleIdx="2" presStyleCnt="3" custScaleX="2000000" custScaleY="133536" custLinFactX="182352" custLinFactNeighborX="200000" custLinFactNeighborY="39294">
        <dgm:presLayoutVars>
          <dgm:chPref val="3"/>
        </dgm:presLayoutVars>
      </dgm:prSet>
      <dgm:spPr/>
    </dgm:pt>
    <dgm:pt modelId="{65DBCFF3-3093-4874-9999-CD3BA9D4C463}" type="pres">
      <dgm:prSet presAssocID="{A8A323EB-E87C-4088-9B52-0F06BE9DE6D4}" presName="horzThree" presStyleCnt="0"/>
      <dgm:spPr/>
    </dgm:pt>
  </dgm:ptLst>
  <dgm:cxnLst>
    <dgm:cxn modelId="{359A2601-DC38-414A-8E83-BEC429BA619B}" srcId="{EE6B3ACD-9FC9-41C5-846C-04922D1AB4EE}" destId="{4F5B788B-D274-48D7-8096-6912D21E96F8}" srcOrd="1" destOrd="0" parTransId="{F4D80642-5940-4E88-BD03-0C33E24F0520}" sibTransId="{28AA943B-FFA3-457E-AB88-D79E027B6AB7}"/>
    <dgm:cxn modelId="{46E02C13-35B5-4244-8D33-FB493281348A}" type="presOf" srcId="{0A2C589B-E707-4DEB-BDA3-C0C76A2BBA69}" destId="{AB6DDA53-D6D1-4C03-8855-CF51A5A28EF4}" srcOrd="0" destOrd="0" presId="urn:microsoft.com/office/officeart/2005/8/layout/hierarchy4"/>
    <dgm:cxn modelId="{E75C8628-F553-43A6-9C0F-BC417723B849}" type="presOf" srcId="{7C597DA5-C2B8-4E58-8ABA-60576443072A}" destId="{C865622F-D48B-4447-9AAB-A5FA6DC53B67}" srcOrd="0" destOrd="0" presId="urn:microsoft.com/office/officeart/2005/8/layout/hierarchy4"/>
    <dgm:cxn modelId="{C3C37A2A-43D4-44D1-98D3-FD5976C55E88}" srcId="{7C597DA5-C2B8-4E58-8ABA-60576443072A}" destId="{EE6B3ACD-9FC9-41C5-846C-04922D1AB4EE}" srcOrd="0" destOrd="0" parTransId="{D3FBEA42-3FDE-4A90-AF42-6ED330C2E419}" sibTransId="{C1FBFD3B-0B22-43B2-A271-7C9710494B65}"/>
    <dgm:cxn modelId="{B0548C66-5EE1-4EA8-A510-22F1179DD503}" type="presOf" srcId="{2D1D2141-DD55-4E49-AD83-49186CB7EA78}" destId="{F0541EB4-C0EF-4E89-B536-8564817B847C}" srcOrd="0" destOrd="0" presId="urn:microsoft.com/office/officeart/2005/8/layout/hierarchy4"/>
    <dgm:cxn modelId="{EE14CF49-4079-4431-A5E1-85F3FE66C748}" type="presOf" srcId="{4F5B788B-D274-48D7-8096-6912D21E96F8}" destId="{BFD4BC55-8264-4BAB-AC98-784FA0853D81}" srcOrd="0" destOrd="0" presId="urn:microsoft.com/office/officeart/2005/8/layout/hierarchy4"/>
    <dgm:cxn modelId="{E03A7D6C-5490-4AFB-88D0-1A1AFFC80223}" srcId="{7C597DA5-C2B8-4E58-8ABA-60576443072A}" destId="{2D1D2141-DD55-4E49-AD83-49186CB7EA78}" srcOrd="1" destOrd="0" parTransId="{3299D0ED-9B52-40D5-AD86-40DAB4C06426}" sibTransId="{F247F3B4-6A4B-4F30-A3AC-CE3D0463B9C7}"/>
    <dgm:cxn modelId="{C1EA336E-9941-4BC6-A40F-39AC7A32298B}" type="presOf" srcId="{EE6B3ACD-9FC9-41C5-846C-04922D1AB4EE}" destId="{B38D1C44-952C-4B43-8DD4-8B990F631C03}" srcOrd="0" destOrd="0" presId="urn:microsoft.com/office/officeart/2005/8/layout/hierarchy4"/>
    <dgm:cxn modelId="{1CBA83AB-BA66-4415-8482-17B9CBE64C5A}" srcId="{9584627F-B382-4B69-BA2A-25EBB5E7DA37}" destId="{7C597DA5-C2B8-4E58-8ABA-60576443072A}" srcOrd="0" destOrd="0" parTransId="{F5FCC48A-ED0E-4F58-B992-48209E2FA15F}" sibTransId="{0ACE0974-A471-4C6A-A8F7-794026FA0E35}"/>
    <dgm:cxn modelId="{1B1EAFC7-C66F-4FB9-BD0B-EF4C7196C9C7}" srcId="{2D1D2141-DD55-4E49-AD83-49186CB7EA78}" destId="{A8A323EB-E87C-4088-9B52-0F06BE9DE6D4}" srcOrd="0" destOrd="0" parTransId="{82EB39B6-88BE-4951-940B-DA253E62B072}" sibTransId="{4F5E91C4-B6E6-43E0-95D5-D0F17BE0C4EA}"/>
    <dgm:cxn modelId="{8CFDACE1-9999-4938-A569-F5A2DBB554B6}" type="presOf" srcId="{A8A323EB-E87C-4088-9B52-0F06BE9DE6D4}" destId="{E44F625A-A457-4105-8E4F-03C1A1C0A939}" srcOrd="0" destOrd="0" presId="urn:microsoft.com/office/officeart/2005/8/layout/hierarchy4"/>
    <dgm:cxn modelId="{B04460E4-7A34-44F0-B8BD-2DF9B49E7FF8}" srcId="{EE6B3ACD-9FC9-41C5-846C-04922D1AB4EE}" destId="{0A2C589B-E707-4DEB-BDA3-C0C76A2BBA69}" srcOrd="0" destOrd="0" parTransId="{3C2645AC-5B5F-4BBF-B73F-921E9A38915F}" sibTransId="{59D5F13C-30B0-4A84-8629-881FC84546E9}"/>
    <dgm:cxn modelId="{14D4EEF4-ECB8-4427-8C69-D6B4EE4BF42C}" type="presOf" srcId="{9584627F-B382-4B69-BA2A-25EBB5E7DA37}" destId="{563CDEE8-DD85-4941-83DE-A984E293C0A2}" srcOrd="0" destOrd="0" presId="urn:microsoft.com/office/officeart/2005/8/layout/hierarchy4"/>
    <dgm:cxn modelId="{33103FC5-6BDC-41E3-98B3-C41B17BC7EE7}" type="presParOf" srcId="{563CDEE8-DD85-4941-83DE-A984E293C0A2}" destId="{5CBCE3C4-C76C-4930-A6E4-5F5DAE133724}" srcOrd="0" destOrd="0" presId="urn:microsoft.com/office/officeart/2005/8/layout/hierarchy4"/>
    <dgm:cxn modelId="{24FA6E58-4856-4CD9-A972-637ECBBBE123}" type="presParOf" srcId="{5CBCE3C4-C76C-4930-A6E4-5F5DAE133724}" destId="{C865622F-D48B-4447-9AAB-A5FA6DC53B67}" srcOrd="0" destOrd="0" presId="urn:microsoft.com/office/officeart/2005/8/layout/hierarchy4"/>
    <dgm:cxn modelId="{EE70F7BD-F603-408F-8932-22B5311601B3}" type="presParOf" srcId="{5CBCE3C4-C76C-4930-A6E4-5F5DAE133724}" destId="{A107D0C9-D735-4393-B365-F5C9A2AD2711}" srcOrd="1" destOrd="0" presId="urn:microsoft.com/office/officeart/2005/8/layout/hierarchy4"/>
    <dgm:cxn modelId="{24746E57-7488-49CC-88F2-65EB94700B08}" type="presParOf" srcId="{5CBCE3C4-C76C-4930-A6E4-5F5DAE133724}" destId="{855D2239-625D-460E-A603-13A869AA2997}" srcOrd="2" destOrd="0" presId="urn:microsoft.com/office/officeart/2005/8/layout/hierarchy4"/>
    <dgm:cxn modelId="{9BE717EB-9738-41FD-8299-8072310E6EF2}" type="presParOf" srcId="{855D2239-625D-460E-A603-13A869AA2997}" destId="{786179AA-702C-4307-A599-6EFE80EBFC8D}" srcOrd="0" destOrd="0" presId="urn:microsoft.com/office/officeart/2005/8/layout/hierarchy4"/>
    <dgm:cxn modelId="{D833E54D-1F3F-4743-B0CB-9E1E67364BB0}" type="presParOf" srcId="{786179AA-702C-4307-A599-6EFE80EBFC8D}" destId="{B38D1C44-952C-4B43-8DD4-8B990F631C03}" srcOrd="0" destOrd="0" presId="urn:microsoft.com/office/officeart/2005/8/layout/hierarchy4"/>
    <dgm:cxn modelId="{8A7E70FD-5BBC-4C11-BD29-D0C6E9D693AB}" type="presParOf" srcId="{786179AA-702C-4307-A599-6EFE80EBFC8D}" destId="{098F3ADC-2F7F-4B19-A38C-1B76C587D738}" srcOrd="1" destOrd="0" presId="urn:microsoft.com/office/officeart/2005/8/layout/hierarchy4"/>
    <dgm:cxn modelId="{FC6B48A0-A4FD-46F0-93F5-CE1B97D773F4}" type="presParOf" srcId="{786179AA-702C-4307-A599-6EFE80EBFC8D}" destId="{B2EB8E18-4856-407E-91D2-7AF1C1641F09}" srcOrd="2" destOrd="0" presId="urn:microsoft.com/office/officeart/2005/8/layout/hierarchy4"/>
    <dgm:cxn modelId="{53CE50C0-50CC-4EB6-B156-FA9F96512C1D}" type="presParOf" srcId="{B2EB8E18-4856-407E-91D2-7AF1C1641F09}" destId="{79678F8B-7EC9-41B6-88E1-C83CDB0C2D28}" srcOrd="0" destOrd="0" presId="urn:microsoft.com/office/officeart/2005/8/layout/hierarchy4"/>
    <dgm:cxn modelId="{1E9FA4A2-2D67-4AE7-803D-1F3FDF17EC5A}" type="presParOf" srcId="{79678F8B-7EC9-41B6-88E1-C83CDB0C2D28}" destId="{AB6DDA53-D6D1-4C03-8855-CF51A5A28EF4}" srcOrd="0" destOrd="0" presId="urn:microsoft.com/office/officeart/2005/8/layout/hierarchy4"/>
    <dgm:cxn modelId="{3C8FDC01-9518-4C9B-ADCD-87CC86CC7E6F}" type="presParOf" srcId="{79678F8B-7EC9-41B6-88E1-C83CDB0C2D28}" destId="{11E58CE8-3D46-4872-8461-FA524DBD1E5A}" srcOrd="1" destOrd="0" presId="urn:microsoft.com/office/officeart/2005/8/layout/hierarchy4"/>
    <dgm:cxn modelId="{EB6F136E-7DD4-4106-B71F-3A82FE342C72}" type="presParOf" srcId="{B2EB8E18-4856-407E-91D2-7AF1C1641F09}" destId="{2CE3BDDE-0918-4E70-BA96-DFDB73070AA9}" srcOrd="1" destOrd="0" presId="urn:microsoft.com/office/officeart/2005/8/layout/hierarchy4"/>
    <dgm:cxn modelId="{1649AEF7-23A6-4071-9FCA-3CD3E3F4E205}" type="presParOf" srcId="{B2EB8E18-4856-407E-91D2-7AF1C1641F09}" destId="{F315A0BE-8CA6-44E3-83B7-9E2BE2B999F5}" srcOrd="2" destOrd="0" presId="urn:microsoft.com/office/officeart/2005/8/layout/hierarchy4"/>
    <dgm:cxn modelId="{1F2FD4C8-0D0A-4CC6-83E0-06FC1A19C153}" type="presParOf" srcId="{F315A0BE-8CA6-44E3-83B7-9E2BE2B999F5}" destId="{BFD4BC55-8264-4BAB-AC98-784FA0853D81}" srcOrd="0" destOrd="0" presId="urn:microsoft.com/office/officeart/2005/8/layout/hierarchy4"/>
    <dgm:cxn modelId="{AA888BA0-F3D6-43F8-83EE-5E15182D4695}" type="presParOf" srcId="{F315A0BE-8CA6-44E3-83B7-9E2BE2B999F5}" destId="{A10409FC-7FC9-4B6D-B339-A1F8D2735CFB}" srcOrd="1" destOrd="0" presId="urn:microsoft.com/office/officeart/2005/8/layout/hierarchy4"/>
    <dgm:cxn modelId="{9ACDA043-0526-49B4-A3C5-DF07782F699A}" type="presParOf" srcId="{855D2239-625D-460E-A603-13A869AA2997}" destId="{545D45F0-0E63-4A7F-A4D3-B6523FECE9A5}" srcOrd="1" destOrd="0" presId="urn:microsoft.com/office/officeart/2005/8/layout/hierarchy4"/>
    <dgm:cxn modelId="{ECD981C4-1B33-4658-B49F-FB7948CA6DB5}" type="presParOf" srcId="{855D2239-625D-460E-A603-13A869AA2997}" destId="{7AE50248-F49F-4AFE-B8CC-7F58C2D24D7B}" srcOrd="2" destOrd="0" presId="urn:microsoft.com/office/officeart/2005/8/layout/hierarchy4"/>
    <dgm:cxn modelId="{84CFF1A3-19A6-4EC0-A652-C545484EFBA5}" type="presParOf" srcId="{7AE50248-F49F-4AFE-B8CC-7F58C2D24D7B}" destId="{F0541EB4-C0EF-4E89-B536-8564817B847C}" srcOrd="0" destOrd="0" presId="urn:microsoft.com/office/officeart/2005/8/layout/hierarchy4"/>
    <dgm:cxn modelId="{6F3966CC-CA0D-468F-A375-473C9F771B77}" type="presParOf" srcId="{7AE50248-F49F-4AFE-B8CC-7F58C2D24D7B}" destId="{9073C979-F46E-4C09-8E8E-AEC9B1A91904}" srcOrd="1" destOrd="0" presId="urn:microsoft.com/office/officeart/2005/8/layout/hierarchy4"/>
    <dgm:cxn modelId="{D0809F28-6119-4EAC-86C3-2BFDA00F5363}" type="presParOf" srcId="{7AE50248-F49F-4AFE-B8CC-7F58C2D24D7B}" destId="{0D567275-C8DB-42E3-85AF-B34DB53E958F}" srcOrd="2" destOrd="0" presId="urn:microsoft.com/office/officeart/2005/8/layout/hierarchy4"/>
    <dgm:cxn modelId="{15A2A121-6FA3-4F18-96D4-868A7EFA3706}" type="presParOf" srcId="{0D567275-C8DB-42E3-85AF-B34DB53E958F}" destId="{79842242-158C-4DBB-A4BA-ABCA07B64C9F}" srcOrd="0" destOrd="0" presId="urn:microsoft.com/office/officeart/2005/8/layout/hierarchy4"/>
    <dgm:cxn modelId="{CCD41AE6-E60F-4A1F-89DC-B0AF5CA9EDE7}" type="presParOf" srcId="{79842242-158C-4DBB-A4BA-ABCA07B64C9F}" destId="{E44F625A-A457-4105-8E4F-03C1A1C0A939}" srcOrd="0" destOrd="0" presId="urn:microsoft.com/office/officeart/2005/8/layout/hierarchy4"/>
    <dgm:cxn modelId="{00B3E1C3-73B6-41EB-A707-6F5342D14BA3}" type="presParOf" srcId="{79842242-158C-4DBB-A4BA-ABCA07B64C9F}" destId="{65DBCFF3-3093-4874-9999-CD3BA9D4C46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7FE3BE-8FEE-471B-B69E-96FF19A89EF0}" type="doc">
      <dgm:prSet loTypeId="urn:microsoft.com/office/officeart/2005/8/layout/cycle5" loCatId="cycle" qsTypeId="urn:microsoft.com/office/officeart/2005/8/quickstyle/simple2" qsCatId="simple" csTypeId="urn:microsoft.com/office/officeart/2005/8/colors/accent1_2" csCatId="accent1" phldr="1"/>
      <dgm:spPr/>
      <dgm:t>
        <a:bodyPr/>
        <a:lstStyle/>
        <a:p>
          <a:endParaRPr lang="en-US"/>
        </a:p>
      </dgm:t>
    </dgm:pt>
    <dgm:pt modelId="{8309D20D-10BE-48C3-922B-FC8579E72365}">
      <dgm:prSet phldrT="[Text]" custT="1"/>
      <dgm:spPr>
        <a:solidFill>
          <a:srgbClr val="00CCFF"/>
        </a:solidFill>
      </dgm:spPr>
      <dgm:t>
        <a:bodyPr/>
        <a:lstStyle/>
        <a:p>
          <a:r>
            <a:rPr lang="en-US" sz="2800" b="1" dirty="0">
              <a:solidFill>
                <a:schemeClr val="tx1"/>
              </a:solidFill>
            </a:rPr>
            <a:t>Progress – Finance, HR, Training, etc</a:t>
          </a:r>
        </a:p>
      </dgm:t>
    </dgm:pt>
    <dgm:pt modelId="{DEF178F6-D9B2-45D6-824A-FFF1E763E89F}" type="parTrans" cxnId="{46145110-9D6B-4A76-B9BC-C702CD3F3BE1}">
      <dgm:prSet/>
      <dgm:spPr/>
      <dgm:t>
        <a:bodyPr/>
        <a:lstStyle/>
        <a:p>
          <a:endParaRPr lang="en-US"/>
        </a:p>
      </dgm:t>
    </dgm:pt>
    <dgm:pt modelId="{920E9623-A6C4-413E-8ED2-87383C796D02}" type="sibTrans" cxnId="{46145110-9D6B-4A76-B9BC-C702CD3F3BE1}">
      <dgm:prSet/>
      <dgm:spPr/>
      <dgm:t>
        <a:bodyPr/>
        <a:lstStyle/>
        <a:p>
          <a:endParaRPr lang="en-US"/>
        </a:p>
      </dgm:t>
    </dgm:pt>
    <dgm:pt modelId="{80BAC5E5-F59F-42A2-B249-E559CEF258BB}">
      <dgm:prSet phldrT="[Text]" custT="1"/>
      <dgm:spPr>
        <a:solidFill>
          <a:srgbClr val="CCECFF"/>
        </a:solidFill>
      </dgm:spPr>
      <dgm:t>
        <a:bodyPr/>
        <a:lstStyle/>
        <a:p>
          <a:r>
            <a:rPr lang="en-US" sz="2800" b="1" dirty="0">
              <a:solidFill>
                <a:schemeClr val="tx1"/>
              </a:solidFill>
            </a:rPr>
            <a:t>Project – Feasibility, Monitoring and Evaluation , Completion </a:t>
          </a:r>
        </a:p>
      </dgm:t>
    </dgm:pt>
    <dgm:pt modelId="{4BF3ACA4-649D-489C-AA13-149837144363}" type="parTrans" cxnId="{A2831E1E-9B53-4F7C-A83D-2F6B8E6651FF}">
      <dgm:prSet/>
      <dgm:spPr/>
      <dgm:t>
        <a:bodyPr/>
        <a:lstStyle/>
        <a:p>
          <a:endParaRPr lang="en-US"/>
        </a:p>
      </dgm:t>
    </dgm:pt>
    <dgm:pt modelId="{2011FDD9-2CC3-45B7-9BE5-4834565164B5}" type="sibTrans" cxnId="{A2831E1E-9B53-4F7C-A83D-2F6B8E6651FF}">
      <dgm:prSet/>
      <dgm:spPr/>
      <dgm:t>
        <a:bodyPr/>
        <a:lstStyle/>
        <a:p>
          <a:endParaRPr lang="en-US"/>
        </a:p>
      </dgm:t>
    </dgm:pt>
    <dgm:pt modelId="{38A98E60-DDE2-42F0-B11B-68C681BBE8DE}">
      <dgm:prSet phldrT="[Text]"/>
      <dgm:spPr>
        <a:solidFill>
          <a:srgbClr val="00B0F0"/>
        </a:solidFill>
      </dgm:spPr>
      <dgm:t>
        <a:bodyPr/>
        <a:lstStyle/>
        <a:p>
          <a:r>
            <a:rPr lang="en-US" b="1" dirty="0">
              <a:solidFill>
                <a:schemeClr val="tx1"/>
              </a:solidFill>
            </a:rPr>
            <a:t>Meeting</a:t>
          </a:r>
        </a:p>
      </dgm:t>
    </dgm:pt>
    <dgm:pt modelId="{36E426D7-45FC-4ABA-8DF9-8A8AE96970A7}" type="parTrans" cxnId="{36A3E297-F4CB-4774-B006-18940C82C9EA}">
      <dgm:prSet/>
      <dgm:spPr/>
      <dgm:t>
        <a:bodyPr/>
        <a:lstStyle/>
        <a:p>
          <a:endParaRPr lang="en-US"/>
        </a:p>
      </dgm:t>
    </dgm:pt>
    <dgm:pt modelId="{869046B3-F58C-4CCC-960C-78678B1CDD7F}" type="sibTrans" cxnId="{36A3E297-F4CB-4774-B006-18940C82C9EA}">
      <dgm:prSet/>
      <dgm:spPr/>
      <dgm:t>
        <a:bodyPr/>
        <a:lstStyle/>
        <a:p>
          <a:endParaRPr lang="en-US"/>
        </a:p>
      </dgm:t>
    </dgm:pt>
    <dgm:pt modelId="{AF355962-22A5-450A-915B-59DC43D82E4E}">
      <dgm:prSet phldrT="[Text]"/>
      <dgm:spPr>
        <a:solidFill>
          <a:srgbClr val="66CCFF"/>
        </a:solidFill>
      </dgm:spPr>
      <dgm:t>
        <a:bodyPr/>
        <a:lstStyle/>
        <a:p>
          <a:r>
            <a:rPr lang="en-US" b="1" dirty="0">
              <a:solidFill>
                <a:schemeClr val="tx1"/>
              </a:solidFill>
            </a:rPr>
            <a:t>Field Trip</a:t>
          </a:r>
        </a:p>
      </dgm:t>
    </dgm:pt>
    <dgm:pt modelId="{CB2BE9E4-6E64-4672-81AC-661CEE1C191C}" type="parTrans" cxnId="{EC2FE330-8CD1-4129-8835-227DB1095C35}">
      <dgm:prSet/>
      <dgm:spPr/>
      <dgm:t>
        <a:bodyPr/>
        <a:lstStyle/>
        <a:p>
          <a:endParaRPr lang="en-US"/>
        </a:p>
      </dgm:t>
    </dgm:pt>
    <dgm:pt modelId="{436360D3-EF95-4B15-8573-739E7807D4AE}" type="sibTrans" cxnId="{EC2FE330-8CD1-4129-8835-227DB1095C35}">
      <dgm:prSet/>
      <dgm:spPr/>
      <dgm:t>
        <a:bodyPr/>
        <a:lstStyle/>
        <a:p>
          <a:endParaRPr lang="en-US"/>
        </a:p>
      </dgm:t>
    </dgm:pt>
    <dgm:pt modelId="{3A809AD6-B625-4012-98FA-5DCCB99F657D}">
      <dgm:prSet phldrT="[Text]"/>
      <dgm:spPr>
        <a:solidFill>
          <a:srgbClr val="99CCFF"/>
        </a:solidFill>
      </dgm:spPr>
      <dgm:t>
        <a:bodyPr/>
        <a:lstStyle/>
        <a:p>
          <a:r>
            <a:rPr lang="en-US" b="1" dirty="0">
              <a:solidFill>
                <a:schemeClr val="tx1"/>
              </a:solidFill>
            </a:rPr>
            <a:t>Workshop. Seminar, Course</a:t>
          </a:r>
        </a:p>
      </dgm:t>
    </dgm:pt>
    <dgm:pt modelId="{FD267054-2D10-4127-BDF6-8AE8677A2487}" type="parTrans" cxnId="{2A839A31-9428-4F07-BEE9-E2DFD1581CAC}">
      <dgm:prSet/>
      <dgm:spPr/>
      <dgm:t>
        <a:bodyPr/>
        <a:lstStyle/>
        <a:p>
          <a:endParaRPr lang="en-US"/>
        </a:p>
      </dgm:t>
    </dgm:pt>
    <dgm:pt modelId="{5C923B76-924E-4E3B-957C-3751C395DE27}" type="sibTrans" cxnId="{2A839A31-9428-4F07-BEE9-E2DFD1581CAC}">
      <dgm:prSet/>
      <dgm:spPr/>
      <dgm:t>
        <a:bodyPr/>
        <a:lstStyle/>
        <a:p>
          <a:endParaRPr lang="en-US"/>
        </a:p>
      </dgm:t>
    </dgm:pt>
    <dgm:pt modelId="{354E9521-B6B1-4C3C-BCBC-8DDEC13D202F}" type="pres">
      <dgm:prSet presAssocID="{147FE3BE-8FEE-471B-B69E-96FF19A89EF0}" presName="cycle" presStyleCnt="0">
        <dgm:presLayoutVars>
          <dgm:dir/>
          <dgm:resizeHandles val="exact"/>
        </dgm:presLayoutVars>
      </dgm:prSet>
      <dgm:spPr/>
    </dgm:pt>
    <dgm:pt modelId="{6E43E2D7-07BD-4E97-AC99-27F18C55AAD0}" type="pres">
      <dgm:prSet presAssocID="{8309D20D-10BE-48C3-922B-FC8579E72365}" presName="node" presStyleLbl="node1" presStyleIdx="0" presStyleCnt="5" custScaleX="378029">
        <dgm:presLayoutVars>
          <dgm:bulletEnabled val="1"/>
        </dgm:presLayoutVars>
      </dgm:prSet>
      <dgm:spPr/>
    </dgm:pt>
    <dgm:pt modelId="{F19C1B75-3785-4FBF-A002-648785674523}" type="pres">
      <dgm:prSet presAssocID="{8309D20D-10BE-48C3-922B-FC8579E72365}" presName="spNode" presStyleCnt="0"/>
      <dgm:spPr/>
    </dgm:pt>
    <dgm:pt modelId="{3CFC53DA-4672-408E-B50C-86A933E9A600}" type="pres">
      <dgm:prSet presAssocID="{920E9623-A6C4-413E-8ED2-87383C796D02}" presName="sibTrans" presStyleLbl="sibTrans1D1" presStyleIdx="0" presStyleCnt="5"/>
      <dgm:spPr/>
    </dgm:pt>
    <dgm:pt modelId="{4AE0325E-3F13-40E6-96CE-DA96781C8948}" type="pres">
      <dgm:prSet presAssocID="{80BAC5E5-F59F-42A2-B249-E559CEF258BB}" presName="node" presStyleLbl="node1" presStyleIdx="1" presStyleCnt="5" custScaleX="294181" custScaleY="181021" custRadScaleRad="138268" custRadScaleInc="58577">
        <dgm:presLayoutVars>
          <dgm:bulletEnabled val="1"/>
        </dgm:presLayoutVars>
      </dgm:prSet>
      <dgm:spPr/>
    </dgm:pt>
    <dgm:pt modelId="{81F53589-3682-4D46-88DE-86B0E8F72563}" type="pres">
      <dgm:prSet presAssocID="{80BAC5E5-F59F-42A2-B249-E559CEF258BB}" presName="spNode" presStyleCnt="0"/>
      <dgm:spPr/>
    </dgm:pt>
    <dgm:pt modelId="{529D9D22-82F9-4CDD-A88A-FCA06166B822}" type="pres">
      <dgm:prSet presAssocID="{2011FDD9-2CC3-45B7-9BE5-4834565164B5}" presName="sibTrans" presStyleLbl="sibTrans1D1" presStyleIdx="1" presStyleCnt="5"/>
      <dgm:spPr/>
    </dgm:pt>
    <dgm:pt modelId="{8518F89D-A9E4-4B03-B98B-A7A1C700FDE2}" type="pres">
      <dgm:prSet presAssocID="{38A98E60-DDE2-42F0-B11B-68C681BBE8DE}" presName="node" presStyleLbl="node1" presStyleIdx="2" presStyleCnt="5" custScaleX="177393" custRadScaleRad="134111" custRadScaleInc="-72007">
        <dgm:presLayoutVars>
          <dgm:bulletEnabled val="1"/>
        </dgm:presLayoutVars>
      </dgm:prSet>
      <dgm:spPr/>
    </dgm:pt>
    <dgm:pt modelId="{93961487-382A-4279-B198-82DB4F36EF5B}" type="pres">
      <dgm:prSet presAssocID="{38A98E60-DDE2-42F0-B11B-68C681BBE8DE}" presName="spNode" presStyleCnt="0"/>
      <dgm:spPr/>
    </dgm:pt>
    <dgm:pt modelId="{A54A30E4-3AC5-4145-A537-B73E4BD17214}" type="pres">
      <dgm:prSet presAssocID="{869046B3-F58C-4CCC-960C-78678B1CDD7F}" presName="sibTrans" presStyleLbl="sibTrans1D1" presStyleIdx="2" presStyleCnt="5"/>
      <dgm:spPr/>
    </dgm:pt>
    <dgm:pt modelId="{E36069FA-78BA-4E94-A799-AC52FB4F4111}" type="pres">
      <dgm:prSet presAssocID="{AF355962-22A5-450A-915B-59DC43D82E4E}" presName="node" presStyleLbl="node1" presStyleIdx="3" presStyleCnt="5" custScaleX="179586" custRadScaleRad="130340" custRadScaleInc="66813">
        <dgm:presLayoutVars>
          <dgm:bulletEnabled val="1"/>
        </dgm:presLayoutVars>
      </dgm:prSet>
      <dgm:spPr/>
    </dgm:pt>
    <dgm:pt modelId="{AC2496D9-FB27-402E-A313-ADC3515E9B58}" type="pres">
      <dgm:prSet presAssocID="{AF355962-22A5-450A-915B-59DC43D82E4E}" presName="spNode" presStyleCnt="0"/>
      <dgm:spPr/>
    </dgm:pt>
    <dgm:pt modelId="{E40B7231-5E83-4428-AF65-0AD5E6C40B6B}" type="pres">
      <dgm:prSet presAssocID="{436360D3-EF95-4B15-8573-739E7807D4AE}" presName="sibTrans" presStyleLbl="sibTrans1D1" presStyleIdx="3" presStyleCnt="5"/>
      <dgm:spPr/>
    </dgm:pt>
    <dgm:pt modelId="{8EEFBAA5-BB5D-49C3-965F-575D6BFF593C}" type="pres">
      <dgm:prSet presAssocID="{3A809AD6-B625-4012-98FA-5DCCB99F657D}" presName="node" presStyleLbl="node1" presStyleIdx="4" presStyleCnt="5" custScaleX="256291" custScaleY="163451" custRadScaleRad="120629" custRadScaleInc="-56290">
        <dgm:presLayoutVars>
          <dgm:bulletEnabled val="1"/>
        </dgm:presLayoutVars>
      </dgm:prSet>
      <dgm:spPr/>
    </dgm:pt>
    <dgm:pt modelId="{945A711C-D56F-4FAA-BA9D-9CF1CCA62BE4}" type="pres">
      <dgm:prSet presAssocID="{3A809AD6-B625-4012-98FA-5DCCB99F657D}" presName="spNode" presStyleCnt="0"/>
      <dgm:spPr/>
    </dgm:pt>
    <dgm:pt modelId="{2550EDCA-34A7-4461-B47E-D7DB705BC5E0}" type="pres">
      <dgm:prSet presAssocID="{5C923B76-924E-4E3B-957C-3751C395DE27}" presName="sibTrans" presStyleLbl="sibTrans1D1" presStyleIdx="4" presStyleCnt="5"/>
      <dgm:spPr/>
    </dgm:pt>
  </dgm:ptLst>
  <dgm:cxnLst>
    <dgm:cxn modelId="{BA487903-93F0-4BE0-BFE3-B92A1DA2C3A0}" type="presOf" srcId="{869046B3-F58C-4CCC-960C-78678B1CDD7F}" destId="{A54A30E4-3AC5-4145-A537-B73E4BD17214}" srcOrd="0" destOrd="0" presId="urn:microsoft.com/office/officeart/2005/8/layout/cycle5"/>
    <dgm:cxn modelId="{E0BDEE0A-2559-4676-A6F8-8ACF150FCA24}" type="presOf" srcId="{3A809AD6-B625-4012-98FA-5DCCB99F657D}" destId="{8EEFBAA5-BB5D-49C3-965F-575D6BFF593C}" srcOrd="0" destOrd="0" presId="urn:microsoft.com/office/officeart/2005/8/layout/cycle5"/>
    <dgm:cxn modelId="{46145110-9D6B-4A76-B9BC-C702CD3F3BE1}" srcId="{147FE3BE-8FEE-471B-B69E-96FF19A89EF0}" destId="{8309D20D-10BE-48C3-922B-FC8579E72365}" srcOrd="0" destOrd="0" parTransId="{DEF178F6-D9B2-45D6-824A-FFF1E763E89F}" sibTransId="{920E9623-A6C4-413E-8ED2-87383C796D02}"/>
    <dgm:cxn modelId="{A2831E1E-9B53-4F7C-A83D-2F6B8E6651FF}" srcId="{147FE3BE-8FEE-471B-B69E-96FF19A89EF0}" destId="{80BAC5E5-F59F-42A2-B249-E559CEF258BB}" srcOrd="1" destOrd="0" parTransId="{4BF3ACA4-649D-489C-AA13-149837144363}" sibTransId="{2011FDD9-2CC3-45B7-9BE5-4834565164B5}"/>
    <dgm:cxn modelId="{DDF9EA28-0A57-49B7-88AB-B37FF74C5C17}" type="presOf" srcId="{436360D3-EF95-4B15-8573-739E7807D4AE}" destId="{E40B7231-5E83-4428-AF65-0AD5E6C40B6B}" srcOrd="0" destOrd="0" presId="urn:microsoft.com/office/officeart/2005/8/layout/cycle5"/>
    <dgm:cxn modelId="{EC2FE330-8CD1-4129-8835-227DB1095C35}" srcId="{147FE3BE-8FEE-471B-B69E-96FF19A89EF0}" destId="{AF355962-22A5-450A-915B-59DC43D82E4E}" srcOrd="3" destOrd="0" parTransId="{CB2BE9E4-6E64-4672-81AC-661CEE1C191C}" sibTransId="{436360D3-EF95-4B15-8573-739E7807D4AE}"/>
    <dgm:cxn modelId="{2A839A31-9428-4F07-BEE9-E2DFD1581CAC}" srcId="{147FE3BE-8FEE-471B-B69E-96FF19A89EF0}" destId="{3A809AD6-B625-4012-98FA-5DCCB99F657D}" srcOrd="4" destOrd="0" parTransId="{FD267054-2D10-4127-BDF6-8AE8677A2487}" sibTransId="{5C923B76-924E-4E3B-957C-3751C395DE27}"/>
    <dgm:cxn modelId="{3450E65D-F905-415B-A493-13865723367F}" type="presOf" srcId="{8309D20D-10BE-48C3-922B-FC8579E72365}" destId="{6E43E2D7-07BD-4E97-AC99-27F18C55AAD0}" srcOrd="0" destOrd="0" presId="urn:microsoft.com/office/officeart/2005/8/layout/cycle5"/>
    <dgm:cxn modelId="{B92CE141-B9F1-4F56-A4C3-52E8334B7F5F}" type="presOf" srcId="{920E9623-A6C4-413E-8ED2-87383C796D02}" destId="{3CFC53DA-4672-408E-B50C-86A933E9A600}" srcOrd="0" destOrd="0" presId="urn:microsoft.com/office/officeart/2005/8/layout/cycle5"/>
    <dgm:cxn modelId="{7AD82C53-9AD2-4CCC-8AE9-ABCA2794F11D}" type="presOf" srcId="{80BAC5E5-F59F-42A2-B249-E559CEF258BB}" destId="{4AE0325E-3F13-40E6-96CE-DA96781C8948}" srcOrd="0" destOrd="0" presId="urn:microsoft.com/office/officeart/2005/8/layout/cycle5"/>
    <dgm:cxn modelId="{DDA0CA7E-ED4D-4AD2-9E50-69F4E55215BE}" type="presOf" srcId="{5C923B76-924E-4E3B-957C-3751C395DE27}" destId="{2550EDCA-34A7-4461-B47E-D7DB705BC5E0}" srcOrd="0" destOrd="0" presId="urn:microsoft.com/office/officeart/2005/8/layout/cycle5"/>
    <dgm:cxn modelId="{430F8481-7AD8-40F8-AD6E-2236E807FB86}" type="presOf" srcId="{38A98E60-DDE2-42F0-B11B-68C681BBE8DE}" destId="{8518F89D-A9E4-4B03-B98B-A7A1C700FDE2}" srcOrd="0" destOrd="0" presId="urn:microsoft.com/office/officeart/2005/8/layout/cycle5"/>
    <dgm:cxn modelId="{18017286-72F7-4210-BD38-2FFF89C98BEC}" type="presOf" srcId="{2011FDD9-2CC3-45B7-9BE5-4834565164B5}" destId="{529D9D22-82F9-4CDD-A88A-FCA06166B822}" srcOrd="0" destOrd="0" presId="urn:microsoft.com/office/officeart/2005/8/layout/cycle5"/>
    <dgm:cxn modelId="{36A3E297-F4CB-4774-B006-18940C82C9EA}" srcId="{147FE3BE-8FEE-471B-B69E-96FF19A89EF0}" destId="{38A98E60-DDE2-42F0-B11B-68C681BBE8DE}" srcOrd="2" destOrd="0" parTransId="{36E426D7-45FC-4ABA-8DF9-8A8AE96970A7}" sibTransId="{869046B3-F58C-4CCC-960C-78678B1CDD7F}"/>
    <dgm:cxn modelId="{DA4FA99A-0038-472E-A9DD-39E17351E8E7}" type="presOf" srcId="{147FE3BE-8FEE-471B-B69E-96FF19A89EF0}" destId="{354E9521-B6B1-4C3C-BCBC-8DDEC13D202F}" srcOrd="0" destOrd="0" presId="urn:microsoft.com/office/officeart/2005/8/layout/cycle5"/>
    <dgm:cxn modelId="{F9CCD2F7-FC70-42DE-B170-818D8CA7F89F}" type="presOf" srcId="{AF355962-22A5-450A-915B-59DC43D82E4E}" destId="{E36069FA-78BA-4E94-A799-AC52FB4F4111}" srcOrd="0" destOrd="0" presId="urn:microsoft.com/office/officeart/2005/8/layout/cycle5"/>
    <dgm:cxn modelId="{FFC09117-05A3-4617-9D8A-38CC75382075}" type="presParOf" srcId="{354E9521-B6B1-4C3C-BCBC-8DDEC13D202F}" destId="{6E43E2D7-07BD-4E97-AC99-27F18C55AAD0}" srcOrd="0" destOrd="0" presId="urn:microsoft.com/office/officeart/2005/8/layout/cycle5"/>
    <dgm:cxn modelId="{C0F54C49-591E-408A-9FED-AB0C14FC523C}" type="presParOf" srcId="{354E9521-B6B1-4C3C-BCBC-8DDEC13D202F}" destId="{F19C1B75-3785-4FBF-A002-648785674523}" srcOrd="1" destOrd="0" presId="urn:microsoft.com/office/officeart/2005/8/layout/cycle5"/>
    <dgm:cxn modelId="{EBC353E4-C653-49DF-9C6A-BB59A6EF0E54}" type="presParOf" srcId="{354E9521-B6B1-4C3C-BCBC-8DDEC13D202F}" destId="{3CFC53DA-4672-408E-B50C-86A933E9A600}" srcOrd="2" destOrd="0" presId="urn:microsoft.com/office/officeart/2005/8/layout/cycle5"/>
    <dgm:cxn modelId="{1ADA6DE1-A1EF-480B-8249-950F35A7E87F}" type="presParOf" srcId="{354E9521-B6B1-4C3C-BCBC-8DDEC13D202F}" destId="{4AE0325E-3F13-40E6-96CE-DA96781C8948}" srcOrd="3" destOrd="0" presId="urn:microsoft.com/office/officeart/2005/8/layout/cycle5"/>
    <dgm:cxn modelId="{00908B26-32F7-4B4C-B67A-2B70D4C07FC8}" type="presParOf" srcId="{354E9521-B6B1-4C3C-BCBC-8DDEC13D202F}" destId="{81F53589-3682-4D46-88DE-86B0E8F72563}" srcOrd="4" destOrd="0" presId="urn:microsoft.com/office/officeart/2005/8/layout/cycle5"/>
    <dgm:cxn modelId="{C1C4A26D-3BD3-4A67-8D6E-186FD24A33F6}" type="presParOf" srcId="{354E9521-B6B1-4C3C-BCBC-8DDEC13D202F}" destId="{529D9D22-82F9-4CDD-A88A-FCA06166B822}" srcOrd="5" destOrd="0" presId="urn:microsoft.com/office/officeart/2005/8/layout/cycle5"/>
    <dgm:cxn modelId="{63A5CE24-1A7E-46F5-8502-E58E48E4A029}" type="presParOf" srcId="{354E9521-B6B1-4C3C-BCBC-8DDEC13D202F}" destId="{8518F89D-A9E4-4B03-B98B-A7A1C700FDE2}" srcOrd="6" destOrd="0" presId="urn:microsoft.com/office/officeart/2005/8/layout/cycle5"/>
    <dgm:cxn modelId="{4D8B0EE5-DFAE-4081-87D0-E763396B3FCC}" type="presParOf" srcId="{354E9521-B6B1-4C3C-BCBC-8DDEC13D202F}" destId="{93961487-382A-4279-B198-82DB4F36EF5B}" srcOrd="7" destOrd="0" presId="urn:microsoft.com/office/officeart/2005/8/layout/cycle5"/>
    <dgm:cxn modelId="{19A966FC-2740-42B1-8762-E8F964A0AB69}" type="presParOf" srcId="{354E9521-B6B1-4C3C-BCBC-8DDEC13D202F}" destId="{A54A30E4-3AC5-4145-A537-B73E4BD17214}" srcOrd="8" destOrd="0" presId="urn:microsoft.com/office/officeart/2005/8/layout/cycle5"/>
    <dgm:cxn modelId="{831698C7-4C86-4EEA-A686-4A054858AABF}" type="presParOf" srcId="{354E9521-B6B1-4C3C-BCBC-8DDEC13D202F}" destId="{E36069FA-78BA-4E94-A799-AC52FB4F4111}" srcOrd="9" destOrd="0" presId="urn:microsoft.com/office/officeart/2005/8/layout/cycle5"/>
    <dgm:cxn modelId="{04448FBF-4A62-4745-9658-F9EC313DB171}" type="presParOf" srcId="{354E9521-B6B1-4C3C-BCBC-8DDEC13D202F}" destId="{AC2496D9-FB27-402E-A313-ADC3515E9B58}" srcOrd="10" destOrd="0" presId="urn:microsoft.com/office/officeart/2005/8/layout/cycle5"/>
    <dgm:cxn modelId="{81A34676-3E24-43A9-9B23-9520551182E4}" type="presParOf" srcId="{354E9521-B6B1-4C3C-BCBC-8DDEC13D202F}" destId="{E40B7231-5E83-4428-AF65-0AD5E6C40B6B}" srcOrd="11" destOrd="0" presId="urn:microsoft.com/office/officeart/2005/8/layout/cycle5"/>
    <dgm:cxn modelId="{B9DC09F7-6003-4065-AF19-98E39F42A040}" type="presParOf" srcId="{354E9521-B6B1-4C3C-BCBC-8DDEC13D202F}" destId="{8EEFBAA5-BB5D-49C3-965F-575D6BFF593C}" srcOrd="12" destOrd="0" presId="urn:microsoft.com/office/officeart/2005/8/layout/cycle5"/>
    <dgm:cxn modelId="{5F6CD966-62A2-4E23-85EA-7F17D3A99445}" type="presParOf" srcId="{354E9521-B6B1-4C3C-BCBC-8DDEC13D202F}" destId="{945A711C-D56F-4FAA-BA9D-9CF1CCA62BE4}" srcOrd="13" destOrd="0" presId="urn:microsoft.com/office/officeart/2005/8/layout/cycle5"/>
    <dgm:cxn modelId="{B3A3B117-A05F-4331-972B-A3DC82948E34}" type="presParOf" srcId="{354E9521-B6B1-4C3C-BCBC-8DDEC13D202F}" destId="{2550EDCA-34A7-4461-B47E-D7DB705BC5E0}"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78284F-3DB1-4564-B89A-EFB4F63A9141}">
      <dsp:nvSpPr>
        <dsp:cNvPr id="0" name=""/>
        <dsp:cNvSpPr/>
      </dsp:nvSpPr>
      <dsp:spPr>
        <a:xfrm>
          <a:off x="2058998" y="49213"/>
          <a:ext cx="3258572" cy="2477606"/>
        </a:xfrm>
        <a:prstGeom prst="ellipse">
          <a:avLst/>
        </a:prstGeom>
        <a:solidFill>
          <a:srgbClr val="FFFF00"/>
        </a:soli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rtl="0">
            <a:lnSpc>
              <a:spcPct val="90000"/>
            </a:lnSpc>
            <a:spcBef>
              <a:spcPct val="0"/>
            </a:spcBef>
            <a:spcAft>
              <a:spcPct val="35000"/>
            </a:spcAft>
            <a:buNone/>
          </a:pPr>
          <a:r>
            <a:rPr lang="en-GB" sz="2800" kern="1200" dirty="0"/>
            <a:t>Pre-defined structure</a:t>
          </a:r>
          <a:endParaRPr lang="en-US" sz="2800" kern="1200" dirty="0"/>
        </a:p>
      </dsp:txBody>
      <dsp:txXfrm>
        <a:off x="2493474" y="482794"/>
        <a:ext cx="2389619" cy="1114922"/>
      </dsp:txXfrm>
    </dsp:sp>
    <dsp:sp modelId="{929FA9F9-FD77-4802-A51F-9E9893841A12}">
      <dsp:nvSpPr>
        <dsp:cNvPr id="0" name=""/>
        <dsp:cNvSpPr/>
      </dsp:nvSpPr>
      <dsp:spPr>
        <a:xfrm>
          <a:off x="3132924" y="1668254"/>
          <a:ext cx="3278888" cy="2477606"/>
        </a:xfrm>
        <a:prstGeom prst="ellipse">
          <a:avLst/>
        </a:prstGeom>
        <a:solidFill>
          <a:srgbClr val="FFCC99"/>
        </a:soli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l" defTabSz="1200150" rtl="0">
            <a:lnSpc>
              <a:spcPct val="90000"/>
            </a:lnSpc>
            <a:spcBef>
              <a:spcPct val="0"/>
            </a:spcBef>
            <a:spcAft>
              <a:spcPct val="35000"/>
            </a:spcAft>
            <a:buNone/>
          </a:pPr>
          <a:r>
            <a:rPr lang="en-GB" sz="2700" kern="1200" dirty="0"/>
            <a:t>Independent sections</a:t>
          </a:r>
          <a:endParaRPr lang="en-US" sz="2700" kern="1200" dirty="0"/>
        </a:p>
      </dsp:txBody>
      <dsp:txXfrm>
        <a:off x="4135718" y="2308303"/>
        <a:ext cx="1967333" cy="1362683"/>
      </dsp:txXfrm>
    </dsp:sp>
    <dsp:sp modelId="{6B990262-DF3E-45F1-8F85-9696FE7C0B32}">
      <dsp:nvSpPr>
        <dsp:cNvPr id="0" name=""/>
        <dsp:cNvSpPr/>
      </dsp:nvSpPr>
      <dsp:spPr>
        <a:xfrm>
          <a:off x="620628" y="1725611"/>
          <a:ext cx="3241204" cy="2477606"/>
        </a:xfrm>
        <a:prstGeom prst="ellipse">
          <a:avLst/>
        </a:prstGeom>
        <a:solidFill>
          <a:srgbClr val="CCFFCC"/>
        </a:soli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rtl="0">
            <a:lnSpc>
              <a:spcPct val="90000"/>
            </a:lnSpc>
            <a:spcBef>
              <a:spcPct val="0"/>
            </a:spcBef>
            <a:spcAft>
              <a:spcPct val="35000"/>
            </a:spcAft>
            <a:buNone/>
          </a:pPr>
          <a:endParaRPr lang="en-GB" sz="2800" kern="1200" dirty="0"/>
        </a:p>
        <a:p>
          <a:pPr marL="0" lvl="0" indent="0" algn="ctr" defTabSz="1244600" rtl="0">
            <a:lnSpc>
              <a:spcPct val="90000"/>
            </a:lnSpc>
            <a:spcBef>
              <a:spcPct val="0"/>
            </a:spcBef>
            <a:spcAft>
              <a:spcPct val="35000"/>
            </a:spcAft>
            <a:buNone/>
          </a:pPr>
          <a:r>
            <a:rPr lang="en-GB" sz="2800" kern="1200" dirty="0"/>
            <a:t>Unbiased and objective conclusions </a:t>
          </a:r>
          <a:br>
            <a:rPr lang="en-GB" sz="2800" kern="1200" dirty="0"/>
          </a:br>
          <a:br>
            <a:rPr lang="en-GB" sz="1900" kern="1200" dirty="0"/>
          </a:br>
          <a:endParaRPr lang="en-US" sz="1900" kern="1200" dirty="0"/>
        </a:p>
      </dsp:txBody>
      <dsp:txXfrm>
        <a:off x="925841" y="2365659"/>
        <a:ext cx="1944722" cy="13626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5622F-D48B-4447-9AAB-A5FA6DC53B67}">
      <dsp:nvSpPr>
        <dsp:cNvPr id="0" name=""/>
        <dsp:cNvSpPr/>
      </dsp:nvSpPr>
      <dsp:spPr>
        <a:xfrm>
          <a:off x="1701" y="0"/>
          <a:ext cx="7310188" cy="593410"/>
        </a:xfrm>
        <a:prstGeom prst="roundRect">
          <a:avLst>
            <a:gd name="adj" fmla="val 10000"/>
          </a:avLst>
        </a:prstGeom>
        <a:solidFill>
          <a:srgbClr val="F9B1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err="1">
              <a:solidFill>
                <a:schemeClr val="tx1"/>
              </a:solidFill>
            </a:rPr>
            <a:t>Organisational</a:t>
          </a:r>
          <a:r>
            <a:rPr lang="en-US" sz="2500" kern="1200" dirty="0">
              <a:solidFill>
                <a:schemeClr val="tx1"/>
              </a:solidFill>
            </a:rPr>
            <a:t> Policies &amp; Procedures</a:t>
          </a:r>
        </a:p>
      </dsp:txBody>
      <dsp:txXfrm>
        <a:off x="19081" y="17380"/>
        <a:ext cx="7275428" cy="558650"/>
      </dsp:txXfrm>
    </dsp:sp>
    <dsp:sp modelId="{B38D1C44-952C-4B43-8DD4-8B990F631C03}">
      <dsp:nvSpPr>
        <dsp:cNvPr id="0" name=""/>
        <dsp:cNvSpPr/>
      </dsp:nvSpPr>
      <dsp:spPr>
        <a:xfrm>
          <a:off x="508" y="787037"/>
          <a:ext cx="4074363" cy="1164828"/>
        </a:xfrm>
        <a:prstGeom prst="roundRect">
          <a:avLst>
            <a:gd name="adj" fmla="val 10000"/>
          </a:avLst>
        </a:prstGeom>
        <a:solidFill>
          <a:srgbClr val="EDC5C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solidFill>
                <a:schemeClr val="tx1"/>
              </a:solidFill>
              <a:latin typeface="+mn-lt"/>
            </a:rPr>
            <a:t>Feasibility, Evaluation, Recommendation</a:t>
          </a:r>
          <a:endParaRPr lang="en-US" sz="2800" kern="1200" dirty="0">
            <a:solidFill>
              <a:schemeClr val="tx1"/>
            </a:solidFill>
            <a:latin typeface="+mn-lt"/>
          </a:endParaRPr>
        </a:p>
      </dsp:txBody>
      <dsp:txXfrm>
        <a:off x="34625" y="821154"/>
        <a:ext cx="4006129" cy="1096594"/>
      </dsp:txXfrm>
    </dsp:sp>
    <dsp:sp modelId="{AB6DDA53-D6D1-4C03-8855-CF51A5A28EF4}">
      <dsp:nvSpPr>
        <dsp:cNvPr id="0" name=""/>
        <dsp:cNvSpPr/>
      </dsp:nvSpPr>
      <dsp:spPr>
        <a:xfrm>
          <a:off x="16185" y="1996152"/>
          <a:ext cx="2028507" cy="2064762"/>
        </a:xfrm>
        <a:prstGeom prst="roundRect">
          <a:avLst>
            <a:gd name="adj" fmla="val 10000"/>
          </a:avLst>
        </a:prstGeom>
        <a:solidFill>
          <a:srgbClr val="FF979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rPr>
            <a:t>Proposals &amp; Business Plans</a:t>
          </a:r>
        </a:p>
      </dsp:txBody>
      <dsp:txXfrm>
        <a:off x="75598" y="2055565"/>
        <a:ext cx="1909681" cy="1945936"/>
      </dsp:txXfrm>
    </dsp:sp>
    <dsp:sp modelId="{BFD4BC55-8264-4BAB-AC98-784FA0853D81}">
      <dsp:nvSpPr>
        <dsp:cNvPr id="0" name=""/>
        <dsp:cNvSpPr/>
      </dsp:nvSpPr>
      <dsp:spPr>
        <a:xfrm>
          <a:off x="2474976" y="2227568"/>
          <a:ext cx="2028507" cy="1778599"/>
        </a:xfrm>
        <a:prstGeom prst="roundRect">
          <a:avLst>
            <a:gd name="adj" fmla="val 10000"/>
          </a:avLst>
        </a:prstGeom>
        <a:solidFill>
          <a:srgbClr val="FF66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b="0" kern="1200" dirty="0">
              <a:solidFill>
                <a:schemeClr val="tx1"/>
              </a:solidFill>
              <a:latin typeface="+mn-lt"/>
            </a:rPr>
            <a:t>Technical background/</a:t>
          </a:r>
        </a:p>
        <a:p>
          <a:pPr marL="0" lvl="0" indent="0" algn="ctr" defTabSz="977900">
            <a:lnSpc>
              <a:spcPct val="90000"/>
            </a:lnSpc>
            <a:spcBef>
              <a:spcPct val="0"/>
            </a:spcBef>
            <a:spcAft>
              <a:spcPct val="35000"/>
            </a:spcAft>
            <a:buNone/>
          </a:pPr>
          <a:r>
            <a:rPr lang="en-GB" sz="2200" b="0" kern="1200" dirty="0">
              <a:solidFill>
                <a:schemeClr val="tx1"/>
              </a:solidFill>
              <a:latin typeface="+mn-lt"/>
            </a:rPr>
            <a:t>Specifications</a:t>
          </a:r>
          <a:endParaRPr lang="en-US" sz="2200" b="0" kern="1200" dirty="0">
            <a:solidFill>
              <a:schemeClr val="tx1"/>
            </a:solidFill>
            <a:latin typeface="+mn-lt"/>
          </a:endParaRPr>
        </a:p>
      </dsp:txBody>
      <dsp:txXfrm>
        <a:off x="2527069" y="2279661"/>
        <a:ext cx="1924321" cy="1674413"/>
      </dsp:txXfrm>
    </dsp:sp>
    <dsp:sp modelId="{F0541EB4-C0EF-4E89-B536-8564817B847C}">
      <dsp:nvSpPr>
        <dsp:cNvPr id="0" name=""/>
        <dsp:cNvSpPr/>
      </dsp:nvSpPr>
      <dsp:spPr>
        <a:xfrm>
          <a:off x="4072266" y="787038"/>
          <a:ext cx="3213009" cy="1164828"/>
        </a:xfrm>
        <a:prstGeom prst="roundRect">
          <a:avLst>
            <a:gd name="adj" fmla="val 10000"/>
          </a:avLst>
        </a:prstGeom>
        <a:solidFill>
          <a:srgbClr val="FF93B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100000"/>
            </a:lnSpc>
            <a:spcBef>
              <a:spcPct val="0"/>
            </a:spcBef>
            <a:spcAft>
              <a:spcPts val="0"/>
            </a:spcAft>
            <a:buNone/>
          </a:pPr>
          <a:r>
            <a:rPr lang="en-GB" sz="2400" kern="1200" dirty="0">
              <a:solidFill>
                <a:schemeClr val="tx1"/>
              </a:solidFill>
              <a:latin typeface="+mn-lt"/>
            </a:rPr>
            <a:t>Research Studies, Market Research,</a:t>
          </a:r>
        </a:p>
        <a:p>
          <a:pPr marL="0" lvl="0" indent="0" algn="ctr" defTabSz="1066800">
            <a:lnSpc>
              <a:spcPct val="100000"/>
            </a:lnSpc>
            <a:spcBef>
              <a:spcPct val="0"/>
            </a:spcBef>
            <a:spcAft>
              <a:spcPts val="0"/>
            </a:spcAft>
            <a:buNone/>
          </a:pPr>
          <a:r>
            <a:rPr lang="en-GB" sz="2400" kern="1200" dirty="0">
              <a:solidFill>
                <a:schemeClr val="tx1"/>
              </a:solidFill>
              <a:latin typeface="+mn-lt"/>
            </a:rPr>
            <a:t>Investigative Reports</a:t>
          </a:r>
          <a:endParaRPr lang="en-US" sz="2400" kern="1200" dirty="0">
            <a:solidFill>
              <a:schemeClr val="tx1"/>
            </a:solidFill>
            <a:latin typeface="+mn-lt"/>
          </a:endParaRPr>
        </a:p>
      </dsp:txBody>
      <dsp:txXfrm>
        <a:off x="4106383" y="821155"/>
        <a:ext cx="3144775" cy="1096594"/>
      </dsp:txXfrm>
    </dsp:sp>
    <dsp:sp modelId="{E44F625A-A457-4105-8E4F-03C1A1C0A939}">
      <dsp:nvSpPr>
        <dsp:cNvPr id="0" name=""/>
        <dsp:cNvSpPr/>
      </dsp:nvSpPr>
      <dsp:spPr>
        <a:xfrm>
          <a:off x="5072602" y="2453859"/>
          <a:ext cx="2028507" cy="1555464"/>
        </a:xfrm>
        <a:prstGeom prst="roundRect">
          <a:avLst>
            <a:gd name="adj" fmla="val 10000"/>
          </a:avLst>
        </a:prstGeom>
        <a:solidFill>
          <a:srgbClr val="FF33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tx1"/>
              </a:solidFill>
              <a:latin typeface="+mn-lt"/>
            </a:rPr>
            <a:t>Compliance</a:t>
          </a:r>
        </a:p>
        <a:p>
          <a:pPr marL="0" lvl="0" indent="0" algn="ctr" defTabSz="1066800">
            <a:lnSpc>
              <a:spcPct val="90000"/>
            </a:lnSpc>
            <a:spcBef>
              <a:spcPct val="0"/>
            </a:spcBef>
            <a:spcAft>
              <a:spcPct val="35000"/>
            </a:spcAft>
            <a:buNone/>
          </a:pPr>
          <a:r>
            <a:rPr lang="en-GB" sz="2400" kern="1200" dirty="0">
              <a:solidFill>
                <a:schemeClr val="tx1"/>
              </a:solidFill>
              <a:latin typeface="+mn-lt"/>
            </a:rPr>
            <a:t>reports</a:t>
          </a:r>
          <a:endParaRPr lang="en-US" sz="2400" kern="1200" dirty="0">
            <a:solidFill>
              <a:schemeClr val="tx1"/>
            </a:solidFill>
            <a:latin typeface="+mn-lt"/>
          </a:endParaRPr>
        </a:p>
      </dsp:txBody>
      <dsp:txXfrm>
        <a:off x="5118160" y="2499417"/>
        <a:ext cx="1937391" cy="14643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3E2D7-07BD-4E97-AC99-27F18C55AAD0}">
      <dsp:nvSpPr>
        <dsp:cNvPr id="0" name=""/>
        <dsp:cNvSpPr/>
      </dsp:nvSpPr>
      <dsp:spPr>
        <a:xfrm>
          <a:off x="1348506" y="466"/>
          <a:ext cx="5050862" cy="868467"/>
        </a:xfrm>
        <a:prstGeom prst="roundRect">
          <a:avLst/>
        </a:prstGeom>
        <a:solidFill>
          <a:srgbClr val="00CCFF"/>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Progress – Finance, HR, Training, etc</a:t>
          </a:r>
        </a:p>
      </dsp:txBody>
      <dsp:txXfrm>
        <a:off x="1390901" y="42861"/>
        <a:ext cx="4966072" cy="783677"/>
      </dsp:txXfrm>
    </dsp:sp>
    <dsp:sp modelId="{3CFC53DA-4672-408E-B50C-86A933E9A600}">
      <dsp:nvSpPr>
        <dsp:cNvPr id="0" name=""/>
        <dsp:cNvSpPr/>
      </dsp:nvSpPr>
      <dsp:spPr>
        <a:xfrm>
          <a:off x="1974482" y="691907"/>
          <a:ext cx="3468500" cy="3468500"/>
        </a:xfrm>
        <a:custGeom>
          <a:avLst/>
          <a:gdLst/>
          <a:ahLst/>
          <a:cxnLst/>
          <a:rect l="0" t="0" r="0" b="0"/>
          <a:pathLst>
            <a:path>
              <a:moveTo>
                <a:pt x="2602433" y="232956"/>
              </a:moveTo>
              <a:arcTo wR="1734250" hR="1734250" stAng="18002421" swAng="71265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4AE0325E-3F13-40E6-96CE-DA96781C8948}">
      <dsp:nvSpPr>
        <dsp:cNvPr id="0" name=""/>
        <dsp:cNvSpPr/>
      </dsp:nvSpPr>
      <dsp:spPr>
        <a:xfrm>
          <a:off x="4070434" y="1218067"/>
          <a:ext cx="3930565" cy="1572109"/>
        </a:xfrm>
        <a:prstGeom prst="roundRect">
          <a:avLst/>
        </a:prstGeom>
        <a:solidFill>
          <a:srgbClr val="CCECFF"/>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Project – Feasibility, Monitoring and Evaluation , Completion </a:t>
          </a:r>
        </a:p>
      </dsp:txBody>
      <dsp:txXfrm>
        <a:off x="4147178" y="1294811"/>
        <a:ext cx="3777077" cy="1418621"/>
      </dsp:txXfrm>
    </dsp:sp>
    <dsp:sp modelId="{529D9D22-82F9-4CDD-A88A-FCA06166B822}">
      <dsp:nvSpPr>
        <dsp:cNvPr id="0" name=""/>
        <dsp:cNvSpPr/>
      </dsp:nvSpPr>
      <dsp:spPr>
        <a:xfrm>
          <a:off x="2526326" y="1442977"/>
          <a:ext cx="3468500" cy="3468500"/>
        </a:xfrm>
        <a:custGeom>
          <a:avLst/>
          <a:gdLst/>
          <a:ahLst/>
          <a:cxnLst/>
          <a:rect l="0" t="0" r="0" b="0"/>
          <a:pathLst>
            <a:path>
              <a:moveTo>
                <a:pt x="3438551" y="1413341"/>
              </a:moveTo>
              <a:arcTo wR="1734250" hR="1734250" stAng="20960186" swAng="40288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518F89D-A9E4-4B03-B98B-A7A1C700FDE2}">
      <dsp:nvSpPr>
        <dsp:cNvPr id="0" name=""/>
        <dsp:cNvSpPr/>
      </dsp:nvSpPr>
      <dsp:spPr>
        <a:xfrm>
          <a:off x="4553201" y="3125281"/>
          <a:ext cx="2370155" cy="868467"/>
        </a:xfrm>
        <a:prstGeom prst="roundRect">
          <a:avLst/>
        </a:prstGeom>
        <a:solidFill>
          <a:srgbClr val="00B0F0"/>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dirty="0">
              <a:solidFill>
                <a:schemeClr val="tx1"/>
              </a:solidFill>
            </a:rPr>
            <a:t>Meeting</a:t>
          </a:r>
        </a:p>
      </dsp:txBody>
      <dsp:txXfrm>
        <a:off x="4595596" y="3167676"/>
        <a:ext cx="2285365" cy="783677"/>
      </dsp:txXfrm>
    </dsp:sp>
    <dsp:sp modelId="{A54A30E4-3AC5-4145-A537-B73E4BD17214}">
      <dsp:nvSpPr>
        <dsp:cNvPr id="0" name=""/>
        <dsp:cNvSpPr/>
      </dsp:nvSpPr>
      <dsp:spPr>
        <a:xfrm>
          <a:off x="2193707" y="1219808"/>
          <a:ext cx="3468500" cy="3468500"/>
        </a:xfrm>
        <a:custGeom>
          <a:avLst/>
          <a:gdLst/>
          <a:ahLst/>
          <a:cxnLst/>
          <a:rect l="0" t="0" r="0" b="0"/>
          <a:pathLst>
            <a:path>
              <a:moveTo>
                <a:pt x="2724567" y="3157941"/>
              </a:moveTo>
              <a:arcTo wR="1734250" hR="1734250" stAng="3310656" swAng="417869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36069FA-78BA-4E94-A799-AC52FB4F4111}">
      <dsp:nvSpPr>
        <dsp:cNvPr id="0" name=""/>
        <dsp:cNvSpPr/>
      </dsp:nvSpPr>
      <dsp:spPr>
        <a:xfrm>
          <a:off x="892119" y="3125279"/>
          <a:ext cx="2399456" cy="868467"/>
        </a:xfrm>
        <a:prstGeom prst="roundRect">
          <a:avLst/>
        </a:prstGeom>
        <a:solidFill>
          <a:srgbClr val="66CCFF"/>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dirty="0">
              <a:solidFill>
                <a:schemeClr val="tx1"/>
              </a:solidFill>
            </a:rPr>
            <a:t>Field Trip</a:t>
          </a:r>
        </a:p>
      </dsp:txBody>
      <dsp:txXfrm>
        <a:off x="934514" y="3167674"/>
        <a:ext cx="2314666" cy="783677"/>
      </dsp:txXfrm>
    </dsp:sp>
    <dsp:sp modelId="{E40B7231-5E83-4428-AF65-0AD5E6C40B6B}">
      <dsp:nvSpPr>
        <dsp:cNvPr id="0" name=""/>
        <dsp:cNvSpPr/>
      </dsp:nvSpPr>
      <dsp:spPr>
        <a:xfrm>
          <a:off x="1823684" y="1305773"/>
          <a:ext cx="3468500" cy="3468500"/>
        </a:xfrm>
        <a:custGeom>
          <a:avLst/>
          <a:gdLst/>
          <a:ahLst/>
          <a:cxnLst/>
          <a:rect l="0" t="0" r="0" b="0"/>
          <a:pathLst>
            <a:path>
              <a:moveTo>
                <a:pt x="2" y="1737269"/>
              </a:moveTo>
              <a:arcTo wR="1734250" hR="1734250" stAng="10794016" swAng="49117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EEFBAA5-BB5D-49C3-965F-575D6BFF593C}">
      <dsp:nvSpPr>
        <dsp:cNvPr id="0" name=""/>
        <dsp:cNvSpPr/>
      </dsp:nvSpPr>
      <dsp:spPr>
        <a:xfrm>
          <a:off x="76192" y="1295403"/>
          <a:ext cx="3424315" cy="1419519"/>
        </a:xfrm>
        <a:prstGeom prst="roundRect">
          <a:avLst/>
        </a:prstGeom>
        <a:solidFill>
          <a:srgbClr val="99CCFF"/>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b="1" kern="1200" dirty="0">
              <a:solidFill>
                <a:schemeClr val="tx1"/>
              </a:solidFill>
            </a:rPr>
            <a:t>Workshop. Seminar, Course</a:t>
          </a:r>
        </a:p>
      </dsp:txBody>
      <dsp:txXfrm>
        <a:off x="145487" y="1364698"/>
        <a:ext cx="3285725" cy="1280929"/>
      </dsp:txXfrm>
    </dsp:sp>
    <dsp:sp modelId="{2550EDCA-34A7-4461-B47E-D7DB705BC5E0}">
      <dsp:nvSpPr>
        <dsp:cNvPr id="0" name=""/>
        <dsp:cNvSpPr/>
      </dsp:nvSpPr>
      <dsp:spPr>
        <a:xfrm>
          <a:off x="2301033" y="704066"/>
          <a:ext cx="3468500" cy="3468500"/>
        </a:xfrm>
        <a:custGeom>
          <a:avLst/>
          <a:gdLst/>
          <a:ahLst/>
          <a:cxnLst/>
          <a:rect l="0" t="0" r="0" b="0"/>
          <a:pathLst>
            <a:path>
              <a:moveTo>
                <a:pt x="527582" y="488627"/>
              </a:moveTo>
              <a:arcTo wR="1734250" hR="1734250" stAng="13554604" swAng="85319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83076"/>
          </a:xfrm>
          <a:prstGeom prst="rect">
            <a:avLst/>
          </a:prstGeom>
        </p:spPr>
        <p:txBody>
          <a:bodyPr vert="horz" lIns="94531" tIns="47265" rIns="94531" bIns="47265" rtlCol="0"/>
          <a:lstStyle>
            <a:lvl1pPr algn="l">
              <a:defRPr sz="1200"/>
            </a:lvl1pPr>
          </a:lstStyle>
          <a:p>
            <a:endParaRPr lang="en-US"/>
          </a:p>
        </p:txBody>
      </p:sp>
      <p:sp>
        <p:nvSpPr>
          <p:cNvPr id="3" name="Date Placeholder 2"/>
          <p:cNvSpPr>
            <a:spLocks noGrp="1"/>
          </p:cNvSpPr>
          <p:nvPr>
            <p:ph type="dt" idx="1"/>
          </p:nvPr>
        </p:nvSpPr>
        <p:spPr>
          <a:xfrm>
            <a:off x="3898102" y="0"/>
            <a:ext cx="2982119" cy="483076"/>
          </a:xfrm>
          <a:prstGeom prst="rect">
            <a:avLst/>
          </a:prstGeom>
        </p:spPr>
        <p:txBody>
          <a:bodyPr vert="horz" lIns="94531" tIns="47265" rIns="94531" bIns="47265" rtlCol="0"/>
          <a:lstStyle>
            <a:lvl1pPr algn="r">
              <a:defRPr sz="1200"/>
            </a:lvl1pPr>
          </a:lstStyle>
          <a:p>
            <a:fld id="{AB4B1357-5A0E-4E92-BB12-B096162CC72A}" type="datetimeFigureOut">
              <a:rPr lang="en-US" smtClean="0"/>
              <a:t>3/26/2018</a:t>
            </a:fld>
            <a:endParaRPr lang="en-US"/>
          </a:p>
        </p:txBody>
      </p:sp>
      <p:sp>
        <p:nvSpPr>
          <p:cNvPr id="4" name="Slide Image Placeholder 3"/>
          <p:cNvSpPr>
            <a:spLocks noGrp="1" noRot="1" noChangeAspect="1"/>
          </p:cNvSpPr>
          <p:nvPr>
            <p:ph type="sldImg" idx="2"/>
          </p:nvPr>
        </p:nvSpPr>
        <p:spPr>
          <a:xfrm>
            <a:off x="1025525" y="723900"/>
            <a:ext cx="4832350" cy="3624263"/>
          </a:xfrm>
          <a:prstGeom prst="rect">
            <a:avLst/>
          </a:prstGeom>
          <a:noFill/>
          <a:ln w="12700">
            <a:solidFill>
              <a:prstClr val="black"/>
            </a:solidFill>
          </a:ln>
        </p:spPr>
        <p:txBody>
          <a:bodyPr vert="horz" lIns="94531" tIns="47265" rIns="94531" bIns="47265" rtlCol="0" anchor="ctr"/>
          <a:lstStyle/>
          <a:p>
            <a:endParaRPr lang="en-US"/>
          </a:p>
        </p:txBody>
      </p:sp>
      <p:sp>
        <p:nvSpPr>
          <p:cNvPr id="5" name="Notes Placeholder 4"/>
          <p:cNvSpPr>
            <a:spLocks noGrp="1"/>
          </p:cNvSpPr>
          <p:nvPr>
            <p:ph type="body" sz="quarter" idx="3"/>
          </p:nvPr>
        </p:nvSpPr>
        <p:spPr>
          <a:xfrm>
            <a:off x="688182" y="4589225"/>
            <a:ext cx="5505450" cy="4347686"/>
          </a:xfrm>
          <a:prstGeom prst="rect">
            <a:avLst/>
          </a:prstGeom>
        </p:spPr>
        <p:txBody>
          <a:bodyPr vert="horz" lIns="94531" tIns="47265" rIns="94531" bIns="4726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76772"/>
            <a:ext cx="2982119" cy="483076"/>
          </a:xfrm>
          <a:prstGeom prst="rect">
            <a:avLst/>
          </a:prstGeom>
        </p:spPr>
        <p:txBody>
          <a:bodyPr vert="horz" lIns="94531" tIns="47265" rIns="94531" bIns="47265"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9176772"/>
            <a:ext cx="2982119" cy="483076"/>
          </a:xfrm>
          <a:prstGeom prst="rect">
            <a:avLst/>
          </a:prstGeom>
        </p:spPr>
        <p:txBody>
          <a:bodyPr vert="horz" lIns="94531" tIns="47265" rIns="94531" bIns="47265" rtlCol="0" anchor="b"/>
          <a:lstStyle>
            <a:lvl1pPr algn="r">
              <a:defRPr sz="1200"/>
            </a:lvl1pPr>
          </a:lstStyle>
          <a:p>
            <a:fld id="{BE5F84A5-50A0-42FA-BC95-EC9CB8AF08C5}" type="slidenum">
              <a:rPr lang="en-US" smtClean="0"/>
              <a:t>‹#›</a:t>
            </a:fld>
            <a:endParaRPr lang="en-US"/>
          </a:p>
        </p:txBody>
      </p:sp>
    </p:spTree>
    <p:extLst>
      <p:ext uri="{BB962C8B-B14F-4D97-AF65-F5344CB8AC3E}">
        <p14:creationId xmlns:p14="http://schemas.microsoft.com/office/powerpoint/2010/main" val="4185333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1</a:t>
            </a:fld>
            <a:endParaRPr lang="en-US"/>
          </a:p>
        </p:txBody>
      </p:sp>
    </p:spTree>
    <p:extLst>
      <p:ext uri="{BB962C8B-B14F-4D97-AF65-F5344CB8AC3E}">
        <p14:creationId xmlns:p14="http://schemas.microsoft.com/office/powerpoint/2010/main" val="30024226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264594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226217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651883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636883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15016583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271690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2983727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4052285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449349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1347976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2</a:t>
            </a:fld>
            <a:endParaRPr lang="en-US"/>
          </a:p>
        </p:txBody>
      </p:sp>
    </p:spTree>
    <p:extLst>
      <p:ext uri="{BB962C8B-B14F-4D97-AF65-F5344CB8AC3E}">
        <p14:creationId xmlns:p14="http://schemas.microsoft.com/office/powerpoint/2010/main" val="17014279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3106677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428412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1303183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2520603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17142130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27840647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17166103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41473724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val="16736242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4500">
                <a:solidFill>
                  <a:schemeClr val="tx2"/>
                </a:solidFill>
                <a:latin typeface="Times New Roman" panose="02020603050405020304" pitchFamily="18" charset="0"/>
              </a:defRPr>
            </a:lvl1pPr>
            <a:lvl2pPr marL="768062" indent="-295408">
              <a:defRPr sz="4500">
                <a:solidFill>
                  <a:schemeClr val="tx2"/>
                </a:solidFill>
                <a:latin typeface="Times New Roman" panose="02020603050405020304" pitchFamily="18" charset="0"/>
              </a:defRPr>
            </a:lvl2pPr>
            <a:lvl3pPr marL="1181633" indent="-236327">
              <a:defRPr sz="4500">
                <a:solidFill>
                  <a:schemeClr val="tx2"/>
                </a:solidFill>
                <a:latin typeface="Times New Roman" panose="02020603050405020304" pitchFamily="18" charset="0"/>
              </a:defRPr>
            </a:lvl3pPr>
            <a:lvl4pPr marL="1654287" indent="-236327">
              <a:defRPr sz="4500">
                <a:solidFill>
                  <a:schemeClr val="tx2"/>
                </a:solidFill>
                <a:latin typeface="Times New Roman" panose="02020603050405020304" pitchFamily="18" charset="0"/>
              </a:defRPr>
            </a:lvl4pPr>
            <a:lvl5pPr marL="2126940" indent="-236327">
              <a:defRPr sz="4500">
                <a:solidFill>
                  <a:schemeClr val="tx2"/>
                </a:solidFill>
                <a:latin typeface="Times New Roman" panose="02020603050405020304" pitchFamily="18" charset="0"/>
              </a:defRPr>
            </a:lvl5pPr>
            <a:lvl6pPr marL="2599593" indent="-236327" eaLnBrk="0" fontAlgn="base" hangingPunct="0">
              <a:spcBef>
                <a:spcPct val="0"/>
              </a:spcBef>
              <a:spcAft>
                <a:spcPct val="0"/>
              </a:spcAft>
              <a:defRPr sz="4500">
                <a:solidFill>
                  <a:schemeClr val="tx2"/>
                </a:solidFill>
                <a:latin typeface="Times New Roman" panose="02020603050405020304" pitchFamily="18" charset="0"/>
              </a:defRPr>
            </a:lvl6pPr>
            <a:lvl7pPr marL="3072247" indent="-236327" eaLnBrk="0" fontAlgn="base" hangingPunct="0">
              <a:spcBef>
                <a:spcPct val="0"/>
              </a:spcBef>
              <a:spcAft>
                <a:spcPct val="0"/>
              </a:spcAft>
              <a:defRPr sz="4500">
                <a:solidFill>
                  <a:schemeClr val="tx2"/>
                </a:solidFill>
                <a:latin typeface="Times New Roman" panose="02020603050405020304" pitchFamily="18" charset="0"/>
              </a:defRPr>
            </a:lvl7pPr>
            <a:lvl8pPr marL="3544900" indent="-236327" eaLnBrk="0" fontAlgn="base" hangingPunct="0">
              <a:spcBef>
                <a:spcPct val="0"/>
              </a:spcBef>
              <a:spcAft>
                <a:spcPct val="0"/>
              </a:spcAft>
              <a:defRPr sz="4500">
                <a:solidFill>
                  <a:schemeClr val="tx2"/>
                </a:solidFill>
                <a:latin typeface="Times New Roman" panose="02020603050405020304" pitchFamily="18" charset="0"/>
              </a:defRPr>
            </a:lvl8pPr>
            <a:lvl9pPr marL="4017554" indent="-236327" eaLnBrk="0" fontAlgn="base" hangingPunct="0">
              <a:spcBef>
                <a:spcPct val="0"/>
              </a:spcBef>
              <a:spcAft>
                <a:spcPct val="0"/>
              </a:spcAft>
              <a:defRPr sz="4500">
                <a:solidFill>
                  <a:schemeClr val="tx2"/>
                </a:solidFill>
                <a:latin typeface="Times New Roman" panose="02020603050405020304" pitchFamily="18" charset="0"/>
              </a:defRPr>
            </a:lvl9pPr>
          </a:lstStyle>
          <a:p>
            <a:fld id="{1BCCC0B5-439A-4657-8F34-8D422E3E9E10}" type="slidenum">
              <a:rPr lang="en-GB" altLang="en-US" sz="1200">
                <a:solidFill>
                  <a:srgbClr val="44546A"/>
                </a:solidFill>
              </a:rPr>
              <a:pPr/>
              <a:t>29</a:t>
            </a:fld>
            <a:endParaRPr lang="en-GB" altLang="en-US" sz="1200">
              <a:solidFill>
                <a:srgbClr val="44546A"/>
              </a:solidFill>
            </a:endParaRPr>
          </a:p>
        </p:txBody>
      </p:sp>
    </p:spTree>
    <p:extLst>
      <p:ext uri="{BB962C8B-B14F-4D97-AF65-F5344CB8AC3E}">
        <p14:creationId xmlns:p14="http://schemas.microsoft.com/office/powerpoint/2010/main" val="1613130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3</a:t>
            </a:fld>
            <a:endParaRPr lang="en-US"/>
          </a:p>
        </p:txBody>
      </p:sp>
    </p:spTree>
    <p:extLst>
      <p:ext uri="{BB962C8B-B14F-4D97-AF65-F5344CB8AC3E}">
        <p14:creationId xmlns:p14="http://schemas.microsoft.com/office/powerpoint/2010/main" val="2816447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52</a:t>
            </a:fld>
            <a:endParaRPr lang="en-US">
              <a:solidFill>
                <a:prstClr val="black"/>
              </a:solidFill>
            </a:endParaRPr>
          </a:p>
        </p:txBody>
      </p:sp>
    </p:spTree>
    <p:extLst>
      <p:ext uri="{BB962C8B-B14F-4D97-AF65-F5344CB8AC3E}">
        <p14:creationId xmlns:p14="http://schemas.microsoft.com/office/powerpoint/2010/main" val="384510674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53</a:t>
            </a:fld>
            <a:endParaRPr lang="en-US">
              <a:solidFill>
                <a:prstClr val="black"/>
              </a:solidFill>
            </a:endParaRPr>
          </a:p>
        </p:txBody>
      </p:sp>
    </p:spTree>
    <p:extLst>
      <p:ext uri="{BB962C8B-B14F-4D97-AF65-F5344CB8AC3E}">
        <p14:creationId xmlns:p14="http://schemas.microsoft.com/office/powerpoint/2010/main" val="371990387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3984125" y="9329410"/>
            <a:ext cx="3049025" cy="49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995" tIns="48499" rIns="96995" bIns="48499" anchor="b"/>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r" eaLnBrk="1" hangingPunct="1"/>
            <a:fld id="{6647A7F3-1574-451D-82C1-8383CFD03865}" type="slidenum">
              <a:rPr lang="en-US" altLang="en-US" sz="1200">
                <a:solidFill>
                  <a:prstClr val="black"/>
                </a:solidFill>
                <a:latin typeface="Arial" panose="020B0604020202020204" pitchFamily="34" charset="0"/>
              </a:rPr>
              <a:pPr algn="r" eaLnBrk="1" hangingPunct="1"/>
              <a:t>55</a:t>
            </a:fld>
            <a:endParaRPr lang="en-US" altLang="en-US" sz="1200">
              <a:solidFill>
                <a:prstClr val="black"/>
              </a:solidFill>
              <a:latin typeface="Arial" panose="020B0604020202020204" pitchFamily="34" charset="0"/>
            </a:endParaRPr>
          </a:p>
        </p:txBody>
      </p:sp>
      <p:sp>
        <p:nvSpPr>
          <p:cNvPr id="46083" name="Rectangle 3"/>
          <p:cNvSpPr>
            <a:spLocks noGrp="1" noRot="1" noChangeAspect="1" noChangeArrowheads="1" noTextEdit="1"/>
          </p:cNvSpPr>
          <p:nvPr>
            <p:ph type="sldImg"/>
          </p:nvPr>
        </p:nvSpPr>
        <p:spPr bwMode="auto">
          <a:xfrm>
            <a:off x="944563" y="736600"/>
            <a:ext cx="4908550" cy="3683000"/>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4" name="Rectangle 4"/>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78097476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984125" y="9329410"/>
            <a:ext cx="3049025" cy="49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995" tIns="48499" rIns="96995" bIns="48499" anchor="b"/>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r" eaLnBrk="1" hangingPunct="1"/>
            <a:fld id="{6FE12D57-F259-4F0F-AA61-8663F5FD2CD6}" type="slidenum">
              <a:rPr lang="en-US" altLang="en-US" sz="1200">
                <a:solidFill>
                  <a:prstClr val="black"/>
                </a:solidFill>
                <a:latin typeface="Arial" panose="020B0604020202020204" pitchFamily="34" charset="0"/>
              </a:rPr>
              <a:pPr algn="r" eaLnBrk="1" hangingPunct="1"/>
              <a:t>56</a:t>
            </a:fld>
            <a:endParaRPr lang="en-US" altLang="en-US" sz="1200">
              <a:solidFill>
                <a:prstClr val="black"/>
              </a:solidFill>
              <a:latin typeface="Arial" panose="020B0604020202020204" pitchFamily="34" charset="0"/>
            </a:endParaRPr>
          </a:p>
        </p:txBody>
      </p:sp>
      <p:sp>
        <p:nvSpPr>
          <p:cNvPr id="49155" name="Rectangle 3"/>
          <p:cNvSpPr>
            <a:spLocks noGrp="1" noRot="1" noChangeAspect="1" noChangeArrowheads="1" noTextEdit="1"/>
          </p:cNvSpPr>
          <p:nvPr>
            <p:ph type="sldImg"/>
          </p:nvPr>
        </p:nvSpPr>
        <p:spPr bwMode="auto">
          <a:xfrm>
            <a:off x="944563" y="736600"/>
            <a:ext cx="4908550" cy="3683000"/>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Rectangle 4"/>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5907655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3984125" y="9329410"/>
            <a:ext cx="3049025" cy="49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995" tIns="48499" rIns="96995" bIns="48499" anchor="b"/>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r" eaLnBrk="1" hangingPunct="1"/>
            <a:fld id="{0AE5052B-EC57-48AD-9F0C-B7CB9F9BEC09}" type="slidenum">
              <a:rPr lang="en-US" altLang="en-US" sz="1200">
                <a:solidFill>
                  <a:prstClr val="black"/>
                </a:solidFill>
                <a:latin typeface="Arial" panose="020B0604020202020204" pitchFamily="34" charset="0"/>
              </a:rPr>
              <a:pPr algn="r" eaLnBrk="1" hangingPunct="1"/>
              <a:t>57</a:t>
            </a:fld>
            <a:endParaRPr lang="en-US" altLang="en-US" sz="1200">
              <a:solidFill>
                <a:prstClr val="black"/>
              </a:solidFill>
              <a:latin typeface="Arial" panose="020B0604020202020204" pitchFamily="34" charset="0"/>
            </a:endParaRPr>
          </a:p>
        </p:txBody>
      </p:sp>
      <p:sp>
        <p:nvSpPr>
          <p:cNvPr id="50179" name="Rectangle 3"/>
          <p:cNvSpPr>
            <a:spLocks noGrp="1" noRot="1" noChangeAspect="1" noChangeArrowheads="1" noTextEdit="1"/>
          </p:cNvSpPr>
          <p:nvPr>
            <p:ph type="sldImg"/>
          </p:nvPr>
        </p:nvSpPr>
        <p:spPr bwMode="auto">
          <a:xfrm>
            <a:off x="944563" y="736600"/>
            <a:ext cx="4908550" cy="3683000"/>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0" name="Rectangle 4"/>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7704764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3984125" y="9329410"/>
            <a:ext cx="3049025" cy="49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995" tIns="48499" rIns="96995" bIns="48499" anchor="b"/>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r" eaLnBrk="1" hangingPunct="1"/>
            <a:fld id="{DCD31B0E-6E7E-4E4E-87CD-A6CA4F25A83F}" type="slidenum">
              <a:rPr lang="en-US" altLang="en-US" sz="1200">
                <a:solidFill>
                  <a:prstClr val="black"/>
                </a:solidFill>
                <a:latin typeface="Arial" panose="020B0604020202020204" pitchFamily="34" charset="0"/>
              </a:rPr>
              <a:pPr algn="r" eaLnBrk="1" hangingPunct="1"/>
              <a:t>58</a:t>
            </a:fld>
            <a:endParaRPr lang="en-US" altLang="en-US" sz="1200">
              <a:solidFill>
                <a:prstClr val="black"/>
              </a:solidFill>
              <a:latin typeface="Arial" panose="020B0604020202020204" pitchFamily="34" charset="0"/>
            </a:endParaRPr>
          </a:p>
        </p:txBody>
      </p:sp>
      <p:sp>
        <p:nvSpPr>
          <p:cNvPr id="52227" name="Rectangle 3"/>
          <p:cNvSpPr>
            <a:spLocks noGrp="1" noRot="1" noChangeAspect="1" noChangeArrowheads="1" noTextEdit="1"/>
          </p:cNvSpPr>
          <p:nvPr>
            <p:ph type="sldImg"/>
          </p:nvPr>
        </p:nvSpPr>
        <p:spPr bwMode="auto">
          <a:xfrm>
            <a:off x="944563" y="736600"/>
            <a:ext cx="4908550" cy="3683000"/>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8" name="Rectangle 4"/>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5009486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984125" y="9329410"/>
            <a:ext cx="3049025" cy="49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995" tIns="48499" rIns="96995" bIns="48499" anchor="b"/>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r" eaLnBrk="1" hangingPunct="1"/>
            <a:fld id="{68DAFA62-5668-4336-8846-EE1B00A37270}" type="slidenum">
              <a:rPr lang="en-US" altLang="en-US" sz="1200">
                <a:solidFill>
                  <a:prstClr val="black"/>
                </a:solidFill>
                <a:latin typeface="Arial" panose="020B0604020202020204" pitchFamily="34" charset="0"/>
              </a:rPr>
              <a:pPr algn="r" eaLnBrk="1" hangingPunct="1"/>
              <a:t>59</a:t>
            </a:fld>
            <a:endParaRPr lang="en-US" altLang="en-US" sz="1200">
              <a:solidFill>
                <a:prstClr val="black"/>
              </a:solidFill>
              <a:latin typeface="Arial" panose="020B0604020202020204" pitchFamily="34" charset="0"/>
            </a:endParaRPr>
          </a:p>
        </p:txBody>
      </p:sp>
      <p:sp>
        <p:nvSpPr>
          <p:cNvPr id="53251" name="Rectangle 3"/>
          <p:cNvSpPr>
            <a:spLocks noGrp="1" noRot="1" noChangeAspect="1" noChangeArrowheads="1" noTextEdit="1"/>
          </p:cNvSpPr>
          <p:nvPr>
            <p:ph type="sldImg"/>
          </p:nvPr>
        </p:nvSpPr>
        <p:spPr bwMode="auto">
          <a:xfrm>
            <a:off x="944563" y="736600"/>
            <a:ext cx="4908550" cy="3683000"/>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2" name="Rectangle 4"/>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4288668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a:t>Ask </a:t>
            </a:r>
            <a:r>
              <a:rPr lang="en-GB" altLang="en-US"/>
              <a:t>“What factors influence data quality in reference to your experiences at your place of work?” </a:t>
            </a:r>
            <a:r>
              <a:rPr lang="en-GB" altLang="en-US" b="1"/>
              <a:t>Note</a:t>
            </a:r>
            <a:r>
              <a:rPr lang="en-GB" altLang="en-US"/>
              <a:t> all suggestions on a flip chart. </a:t>
            </a:r>
            <a:r>
              <a:rPr lang="en-GB" altLang="en-US" b="1"/>
              <a:t>Click </a:t>
            </a:r>
            <a:r>
              <a:rPr lang="en-GB" altLang="en-US"/>
              <a:t>to display content on slide. </a:t>
            </a:r>
            <a:r>
              <a:rPr lang="en-GB" altLang="en-US" b="1"/>
              <a:t>State </a:t>
            </a:r>
            <a:r>
              <a:rPr lang="en-GB" altLang="en-US"/>
              <a:t>that determinants can be technical, system and environmental, or behavioural. Each of these factors are expounded on in the slides that follow.</a:t>
            </a:r>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68062" indent="-295408" eaLnBrk="0" hangingPunct="0">
              <a:defRPr>
                <a:solidFill>
                  <a:schemeClr val="tx1"/>
                </a:solidFill>
                <a:latin typeface="Garamond" panose="02020404030301010803" pitchFamily="18" charset="0"/>
                <a:cs typeface="Arial" panose="020B0604020202020204" pitchFamily="34" charset="0"/>
              </a:defRPr>
            </a:lvl2pPr>
            <a:lvl3pPr marL="1181633" indent="-236327" eaLnBrk="0" hangingPunct="0">
              <a:defRPr>
                <a:solidFill>
                  <a:schemeClr val="tx1"/>
                </a:solidFill>
                <a:latin typeface="Garamond" panose="02020404030301010803" pitchFamily="18" charset="0"/>
                <a:cs typeface="Arial" panose="020B0604020202020204" pitchFamily="34" charset="0"/>
              </a:defRPr>
            </a:lvl3pPr>
            <a:lvl4pPr marL="1654287" indent="-236327" eaLnBrk="0" hangingPunct="0">
              <a:defRPr>
                <a:solidFill>
                  <a:schemeClr val="tx1"/>
                </a:solidFill>
                <a:latin typeface="Garamond" panose="02020404030301010803" pitchFamily="18" charset="0"/>
                <a:cs typeface="Arial" panose="020B0604020202020204" pitchFamily="34" charset="0"/>
              </a:defRPr>
            </a:lvl4pPr>
            <a:lvl5pPr marL="2126940" indent="-236327" eaLnBrk="0" hangingPunct="0">
              <a:defRPr>
                <a:solidFill>
                  <a:schemeClr val="tx1"/>
                </a:solidFill>
                <a:latin typeface="Garamond" panose="02020404030301010803" pitchFamily="18" charset="0"/>
                <a:cs typeface="Arial" panose="020B0604020202020204" pitchFamily="34" charset="0"/>
              </a:defRPr>
            </a:lvl5pPr>
            <a:lvl6pPr marL="2599593"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72247"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4900"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17554"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B40FFE64-D573-4F4E-9F11-E0EDA6A99C4D}" type="slidenum">
              <a:rPr lang="en-US" altLang="en-US">
                <a:solidFill>
                  <a:prstClr val="black"/>
                </a:solidFill>
                <a:latin typeface="Calibri" panose="020F0502020204030204" pitchFamily="34" charset="0"/>
              </a:rPr>
              <a:pPr eaLnBrk="1" hangingPunct="1"/>
              <a:t>60</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19538656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a:t>Ask </a:t>
            </a:r>
            <a:r>
              <a:rPr lang="en-GB" altLang="en-US"/>
              <a:t>“What factors influence data quality in reference to your experiences at your place of work?” </a:t>
            </a:r>
            <a:r>
              <a:rPr lang="en-GB" altLang="en-US" b="1"/>
              <a:t>Note</a:t>
            </a:r>
            <a:r>
              <a:rPr lang="en-GB" altLang="en-US"/>
              <a:t> all suggestions on a flip chart. </a:t>
            </a:r>
            <a:r>
              <a:rPr lang="en-GB" altLang="en-US" b="1"/>
              <a:t>Click </a:t>
            </a:r>
            <a:r>
              <a:rPr lang="en-GB" altLang="en-US"/>
              <a:t>to display content on slide. </a:t>
            </a:r>
            <a:r>
              <a:rPr lang="en-GB" altLang="en-US" b="1"/>
              <a:t>State </a:t>
            </a:r>
            <a:r>
              <a:rPr lang="en-GB" altLang="en-US"/>
              <a:t>that determinants can be technical, system and environmental, or behavioural. Each of these factors are expounded on in the slides that follow.</a:t>
            </a:r>
            <a:endParaRPr lang="en-US" altLang="en-US"/>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68062" indent="-295408" eaLnBrk="0" hangingPunct="0">
              <a:defRPr>
                <a:solidFill>
                  <a:schemeClr val="tx1"/>
                </a:solidFill>
                <a:latin typeface="Garamond" panose="02020404030301010803" pitchFamily="18" charset="0"/>
                <a:cs typeface="Arial" panose="020B0604020202020204" pitchFamily="34" charset="0"/>
              </a:defRPr>
            </a:lvl2pPr>
            <a:lvl3pPr marL="1181633" indent="-236327" eaLnBrk="0" hangingPunct="0">
              <a:defRPr>
                <a:solidFill>
                  <a:schemeClr val="tx1"/>
                </a:solidFill>
                <a:latin typeface="Garamond" panose="02020404030301010803" pitchFamily="18" charset="0"/>
                <a:cs typeface="Arial" panose="020B0604020202020204" pitchFamily="34" charset="0"/>
              </a:defRPr>
            </a:lvl3pPr>
            <a:lvl4pPr marL="1654287" indent="-236327" eaLnBrk="0" hangingPunct="0">
              <a:defRPr>
                <a:solidFill>
                  <a:schemeClr val="tx1"/>
                </a:solidFill>
                <a:latin typeface="Garamond" panose="02020404030301010803" pitchFamily="18" charset="0"/>
                <a:cs typeface="Arial" panose="020B0604020202020204" pitchFamily="34" charset="0"/>
              </a:defRPr>
            </a:lvl4pPr>
            <a:lvl5pPr marL="2126940" indent="-236327" eaLnBrk="0" hangingPunct="0">
              <a:defRPr>
                <a:solidFill>
                  <a:schemeClr val="tx1"/>
                </a:solidFill>
                <a:latin typeface="Garamond" panose="02020404030301010803" pitchFamily="18" charset="0"/>
                <a:cs typeface="Arial" panose="020B0604020202020204" pitchFamily="34" charset="0"/>
              </a:defRPr>
            </a:lvl5pPr>
            <a:lvl6pPr marL="2599593"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3072247"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544900"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4017554" indent="-236327"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B40FFE64-D573-4F4E-9F11-E0EDA6A99C4D}" type="slidenum">
              <a:rPr lang="en-US" altLang="en-US">
                <a:solidFill>
                  <a:prstClr val="black"/>
                </a:solidFill>
                <a:latin typeface="Calibri" panose="020F0502020204030204" pitchFamily="34" charset="0"/>
              </a:rPr>
              <a:pPr eaLnBrk="1" hangingPunct="1"/>
              <a:t>61</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2207731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3984125" y="9329410"/>
            <a:ext cx="3049025" cy="49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995" tIns="48499" rIns="96995" bIns="48499" anchor="b"/>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r" eaLnBrk="1" hangingPunct="1"/>
            <a:fld id="{9E1C6F18-4975-41E7-A7D9-6332074B454F}" type="slidenum">
              <a:rPr lang="en-US" altLang="en-US" sz="1200">
                <a:solidFill>
                  <a:prstClr val="black"/>
                </a:solidFill>
                <a:latin typeface="Arial" panose="020B0604020202020204" pitchFamily="34" charset="0"/>
              </a:rPr>
              <a:pPr algn="r" eaLnBrk="1" hangingPunct="1"/>
              <a:t>62</a:t>
            </a:fld>
            <a:endParaRPr lang="en-US" altLang="en-US" sz="1200">
              <a:solidFill>
                <a:prstClr val="black"/>
              </a:solidFill>
              <a:latin typeface="Arial" panose="020B0604020202020204" pitchFamily="34" charset="0"/>
            </a:endParaRPr>
          </a:p>
        </p:txBody>
      </p:sp>
      <p:sp>
        <p:nvSpPr>
          <p:cNvPr id="59395" name="Rectangle 3"/>
          <p:cNvSpPr>
            <a:spLocks noGrp="1" noRot="1" noChangeAspect="1" noChangeArrowheads="1" noTextEdit="1"/>
          </p:cNvSpPr>
          <p:nvPr>
            <p:ph type="sldImg"/>
          </p:nvPr>
        </p:nvSpPr>
        <p:spPr bwMode="auto">
          <a:xfrm>
            <a:off x="944563" y="736600"/>
            <a:ext cx="4908550" cy="3683000"/>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6" name="Rectangle 4"/>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02178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4</a:t>
            </a:fld>
            <a:endParaRPr lang="en-US"/>
          </a:p>
        </p:txBody>
      </p:sp>
    </p:spTree>
    <p:extLst>
      <p:ext uri="{BB962C8B-B14F-4D97-AF65-F5344CB8AC3E}">
        <p14:creationId xmlns:p14="http://schemas.microsoft.com/office/powerpoint/2010/main" val="113015922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984125" y="9329410"/>
            <a:ext cx="3049025" cy="491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995" tIns="48499" rIns="96995" bIns="48499" anchor="b"/>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algn="r" eaLnBrk="1" hangingPunct="1"/>
            <a:fld id="{C5035928-9D4F-46EE-96AC-47100B1E2873}" type="slidenum">
              <a:rPr lang="en-US" altLang="en-US" sz="1200">
                <a:solidFill>
                  <a:prstClr val="black"/>
                </a:solidFill>
                <a:latin typeface="Arial" panose="020B0604020202020204" pitchFamily="34" charset="0"/>
              </a:rPr>
              <a:pPr algn="r" eaLnBrk="1" hangingPunct="1"/>
              <a:t>64</a:t>
            </a:fld>
            <a:endParaRPr lang="en-US" altLang="en-US" sz="1200">
              <a:solidFill>
                <a:prstClr val="black"/>
              </a:solidFill>
              <a:latin typeface="Arial" panose="020B0604020202020204" pitchFamily="34" charset="0"/>
            </a:endParaRPr>
          </a:p>
        </p:txBody>
      </p:sp>
      <p:sp>
        <p:nvSpPr>
          <p:cNvPr id="63491" name="Rectangle 3"/>
          <p:cNvSpPr>
            <a:spLocks noGrp="1" noRot="1" noChangeAspect="1" noChangeArrowheads="1" noTextEdit="1"/>
          </p:cNvSpPr>
          <p:nvPr>
            <p:ph type="sldImg"/>
          </p:nvPr>
        </p:nvSpPr>
        <p:spPr bwMode="auto">
          <a:xfrm>
            <a:off x="944563" y="736600"/>
            <a:ext cx="4908550" cy="3683000"/>
          </a:xfrm>
          <a:noFill/>
          <a:ln cap="flat">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4"/>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14647682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65</a:t>
            </a:fld>
            <a:endParaRPr lang="en-US">
              <a:solidFill>
                <a:prstClr val="black"/>
              </a:solidFill>
            </a:endParaRPr>
          </a:p>
        </p:txBody>
      </p:sp>
    </p:spTree>
    <p:extLst>
      <p:ext uri="{BB962C8B-B14F-4D97-AF65-F5344CB8AC3E}">
        <p14:creationId xmlns:p14="http://schemas.microsoft.com/office/powerpoint/2010/main" val="41906299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66</a:t>
            </a:fld>
            <a:endParaRPr lang="en-US">
              <a:solidFill>
                <a:prstClr val="black"/>
              </a:solidFill>
            </a:endParaRPr>
          </a:p>
        </p:txBody>
      </p:sp>
    </p:spTree>
    <p:extLst>
      <p:ext uri="{BB962C8B-B14F-4D97-AF65-F5344CB8AC3E}">
        <p14:creationId xmlns:p14="http://schemas.microsoft.com/office/powerpoint/2010/main" val="165582049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67</a:t>
            </a:fld>
            <a:endParaRPr lang="en-US">
              <a:solidFill>
                <a:prstClr val="black"/>
              </a:solidFill>
            </a:endParaRPr>
          </a:p>
        </p:txBody>
      </p:sp>
    </p:spTree>
    <p:extLst>
      <p:ext uri="{BB962C8B-B14F-4D97-AF65-F5344CB8AC3E}">
        <p14:creationId xmlns:p14="http://schemas.microsoft.com/office/powerpoint/2010/main" val="30071719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68</a:t>
            </a:fld>
            <a:endParaRPr lang="en-US">
              <a:solidFill>
                <a:prstClr val="black"/>
              </a:solidFill>
            </a:endParaRPr>
          </a:p>
        </p:txBody>
      </p:sp>
    </p:spTree>
    <p:extLst>
      <p:ext uri="{BB962C8B-B14F-4D97-AF65-F5344CB8AC3E}">
        <p14:creationId xmlns:p14="http://schemas.microsoft.com/office/powerpoint/2010/main" val="29757339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92</a:t>
            </a:fld>
            <a:endParaRPr lang="en-US">
              <a:solidFill>
                <a:prstClr val="black"/>
              </a:solidFill>
            </a:endParaRPr>
          </a:p>
        </p:txBody>
      </p:sp>
    </p:spTree>
    <p:extLst>
      <p:ext uri="{BB962C8B-B14F-4D97-AF65-F5344CB8AC3E}">
        <p14:creationId xmlns:p14="http://schemas.microsoft.com/office/powerpoint/2010/main" val="298735308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9A904E4-D0F4-4A66-9694-87BEFDFF2BC0}" type="slidenum">
              <a:rPr lang="en-US" smtClean="0">
                <a:solidFill>
                  <a:prstClr val="black"/>
                </a:solidFill>
              </a:rPr>
              <a:pPr/>
              <a:t>101</a:t>
            </a:fld>
            <a:endParaRPr lang="en-US">
              <a:solidFill>
                <a:prstClr val="black"/>
              </a:solidFill>
            </a:endParaRPr>
          </a:p>
        </p:txBody>
      </p:sp>
    </p:spTree>
    <p:extLst>
      <p:ext uri="{BB962C8B-B14F-4D97-AF65-F5344CB8AC3E}">
        <p14:creationId xmlns:p14="http://schemas.microsoft.com/office/powerpoint/2010/main" val="25284093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102</a:t>
            </a:fld>
            <a:endParaRPr lang="en-US">
              <a:solidFill>
                <a:prstClr val="black"/>
              </a:solidFill>
            </a:endParaRPr>
          </a:p>
        </p:txBody>
      </p:sp>
    </p:spTree>
    <p:extLst>
      <p:ext uri="{BB962C8B-B14F-4D97-AF65-F5344CB8AC3E}">
        <p14:creationId xmlns:p14="http://schemas.microsoft.com/office/powerpoint/2010/main" val="2879689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105</a:t>
            </a:fld>
            <a:endParaRPr lang="en-US">
              <a:solidFill>
                <a:prstClr val="black"/>
              </a:solidFill>
            </a:endParaRPr>
          </a:p>
        </p:txBody>
      </p:sp>
    </p:spTree>
    <p:extLst>
      <p:ext uri="{BB962C8B-B14F-4D97-AF65-F5344CB8AC3E}">
        <p14:creationId xmlns:p14="http://schemas.microsoft.com/office/powerpoint/2010/main" val="1469536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ln/>
        </p:spPr>
        <p:txBody>
          <a:bodyPr/>
          <a:lstStyle/>
          <a:p>
            <a:pPr>
              <a:spcBef>
                <a:spcPts val="316"/>
              </a:spcBef>
              <a:spcAft>
                <a:spcPts val="316"/>
              </a:spcAft>
              <a:defRPr/>
            </a:pPr>
            <a:r>
              <a:rPr lang="en-US" b="1" dirty="0">
                <a:latin typeface="+mn-lt"/>
              </a:rPr>
              <a:t>Ask </a:t>
            </a:r>
            <a:r>
              <a:rPr lang="en-US" dirty="0">
                <a:latin typeface="+mn-lt"/>
              </a:rPr>
              <a:t>participants why evaluation is so important. </a:t>
            </a:r>
            <a:r>
              <a:rPr lang="en-GB" b="1" dirty="0">
                <a:latin typeface="+mn-lt"/>
              </a:rPr>
              <a:t>State </a:t>
            </a:r>
            <a:r>
              <a:rPr lang="en-GB" dirty="0">
                <a:latin typeface="+mn-lt"/>
              </a:rPr>
              <a:t>that as mentioned earlier, evaluation activities within the MOH include the Annual Operation Plan Review where health workers are required to review the targets set versus the achievements within the past year and identify the challenges experienced during the period and ways of addressing these challenges. This information guides future planning. Evaluation is used to (1) assess the changes in the target group (e.g. changes in risk behaviour); (2) assess the extent to which objectives have been met. It is the process of determining the effectiveness of a program or a project; and (3) track the </a:t>
            </a:r>
            <a:r>
              <a:rPr lang="en-GB" b="1" dirty="0">
                <a:latin typeface="+mn-lt"/>
              </a:rPr>
              <a:t>outcomes </a:t>
            </a:r>
            <a:r>
              <a:rPr lang="en-GB" dirty="0">
                <a:latin typeface="+mn-lt"/>
              </a:rPr>
              <a:t>and </a:t>
            </a:r>
            <a:r>
              <a:rPr lang="en-GB" b="1" dirty="0">
                <a:latin typeface="+mn-lt"/>
              </a:rPr>
              <a:t>impacts </a:t>
            </a:r>
            <a:r>
              <a:rPr lang="en-GB" dirty="0">
                <a:latin typeface="+mn-lt"/>
              </a:rPr>
              <a:t>of programs or projects at the larger population level, as opposed to the program or project level.</a:t>
            </a:r>
            <a:endParaRPr lang="en-US" i="1" dirty="0">
              <a:latin typeface="+mn-lt"/>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68062" indent="-295408" eaLnBrk="0" hangingPunct="0">
              <a:defRPr>
                <a:solidFill>
                  <a:schemeClr val="tx1"/>
                </a:solidFill>
                <a:latin typeface="Arial" panose="020B0604020202020204" pitchFamily="34" charset="0"/>
                <a:cs typeface="Arial" panose="020B0604020202020204" pitchFamily="34" charset="0"/>
              </a:defRPr>
            </a:lvl2pPr>
            <a:lvl3pPr marL="1181633" indent="-236327" eaLnBrk="0" hangingPunct="0">
              <a:defRPr>
                <a:solidFill>
                  <a:schemeClr val="tx1"/>
                </a:solidFill>
                <a:latin typeface="Arial" panose="020B0604020202020204" pitchFamily="34" charset="0"/>
                <a:cs typeface="Arial" panose="020B0604020202020204" pitchFamily="34" charset="0"/>
              </a:defRPr>
            </a:lvl3pPr>
            <a:lvl4pPr marL="1654287" indent="-236327" eaLnBrk="0" hangingPunct="0">
              <a:defRPr>
                <a:solidFill>
                  <a:schemeClr val="tx1"/>
                </a:solidFill>
                <a:latin typeface="Arial" panose="020B0604020202020204" pitchFamily="34" charset="0"/>
                <a:cs typeface="Arial" panose="020B0604020202020204" pitchFamily="34" charset="0"/>
              </a:defRPr>
            </a:lvl4pPr>
            <a:lvl5pPr marL="2126940" indent="-236327" eaLnBrk="0" hangingPunct="0">
              <a:defRPr>
                <a:solidFill>
                  <a:schemeClr val="tx1"/>
                </a:solidFill>
                <a:latin typeface="Arial" panose="020B0604020202020204" pitchFamily="34" charset="0"/>
                <a:cs typeface="Arial" panose="020B0604020202020204" pitchFamily="34" charset="0"/>
              </a:defRPr>
            </a:lvl5pPr>
            <a:lvl6pPr marL="2599593"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72247"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44900"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17554"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4A514D-621F-4DBF-9ED3-FF54866FDE1F}" type="slidenum">
              <a:rPr lang="en-US" altLang="en-US">
                <a:solidFill>
                  <a:srgbClr val="000000"/>
                </a:solidFill>
              </a:rPr>
              <a:pPr eaLnBrk="1" hangingPunct="1"/>
              <a:t>114</a:t>
            </a:fld>
            <a:endParaRPr lang="en-US" altLang="en-US">
              <a:solidFill>
                <a:srgbClr val="000000"/>
              </a:solidFill>
            </a:endParaRPr>
          </a:p>
        </p:txBody>
      </p:sp>
    </p:spTree>
    <p:extLst>
      <p:ext uri="{BB962C8B-B14F-4D97-AF65-F5344CB8AC3E}">
        <p14:creationId xmlns:p14="http://schemas.microsoft.com/office/powerpoint/2010/main" val="184074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5</a:t>
            </a:fld>
            <a:endParaRPr lang="en-US"/>
          </a:p>
        </p:txBody>
      </p:sp>
    </p:spTree>
    <p:extLst>
      <p:ext uri="{BB962C8B-B14F-4D97-AF65-F5344CB8AC3E}">
        <p14:creationId xmlns:p14="http://schemas.microsoft.com/office/powerpoint/2010/main" val="17403702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AF5ED1-5E9A-41C5-8205-4421DCB29935}" type="slidenum">
              <a:rPr lang="en-GB" altLang="en-US">
                <a:solidFill>
                  <a:srgbClr val="000000"/>
                </a:solidFill>
              </a:rPr>
              <a:pPr/>
              <a:t>115</a:t>
            </a:fld>
            <a:endParaRPr lang="en-GB" altLang="en-US">
              <a:solidFill>
                <a:srgbClr val="000000"/>
              </a:solidFill>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131461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ABDF55-0FA0-4F58-B227-440A20457915}" type="slidenum">
              <a:rPr lang="en-US">
                <a:solidFill>
                  <a:prstClr val="black"/>
                </a:solidFill>
              </a:rPr>
              <a:pPr/>
              <a:t>116</a:t>
            </a:fld>
            <a:endParaRPr lang="en-US">
              <a:solidFill>
                <a:prstClr val="black"/>
              </a:solidFill>
            </a:endParaRPr>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09563421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030EB1-418F-4FD5-9F27-C469600A6C8A}" type="slidenum">
              <a:rPr lang="en-US">
                <a:solidFill>
                  <a:prstClr val="black"/>
                </a:solidFill>
              </a:rPr>
              <a:pPr/>
              <a:t>117</a:t>
            </a:fld>
            <a:endParaRPr lang="en-US">
              <a:solidFill>
                <a:prstClr val="black"/>
              </a:solidFill>
            </a:endParaRPr>
          </a:p>
        </p:txBody>
      </p:sp>
      <p:sp>
        <p:nvSpPr>
          <p:cNvPr id="141314" name="Rectangle 2"/>
          <p:cNvSpPr>
            <a:spLocks noGrp="1" noRot="1" noChangeAspect="1" noChangeArrowheads="1" noTextEdit="1"/>
          </p:cNvSpPr>
          <p:nvPr>
            <p:ph type="sldImg"/>
          </p:nvPr>
        </p:nvSpPr>
        <p:spPr>
          <a:xfrm>
            <a:off x="1050925" y="722313"/>
            <a:ext cx="4924425" cy="3694112"/>
          </a:xfrm>
          <a:ln/>
        </p:spPr>
      </p:sp>
      <p:sp>
        <p:nvSpPr>
          <p:cNvPr id="141315" name="Rectangle 3"/>
          <p:cNvSpPr>
            <a:spLocks noGrp="1" noChangeArrowheads="1"/>
          </p:cNvSpPr>
          <p:nvPr>
            <p:ph type="body" idx="1"/>
          </p:nvPr>
        </p:nvSpPr>
        <p:spPr>
          <a:xfrm>
            <a:off x="936339" y="4655480"/>
            <a:ext cx="5149040" cy="4416737"/>
          </a:xfrm>
        </p:spPr>
        <p:txBody>
          <a:bodyPr/>
          <a:lstStyle/>
          <a:p>
            <a:endParaRPr lang="en-GB"/>
          </a:p>
        </p:txBody>
      </p:sp>
    </p:spTree>
    <p:extLst>
      <p:ext uri="{BB962C8B-B14F-4D97-AF65-F5344CB8AC3E}">
        <p14:creationId xmlns:p14="http://schemas.microsoft.com/office/powerpoint/2010/main" val="356281407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DA0F66-CF81-4E54-B23F-B95C9155834E}" type="slidenum">
              <a:rPr lang="en-US" altLang="en-US">
                <a:solidFill>
                  <a:prstClr val="black"/>
                </a:solidFill>
              </a:rPr>
              <a:pPr/>
              <a:t>118</a:t>
            </a:fld>
            <a:endParaRPr lang="en-US" altLang="en-US">
              <a:solidFill>
                <a:prstClr val="black"/>
              </a:solidFill>
            </a:endParaRP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7299547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7CE79AE-748C-400E-A7B8-8B758300DFD1}" type="slidenum">
              <a:rPr lang="en-US">
                <a:solidFill>
                  <a:prstClr val="black"/>
                </a:solidFill>
              </a:rPr>
              <a:pPr>
                <a:defRPr/>
              </a:pPr>
              <a:t>119</a:t>
            </a:fld>
            <a:endParaRPr lang="en-US">
              <a:solidFill>
                <a:prstClr val="black"/>
              </a:solidFill>
            </a:endParaRPr>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US"/>
              <a:t>.</a:t>
            </a:r>
          </a:p>
        </p:txBody>
      </p:sp>
    </p:spTree>
    <p:extLst>
      <p:ext uri="{BB962C8B-B14F-4D97-AF65-F5344CB8AC3E}">
        <p14:creationId xmlns:p14="http://schemas.microsoft.com/office/powerpoint/2010/main" val="242029111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0C0D9921-1D77-44C3-BFB4-C6F3CBBBD122}" type="slidenum">
              <a:rPr lang="en-US" smtClean="0">
                <a:solidFill>
                  <a:prstClr val="black"/>
                </a:solidFill>
              </a:rPr>
              <a:pPr>
                <a:defRPr/>
              </a:pPr>
              <a:t>120</a:t>
            </a:fld>
            <a:endParaRPr lang="en-US">
              <a:solidFill>
                <a:prstClr val="black"/>
              </a:solidFill>
            </a:endParaRPr>
          </a:p>
        </p:txBody>
      </p:sp>
      <p:sp>
        <p:nvSpPr>
          <p:cNvPr id="48131" name="Rectangle 2"/>
          <p:cNvSpPr>
            <a:spLocks noGrp="1" noRot="1" noChangeAspect="1" noChangeArrowheads="1" noTextEdit="1"/>
          </p:cNvSpPr>
          <p:nvPr>
            <p:ph type="sldImg"/>
          </p:nvPr>
        </p:nvSpPr>
        <p:spPr bwMode="auto">
          <a:xfrm>
            <a:off x="1530350" y="244475"/>
            <a:ext cx="3819525" cy="2865438"/>
          </a:xfrm>
          <a:noFill/>
          <a:ln>
            <a:solidFill>
              <a:srgbClr val="000000"/>
            </a:solidFill>
            <a:miter lim="800000"/>
            <a:headEnd/>
            <a:tailEnd/>
          </a:ln>
        </p:spPr>
      </p:sp>
      <p:sp>
        <p:nvSpPr>
          <p:cNvPr id="48132" name="Notes Placeholder 6"/>
          <p:cNvSpPr>
            <a:spLocks noGrp="1"/>
          </p:cNvSpPr>
          <p:nvPr/>
        </p:nvSpPr>
        <p:spPr bwMode="auto">
          <a:xfrm>
            <a:off x="938286" y="4666383"/>
            <a:ext cx="5158174" cy="4419813"/>
          </a:xfrm>
          <a:prstGeom prst="rect">
            <a:avLst/>
          </a:prstGeom>
          <a:noFill/>
          <a:ln w="9525">
            <a:noFill/>
            <a:miter lim="800000"/>
            <a:headEnd/>
            <a:tailEnd/>
          </a:ln>
        </p:spPr>
        <p:txBody>
          <a:bodyPr lIns="96313" tIns="48159" rIns="96313" bIns="48159"/>
          <a:lstStyle/>
          <a:p>
            <a:pPr>
              <a:spcBef>
                <a:spcPct val="30000"/>
              </a:spcBef>
            </a:pPr>
            <a:endParaRPr lang="en-US" sz="1200" dirty="0">
              <a:solidFill>
                <a:prstClr val="black"/>
              </a:solidFill>
              <a:latin typeface="Humanst521 BT" pitchFamily="34" charset="0"/>
            </a:endParaRPr>
          </a:p>
        </p:txBody>
      </p:sp>
    </p:spTree>
    <p:extLst>
      <p:ext uri="{BB962C8B-B14F-4D97-AF65-F5344CB8AC3E}">
        <p14:creationId xmlns:p14="http://schemas.microsoft.com/office/powerpoint/2010/main" val="319447357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5D310DA3-DEB6-4FFE-AAC9-0B80E61FA049}" type="slidenum">
              <a:rPr lang="en-US" smtClean="0">
                <a:solidFill>
                  <a:prstClr val="black"/>
                </a:solidFill>
              </a:rPr>
              <a:pPr>
                <a:defRPr/>
              </a:pPr>
              <a:t>121</a:t>
            </a:fld>
            <a:endParaRPr lang="en-US">
              <a:solidFill>
                <a:prstClr val="black"/>
              </a:solidFill>
            </a:endParaRPr>
          </a:p>
        </p:txBody>
      </p:sp>
      <p:sp>
        <p:nvSpPr>
          <p:cNvPr id="49155" name="Rectangle 2"/>
          <p:cNvSpPr>
            <a:spLocks noGrp="1" noRot="1" noChangeAspect="1" noChangeArrowheads="1" noTextEdit="1"/>
          </p:cNvSpPr>
          <p:nvPr>
            <p:ph type="sldImg"/>
          </p:nvPr>
        </p:nvSpPr>
        <p:spPr bwMode="auto">
          <a:xfrm>
            <a:off x="1693863" y="573088"/>
            <a:ext cx="3492500" cy="2619375"/>
          </a:xfrm>
          <a:noFill/>
          <a:ln>
            <a:solidFill>
              <a:srgbClr val="000000"/>
            </a:solidFill>
            <a:miter lim="800000"/>
            <a:headEnd/>
            <a:tailEnd/>
          </a:ln>
        </p:spPr>
      </p:sp>
      <p:sp>
        <p:nvSpPr>
          <p:cNvPr id="49156" name="Notes Placeholder 6"/>
          <p:cNvSpPr>
            <a:spLocks noGrp="1"/>
          </p:cNvSpPr>
          <p:nvPr/>
        </p:nvSpPr>
        <p:spPr bwMode="auto">
          <a:xfrm>
            <a:off x="938286" y="4666383"/>
            <a:ext cx="5158174" cy="4419813"/>
          </a:xfrm>
          <a:prstGeom prst="rect">
            <a:avLst/>
          </a:prstGeom>
          <a:noFill/>
          <a:ln w="9525">
            <a:noFill/>
            <a:miter lim="800000"/>
            <a:headEnd/>
            <a:tailEnd/>
          </a:ln>
        </p:spPr>
        <p:txBody>
          <a:bodyPr lIns="96313" tIns="48159" rIns="96313" bIns="48159"/>
          <a:lstStyle/>
          <a:p>
            <a:pPr>
              <a:spcBef>
                <a:spcPct val="30000"/>
              </a:spcBef>
            </a:pPr>
            <a:endParaRPr lang="en-US" sz="1200" dirty="0">
              <a:solidFill>
                <a:prstClr val="black"/>
              </a:solidFill>
              <a:latin typeface="Humanst521 BT" pitchFamily="34" charset="0"/>
            </a:endParaRPr>
          </a:p>
        </p:txBody>
      </p:sp>
    </p:spTree>
    <p:extLst>
      <p:ext uri="{BB962C8B-B14F-4D97-AF65-F5344CB8AC3E}">
        <p14:creationId xmlns:p14="http://schemas.microsoft.com/office/powerpoint/2010/main" val="346333825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122</a:t>
            </a:fld>
            <a:endParaRPr lang="en-US">
              <a:solidFill>
                <a:prstClr val="black"/>
              </a:solidFill>
            </a:endParaRPr>
          </a:p>
        </p:txBody>
      </p:sp>
    </p:spTree>
    <p:extLst>
      <p:ext uri="{BB962C8B-B14F-4D97-AF65-F5344CB8AC3E}">
        <p14:creationId xmlns:p14="http://schemas.microsoft.com/office/powerpoint/2010/main" val="144455773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b="1"/>
              <a:t>Summarize </a:t>
            </a:r>
            <a:r>
              <a:rPr lang="en-GB" altLang="en-US"/>
              <a:t> case scenario</a:t>
            </a:r>
          </a:p>
        </p:txBody>
      </p:sp>
      <p:sp>
        <p:nvSpPr>
          <p:cNvPr id="4198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68062" indent="-295408" eaLnBrk="0" hangingPunct="0">
              <a:defRPr>
                <a:solidFill>
                  <a:schemeClr val="tx1"/>
                </a:solidFill>
                <a:latin typeface="Arial" panose="020B0604020202020204" pitchFamily="34" charset="0"/>
                <a:cs typeface="Arial" panose="020B0604020202020204" pitchFamily="34" charset="0"/>
              </a:defRPr>
            </a:lvl2pPr>
            <a:lvl3pPr marL="1181633" indent="-236327" eaLnBrk="0" hangingPunct="0">
              <a:defRPr>
                <a:solidFill>
                  <a:schemeClr val="tx1"/>
                </a:solidFill>
                <a:latin typeface="Arial" panose="020B0604020202020204" pitchFamily="34" charset="0"/>
                <a:cs typeface="Arial" panose="020B0604020202020204" pitchFamily="34" charset="0"/>
              </a:defRPr>
            </a:lvl3pPr>
            <a:lvl4pPr marL="1654287" indent="-236327" eaLnBrk="0" hangingPunct="0">
              <a:defRPr>
                <a:solidFill>
                  <a:schemeClr val="tx1"/>
                </a:solidFill>
                <a:latin typeface="Arial" panose="020B0604020202020204" pitchFamily="34" charset="0"/>
                <a:cs typeface="Arial" panose="020B0604020202020204" pitchFamily="34" charset="0"/>
              </a:defRPr>
            </a:lvl4pPr>
            <a:lvl5pPr marL="2126940" indent="-236327" eaLnBrk="0" hangingPunct="0">
              <a:defRPr>
                <a:solidFill>
                  <a:schemeClr val="tx1"/>
                </a:solidFill>
                <a:latin typeface="Arial" panose="020B0604020202020204" pitchFamily="34" charset="0"/>
                <a:cs typeface="Arial" panose="020B0604020202020204" pitchFamily="34" charset="0"/>
              </a:defRPr>
            </a:lvl5pPr>
            <a:lvl6pPr marL="2599593"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72247"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44900"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017554" indent="-236327"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9C5615-D898-47DB-B7A5-D801267A12FF}" type="slidenum">
              <a:rPr lang="en-GB" altLang="en-US">
                <a:solidFill>
                  <a:prstClr val="black"/>
                </a:solidFill>
                <a:latin typeface="Calibri" panose="020F0502020204030204" pitchFamily="34" charset="0"/>
              </a:rPr>
              <a:pPr eaLnBrk="1" hangingPunct="1"/>
              <a:t>123</a:t>
            </a:fld>
            <a:endParaRPr lang="en-GB"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76706550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127</a:t>
            </a:fld>
            <a:endParaRPr lang="en-US">
              <a:solidFill>
                <a:prstClr val="black"/>
              </a:solidFill>
            </a:endParaRPr>
          </a:p>
        </p:txBody>
      </p:sp>
    </p:spTree>
    <p:extLst>
      <p:ext uri="{BB962C8B-B14F-4D97-AF65-F5344CB8AC3E}">
        <p14:creationId xmlns:p14="http://schemas.microsoft.com/office/powerpoint/2010/main" val="259247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6</a:t>
            </a:fld>
            <a:endParaRPr lang="en-US"/>
          </a:p>
        </p:txBody>
      </p:sp>
    </p:spTree>
    <p:extLst>
      <p:ext uri="{BB962C8B-B14F-4D97-AF65-F5344CB8AC3E}">
        <p14:creationId xmlns:p14="http://schemas.microsoft.com/office/powerpoint/2010/main" val="3215241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7</a:t>
            </a:fld>
            <a:endParaRPr lang="en-US"/>
          </a:p>
        </p:txBody>
      </p:sp>
    </p:spTree>
    <p:extLst>
      <p:ext uri="{BB962C8B-B14F-4D97-AF65-F5344CB8AC3E}">
        <p14:creationId xmlns:p14="http://schemas.microsoft.com/office/powerpoint/2010/main" val="1565679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5F84A5-50A0-42FA-BC95-EC9CB8AF08C5}" type="slidenum">
              <a:rPr lang="en-US" smtClean="0"/>
              <a:t>8</a:t>
            </a:fld>
            <a:endParaRPr lang="en-US"/>
          </a:p>
        </p:txBody>
      </p:sp>
    </p:spTree>
    <p:extLst>
      <p:ext uri="{BB962C8B-B14F-4D97-AF65-F5344CB8AC3E}">
        <p14:creationId xmlns:p14="http://schemas.microsoft.com/office/powerpoint/2010/main" val="4248342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84A5-50A0-42FA-BC95-EC9CB8AF08C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431709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C6D36031-007C-44D1-917F-54C239D3625C}"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54BC33-7BDE-4BBD-8328-503A6FA8AB84}"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1C766A-7B1C-4998-A3A6-14D192DF9B67}"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2089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497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8436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16571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46433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7199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9987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097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7B656-48E5-42B2-B3E7-51DFD088E603}"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62345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21359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35142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D8D14A-E8A4-4AF3-B6FE-5D12CD1190F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52442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5EECCEB-E220-4471-918B-234E3D02C91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863543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61CB1C-E6B9-4E60-AA4F-83A84859220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776768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44DEA58-5DAB-4CEC-983D-7E78B54FC1B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706311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285EE4A-7DD4-47CC-90CB-3B68A6E2F0CA}"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399219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879C9A0-5392-4CB3-B146-39A613CDB29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094254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32CCBA7-43B7-4F5D-9981-7C6F5C68EDA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29310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0D834BF1-9EC3-46EC-9DC9-C1469E766FEC}" type="datetime1">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1DC99A-4AB4-4D07-8565-E0040372959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686304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44A03F4-2B19-493D-BF0D-EE34C7B666D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312486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6625D7-056A-4CE8-9DDC-A3C21400982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710299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17279D-644C-4949-8D7C-818C3FBE35B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364128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C46908F-4123-4A70-B1CC-8BD72C9BE846}" type="datetime1">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04461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16EA98F-9785-4D83-9CF6-2F8C786AA865}" type="datetime1">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87490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574CC0-D384-418E-8440-0C35622F0F40}" type="datetime1">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03823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589ABB-9E27-4CBD-BE5C-34A227053357}" type="datetime1">
              <a:rPr lang="en-US" smtClean="0">
                <a:solidFill>
                  <a:prstClr val="black">
                    <a:tint val="75000"/>
                  </a:prstClr>
                </a:solidFill>
              </a:rPr>
              <a:pPr/>
              <a:t>3/26/2018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84735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346FF5-8B46-47F1-9BCA-AE0A3F26E77D}" type="datetime1">
              <a:rPr lang="en-US" smtClean="0">
                <a:solidFill>
                  <a:prstClr val="black">
                    <a:tint val="75000"/>
                  </a:prstClr>
                </a:solidFill>
              </a:rPr>
              <a:pPr/>
              <a:t>3/26/2018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36826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571CD2-6F43-4C0D-9B8D-D8E2D3D0D504}" type="datetime1">
              <a:rPr lang="en-US" smtClean="0">
                <a:solidFill>
                  <a:prstClr val="black">
                    <a:tint val="75000"/>
                  </a:prstClr>
                </a:solidFill>
              </a:rPr>
              <a:pPr/>
              <a:t>3/26/2018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6483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6F0162-15CB-4B25-93B0-502F5B7920E1}" type="datetime1">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88A58-7EBD-4352-985F-DBE786E37319}"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7E6550-EFDE-4871-B833-08A915DAF56F}" type="datetime1">
              <a:rPr lang="en-US" smtClean="0">
                <a:solidFill>
                  <a:prstClr val="black">
                    <a:tint val="75000"/>
                  </a:prstClr>
                </a:solidFill>
              </a:rPr>
              <a:pPr/>
              <a:t>3/26/2018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62165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0B7676-8E36-40F6-9763-73E6EBA3C4AC}" type="datetime1">
              <a:rPr lang="en-US" smtClean="0">
                <a:solidFill>
                  <a:prstClr val="black">
                    <a:tint val="75000"/>
                  </a:prstClr>
                </a:solidFill>
              </a:rPr>
              <a:pPr/>
              <a:t>3/26/2018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24732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EE5D46-7F5E-47CF-9177-49A91C73C711}" type="datetime1">
              <a:rPr lang="en-US" smtClean="0">
                <a:solidFill>
                  <a:prstClr val="black">
                    <a:tint val="75000"/>
                  </a:prstClr>
                </a:solidFill>
              </a:rPr>
              <a:pPr/>
              <a:t>3/26/2018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82653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4D920A-57D8-43E2-A23A-1B705A33BE64}" type="datetime1">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89903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813541-DEEC-4BCB-BA54-A3FCF952BF91}" type="datetime1">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20967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B69B3C7A-E927-440D-846A-7D0D4B6699C5}" type="datetime1">
              <a:rPr lang="en-US" smtClean="0">
                <a:solidFill>
                  <a:srgbClr val="DBF5F9">
                    <a:shade val="90000"/>
                  </a:srgbClr>
                </a:solidFill>
              </a:rPr>
              <a:pPr/>
              <a:t>3/26/2018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B63ADF44-6651-45D8-9411-FC9F2D1B828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005627677"/>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A7944D-B91D-4339-84C5-3BCCD24D360B}" type="datetime1">
              <a:rPr lang="en-US" smtClean="0">
                <a:solidFill>
                  <a:srgbClr val="04617B">
                    <a:shade val="90000"/>
                  </a:srgbClr>
                </a:solidFill>
              </a:rPr>
              <a:pPr/>
              <a:t>3/26/2018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9620934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6953599-E710-4FC4-8528-3AFF7BB93267}" type="datetime1">
              <a:rPr lang="en-US" smtClean="0">
                <a:solidFill>
                  <a:srgbClr val="DBF5F9">
                    <a:shade val="90000"/>
                  </a:srgbClr>
                </a:solidFill>
              </a:rPr>
              <a:pPr/>
              <a:t>3/26/2018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B63ADF44-6651-45D8-9411-FC9F2D1B828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4079653630"/>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646A2AA-EC18-4BCD-89F1-0D4424B72BBD}" type="datetime1">
              <a:rPr lang="en-US" smtClean="0">
                <a:solidFill>
                  <a:srgbClr val="04617B">
                    <a:shade val="90000"/>
                  </a:srgbClr>
                </a:solidFill>
              </a:rPr>
              <a:pPr/>
              <a:t>3/26/2018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5725881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E984E03-A61A-4469-AC67-0E248E51DBF0}" type="datetime1">
              <a:rPr lang="en-US" smtClean="0">
                <a:solidFill>
                  <a:srgbClr val="04617B">
                    <a:shade val="90000"/>
                  </a:srgbClr>
                </a:solidFill>
              </a:rPr>
              <a:pPr/>
              <a:t>3/26/2018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7357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71E7DC-D73F-4479-8BF8-8FE40E8212D7}" type="datetime1">
              <a:rPr lang="en-US" smtClean="0"/>
              <a:t>3/26/2018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1CDFA76-F3B7-4359-9997-509CC787C73A}" type="datetime1">
              <a:rPr lang="en-US" smtClean="0">
                <a:solidFill>
                  <a:srgbClr val="04617B">
                    <a:shade val="90000"/>
                  </a:srgbClr>
                </a:solidFill>
              </a:rPr>
              <a:pPr/>
              <a:t>3/26/2018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7429332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E4CD8D-E399-4F16-A6E7-EE57EEC1369E}" type="datetime1">
              <a:rPr lang="en-US" smtClean="0">
                <a:solidFill>
                  <a:srgbClr val="04617B">
                    <a:shade val="90000"/>
                  </a:srgbClr>
                </a:solidFill>
              </a:rPr>
              <a:pPr/>
              <a:t>3/26/2018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1945994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76FAE44-1E84-4CE5-BE31-68AB528FD260}" type="datetime1">
              <a:rPr lang="en-US" smtClean="0">
                <a:solidFill>
                  <a:srgbClr val="04617B">
                    <a:shade val="90000"/>
                  </a:srgbClr>
                </a:solidFill>
              </a:rPr>
              <a:pPr/>
              <a:t>3/26/2018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442105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620E006-91E1-469E-BECF-5F70E3A15C40}" type="datetime1">
              <a:rPr lang="en-US" smtClean="0">
                <a:solidFill>
                  <a:srgbClr val="04617B">
                    <a:shade val="90000"/>
                  </a:srgbClr>
                </a:solidFill>
              </a:rPr>
              <a:pPr/>
              <a:t>3/26/2018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417985356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650D7D-C427-4A0F-B475-BD188D83E0EF}" type="datetime1">
              <a:rPr lang="en-US" smtClean="0">
                <a:solidFill>
                  <a:srgbClr val="04617B">
                    <a:shade val="90000"/>
                  </a:srgbClr>
                </a:solidFill>
              </a:rPr>
              <a:pPr/>
              <a:t>3/26/2018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81910858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5BBA776-2EAD-46B8-B29A-4B411D760882}" type="datetime1">
              <a:rPr lang="en-US" smtClean="0">
                <a:solidFill>
                  <a:srgbClr val="04617B">
                    <a:shade val="90000"/>
                  </a:srgbClr>
                </a:solidFill>
              </a:rPr>
              <a:pPr/>
              <a:t>3/26/2018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11817799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a:t>Click to edit Master title style</a:t>
            </a:r>
          </a:p>
        </p:txBody>
      </p:sp>
      <p:sp>
        <p:nvSpPr>
          <p:cNvPr id="3" name="Table Placeholder 2"/>
          <p:cNvSpPr>
            <a:spLocks noGrp="1"/>
          </p:cNvSpPr>
          <p:nvPr>
            <p:ph type="tbl" idx="1"/>
          </p:nvPr>
        </p:nvSpPr>
        <p:spPr>
          <a:xfrm>
            <a:off x="566738" y="1752600"/>
            <a:ext cx="8001000" cy="4267200"/>
          </a:xfrm>
        </p:spPr>
        <p:txBody>
          <a:bodyPr/>
          <a:lstStyle/>
          <a:p>
            <a:endParaRPr lang="en-US"/>
          </a:p>
        </p:txBody>
      </p:sp>
      <p:sp>
        <p:nvSpPr>
          <p:cNvPr id="4" name="Date Placeholder 3"/>
          <p:cNvSpPr>
            <a:spLocks noGrp="1"/>
          </p:cNvSpPr>
          <p:nvPr>
            <p:ph type="dt" sz="half" idx="10"/>
          </p:nvPr>
        </p:nvSpPr>
        <p:spPr>
          <a:xfrm>
            <a:off x="609600" y="6245225"/>
            <a:ext cx="1981200" cy="476250"/>
          </a:xfrm>
        </p:spPr>
        <p:txBody>
          <a:bodyPr/>
          <a:lstStyle>
            <a:lvl1pPr>
              <a:defRPr/>
            </a:lvl1pPr>
          </a:lstStyle>
          <a:p>
            <a:fld id="{584FDE40-4A87-48F1-98AB-E82778E1DAE0}" type="datetime1">
              <a:rPr lang="en-US" smtClean="0">
                <a:solidFill>
                  <a:srgbClr val="04617B">
                    <a:shade val="90000"/>
                  </a:srgbClr>
                </a:solidFill>
              </a:rPr>
              <a:pPr/>
              <a:t>3/26/2018</a:t>
            </a:fld>
            <a:endParaRPr lang="en-US">
              <a:solidFill>
                <a:srgbClr val="04617B">
                  <a:shade val="90000"/>
                </a:srgbClr>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solidFill>
                <a:srgbClr val="04617B">
                  <a:shade val="90000"/>
                </a:srgbClr>
              </a:solidFill>
            </a:endParaRPr>
          </a:p>
        </p:txBody>
      </p:sp>
      <p:sp>
        <p:nvSpPr>
          <p:cNvPr id="6" name="Slide Number Placeholder 5"/>
          <p:cNvSpPr>
            <a:spLocks noGrp="1"/>
          </p:cNvSpPr>
          <p:nvPr>
            <p:ph type="sldNum" sz="quarter" idx="12"/>
          </p:nvPr>
        </p:nvSpPr>
        <p:spPr>
          <a:xfrm>
            <a:off x="6553200" y="6245225"/>
            <a:ext cx="1981200" cy="476250"/>
          </a:xfrm>
        </p:spPr>
        <p:txBody>
          <a:bodyPr/>
          <a:lstStyle>
            <a:lvl1pPr>
              <a:defRPr/>
            </a:lvl1pPr>
          </a:lstStyle>
          <a:p>
            <a:fld id="{1CC985A6-EA4E-4138-8249-EAB09AAE4945}" type="slidenum">
              <a:rPr lang="en-US">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8562905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C8CEBB64-5E7D-44F1-9317-CA92B523A799}" type="datetime1">
              <a:rPr lang="en-US" smtClean="0">
                <a:solidFill>
                  <a:srgbClr val="696464"/>
                </a:solidFill>
              </a:rPr>
              <a:pPr>
                <a:defRPr/>
              </a:pPr>
              <a:t>3/26/2018</a:t>
            </a:fld>
            <a:endParaRPr lang="en-US">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3" name="Slide Number Placeholder 28"/>
          <p:cNvSpPr>
            <a:spLocks noGrp="1"/>
          </p:cNvSpPr>
          <p:nvPr>
            <p:ph type="sldNum" sz="quarter" idx="12"/>
          </p:nvPr>
        </p:nvSpPr>
        <p:spPr/>
        <p:txBody>
          <a:bodyPr/>
          <a:lstStyle>
            <a:lvl1pPr>
              <a:defRPr/>
            </a:lvl1pPr>
          </a:lstStyle>
          <a:p>
            <a:fld id="{B9A05E39-D2C5-484B-B5E6-777876682CFB}" type="slidenum">
              <a:rPr lang="en-US" altLang="en-US"/>
              <a:pPr/>
              <a:t>‹#›</a:t>
            </a:fld>
            <a:endParaRPr lang="en-US" altLang="en-US"/>
          </a:p>
        </p:txBody>
      </p:sp>
    </p:spTree>
    <p:extLst>
      <p:ext uri="{BB962C8B-B14F-4D97-AF65-F5344CB8AC3E}">
        <p14:creationId xmlns:p14="http://schemas.microsoft.com/office/powerpoint/2010/main" val="173894800"/>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a:t>Click to edit Master title style</a:t>
            </a:r>
          </a:p>
        </p:txBody>
      </p:sp>
      <p:sp>
        <p:nvSpPr>
          <p:cNvPr id="8" name="Content Placeholder 7"/>
          <p:cNvSpPr>
            <a:spLocks noGrp="1"/>
          </p:cNvSpPr>
          <p:nvPr>
            <p:ph sz="quarter" idx="1"/>
          </p:nvPr>
        </p:nvSpPr>
        <p:spPr>
          <a:xfrm>
            <a:off x="914400" y="1447800"/>
            <a:ext cx="7772400" cy="4572000"/>
          </a:xfrm>
        </p:spPr>
        <p:txBody>
          <a:bodyPr/>
          <a:lstStyle>
            <a:lvl1pPr>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AFF11CF6-14E2-4E45-8281-AD828BA1F3E5}" type="datetime1">
              <a:rPr lang="en-US" smtClean="0">
                <a:solidFill>
                  <a:srgbClr val="696464"/>
                </a:solidFill>
              </a:rPr>
              <a:pPr>
                <a:defRPr/>
              </a:pPr>
              <a:t>3/26/2018</a:t>
            </a:fld>
            <a:endParaRPr lang="en-US">
              <a:solidFill>
                <a:srgbClr val="696464"/>
              </a:solidFill>
            </a:endParaRPr>
          </a:p>
        </p:txBody>
      </p:sp>
      <p:sp>
        <p:nvSpPr>
          <p:cNvPr id="5" name="Footer Placeholder 4"/>
          <p:cNvSpPr>
            <a:spLocks noGrp="1"/>
          </p:cNvSpPr>
          <p:nvPr>
            <p:ph type="ftr" sz="quarter" idx="11"/>
          </p:nvPr>
        </p:nvSpPr>
        <p:spPr>
          <a:xfrm>
            <a:off x="914400" y="6172200"/>
            <a:ext cx="4648200" cy="457200"/>
          </a:xfrm>
        </p:spPr>
        <p:txBody>
          <a:bodyPr/>
          <a:lstStyle>
            <a:lvl1pPr>
              <a:defRPr/>
            </a:lvl1pPr>
          </a:lstStyle>
          <a:p>
            <a:pPr>
              <a:defRPr/>
            </a:pPr>
            <a:endParaRPr lang="en-US">
              <a:solidFill>
                <a:srgbClr val="696464"/>
              </a:solidFill>
            </a:endParaRPr>
          </a:p>
        </p:txBody>
      </p:sp>
      <p:sp>
        <p:nvSpPr>
          <p:cNvPr id="6" name="Slide Number Placeholder 5"/>
          <p:cNvSpPr>
            <a:spLocks noGrp="1"/>
          </p:cNvSpPr>
          <p:nvPr>
            <p:ph type="sldNum" sz="quarter" idx="12"/>
          </p:nvPr>
        </p:nvSpPr>
        <p:spPr/>
        <p:txBody>
          <a:bodyPr/>
          <a:lstStyle>
            <a:lvl1pPr>
              <a:defRPr/>
            </a:lvl1pPr>
          </a:lstStyle>
          <a:p>
            <a:fld id="{97848B32-AA1C-4809-9E71-9B02B863A742}" type="slidenum">
              <a:rPr lang="en-US" altLang="en-US"/>
              <a:pPr/>
              <a:t>‹#›</a:t>
            </a:fld>
            <a:endParaRPr lang="en-US" altLang="en-US"/>
          </a:p>
        </p:txBody>
      </p:sp>
    </p:spTree>
    <p:extLst>
      <p:ext uri="{BB962C8B-B14F-4D97-AF65-F5344CB8AC3E}">
        <p14:creationId xmlns:p14="http://schemas.microsoft.com/office/powerpoint/2010/main" val="166088131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F9AC73FD-9C20-477D-9F3A-4390546066C9}" type="datetime1">
              <a:rPr lang="en-US" smtClean="0">
                <a:solidFill>
                  <a:srgbClr val="696464"/>
                </a:solidFill>
              </a:rPr>
              <a:pPr>
                <a:defRPr/>
              </a:pPr>
              <a:t>3/26/2018</a:t>
            </a:fld>
            <a:endParaRPr lang="en-US">
              <a:solidFill>
                <a:srgbClr val="696464"/>
              </a:solidFill>
            </a:endParaRPr>
          </a:p>
        </p:txBody>
      </p:sp>
      <p:sp>
        <p:nvSpPr>
          <p:cNvPr id="10" name="Footer Placeholder 4"/>
          <p:cNvSpPr>
            <a:spLocks noGrp="1"/>
          </p:cNvSpPr>
          <p:nvPr>
            <p:ph type="ftr" sz="quarter" idx="11"/>
          </p:nvPr>
        </p:nvSpPr>
        <p:spPr>
          <a:xfrm>
            <a:off x="800100" y="6172200"/>
            <a:ext cx="4533900" cy="457200"/>
          </a:xfrm>
        </p:spPr>
        <p:txBody>
          <a:bodyPr/>
          <a:lstStyle>
            <a:lvl1pPr>
              <a:defRPr/>
            </a:lvl1pPr>
          </a:lstStyle>
          <a:p>
            <a:pPr>
              <a:defRPr/>
            </a:pPr>
            <a:endParaRPr lang="en-US">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A9EF798C-5847-487E-AE89-D271A029AF31}" type="slidenum">
              <a:rPr lang="en-US" altLang="en-US"/>
              <a:pPr/>
              <a:t>‹#›</a:t>
            </a:fld>
            <a:endParaRPr lang="en-US" altLang="en-US"/>
          </a:p>
        </p:txBody>
      </p:sp>
    </p:spTree>
    <p:extLst>
      <p:ext uri="{BB962C8B-B14F-4D97-AF65-F5344CB8AC3E}">
        <p14:creationId xmlns:p14="http://schemas.microsoft.com/office/powerpoint/2010/main" val="190442182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538100-FEB6-44F8-9C6D-B53AB28FEC81}" type="datetime1">
              <a:rPr lang="en-US" smtClean="0"/>
              <a:t>3/26/2018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6A17960D-0128-4B9D-B911-DE7BE93494C0}" type="datetime1">
              <a:rPr lang="en-US" smtClean="0">
                <a:solidFill>
                  <a:srgbClr val="696464"/>
                </a:solidFill>
              </a:rPr>
              <a:pPr>
                <a:defRPr/>
              </a:pPr>
              <a:t>3/26/2018</a:t>
            </a:fld>
            <a:endParaRPr lang="en-US">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fld id="{002F2D70-FB33-4962-8EB2-9617D58B9664}" type="slidenum">
              <a:rPr lang="en-US" altLang="en-US"/>
              <a:pPr/>
              <a:t>‹#›</a:t>
            </a:fld>
            <a:endParaRPr lang="en-US" altLang="en-US"/>
          </a:p>
        </p:txBody>
      </p:sp>
    </p:spTree>
    <p:extLst>
      <p:ext uri="{BB962C8B-B14F-4D97-AF65-F5344CB8AC3E}">
        <p14:creationId xmlns:p14="http://schemas.microsoft.com/office/powerpoint/2010/main" val="337521881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258751DE-EDB6-468E-8251-C10F967500A6}" type="datetime1">
              <a:rPr lang="en-US" smtClean="0">
                <a:solidFill>
                  <a:srgbClr val="696464"/>
                </a:solidFill>
              </a:rPr>
              <a:pPr>
                <a:defRPr/>
              </a:pPr>
              <a:t>3/26/2018</a:t>
            </a:fld>
            <a:endParaRPr lang="en-US">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fld id="{B8153BBE-482A-4CDC-8C7D-C38F488540E2}" type="slidenum">
              <a:rPr lang="en-US" altLang="en-US"/>
              <a:pPr/>
              <a:t>‹#›</a:t>
            </a:fld>
            <a:endParaRPr lang="en-US" altLang="en-US"/>
          </a:p>
        </p:txBody>
      </p:sp>
    </p:spTree>
    <p:extLst>
      <p:ext uri="{BB962C8B-B14F-4D97-AF65-F5344CB8AC3E}">
        <p14:creationId xmlns:p14="http://schemas.microsoft.com/office/powerpoint/2010/main" val="152925688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22A0AF26-36FD-4485-B74D-99A499D1D1E4}" type="datetime1">
              <a:rPr lang="en-US" smtClean="0">
                <a:solidFill>
                  <a:srgbClr val="696464"/>
                </a:solidFill>
              </a:rPr>
              <a:pPr>
                <a:defRPr/>
              </a:pPr>
              <a:t>3/26/2018</a:t>
            </a:fld>
            <a:endParaRPr lang="en-US">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fld id="{B137E418-048A-43B8-85D7-377004765C56}" type="slidenum">
              <a:rPr lang="en-US" altLang="en-US"/>
              <a:pPr/>
              <a:t>‹#›</a:t>
            </a:fld>
            <a:endParaRPr lang="en-US" altLang="en-US"/>
          </a:p>
        </p:txBody>
      </p:sp>
    </p:spTree>
    <p:extLst>
      <p:ext uri="{BB962C8B-B14F-4D97-AF65-F5344CB8AC3E}">
        <p14:creationId xmlns:p14="http://schemas.microsoft.com/office/powerpoint/2010/main" val="34373330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D86E0E59-7D55-4256-B455-F59D03BDDA6B}" type="datetime1">
              <a:rPr lang="en-US" smtClean="0">
                <a:solidFill>
                  <a:srgbClr val="696464"/>
                </a:solidFill>
              </a:rPr>
              <a:pPr>
                <a:defRPr/>
              </a:pPr>
              <a:t>3/26/2018</a:t>
            </a:fld>
            <a:endParaRPr lang="en-US">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fld id="{FDC74AC4-F329-4543-911D-7C6298A6E792}" type="slidenum">
              <a:rPr lang="en-US" altLang="en-US"/>
              <a:pPr/>
              <a:t>‹#›</a:t>
            </a:fld>
            <a:endParaRPr lang="en-US" altLang="en-US"/>
          </a:p>
        </p:txBody>
      </p:sp>
    </p:spTree>
    <p:extLst>
      <p:ext uri="{BB962C8B-B14F-4D97-AF65-F5344CB8AC3E}">
        <p14:creationId xmlns:p14="http://schemas.microsoft.com/office/powerpoint/2010/main" val="11530118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E2E5A213-8FA2-43EB-B164-E35867A05D48}" type="datetime1">
              <a:rPr lang="en-US" smtClean="0">
                <a:solidFill>
                  <a:srgbClr val="696464"/>
                </a:solidFill>
              </a:rPr>
              <a:pPr>
                <a:defRPr/>
              </a:pPr>
              <a:t>3/26/2018</a:t>
            </a:fld>
            <a:endParaRPr lang="en-US">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fld id="{6D0251E0-99C5-4E2F-A153-95BB16A90747}" type="slidenum">
              <a:rPr lang="en-US" altLang="en-US"/>
              <a:pPr/>
              <a:t>‹#›</a:t>
            </a:fld>
            <a:endParaRPr lang="en-US" altLang="en-US"/>
          </a:p>
        </p:txBody>
      </p:sp>
    </p:spTree>
    <p:extLst>
      <p:ext uri="{BB962C8B-B14F-4D97-AF65-F5344CB8AC3E}">
        <p14:creationId xmlns:p14="http://schemas.microsoft.com/office/powerpoint/2010/main" val="116476616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dirty="0"/>
              <a:t>Click icon to add picture</a:t>
            </a:r>
          </a:p>
        </p:txBody>
      </p:sp>
      <p:sp>
        <p:nvSpPr>
          <p:cNvPr id="8" name="Date Placeholder 4"/>
          <p:cNvSpPr>
            <a:spLocks noGrp="1"/>
          </p:cNvSpPr>
          <p:nvPr>
            <p:ph type="dt" sz="half" idx="10"/>
          </p:nvPr>
        </p:nvSpPr>
        <p:spPr/>
        <p:txBody>
          <a:bodyPr/>
          <a:lstStyle>
            <a:lvl1pPr>
              <a:defRPr/>
            </a:lvl1pPr>
          </a:lstStyle>
          <a:p>
            <a:pPr>
              <a:defRPr/>
            </a:pPr>
            <a:fld id="{180D7346-32E9-4D06-813E-E815F5738355}" type="datetime1">
              <a:rPr lang="en-US" smtClean="0">
                <a:solidFill>
                  <a:srgbClr val="696464"/>
                </a:solidFill>
              </a:rPr>
              <a:pPr>
                <a:defRPr/>
              </a:pPr>
              <a:t>3/26/2018</a:t>
            </a:fld>
            <a:endParaRPr lang="en-US">
              <a:solidFill>
                <a:srgbClr val="696464"/>
              </a:solidFill>
            </a:endParaRP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1D1CFE4E-6103-4362-B5E8-063BC128FD6B}" type="slidenum">
              <a:rPr lang="en-US" altLang="en-US"/>
              <a:pPr/>
              <a:t>‹#›</a:t>
            </a:fld>
            <a:endParaRPr lang="en-US" altLang="en-US"/>
          </a:p>
        </p:txBody>
      </p:sp>
    </p:spTree>
    <p:extLst>
      <p:ext uri="{BB962C8B-B14F-4D97-AF65-F5344CB8AC3E}">
        <p14:creationId xmlns:p14="http://schemas.microsoft.com/office/powerpoint/2010/main" val="241614059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3605F63F-2E68-4642-87D0-95C4970BACCC}" type="datetime1">
              <a:rPr lang="en-US" smtClean="0">
                <a:solidFill>
                  <a:srgbClr val="696464"/>
                </a:solidFill>
              </a:rPr>
              <a:pPr>
                <a:defRPr/>
              </a:pPr>
              <a:t>3/26/2018</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684BE5E1-485A-4514-B282-DB739F83A743}" type="slidenum">
              <a:rPr lang="en-US" altLang="en-US"/>
              <a:pPr/>
              <a:t>‹#›</a:t>
            </a:fld>
            <a:endParaRPr lang="en-US" altLang="en-US"/>
          </a:p>
        </p:txBody>
      </p:sp>
    </p:spTree>
    <p:extLst>
      <p:ext uri="{BB962C8B-B14F-4D97-AF65-F5344CB8AC3E}">
        <p14:creationId xmlns:p14="http://schemas.microsoft.com/office/powerpoint/2010/main" val="37539122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C4591F88-03F3-49AA-8E0F-2E4C3E94F657}" type="datetime1">
              <a:rPr lang="en-US" smtClean="0">
                <a:solidFill>
                  <a:srgbClr val="696464"/>
                </a:solidFill>
              </a:rPr>
              <a:pPr>
                <a:defRPr/>
              </a:pPr>
              <a:t>3/26/2018</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183F47BD-5AF5-4712-BC79-19F33CBC50E3}" type="slidenum">
              <a:rPr lang="en-US" altLang="en-US"/>
              <a:pPr/>
              <a:t>‹#›</a:t>
            </a:fld>
            <a:endParaRPr lang="en-US" altLang="en-US"/>
          </a:p>
        </p:txBody>
      </p:sp>
    </p:spTree>
    <p:extLst>
      <p:ext uri="{BB962C8B-B14F-4D97-AF65-F5344CB8AC3E}">
        <p14:creationId xmlns:p14="http://schemas.microsoft.com/office/powerpoint/2010/main" val="271625682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a:t>Click to edit Master title style</a:t>
            </a:r>
          </a:p>
        </p:txBody>
      </p:sp>
      <p:sp>
        <p:nvSpPr>
          <p:cNvPr id="3" name="Content Placeholder 2"/>
          <p:cNvSpPr>
            <a:spLocks noGrp="1"/>
          </p:cNvSpPr>
          <p:nvPr>
            <p:ph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3C45CF93-171F-43A6-8586-157DCDFB7CC5}" type="datetime1">
              <a:rPr lang="en-US" smtClean="0">
                <a:solidFill>
                  <a:srgbClr val="696464"/>
                </a:solidFill>
              </a:rPr>
              <a:pPr>
                <a:defRPr/>
              </a:pPr>
              <a:t>3/26/2018</a:t>
            </a:fld>
            <a:endParaRPr lang="en-US">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fld id="{1DFAD5E2-A7C9-4AFE-AF8A-248D28EF92B5}" type="slidenum">
              <a:rPr lang="en-US" altLang="en-US"/>
              <a:pPr/>
              <a:t>‹#›</a:t>
            </a:fld>
            <a:endParaRPr lang="en-US" altLang="en-US"/>
          </a:p>
        </p:txBody>
      </p:sp>
    </p:spTree>
    <p:extLst>
      <p:ext uri="{BB962C8B-B14F-4D97-AF65-F5344CB8AC3E}">
        <p14:creationId xmlns:p14="http://schemas.microsoft.com/office/powerpoint/2010/main" val="99163638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0"/>
            <a:ext cx="9140825" cy="6851650"/>
            <a:chOff x="0" y="0"/>
            <a:chExt cx="5758" cy="4316"/>
          </a:xfrm>
        </p:grpSpPr>
        <p:sp>
          <p:nvSpPr>
            <p:cNvPr id="14339" name="Freeform 3"/>
            <p:cNvSpPr>
              <a:spLocks/>
            </p:cNvSpPr>
            <p:nvPr/>
          </p:nvSpPr>
          <p:spPr bwMode="hidden">
            <a:xfrm>
              <a:off x="1812" y="2811"/>
              <a:ext cx="3946" cy="1505"/>
            </a:xfrm>
            <a:custGeom>
              <a:avLst/>
              <a:gdLst>
                <a:gd name="T0" fmla="*/ 149 w 3934"/>
                <a:gd name="T1" fmla="*/ 1505 h 1505"/>
                <a:gd name="T2" fmla="*/ 687 w 3934"/>
                <a:gd name="T3" fmla="*/ 1331 h 1505"/>
                <a:gd name="T4" fmla="*/ 1213 w 3934"/>
                <a:gd name="T5" fmla="*/ 1157 h 1505"/>
                <a:gd name="T6" fmla="*/ 1728 w 3934"/>
                <a:gd name="T7" fmla="*/ 977 h 1505"/>
                <a:gd name="T8" fmla="*/ 2218 w 3934"/>
                <a:gd name="T9" fmla="*/ 792 h 1505"/>
                <a:gd name="T10" fmla="*/ 2457 w 3934"/>
                <a:gd name="T11" fmla="*/ 696 h 1505"/>
                <a:gd name="T12" fmla="*/ 2690 w 3934"/>
                <a:gd name="T13" fmla="*/ 606 h 1505"/>
                <a:gd name="T14" fmla="*/ 2918 w 3934"/>
                <a:gd name="T15" fmla="*/ 510 h 1505"/>
                <a:gd name="T16" fmla="*/ 3139 w 3934"/>
                <a:gd name="T17" fmla="*/ 420 h 1505"/>
                <a:gd name="T18" fmla="*/ 3348 w 3934"/>
                <a:gd name="T19" fmla="*/ 324 h 1505"/>
                <a:gd name="T20" fmla="*/ 3551 w 3934"/>
                <a:gd name="T21" fmla="*/ 234 h 1505"/>
                <a:gd name="T22" fmla="*/ 3749 w 3934"/>
                <a:gd name="T23" fmla="*/ 138 h 1505"/>
                <a:gd name="T24" fmla="*/ 3934 w 3934"/>
                <a:gd name="T25" fmla="*/ 48 h 1505"/>
                <a:gd name="T26" fmla="*/ 3934 w 3934"/>
                <a:gd name="T27" fmla="*/ 0 h 1505"/>
                <a:gd name="T28" fmla="*/ 3743 w 3934"/>
                <a:gd name="T29" fmla="*/ 96 h 1505"/>
                <a:gd name="T30" fmla="*/ 3539 w 3934"/>
                <a:gd name="T31" fmla="*/ 192 h 1505"/>
                <a:gd name="T32" fmla="*/ 3330 w 3934"/>
                <a:gd name="T33" fmla="*/ 288 h 1505"/>
                <a:gd name="T34" fmla="*/ 3115 w 3934"/>
                <a:gd name="T35" fmla="*/ 384 h 1505"/>
                <a:gd name="T36" fmla="*/ 2888 w 3934"/>
                <a:gd name="T37" fmla="*/ 480 h 1505"/>
                <a:gd name="T38" fmla="*/ 2654 w 3934"/>
                <a:gd name="T39" fmla="*/ 576 h 1505"/>
                <a:gd name="T40" fmla="*/ 2409 w 3934"/>
                <a:gd name="T41" fmla="*/ 672 h 1505"/>
                <a:gd name="T42" fmla="*/ 2164 w 3934"/>
                <a:gd name="T43" fmla="*/ 768 h 1505"/>
                <a:gd name="T44" fmla="*/ 1907 w 3934"/>
                <a:gd name="T45" fmla="*/ 864 h 1505"/>
                <a:gd name="T46" fmla="*/ 1650 w 3934"/>
                <a:gd name="T47" fmla="*/ 960 h 1505"/>
                <a:gd name="T48" fmla="*/ 1112 w 3934"/>
                <a:gd name="T49" fmla="*/ 1145 h 1505"/>
                <a:gd name="T50" fmla="*/ 562 w 3934"/>
                <a:gd name="T51" fmla="*/ 1331 h 1505"/>
                <a:gd name="T52" fmla="*/ 0 w 3934"/>
                <a:gd name="T53" fmla="*/ 1505 h 1505"/>
                <a:gd name="T54" fmla="*/ 149 w 3934"/>
                <a:gd name="T55" fmla="*/ 1505 h 1505"/>
                <a:gd name="T56" fmla="*/ 149 w 3934"/>
                <a:gd name="T57" fmla="*/ 1505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0" name="Freeform 4"/>
            <p:cNvSpPr>
              <a:spLocks/>
            </p:cNvSpPr>
            <p:nvPr/>
          </p:nvSpPr>
          <p:spPr bwMode="hidden">
            <a:xfrm>
              <a:off x="4025" y="3627"/>
              <a:ext cx="1733" cy="689"/>
            </a:xfrm>
            <a:custGeom>
              <a:avLst/>
              <a:gdLst>
                <a:gd name="T0" fmla="*/ 132 w 1728"/>
                <a:gd name="T1" fmla="*/ 689 h 689"/>
                <a:gd name="T2" fmla="*/ 550 w 1728"/>
                <a:gd name="T3" fmla="*/ 527 h 689"/>
                <a:gd name="T4" fmla="*/ 963 w 1728"/>
                <a:gd name="T5" fmla="*/ 365 h 689"/>
                <a:gd name="T6" fmla="*/ 1160 w 1728"/>
                <a:gd name="T7" fmla="*/ 287 h 689"/>
                <a:gd name="T8" fmla="*/ 1357 w 1728"/>
                <a:gd name="T9" fmla="*/ 203 h 689"/>
                <a:gd name="T10" fmla="*/ 1549 w 1728"/>
                <a:gd name="T11" fmla="*/ 126 h 689"/>
                <a:gd name="T12" fmla="*/ 1728 w 1728"/>
                <a:gd name="T13" fmla="*/ 48 h 689"/>
                <a:gd name="T14" fmla="*/ 1728 w 1728"/>
                <a:gd name="T15" fmla="*/ 0 h 689"/>
                <a:gd name="T16" fmla="*/ 1531 w 1728"/>
                <a:gd name="T17" fmla="*/ 84 h 689"/>
                <a:gd name="T18" fmla="*/ 1327 w 1728"/>
                <a:gd name="T19" fmla="*/ 167 h 689"/>
                <a:gd name="T20" fmla="*/ 1118 w 1728"/>
                <a:gd name="T21" fmla="*/ 257 h 689"/>
                <a:gd name="T22" fmla="*/ 903 w 1728"/>
                <a:gd name="T23" fmla="*/ 341 h 689"/>
                <a:gd name="T24" fmla="*/ 454 w 1728"/>
                <a:gd name="T25" fmla="*/ 515 h 689"/>
                <a:gd name="T26" fmla="*/ 0 w 1728"/>
                <a:gd name="T27" fmla="*/ 689 h 689"/>
                <a:gd name="T28" fmla="*/ 132 w 1728"/>
                <a:gd name="T29" fmla="*/ 689 h 689"/>
                <a:gd name="T30" fmla="*/ 132 w 1728"/>
                <a:gd name="T31" fmla="*/ 689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1" name="Freeform 5"/>
            <p:cNvSpPr>
              <a:spLocks/>
            </p:cNvSpPr>
            <p:nvPr/>
          </p:nvSpPr>
          <p:spPr bwMode="hidden">
            <a:xfrm>
              <a:off x="0" y="0"/>
              <a:ext cx="5578" cy="3447"/>
            </a:xfrm>
            <a:custGeom>
              <a:avLst/>
              <a:gdLst>
                <a:gd name="T0" fmla="*/ 5561 w 5561"/>
                <a:gd name="T1" fmla="*/ 929 h 3447"/>
                <a:gd name="T2" fmla="*/ 5537 w 5561"/>
                <a:gd name="T3" fmla="*/ 773 h 3447"/>
                <a:gd name="T4" fmla="*/ 5453 w 5561"/>
                <a:gd name="T5" fmla="*/ 629 h 3447"/>
                <a:gd name="T6" fmla="*/ 5327 w 5561"/>
                <a:gd name="T7" fmla="*/ 492 h 3447"/>
                <a:gd name="T8" fmla="*/ 5148 w 5561"/>
                <a:gd name="T9" fmla="*/ 366 h 3447"/>
                <a:gd name="T10" fmla="*/ 4921 w 5561"/>
                <a:gd name="T11" fmla="*/ 252 h 3447"/>
                <a:gd name="T12" fmla="*/ 4652 w 5561"/>
                <a:gd name="T13" fmla="*/ 144 h 3447"/>
                <a:gd name="T14" fmla="*/ 4341 w 5561"/>
                <a:gd name="T15" fmla="*/ 48 h 3447"/>
                <a:gd name="T16" fmla="*/ 4000 w 5561"/>
                <a:gd name="T17" fmla="*/ 0 h 3447"/>
                <a:gd name="T18" fmla="*/ 4359 w 5561"/>
                <a:gd name="T19" fmla="*/ 90 h 3447"/>
                <a:gd name="T20" fmla="*/ 4670 w 5561"/>
                <a:gd name="T21" fmla="*/ 192 h 3447"/>
                <a:gd name="T22" fmla="*/ 4933 w 5561"/>
                <a:gd name="T23" fmla="*/ 306 h 3447"/>
                <a:gd name="T24" fmla="*/ 5148 w 5561"/>
                <a:gd name="T25" fmla="*/ 426 h 3447"/>
                <a:gd name="T26" fmla="*/ 5315 w 5561"/>
                <a:gd name="T27" fmla="*/ 557 h 3447"/>
                <a:gd name="T28" fmla="*/ 5429 w 5561"/>
                <a:gd name="T29" fmla="*/ 701 h 3447"/>
                <a:gd name="T30" fmla="*/ 5489 w 5561"/>
                <a:gd name="T31" fmla="*/ 851 h 3447"/>
                <a:gd name="T32" fmla="*/ 5489 w 5561"/>
                <a:gd name="T33" fmla="*/ 1013 h 3447"/>
                <a:gd name="T34" fmla="*/ 5441 w 5561"/>
                <a:gd name="T35" fmla="*/ 1163 h 3447"/>
                <a:gd name="T36" fmla="*/ 5345 w 5561"/>
                <a:gd name="T37" fmla="*/ 1319 h 3447"/>
                <a:gd name="T38" fmla="*/ 5202 w 5561"/>
                <a:gd name="T39" fmla="*/ 1475 h 3447"/>
                <a:gd name="T40" fmla="*/ 5017 w 5561"/>
                <a:gd name="T41" fmla="*/ 1630 h 3447"/>
                <a:gd name="T42" fmla="*/ 4789 w 5561"/>
                <a:gd name="T43" fmla="*/ 1786 h 3447"/>
                <a:gd name="T44" fmla="*/ 4526 w 5561"/>
                <a:gd name="T45" fmla="*/ 1948 h 3447"/>
                <a:gd name="T46" fmla="*/ 4215 w 5561"/>
                <a:gd name="T47" fmla="*/ 2104 h 3447"/>
                <a:gd name="T48" fmla="*/ 3875 w 5561"/>
                <a:gd name="T49" fmla="*/ 2260 h 3447"/>
                <a:gd name="T50" fmla="*/ 3498 w 5561"/>
                <a:gd name="T51" fmla="*/ 2416 h 3447"/>
                <a:gd name="T52" fmla="*/ 3085 w 5561"/>
                <a:gd name="T53" fmla="*/ 2566 h 3447"/>
                <a:gd name="T54" fmla="*/ 2643 w 5561"/>
                <a:gd name="T55" fmla="*/ 2715 h 3447"/>
                <a:gd name="T56" fmla="*/ 2164 w 5561"/>
                <a:gd name="T57" fmla="*/ 2865 h 3447"/>
                <a:gd name="T58" fmla="*/ 1662 w 5561"/>
                <a:gd name="T59" fmla="*/ 3009 h 3447"/>
                <a:gd name="T60" fmla="*/ 1136 w 5561"/>
                <a:gd name="T61" fmla="*/ 3147 h 3447"/>
                <a:gd name="T62" fmla="*/ 580 w 5561"/>
                <a:gd name="T63" fmla="*/ 3279 h 3447"/>
                <a:gd name="T64" fmla="*/ 0 w 5561"/>
                <a:gd name="T65" fmla="*/ 3447 h 3447"/>
                <a:gd name="T66" fmla="*/ 867 w 5561"/>
                <a:gd name="T67" fmla="*/ 3249 h 3447"/>
                <a:gd name="T68" fmla="*/ 1417 w 5561"/>
                <a:gd name="T69" fmla="*/ 3105 h 3447"/>
                <a:gd name="T70" fmla="*/ 1937 w 5561"/>
                <a:gd name="T71" fmla="*/ 2961 h 3447"/>
                <a:gd name="T72" fmla="*/ 2434 w 5561"/>
                <a:gd name="T73" fmla="*/ 2817 h 3447"/>
                <a:gd name="T74" fmla="*/ 2900 w 5561"/>
                <a:gd name="T75" fmla="*/ 2668 h 3447"/>
                <a:gd name="T76" fmla="*/ 3330 w 5561"/>
                <a:gd name="T77" fmla="*/ 2512 h 3447"/>
                <a:gd name="T78" fmla="*/ 3731 w 5561"/>
                <a:gd name="T79" fmla="*/ 2356 h 3447"/>
                <a:gd name="T80" fmla="*/ 4096 w 5561"/>
                <a:gd name="T81" fmla="*/ 2200 h 3447"/>
                <a:gd name="T82" fmla="*/ 4425 w 5561"/>
                <a:gd name="T83" fmla="*/ 2038 h 3447"/>
                <a:gd name="T84" fmla="*/ 4718 w 5561"/>
                <a:gd name="T85" fmla="*/ 1876 h 3447"/>
                <a:gd name="T86" fmla="*/ 4969 w 5561"/>
                <a:gd name="T87" fmla="*/ 1720 h 3447"/>
                <a:gd name="T88" fmla="*/ 5178 w 5561"/>
                <a:gd name="T89" fmla="*/ 1559 h 3447"/>
                <a:gd name="T90" fmla="*/ 5339 w 5561"/>
                <a:gd name="T91" fmla="*/ 1397 h 3447"/>
                <a:gd name="T92" fmla="*/ 5459 w 5561"/>
                <a:gd name="T93" fmla="*/ 1241 h 3447"/>
                <a:gd name="T94" fmla="*/ 5537 w 5561"/>
                <a:gd name="T95" fmla="*/ 1085 h 3447"/>
                <a:gd name="T96" fmla="*/ 5555 w 5561"/>
                <a:gd name="T97" fmla="*/ 1007 h 3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2"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3" name="Freeform 7"/>
            <p:cNvSpPr>
              <a:spLocks/>
            </p:cNvSpPr>
            <p:nvPr/>
          </p:nvSpPr>
          <p:spPr bwMode="hidden">
            <a:xfrm>
              <a:off x="0" y="1984"/>
              <a:ext cx="5758" cy="2098"/>
            </a:xfrm>
            <a:custGeom>
              <a:avLst/>
              <a:gdLst>
                <a:gd name="T0" fmla="*/ 5740 w 5740"/>
                <a:gd name="T1" fmla="*/ 0 h 2098"/>
                <a:gd name="T2" fmla="*/ 5638 w 5740"/>
                <a:gd name="T3" fmla="*/ 72 h 2098"/>
                <a:gd name="T4" fmla="*/ 5537 w 5740"/>
                <a:gd name="T5" fmla="*/ 138 h 2098"/>
                <a:gd name="T6" fmla="*/ 5423 w 5740"/>
                <a:gd name="T7" fmla="*/ 210 h 2098"/>
                <a:gd name="T8" fmla="*/ 5304 w 5740"/>
                <a:gd name="T9" fmla="*/ 276 h 2098"/>
                <a:gd name="T10" fmla="*/ 5052 w 5740"/>
                <a:gd name="T11" fmla="*/ 414 h 2098"/>
                <a:gd name="T12" fmla="*/ 4777 w 5740"/>
                <a:gd name="T13" fmla="*/ 552 h 2098"/>
                <a:gd name="T14" fmla="*/ 4478 w 5740"/>
                <a:gd name="T15" fmla="*/ 690 h 2098"/>
                <a:gd name="T16" fmla="*/ 4162 w 5740"/>
                <a:gd name="T17" fmla="*/ 827 h 2098"/>
                <a:gd name="T18" fmla="*/ 3827 w 5740"/>
                <a:gd name="T19" fmla="*/ 959 h 2098"/>
                <a:gd name="T20" fmla="*/ 3468 w 5740"/>
                <a:gd name="T21" fmla="*/ 1091 h 2098"/>
                <a:gd name="T22" fmla="*/ 3091 w 5740"/>
                <a:gd name="T23" fmla="*/ 1223 h 2098"/>
                <a:gd name="T24" fmla="*/ 2697 w 5740"/>
                <a:gd name="T25" fmla="*/ 1355 h 2098"/>
                <a:gd name="T26" fmla="*/ 2284 w 5740"/>
                <a:gd name="T27" fmla="*/ 1481 h 2098"/>
                <a:gd name="T28" fmla="*/ 1860 w 5740"/>
                <a:gd name="T29" fmla="*/ 1601 h 2098"/>
                <a:gd name="T30" fmla="*/ 1417 w 5740"/>
                <a:gd name="T31" fmla="*/ 1721 h 2098"/>
                <a:gd name="T32" fmla="*/ 957 w 5740"/>
                <a:gd name="T33" fmla="*/ 1834 h 2098"/>
                <a:gd name="T34" fmla="*/ 484 w 5740"/>
                <a:gd name="T35" fmla="*/ 1948 h 2098"/>
                <a:gd name="T36" fmla="*/ 0 w 5740"/>
                <a:gd name="T37" fmla="*/ 2056 h 2098"/>
                <a:gd name="T38" fmla="*/ 0 w 5740"/>
                <a:gd name="T39" fmla="*/ 2098 h 2098"/>
                <a:gd name="T40" fmla="*/ 478 w 5740"/>
                <a:gd name="T41" fmla="*/ 1990 h 2098"/>
                <a:gd name="T42" fmla="*/ 951 w 5740"/>
                <a:gd name="T43" fmla="*/ 1882 h 2098"/>
                <a:gd name="T44" fmla="*/ 1405 w 5740"/>
                <a:gd name="T45" fmla="*/ 1763 h 2098"/>
                <a:gd name="T46" fmla="*/ 1842 w 5740"/>
                <a:gd name="T47" fmla="*/ 1649 h 2098"/>
                <a:gd name="T48" fmla="*/ 2266 w 5740"/>
                <a:gd name="T49" fmla="*/ 1523 h 2098"/>
                <a:gd name="T50" fmla="*/ 2679 w 5740"/>
                <a:gd name="T51" fmla="*/ 1397 h 2098"/>
                <a:gd name="T52" fmla="*/ 3067 w 5740"/>
                <a:gd name="T53" fmla="*/ 1271 h 2098"/>
                <a:gd name="T54" fmla="*/ 3444 w 5740"/>
                <a:gd name="T55" fmla="*/ 1139 h 2098"/>
                <a:gd name="T56" fmla="*/ 3803 w 5740"/>
                <a:gd name="T57" fmla="*/ 1007 h 2098"/>
                <a:gd name="T58" fmla="*/ 4138 w 5740"/>
                <a:gd name="T59" fmla="*/ 875 h 2098"/>
                <a:gd name="T60" fmla="*/ 4460 w 5740"/>
                <a:gd name="T61" fmla="*/ 737 h 2098"/>
                <a:gd name="T62" fmla="*/ 4759 w 5740"/>
                <a:gd name="T63" fmla="*/ 600 h 2098"/>
                <a:gd name="T64" fmla="*/ 5040 w 5740"/>
                <a:gd name="T65" fmla="*/ 462 h 2098"/>
                <a:gd name="T66" fmla="*/ 5292 w 5740"/>
                <a:gd name="T67" fmla="*/ 324 h 2098"/>
                <a:gd name="T68" fmla="*/ 5531 w 5740"/>
                <a:gd name="T69" fmla="*/ 186 h 2098"/>
                <a:gd name="T70" fmla="*/ 5740 w 5740"/>
                <a:gd name="T71" fmla="*/ 48 h 2098"/>
                <a:gd name="T72" fmla="*/ 5740 w 5740"/>
                <a:gd name="T73" fmla="*/ 0 h 2098"/>
                <a:gd name="T74" fmla="*/ 5740 w 5740"/>
                <a:gd name="T75" fmla="*/ 0 h 2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4" name="Freeform 8"/>
            <p:cNvSpPr>
              <a:spLocks/>
            </p:cNvSpPr>
            <p:nvPr/>
          </p:nvSpPr>
          <p:spPr bwMode="hidden">
            <a:xfrm>
              <a:off x="0" y="102"/>
              <a:ext cx="1961" cy="1265"/>
            </a:xfrm>
            <a:custGeom>
              <a:avLst/>
              <a:gdLst>
                <a:gd name="T0" fmla="*/ 1955 w 1955"/>
                <a:gd name="T1" fmla="*/ 485 h 1265"/>
                <a:gd name="T2" fmla="*/ 1901 w 1955"/>
                <a:gd name="T3" fmla="*/ 390 h 1265"/>
                <a:gd name="T4" fmla="*/ 1770 w 1955"/>
                <a:gd name="T5" fmla="*/ 306 h 1265"/>
                <a:gd name="T6" fmla="*/ 1579 w 1955"/>
                <a:gd name="T7" fmla="*/ 228 h 1265"/>
                <a:gd name="T8" fmla="*/ 1327 w 1955"/>
                <a:gd name="T9" fmla="*/ 162 h 1265"/>
                <a:gd name="T10" fmla="*/ 1010 w 1955"/>
                <a:gd name="T11" fmla="*/ 102 h 1265"/>
                <a:gd name="T12" fmla="*/ 646 w 1955"/>
                <a:gd name="T13" fmla="*/ 54 h 1265"/>
                <a:gd name="T14" fmla="*/ 227 w 1955"/>
                <a:gd name="T15" fmla="*/ 18 h 1265"/>
                <a:gd name="T16" fmla="*/ 0 w 1955"/>
                <a:gd name="T17" fmla="*/ 12 h 1265"/>
                <a:gd name="T18" fmla="*/ 431 w 1955"/>
                <a:gd name="T19" fmla="*/ 48 h 1265"/>
                <a:gd name="T20" fmla="*/ 813 w 1955"/>
                <a:gd name="T21" fmla="*/ 90 h 1265"/>
                <a:gd name="T22" fmla="*/ 1148 w 1955"/>
                <a:gd name="T23" fmla="*/ 144 h 1265"/>
                <a:gd name="T24" fmla="*/ 1423 w 1955"/>
                <a:gd name="T25" fmla="*/ 204 h 1265"/>
                <a:gd name="T26" fmla="*/ 1638 w 1955"/>
                <a:gd name="T27" fmla="*/ 276 h 1265"/>
                <a:gd name="T28" fmla="*/ 1794 w 1955"/>
                <a:gd name="T29" fmla="*/ 360 h 1265"/>
                <a:gd name="T30" fmla="*/ 1883 w 1955"/>
                <a:gd name="T31" fmla="*/ 443 h 1265"/>
                <a:gd name="T32" fmla="*/ 1901 w 1955"/>
                <a:gd name="T33" fmla="*/ 539 h 1265"/>
                <a:gd name="T34" fmla="*/ 1854 w 1955"/>
                <a:gd name="T35" fmla="*/ 629 h 1265"/>
                <a:gd name="T36" fmla="*/ 1746 w 1955"/>
                <a:gd name="T37" fmla="*/ 719 h 1265"/>
                <a:gd name="T38" fmla="*/ 1579 w 1955"/>
                <a:gd name="T39" fmla="*/ 809 h 1265"/>
                <a:gd name="T40" fmla="*/ 1357 w 1955"/>
                <a:gd name="T41" fmla="*/ 899 h 1265"/>
                <a:gd name="T42" fmla="*/ 1088 w 1955"/>
                <a:gd name="T43" fmla="*/ 989 h 1265"/>
                <a:gd name="T44" fmla="*/ 765 w 1955"/>
                <a:gd name="T45" fmla="*/ 1073 h 1265"/>
                <a:gd name="T46" fmla="*/ 407 w 1955"/>
                <a:gd name="T47" fmla="*/ 1157 h 1265"/>
                <a:gd name="T48" fmla="*/ 0 w 1955"/>
                <a:gd name="T49" fmla="*/ 1241 h 1265"/>
                <a:gd name="T50" fmla="*/ 215 w 1955"/>
                <a:gd name="T51" fmla="*/ 1223 h 1265"/>
                <a:gd name="T52" fmla="*/ 610 w 1955"/>
                <a:gd name="T53" fmla="*/ 1139 h 1265"/>
                <a:gd name="T54" fmla="*/ 957 w 1955"/>
                <a:gd name="T55" fmla="*/ 1049 h 1265"/>
                <a:gd name="T56" fmla="*/ 1262 w 1955"/>
                <a:gd name="T57" fmla="*/ 959 h 1265"/>
                <a:gd name="T58" fmla="*/ 1513 w 1955"/>
                <a:gd name="T59" fmla="*/ 863 h 1265"/>
                <a:gd name="T60" fmla="*/ 1716 w 1955"/>
                <a:gd name="T61" fmla="*/ 767 h 1265"/>
                <a:gd name="T62" fmla="*/ 1860 w 1955"/>
                <a:gd name="T63" fmla="*/ 677 h 1265"/>
                <a:gd name="T64" fmla="*/ 1937 w 1955"/>
                <a:gd name="T65" fmla="*/ 581 h 1265"/>
                <a:gd name="T66" fmla="*/ 1955 w 1955"/>
                <a:gd name="T67" fmla="*/ 533 h 1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5" name="Freeform 9"/>
            <p:cNvSpPr>
              <a:spLocks/>
            </p:cNvSpPr>
            <p:nvPr/>
          </p:nvSpPr>
          <p:spPr bwMode="hidden">
            <a:xfrm>
              <a:off x="0" y="0"/>
              <a:ext cx="4709" cy="2901"/>
            </a:xfrm>
            <a:custGeom>
              <a:avLst/>
              <a:gdLst>
                <a:gd name="T0" fmla="*/ 4694 w 4694"/>
                <a:gd name="T1" fmla="*/ 797 h 2901"/>
                <a:gd name="T2" fmla="*/ 4664 w 4694"/>
                <a:gd name="T3" fmla="*/ 665 h 2901"/>
                <a:gd name="T4" fmla="*/ 4586 w 4694"/>
                <a:gd name="T5" fmla="*/ 540 h 2901"/>
                <a:gd name="T6" fmla="*/ 4466 w 4694"/>
                <a:gd name="T7" fmla="*/ 426 h 2901"/>
                <a:gd name="T8" fmla="*/ 4299 w 4694"/>
                <a:gd name="T9" fmla="*/ 312 h 2901"/>
                <a:gd name="T10" fmla="*/ 4084 w 4694"/>
                <a:gd name="T11" fmla="*/ 216 h 2901"/>
                <a:gd name="T12" fmla="*/ 3833 w 4694"/>
                <a:gd name="T13" fmla="*/ 120 h 2901"/>
                <a:gd name="T14" fmla="*/ 3540 w 4694"/>
                <a:gd name="T15" fmla="*/ 36 h 2901"/>
                <a:gd name="T16" fmla="*/ 3205 w 4694"/>
                <a:gd name="T17" fmla="*/ 0 h 2901"/>
                <a:gd name="T18" fmla="*/ 3540 w 4694"/>
                <a:gd name="T19" fmla="*/ 78 h 2901"/>
                <a:gd name="T20" fmla="*/ 3833 w 4694"/>
                <a:gd name="T21" fmla="*/ 162 h 2901"/>
                <a:gd name="T22" fmla="*/ 4084 w 4694"/>
                <a:gd name="T23" fmla="*/ 258 h 2901"/>
                <a:gd name="T24" fmla="*/ 4287 w 4694"/>
                <a:gd name="T25" fmla="*/ 366 h 2901"/>
                <a:gd name="T26" fmla="*/ 4443 w 4694"/>
                <a:gd name="T27" fmla="*/ 480 h 2901"/>
                <a:gd name="T28" fmla="*/ 4550 w 4694"/>
                <a:gd name="T29" fmla="*/ 605 h 2901"/>
                <a:gd name="T30" fmla="*/ 4610 w 4694"/>
                <a:gd name="T31" fmla="*/ 737 h 2901"/>
                <a:gd name="T32" fmla="*/ 4610 w 4694"/>
                <a:gd name="T33" fmla="*/ 875 h 2901"/>
                <a:gd name="T34" fmla="*/ 4568 w 4694"/>
                <a:gd name="T35" fmla="*/ 1001 h 2901"/>
                <a:gd name="T36" fmla="*/ 4490 w 4694"/>
                <a:gd name="T37" fmla="*/ 1127 h 2901"/>
                <a:gd name="T38" fmla="*/ 4371 w 4694"/>
                <a:gd name="T39" fmla="*/ 1259 h 2901"/>
                <a:gd name="T40" fmla="*/ 4215 w 4694"/>
                <a:gd name="T41" fmla="*/ 1385 h 2901"/>
                <a:gd name="T42" fmla="*/ 4024 w 4694"/>
                <a:gd name="T43" fmla="*/ 1517 h 2901"/>
                <a:gd name="T44" fmla="*/ 3803 w 4694"/>
                <a:gd name="T45" fmla="*/ 1648 h 2901"/>
                <a:gd name="T46" fmla="*/ 3546 w 4694"/>
                <a:gd name="T47" fmla="*/ 1774 h 2901"/>
                <a:gd name="T48" fmla="*/ 3259 w 4694"/>
                <a:gd name="T49" fmla="*/ 1906 h 2901"/>
                <a:gd name="T50" fmla="*/ 2942 w 4694"/>
                <a:gd name="T51" fmla="*/ 2032 h 2901"/>
                <a:gd name="T52" fmla="*/ 2595 w 4694"/>
                <a:gd name="T53" fmla="*/ 2164 h 2901"/>
                <a:gd name="T54" fmla="*/ 2224 w 4694"/>
                <a:gd name="T55" fmla="*/ 2284 h 2901"/>
                <a:gd name="T56" fmla="*/ 1824 w 4694"/>
                <a:gd name="T57" fmla="*/ 2410 h 2901"/>
                <a:gd name="T58" fmla="*/ 1399 w 4694"/>
                <a:gd name="T59" fmla="*/ 2530 h 2901"/>
                <a:gd name="T60" fmla="*/ 484 w 4694"/>
                <a:gd name="T61" fmla="*/ 2757 h 2901"/>
                <a:gd name="T62" fmla="*/ 0 w 4694"/>
                <a:gd name="T63" fmla="*/ 2901 h 2901"/>
                <a:gd name="T64" fmla="*/ 969 w 4694"/>
                <a:gd name="T65" fmla="*/ 2674 h 2901"/>
                <a:gd name="T66" fmla="*/ 1638 w 4694"/>
                <a:gd name="T67" fmla="*/ 2494 h 2901"/>
                <a:gd name="T68" fmla="*/ 2057 w 4694"/>
                <a:gd name="T69" fmla="*/ 2374 h 2901"/>
                <a:gd name="T70" fmla="*/ 2451 w 4694"/>
                <a:gd name="T71" fmla="*/ 2248 h 2901"/>
                <a:gd name="T72" fmla="*/ 2816 w 4694"/>
                <a:gd name="T73" fmla="*/ 2116 h 2901"/>
                <a:gd name="T74" fmla="*/ 3151 w 4694"/>
                <a:gd name="T75" fmla="*/ 1984 h 2901"/>
                <a:gd name="T76" fmla="*/ 3462 w 4694"/>
                <a:gd name="T77" fmla="*/ 1858 h 2901"/>
                <a:gd name="T78" fmla="*/ 3737 w 4694"/>
                <a:gd name="T79" fmla="*/ 1720 h 2901"/>
                <a:gd name="T80" fmla="*/ 3982 w 4694"/>
                <a:gd name="T81" fmla="*/ 1589 h 2901"/>
                <a:gd name="T82" fmla="*/ 4191 w 4694"/>
                <a:gd name="T83" fmla="*/ 1457 h 2901"/>
                <a:gd name="T84" fmla="*/ 4371 w 4694"/>
                <a:gd name="T85" fmla="*/ 1325 h 2901"/>
                <a:gd name="T86" fmla="*/ 4508 w 4694"/>
                <a:gd name="T87" fmla="*/ 1193 h 2901"/>
                <a:gd name="T88" fmla="*/ 4610 w 4694"/>
                <a:gd name="T89" fmla="*/ 1061 h 2901"/>
                <a:gd name="T90" fmla="*/ 4670 w 4694"/>
                <a:gd name="T91" fmla="*/ 935 h 2901"/>
                <a:gd name="T92" fmla="*/ 4688 w 4694"/>
                <a:gd name="T93" fmla="*/ 869 h 2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6" name="Freeform 10"/>
            <p:cNvSpPr>
              <a:spLocks/>
            </p:cNvSpPr>
            <p:nvPr/>
          </p:nvSpPr>
          <p:spPr bwMode="hidden">
            <a:xfrm>
              <a:off x="0" y="0"/>
              <a:ext cx="3773" cy="2356"/>
            </a:xfrm>
            <a:custGeom>
              <a:avLst/>
              <a:gdLst>
                <a:gd name="T0" fmla="*/ 3761 w 3761"/>
                <a:gd name="T1" fmla="*/ 719 h 2356"/>
                <a:gd name="T2" fmla="*/ 3731 w 3761"/>
                <a:gd name="T3" fmla="*/ 599 h 2356"/>
                <a:gd name="T4" fmla="*/ 3653 w 3761"/>
                <a:gd name="T5" fmla="*/ 486 h 2356"/>
                <a:gd name="T6" fmla="*/ 3522 w 3761"/>
                <a:gd name="T7" fmla="*/ 378 h 2356"/>
                <a:gd name="T8" fmla="*/ 3348 w 3761"/>
                <a:gd name="T9" fmla="*/ 282 h 2356"/>
                <a:gd name="T10" fmla="*/ 3127 w 3761"/>
                <a:gd name="T11" fmla="*/ 192 h 2356"/>
                <a:gd name="T12" fmla="*/ 2864 w 3761"/>
                <a:gd name="T13" fmla="*/ 108 h 2356"/>
                <a:gd name="T14" fmla="*/ 2559 w 3761"/>
                <a:gd name="T15" fmla="*/ 36 h 2356"/>
                <a:gd name="T16" fmla="*/ 2230 w 3761"/>
                <a:gd name="T17" fmla="*/ 0 h 2356"/>
                <a:gd name="T18" fmla="*/ 2577 w 3761"/>
                <a:gd name="T19" fmla="*/ 72 h 2356"/>
                <a:gd name="T20" fmla="*/ 2876 w 3761"/>
                <a:gd name="T21" fmla="*/ 150 h 2356"/>
                <a:gd name="T22" fmla="*/ 3139 w 3761"/>
                <a:gd name="T23" fmla="*/ 234 h 2356"/>
                <a:gd name="T24" fmla="*/ 3348 w 3761"/>
                <a:gd name="T25" fmla="*/ 330 h 2356"/>
                <a:gd name="T26" fmla="*/ 3516 w 3761"/>
                <a:gd name="T27" fmla="*/ 432 h 2356"/>
                <a:gd name="T28" fmla="*/ 3623 w 3761"/>
                <a:gd name="T29" fmla="*/ 545 h 2356"/>
                <a:gd name="T30" fmla="*/ 3683 w 3761"/>
                <a:gd name="T31" fmla="*/ 665 h 2356"/>
                <a:gd name="T32" fmla="*/ 3689 w 3761"/>
                <a:gd name="T33" fmla="*/ 791 h 2356"/>
                <a:gd name="T34" fmla="*/ 3653 w 3761"/>
                <a:gd name="T35" fmla="*/ 887 h 2356"/>
                <a:gd name="T36" fmla="*/ 3593 w 3761"/>
                <a:gd name="T37" fmla="*/ 989 h 2356"/>
                <a:gd name="T38" fmla="*/ 3498 w 3761"/>
                <a:gd name="T39" fmla="*/ 1091 h 2356"/>
                <a:gd name="T40" fmla="*/ 3372 w 3761"/>
                <a:gd name="T41" fmla="*/ 1187 h 2356"/>
                <a:gd name="T42" fmla="*/ 3223 w 3761"/>
                <a:gd name="T43" fmla="*/ 1289 h 2356"/>
                <a:gd name="T44" fmla="*/ 3043 w 3761"/>
                <a:gd name="T45" fmla="*/ 1391 h 2356"/>
                <a:gd name="T46" fmla="*/ 2834 w 3761"/>
                <a:gd name="T47" fmla="*/ 1493 h 2356"/>
                <a:gd name="T48" fmla="*/ 2607 w 3761"/>
                <a:gd name="T49" fmla="*/ 1589 h 2356"/>
                <a:gd name="T50" fmla="*/ 2075 w 3761"/>
                <a:gd name="T51" fmla="*/ 1786 h 2356"/>
                <a:gd name="T52" fmla="*/ 1459 w 3761"/>
                <a:gd name="T53" fmla="*/ 1972 h 2356"/>
                <a:gd name="T54" fmla="*/ 765 w 3761"/>
                <a:gd name="T55" fmla="*/ 2158 h 2356"/>
                <a:gd name="T56" fmla="*/ 0 w 3761"/>
                <a:gd name="T57" fmla="*/ 2326 h 2356"/>
                <a:gd name="T58" fmla="*/ 401 w 3761"/>
                <a:gd name="T59" fmla="*/ 2272 h 2356"/>
                <a:gd name="T60" fmla="*/ 1142 w 3761"/>
                <a:gd name="T61" fmla="*/ 2092 h 2356"/>
                <a:gd name="T62" fmla="*/ 1812 w 3761"/>
                <a:gd name="T63" fmla="*/ 1900 h 2356"/>
                <a:gd name="T64" fmla="*/ 2392 w 3761"/>
                <a:gd name="T65" fmla="*/ 1702 h 2356"/>
                <a:gd name="T66" fmla="*/ 2649 w 3761"/>
                <a:gd name="T67" fmla="*/ 1607 h 2356"/>
                <a:gd name="T68" fmla="*/ 2882 w 3761"/>
                <a:gd name="T69" fmla="*/ 1505 h 2356"/>
                <a:gd name="T70" fmla="*/ 3091 w 3761"/>
                <a:gd name="T71" fmla="*/ 1403 h 2356"/>
                <a:gd name="T72" fmla="*/ 3277 w 3761"/>
                <a:gd name="T73" fmla="*/ 1301 h 2356"/>
                <a:gd name="T74" fmla="*/ 3432 w 3761"/>
                <a:gd name="T75" fmla="*/ 1193 h 2356"/>
                <a:gd name="T76" fmla="*/ 3558 w 3761"/>
                <a:gd name="T77" fmla="*/ 1091 h 2356"/>
                <a:gd name="T78" fmla="*/ 3653 w 3761"/>
                <a:gd name="T79" fmla="*/ 989 h 2356"/>
                <a:gd name="T80" fmla="*/ 3719 w 3761"/>
                <a:gd name="T81" fmla="*/ 887 h 2356"/>
                <a:gd name="T82" fmla="*/ 3755 w 3761"/>
                <a:gd name="T83" fmla="*/ 785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7" name="Freeform 11"/>
            <p:cNvSpPr>
              <a:spLocks/>
            </p:cNvSpPr>
            <p:nvPr/>
          </p:nvSpPr>
          <p:spPr bwMode="hidden">
            <a:xfrm>
              <a:off x="0" y="0"/>
              <a:ext cx="2933" cy="1846"/>
            </a:xfrm>
            <a:custGeom>
              <a:avLst/>
              <a:gdLst>
                <a:gd name="T0" fmla="*/ 2924 w 2924"/>
                <a:gd name="T1" fmla="*/ 647 h 1846"/>
                <a:gd name="T2" fmla="*/ 2876 w 2924"/>
                <a:gd name="T3" fmla="*/ 528 h 1846"/>
                <a:gd name="T4" fmla="*/ 2750 w 2924"/>
                <a:gd name="T5" fmla="*/ 414 h 1846"/>
                <a:gd name="T6" fmla="*/ 2559 w 2924"/>
                <a:gd name="T7" fmla="*/ 318 h 1846"/>
                <a:gd name="T8" fmla="*/ 2302 w 2924"/>
                <a:gd name="T9" fmla="*/ 228 h 1846"/>
                <a:gd name="T10" fmla="*/ 1985 w 2924"/>
                <a:gd name="T11" fmla="*/ 150 h 1846"/>
                <a:gd name="T12" fmla="*/ 1608 w 2924"/>
                <a:gd name="T13" fmla="*/ 78 h 1846"/>
                <a:gd name="T14" fmla="*/ 1178 w 2924"/>
                <a:gd name="T15" fmla="*/ 24 h 1846"/>
                <a:gd name="T16" fmla="*/ 694 w 2924"/>
                <a:gd name="T17" fmla="*/ 0 h 1846"/>
                <a:gd name="T18" fmla="*/ 1190 w 2924"/>
                <a:gd name="T19" fmla="*/ 48 h 1846"/>
                <a:gd name="T20" fmla="*/ 1626 w 2924"/>
                <a:gd name="T21" fmla="*/ 108 h 1846"/>
                <a:gd name="T22" fmla="*/ 2009 w 2924"/>
                <a:gd name="T23" fmla="*/ 180 h 1846"/>
                <a:gd name="T24" fmla="*/ 2326 w 2924"/>
                <a:gd name="T25" fmla="*/ 264 h 1846"/>
                <a:gd name="T26" fmla="*/ 2571 w 2924"/>
                <a:gd name="T27" fmla="*/ 360 h 1846"/>
                <a:gd name="T28" fmla="*/ 2750 w 2924"/>
                <a:gd name="T29" fmla="*/ 468 h 1846"/>
                <a:gd name="T30" fmla="*/ 2846 w 2924"/>
                <a:gd name="T31" fmla="*/ 587 h 1846"/>
                <a:gd name="T32" fmla="*/ 2864 w 2924"/>
                <a:gd name="T33" fmla="*/ 713 h 1846"/>
                <a:gd name="T34" fmla="*/ 2840 w 2924"/>
                <a:gd name="T35" fmla="*/ 785 h 1846"/>
                <a:gd name="T36" fmla="*/ 2792 w 2924"/>
                <a:gd name="T37" fmla="*/ 857 h 1846"/>
                <a:gd name="T38" fmla="*/ 2625 w 2924"/>
                <a:gd name="T39" fmla="*/ 1001 h 1846"/>
                <a:gd name="T40" fmla="*/ 2368 w 2924"/>
                <a:gd name="T41" fmla="*/ 1145 h 1846"/>
                <a:gd name="T42" fmla="*/ 2033 w 2924"/>
                <a:gd name="T43" fmla="*/ 1289 h 1846"/>
                <a:gd name="T44" fmla="*/ 1626 w 2924"/>
                <a:gd name="T45" fmla="*/ 1433 h 1846"/>
                <a:gd name="T46" fmla="*/ 1142 w 2924"/>
                <a:gd name="T47" fmla="*/ 1571 h 1846"/>
                <a:gd name="T48" fmla="*/ 604 w 2924"/>
                <a:gd name="T49" fmla="*/ 1702 h 1846"/>
                <a:gd name="T50" fmla="*/ 0 w 2924"/>
                <a:gd name="T51" fmla="*/ 1828 h 1846"/>
                <a:gd name="T52" fmla="*/ 311 w 2924"/>
                <a:gd name="T53" fmla="*/ 1780 h 1846"/>
                <a:gd name="T54" fmla="*/ 897 w 2924"/>
                <a:gd name="T55" fmla="*/ 1648 h 1846"/>
                <a:gd name="T56" fmla="*/ 1417 w 2924"/>
                <a:gd name="T57" fmla="*/ 1511 h 1846"/>
                <a:gd name="T58" fmla="*/ 1871 w 2924"/>
                <a:gd name="T59" fmla="*/ 1367 h 1846"/>
                <a:gd name="T60" fmla="*/ 2254 w 2924"/>
                <a:gd name="T61" fmla="*/ 1223 h 1846"/>
                <a:gd name="T62" fmla="*/ 2559 w 2924"/>
                <a:gd name="T63" fmla="*/ 1079 h 1846"/>
                <a:gd name="T64" fmla="*/ 2774 w 2924"/>
                <a:gd name="T65" fmla="*/ 929 h 1846"/>
                <a:gd name="T66" fmla="*/ 2876 w 2924"/>
                <a:gd name="T67" fmla="*/ 815 h 1846"/>
                <a:gd name="T68" fmla="*/ 2912 w 2924"/>
                <a:gd name="T69" fmla="*/ 743 h 1846"/>
                <a:gd name="T70" fmla="*/ 2924 w 2924"/>
                <a:gd name="T71" fmla="*/ 707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8" name="Freeform 12"/>
            <p:cNvSpPr>
              <a:spLocks/>
            </p:cNvSpPr>
            <p:nvPr/>
          </p:nvSpPr>
          <p:spPr bwMode="hidden">
            <a:xfrm>
              <a:off x="114" y="2847"/>
              <a:ext cx="1493" cy="204"/>
            </a:xfrm>
            <a:custGeom>
              <a:avLst/>
              <a:gdLst>
                <a:gd name="T0" fmla="*/ 1399 w 1488"/>
                <a:gd name="T1" fmla="*/ 204 h 204"/>
                <a:gd name="T2" fmla="*/ 0 w 1488"/>
                <a:gd name="T3" fmla="*/ 18 h 204"/>
                <a:gd name="T4" fmla="*/ 77 w 1488"/>
                <a:gd name="T5" fmla="*/ 0 h 204"/>
                <a:gd name="T6" fmla="*/ 1488 w 1488"/>
                <a:gd name="T7" fmla="*/ 186 h 204"/>
                <a:gd name="T8" fmla="*/ 1399 w 1488"/>
                <a:gd name="T9" fmla="*/ 204 h 204"/>
                <a:gd name="T10" fmla="*/ 1399 w 1488"/>
                <a:gd name="T11" fmla="*/ 204 h 204"/>
              </a:gdLst>
              <a:ahLst/>
              <a:cxnLst>
                <a:cxn ang="0">
                  <a:pos x="T0" y="T1"/>
                </a:cxn>
                <a:cxn ang="0">
                  <a:pos x="T2" y="T3"/>
                </a:cxn>
                <a:cxn ang="0">
                  <a:pos x="T4" y="T5"/>
                </a:cxn>
                <a:cxn ang="0">
                  <a:pos x="T6" y="T7"/>
                </a:cxn>
                <a:cxn ang="0">
                  <a:pos x="T8" y="T9"/>
                </a:cxn>
                <a:cxn ang="0">
                  <a:pos x="T10" y="T11"/>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49"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a:solidFill>
                  <a:srgbClr val="000000"/>
                </a:solidFill>
              </a:endParaRPr>
            </a:p>
          </p:txBody>
        </p:sp>
        <p:sp>
          <p:nvSpPr>
            <p:cNvPr id="14350"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a:solidFill>
                  <a:srgbClr val="000000"/>
                </a:solidFill>
              </a:endParaRPr>
            </a:p>
          </p:txBody>
        </p:sp>
        <p:grpSp>
          <p:nvGrpSpPr>
            <p:cNvPr id="14351" name="Group 15"/>
            <p:cNvGrpSpPr>
              <a:grpSpLocks/>
            </p:cNvGrpSpPr>
            <p:nvPr/>
          </p:nvGrpSpPr>
          <p:grpSpPr bwMode="auto">
            <a:xfrm>
              <a:off x="192" y="2284"/>
              <a:ext cx="1254" cy="923"/>
              <a:chOff x="192" y="2284"/>
              <a:chExt cx="1254" cy="923"/>
            </a:xfrm>
          </p:grpSpPr>
          <p:sp>
            <p:nvSpPr>
              <p:cNvPr id="14352"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Lst>
                <a:ahLst/>
                <a:cxnLst>
                  <a:cxn ang="0">
                    <a:pos x="T0" y="T1"/>
                  </a:cxn>
                  <a:cxn ang="0">
                    <a:pos x="T2" y="T3"/>
                  </a:cxn>
                  <a:cxn ang="0">
                    <a:pos x="T4" y="T5"/>
                  </a:cxn>
                  <a:cxn ang="0">
                    <a:pos x="T6" y="T7"/>
                  </a:cxn>
                  <a:cxn ang="0">
                    <a:pos x="T8" y="T9"/>
                  </a:cxn>
                  <a:cxn ang="0">
                    <a:pos x="T10" y="T11"/>
                  </a:cxn>
                </a:cxnLst>
                <a:rect l="0" t="0" r="r" b="b"/>
                <a:pathLst>
                  <a:path w="47" h="6">
                    <a:moveTo>
                      <a:pt x="47" y="6"/>
                    </a:moveTo>
                    <a:lnTo>
                      <a:pt x="0" y="0"/>
                    </a:lnTo>
                    <a:lnTo>
                      <a:pt x="0" y="0"/>
                    </a:lnTo>
                    <a:lnTo>
                      <a:pt x="47" y="6"/>
                    </a:lnTo>
                    <a:lnTo>
                      <a:pt x="47" y="6"/>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53"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73 w 323"/>
                  <a:gd name="T13" fmla="*/ 18 h 162"/>
                  <a:gd name="T14" fmla="*/ 239 w 323"/>
                  <a:gd name="T15" fmla="*/ 54 h 162"/>
                  <a:gd name="T16" fmla="*/ 287 w 323"/>
                  <a:gd name="T17" fmla="*/ 90 h 162"/>
                  <a:gd name="T18" fmla="*/ 317 w 323"/>
                  <a:gd name="T19" fmla="*/ 114 h 162"/>
                  <a:gd name="T20" fmla="*/ 323 w 323"/>
                  <a:gd name="T21" fmla="*/ 126 h 162"/>
                  <a:gd name="T22" fmla="*/ 323 w 323"/>
                  <a:gd name="T23" fmla="*/ 126 h 162"/>
                  <a:gd name="T24" fmla="*/ 221 w 323"/>
                  <a:gd name="T25" fmla="*/ 162 h 162"/>
                  <a:gd name="T26" fmla="*/ 0 w 323"/>
                  <a:gd name="T27" fmla="*/ 24 h 162"/>
                  <a:gd name="T28" fmla="*/ 0 w 323"/>
                  <a:gd name="T29" fmla="*/ 2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54" name="Freeform 18"/>
              <p:cNvSpPr>
                <a:spLocks noEditPoints="1"/>
              </p:cNvSpPr>
              <p:nvPr/>
            </p:nvSpPr>
            <p:spPr bwMode="hidden">
              <a:xfrm>
                <a:off x="192" y="2284"/>
                <a:ext cx="1254" cy="923"/>
              </a:xfrm>
              <a:custGeom>
                <a:avLst/>
                <a:gdLst>
                  <a:gd name="T0" fmla="*/ 1166 w 1250"/>
                  <a:gd name="T1" fmla="*/ 641 h 923"/>
                  <a:gd name="T2" fmla="*/ 1166 w 1250"/>
                  <a:gd name="T3" fmla="*/ 473 h 923"/>
                  <a:gd name="T4" fmla="*/ 1136 w 1250"/>
                  <a:gd name="T5" fmla="*/ 384 h 923"/>
                  <a:gd name="T6" fmla="*/ 1112 w 1250"/>
                  <a:gd name="T7" fmla="*/ 288 h 923"/>
                  <a:gd name="T8" fmla="*/ 1053 w 1250"/>
                  <a:gd name="T9" fmla="*/ 174 h 923"/>
                  <a:gd name="T10" fmla="*/ 981 w 1250"/>
                  <a:gd name="T11" fmla="*/ 96 h 923"/>
                  <a:gd name="T12" fmla="*/ 963 w 1250"/>
                  <a:gd name="T13" fmla="*/ 72 h 923"/>
                  <a:gd name="T14" fmla="*/ 891 w 1250"/>
                  <a:gd name="T15" fmla="*/ 18 h 923"/>
                  <a:gd name="T16" fmla="*/ 819 w 1250"/>
                  <a:gd name="T17" fmla="*/ 6 h 923"/>
                  <a:gd name="T18" fmla="*/ 712 w 1250"/>
                  <a:gd name="T19" fmla="*/ 24 h 923"/>
                  <a:gd name="T20" fmla="*/ 664 w 1250"/>
                  <a:gd name="T21" fmla="*/ 42 h 923"/>
                  <a:gd name="T22" fmla="*/ 568 w 1250"/>
                  <a:gd name="T23" fmla="*/ 120 h 923"/>
                  <a:gd name="T24" fmla="*/ 532 w 1250"/>
                  <a:gd name="T25" fmla="*/ 228 h 923"/>
                  <a:gd name="T26" fmla="*/ 509 w 1250"/>
                  <a:gd name="T27" fmla="*/ 348 h 923"/>
                  <a:gd name="T28" fmla="*/ 431 w 1250"/>
                  <a:gd name="T29" fmla="*/ 479 h 923"/>
                  <a:gd name="T30" fmla="*/ 413 w 1250"/>
                  <a:gd name="T31" fmla="*/ 539 h 923"/>
                  <a:gd name="T32" fmla="*/ 353 w 1250"/>
                  <a:gd name="T33" fmla="*/ 599 h 923"/>
                  <a:gd name="T34" fmla="*/ 305 w 1250"/>
                  <a:gd name="T35" fmla="*/ 629 h 923"/>
                  <a:gd name="T36" fmla="*/ 293 w 1250"/>
                  <a:gd name="T37" fmla="*/ 635 h 923"/>
                  <a:gd name="T38" fmla="*/ 257 w 1250"/>
                  <a:gd name="T39" fmla="*/ 677 h 923"/>
                  <a:gd name="T40" fmla="*/ 150 w 1250"/>
                  <a:gd name="T41" fmla="*/ 797 h 923"/>
                  <a:gd name="T42" fmla="*/ 54 w 1250"/>
                  <a:gd name="T43" fmla="*/ 839 h 923"/>
                  <a:gd name="T44" fmla="*/ 156 w 1250"/>
                  <a:gd name="T45" fmla="*/ 905 h 923"/>
                  <a:gd name="T46" fmla="*/ 240 w 1250"/>
                  <a:gd name="T47" fmla="*/ 869 h 923"/>
                  <a:gd name="T48" fmla="*/ 640 w 1250"/>
                  <a:gd name="T49" fmla="*/ 827 h 923"/>
                  <a:gd name="T50" fmla="*/ 700 w 1250"/>
                  <a:gd name="T51" fmla="*/ 725 h 923"/>
                  <a:gd name="T52" fmla="*/ 694 w 1250"/>
                  <a:gd name="T53" fmla="*/ 611 h 923"/>
                  <a:gd name="T54" fmla="*/ 778 w 1250"/>
                  <a:gd name="T55" fmla="*/ 551 h 923"/>
                  <a:gd name="T56" fmla="*/ 879 w 1250"/>
                  <a:gd name="T57" fmla="*/ 449 h 923"/>
                  <a:gd name="T58" fmla="*/ 909 w 1250"/>
                  <a:gd name="T59" fmla="*/ 414 h 923"/>
                  <a:gd name="T60" fmla="*/ 975 w 1250"/>
                  <a:gd name="T61" fmla="*/ 318 h 923"/>
                  <a:gd name="T62" fmla="*/ 1023 w 1250"/>
                  <a:gd name="T63" fmla="*/ 336 h 923"/>
                  <a:gd name="T64" fmla="*/ 1118 w 1250"/>
                  <a:gd name="T65" fmla="*/ 617 h 923"/>
                  <a:gd name="T66" fmla="*/ 1112 w 1250"/>
                  <a:gd name="T67" fmla="*/ 689 h 923"/>
                  <a:gd name="T68" fmla="*/ 1148 w 1250"/>
                  <a:gd name="T69" fmla="*/ 749 h 923"/>
                  <a:gd name="T70" fmla="*/ 1202 w 1250"/>
                  <a:gd name="T71" fmla="*/ 713 h 923"/>
                  <a:gd name="T72" fmla="*/ 1238 w 1250"/>
                  <a:gd name="T73" fmla="*/ 749 h 923"/>
                  <a:gd name="T74" fmla="*/ 1250 w 1250"/>
                  <a:gd name="T75" fmla="*/ 743 h 923"/>
                  <a:gd name="T76" fmla="*/ 694 w 1250"/>
                  <a:gd name="T77" fmla="*/ 264 h 923"/>
                  <a:gd name="T78" fmla="*/ 784 w 1250"/>
                  <a:gd name="T79" fmla="*/ 372 h 923"/>
                  <a:gd name="T80" fmla="*/ 766 w 1250"/>
                  <a:gd name="T81" fmla="*/ 443 h 923"/>
                  <a:gd name="T82" fmla="*/ 706 w 1250"/>
                  <a:gd name="T83" fmla="*/ 515 h 923"/>
                  <a:gd name="T84" fmla="*/ 658 w 1250"/>
                  <a:gd name="T85" fmla="*/ 569 h 923"/>
                  <a:gd name="T86" fmla="*/ 616 w 1250"/>
                  <a:gd name="T87" fmla="*/ 593 h 923"/>
                  <a:gd name="T88" fmla="*/ 574 w 1250"/>
                  <a:gd name="T89" fmla="*/ 617 h 923"/>
                  <a:gd name="T90" fmla="*/ 562 w 1250"/>
                  <a:gd name="T91" fmla="*/ 707 h 923"/>
                  <a:gd name="T92" fmla="*/ 353 w 1250"/>
                  <a:gd name="T93" fmla="*/ 755 h 923"/>
                  <a:gd name="T94" fmla="*/ 389 w 1250"/>
                  <a:gd name="T95" fmla="*/ 641 h 923"/>
                  <a:gd name="T96" fmla="*/ 425 w 1250"/>
                  <a:gd name="T97" fmla="*/ 647 h 923"/>
                  <a:gd name="T98" fmla="*/ 443 w 1250"/>
                  <a:gd name="T99" fmla="*/ 617 h 923"/>
                  <a:gd name="T100" fmla="*/ 568 w 1250"/>
                  <a:gd name="T101" fmla="*/ 515 h 923"/>
                  <a:gd name="T102" fmla="*/ 616 w 1250"/>
                  <a:gd name="T103" fmla="*/ 473 h 923"/>
                  <a:gd name="T104" fmla="*/ 640 w 1250"/>
                  <a:gd name="T105" fmla="*/ 396 h 923"/>
                  <a:gd name="T106" fmla="*/ 640 w 1250"/>
                  <a:gd name="T107" fmla="*/ 378 h 923"/>
                  <a:gd name="T108" fmla="*/ 664 w 1250"/>
                  <a:gd name="T109" fmla="*/ 270 h 923"/>
                  <a:gd name="T110" fmla="*/ 682 w 1250"/>
                  <a:gd name="T111" fmla="*/ 192 h 923"/>
                  <a:gd name="T112" fmla="*/ 694 w 1250"/>
                  <a:gd name="T113" fmla="*/ 264 h 923"/>
                  <a:gd name="T114" fmla="*/ 532 w 1250"/>
                  <a:gd name="T115" fmla="*/ 455 h 923"/>
                  <a:gd name="T116" fmla="*/ 634 w 1250"/>
                  <a:gd name="T117" fmla="*/ 803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55"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Lst>
                <a:ahLst/>
                <a:cxnLst>
                  <a:cxn ang="0">
                    <a:pos x="T0" y="T1"/>
                  </a:cxn>
                  <a:cxn ang="0">
                    <a:pos x="T2" y="T3"/>
                  </a:cxn>
                  <a:cxn ang="0">
                    <a:pos x="T4" y="T5"/>
                  </a:cxn>
                  <a:cxn ang="0">
                    <a:pos x="T6" y="T7"/>
                  </a:cxn>
                  <a:cxn ang="0">
                    <a:pos x="T8" y="T9"/>
                  </a:cxn>
                  <a:cxn ang="0">
                    <a:pos x="T10" y="T11"/>
                  </a:cxn>
                  <a:cxn ang="0">
                    <a:pos x="T12" y="T13"/>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56"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57"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58"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59"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0"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1" name="Freeform 25"/>
              <p:cNvSpPr>
                <a:spLocks/>
              </p:cNvSpPr>
              <p:nvPr/>
            </p:nvSpPr>
            <p:spPr bwMode="hidden">
              <a:xfrm>
                <a:off x="737" y="2763"/>
                <a:ext cx="73" cy="54"/>
              </a:xfrm>
              <a:custGeom>
                <a:avLst/>
                <a:gdLst>
                  <a:gd name="T0" fmla="*/ 24 w 72"/>
                  <a:gd name="T1" fmla="*/ 36 h 54"/>
                  <a:gd name="T2" fmla="*/ 48 w 72"/>
                  <a:gd name="T3" fmla="*/ 24 h 54"/>
                  <a:gd name="T4" fmla="*/ 60 w 72"/>
                  <a:gd name="T5" fmla="*/ 12 h 54"/>
                  <a:gd name="T6" fmla="*/ 66 w 72"/>
                  <a:gd name="T7" fmla="*/ 6 h 54"/>
                  <a:gd name="T8" fmla="*/ 72 w 72"/>
                  <a:gd name="T9" fmla="*/ 0 h 54"/>
                  <a:gd name="T10" fmla="*/ 42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2"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3"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4" name="Freeform 28"/>
              <p:cNvSpPr>
                <a:spLocks/>
              </p:cNvSpPr>
              <p:nvPr/>
            </p:nvSpPr>
            <p:spPr bwMode="hidden">
              <a:xfrm>
                <a:off x="437" y="3027"/>
                <a:ext cx="288" cy="84"/>
              </a:xfrm>
              <a:custGeom>
                <a:avLst/>
                <a:gdLst>
                  <a:gd name="T0" fmla="*/ 287 w 287"/>
                  <a:gd name="T1" fmla="*/ 0 h 84"/>
                  <a:gd name="T2" fmla="*/ 0 w 287"/>
                  <a:gd name="T3" fmla="*/ 84 h 84"/>
                  <a:gd name="T4" fmla="*/ 168 w 287"/>
                  <a:gd name="T5" fmla="*/ 36 h 84"/>
                  <a:gd name="T6" fmla="*/ 114 w 287"/>
                  <a:gd name="T7" fmla="*/ 60 h 84"/>
                  <a:gd name="T8" fmla="*/ 276 w 287"/>
                  <a:gd name="T9" fmla="*/ 18 h 84"/>
                  <a:gd name="T10" fmla="*/ 287 w 287"/>
                  <a:gd name="T11" fmla="*/ 0 h 84"/>
                  <a:gd name="T12" fmla="*/ 287 w 287"/>
                  <a:gd name="T13" fmla="*/ 0 h 84"/>
                </a:gdLst>
                <a:ahLst/>
                <a:cxnLst>
                  <a:cxn ang="0">
                    <a:pos x="T0" y="T1"/>
                  </a:cxn>
                  <a:cxn ang="0">
                    <a:pos x="T2" y="T3"/>
                  </a:cxn>
                  <a:cxn ang="0">
                    <a:pos x="T4" y="T5"/>
                  </a:cxn>
                  <a:cxn ang="0">
                    <a:pos x="T6" y="T7"/>
                  </a:cxn>
                  <a:cxn ang="0">
                    <a:pos x="T8" y="T9"/>
                  </a:cxn>
                  <a:cxn ang="0">
                    <a:pos x="T10" y="T11"/>
                  </a:cxn>
                  <a:cxn ang="0">
                    <a:pos x="T12" y="T13"/>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5"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6"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7"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8"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69"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Lst>
                <a:ahLst/>
                <a:cxnLst>
                  <a:cxn ang="0">
                    <a:pos x="T0" y="T1"/>
                  </a:cxn>
                  <a:cxn ang="0">
                    <a:pos x="T2" y="T3"/>
                  </a:cxn>
                  <a:cxn ang="0">
                    <a:pos x="T4" y="T5"/>
                  </a:cxn>
                  <a:cxn ang="0">
                    <a:pos x="T6" y="T7"/>
                  </a:cxn>
                  <a:cxn ang="0">
                    <a:pos x="T8" y="T9"/>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70"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71"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4372"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4373"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Lst>
                <a:ahLst/>
                <a:cxnLst>
                  <a:cxn ang="0">
                    <a:pos x="T0" y="T1"/>
                  </a:cxn>
                  <a:cxn ang="0">
                    <a:pos x="T2" y="T3"/>
                  </a:cxn>
                  <a:cxn ang="0">
                    <a:pos x="T4" y="T5"/>
                  </a:cxn>
                  <a:cxn ang="0">
                    <a:pos x="T6" y="T7"/>
                  </a:cxn>
                  <a:cxn ang="0">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4374"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Lst>
                <a:ahLst/>
                <a:cxnLst>
                  <a:cxn ang="0">
                    <a:pos x="T0" y="T1"/>
                  </a:cxn>
                  <a:cxn ang="0">
                    <a:pos x="T2" y="T3"/>
                  </a:cxn>
                  <a:cxn ang="0">
                    <a:pos x="T4" y="T5"/>
                  </a:cxn>
                  <a:cxn ang="0">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4375"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Lst>
                <a:ahLst/>
                <a:cxnLst>
                  <a:cxn ang="0">
                    <a:pos x="T0" y="T1"/>
                  </a:cxn>
                  <a:cxn ang="0">
                    <a:pos x="T2" y="T3"/>
                  </a:cxn>
                  <a:cxn ang="0">
                    <a:pos x="T4" y="T5"/>
                  </a:cxn>
                  <a:cxn ang="0">
                    <a:pos x="T6" y="T7"/>
                  </a:cxn>
                  <a:cxn ang="0">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4376"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Lst>
                <a:ahLst/>
                <a:cxnLst>
                  <a:cxn ang="0">
                    <a:pos x="T0" y="T1"/>
                  </a:cxn>
                  <a:cxn ang="0">
                    <a:pos x="T2" y="T3"/>
                  </a:cxn>
                  <a:cxn ang="0">
                    <a:pos x="T4" y="T5"/>
                  </a:cxn>
                  <a:cxn ang="0">
                    <a:pos x="T6" y="T7"/>
                  </a:cxn>
                  <a:cxn ang="0">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grpSp>
      </p:grpSp>
      <p:sp>
        <p:nvSpPr>
          <p:cNvPr id="14377" name="Rectangle 41"/>
          <p:cNvSpPr>
            <a:spLocks noGrp="1" noChangeArrowheads="1"/>
          </p:cNvSpPr>
          <p:nvPr>
            <p:ph type="ctrTitle"/>
          </p:nvPr>
        </p:nvSpPr>
        <p:spPr>
          <a:xfrm>
            <a:off x="685800" y="1447800"/>
            <a:ext cx="7772400" cy="1470025"/>
          </a:xfrm>
        </p:spPr>
        <p:txBody>
          <a:bodyPr/>
          <a:lstStyle>
            <a:lvl1pPr>
              <a:defRPr/>
            </a:lvl1pPr>
          </a:lstStyle>
          <a:p>
            <a:pPr lvl="0"/>
            <a:r>
              <a:rPr lang="en-GB" altLang="en-US" noProof="0"/>
              <a:t>Click to edit Master title style</a:t>
            </a:r>
          </a:p>
        </p:txBody>
      </p:sp>
      <p:sp>
        <p:nvSpPr>
          <p:cNvPr id="14378" name="Rectangle 42"/>
          <p:cNvSpPr>
            <a:spLocks noGrp="1" noChangeArrowheads="1"/>
          </p:cNvSpPr>
          <p:nvPr>
            <p:ph type="subTitle" idx="1"/>
          </p:nvPr>
        </p:nvSpPr>
        <p:spPr>
          <a:xfrm>
            <a:off x="1371600" y="3203575"/>
            <a:ext cx="6400800" cy="1752600"/>
          </a:xfrm>
        </p:spPr>
        <p:txBody>
          <a:bodyPr/>
          <a:lstStyle>
            <a:lvl1pPr marL="0" indent="0" algn="ctr">
              <a:buFont typeface="Wingdings" panose="05000000000000000000" pitchFamily="2" charset="2"/>
              <a:buNone/>
              <a:defRPr/>
            </a:lvl1pPr>
          </a:lstStyle>
          <a:p>
            <a:pPr lvl="0"/>
            <a:r>
              <a:rPr lang="en-GB" altLang="en-US" noProof="0"/>
              <a:t>Click to edit Master subtitle style</a:t>
            </a:r>
          </a:p>
        </p:txBody>
      </p:sp>
      <p:sp>
        <p:nvSpPr>
          <p:cNvPr id="14379" name="Rectangle 43"/>
          <p:cNvSpPr>
            <a:spLocks noGrp="1" noChangeArrowheads="1"/>
          </p:cNvSpPr>
          <p:nvPr>
            <p:ph type="dt" sz="half" idx="2"/>
          </p:nvPr>
        </p:nvSpPr>
        <p:spPr>
          <a:xfrm>
            <a:off x="457200" y="6245225"/>
            <a:ext cx="2133600" cy="476250"/>
          </a:xfrm>
        </p:spPr>
        <p:txBody>
          <a:bodyPr/>
          <a:lstStyle>
            <a:lvl1pPr>
              <a:defRPr/>
            </a:lvl1pPr>
          </a:lstStyle>
          <a:p>
            <a:fld id="{AAB0A38F-7832-4DC8-8135-A29BBC0BFBFF}" type="datetime1">
              <a:rPr lang="en-US" altLang="en-US" smtClean="0">
                <a:solidFill>
                  <a:srgbClr val="000000"/>
                </a:solidFill>
              </a:rPr>
              <a:pPr/>
              <a:t>3/26/2018</a:t>
            </a:fld>
            <a:endParaRPr lang="en-GB" altLang="en-US">
              <a:solidFill>
                <a:srgbClr val="000000"/>
              </a:solidFill>
            </a:endParaRPr>
          </a:p>
        </p:txBody>
      </p:sp>
      <p:sp>
        <p:nvSpPr>
          <p:cNvPr id="14380" name="Rectangle 44"/>
          <p:cNvSpPr>
            <a:spLocks noGrp="1" noChangeArrowheads="1"/>
          </p:cNvSpPr>
          <p:nvPr>
            <p:ph type="ftr" sz="quarter" idx="3"/>
          </p:nvPr>
        </p:nvSpPr>
        <p:spPr>
          <a:xfrm>
            <a:off x="3124200" y="6245225"/>
            <a:ext cx="2895600" cy="476250"/>
          </a:xfrm>
        </p:spPr>
        <p:txBody>
          <a:bodyPr/>
          <a:lstStyle>
            <a:lvl1pPr>
              <a:defRPr/>
            </a:lvl1pPr>
          </a:lstStyle>
          <a:p>
            <a:endParaRPr lang="en-GB" altLang="en-US">
              <a:solidFill>
                <a:srgbClr val="000000"/>
              </a:solidFill>
            </a:endParaRPr>
          </a:p>
        </p:txBody>
      </p:sp>
      <p:sp>
        <p:nvSpPr>
          <p:cNvPr id="14381" name="Rectangle 45"/>
          <p:cNvSpPr>
            <a:spLocks noGrp="1" noChangeArrowheads="1"/>
          </p:cNvSpPr>
          <p:nvPr>
            <p:ph type="sldNum" sz="quarter" idx="4"/>
          </p:nvPr>
        </p:nvSpPr>
        <p:spPr>
          <a:xfrm>
            <a:off x="6553200" y="6245225"/>
            <a:ext cx="2133600" cy="476250"/>
          </a:xfrm>
        </p:spPr>
        <p:txBody>
          <a:bodyPr/>
          <a:lstStyle>
            <a:lvl1pPr>
              <a:defRPr/>
            </a:lvl1pPr>
          </a:lstStyle>
          <a:p>
            <a:fld id="{EDAB0348-AE20-4AAC-8959-CDF4535D6403}"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43441375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78">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4378">
                                            <p:txEl>
                                              <p:pRg st="0" end="0"/>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78" grpId="0" build="p">
        <p:tmplLst>
          <p:tmpl lvl="1">
            <p:tnLst>
              <p:par>
                <p:cTn presetID="1" presetClass="entr" presetSubtype="0" fill="hold" nodeType="clickEffect">
                  <p:stCondLst>
                    <p:cond delay="0"/>
                  </p:stCondLst>
                  <p:childTnLst>
                    <p:set>
                      <p:cBhvr>
                        <p:cTn dur="1" fill="hold">
                          <p:stCondLst>
                            <p:cond delay="0"/>
                          </p:stCondLst>
                        </p:cTn>
                        <p:tgtEl>
                          <p:spTgt spid="14378"/>
                        </p:tgtEl>
                        <p:attrNameLst>
                          <p:attrName>style.visibility</p:attrName>
                        </p:attrNameLst>
                      </p:cBhvr>
                      <p:to>
                        <p:strVal val="visible"/>
                      </p:to>
                    </p:set>
                  </p:childTnLst>
                  <p:subTnLst>
                    <p:animClr clrSpc="rgb" dir="cw">
                      <p:cBhvr override="childStyle">
                        <p:cTn dur="1" fill="hold" display="0" masterRel="nextClick" afterEffect="1"/>
                        <p:tgtEl>
                          <p:spTgt spid="14378"/>
                        </p:tgtEl>
                        <p:attrNameLst>
                          <p:attrName>ppt_c</p:attrName>
                        </p:attrNameLst>
                      </p:cBhvr>
                      <p:to>
                        <a:schemeClr val="bg2"/>
                      </p:to>
                    </p:animClr>
                  </p:sub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00ECF8-16C9-4743-A1AB-549FC1928818}" type="datetime1">
              <a:rPr lang="en-US" smtClean="0"/>
              <a:t>3/26/2018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F75A58B5-3054-4BBD-8F1E-090DEDE8EC51}" type="datetime1">
              <a:rPr lang="en-US" altLang="en-US" smtClean="0">
                <a:solidFill>
                  <a:srgbClr val="000000"/>
                </a:solidFill>
              </a:rPr>
              <a:pPr/>
              <a:t>3/26/2018</a:t>
            </a:fld>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4BF48DB-3B33-47AC-B263-27221716DAC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904608361"/>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308AAC0F-E04C-4763-A04D-D368674960D5}" type="datetime1">
              <a:rPr lang="en-US" altLang="en-US" smtClean="0">
                <a:solidFill>
                  <a:srgbClr val="000000"/>
                </a:solidFill>
              </a:rPr>
              <a:pPr/>
              <a:t>3/26/2018</a:t>
            </a:fld>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227B5CD-BC99-425D-BBAB-4D27CA584270}"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815989601"/>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129D9F8E-24D9-43B8-B8B9-DEB25D8FBC62}" type="datetime1">
              <a:rPr lang="en-US" altLang="en-US" smtClean="0">
                <a:solidFill>
                  <a:srgbClr val="000000"/>
                </a:solidFill>
              </a:rPr>
              <a:pPr/>
              <a:t>3/26/2018</a:t>
            </a:fld>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15963AD7-25D4-46CB-B72A-A688CB22EC94}"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598978231"/>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5B8CC3E3-66EF-4E0D-B397-7E6B56F6994A}" type="datetime1">
              <a:rPr lang="en-US" altLang="en-US" smtClean="0">
                <a:solidFill>
                  <a:srgbClr val="000000"/>
                </a:solidFill>
              </a:rPr>
              <a:pPr/>
              <a:t>3/26/2018</a:t>
            </a:fld>
            <a:endParaRPr lang="en-GB"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AF212DBB-1C91-4FE4-9A44-53A7F852F5CB}"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649854435"/>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6700FB26-2EAA-40ED-9C33-B1891F681B36}" type="datetime1">
              <a:rPr lang="en-US" altLang="en-US" smtClean="0">
                <a:solidFill>
                  <a:srgbClr val="000000"/>
                </a:solidFill>
              </a:rPr>
              <a:pPr/>
              <a:t>3/26/2018</a:t>
            </a:fld>
            <a:endParaRPr lang="en-GB"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FC293EA7-4A7B-4A46-A58B-8A04BFBDD7DE}"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99519895"/>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7C41521-E8CA-4B92-9072-F8730E96C0B7}" type="datetime1">
              <a:rPr lang="en-US" altLang="en-US" smtClean="0">
                <a:solidFill>
                  <a:srgbClr val="000000"/>
                </a:solidFill>
              </a:rPr>
              <a:pPr/>
              <a:t>3/26/2018</a:t>
            </a:fld>
            <a:endParaRPr lang="en-GB"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53BE7C94-95CC-482B-BF6A-89E28DFA54F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830705333"/>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7E82649-480D-4202-87F4-8BF83100F88D}" type="datetime1">
              <a:rPr lang="en-US" altLang="en-US" smtClean="0">
                <a:solidFill>
                  <a:srgbClr val="000000"/>
                </a:solidFill>
              </a:rPr>
              <a:pPr/>
              <a:t>3/26/2018</a:t>
            </a:fld>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C5D507-662E-49D9-94F4-F9A1B18F00A0}"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928664081"/>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8383E147-7B8F-4414-9534-AF32DA825D9A}" type="datetime1">
              <a:rPr lang="en-US" altLang="en-US" smtClean="0">
                <a:solidFill>
                  <a:srgbClr val="000000"/>
                </a:solidFill>
              </a:rPr>
              <a:pPr/>
              <a:t>3/26/2018</a:t>
            </a:fld>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C3F413D-86E6-4742-A5A9-63B214CE1763}"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509995715"/>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0E2006D8-02D7-4D44-B9A1-3897F5188D25}" type="datetime1">
              <a:rPr lang="en-US" altLang="en-US" smtClean="0">
                <a:solidFill>
                  <a:srgbClr val="000000"/>
                </a:solidFill>
              </a:rPr>
              <a:pPr/>
              <a:t>3/26/2018</a:t>
            </a:fld>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F39A45E-59F7-497E-883E-33386703C480}"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29467528"/>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8750"/>
            <a:ext cx="2057400" cy="597217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58750"/>
            <a:ext cx="6019800" cy="59721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AFD7BBE4-A462-4759-9F2B-417DA90649A3}" type="datetime1">
              <a:rPr lang="en-US" altLang="en-US" smtClean="0">
                <a:solidFill>
                  <a:srgbClr val="000000"/>
                </a:solidFill>
              </a:rPr>
              <a:pPr/>
              <a:t>3/26/2018</a:t>
            </a:fld>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8C3D7318-A177-45FC-92CF-8E7C3A17B0DC}"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54676392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59531351-DFAB-49C3-A44B-069C258AEA18}" type="datetime1">
              <a:rPr lang="en-US" smtClean="0"/>
              <a:t>3/26/2018</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2688A58-7EBD-4352-985F-DBE786E373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295EBE-5FBE-4E06-9D04-D158E67CCE31}" type="datetime1">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688A58-7EBD-4352-985F-DBE786E373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theme" Target="../theme/theme6.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image" Target="../media/image5.png"/><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E7FB46E-2BDC-4C72-AFBB-023F936E431F}" type="datetime1">
              <a:rPr lang="en-US" smtClean="0"/>
              <a:t>3/26/2018</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2688A58-7EBD-4352-985F-DBE786E373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6F961-1A5A-4E42-B6E6-69401C2466B4}" type="datetimeFigureOut">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4440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pPr fontAlgn="base">
              <a:spcBef>
                <a:spcPct val="0"/>
              </a:spcBef>
              <a:spcAft>
                <a:spcPct val="0"/>
              </a:spcAft>
              <a:defRPr/>
            </a:pPr>
            <a:fld id="{4E3C97D0-78FC-4C89-9FB1-2BAD90D1E9FA}"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0041581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2DCDF7-21C6-4024-9D7F-F5A96A75D6F0}" type="datetime1">
              <a:rPr lang="en-US" smtClean="0">
                <a:solidFill>
                  <a:prstClr val="black">
                    <a:tint val="75000"/>
                  </a:prstClr>
                </a:solidFill>
              </a:rPr>
              <a:pPr/>
              <a:t>3/26/2018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FE58B4-0D08-45DE-8784-85A0728164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991574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691253-C276-47A8-A3DD-B45D7616C69D}" type="datetime1">
              <a:rPr lang="en-US" smtClean="0">
                <a:solidFill>
                  <a:srgbClr val="04617B">
                    <a:shade val="90000"/>
                  </a:srgbClr>
                </a:solidFill>
              </a:rPr>
              <a:pPr/>
              <a:t>3/26/2018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3ADF44-6651-45D8-9411-FC9F2D1B8286}"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161894282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charset="0"/>
                <a:cs typeface="Arial" charset="0"/>
              </a:defRPr>
            </a:lvl1pPr>
          </a:lstStyle>
          <a:p>
            <a:pPr fontAlgn="base">
              <a:spcBef>
                <a:spcPct val="0"/>
              </a:spcBef>
              <a:spcAft>
                <a:spcPct val="0"/>
              </a:spcAft>
              <a:defRPr/>
            </a:pPr>
            <a:fld id="{4A8357AA-F29A-4BD9-8975-AA0D948E3910}" type="datetime1">
              <a:rPr lang="en-US" smtClean="0">
                <a:solidFill>
                  <a:srgbClr val="696464"/>
                </a:solidFill>
              </a:rPr>
              <a:pPr fontAlgn="base">
                <a:spcBef>
                  <a:spcPct val="0"/>
                </a:spcBef>
                <a:spcAft>
                  <a:spcPct val="0"/>
                </a:spcAft>
                <a:defRPr/>
              </a:pPr>
              <a:t>3/26/2018</a:t>
            </a:fld>
            <a:endParaRPr lang="en-US">
              <a:solidFill>
                <a:srgbClr val="696464"/>
              </a:solidFill>
            </a:endParaRPr>
          </a:p>
        </p:txBody>
      </p:sp>
      <p:sp>
        <p:nvSpPr>
          <p:cNvPr id="3" name="Footer Placeholder 2"/>
          <p:cNvSpPr>
            <a:spLocks noGrp="1"/>
          </p:cNvSpPr>
          <p:nvPr>
            <p:ph type="ftr" sz="quarter" idx="3"/>
          </p:nvPr>
        </p:nvSpPr>
        <p:spPr>
          <a:xfrm>
            <a:off x="914400" y="6172200"/>
            <a:ext cx="4495800" cy="457200"/>
          </a:xfrm>
          <a:prstGeom prst="rect">
            <a:avLst/>
          </a:prstGeom>
        </p:spPr>
        <p:txBody>
          <a:bodyPr anchor="ctr" anchorCtr="0"/>
          <a:lstStyle>
            <a:lvl1pPr eaLnBrk="1" latinLnBrk="0" hangingPunct="1">
              <a:defRPr kumimoji="0" sz="1400">
                <a:solidFill>
                  <a:schemeClr val="tx2"/>
                </a:solidFill>
                <a:latin typeface="Arial" charset="0"/>
                <a:cs typeface="Arial" charset="0"/>
              </a:defRPr>
            </a:lvl1pPr>
          </a:lstStyle>
          <a:p>
            <a:pPr fontAlgn="base">
              <a:spcBef>
                <a:spcPct val="0"/>
              </a:spcBef>
              <a:spcAft>
                <a:spcPct val="0"/>
              </a:spcAft>
              <a:defRPr/>
            </a:pPr>
            <a:endParaRPr lang="en-US">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a:defRPr sz="1400">
                <a:solidFill>
                  <a:srgbClr val="FFFFFF"/>
                </a:solidFill>
                <a:latin typeface="Verdana" panose="020B0604030504040204" pitchFamily="34" charset="0"/>
              </a:defRPr>
            </a:lvl1pPr>
          </a:lstStyle>
          <a:p>
            <a:pPr fontAlgn="base">
              <a:spcBef>
                <a:spcPct val="0"/>
              </a:spcBef>
              <a:spcAft>
                <a:spcPct val="0"/>
              </a:spcAft>
            </a:pPr>
            <a:fld id="{8351D6C5-1AEC-4529-83E4-93829FAF014A}" type="slidenum">
              <a:rPr lang="en-US" altLang="en-US" smtClean="0">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spTree>
    <p:extLst>
      <p:ext uri="{BB962C8B-B14F-4D97-AF65-F5344CB8AC3E}">
        <p14:creationId xmlns:p14="http://schemas.microsoft.com/office/powerpoint/2010/main" val="1169956284"/>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hf hdr="0" ftr="0" dt="0"/>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461963" indent="-461963" algn="l" rtl="0" eaLnBrk="0" fontAlgn="base" hangingPunct="0">
        <a:spcBef>
          <a:spcPts val="575"/>
        </a:spcBef>
        <a:spcAft>
          <a:spcPct val="0"/>
        </a:spcAft>
        <a:buClr>
          <a:schemeClr val="accent1"/>
        </a:buClr>
        <a:buSzPct val="85000"/>
        <a:buFont typeface="Wingdings 2" panose="05020102010507070707" pitchFamily="18" charset="2"/>
        <a:buChar char=""/>
        <a:defRPr sz="2800" kern="1200">
          <a:solidFill>
            <a:schemeClr val="tx1"/>
          </a:solidFill>
          <a:latin typeface="+mn-lt"/>
          <a:ea typeface="+mn-ea"/>
          <a:cs typeface="+mn-cs"/>
        </a:defRPr>
      </a:lvl1pPr>
      <a:lvl2pPr marL="914400" indent="-452438" algn="l" rtl="0" eaLnBrk="0" fontAlgn="base" hangingPunct="0">
        <a:spcBef>
          <a:spcPts val="375"/>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2pPr>
      <a:lvl3pPr marL="1376363" indent="-461963" algn="l" rtl="0" eaLnBrk="0" fontAlgn="base" hangingPunct="0">
        <a:spcBef>
          <a:spcPts val="375"/>
        </a:spcBef>
        <a:spcAft>
          <a:spcPct val="0"/>
        </a:spcAft>
        <a:buClr>
          <a:srgbClr val="E6B1AB"/>
        </a:buClr>
        <a:buSzPct val="85000"/>
        <a:buFont typeface="Wingdings 2" panose="05020102010507070707" pitchFamily="18" charset="2"/>
        <a:buChar char=""/>
        <a:defRPr sz="2400" kern="1200">
          <a:solidFill>
            <a:schemeClr val="tx1"/>
          </a:solidFill>
          <a:latin typeface="+mn-lt"/>
          <a:ea typeface="+mn-ea"/>
          <a:cs typeface="+mn-cs"/>
        </a:defRPr>
      </a:lvl3pPr>
      <a:lvl4pPr marL="1828800" indent="-452438" algn="l" rtl="0" eaLnBrk="0" fontAlgn="base" hangingPunct="0">
        <a:spcBef>
          <a:spcPts val="375"/>
        </a:spcBef>
        <a:spcAft>
          <a:spcPct val="0"/>
        </a:spcAft>
        <a:buClr>
          <a:srgbClr val="A28E6A"/>
        </a:buClr>
        <a:buSzPct val="80000"/>
        <a:buFont typeface="Wingdings 2" panose="05020102010507070707" pitchFamily="18" charset="2"/>
        <a:buChar char=""/>
        <a:defRPr sz="2200" kern="1200">
          <a:solidFill>
            <a:schemeClr val="tx1"/>
          </a:solidFill>
          <a:latin typeface="+mn-lt"/>
          <a:ea typeface="+mn-ea"/>
          <a:cs typeface="+mn-cs"/>
        </a:defRPr>
      </a:lvl4pPr>
      <a:lvl5pPr marL="2290763" indent="-461963"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18900000" scaled="1"/>
        </a:gra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0"/>
            <a:ext cx="9140825" cy="6851650"/>
            <a:chOff x="0" y="0"/>
            <a:chExt cx="5758" cy="4316"/>
          </a:xfrm>
        </p:grpSpPr>
        <p:sp>
          <p:nvSpPr>
            <p:cNvPr id="13315" name="Freeform 3"/>
            <p:cNvSpPr>
              <a:spLocks/>
            </p:cNvSpPr>
            <p:nvPr/>
          </p:nvSpPr>
          <p:spPr bwMode="hidden">
            <a:xfrm>
              <a:off x="1812" y="2811"/>
              <a:ext cx="3946" cy="1505"/>
            </a:xfrm>
            <a:custGeom>
              <a:avLst/>
              <a:gdLst>
                <a:gd name="T0" fmla="*/ 149 w 3934"/>
                <a:gd name="T1" fmla="*/ 1505 h 1505"/>
                <a:gd name="T2" fmla="*/ 687 w 3934"/>
                <a:gd name="T3" fmla="*/ 1331 h 1505"/>
                <a:gd name="T4" fmla="*/ 1213 w 3934"/>
                <a:gd name="T5" fmla="*/ 1157 h 1505"/>
                <a:gd name="T6" fmla="*/ 1728 w 3934"/>
                <a:gd name="T7" fmla="*/ 977 h 1505"/>
                <a:gd name="T8" fmla="*/ 2218 w 3934"/>
                <a:gd name="T9" fmla="*/ 792 h 1505"/>
                <a:gd name="T10" fmla="*/ 2457 w 3934"/>
                <a:gd name="T11" fmla="*/ 696 h 1505"/>
                <a:gd name="T12" fmla="*/ 2690 w 3934"/>
                <a:gd name="T13" fmla="*/ 606 h 1505"/>
                <a:gd name="T14" fmla="*/ 2918 w 3934"/>
                <a:gd name="T15" fmla="*/ 510 h 1505"/>
                <a:gd name="T16" fmla="*/ 3139 w 3934"/>
                <a:gd name="T17" fmla="*/ 420 h 1505"/>
                <a:gd name="T18" fmla="*/ 3348 w 3934"/>
                <a:gd name="T19" fmla="*/ 324 h 1505"/>
                <a:gd name="T20" fmla="*/ 3551 w 3934"/>
                <a:gd name="T21" fmla="*/ 234 h 1505"/>
                <a:gd name="T22" fmla="*/ 3749 w 3934"/>
                <a:gd name="T23" fmla="*/ 138 h 1505"/>
                <a:gd name="T24" fmla="*/ 3934 w 3934"/>
                <a:gd name="T25" fmla="*/ 48 h 1505"/>
                <a:gd name="T26" fmla="*/ 3934 w 3934"/>
                <a:gd name="T27" fmla="*/ 0 h 1505"/>
                <a:gd name="T28" fmla="*/ 3743 w 3934"/>
                <a:gd name="T29" fmla="*/ 96 h 1505"/>
                <a:gd name="T30" fmla="*/ 3539 w 3934"/>
                <a:gd name="T31" fmla="*/ 192 h 1505"/>
                <a:gd name="T32" fmla="*/ 3330 w 3934"/>
                <a:gd name="T33" fmla="*/ 288 h 1505"/>
                <a:gd name="T34" fmla="*/ 3115 w 3934"/>
                <a:gd name="T35" fmla="*/ 384 h 1505"/>
                <a:gd name="T36" fmla="*/ 2888 w 3934"/>
                <a:gd name="T37" fmla="*/ 480 h 1505"/>
                <a:gd name="T38" fmla="*/ 2654 w 3934"/>
                <a:gd name="T39" fmla="*/ 576 h 1505"/>
                <a:gd name="T40" fmla="*/ 2409 w 3934"/>
                <a:gd name="T41" fmla="*/ 672 h 1505"/>
                <a:gd name="T42" fmla="*/ 2164 w 3934"/>
                <a:gd name="T43" fmla="*/ 768 h 1505"/>
                <a:gd name="T44" fmla="*/ 1907 w 3934"/>
                <a:gd name="T45" fmla="*/ 864 h 1505"/>
                <a:gd name="T46" fmla="*/ 1650 w 3934"/>
                <a:gd name="T47" fmla="*/ 960 h 1505"/>
                <a:gd name="T48" fmla="*/ 1112 w 3934"/>
                <a:gd name="T49" fmla="*/ 1145 h 1505"/>
                <a:gd name="T50" fmla="*/ 562 w 3934"/>
                <a:gd name="T51" fmla="*/ 1331 h 1505"/>
                <a:gd name="T52" fmla="*/ 0 w 3934"/>
                <a:gd name="T53" fmla="*/ 1505 h 1505"/>
                <a:gd name="T54" fmla="*/ 149 w 3934"/>
                <a:gd name="T55" fmla="*/ 1505 h 1505"/>
                <a:gd name="T56" fmla="*/ 149 w 3934"/>
                <a:gd name="T57" fmla="*/ 1505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934" h="1505">
                  <a:moveTo>
                    <a:pt x="149" y="1505"/>
                  </a:moveTo>
                  <a:lnTo>
                    <a:pt x="687" y="1331"/>
                  </a:lnTo>
                  <a:lnTo>
                    <a:pt x="1213" y="1157"/>
                  </a:lnTo>
                  <a:lnTo>
                    <a:pt x="1728" y="977"/>
                  </a:lnTo>
                  <a:lnTo>
                    <a:pt x="2218" y="792"/>
                  </a:lnTo>
                  <a:lnTo>
                    <a:pt x="2457" y="696"/>
                  </a:lnTo>
                  <a:lnTo>
                    <a:pt x="2690" y="606"/>
                  </a:lnTo>
                  <a:lnTo>
                    <a:pt x="2918" y="510"/>
                  </a:lnTo>
                  <a:lnTo>
                    <a:pt x="3139" y="420"/>
                  </a:lnTo>
                  <a:lnTo>
                    <a:pt x="3348" y="324"/>
                  </a:lnTo>
                  <a:lnTo>
                    <a:pt x="3551" y="234"/>
                  </a:lnTo>
                  <a:lnTo>
                    <a:pt x="3749" y="138"/>
                  </a:lnTo>
                  <a:lnTo>
                    <a:pt x="3934" y="48"/>
                  </a:lnTo>
                  <a:lnTo>
                    <a:pt x="3934" y="0"/>
                  </a:lnTo>
                  <a:lnTo>
                    <a:pt x="3743" y="96"/>
                  </a:lnTo>
                  <a:lnTo>
                    <a:pt x="3539" y="192"/>
                  </a:lnTo>
                  <a:lnTo>
                    <a:pt x="3330" y="288"/>
                  </a:lnTo>
                  <a:lnTo>
                    <a:pt x="3115" y="384"/>
                  </a:lnTo>
                  <a:lnTo>
                    <a:pt x="2888" y="480"/>
                  </a:lnTo>
                  <a:lnTo>
                    <a:pt x="2654" y="576"/>
                  </a:lnTo>
                  <a:lnTo>
                    <a:pt x="2409" y="672"/>
                  </a:lnTo>
                  <a:lnTo>
                    <a:pt x="2164" y="768"/>
                  </a:lnTo>
                  <a:lnTo>
                    <a:pt x="1907" y="864"/>
                  </a:lnTo>
                  <a:lnTo>
                    <a:pt x="1650" y="960"/>
                  </a:lnTo>
                  <a:lnTo>
                    <a:pt x="1112" y="1145"/>
                  </a:lnTo>
                  <a:lnTo>
                    <a:pt x="562" y="1331"/>
                  </a:lnTo>
                  <a:lnTo>
                    <a:pt x="0" y="1505"/>
                  </a:lnTo>
                  <a:lnTo>
                    <a:pt x="149" y="1505"/>
                  </a:lnTo>
                  <a:lnTo>
                    <a:pt x="149" y="150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16" name="Freeform 4"/>
            <p:cNvSpPr>
              <a:spLocks/>
            </p:cNvSpPr>
            <p:nvPr/>
          </p:nvSpPr>
          <p:spPr bwMode="hidden">
            <a:xfrm>
              <a:off x="4025" y="3627"/>
              <a:ext cx="1733" cy="689"/>
            </a:xfrm>
            <a:custGeom>
              <a:avLst/>
              <a:gdLst>
                <a:gd name="T0" fmla="*/ 132 w 1728"/>
                <a:gd name="T1" fmla="*/ 689 h 689"/>
                <a:gd name="T2" fmla="*/ 550 w 1728"/>
                <a:gd name="T3" fmla="*/ 527 h 689"/>
                <a:gd name="T4" fmla="*/ 963 w 1728"/>
                <a:gd name="T5" fmla="*/ 365 h 689"/>
                <a:gd name="T6" fmla="*/ 1160 w 1728"/>
                <a:gd name="T7" fmla="*/ 287 h 689"/>
                <a:gd name="T8" fmla="*/ 1357 w 1728"/>
                <a:gd name="T9" fmla="*/ 203 h 689"/>
                <a:gd name="T10" fmla="*/ 1549 w 1728"/>
                <a:gd name="T11" fmla="*/ 126 h 689"/>
                <a:gd name="T12" fmla="*/ 1728 w 1728"/>
                <a:gd name="T13" fmla="*/ 48 h 689"/>
                <a:gd name="T14" fmla="*/ 1728 w 1728"/>
                <a:gd name="T15" fmla="*/ 0 h 689"/>
                <a:gd name="T16" fmla="*/ 1531 w 1728"/>
                <a:gd name="T17" fmla="*/ 84 h 689"/>
                <a:gd name="T18" fmla="*/ 1327 w 1728"/>
                <a:gd name="T19" fmla="*/ 167 h 689"/>
                <a:gd name="T20" fmla="*/ 1118 w 1728"/>
                <a:gd name="T21" fmla="*/ 257 h 689"/>
                <a:gd name="T22" fmla="*/ 903 w 1728"/>
                <a:gd name="T23" fmla="*/ 341 h 689"/>
                <a:gd name="T24" fmla="*/ 454 w 1728"/>
                <a:gd name="T25" fmla="*/ 515 h 689"/>
                <a:gd name="T26" fmla="*/ 0 w 1728"/>
                <a:gd name="T27" fmla="*/ 689 h 689"/>
                <a:gd name="T28" fmla="*/ 132 w 1728"/>
                <a:gd name="T29" fmla="*/ 689 h 689"/>
                <a:gd name="T30" fmla="*/ 132 w 1728"/>
                <a:gd name="T31" fmla="*/ 689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28" h="689">
                  <a:moveTo>
                    <a:pt x="132" y="689"/>
                  </a:moveTo>
                  <a:lnTo>
                    <a:pt x="550" y="527"/>
                  </a:lnTo>
                  <a:lnTo>
                    <a:pt x="963" y="365"/>
                  </a:lnTo>
                  <a:lnTo>
                    <a:pt x="1160" y="287"/>
                  </a:lnTo>
                  <a:lnTo>
                    <a:pt x="1357" y="203"/>
                  </a:lnTo>
                  <a:lnTo>
                    <a:pt x="1549" y="126"/>
                  </a:lnTo>
                  <a:lnTo>
                    <a:pt x="1728" y="48"/>
                  </a:lnTo>
                  <a:lnTo>
                    <a:pt x="1728" y="0"/>
                  </a:lnTo>
                  <a:lnTo>
                    <a:pt x="1531" y="84"/>
                  </a:lnTo>
                  <a:lnTo>
                    <a:pt x="1327" y="167"/>
                  </a:lnTo>
                  <a:lnTo>
                    <a:pt x="1118" y="257"/>
                  </a:lnTo>
                  <a:lnTo>
                    <a:pt x="903" y="341"/>
                  </a:lnTo>
                  <a:lnTo>
                    <a:pt x="454" y="515"/>
                  </a:lnTo>
                  <a:lnTo>
                    <a:pt x="0" y="689"/>
                  </a:lnTo>
                  <a:lnTo>
                    <a:pt x="132" y="689"/>
                  </a:lnTo>
                  <a:lnTo>
                    <a:pt x="132" y="68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17" name="Freeform 5"/>
            <p:cNvSpPr>
              <a:spLocks/>
            </p:cNvSpPr>
            <p:nvPr/>
          </p:nvSpPr>
          <p:spPr bwMode="hidden">
            <a:xfrm>
              <a:off x="0" y="0"/>
              <a:ext cx="5578" cy="3447"/>
            </a:xfrm>
            <a:custGeom>
              <a:avLst/>
              <a:gdLst>
                <a:gd name="T0" fmla="*/ 5561 w 5561"/>
                <a:gd name="T1" fmla="*/ 929 h 3447"/>
                <a:gd name="T2" fmla="*/ 5537 w 5561"/>
                <a:gd name="T3" fmla="*/ 773 h 3447"/>
                <a:gd name="T4" fmla="*/ 5453 w 5561"/>
                <a:gd name="T5" fmla="*/ 629 h 3447"/>
                <a:gd name="T6" fmla="*/ 5327 w 5561"/>
                <a:gd name="T7" fmla="*/ 492 h 3447"/>
                <a:gd name="T8" fmla="*/ 5148 w 5561"/>
                <a:gd name="T9" fmla="*/ 366 h 3447"/>
                <a:gd name="T10" fmla="*/ 4921 w 5561"/>
                <a:gd name="T11" fmla="*/ 252 h 3447"/>
                <a:gd name="T12" fmla="*/ 4652 w 5561"/>
                <a:gd name="T13" fmla="*/ 144 h 3447"/>
                <a:gd name="T14" fmla="*/ 4341 w 5561"/>
                <a:gd name="T15" fmla="*/ 48 h 3447"/>
                <a:gd name="T16" fmla="*/ 4000 w 5561"/>
                <a:gd name="T17" fmla="*/ 0 h 3447"/>
                <a:gd name="T18" fmla="*/ 4359 w 5561"/>
                <a:gd name="T19" fmla="*/ 90 h 3447"/>
                <a:gd name="T20" fmla="*/ 4670 w 5561"/>
                <a:gd name="T21" fmla="*/ 192 h 3447"/>
                <a:gd name="T22" fmla="*/ 4933 w 5561"/>
                <a:gd name="T23" fmla="*/ 306 h 3447"/>
                <a:gd name="T24" fmla="*/ 5148 w 5561"/>
                <a:gd name="T25" fmla="*/ 426 h 3447"/>
                <a:gd name="T26" fmla="*/ 5315 w 5561"/>
                <a:gd name="T27" fmla="*/ 557 h 3447"/>
                <a:gd name="T28" fmla="*/ 5429 w 5561"/>
                <a:gd name="T29" fmla="*/ 701 h 3447"/>
                <a:gd name="T30" fmla="*/ 5489 w 5561"/>
                <a:gd name="T31" fmla="*/ 851 h 3447"/>
                <a:gd name="T32" fmla="*/ 5489 w 5561"/>
                <a:gd name="T33" fmla="*/ 1013 h 3447"/>
                <a:gd name="T34" fmla="*/ 5441 w 5561"/>
                <a:gd name="T35" fmla="*/ 1163 h 3447"/>
                <a:gd name="T36" fmla="*/ 5345 w 5561"/>
                <a:gd name="T37" fmla="*/ 1319 h 3447"/>
                <a:gd name="T38" fmla="*/ 5202 w 5561"/>
                <a:gd name="T39" fmla="*/ 1475 h 3447"/>
                <a:gd name="T40" fmla="*/ 5017 w 5561"/>
                <a:gd name="T41" fmla="*/ 1630 h 3447"/>
                <a:gd name="T42" fmla="*/ 4789 w 5561"/>
                <a:gd name="T43" fmla="*/ 1786 h 3447"/>
                <a:gd name="T44" fmla="*/ 4526 w 5561"/>
                <a:gd name="T45" fmla="*/ 1948 h 3447"/>
                <a:gd name="T46" fmla="*/ 4215 w 5561"/>
                <a:gd name="T47" fmla="*/ 2104 h 3447"/>
                <a:gd name="T48" fmla="*/ 3875 w 5561"/>
                <a:gd name="T49" fmla="*/ 2260 h 3447"/>
                <a:gd name="T50" fmla="*/ 3498 w 5561"/>
                <a:gd name="T51" fmla="*/ 2416 h 3447"/>
                <a:gd name="T52" fmla="*/ 3085 w 5561"/>
                <a:gd name="T53" fmla="*/ 2566 h 3447"/>
                <a:gd name="T54" fmla="*/ 2643 w 5561"/>
                <a:gd name="T55" fmla="*/ 2715 h 3447"/>
                <a:gd name="T56" fmla="*/ 2164 w 5561"/>
                <a:gd name="T57" fmla="*/ 2865 h 3447"/>
                <a:gd name="T58" fmla="*/ 1662 w 5561"/>
                <a:gd name="T59" fmla="*/ 3009 h 3447"/>
                <a:gd name="T60" fmla="*/ 1136 w 5561"/>
                <a:gd name="T61" fmla="*/ 3147 h 3447"/>
                <a:gd name="T62" fmla="*/ 580 w 5561"/>
                <a:gd name="T63" fmla="*/ 3279 h 3447"/>
                <a:gd name="T64" fmla="*/ 0 w 5561"/>
                <a:gd name="T65" fmla="*/ 3447 h 3447"/>
                <a:gd name="T66" fmla="*/ 867 w 5561"/>
                <a:gd name="T67" fmla="*/ 3249 h 3447"/>
                <a:gd name="T68" fmla="*/ 1417 w 5561"/>
                <a:gd name="T69" fmla="*/ 3105 h 3447"/>
                <a:gd name="T70" fmla="*/ 1937 w 5561"/>
                <a:gd name="T71" fmla="*/ 2961 h 3447"/>
                <a:gd name="T72" fmla="*/ 2434 w 5561"/>
                <a:gd name="T73" fmla="*/ 2817 h 3447"/>
                <a:gd name="T74" fmla="*/ 2900 w 5561"/>
                <a:gd name="T75" fmla="*/ 2668 h 3447"/>
                <a:gd name="T76" fmla="*/ 3330 w 5561"/>
                <a:gd name="T77" fmla="*/ 2512 h 3447"/>
                <a:gd name="T78" fmla="*/ 3731 w 5561"/>
                <a:gd name="T79" fmla="*/ 2356 h 3447"/>
                <a:gd name="T80" fmla="*/ 4096 w 5561"/>
                <a:gd name="T81" fmla="*/ 2200 h 3447"/>
                <a:gd name="T82" fmla="*/ 4425 w 5561"/>
                <a:gd name="T83" fmla="*/ 2038 h 3447"/>
                <a:gd name="T84" fmla="*/ 4718 w 5561"/>
                <a:gd name="T85" fmla="*/ 1876 h 3447"/>
                <a:gd name="T86" fmla="*/ 4969 w 5561"/>
                <a:gd name="T87" fmla="*/ 1720 h 3447"/>
                <a:gd name="T88" fmla="*/ 5178 w 5561"/>
                <a:gd name="T89" fmla="*/ 1559 h 3447"/>
                <a:gd name="T90" fmla="*/ 5339 w 5561"/>
                <a:gd name="T91" fmla="*/ 1397 h 3447"/>
                <a:gd name="T92" fmla="*/ 5459 w 5561"/>
                <a:gd name="T93" fmla="*/ 1241 h 3447"/>
                <a:gd name="T94" fmla="*/ 5537 w 5561"/>
                <a:gd name="T95" fmla="*/ 1085 h 3447"/>
                <a:gd name="T96" fmla="*/ 5555 w 5561"/>
                <a:gd name="T97" fmla="*/ 1007 h 3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561" h="3447">
                  <a:moveTo>
                    <a:pt x="5555" y="1007"/>
                  </a:moveTo>
                  <a:lnTo>
                    <a:pt x="5561" y="929"/>
                  </a:lnTo>
                  <a:lnTo>
                    <a:pt x="5555" y="851"/>
                  </a:lnTo>
                  <a:lnTo>
                    <a:pt x="5537" y="773"/>
                  </a:lnTo>
                  <a:lnTo>
                    <a:pt x="5501" y="701"/>
                  </a:lnTo>
                  <a:lnTo>
                    <a:pt x="5453" y="629"/>
                  </a:lnTo>
                  <a:lnTo>
                    <a:pt x="5399" y="563"/>
                  </a:lnTo>
                  <a:lnTo>
                    <a:pt x="5327" y="492"/>
                  </a:lnTo>
                  <a:lnTo>
                    <a:pt x="5244" y="432"/>
                  </a:lnTo>
                  <a:lnTo>
                    <a:pt x="5148" y="366"/>
                  </a:lnTo>
                  <a:lnTo>
                    <a:pt x="5040" y="306"/>
                  </a:lnTo>
                  <a:lnTo>
                    <a:pt x="4921" y="252"/>
                  </a:lnTo>
                  <a:lnTo>
                    <a:pt x="4795" y="198"/>
                  </a:lnTo>
                  <a:lnTo>
                    <a:pt x="4652" y="144"/>
                  </a:lnTo>
                  <a:lnTo>
                    <a:pt x="4502" y="90"/>
                  </a:lnTo>
                  <a:lnTo>
                    <a:pt x="4341" y="48"/>
                  </a:lnTo>
                  <a:lnTo>
                    <a:pt x="4167" y="0"/>
                  </a:lnTo>
                  <a:lnTo>
                    <a:pt x="4000" y="0"/>
                  </a:lnTo>
                  <a:lnTo>
                    <a:pt x="4185" y="42"/>
                  </a:lnTo>
                  <a:lnTo>
                    <a:pt x="4359" y="90"/>
                  </a:lnTo>
                  <a:lnTo>
                    <a:pt x="4520" y="138"/>
                  </a:lnTo>
                  <a:lnTo>
                    <a:pt x="4670" y="192"/>
                  </a:lnTo>
                  <a:lnTo>
                    <a:pt x="4807" y="246"/>
                  </a:lnTo>
                  <a:lnTo>
                    <a:pt x="4933" y="306"/>
                  </a:lnTo>
                  <a:lnTo>
                    <a:pt x="5046" y="366"/>
                  </a:lnTo>
                  <a:lnTo>
                    <a:pt x="5148" y="426"/>
                  </a:lnTo>
                  <a:lnTo>
                    <a:pt x="5238" y="492"/>
                  </a:lnTo>
                  <a:lnTo>
                    <a:pt x="5315" y="557"/>
                  </a:lnTo>
                  <a:lnTo>
                    <a:pt x="5381" y="629"/>
                  </a:lnTo>
                  <a:lnTo>
                    <a:pt x="5429" y="701"/>
                  </a:lnTo>
                  <a:lnTo>
                    <a:pt x="5465" y="779"/>
                  </a:lnTo>
                  <a:lnTo>
                    <a:pt x="5489" y="851"/>
                  </a:lnTo>
                  <a:lnTo>
                    <a:pt x="5495" y="935"/>
                  </a:lnTo>
                  <a:lnTo>
                    <a:pt x="5489" y="1013"/>
                  </a:lnTo>
                  <a:lnTo>
                    <a:pt x="5471" y="1091"/>
                  </a:lnTo>
                  <a:lnTo>
                    <a:pt x="5441" y="1163"/>
                  </a:lnTo>
                  <a:lnTo>
                    <a:pt x="5399" y="1241"/>
                  </a:lnTo>
                  <a:lnTo>
                    <a:pt x="5345" y="1319"/>
                  </a:lnTo>
                  <a:lnTo>
                    <a:pt x="5280" y="1397"/>
                  </a:lnTo>
                  <a:lnTo>
                    <a:pt x="5202" y="1475"/>
                  </a:lnTo>
                  <a:lnTo>
                    <a:pt x="5118" y="1553"/>
                  </a:lnTo>
                  <a:lnTo>
                    <a:pt x="5017" y="1630"/>
                  </a:lnTo>
                  <a:lnTo>
                    <a:pt x="4909" y="1708"/>
                  </a:lnTo>
                  <a:lnTo>
                    <a:pt x="4789" y="1786"/>
                  </a:lnTo>
                  <a:lnTo>
                    <a:pt x="4664" y="1870"/>
                  </a:lnTo>
                  <a:lnTo>
                    <a:pt x="4526" y="1948"/>
                  </a:lnTo>
                  <a:lnTo>
                    <a:pt x="4377" y="2026"/>
                  </a:lnTo>
                  <a:lnTo>
                    <a:pt x="4215" y="2104"/>
                  </a:lnTo>
                  <a:lnTo>
                    <a:pt x="4048" y="2182"/>
                  </a:lnTo>
                  <a:lnTo>
                    <a:pt x="3875" y="2260"/>
                  </a:lnTo>
                  <a:lnTo>
                    <a:pt x="3689" y="2338"/>
                  </a:lnTo>
                  <a:lnTo>
                    <a:pt x="3498" y="2416"/>
                  </a:lnTo>
                  <a:lnTo>
                    <a:pt x="3295" y="2488"/>
                  </a:lnTo>
                  <a:lnTo>
                    <a:pt x="3085" y="2566"/>
                  </a:lnTo>
                  <a:lnTo>
                    <a:pt x="2864" y="2644"/>
                  </a:lnTo>
                  <a:lnTo>
                    <a:pt x="2643" y="2715"/>
                  </a:lnTo>
                  <a:lnTo>
                    <a:pt x="2410" y="2793"/>
                  </a:lnTo>
                  <a:lnTo>
                    <a:pt x="2164" y="2865"/>
                  </a:lnTo>
                  <a:lnTo>
                    <a:pt x="1919" y="2937"/>
                  </a:lnTo>
                  <a:lnTo>
                    <a:pt x="1662" y="3009"/>
                  </a:lnTo>
                  <a:lnTo>
                    <a:pt x="1399" y="3075"/>
                  </a:lnTo>
                  <a:lnTo>
                    <a:pt x="1136" y="3147"/>
                  </a:lnTo>
                  <a:lnTo>
                    <a:pt x="861" y="3213"/>
                  </a:lnTo>
                  <a:lnTo>
                    <a:pt x="580" y="3279"/>
                  </a:lnTo>
                  <a:lnTo>
                    <a:pt x="0" y="3411"/>
                  </a:lnTo>
                  <a:lnTo>
                    <a:pt x="0" y="3447"/>
                  </a:lnTo>
                  <a:lnTo>
                    <a:pt x="586" y="3315"/>
                  </a:lnTo>
                  <a:lnTo>
                    <a:pt x="867" y="3249"/>
                  </a:lnTo>
                  <a:lnTo>
                    <a:pt x="1148" y="3177"/>
                  </a:lnTo>
                  <a:lnTo>
                    <a:pt x="1417" y="3105"/>
                  </a:lnTo>
                  <a:lnTo>
                    <a:pt x="1680" y="3039"/>
                  </a:lnTo>
                  <a:lnTo>
                    <a:pt x="1937" y="2961"/>
                  </a:lnTo>
                  <a:lnTo>
                    <a:pt x="2188" y="2889"/>
                  </a:lnTo>
                  <a:lnTo>
                    <a:pt x="2434" y="2817"/>
                  </a:lnTo>
                  <a:lnTo>
                    <a:pt x="2673" y="2739"/>
                  </a:lnTo>
                  <a:lnTo>
                    <a:pt x="2900" y="2668"/>
                  </a:lnTo>
                  <a:lnTo>
                    <a:pt x="3121" y="2590"/>
                  </a:lnTo>
                  <a:lnTo>
                    <a:pt x="3330" y="2512"/>
                  </a:lnTo>
                  <a:lnTo>
                    <a:pt x="3534" y="2434"/>
                  </a:lnTo>
                  <a:lnTo>
                    <a:pt x="3731" y="2356"/>
                  </a:lnTo>
                  <a:lnTo>
                    <a:pt x="3916" y="2278"/>
                  </a:lnTo>
                  <a:lnTo>
                    <a:pt x="4096" y="2200"/>
                  </a:lnTo>
                  <a:lnTo>
                    <a:pt x="4263" y="2116"/>
                  </a:lnTo>
                  <a:lnTo>
                    <a:pt x="4425" y="2038"/>
                  </a:lnTo>
                  <a:lnTo>
                    <a:pt x="4574" y="1960"/>
                  </a:lnTo>
                  <a:lnTo>
                    <a:pt x="4718" y="1876"/>
                  </a:lnTo>
                  <a:lnTo>
                    <a:pt x="4849" y="1798"/>
                  </a:lnTo>
                  <a:lnTo>
                    <a:pt x="4969" y="1720"/>
                  </a:lnTo>
                  <a:lnTo>
                    <a:pt x="5076" y="1636"/>
                  </a:lnTo>
                  <a:lnTo>
                    <a:pt x="5178" y="1559"/>
                  </a:lnTo>
                  <a:lnTo>
                    <a:pt x="5262" y="1481"/>
                  </a:lnTo>
                  <a:lnTo>
                    <a:pt x="5339" y="1397"/>
                  </a:lnTo>
                  <a:lnTo>
                    <a:pt x="5405" y="1319"/>
                  </a:lnTo>
                  <a:lnTo>
                    <a:pt x="5459" y="1241"/>
                  </a:lnTo>
                  <a:lnTo>
                    <a:pt x="5507" y="1163"/>
                  </a:lnTo>
                  <a:lnTo>
                    <a:pt x="5537" y="1085"/>
                  </a:lnTo>
                  <a:lnTo>
                    <a:pt x="5555" y="1007"/>
                  </a:lnTo>
                  <a:lnTo>
                    <a:pt x="5555" y="10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18" name="Freeform 6"/>
            <p:cNvSpPr>
              <a:spLocks/>
            </p:cNvSpPr>
            <p:nvPr/>
          </p:nvSpPr>
          <p:spPr bwMode="hidden">
            <a:xfrm>
              <a:off x="4942" y="0"/>
              <a:ext cx="816" cy="276"/>
            </a:xfrm>
            <a:custGeom>
              <a:avLst/>
              <a:gdLst>
                <a:gd name="T0" fmla="*/ 813 w 813"/>
                <a:gd name="T1" fmla="*/ 222 h 276"/>
                <a:gd name="T2" fmla="*/ 670 w 813"/>
                <a:gd name="T3" fmla="*/ 162 h 276"/>
                <a:gd name="T4" fmla="*/ 514 w 813"/>
                <a:gd name="T5" fmla="*/ 108 h 276"/>
                <a:gd name="T6" fmla="*/ 347 w 813"/>
                <a:gd name="T7" fmla="*/ 54 h 276"/>
                <a:gd name="T8" fmla="*/ 167 w 813"/>
                <a:gd name="T9" fmla="*/ 0 h 276"/>
                <a:gd name="T10" fmla="*/ 0 w 813"/>
                <a:gd name="T11" fmla="*/ 0 h 276"/>
                <a:gd name="T12" fmla="*/ 227 w 813"/>
                <a:gd name="T13" fmla="*/ 60 h 276"/>
                <a:gd name="T14" fmla="*/ 442 w 813"/>
                <a:gd name="T15" fmla="*/ 132 h 276"/>
                <a:gd name="T16" fmla="*/ 634 w 813"/>
                <a:gd name="T17" fmla="*/ 204 h 276"/>
                <a:gd name="T18" fmla="*/ 813 w 813"/>
                <a:gd name="T19" fmla="*/ 276 h 276"/>
                <a:gd name="T20" fmla="*/ 813 w 813"/>
                <a:gd name="T21" fmla="*/ 222 h 276"/>
                <a:gd name="T22" fmla="*/ 813 w 813"/>
                <a:gd name="T23" fmla="*/ 222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3" h="276">
                  <a:moveTo>
                    <a:pt x="813" y="222"/>
                  </a:moveTo>
                  <a:lnTo>
                    <a:pt x="670" y="162"/>
                  </a:lnTo>
                  <a:lnTo>
                    <a:pt x="514" y="108"/>
                  </a:lnTo>
                  <a:lnTo>
                    <a:pt x="347" y="54"/>
                  </a:lnTo>
                  <a:lnTo>
                    <a:pt x="167" y="0"/>
                  </a:lnTo>
                  <a:lnTo>
                    <a:pt x="0" y="0"/>
                  </a:lnTo>
                  <a:lnTo>
                    <a:pt x="227" y="60"/>
                  </a:lnTo>
                  <a:lnTo>
                    <a:pt x="442" y="132"/>
                  </a:lnTo>
                  <a:lnTo>
                    <a:pt x="634" y="204"/>
                  </a:lnTo>
                  <a:lnTo>
                    <a:pt x="813" y="276"/>
                  </a:lnTo>
                  <a:lnTo>
                    <a:pt x="813" y="222"/>
                  </a:lnTo>
                  <a:lnTo>
                    <a:pt x="813" y="222"/>
                  </a:lnTo>
                  <a:close/>
                </a:path>
              </a:pathLst>
            </a:custGeom>
            <a:gradFill rotWithShape="1">
              <a:gsLst>
                <a:gs pos="0">
                  <a:schemeClr val="bg2"/>
                </a:gs>
                <a:gs pos="50000">
                  <a:schemeClr val="bg2">
                    <a:gamma/>
                    <a:tint val="81961"/>
                    <a:invGamma/>
                  </a:schemeClr>
                </a:gs>
                <a:gs pos="100000">
                  <a:schemeClr val="bg2"/>
                </a:gs>
              </a:gsLst>
              <a:lin ang="0" scaled="1"/>
            </a:gradFill>
            <a:ln>
              <a:noFill/>
            </a:ln>
            <a:extLst>
              <a:ext uri="{91240B29-F687-4F45-9708-019B960494DF}">
                <a14:hiddenLine xmlns:a14="http://schemas.microsoft.com/office/drawing/2010/main" w="0" cmpd="sng">
                  <a:solidFill>
                    <a:srgbClr val="003399"/>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19" name="Freeform 7"/>
            <p:cNvSpPr>
              <a:spLocks/>
            </p:cNvSpPr>
            <p:nvPr/>
          </p:nvSpPr>
          <p:spPr bwMode="hidden">
            <a:xfrm>
              <a:off x="0" y="1984"/>
              <a:ext cx="5758" cy="2098"/>
            </a:xfrm>
            <a:custGeom>
              <a:avLst/>
              <a:gdLst>
                <a:gd name="T0" fmla="*/ 5740 w 5740"/>
                <a:gd name="T1" fmla="*/ 0 h 2098"/>
                <a:gd name="T2" fmla="*/ 5638 w 5740"/>
                <a:gd name="T3" fmla="*/ 72 h 2098"/>
                <a:gd name="T4" fmla="*/ 5537 w 5740"/>
                <a:gd name="T5" fmla="*/ 138 h 2098"/>
                <a:gd name="T6" fmla="*/ 5423 w 5740"/>
                <a:gd name="T7" fmla="*/ 210 h 2098"/>
                <a:gd name="T8" fmla="*/ 5304 w 5740"/>
                <a:gd name="T9" fmla="*/ 276 h 2098"/>
                <a:gd name="T10" fmla="*/ 5052 w 5740"/>
                <a:gd name="T11" fmla="*/ 414 h 2098"/>
                <a:gd name="T12" fmla="*/ 4777 w 5740"/>
                <a:gd name="T13" fmla="*/ 552 h 2098"/>
                <a:gd name="T14" fmla="*/ 4478 w 5740"/>
                <a:gd name="T15" fmla="*/ 690 h 2098"/>
                <a:gd name="T16" fmla="*/ 4162 w 5740"/>
                <a:gd name="T17" fmla="*/ 827 h 2098"/>
                <a:gd name="T18" fmla="*/ 3827 w 5740"/>
                <a:gd name="T19" fmla="*/ 959 h 2098"/>
                <a:gd name="T20" fmla="*/ 3468 w 5740"/>
                <a:gd name="T21" fmla="*/ 1091 h 2098"/>
                <a:gd name="T22" fmla="*/ 3091 w 5740"/>
                <a:gd name="T23" fmla="*/ 1223 h 2098"/>
                <a:gd name="T24" fmla="*/ 2697 w 5740"/>
                <a:gd name="T25" fmla="*/ 1355 h 2098"/>
                <a:gd name="T26" fmla="*/ 2284 w 5740"/>
                <a:gd name="T27" fmla="*/ 1481 h 2098"/>
                <a:gd name="T28" fmla="*/ 1860 w 5740"/>
                <a:gd name="T29" fmla="*/ 1601 h 2098"/>
                <a:gd name="T30" fmla="*/ 1417 w 5740"/>
                <a:gd name="T31" fmla="*/ 1721 h 2098"/>
                <a:gd name="T32" fmla="*/ 957 w 5740"/>
                <a:gd name="T33" fmla="*/ 1834 h 2098"/>
                <a:gd name="T34" fmla="*/ 484 w 5740"/>
                <a:gd name="T35" fmla="*/ 1948 h 2098"/>
                <a:gd name="T36" fmla="*/ 0 w 5740"/>
                <a:gd name="T37" fmla="*/ 2056 h 2098"/>
                <a:gd name="T38" fmla="*/ 0 w 5740"/>
                <a:gd name="T39" fmla="*/ 2098 h 2098"/>
                <a:gd name="T40" fmla="*/ 478 w 5740"/>
                <a:gd name="T41" fmla="*/ 1990 h 2098"/>
                <a:gd name="T42" fmla="*/ 951 w 5740"/>
                <a:gd name="T43" fmla="*/ 1882 h 2098"/>
                <a:gd name="T44" fmla="*/ 1405 w 5740"/>
                <a:gd name="T45" fmla="*/ 1763 h 2098"/>
                <a:gd name="T46" fmla="*/ 1842 w 5740"/>
                <a:gd name="T47" fmla="*/ 1649 h 2098"/>
                <a:gd name="T48" fmla="*/ 2266 w 5740"/>
                <a:gd name="T49" fmla="*/ 1523 h 2098"/>
                <a:gd name="T50" fmla="*/ 2679 w 5740"/>
                <a:gd name="T51" fmla="*/ 1397 h 2098"/>
                <a:gd name="T52" fmla="*/ 3067 w 5740"/>
                <a:gd name="T53" fmla="*/ 1271 h 2098"/>
                <a:gd name="T54" fmla="*/ 3444 w 5740"/>
                <a:gd name="T55" fmla="*/ 1139 h 2098"/>
                <a:gd name="T56" fmla="*/ 3803 w 5740"/>
                <a:gd name="T57" fmla="*/ 1007 h 2098"/>
                <a:gd name="T58" fmla="*/ 4138 w 5740"/>
                <a:gd name="T59" fmla="*/ 875 h 2098"/>
                <a:gd name="T60" fmla="*/ 4460 w 5740"/>
                <a:gd name="T61" fmla="*/ 737 h 2098"/>
                <a:gd name="T62" fmla="*/ 4759 w 5740"/>
                <a:gd name="T63" fmla="*/ 600 h 2098"/>
                <a:gd name="T64" fmla="*/ 5040 w 5740"/>
                <a:gd name="T65" fmla="*/ 462 h 2098"/>
                <a:gd name="T66" fmla="*/ 5292 w 5740"/>
                <a:gd name="T67" fmla="*/ 324 h 2098"/>
                <a:gd name="T68" fmla="*/ 5531 w 5740"/>
                <a:gd name="T69" fmla="*/ 186 h 2098"/>
                <a:gd name="T70" fmla="*/ 5740 w 5740"/>
                <a:gd name="T71" fmla="*/ 48 h 2098"/>
                <a:gd name="T72" fmla="*/ 5740 w 5740"/>
                <a:gd name="T73" fmla="*/ 0 h 2098"/>
                <a:gd name="T74" fmla="*/ 5740 w 5740"/>
                <a:gd name="T75" fmla="*/ 0 h 2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5740" h="2098">
                  <a:moveTo>
                    <a:pt x="5740" y="0"/>
                  </a:moveTo>
                  <a:lnTo>
                    <a:pt x="5638" y="72"/>
                  </a:lnTo>
                  <a:lnTo>
                    <a:pt x="5537" y="138"/>
                  </a:lnTo>
                  <a:lnTo>
                    <a:pt x="5423" y="210"/>
                  </a:lnTo>
                  <a:lnTo>
                    <a:pt x="5304" y="276"/>
                  </a:lnTo>
                  <a:lnTo>
                    <a:pt x="5052" y="414"/>
                  </a:lnTo>
                  <a:lnTo>
                    <a:pt x="4777" y="552"/>
                  </a:lnTo>
                  <a:lnTo>
                    <a:pt x="4478" y="690"/>
                  </a:lnTo>
                  <a:lnTo>
                    <a:pt x="4162" y="827"/>
                  </a:lnTo>
                  <a:lnTo>
                    <a:pt x="3827" y="959"/>
                  </a:lnTo>
                  <a:lnTo>
                    <a:pt x="3468" y="1091"/>
                  </a:lnTo>
                  <a:lnTo>
                    <a:pt x="3091" y="1223"/>
                  </a:lnTo>
                  <a:lnTo>
                    <a:pt x="2697" y="1355"/>
                  </a:lnTo>
                  <a:lnTo>
                    <a:pt x="2284" y="1481"/>
                  </a:lnTo>
                  <a:lnTo>
                    <a:pt x="1860" y="1601"/>
                  </a:lnTo>
                  <a:lnTo>
                    <a:pt x="1417" y="1721"/>
                  </a:lnTo>
                  <a:lnTo>
                    <a:pt x="957" y="1834"/>
                  </a:lnTo>
                  <a:lnTo>
                    <a:pt x="484" y="1948"/>
                  </a:lnTo>
                  <a:lnTo>
                    <a:pt x="0" y="2056"/>
                  </a:lnTo>
                  <a:lnTo>
                    <a:pt x="0" y="2098"/>
                  </a:lnTo>
                  <a:lnTo>
                    <a:pt x="478" y="1990"/>
                  </a:lnTo>
                  <a:lnTo>
                    <a:pt x="951" y="1882"/>
                  </a:lnTo>
                  <a:lnTo>
                    <a:pt x="1405" y="1763"/>
                  </a:lnTo>
                  <a:lnTo>
                    <a:pt x="1842" y="1649"/>
                  </a:lnTo>
                  <a:lnTo>
                    <a:pt x="2266" y="1523"/>
                  </a:lnTo>
                  <a:lnTo>
                    <a:pt x="2679" y="1397"/>
                  </a:lnTo>
                  <a:lnTo>
                    <a:pt x="3067" y="1271"/>
                  </a:lnTo>
                  <a:lnTo>
                    <a:pt x="3444" y="1139"/>
                  </a:lnTo>
                  <a:lnTo>
                    <a:pt x="3803" y="1007"/>
                  </a:lnTo>
                  <a:lnTo>
                    <a:pt x="4138" y="875"/>
                  </a:lnTo>
                  <a:lnTo>
                    <a:pt x="4460" y="737"/>
                  </a:lnTo>
                  <a:lnTo>
                    <a:pt x="4759" y="600"/>
                  </a:lnTo>
                  <a:lnTo>
                    <a:pt x="5040" y="462"/>
                  </a:lnTo>
                  <a:lnTo>
                    <a:pt x="5292" y="324"/>
                  </a:lnTo>
                  <a:lnTo>
                    <a:pt x="5531" y="186"/>
                  </a:lnTo>
                  <a:lnTo>
                    <a:pt x="5740" y="48"/>
                  </a:lnTo>
                  <a:lnTo>
                    <a:pt x="5740" y="0"/>
                  </a:lnTo>
                  <a:lnTo>
                    <a:pt x="574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20" name="Freeform 8"/>
            <p:cNvSpPr>
              <a:spLocks/>
            </p:cNvSpPr>
            <p:nvPr/>
          </p:nvSpPr>
          <p:spPr bwMode="hidden">
            <a:xfrm>
              <a:off x="0" y="102"/>
              <a:ext cx="1961" cy="1265"/>
            </a:xfrm>
            <a:custGeom>
              <a:avLst/>
              <a:gdLst>
                <a:gd name="T0" fmla="*/ 1955 w 1955"/>
                <a:gd name="T1" fmla="*/ 485 h 1265"/>
                <a:gd name="T2" fmla="*/ 1901 w 1955"/>
                <a:gd name="T3" fmla="*/ 390 h 1265"/>
                <a:gd name="T4" fmla="*/ 1770 w 1955"/>
                <a:gd name="T5" fmla="*/ 306 h 1265"/>
                <a:gd name="T6" fmla="*/ 1579 w 1955"/>
                <a:gd name="T7" fmla="*/ 228 h 1265"/>
                <a:gd name="T8" fmla="*/ 1327 w 1955"/>
                <a:gd name="T9" fmla="*/ 162 h 1265"/>
                <a:gd name="T10" fmla="*/ 1010 w 1955"/>
                <a:gd name="T11" fmla="*/ 102 h 1265"/>
                <a:gd name="T12" fmla="*/ 646 w 1955"/>
                <a:gd name="T13" fmla="*/ 54 h 1265"/>
                <a:gd name="T14" fmla="*/ 227 w 1955"/>
                <a:gd name="T15" fmla="*/ 18 h 1265"/>
                <a:gd name="T16" fmla="*/ 0 w 1955"/>
                <a:gd name="T17" fmla="*/ 12 h 1265"/>
                <a:gd name="T18" fmla="*/ 431 w 1955"/>
                <a:gd name="T19" fmla="*/ 48 h 1265"/>
                <a:gd name="T20" fmla="*/ 813 w 1955"/>
                <a:gd name="T21" fmla="*/ 90 h 1265"/>
                <a:gd name="T22" fmla="*/ 1148 w 1955"/>
                <a:gd name="T23" fmla="*/ 144 h 1265"/>
                <a:gd name="T24" fmla="*/ 1423 w 1955"/>
                <a:gd name="T25" fmla="*/ 204 h 1265"/>
                <a:gd name="T26" fmla="*/ 1638 w 1955"/>
                <a:gd name="T27" fmla="*/ 276 h 1265"/>
                <a:gd name="T28" fmla="*/ 1794 w 1955"/>
                <a:gd name="T29" fmla="*/ 360 h 1265"/>
                <a:gd name="T30" fmla="*/ 1883 w 1955"/>
                <a:gd name="T31" fmla="*/ 443 h 1265"/>
                <a:gd name="T32" fmla="*/ 1901 w 1955"/>
                <a:gd name="T33" fmla="*/ 539 h 1265"/>
                <a:gd name="T34" fmla="*/ 1854 w 1955"/>
                <a:gd name="T35" fmla="*/ 629 h 1265"/>
                <a:gd name="T36" fmla="*/ 1746 w 1955"/>
                <a:gd name="T37" fmla="*/ 719 h 1265"/>
                <a:gd name="T38" fmla="*/ 1579 w 1955"/>
                <a:gd name="T39" fmla="*/ 809 h 1265"/>
                <a:gd name="T40" fmla="*/ 1357 w 1955"/>
                <a:gd name="T41" fmla="*/ 899 h 1265"/>
                <a:gd name="T42" fmla="*/ 1088 w 1955"/>
                <a:gd name="T43" fmla="*/ 989 h 1265"/>
                <a:gd name="T44" fmla="*/ 765 w 1955"/>
                <a:gd name="T45" fmla="*/ 1073 h 1265"/>
                <a:gd name="T46" fmla="*/ 407 w 1955"/>
                <a:gd name="T47" fmla="*/ 1157 h 1265"/>
                <a:gd name="T48" fmla="*/ 0 w 1955"/>
                <a:gd name="T49" fmla="*/ 1241 h 1265"/>
                <a:gd name="T50" fmla="*/ 215 w 1955"/>
                <a:gd name="T51" fmla="*/ 1223 h 1265"/>
                <a:gd name="T52" fmla="*/ 610 w 1955"/>
                <a:gd name="T53" fmla="*/ 1139 h 1265"/>
                <a:gd name="T54" fmla="*/ 957 w 1955"/>
                <a:gd name="T55" fmla="*/ 1049 h 1265"/>
                <a:gd name="T56" fmla="*/ 1262 w 1955"/>
                <a:gd name="T57" fmla="*/ 959 h 1265"/>
                <a:gd name="T58" fmla="*/ 1513 w 1955"/>
                <a:gd name="T59" fmla="*/ 863 h 1265"/>
                <a:gd name="T60" fmla="*/ 1716 w 1955"/>
                <a:gd name="T61" fmla="*/ 767 h 1265"/>
                <a:gd name="T62" fmla="*/ 1860 w 1955"/>
                <a:gd name="T63" fmla="*/ 677 h 1265"/>
                <a:gd name="T64" fmla="*/ 1937 w 1955"/>
                <a:gd name="T65" fmla="*/ 581 h 1265"/>
                <a:gd name="T66" fmla="*/ 1955 w 1955"/>
                <a:gd name="T67" fmla="*/ 533 h 1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55" h="1265">
                  <a:moveTo>
                    <a:pt x="1955" y="533"/>
                  </a:moveTo>
                  <a:lnTo>
                    <a:pt x="1955" y="485"/>
                  </a:lnTo>
                  <a:lnTo>
                    <a:pt x="1937" y="438"/>
                  </a:lnTo>
                  <a:lnTo>
                    <a:pt x="1901" y="390"/>
                  </a:lnTo>
                  <a:lnTo>
                    <a:pt x="1842" y="348"/>
                  </a:lnTo>
                  <a:lnTo>
                    <a:pt x="1770" y="306"/>
                  </a:lnTo>
                  <a:lnTo>
                    <a:pt x="1686" y="270"/>
                  </a:lnTo>
                  <a:lnTo>
                    <a:pt x="1579" y="228"/>
                  </a:lnTo>
                  <a:lnTo>
                    <a:pt x="1459" y="198"/>
                  </a:lnTo>
                  <a:lnTo>
                    <a:pt x="1327" y="162"/>
                  </a:lnTo>
                  <a:lnTo>
                    <a:pt x="1178" y="132"/>
                  </a:lnTo>
                  <a:lnTo>
                    <a:pt x="1010" y="102"/>
                  </a:lnTo>
                  <a:lnTo>
                    <a:pt x="837" y="78"/>
                  </a:lnTo>
                  <a:lnTo>
                    <a:pt x="646" y="54"/>
                  </a:lnTo>
                  <a:lnTo>
                    <a:pt x="442" y="36"/>
                  </a:lnTo>
                  <a:lnTo>
                    <a:pt x="227" y="18"/>
                  </a:lnTo>
                  <a:lnTo>
                    <a:pt x="0" y="0"/>
                  </a:lnTo>
                  <a:lnTo>
                    <a:pt x="0" y="12"/>
                  </a:lnTo>
                  <a:lnTo>
                    <a:pt x="221" y="30"/>
                  </a:lnTo>
                  <a:lnTo>
                    <a:pt x="431" y="48"/>
                  </a:lnTo>
                  <a:lnTo>
                    <a:pt x="628" y="66"/>
                  </a:lnTo>
                  <a:lnTo>
                    <a:pt x="813" y="90"/>
                  </a:lnTo>
                  <a:lnTo>
                    <a:pt x="987" y="114"/>
                  </a:lnTo>
                  <a:lnTo>
                    <a:pt x="1148" y="144"/>
                  </a:lnTo>
                  <a:lnTo>
                    <a:pt x="1292" y="174"/>
                  </a:lnTo>
                  <a:lnTo>
                    <a:pt x="1423" y="204"/>
                  </a:lnTo>
                  <a:lnTo>
                    <a:pt x="1537" y="240"/>
                  </a:lnTo>
                  <a:lnTo>
                    <a:pt x="1638" y="276"/>
                  </a:lnTo>
                  <a:lnTo>
                    <a:pt x="1728" y="318"/>
                  </a:lnTo>
                  <a:lnTo>
                    <a:pt x="1794" y="360"/>
                  </a:lnTo>
                  <a:lnTo>
                    <a:pt x="1848" y="402"/>
                  </a:lnTo>
                  <a:lnTo>
                    <a:pt x="1883" y="443"/>
                  </a:lnTo>
                  <a:lnTo>
                    <a:pt x="1901" y="491"/>
                  </a:lnTo>
                  <a:lnTo>
                    <a:pt x="1901" y="539"/>
                  </a:lnTo>
                  <a:lnTo>
                    <a:pt x="1883" y="587"/>
                  </a:lnTo>
                  <a:lnTo>
                    <a:pt x="1854" y="629"/>
                  </a:lnTo>
                  <a:lnTo>
                    <a:pt x="1806" y="677"/>
                  </a:lnTo>
                  <a:lnTo>
                    <a:pt x="1746" y="719"/>
                  </a:lnTo>
                  <a:lnTo>
                    <a:pt x="1668" y="767"/>
                  </a:lnTo>
                  <a:lnTo>
                    <a:pt x="1579" y="809"/>
                  </a:lnTo>
                  <a:lnTo>
                    <a:pt x="1471" y="857"/>
                  </a:lnTo>
                  <a:lnTo>
                    <a:pt x="1357" y="899"/>
                  </a:lnTo>
                  <a:lnTo>
                    <a:pt x="1226" y="941"/>
                  </a:lnTo>
                  <a:lnTo>
                    <a:pt x="1088" y="989"/>
                  </a:lnTo>
                  <a:lnTo>
                    <a:pt x="933" y="1031"/>
                  </a:lnTo>
                  <a:lnTo>
                    <a:pt x="765" y="1073"/>
                  </a:lnTo>
                  <a:lnTo>
                    <a:pt x="592" y="1115"/>
                  </a:lnTo>
                  <a:lnTo>
                    <a:pt x="407" y="1157"/>
                  </a:lnTo>
                  <a:lnTo>
                    <a:pt x="209" y="1199"/>
                  </a:lnTo>
                  <a:lnTo>
                    <a:pt x="0" y="1241"/>
                  </a:lnTo>
                  <a:lnTo>
                    <a:pt x="0" y="1265"/>
                  </a:lnTo>
                  <a:lnTo>
                    <a:pt x="215" y="1223"/>
                  </a:lnTo>
                  <a:lnTo>
                    <a:pt x="413" y="1181"/>
                  </a:lnTo>
                  <a:lnTo>
                    <a:pt x="610" y="1139"/>
                  </a:lnTo>
                  <a:lnTo>
                    <a:pt x="789" y="1091"/>
                  </a:lnTo>
                  <a:lnTo>
                    <a:pt x="957" y="1049"/>
                  </a:lnTo>
                  <a:lnTo>
                    <a:pt x="1118" y="1001"/>
                  </a:lnTo>
                  <a:lnTo>
                    <a:pt x="1262" y="959"/>
                  </a:lnTo>
                  <a:lnTo>
                    <a:pt x="1393" y="911"/>
                  </a:lnTo>
                  <a:lnTo>
                    <a:pt x="1513" y="863"/>
                  </a:lnTo>
                  <a:lnTo>
                    <a:pt x="1620" y="815"/>
                  </a:lnTo>
                  <a:lnTo>
                    <a:pt x="1716" y="767"/>
                  </a:lnTo>
                  <a:lnTo>
                    <a:pt x="1794" y="725"/>
                  </a:lnTo>
                  <a:lnTo>
                    <a:pt x="1860" y="677"/>
                  </a:lnTo>
                  <a:lnTo>
                    <a:pt x="1907" y="629"/>
                  </a:lnTo>
                  <a:lnTo>
                    <a:pt x="1937" y="581"/>
                  </a:lnTo>
                  <a:lnTo>
                    <a:pt x="1955" y="533"/>
                  </a:lnTo>
                  <a:lnTo>
                    <a:pt x="1955" y="53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21" name="Freeform 9"/>
            <p:cNvSpPr>
              <a:spLocks/>
            </p:cNvSpPr>
            <p:nvPr/>
          </p:nvSpPr>
          <p:spPr bwMode="hidden">
            <a:xfrm>
              <a:off x="0" y="0"/>
              <a:ext cx="4709" cy="2901"/>
            </a:xfrm>
            <a:custGeom>
              <a:avLst/>
              <a:gdLst>
                <a:gd name="T0" fmla="*/ 4694 w 4694"/>
                <a:gd name="T1" fmla="*/ 797 h 2901"/>
                <a:gd name="T2" fmla="*/ 4664 w 4694"/>
                <a:gd name="T3" fmla="*/ 665 h 2901"/>
                <a:gd name="T4" fmla="*/ 4586 w 4694"/>
                <a:gd name="T5" fmla="*/ 540 h 2901"/>
                <a:gd name="T6" fmla="*/ 4466 w 4694"/>
                <a:gd name="T7" fmla="*/ 426 h 2901"/>
                <a:gd name="T8" fmla="*/ 4299 w 4694"/>
                <a:gd name="T9" fmla="*/ 312 h 2901"/>
                <a:gd name="T10" fmla="*/ 4084 w 4694"/>
                <a:gd name="T11" fmla="*/ 216 h 2901"/>
                <a:gd name="T12" fmla="*/ 3833 w 4694"/>
                <a:gd name="T13" fmla="*/ 120 h 2901"/>
                <a:gd name="T14" fmla="*/ 3540 w 4694"/>
                <a:gd name="T15" fmla="*/ 36 h 2901"/>
                <a:gd name="T16" fmla="*/ 3205 w 4694"/>
                <a:gd name="T17" fmla="*/ 0 h 2901"/>
                <a:gd name="T18" fmla="*/ 3540 w 4694"/>
                <a:gd name="T19" fmla="*/ 78 h 2901"/>
                <a:gd name="T20" fmla="*/ 3833 w 4694"/>
                <a:gd name="T21" fmla="*/ 162 h 2901"/>
                <a:gd name="T22" fmla="*/ 4084 w 4694"/>
                <a:gd name="T23" fmla="*/ 258 h 2901"/>
                <a:gd name="T24" fmla="*/ 4287 w 4694"/>
                <a:gd name="T25" fmla="*/ 366 h 2901"/>
                <a:gd name="T26" fmla="*/ 4443 w 4694"/>
                <a:gd name="T27" fmla="*/ 480 h 2901"/>
                <a:gd name="T28" fmla="*/ 4550 w 4694"/>
                <a:gd name="T29" fmla="*/ 605 h 2901"/>
                <a:gd name="T30" fmla="*/ 4610 w 4694"/>
                <a:gd name="T31" fmla="*/ 737 h 2901"/>
                <a:gd name="T32" fmla="*/ 4610 w 4694"/>
                <a:gd name="T33" fmla="*/ 875 h 2901"/>
                <a:gd name="T34" fmla="*/ 4568 w 4694"/>
                <a:gd name="T35" fmla="*/ 1001 h 2901"/>
                <a:gd name="T36" fmla="*/ 4490 w 4694"/>
                <a:gd name="T37" fmla="*/ 1127 h 2901"/>
                <a:gd name="T38" fmla="*/ 4371 w 4694"/>
                <a:gd name="T39" fmla="*/ 1259 h 2901"/>
                <a:gd name="T40" fmla="*/ 4215 w 4694"/>
                <a:gd name="T41" fmla="*/ 1385 h 2901"/>
                <a:gd name="T42" fmla="*/ 4024 w 4694"/>
                <a:gd name="T43" fmla="*/ 1517 h 2901"/>
                <a:gd name="T44" fmla="*/ 3803 w 4694"/>
                <a:gd name="T45" fmla="*/ 1648 h 2901"/>
                <a:gd name="T46" fmla="*/ 3546 w 4694"/>
                <a:gd name="T47" fmla="*/ 1774 h 2901"/>
                <a:gd name="T48" fmla="*/ 3259 w 4694"/>
                <a:gd name="T49" fmla="*/ 1906 h 2901"/>
                <a:gd name="T50" fmla="*/ 2942 w 4694"/>
                <a:gd name="T51" fmla="*/ 2032 h 2901"/>
                <a:gd name="T52" fmla="*/ 2595 w 4694"/>
                <a:gd name="T53" fmla="*/ 2164 h 2901"/>
                <a:gd name="T54" fmla="*/ 2224 w 4694"/>
                <a:gd name="T55" fmla="*/ 2284 h 2901"/>
                <a:gd name="T56" fmla="*/ 1824 w 4694"/>
                <a:gd name="T57" fmla="*/ 2410 h 2901"/>
                <a:gd name="T58" fmla="*/ 1399 w 4694"/>
                <a:gd name="T59" fmla="*/ 2530 h 2901"/>
                <a:gd name="T60" fmla="*/ 484 w 4694"/>
                <a:gd name="T61" fmla="*/ 2757 h 2901"/>
                <a:gd name="T62" fmla="*/ 0 w 4694"/>
                <a:gd name="T63" fmla="*/ 2901 h 2901"/>
                <a:gd name="T64" fmla="*/ 969 w 4694"/>
                <a:gd name="T65" fmla="*/ 2674 h 2901"/>
                <a:gd name="T66" fmla="*/ 1638 w 4694"/>
                <a:gd name="T67" fmla="*/ 2494 h 2901"/>
                <a:gd name="T68" fmla="*/ 2057 w 4694"/>
                <a:gd name="T69" fmla="*/ 2374 h 2901"/>
                <a:gd name="T70" fmla="*/ 2451 w 4694"/>
                <a:gd name="T71" fmla="*/ 2248 h 2901"/>
                <a:gd name="T72" fmla="*/ 2816 w 4694"/>
                <a:gd name="T73" fmla="*/ 2116 h 2901"/>
                <a:gd name="T74" fmla="*/ 3151 w 4694"/>
                <a:gd name="T75" fmla="*/ 1984 h 2901"/>
                <a:gd name="T76" fmla="*/ 3462 w 4694"/>
                <a:gd name="T77" fmla="*/ 1858 h 2901"/>
                <a:gd name="T78" fmla="*/ 3737 w 4694"/>
                <a:gd name="T79" fmla="*/ 1720 h 2901"/>
                <a:gd name="T80" fmla="*/ 3982 w 4694"/>
                <a:gd name="T81" fmla="*/ 1589 h 2901"/>
                <a:gd name="T82" fmla="*/ 4191 w 4694"/>
                <a:gd name="T83" fmla="*/ 1457 h 2901"/>
                <a:gd name="T84" fmla="*/ 4371 w 4694"/>
                <a:gd name="T85" fmla="*/ 1325 h 2901"/>
                <a:gd name="T86" fmla="*/ 4508 w 4694"/>
                <a:gd name="T87" fmla="*/ 1193 h 2901"/>
                <a:gd name="T88" fmla="*/ 4610 w 4694"/>
                <a:gd name="T89" fmla="*/ 1061 h 2901"/>
                <a:gd name="T90" fmla="*/ 4670 w 4694"/>
                <a:gd name="T91" fmla="*/ 935 h 2901"/>
                <a:gd name="T92" fmla="*/ 4688 w 4694"/>
                <a:gd name="T93" fmla="*/ 869 h 29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694" h="2901">
                  <a:moveTo>
                    <a:pt x="4688" y="869"/>
                  </a:moveTo>
                  <a:lnTo>
                    <a:pt x="4694" y="797"/>
                  </a:lnTo>
                  <a:lnTo>
                    <a:pt x="4688" y="731"/>
                  </a:lnTo>
                  <a:lnTo>
                    <a:pt x="4664" y="665"/>
                  </a:lnTo>
                  <a:lnTo>
                    <a:pt x="4634" y="599"/>
                  </a:lnTo>
                  <a:lnTo>
                    <a:pt x="4586" y="540"/>
                  </a:lnTo>
                  <a:lnTo>
                    <a:pt x="4532" y="480"/>
                  </a:lnTo>
                  <a:lnTo>
                    <a:pt x="4466" y="426"/>
                  </a:lnTo>
                  <a:lnTo>
                    <a:pt x="4389" y="366"/>
                  </a:lnTo>
                  <a:lnTo>
                    <a:pt x="4299" y="312"/>
                  </a:lnTo>
                  <a:lnTo>
                    <a:pt x="4197" y="264"/>
                  </a:lnTo>
                  <a:lnTo>
                    <a:pt x="4084" y="216"/>
                  </a:lnTo>
                  <a:lnTo>
                    <a:pt x="3964" y="168"/>
                  </a:lnTo>
                  <a:lnTo>
                    <a:pt x="3833" y="120"/>
                  </a:lnTo>
                  <a:lnTo>
                    <a:pt x="3689" y="78"/>
                  </a:lnTo>
                  <a:lnTo>
                    <a:pt x="3540" y="36"/>
                  </a:lnTo>
                  <a:lnTo>
                    <a:pt x="3378" y="0"/>
                  </a:lnTo>
                  <a:lnTo>
                    <a:pt x="3205" y="0"/>
                  </a:lnTo>
                  <a:lnTo>
                    <a:pt x="3378" y="36"/>
                  </a:lnTo>
                  <a:lnTo>
                    <a:pt x="3540" y="78"/>
                  </a:lnTo>
                  <a:lnTo>
                    <a:pt x="3689" y="120"/>
                  </a:lnTo>
                  <a:lnTo>
                    <a:pt x="3833" y="162"/>
                  </a:lnTo>
                  <a:lnTo>
                    <a:pt x="3964" y="210"/>
                  </a:lnTo>
                  <a:lnTo>
                    <a:pt x="4084" y="258"/>
                  </a:lnTo>
                  <a:lnTo>
                    <a:pt x="4191" y="312"/>
                  </a:lnTo>
                  <a:lnTo>
                    <a:pt x="4287" y="366"/>
                  </a:lnTo>
                  <a:lnTo>
                    <a:pt x="4371" y="420"/>
                  </a:lnTo>
                  <a:lnTo>
                    <a:pt x="4443" y="480"/>
                  </a:lnTo>
                  <a:lnTo>
                    <a:pt x="4502" y="540"/>
                  </a:lnTo>
                  <a:lnTo>
                    <a:pt x="4550" y="605"/>
                  </a:lnTo>
                  <a:lnTo>
                    <a:pt x="4586" y="671"/>
                  </a:lnTo>
                  <a:lnTo>
                    <a:pt x="4610" y="737"/>
                  </a:lnTo>
                  <a:lnTo>
                    <a:pt x="4616" y="803"/>
                  </a:lnTo>
                  <a:lnTo>
                    <a:pt x="4610" y="875"/>
                  </a:lnTo>
                  <a:lnTo>
                    <a:pt x="4592" y="935"/>
                  </a:lnTo>
                  <a:lnTo>
                    <a:pt x="4568" y="1001"/>
                  </a:lnTo>
                  <a:lnTo>
                    <a:pt x="4532" y="1067"/>
                  </a:lnTo>
                  <a:lnTo>
                    <a:pt x="4490" y="1127"/>
                  </a:lnTo>
                  <a:lnTo>
                    <a:pt x="4437" y="1193"/>
                  </a:lnTo>
                  <a:lnTo>
                    <a:pt x="4371" y="1259"/>
                  </a:lnTo>
                  <a:lnTo>
                    <a:pt x="4299" y="1325"/>
                  </a:lnTo>
                  <a:lnTo>
                    <a:pt x="4215" y="1385"/>
                  </a:lnTo>
                  <a:lnTo>
                    <a:pt x="4126" y="1451"/>
                  </a:lnTo>
                  <a:lnTo>
                    <a:pt x="4024" y="1517"/>
                  </a:lnTo>
                  <a:lnTo>
                    <a:pt x="3916" y="1583"/>
                  </a:lnTo>
                  <a:lnTo>
                    <a:pt x="3803" y="1648"/>
                  </a:lnTo>
                  <a:lnTo>
                    <a:pt x="3677" y="1714"/>
                  </a:lnTo>
                  <a:lnTo>
                    <a:pt x="3546" y="1774"/>
                  </a:lnTo>
                  <a:lnTo>
                    <a:pt x="3408" y="1840"/>
                  </a:lnTo>
                  <a:lnTo>
                    <a:pt x="3259" y="1906"/>
                  </a:lnTo>
                  <a:lnTo>
                    <a:pt x="3103" y="1972"/>
                  </a:lnTo>
                  <a:lnTo>
                    <a:pt x="2942" y="2032"/>
                  </a:lnTo>
                  <a:lnTo>
                    <a:pt x="2768" y="2098"/>
                  </a:lnTo>
                  <a:lnTo>
                    <a:pt x="2595" y="2164"/>
                  </a:lnTo>
                  <a:lnTo>
                    <a:pt x="2410" y="2224"/>
                  </a:lnTo>
                  <a:lnTo>
                    <a:pt x="2224" y="2284"/>
                  </a:lnTo>
                  <a:lnTo>
                    <a:pt x="2027" y="2350"/>
                  </a:lnTo>
                  <a:lnTo>
                    <a:pt x="1824" y="2410"/>
                  </a:lnTo>
                  <a:lnTo>
                    <a:pt x="1614" y="2470"/>
                  </a:lnTo>
                  <a:lnTo>
                    <a:pt x="1399" y="2530"/>
                  </a:lnTo>
                  <a:lnTo>
                    <a:pt x="957" y="2644"/>
                  </a:lnTo>
                  <a:lnTo>
                    <a:pt x="484" y="2757"/>
                  </a:lnTo>
                  <a:lnTo>
                    <a:pt x="0" y="2865"/>
                  </a:lnTo>
                  <a:lnTo>
                    <a:pt x="0" y="2901"/>
                  </a:lnTo>
                  <a:lnTo>
                    <a:pt x="496" y="2787"/>
                  </a:lnTo>
                  <a:lnTo>
                    <a:pt x="969" y="2674"/>
                  </a:lnTo>
                  <a:lnTo>
                    <a:pt x="1423" y="2554"/>
                  </a:lnTo>
                  <a:lnTo>
                    <a:pt x="1638" y="2494"/>
                  </a:lnTo>
                  <a:lnTo>
                    <a:pt x="1854" y="2434"/>
                  </a:lnTo>
                  <a:lnTo>
                    <a:pt x="2057" y="2374"/>
                  </a:lnTo>
                  <a:lnTo>
                    <a:pt x="2254" y="2308"/>
                  </a:lnTo>
                  <a:lnTo>
                    <a:pt x="2451" y="2248"/>
                  </a:lnTo>
                  <a:lnTo>
                    <a:pt x="2637" y="2182"/>
                  </a:lnTo>
                  <a:lnTo>
                    <a:pt x="2816" y="2116"/>
                  </a:lnTo>
                  <a:lnTo>
                    <a:pt x="2990" y="2050"/>
                  </a:lnTo>
                  <a:lnTo>
                    <a:pt x="3151" y="1984"/>
                  </a:lnTo>
                  <a:lnTo>
                    <a:pt x="3312" y="1924"/>
                  </a:lnTo>
                  <a:lnTo>
                    <a:pt x="3462" y="1858"/>
                  </a:lnTo>
                  <a:lnTo>
                    <a:pt x="3605" y="1792"/>
                  </a:lnTo>
                  <a:lnTo>
                    <a:pt x="3737" y="1720"/>
                  </a:lnTo>
                  <a:lnTo>
                    <a:pt x="3863" y="1654"/>
                  </a:lnTo>
                  <a:lnTo>
                    <a:pt x="3982" y="1589"/>
                  </a:lnTo>
                  <a:lnTo>
                    <a:pt x="4090" y="1523"/>
                  </a:lnTo>
                  <a:lnTo>
                    <a:pt x="4191" y="1457"/>
                  </a:lnTo>
                  <a:lnTo>
                    <a:pt x="4287" y="1391"/>
                  </a:lnTo>
                  <a:lnTo>
                    <a:pt x="4371" y="1325"/>
                  </a:lnTo>
                  <a:lnTo>
                    <a:pt x="4443" y="1259"/>
                  </a:lnTo>
                  <a:lnTo>
                    <a:pt x="4508" y="1193"/>
                  </a:lnTo>
                  <a:lnTo>
                    <a:pt x="4562" y="1127"/>
                  </a:lnTo>
                  <a:lnTo>
                    <a:pt x="4610" y="1061"/>
                  </a:lnTo>
                  <a:lnTo>
                    <a:pt x="4646" y="995"/>
                  </a:lnTo>
                  <a:lnTo>
                    <a:pt x="4670" y="935"/>
                  </a:lnTo>
                  <a:lnTo>
                    <a:pt x="4688" y="869"/>
                  </a:lnTo>
                  <a:lnTo>
                    <a:pt x="4688" y="869"/>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22" name="Freeform 10"/>
            <p:cNvSpPr>
              <a:spLocks/>
            </p:cNvSpPr>
            <p:nvPr/>
          </p:nvSpPr>
          <p:spPr bwMode="hidden">
            <a:xfrm>
              <a:off x="0" y="0"/>
              <a:ext cx="3773" cy="2356"/>
            </a:xfrm>
            <a:custGeom>
              <a:avLst/>
              <a:gdLst>
                <a:gd name="T0" fmla="*/ 3761 w 3761"/>
                <a:gd name="T1" fmla="*/ 719 h 2356"/>
                <a:gd name="T2" fmla="*/ 3731 w 3761"/>
                <a:gd name="T3" fmla="*/ 599 h 2356"/>
                <a:gd name="T4" fmla="*/ 3653 w 3761"/>
                <a:gd name="T5" fmla="*/ 486 h 2356"/>
                <a:gd name="T6" fmla="*/ 3522 w 3761"/>
                <a:gd name="T7" fmla="*/ 378 h 2356"/>
                <a:gd name="T8" fmla="*/ 3348 w 3761"/>
                <a:gd name="T9" fmla="*/ 282 h 2356"/>
                <a:gd name="T10" fmla="*/ 3127 w 3761"/>
                <a:gd name="T11" fmla="*/ 192 h 2356"/>
                <a:gd name="T12" fmla="*/ 2864 w 3761"/>
                <a:gd name="T13" fmla="*/ 108 h 2356"/>
                <a:gd name="T14" fmla="*/ 2559 w 3761"/>
                <a:gd name="T15" fmla="*/ 36 h 2356"/>
                <a:gd name="T16" fmla="*/ 2230 w 3761"/>
                <a:gd name="T17" fmla="*/ 0 h 2356"/>
                <a:gd name="T18" fmla="*/ 2577 w 3761"/>
                <a:gd name="T19" fmla="*/ 72 h 2356"/>
                <a:gd name="T20" fmla="*/ 2876 w 3761"/>
                <a:gd name="T21" fmla="*/ 150 h 2356"/>
                <a:gd name="T22" fmla="*/ 3139 w 3761"/>
                <a:gd name="T23" fmla="*/ 234 h 2356"/>
                <a:gd name="T24" fmla="*/ 3348 w 3761"/>
                <a:gd name="T25" fmla="*/ 330 h 2356"/>
                <a:gd name="T26" fmla="*/ 3516 w 3761"/>
                <a:gd name="T27" fmla="*/ 432 h 2356"/>
                <a:gd name="T28" fmla="*/ 3623 w 3761"/>
                <a:gd name="T29" fmla="*/ 545 h 2356"/>
                <a:gd name="T30" fmla="*/ 3683 w 3761"/>
                <a:gd name="T31" fmla="*/ 665 h 2356"/>
                <a:gd name="T32" fmla="*/ 3689 w 3761"/>
                <a:gd name="T33" fmla="*/ 791 h 2356"/>
                <a:gd name="T34" fmla="*/ 3653 w 3761"/>
                <a:gd name="T35" fmla="*/ 887 h 2356"/>
                <a:gd name="T36" fmla="*/ 3593 w 3761"/>
                <a:gd name="T37" fmla="*/ 989 h 2356"/>
                <a:gd name="T38" fmla="*/ 3498 w 3761"/>
                <a:gd name="T39" fmla="*/ 1091 h 2356"/>
                <a:gd name="T40" fmla="*/ 3372 w 3761"/>
                <a:gd name="T41" fmla="*/ 1187 h 2356"/>
                <a:gd name="T42" fmla="*/ 3223 w 3761"/>
                <a:gd name="T43" fmla="*/ 1289 h 2356"/>
                <a:gd name="T44" fmla="*/ 3043 w 3761"/>
                <a:gd name="T45" fmla="*/ 1391 h 2356"/>
                <a:gd name="T46" fmla="*/ 2834 w 3761"/>
                <a:gd name="T47" fmla="*/ 1493 h 2356"/>
                <a:gd name="T48" fmla="*/ 2607 w 3761"/>
                <a:gd name="T49" fmla="*/ 1589 h 2356"/>
                <a:gd name="T50" fmla="*/ 2075 w 3761"/>
                <a:gd name="T51" fmla="*/ 1786 h 2356"/>
                <a:gd name="T52" fmla="*/ 1459 w 3761"/>
                <a:gd name="T53" fmla="*/ 1972 h 2356"/>
                <a:gd name="T54" fmla="*/ 765 w 3761"/>
                <a:gd name="T55" fmla="*/ 2158 h 2356"/>
                <a:gd name="T56" fmla="*/ 0 w 3761"/>
                <a:gd name="T57" fmla="*/ 2326 h 2356"/>
                <a:gd name="T58" fmla="*/ 401 w 3761"/>
                <a:gd name="T59" fmla="*/ 2272 h 2356"/>
                <a:gd name="T60" fmla="*/ 1142 w 3761"/>
                <a:gd name="T61" fmla="*/ 2092 h 2356"/>
                <a:gd name="T62" fmla="*/ 1812 w 3761"/>
                <a:gd name="T63" fmla="*/ 1900 h 2356"/>
                <a:gd name="T64" fmla="*/ 2392 w 3761"/>
                <a:gd name="T65" fmla="*/ 1702 h 2356"/>
                <a:gd name="T66" fmla="*/ 2649 w 3761"/>
                <a:gd name="T67" fmla="*/ 1607 h 2356"/>
                <a:gd name="T68" fmla="*/ 2882 w 3761"/>
                <a:gd name="T69" fmla="*/ 1505 h 2356"/>
                <a:gd name="T70" fmla="*/ 3091 w 3761"/>
                <a:gd name="T71" fmla="*/ 1403 h 2356"/>
                <a:gd name="T72" fmla="*/ 3277 w 3761"/>
                <a:gd name="T73" fmla="*/ 1301 h 2356"/>
                <a:gd name="T74" fmla="*/ 3432 w 3761"/>
                <a:gd name="T75" fmla="*/ 1193 h 2356"/>
                <a:gd name="T76" fmla="*/ 3558 w 3761"/>
                <a:gd name="T77" fmla="*/ 1091 h 2356"/>
                <a:gd name="T78" fmla="*/ 3653 w 3761"/>
                <a:gd name="T79" fmla="*/ 989 h 2356"/>
                <a:gd name="T80" fmla="*/ 3719 w 3761"/>
                <a:gd name="T81" fmla="*/ 887 h 2356"/>
                <a:gd name="T82" fmla="*/ 3755 w 3761"/>
                <a:gd name="T83" fmla="*/ 785 h 2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761" h="2356">
                  <a:moveTo>
                    <a:pt x="3755" y="785"/>
                  </a:moveTo>
                  <a:lnTo>
                    <a:pt x="3761" y="719"/>
                  </a:lnTo>
                  <a:lnTo>
                    <a:pt x="3755" y="659"/>
                  </a:lnTo>
                  <a:lnTo>
                    <a:pt x="3731" y="599"/>
                  </a:lnTo>
                  <a:lnTo>
                    <a:pt x="3701" y="545"/>
                  </a:lnTo>
                  <a:lnTo>
                    <a:pt x="3653" y="486"/>
                  </a:lnTo>
                  <a:lnTo>
                    <a:pt x="3593" y="432"/>
                  </a:lnTo>
                  <a:lnTo>
                    <a:pt x="3522" y="378"/>
                  </a:lnTo>
                  <a:lnTo>
                    <a:pt x="3444" y="330"/>
                  </a:lnTo>
                  <a:lnTo>
                    <a:pt x="3348" y="282"/>
                  </a:lnTo>
                  <a:lnTo>
                    <a:pt x="3241" y="234"/>
                  </a:lnTo>
                  <a:lnTo>
                    <a:pt x="3127" y="192"/>
                  </a:lnTo>
                  <a:lnTo>
                    <a:pt x="3002" y="150"/>
                  </a:lnTo>
                  <a:lnTo>
                    <a:pt x="2864" y="108"/>
                  </a:lnTo>
                  <a:lnTo>
                    <a:pt x="2715" y="72"/>
                  </a:lnTo>
                  <a:lnTo>
                    <a:pt x="2559" y="36"/>
                  </a:lnTo>
                  <a:lnTo>
                    <a:pt x="2392" y="0"/>
                  </a:lnTo>
                  <a:lnTo>
                    <a:pt x="2230" y="0"/>
                  </a:lnTo>
                  <a:lnTo>
                    <a:pt x="2410" y="36"/>
                  </a:lnTo>
                  <a:lnTo>
                    <a:pt x="2577" y="72"/>
                  </a:lnTo>
                  <a:lnTo>
                    <a:pt x="2732" y="108"/>
                  </a:lnTo>
                  <a:lnTo>
                    <a:pt x="2876" y="150"/>
                  </a:lnTo>
                  <a:lnTo>
                    <a:pt x="3014" y="192"/>
                  </a:lnTo>
                  <a:lnTo>
                    <a:pt x="3139" y="234"/>
                  </a:lnTo>
                  <a:lnTo>
                    <a:pt x="3253" y="282"/>
                  </a:lnTo>
                  <a:lnTo>
                    <a:pt x="3348" y="330"/>
                  </a:lnTo>
                  <a:lnTo>
                    <a:pt x="3438" y="384"/>
                  </a:lnTo>
                  <a:lnTo>
                    <a:pt x="3516" y="432"/>
                  </a:lnTo>
                  <a:lnTo>
                    <a:pt x="3576" y="492"/>
                  </a:lnTo>
                  <a:lnTo>
                    <a:pt x="3623" y="545"/>
                  </a:lnTo>
                  <a:lnTo>
                    <a:pt x="3665" y="605"/>
                  </a:lnTo>
                  <a:lnTo>
                    <a:pt x="3683" y="665"/>
                  </a:lnTo>
                  <a:lnTo>
                    <a:pt x="3695" y="725"/>
                  </a:lnTo>
                  <a:lnTo>
                    <a:pt x="3689" y="791"/>
                  </a:lnTo>
                  <a:lnTo>
                    <a:pt x="3677" y="839"/>
                  </a:lnTo>
                  <a:lnTo>
                    <a:pt x="3653" y="887"/>
                  </a:lnTo>
                  <a:lnTo>
                    <a:pt x="3629" y="941"/>
                  </a:lnTo>
                  <a:lnTo>
                    <a:pt x="3593" y="989"/>
                  </a:lnTo>
                  <a:lnTo>
                    <a:pt x="3546" y="1037"/>
                  </a:lnTo>
                  <a:lnTo>
                    <a:pt x="3498" y="1091"/>
                  </a:lnTo>
                  <a:lnTo>
                    <a:pt x="3438" y="1139"/>
                  </a:lnTo>
                  <a:lnTo>
                    <a:pt x="3372" y="1187"/>
                  </a:lnTo>
                  <a:lnTo>
                    <a:pt x="3301" y="1241"/>
                  </a:lnTo>
                  <a:lnTo>
                    <a:pt x="3223" y="1289"/>
                  </a:lnTo>
                  <a:lnTo>
                    <a:pt x="3133" y="1343"/>
                  </a:lnTo>
                  <a:lnTo>
                    <a:pt x="3043" y="1391"/>
                  </a:lnTo>
                  <a:lnTo>
                    <a:pt x="2942" y="1439"/>
                  </a:lnTo>
                  <a:lnTo>
                    <a:pt x="2834" y="1493"/>
                  </a:lnTo>
                  <a:lnTo>
                    <a:pt x="2727" y="1541"/>
                  </a:lnTo>
                  <a:lnTo>
                    <a:pt x="2607" y="1589"/>
                  </a:lnTo>
                  <a:lnTo>
                    <a:pt x="2356" y="1690"/>
                  </a:lnTo>
                  <a:lnTo>
                    <a:pt x="2075" y="1786"/>
                  </a:lnTo>
                  <a:lnTo>
                    <a:pt x="1782" y="1882"/>
                  </a:lnTo>
                  <a:lnTo>
                    <a:pt x="1459" y="1972"/>
                  </a:lnTo>
                  <a:lnTo>
                    <a:pt x="1124" y="2068"/>
                  </a:lnTo>
                  <a:lnTo>
                    <a:pt x="765" y="2158"/>
                  </a:lnTo>
                  <a:lnTo>
                    <a:pt x="389" y="2242"/>
                  </a:lnTo>
                  <a:lnTo>
                    <a:pt x="0" y="2326"/>
                  </a:lnTo>
                  <a:lnTo>
                    <a:pt x="0" y="2356"/>
                  </a:lnTo>
                  <a:lnTo>
                    <a:pt x="401" y="2272"/>
                  </a:lnTo>
                  <a:lnTo>
                    <a:pt x="777" y="2182"/>
                  </a:lnTo>
                  <a:lnTo>
                    <a:pt x="1142" y="2092"/>
                  </a:lnTo>
                  <a:lnTo>
                    <a:pt x="1483" y="1996"/>
                  </a:lnTo>
                  <a:lnTo>
                    <a:pt x="1812" y="1900"/>
                  </a:lnTo>
                  <a:lnTo>
                    <a:pt x="2111" y="1804"/>
                  </a:lnTo>
                  <a:lnTo>
                    <a:pt x="2392" y="1702"/>
                  </a:lnTo>
                  <a:lnTo>
                    <a:pt x="2523" y="1654"/>
                  </a:lnTo>
                  <a:lnTo>
                    <a:pt x="2649" y="1607"/>
                  </a:lnTo>
                  <a:lnTo>
                    <a:pt x="2768" y="1553"/>
                  </a:lnTo>
                  <a:lnTo>
                    <a:pt x="2882" y="1505"/>
                  </a:lnTo>
                  <a:lnTo>
                    <a:pt x="2990" y="1451"/>
                  </a:lnTo>
                  <a:lnTo>
                    <a:pt x="3091" y="1403"/>
                  </a:lnTo>
                  <a:lnTo>
                    <a:pt x="3187" y="1349"/>
                  </a:lnTo>
                  <a:lnTo>
                    <a:pt x="3277" y="1301"/>
                  </a:lnTo>
                  <a:lnTo>
                    <a:pt x="3354" y="1247"/>
                  </a:lnTo>
                  <a:lnTo>
                    <a:pt x="3432" y="1193"/>
                  </a:lnTo>
                  <a:lnTo>
                    <a:pt x="3498" y="1145"/>
                  </a:lnTo>
                  <a:lnTo>
                    <a:pt x="3558" y="1091"/>
                  </a:lnTo>
                  <a:lnTo>
                    <a:pt x="3611" y="1043"/>
                  </a:lnTo>
                  <a:lnTo>
                    <a:pt x="3653" y="989"/>
                  </a:lnTo>
                  <a:lnTo>
                    <a:pt x="3689" y="941"/>
                  </a:lnTo>
                  <a:lnTo>
                    <a:pt x="3719" y="887"/>
                  </a:lnTo>
                  <a:lnTo>
                    <a:pt x="3743" y="833"/>
                  </a:lnTo>
                  <a:lnTo>
                    <a:pt x="3755" y="785"/>
                  </a:lnTo>
                  <a:lnTo>
                    <a:pt x="3755" y="785"/>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23" name="Freeform 11"/>
            <p:cNvSpPr>
              <a:spLocks/>
            </p:cNvSpPr>
            <p:nvPr/>
          </p:nvSpPr>
          <p:spPr bwMode="hidden">
            <a:xfrm>
              <a:off x="0" y="0"/>
              <a:ext cx="2933" cy="1846"/>
            </a:xfrm>
            <a:custGeom>
              <a:avLst/>
              <a:gdLst>
                <a:gd name="T0" fmla="*/ 2924 w 2924"/>
                <a:gd name="T1" fmla="*/ 647 h 1846"/>
                <a:gd name="T2" fmla="*/ 2876 w 2924"/>
                <a:gd name="T3" fmla="*/ 528 h 1846"/>
                <a:gd name="T4" fmla="*/ 2750 w 2924"/>
                <a:gd name="T5" fmla="*/ 414 h 1846"/>
                <a:gd name="T6" fmla="*/ 2559 w 2924"/>
                <a:gd name="T7" fmla="*/ 318 h 1846"/>
                <a:gd name="T8" fmla="*/ 2302 w 2924"/>
                <a:gd name="T9" fmla="*/ 228 h 1846"/>
                <a:gd name="T10" fmla="*/ 1985 w 2924"/>
                <a:gd name="T11" fmla="*/ 150 h 1846"/>
                <a:gd name="T12" fmla="*/ 1608 w 2924"/>
                <a:gd name="T13" fmla="*/ 78 h 1846"/>
                <a:gd name="T14" fmla="*/ 1178 w 2924"/>
                <a:gd name="T15" fmla="*/ 24 h 1846"/>
                <a:gd name="T16" fmla="*/ 694 w 2924"/>
                <a:gd name="T17" fmla="*/ 0 h 1846"/>
                <a:gd name="T18" fmla="*/ 1190 w 2924"/>
                <a:gd name="T19" fmla="*/ 48 h 1846"/>
                <a:gd name="T20" fmla="*/ 1626 w 2924"/>
                <a:gd name="T21" fmla="*/ 108 h 1846"/>
                <a:gd name="T22" fmla="*/ 2009 w 2924"/>
                <a:gd name="T23" fmla="*/ 180 h 1846"/>
                <a:gd name="T24" fmla="*/ 2326 w 2924"/>
                <a:gd name="T25" fmla="*/ 264 h 1846"/>
                <a:gd name="T26" fmla="*/ 2571 w 2924"/>
                <a:gd name="T27" fmla="*/ 360 h 1846"/>
                <a:gd name="T28" fmla="*/ 2750 w 2924"/>
                <a:gd name="T29" fmla="*/ 468 h 1846"/>
                <a:gd name="T30" fmla="*/ 2846 w 2924"/>
                <a:gd name="T31" fmla="*/ 587 h 1846"/>
                <a:gd name="T32" fmla="*/ 2864 w 2924"/>
                <a:gd name="T33" fmla="*/ 713 h 1846"/>
                <a:gd name="T34" fmla="*/ 2840 w 2924"/>
                <a:gd name="T35" fmla="*/ 785 h 1846"/>
                <a:gd name="T36" fmla="*/ 2792 w 2924"/>
                <a:gd name="T37" fmla="*/ 857 h 1846"/>
                <a:gd name="T38" fmla="*/ 2625 w 2924"/>
                <a:gd name="T39" fmla="*/ 1001 h 1846"/>
                <a:gd name="T40" fmla="*/ 2368 w 2924"/>
                <a:gd name="T41" fmla="*/ 1145 h 1846"/>
                <a:gd name="T42" fmla="*/ 2033 w 2924"/>
                <a:gd name="T43" fmla="*/ 1289 h 1846"/>
                <a:gd name="T44" fmla="*/ 1626 w 2924"/>
                <a:gd name="T45" fmla="*/ 1433 h 1846"/>
                <a:gd name="T46" fmla="*/ 1142 w 2924"/>
                <a:gd name="T47" fmla="*/ 1571 h 1846"/>
                <a:gd name="T48" fmla="*/ 604 w 2924"/>
                <a:gd name="T49" fmla="*/ 1702 h 1846"/>
                <a:gd name="T50" fmla="*/ 0 w 2924"/>
                <a:gd name="T51" fmla="*/ 1828 h 1846"/>
                <a:gd name="T52" fmla="*/ 311 w 2924"/>
                <a:gd name="T53" fmla="*/ 1780 h 1846"/>
                <a:gd name="T54" fmla="*/ 897 w 2924"/>
                <a:gd name="T55" fmla="*/ 1648 h 1846"/>
                <a:gd name="T56" fmla="*/ 1417 w 2924"/>
                <a:gd name="T57" fmla="*/ 1511 h 1846"/>
                <a:gd name="T58" fmla="*/ 1871 w 2924"/>
                <a:gd name="T59" fmla="*/ 1367 h 1846"/>
                <a:gd name="T60" fmla="*/ 2254 w 2924"/>
                <a:gd name="T61" fmla="*/ 1223 h 1846"/>
                <a:gd name="T62" fmla="*/ 2559 w 2924"/>
                <a:gd name="T63" fmla="*/ 1079 h 1846"/>
                <a:gd name="T64" fmla="*/ 2774 w 2924"/>
                <a:gd name="T65" fmla="*/ 929 h 1846"/>
                <a:gd name="T66" fmla="*/ 2876 w 2924"/>
                <a:gd name="T67" fmla="*/ 815 h 1846"/>
                <a:gd name="T68" fmla="*/ 2912 w 2924"/>
                <a:gd name="T69" fmla="*/ 743 h 1846"/>
                <a:gd name="T70" fmla="*/ 2924 w 2924"/>
                <a:gd name="T71" fmla="*/ 707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24" h="1846">
                  <a:moveTo>
                    <a:pt x="2924" y="707"/>
                  </a:moveTo>
                  <a:lnTo>
                    <a:pt x="2924" y="647"/>
                  </a:lnTo>
                  <a:lnTo>
                    <a:pt x="2912" y="581"/>
                  </a:lnTo>
                  <a:lnTo>
                    <a:pt x="2876" y="528"/>
                  </a:lnTo>
                  <a:lnTo>
                    <a:pt x="2822" y="468"/>
                  </a:lnTo>
                  <a:lnTo>
                    <a:pt x="2750" y="414"/>
                  </a:lnTo>
                  <a:lnTo>
                    <a:pt x="2667" y="366"/>
                  </a:lnTo>
                  <a:lnTo>
                    <a:pt x="2559" y="318"/>
                  </a:lnTo>
                  <a:lnTo>
                    <a:pt x="2440" y="270"/>
                  </a:lnTo>
                  <a:lnTo>
                    <a:pt x="2302" y="228"/>
                  </a:lnTo>
                  <a:lnTo>
                    <a:pt x="2153" y="186"/>
                  </a:lnTo>
                  <a:lnTo>
                    <a:pt x="1985" y="150"/>
                  </a:lnTo>
                  <a:lnTo>
                    <a:pt x="1806" y="114"/>
                  </a:lnTo>
                  <a:lnTo>
                    <a:pt x="1608" y="78"/>
                  </a:lnTo>
                  <a:lnTo>
                    <a:pt x="1399" y="54"/>
                  </a:lnTo>
                  <a:lnTo>
                    <a:pt x="1178" y="24"/>
                  </a:lnTo>
                  <a:lnTo>
                    <a:pt x="945" y="0"/>
                  </a:lnTo>
                  <a:lnTo>
                    <a:pt x="694" y="0"/>
                  </a:lnTo>
                  <a:lnTo>
                    <a:pt x="945" y="24"/>
                  </a:lnTo>
                  <a:lnTo>
                    <a:pt x="1190" y="48"/>
                  </a:lnTo>
                  <a:lnTo>
                    <a:pt x="1417" y="78"/>
                  </a:lnTo>
                  <a:lnTo>
                    <a:pt x="1626" y="108"/>
                  </a:lnTo>
                  <a:lnTo>
                    <a:pt x="1824" y="144"/>
                  </a:lnTo>
                  <a:lnTo>
                    <a:pt x="2009" y="180"/>
                  </a:lnTo>
                  <a:lnTo>
                    <a:pt x="2176" y="222"/>
                  </a:lnTo>
                  <a:lnTo>
                    <a:pt x="2326" y="264"/>
                  </a:lnTo>
                  <a:lnTo>
                    <a:pt x="2457" y="312"/>
                  </a:lnTo>
                  <a:lnTo>
                    <a:pt x="2571" y="360"/>
                  </a:lnTo>
                  <a:lnTo>
                    <a:pt x="2667" y="414"/>
                  </a:lnTo>
                  <a:lnTo>
                    <a:pt x="2750" y="468"/>
                  </a:lnTo>
                  <a:lnTo>
                    <a:pt x="2804" y="528"/>
                  </a:lnTo>
                  <a:lnTo>
                    <a:pt x="2846" y="587"/>
                  </a:lnTo>
                  <a:lnTo>
                    <a:pt x="2864" y="647"/>
                  </a:lnTo>
                  <a:lnTo>
                    <a:pt x="2864" y="713"/>
                  </a:lnTo>
                  <a:lnTo>
                    <a:pt x="2852" y="749"/>
                  </a:lnTo>
                  <a:lnTo>
                    <a:pt x="2840" y="785"/>
                  </a:lnTo>
                  <a:lnTo>
                    <a:pt x="2816" y="821"/>
                  </a:lnTo>
                  <a:lnTo>
                    <a:pt x="2792" y="857"/>
                  </a:lnTo>
                  <a:lnTo>
                    <a:pt x="2721" y="929"/>
                  </a:lnTo>
                  <a:lnTo>
                    <a:pt x="2625" y="1001"/>
                  </a:lnTo>
                  <a:lnTo>
                    <a:pt x="2505" y="1073"/>
                  </a:lnTo>
                  <a:lnTo>
                    <a:pt x="2368" y="1145"/>
                  </a:lnTo>
                  <a:lnTo>
                    <a:pt x="2212" y="1217"/>
                  </a:lnTo>
                  <a:lnTo>
                    <a:pt x="2033" y="1289"/>
                  </a:lnTo>
                  <a:lnTo>
                    <a:pt x="1842" y="1361"/>
                  </a:lnTo>
                  <a:lnTo>
                    <a:pt x="1626" y="1433"/>
                  </a:lnTo>
                  <a:lnTo>
                    <a:pt x="1393" y="1499"/>
                  </a:lnTo>
                  <a:lnTo>
                    <a:pt x="1142" y="1571"/>
                  </a:lnTo>
                  <a:lnTo>
                    <a:pt x="879" y="1636"/>
                  </a:lnTo>
                  <a:lnTo>
                    <a:pt x="604" y="1702"/>
                  </a:lnTo>
                  <a:lnTo>
                    <a:pt x="305" y="1768"/>
                  </a:lnTo>
                  <a:lnTo>
                    <a:pt x="0" y="1828"/>
                  </a:lnTo>
                  <a:lnTo>
                    <a:pt x="0" y="1846"/>
                  </a:lnTo>
                  <a:lnTo>
                    <a:pt x="311" y="1780"/>
                  </a:lnTo>
                  <a:lnTo>
                    <a:pt x="610" y="1714"/>
                  </a:lnTo>
                  <a:lnTo>
                    <a:pt x="897" y="1648"/>
                  </a:lnTo>
                  <a:lnTo>
                    <a:pt x="1166" y="1583"/>
                  </a:lnTo>
                  <a:lnTo>
                    <a:pt x="1417" y="1511"/>
                  </a:lnTo>
                  <a:lnTo>
                    <a:pt x="1656" y="1439"/>
                  </a:lnTo>
                  <a:lnTo>
                    <a:pt x="1871" y="1367"/>
                  </a:lnTo>
                  <a:lnTo>
                    <a:pt x="2075" y="1295"/>
                  </a:lnTo>
                  <a:lnTo>
                    <a:pt x="2254" y="1223"/>
                  </a:lnTo>
                  <a:lnTo>
                    <a:pt x="2416" y="1151"/>
                  </a:lnTo>
                  <a:lnTo>
                    <a:pt x="2559" y="1079"/>
                  </a:lnTo>
                  <a:lnTo>
                    <a:pt x="2679" y="1001"/>
                  </a:lnTo>
                  <a:lnTo>
                    <a:pt x="2774" y="929"/>
                  </a:lnTo>
                  <a:lnTo>
                    <a:pt x="2846" y="857"/>
                  </a:lnTo>
                  <a:lnTo>
                    <a:pt x="2876" y="815"/>
                  </a:lnTo>
                  <a:lnTo>
                    <a:pt x="2900" y="779"/>
                  </a:lnTo>
                  <a:lnTo>
                    <a:pt x="2912" y="743"/>
                  </a:lnTo>
                  <a:lnTo>
                    <a:pt x="2924" y="707"/>
                  </a:lnTo>
                  <a:lnTo>
                    <a:pt x="2924" y="707"/>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24" name="Freeform 12"/>
            <p:cNvSpPr>
              <a:spLocks/>
            </p:cNvSpPr>
            <p:nvPr/>
          </p:nvSpPr>
          <p:spPr bwMode="hidden">
            <a:xfrm>
              <a:off x="114" y="2847"/>
              <a:ext cx="1493" cy="204"/>
            </a:xfrm>
            <a:custGeom>
              <a:avLst/>
              <a:gdLst>
                <a:gd name="T0" fmla="*/ 1399 w 1488"/>
                <a:gd name="T1" fmla="*/ 204 h 204"/>
                <a:gd name="T2" fmla="*/ 0 w 1488"/>
                <a:gd name="T3" fmla="*/ 18 h 204"/>
                <a:gd name="T4" fmla="*/ 77 w 1488"/>
                <a:gd name="T5" fmla="*/ 0 h 204"/>
                <a:gd name="T6" fmla="*/ 1488 w 1488"/>
                <a:gd name="T7" fmla="*/ 186 h 204"/>
                <a:gd name="T8" fmla="*/ 1399 w 1488"/>
                <a:gd name="T9" fmla="*/ 204 h 204"/>
                <a:gd name="T10" fmla="*/ 1399 w 1488"/>
                <a:gd name="T11" fmla="*/ 204 h 204"/>
              </a:gdLst>
              <a:ahLst/>
              <a:cxnLst>
                <a:cxn ang="0">
                  <a:pos x="T0" y="T1"/>
                </a:cxn>
                <a:cxn ang="0">
                  <a:pos x="T2" y="T3"/>
                </a:cxn>
                <a:cxn ang="0">
                  <a:pos x="T4" y="T5"/>
                </a:cxn>
                <a:cxn ang="0">
                  <a:pos x="T6" y="T7"/>
                </a:cxn>
                <a:cxn ang="0">
                  <a:pos x="T8" y="T9"/>
                </a:cxn>
                <a:cxn ang="0">
                  <a:pos x="T10" y="T11"/>
                </a:cxn>
              </a:cxnLst>
              <a:rect l="0" t="0" r="r" b="b"/>
              <a:pathLst>
                <a:path w="1488" h="204">
                  <a:moveTo>
                    <a:pt x="1399" y="204"/>
                  </a:moveTo>
                  <a:lnTo>
                    <a:pt x="0" y="18"/>
                  </a:lnTo>
                  <a:lnTo>
                    <a:pt x="77" y="0"/>
                  </a:lnTo>
                  <a:lnTo>
                    <a:pt x="1488" y="186"/>
                  </a:lnTo>
                  <a:lnTo>
                    <a:pt x="1399" y="204"/>
                  </a:lnTo>
                  <a:lnTo>
                    <a:pt x="1399" y="20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25" name="Rectangle 13"/>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a:solidFill>
                  <a:srgbClr val="000000"/>
                </a:solidFill>
              </a:endParaRPr>
            </a:p>
          </p:txBody>
        </p:sp>
        <p:sp>
          <p:nvSpPr>
            <p:cNvPr id="13326" name="Rectangle 14"/>
            <p:cNvSpPr>
              <a:spLocks noChangeArrowheads="1"/>
            </p:cNvSpPr>
            <p:nvPr/>
          </p:nvSpPr>
          <p:spPr bwMode="hidden">
            <a:xfrm>
              <a:off x="473" y="3105"/>
              <a:ext cx="1" cy="1"/>
            </a:xfrm>
            <a:prstGeom prst="rect">
              <a:avLst/>
            </a:prstGeom>
            <a:solidFill>
              <a:srgbClr val="14148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a:solidFill>
                  <a:srgbClr val="000000"/>
                </a:solidFill>
              </a:endParaRPr>
            </a:p>
          </p:txBody>
        </p:sp>
        <p:grpSp>
          <p:nvGrpSpPr>
            <p:cNvPr id="13327" name="Group 15"/>
            <p:cNvGrpSpPr>
              <a:grpSpLocks/>
            </p:cNvGrpSpPr>
            <p:nvPr/>
          </p:nvGrpSpPr>
          <p:grpSpPr bwMode="auto">
            <a:xfrm>
              <a:off x="192" y="2284"/>
              <a:ext cx="1254" cy="923"/>
              <a:chOff x="192" y="2284"/>
              <a:chExt cx="1254" cy="923"/>
            </a:xfrm>
          </p:grpSpPr>
          <p:sp>
            <p:nvSpPr>
              <p:cNvPr id="13328" name="Freeform 16"/>
              <p:cNvSpPr>
                <a:spLocks/>
              </p:cNvSpPr>
              <p:nvPr/>
            </p:nvSpPr>
            <p:spPr bwMode="hidden">
              <a:xfrm>
                <a:off x="408" y="3009"/>
                <a:ext cx="47" cy="6"/>
              </a:xfrm>
              <a:custGeom>
                <a:avLst/>
                <a:gdLst>
                  <a:gd name="T0" fmla="*/ 47 w 47"/>
                  <a:gd name="T1" fmla="*/ 6 h 6"/>
                  <a:gd name="T2" fmla="*/ 0 w 47"/>
                  <a:gd name="T3" fmla="*/ 0 h 6"/>
                  <a:gd name="T4" fmla="*/ 0 w 47"/>
                  <a:gd name="T5" fmla="*/ 0 h 6"/>
                  <a:gd name="T6" fmla="*/ 47 w 47"/>
                  <a:gd name="T7" fmla="*/ 6 h 6"/>
                  <a:gd name="T8" fmla="*/ 47 w 47"/>
                  <a:gd name="T9" fmla="*/ 6 h 6"/>
                  <a:gd name="T10" fmla="*/ 47 w 47"/>
                  <a:gd name="T11" fmla="*/ 6 h 6"/>
                </a:gdLst>
                <a:ahLst/>
                <a:cxnLst>
                  <a:cxn ang="0">
                    <a:pos x="T0" y="T1"/>
                  </a:cxn>
                  <a:cxn ang="0">
                    <a:pos x="T2" y="T3"/>
                  </a:cxn>
                  <a:cxn ang="0">
                    <a:pos x="T4" y="T5"/>
                  </a:cxn>
                  <a:cxn ang="0">
                    <a:pos x="T6" y="T7"/>
                  </a:cxn>
                  <a:cxn ang="0">
                    <a:pos x="T8" y="T9"/>
                  </a:cxn>
                  <a:cxn ang="0">
                    <a:pos x="T10" y="T11"/>
                  </a:cxn>
                </a:cxnLst>
                <a:rect l="0" t="0" r="r" b="b"/>
                <a:pathLst>
                  <a:path w="47" h="6">
                    <a:moveTo>
                      <a:pt x="47" y="6"/>
                    </a:moveTo>
                    <a:lnTo>
                      <a:pt x="0" y="0"/>
                    </a:lnTo>
                    <a:lnTo>
                      <a:pt x="0" y="0"/>
                    </a:lnTo>
                    <a:lnTo>
                      <a:pt x="47" y="6"/>
                    </a:lnTo>
                    <a:lnTo>
                      <a:pt x="47" y="6"/>
                    </a:lnTo>
                    <a:lnTo>
                      <a:pt x="47" y="6"/>
                    </a:lnTo>
                    <a:close/>
                  </a:path>
                </a:pathLst>
              </a:custGeom>
              <a:solidFill>
                <a:srgbClr val="1414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29" name="Freeform 17"/>
              <p:cNvSpPr>
                <a:spLocks/>
              </p:cNvSpPr>
              <p:nvPr/>
            </p:nvSpPr>
            <p:spPr bwMode="hidden">
              <a:xfrm>
                <a:off x="912" y="2284"/>
                <a:ext cx="324" cy="162"/>
              </a:xfrm>
              <a:custGeom>
                <a:avLst/>
                <a:gdLst>
                  <a:gd name="T0" fmla="*/ 0 w 323"/>
                  <a:gd name="T1" fmla="*/ 24 h 162"/>
                  <a:gd name="T2" fmla="*/ 6 w 323"/>
                  <a:gd name="T3" fmla="*/ 24 h 162"/>
                  <a:gd name="T4" fmla="*/ 12 w 323"/>
                  <a:gd name="T5" fmla="*/ 18 h 162"/>
                  <a:gd name="T6" fmla="*/ 48 w 323"/>
                  <a:gd name="T7" fmla="*/ 6 h 162"/>
                  <a:gd name="T8" fmla="*/ 101 w 323"/>
                  <a:gd name="T9" fmla="*/ 0 h 162"/>
                  <a:gd name="T10" fmla="*/ 137 w 323"/>
                  <a:gd name="T11" fmla="*/ 6 h 162"/>
                  <a:gd name="T12" fmla="*/ 173 w 323"/>
                  <a:gd name="T13" fmla="*/ 18 h 162"/>
                  <a:gd name="T14" fmla="*/ 239 w 323"/>
                  <a:gd name="T15" fmla="*/ 54 h 162"/>
                  <a:gd name="T16" fmla="*/ 287 w 323"/>
                  <a:gd name="T17" fmla="*/ 90 h 162"/>
                  <a:gd name="T18" fmla="*/ 317 w 323"/>
                  <a:gd name="T19" fmla="*/ 114 h 162"/>
                  <a:gd name="T20" fmla="*/ 323 w 323"/>
                  <a:gd name="T21" fmla="*/ 126 h 162"/>
                  <a:gd name="T22" fmla="*/ 323 w 323"/>
                  <a:gd name="T23" fmla="*/ 126 h 162"/>
                  <a:gd name="T24" fmla="*/ 221 w 323"/>
                  <a:gd name="T25" fmla="*/ 162 h 162"/>
                  <a:gd name="T26" fmla="*/ 0 w 323"/>
                  <a:gd name="T27" fmla="*/ 24 h 162"/>
                  <a:gd name="T28" fmla="*/ 0 w 323"/>
                  <a:gd name="T29" fmla="*/ 2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3" h="162">
                    <a:moveTo>
                      <a:pt x="0" y="24"/>
                    </a:moveTo>
                    <a:lnTo>
                      <a:pt x="6" y="24"/>
                    </a:lnTo>
                    <a:lnTo>
                      <a:pt x="12" y="18"/>
                    </a:lnTo>
                    <a:lnTo>
                      <a:pt x="48" y="6"/>
                    </a:lnTo>
                    <a:lnTo>
                      <a:pt x="101" y="0"/>
                    </a:lnTo>
                    <a:lnTo>
                      <a:pt x="137" y="6"/>
                    </a:lnTo>
                    <a:lnTo>
                      <a:pt x="173" y="18"/>
                    </a:lnTo>
                    <a:lnTo>
                      <a:pt x="239" y="54"/>
                    </a:lnTo>
                    <a:lnTo>
                      <a:pt x="287" y="90"/>
                    </a:lnTo>
                    <a:lnTo>
                      <a:pt x="317" y="114"/>
                    </a:lnTo>
                    <a:lnTo>
                      <a:pt x="323" y="126"/>
                    </a:lnTo>
                    <a:lnTo>
                      <a:pt x="323" y="126"/>
                    </a:lnTo>
                    <a:lnTo>
                      <a:pt x="221" y="162"/>
                    </a:lnTo>
                    <a:lnTo>
                      <a:pt x="0" y="24"/>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0" name="Freeform 18"/>
              <p:cNvSpPr>
                <a:spLocks noEditPoints="1"/>
              </p:cNvSpPr>
              <p:nvPr/>
            </p:nvSpPr>
            <p:spPr bwMode="hidden">
              <a:xfrm>
                <a:off x="192" y="2284"/>
                <a:ext cx="1254" cy="923"/>
              </a:xfrm>
              <a:custGeom>
                <a:avLst/>
                <a:gdLst>
                  <a:gd name="T0" fmla="*/ 1166 w 1250"/>
                  <a:gd name="T1" fmla="*/ 641 h 923"/>
                  <a:gd name="T2" fmla="*/ 1166 w 1250"/>
                  <a:gd name="T3" fmla="*/ 473 h 923"/>
                  <a:gd name="T4" fmla="*/ 1136 w 1250"/>
                  <a:gd name="T5" fmla="*/ 384 h 923"/>
                  <a:gd name="T6" fmla="*/ 1112 w 1250"/>
                  <a:gd name="T7" fmla="*/ 288 h 923"/>
                  <a:gd name="T8" fmla="*/ 1053 w 1250"/>
                  <a:gd name="T9" fmla="*/ 174 h 923"/>
                  <a:gd name="T10" fmla="*/ 981 w 1250"/>
                  <a:gd name="T11" fmla="*/ 96 h 923"/>
                  <a:gd name="T12" fmla="*/ 963 w 1250"/>
                  <a:gd name="T13" fmla="*/ 72 h 923"/>
                  <a:gd name="T14" fmla="*/ 891 w 1250"/>
                  <a:gd name="T15" fmla="*/ 18 h 923"/>
                  <a:gd name="T16" fmla="*/ 819 w 1250"/>
                  <a:gd name="T17" fmla="*/ 6 h 923"/>
                  <a:gd name="T18" fmla="*/ 712 w 1250"/>
                  <a:gd name="T19" fmla="*/ 24 h 923"/>
                  <a:gd name="T20" fmla="*/ 664 w 1250"/>
                  <a:gd name="T21" fmla="*/ 42 h 923"/>
                  <a:gd name="T22" fmla="*/ 568 w 1250"/>
                  <a:gd name="T23" fmla="*/ 120 h 923"/>
                  <a:gd name="T24" fmla="*/ 532 w 1250"/>
                  <a:gd name="T25" fmla="*/ 228 h 923"/>
                  <a:gd name="T26" fmla="*/ 509 w 1250"/>
                  <a:gd name="T27" fmla="*/ 348 h 923"/>
                  <a:gd name="T28" fmla="*/ 431 w 1250"/>
                  <a:gd name="T29" fmla="*/ 479 h 923"/>
                  <a:gd name="T30" fmla="*/ 413 w 1250"/>
                  <a:gd name="T31" fmla="*/ 539 h 923"/>
                  <a:gd name="T32" fmla="*/ 353 w 1250"/>
                  <a:gd name="T33" fmla="*/ 599 h 923"/>
                  <a:gd name="T34" fmla="*/ 305 w 1250"/>
                  <a:gd name="T35" fmla="*/ 629 h 923"/>
                  <a:gd name="T36" fmla="*/ 293 w 1250"/>
                  <a:gd name="T37" fmla="*/ 635 h 923"/>
                  <a:gd name="T38" fmla="*/ 257 w 1250"/>
                  <a:gd name="T39" fmla="*/ 677 h 923"/>
                  <a:gd name="T40" fmla="*/ 150 w 1250"/>
                  <a:gd name="T41" fmla="*/ 797 h 923"/>
                  <a:gd name="T42" fmla="*/ 54 w 1250"/>
                  <a:gd name="T43" fmla="*/ 839 h 923"/>
                  <a:gd name="T44" fmla="*/ 156 w 1250"/>
                  <a:gd name="T45" fmla="*/ 905 h 923"/>
                  <a:gd name="T46" fmla="*/ 240 w 1250"/>
                  <a:gd name="T47" fmla="*/ 869 h 923"/>
                  <a:gd name="T48" fmla="*/ 640 w 1250"/>
                  <a:gd name="T49" fmla="*/ 827 h 923"/>
                  <a:gd name="T50" fmla="*/ 700 w 1250"/>
                  <a:gd name="T51" fmla="*/ 725 h 923"/>
                  <a:gd name="T52" fmla="*/ 694 w 1250"/>
                  <a:gd name="T53" fmla="*/ 611 h 923"/>
                  <a:gd name="T54" fmla="*/ 778 w 1250"/>
                  <a:gd name="T55" fmla="*/ 551 h 923"/>
                  <a:gd name="T56" fmla="*/ 879 w 1250"/>
                  <a:gd name="T57" fmla="*/ 449 h 923"/>
                  <a:gd name="T58" fmla="*/ 909 w 1250"/>
                  <a:gd name="T59" fmla="*/ 414 h 923"/>
                  <a:gd name="T60" fmla="*/ 975 w 1250"/>
                  <a:gd name="T61" fmla="*/ 318 h 923"/>
                  <a:gd name="T62" fmla="*/ 1023 w 1250"/>
                  <a:gd name="T63" fmla="*/ 336 h 923"/>
                  <a:gd name="T64" fmla="*/ 1118 w 1250"/>
                  <a:gd name="T65" fmla="*/ 617 h 923"/>
                  <a:gd name="T66" fmla="*/ 1112 w 1250"/>
                  <a:gd name="T67" fmla="*/ 689 h 923"/>
                  <a:gd name="T68" fmla="*/ 1148 w 1250"/>
                  <a:gd name="T69" fmla="*/ 749 h 923"/>
                  <a:gd name="T70" fmla="*/ 1202 w 1250"/>
                  <a:gd name="T71" fmla="*/ 713 h 923"/>
                  <a:gd name="T72" fmla="*/ 1238 w 1250"/>
                  <a:gd name="T73" fmla="*/ 749 h 923"/>
                  <a:gd name="T74" fmla="*/ 1250 w 1250"/>
                  <a:gd name="T75" fmla="*/ 743 h 923"/>
                  <a:gd name="T76" fmla="*/ 694 w 1250"/>
                  <a:gd name="T77" fmla="*/ 264 h 923"/>
                  <a:gd name="T78" fmla="*/ 784 w 1250"/>
                  <a:gd name="T79" fmla="*/ 372 h 923"/>
                  <a:gd name="T80" fmla="*/ 766 w 1250"/>
                  <a:gd name="T81" fmla="*/ 443 h 923"/>
                  <a:gd name="T82" fmla="*/ 706 w 1250"/>
                  <a:gd name="T83" fmla="*/ 515 h 923"/>
                  <a:gd name="T84" fmla="*/ 658 w 1250"/>
                  <a:gd name="T85" fmla="*/ 569 h 923"/>
                  <a:gd name="T86" fmla="*/ 616 w 1250"/>
                  <a:gd name="T87" fmla="*/ 593 h 923"/>
                  <a:gd name="T88" fmla="*/ 574 w 1250"/>
                  <a:gd name="T89" fmla="*/ 617 h 923"/>
                  <a:gd name="T90" fmla="*/ 562 w 1250"/>
                  <a:gd name="T91" fmla="*/ 707 h 923"/>
                  <a:gd name="T92" fmla="*/ 353 w 1250"/>
                  <a:gd name="T93" fmla="*/ 755 h 923"/>
                  <a:gd name="T94" fmla="*/ 389 w 1250"/>
                  <a:gd name="T95" fmla="*/ 641 h 923"/>
                  <a:gd name="T96" fmla="*/ 425 w 1250"/>
                  <a:gd name="T97" fmla="*/ 647 h 923"/>
                  <a:gd name="T98" fmla="*/ 443 w 1250"/>
                  <a:gd name="T99" fmla="*/ 617 h 923"/>
                  <a:gd name="T100" fmla="*/ 568 w 1250"/>
                  <a:gd name="T101" fmla="*/ 515 h 923"/>
                  <a:gd name="T102" fmla="*/ 616 w 1250"/>
                  <a:gd name="T103" fmla="*/ 473 h 923"/>
                  <a:gd name="T104" fmla="*/ 640 w 1250"/>
                  <a:gd name="T105" fmla="*/ 396 h 923"/>
                  <a:gd name="T106" fmla="*/ 640 w 1250"/>
                  <a:gd name="T107" fmla="*/ 378 h 923"/>
                  <a:gd name="T108" fmla="*/ 664 w 1250"/>
                  <a:gd name="T109" fmla="*/ 270 h 923"/>
                  <a:gd name="T110" fmla="*/ 682 w 1250"/>
                  <a:gd name="T111" fmla="*/ 192 h 923"/>
                  <a:gd name="T112" fmla="*/ 694 w 1250"/>
                  <a:gd name="T113" fmla="*/ 264 h 923"/>
                  <a:gd name="T114" fmla="*/ 532 w 1250"/>
                  <a:gd name="T115" fmla="*/ 455 h 923"/>
                  <a:gd name="T116" fmla="*/ 634 w 1250"/>
                  <a:gd name="T117" fmla="*/ 803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50" h="923">
                    <a:moveTo>
                      <a:pt x="1244" y="713"/>
                    </a:moveTo>
                    <a:lnTo>
                      <a:pt x="1214" y="683"/>
                    </a:lnTo>
                    <a:lnTo>
                      <a:pt x="1166" y="653"/>
                    </a:lnTo>
                    <a:lnTo>
                      <a:pt x="1166" y="653"/>
                    </a:lnTo>
                    <a:lnTo>
                      <a:pt x="1166" y="641"/>
                    </a:lnTo>
                    <a:lnTo>
                      <a:pt x="1172" y="617"/>
                    </a:lnTo>
                    <a:lnTo>
                      <a:pt x="1172" y="581"/>
                    </a:lnTo>
                    <a:lnTo>
                      <a:pt x="1172" y="545"/>
                    </a:lnTo>
                    <a:lnTo>
                      <a:pt x="1172" y="509"/>
                    </a:lnTo>
                    <a:lnTo>
                      <a:pt x="1166" y="473"/>
                    </a:lnTo>
                    <a:lnTo>
                      <a:pt x="1154" y="443"/>
                    </a:lnTo>
                    <a:lnTo>
                      <a:pt x="1148" y="431"/>
                    </a:lnTo>
                    <a:lnTo>
                      <a:pt x="1142" y="425"/>
                    </a:lnTo>
                    <a:lnTo>
                      <a:pt x="1142" y="408"/>
                    </a:lnTo>
                    <a:lnTo>
                      <a:pt x="1136" y="384"/>
                    </a:lnTo>
                    <a:lnTo>
                      <a:pt x="1130" y="354"/>
                    </a:lnTo>
                    <a:lnTo>
                      <a:pt x="1118" y="324"/>
                    </a:lnTo>
                    <a:lnTo>
                      <a:pt x="1106" y="300"/>
                    </a:lnTo>
                    <a:lnTo>
                      <a:pt x="1112" y="294"/>
                    </a:lnTo>
                    <a:lnTo>
                      <a:pt x="1112" y="288"/>
                    </a:lnTo>
                    <a:lnTo>
                      <a:pt x="1112" y="270"/>
                    </a:lnTo>
                    <a:lnTo>
                      <a:pt x="1106" y="252"/>
                    </a:lnTo>
                    <a:lnTo>
                      <a:pt x="1083" y="210"/>
                    </a:lnTo>
                    <a:lnTo>
                      <a:pt x="1059" y="180"/>
                    </a:lnTo>
                    <a:lnTo>
                      <a:pt x="1053" y="174"/>
                    </a:lnTo>
                    <a:lnTo>
                      <a:pt x="1047" y="168"/>
                    </a:lnTo>
                    <a:lnTo>
                      <a:pt x="1041" y="126"/>
                    </a:lnTo>
                    <a:lnTo>
                      <a:pt x="1017" y="114"/>
                    </a:lnTo>
                    <a:lnTo>
                      <a:pt x="987" y="90"/>
                    </a:lnTo>
                    <a:lnTo>
                      <a:pt x="981" y="96"/>
                    </a:lnTo>
                    <a:lnTo>
                      <a:pt x="981" y="102"/>
                    </a:lnTo>
                    <a:lnTo>
                      <a:pt x="975" y="120"/>
                    </a:lnTo>
                    <a:lnTo>
                      <a:pt x="975" y="108"/>
                    </a:lnTo>
                    <a:lnTo>
                      <a:pt x="969" y="90"/>
                    </a:lnTo>
                    <a:lnTo>
                      <a:pt x="963" y="72"/>
                    </a:lnTo>
                    <a:lnTo>
                      <a:pt x="963" y="66"/>
                    </a:lnTo>
                    <a:lnTo>
                      <a:pt x="933" y="42"/>
                    </a:lnTo>
                    <a:lnTo>
                      <a:pt x="921" y="36"/>
                    </a:lnTo>
                    <a:lnTo>
                      <a:pt x="915" y="30"/>
                    </a:lnTo>
                    <a:lnTo>
                      <a:pt x="891" y="18"/>
                    </a:lnTo>
                    <a:lnTo>
                      <a:pt x="885" y="18"/>
                    </a:lnTo>
                    <a:lnTo>
                      <a:pt x="867" y="18"/>
                    </a:lnTo>
                    <a:lnTo>
                      <a:pt x="855" y="18"/>
                    </a:lnTo>
                    <a:lnTo>
                      <a:pt x="849" y="18"/>
                    </a:lnTo>
                    <a:lnTo>
                      <a:pt x="819" y="6"/>
                    </a:lnTo>
                    <a:lnTo>
                      <a:pt x="796" y="0"/>
                    </a:lnTo>
                    <a:lnTo>
                      <a:pt x="772" y="6"/>
                    </a:lnTo>
                    <a:lnTo>
                      <a:pt x="754" y="18"/>
                    </a:lnTo>
                    <a:lnTo>
                      <a:pt x="730" y="18"/>
                    </a:lnTo>
                    <a:lnTo>
                      <a:pt x="712" y="24"/>
                    </a:lnTo>
                    <a:lnTo>
                      <a:pt x="700" y="30"/>
                    </a:lnTo>
                    <a:lnTo>
                      <a:pt x="700" y="30"/>
                    </a:lnTo>
                    <a:lnTo>
                      <a:pt x="694" y="30"/>
                    </a:lnTo>
                    <a:lnTo>
                      <a:pt x="688" y="30"/>
                    </a:lnTo>
                    <a:lnTo>
                      <a:pt x="664" y="42"/>
                    </a:lnTo>
                    <a:lnTo>
                      <a:pt x="628" y="60"/>
                    </a:lnTo>
                    <a:lnTo>
                      <a:pt x="586" y="90"/>
                    </a:lnTo>
                    <a:lnTo>
                      <a:pt x="574" y="108"/>
                    </a:lnTo>
                    <a:lnTo>
                      <a:pt x="562" y="120"/>
                    </a:lnTo>
                    <a:lnTo>
                      <a:pt x="568" y="120"/>
                    </a:lnTo>
                    <a:lnTo>
                      <a:pt x="568" y="114"/>
                    </a:lnTo>
                    <a:lnTo>
                      <a:pt x="550" y="150"/>
                    </a:lnTo>
                    <a:lnTo>
                      <a:pt x="538" y="192"/>
                    </a:lnTo>
                    <a:lnTo>
                      <a:pt x="532" y="216"/>
                    </a:lnTo>
                    <a:lnTo>
                      <a:pt x="532" y="228"/>
                    </a:lnTo>
                    <a:lnTo>
                      <a:pt x="532" y="228"/>
                    </a:lnTo>
                    <a:lnTo>
                      <a:pt x="527" y="246"/>
                    </a:lnTo>
                    <a:lnTo>
                      <a:pt x="521" y="276"/>
                    </a:lnTo>
                    <a:lnTo>
                      <a:pt x="515" y="312"/>
                    </a:lnTo>
                    <a:lnTo>
                      <a:pt x="509" y="348"/>
                    </a:lnTo>
                    <a:lnTo>
                      <a:pt x="473" y="390"/>
                    </a:lnTo>
                    <a:lnTo>
                      <a:pt x="473" y="396"/>
                    </a:lnTo>
                    <a:lnTo>
                      <a:pt x="467" y="402"/>
                    </a:lnTo>
                    <a:lnTo>
                      <a:pt x="449" y="437"/>
                    </a:lnTo>
                    <a:lnTo>
                      <a:pt x="431" y="479"/>
                    </a:lnTo>
                    <a:lnTo>
                      <a:pt x="419" y="521"/>
                    </a:lnTo>
                    <a:lnTo>
                      <a:pt x="413" y="527"/>
                    </a:lnTo>
                    <a:lnTo>
                      <a:pt x="413" y="533"/>
                    </a:lnTo>
                    <a:lnTo>
                      <a:pt x="413" y="539"/>
                    </a:lnTo>
                    <a:lnTo>
                      <a:pt x="413" y="539"/>
                    </a:lnTo>
                    <a:lnTo>
                      <a:pt x="413" y="539"/>
                    </a:lnTo>
                    <a:lnTo>
                      <a:pt x="413" y="539"/>
                    </a:lnTo>
                    <a:lnTo>
                      <a:pt x="413" y="539"/>
                    </a:lnTo>
                    <a:lnTo>
                      <a:pt x="413" y="539"/>
                    </a:lnTo>
                    <a:lnTo>
                      <a:pt x="353" y="599"/>
                    </a:lnTo>
                    <a:lnTo>
                      <a:pt x="347" y="599"/>
                    </a:lnTo>
                    <a:lnTo>
                      <a:pt x="341" y="599"/>
                    </a:lnTo>
                    <a:lnTo>
                      <a:pt x="335" y="611"/>
                    </a:lnTo>
                    <a:lnTo>
                      <a:pt x="311" y="629"/>
                    </a:lnTo>
                    <a:lnTo>
                      <a:pt x="305" y="629"/>
                    </a:lnTo>
                    <a:lnTo>
                      <a:pt x="299" y="629"/>
                    </a:lnTo>
                    <a:lnTo>
                      <a:pt x="299" y="635"/>
                    </a:lnTo>
                    <a:lnTo>
                      <a:pt x="293" y="635"/>
                    </a:lnTo>
                    <a:lnTo>
                      <a:pt x="293" y="635"/>
                    </a:lnTo>
                    <a:lnTo>
                      <a:pt x="293" y="635"/>
                    </a:lnTo>
                    <a:lnTo>
                      <a:pt x="293" y="635"/>
                    </a:lnTo>
                    <a:lnTo>
                      <a:pt x="257" y="659"/>
                    </a:lnTo>
                    <a:lnTo>
                      <a:pt x="257" y="665"/>
                    </a:lnTo>
                    <a:lnTo>
                      <a:pt x="257" y="665"/>
                    </a:lnTo>
                    <a:lnTo>
                      <a:pt x="257" y="677"/>
                    </a:lnTo>
                    <a:lnTo>
                      <a:pt x="257" y="701"/>
                    </a:lnTo>
                    <a:lnTo>
                      <a:pt x="257" y="719"/>
                    </a:lnTo>
                    <a:lnTo>
                      <a:pt x="257" y="731"/>
                    </a:lnTo>
                    <a:lnTo>
                      <a:pt x="216" y="725"/>
                    </a:lnTo>
                    <a:lnTo>
                      <a:pt x="150" y="797"/>
                    </a:lnTo>
                    <a:lnTo>
                      <a:pt x="150" y="827"/>
                    </a:lnTo>
                    <a:lnTo>
                      <a:pt x="174" y="827"/>
                    </a:lnTo>
                    <a:lnTo>
                      <a:pt x="114" y="845"/>
                    </a:lnTo>
                    <a:lnTo>
                      <a:pt x="108" y="851"/>
                    </a:lnTo>
                    <a:lnTo>
                      <a:pt x="54" y="839"/>
                    </a:lnTo>
                    <a:lnTo>
                      <a:pt x="0" y="857"/>
                    </a:lnTo>
                    <a:lnTo>
                      <a:pt x="0" y="875"/>
                    </a:lnTo>
                    <a:lnTo>
                      <a:pt x="102" y="893"/>
                    </a:lnTo>
                    <a:lnTo>
                      <a:pt x="96" y="893"/>
                    </a:lnTo>
                    <a:lnTo>
                      <a:pt x="156" y="905"/>
                    </a:lnTo>
                    <a:lnTo>
                      <a:pt x="168" y="899"/>
                    </a:lnTo>
                    <a:lnTo>
                      <a:pt x="311" y="923"/>
                    </a:lnTo>
                    <a:lnTo>
                      <a:pt x="365" y="911"/>
                    </a:lnTo>
                    <a:lnTo>
                      <a:pt x="371" y="887"/>
                    </a:lnTo>
                    <a:lnTo>
                      <a:pt x="240" y="869"/>
                    </a:lnTo>
                    <a:lnTo>
                      <a:pt x="240" y="863"/>
                    </a:lnTo>
                    <a:lnTo>
                      <a:pt x="497" y="791"/>
                    </a:lnTo>
                    <a:lnTo>
                      <a:pt x="503" y="809"/>
                    </a:lnTo>
                    <a:lnTo>
                      <a:pt x="640" y="827"/>
                    </a:lnTo>
                    <a:lnTo>
                      <a:pt x="640" y="827"/>
                    </a:lnTo>
                    <a:lnTo>
                      <a:pt x="700" y="725"/>
                    </a:lnTo>
                    <a:lnTo>
                      <a:pt x="700" y="725"/>
                    </a:lnTo>
                    <a:lnTo>
                      <a:pt x="700" y="725"/>
                    </a:lnTo>
                    <a:lnTo>
                      <a:pt x="700" y="725"/>
                    </a:lnTo>
                    <a:lnTo>
                      <a:pt x="700" y="725"/>
                    </a:lnTo>
                    <a:lnTo>
                      <a:pt x="658" y="719"/>
                    </a:lnTo>
                    <a:lnTo>
                      <a:pt x="664" y="653"/>
                    </a:lnTo>
                    <a:lnTo>
                      <a:pt x="664" y="653"/>
                    </a:lnTo>
                    <a:lnTo>
                      <a:pt x="670" y="623"/>
                    </a:lnTo>
                    <a:lnTo>
                      <a:pt x="694" y="611"/>
                    </a:lnTo>
                    <a:lnTo>
                      <a:pt x="694" y="605"/>
                    </a:lnTo>
                    <a:lnTo>
                      <a:pt x="694" y="605"/>
                    </a:lnTo>
                    <a:lnTo>
                      <a:pt x="718" y="587"/>
                    </a:lnTo>
                    <a:lnTo>
                      <a:pt x="748" y="569"/>
                    </a:lnTo>
                    <a:lnTo>
                      <a:pt x="778" y="551"/>
                    </a:lnTo>
                    <a:lnTo>
                      <a:pt x="796" y="533"/>
                    </a:lnTo>
                    <a:lnTo>
                      <a:pt x="819" y="515"/>
                    </a:lnTo>
                    <a:lnTo>
                      <a:pt x="843" y="497"/>
                    </a:lnTo>
                    <a:lnTo>
                      <a:pt x="867" y="467"/>
                    </a:lnTo>
                    <a:lnTo>
                      <a:pt x="879" y="449"/>
                    </a:lnTo>
                    <a:lnTo>
                      <a:pt x="879" y="443"/>
                    </a:lnTo>
                    <a:lnTo>
                      <a:pt x="885" y="443"/>
                    </a:lnTo>
                    <a:lnTo>
                      <a:pt x="891" y="431"/>
                    </a:lnTo>
                    <a:lnTo>
                      <a:pt x="903" y="425"/>
                    </a:lnTo>
                    <a:lnTo>
                      <a:pt x="909" y="414"/>
                    </a:lnTo>
                    <a:lnTo>
                      <a:pt x="909" y="390"/>
                    </a:lnTo>
                    <a:lnTo>
                      <a:pt x="903" y="360"/>
                    </a:lnTo>
                    <a:lnTo>
                      <a:pt x="927" y="348"/>
                    </a:lnTo>
                    <a:lnTo>
                      <a:pt x="951" y="330"/>
                    </a:lnTo>
                    <a:lnTo>
                      <a:pt x="975" y="318"/>
                    </a:lnTo>
                    <a:lnTo>
                      <a:pt x="993" y="300"/>
                    </a:lnTo>
                    <a:lnTo>
                      <a:pt x="999" y="306"/>
                    </a:lnTo>
                    <a:lnTo>
                      <a:pt x="1011" y="306"/>
                    </a:lnTo>
                    <a:lnTo>
                      <a:pt x="1023" y="336"/>
                    </a:lnTo>
                    <a:lnTo>
                      <a:pt x="1023" y="336"/>
                    </a:lnTo>
                    <a:lnTo>
                      <a:pt x="1071" y="449"/>
                    </a:lnTo>
                    <a:lnTo>
                      <a:pt x="1071" y="467"/>
                    </a:lnTo>
                    <a:lnTo>
                      <a:pt x="1077" y="497"/>
                    </a:lnTo>
                    <a:lnTo>
                      <a:pt x="1101" y="563"/>
                    </a:lnTo>
                    <a:lnTo>
                      <a:pt x="1118" y="617"/>
                    </a:lnTo>
                    <a:lnTo>
                      <a:pt x="1124" y="641"/>
                    </a:lnTo>
                    <a:lnTo>
                      <a:pt x="1124" y="653"/>
                    </a:lnTo>
                    <a:lnTo>
                      <a:pt x="1118" y="659"/>
                    </a:lnTo>
                    <a:lnTo>
                      <a:pt x="1112" y="671"/>
                    </a:lnTo>
                    <a:lnTo>
                      <a:pt x="1112" y="689"/>
                    </a:lnTo>
                    <a:lnTo>
                      <a:pt x="1118" y="701"/>
                    </a:lnTo>
                    <a:lnTo>
                      <a:pt x="1124" y="719"/>
                    </a:lnTo>
                    <a:lnTo>
                      <a:pt x="1130" y="737"/>
                    </a:lnTo>
                    <a:lnTo>
                      <a:pt x="1136" y="749"/>
                    </a:lnTo>
                    <a:lnTo>
                      <a:pt x="1148" y="749"/>
                    </a:lnTo>
                    <a:lnTo>
                      <a:pt x="1154" y="743"/>
                    </a:lnTo>
                    <a:lnTo>
                      <a:pt x="1154" y="725"/>
                    </a:lnTo>
                    <a:lnTo>
                      <a:pt x="1148" y="707"/>
                    </a:lnTo>
                    <a:lnTo>
                      <a:pt x="1148" y="701"/>
                    </a:lnTo>
                    <a:lnTo>
                      <a:pt x="1202" y="713"/>
                    </a:lnTo>
                    <a:lnTo>
                      <a:pt x="1208" y="719"/>
                    </a:lnTo>
                    <a:lnTo>
                      <a:pt x="1214" y="737"/>
                    </a:lnTo>
                    <a:lnTo>
                      <a:pt x="1220" y="749"/>
                    </a:lnTo>
                    <a:lnTo>
                      <a:pt x="1232" y="755"/>
                    </a:lnTo>
                    <a:lnTo>
                      <a:pt x="1238" y="749"/>
                    </a:lnTo>
                    <a:lnTo>
                      <a:pt x="1232" y="737"/>
                    </a:lnTo>
                    <a:lnTo>
                      <a:pt x="1238" y="749"/>
                    </a:lnTo>
                    <a:lnTo>
                      <a:pt x="1244" y="755"/>
                    </a:lnTo>
                    <a:lnTo>
                      <a:pt x="1250" y="749"/>
                    </a:lnTo>
                    <a:lnTo>
                      <a:pt x="1250" y="743"/>
                    </a:lnTo>
                    <a:lnTo>
                      <a:pt x="1250" y="731"/>
                    </a:lnTo>
                    <a:lnTo>
                      <a:pt x="1244" y="719"/>
                    </a:lnTo>
                    <a:lnTo>
                      <a:pt x="1244" y="713"/>
                    </a:lnTo>
                    <a:lnTo>
                      <a:pt x="1244" y="713"/>
                    </a:lnTo>
                    <a:close/>
                    <a:moveTo>
                      <a:pt x="694" y="264"/>
                    </a:moveTo>
                    <a:lnTo>
                      <a:pt x="700" y="276"/>
                    </a:lnTo>
                    <a:lnTo>
                      <a:pt x="712" y="288"/>
                    </a:lnTo>
                    <a:lnTo>
                      <a:pt x="742" y="330"/>
                    </a:lnTo>
                    <a:lnTo>
                      <a:pt x="778" y="360"/>
                    </a:lnTo>
                    <a:lnTo>
                      <a:pt x="784" y="372"/>
                    </a:lnTo>
                    <a:lnTo>
                      <a:pt x="790" y="378"/>
                    </a:lnTo>
                    <a:lnTo>
                      <a:pt x="796" y="384"/>
                    </a:lnTo>
                    <a:lnTo>
                      <a:pt x="796" y="384"/>
                    </a:lnTo>
                    <a:lnTo>
                      <a:pt x="790" y="431"/>
                    </a:lnTo>
                    <a:lnTo>
                      <a:pt x="766" y="443"/>
                    </a:lnTo>
                    <a:lnTo>
                      <a:pt x="748" y="461"/>
                    </a:lnTo>
                    <a:lnTo>
                      <a:pt x="724" y="485"/>
                    </a:lnTo>
                    <a:lnTo>
                      <a:pt x="712" y="503"/>
                    </a:lnTo>
                    <a:lnTo>
                      <a:pt x="712" y="509"/>
                    </a:lnTo>
                    <a:lnTo>
                      <a:pt x="706" y="515"/>
                    </a:lnTo>
                    <a:lnTo>
                      <a:pt x="688" y="533"/>
                    </a:lnTo>
                    <a:lnTo>
                      <a:pt x="670" y="551"/>
                    </a:lnTo>
                    <a:lnTo>
                      <a:pt x="658" y="563"/>
                    </a:lnTo>
                    <a:lnTo>
                      <a:pt x="658" y="569"/>
                    </a:lnTo>
                    <a:lnTo>
                      <a:pt x="658" y="569"/>
                    </a:lnTo>
                    <a:lnTo>
                      <a:pt x="658" y="569"/>
                    </a:lnTo>
                    <a:lnTo>
                      <a:pt x="652" y="569"/>
                    </a:lnTo>
                    <a:lnTo>
                      <a:pt x="652" y="575"/>
                    </a:lnTo>
                    <a:lnTo>
                      <a:pt x="640" y="581"/>
                    </a:lnTo>
                    <a:lnTo>
                      <a:pt x="616" y="593"/>
                    </a:lnTo>
                    <a:lnTo>
                      <a:pt x="604" y="599"/>
                    </a:lnTo>
                    <a:lnTo>
                      <a:pt x="592" y="605"/>
                    </a:lnTo>
                    <a:lnTo>
                      <a:pt x="592" y="605"/>
                    </a:lnTo>
                    <a:lnTo>
                      <a:pt x="586" y="611"/>
                    </a:lnTo>
                    <a:lnTo>
                      <a:pt x="574" y="617"/>
                    </a:lnTo>
                    <a:lnTo>
                      <a:pt x="562" y="629"/>
                    </a:lnTo>
                    <a:lnTo>
                      <a:pt x="550" y="635"/>
                    </a:lnTo>
                    <a:lnTo>
                      <a:pt x="550" y="653"/>
                    </a:lnTo>
                    <a:lnTo>
                      <a:pt x="556" y="677"/>
                    </a:lnTo>
                    <a:lnTo>
                      <a:pt x="562" y="707"/>
                    </a:lnTo>
                    <a:lnTo>
                      <a:pt x="538" y="737"/>
                    </a:lnTo>
                    <a:lnTo>
                      <a:pt x="377" y="785"/>
                    </a:lnTo>
                    <a:lnTo>
                      <a:pt x="365" y="761"/>
                    </a:lnTo>
                    <a:lnTo>
                      <a:pt x="359" y="755"/>
                    </a:lnTo>
                    <a:lnTo>
                      <a:pt x="353" y="755"/>
                    </a:lnTo>
                    <a:lnTo>
                      <a:pt x="359" y="683"/>
                    </a:lnTo>
                    <a:lnTo>
                      <a:pt x="365" y="671"/>
                    </a:lnTo>
                    <a:lnTo>
                      <a:pt x="371" y="665"/>
                    </a:lnTo>
                    <a:lnTo>
                      <a:pt x="389" y="641"/>
                    </a:lnTo>
                    <a:lnTo>
                      <a:pt x="389" y="641"/>
                    </a:lnTo>
                    <a:lnTo>
                      <a:pt x="413" y="629"/>
                    </a:lnTo>
                    <a:lnTo>
                      <a:pt x="431" y="611"/>
                    </a:lnTo>
                    <a:lnTo>
                      <a:pt x="419" y="623"/>
                    </a:lnTo>
                    <a:lnTo>
                      <a:pt x="419" y="629"/>
                    </a:lnTo>
                    <a:lnTo>
                      <a:pt x="425" y="647"/>
                    </a:lnTo>
                    <a:lnTo>
                      <a:pt x="425" y="659"/>
                    </a:lnTo>
                    <a:lnTo>
                      <a:pt x="431" y="665"/>
                    </a:lnTo>
                    <a:lnTo>
                      <a:pt x="437" y="659"/>
                    </a:lnTo>
                    <a:lnTo>
                      <a:pt x="443" y="635"/>
                    </a:lnTo>
                    <a:lnTo>
                      <a:pt x="443" y="617"/>
                    </a:lnTo>
                    <a:lnTo>
                      <a:pt x="443" y="605"/>
                    </a:lnTo>
                    <a:lnTo>
                      <a:pt x="491" y="575"/>
                    </a:lnTo>
                    <a:lnTo>
                      <a:pt x="527" y="545"/>
                    </a:lnTo>
                    <a:lnTo>
                      <a:pt x="550" y="527"/>
                    </a:lnTo>
                    <a:lnTo>
                      <a:pt x="568" y="515"/>
                    </a:lnTo>
                    <a:lnTo>
                      <a:pt x="586" y="503"/>
                    </a:lnTo>
                    <a:lnTo>
                      <a:pt x="598" y="497"/>
                    </a:lnTo>
                    <a:lnTo>
                      <a:pt x="610" y="485"/>
                    </a:lnTo>
                    <a:lnTo>
                      <a:pt x="616" y="479"/>
                    </a:lnTo>
                    <a:lnTo>
                      <a:pt x="616" y="473"/>
                    </a:lnTo>
                    <a:lnTo>
                      <a:pt x="628" y="455"/>
                    </a:lnTo>
                    <a:lnTo>
                      <a:pt x="634" y="431"/>
                    </a:lnTo>
                    <a:lnTo>
                      <a:pt x="640" y="408"/>
                    </a:lnTo>
                    <a:lnTo>
                      <a:pt x="640" y="402"/>
                    </a:lnTo>
                    <a:lnTo>
                      <a:pt x="640" y="396"/>
                    </a:lnTo>
                    <a:lnTo>
                      <a:pt x="628" y="396"/>
                    </a:lnTo>
                    <a:lnTo>
                      <a:pt x="634" y="396"/>
                    </a:lnTo>
                    <a:lnTo>
                      <a:pt x="634" y="396"/>
                    </a:lnTo>
                    <a:lnTo>
                      <a:pt x="634" y="390"/>
                    </a:lnTo>
                    <a:lnTo>
                      <a:pt x="640" y="378"/>
                    </a:lnTo>
                    <a:lnTo>
                      <a:pt x="652" y="336"/>
                    </a:lnTo>
                    <a:lnTo>
                      <a:pt x="664" y="300"/>
                    </a:lnTo>
                    <a:lnTo>
                      <a:pt x="664" y="282"/>
                    </a:lnTo>
                    <a:lnTo>
                      <a:pt x="670" y="276"/>
                    </a:lnTo>
                    <a:lnTo>
                      <a:pt x="664" y="270"/>
                    </a:lnTo>
                    <a:lnTo>
                      <a:pt x="658" y="258"/>
                    </a:lnTo>
                    <a:lnTo>
                      <a:pt x="646" y="246"/>
                    </a:lnTo>
                    <a:lnTo>
                      <a:pt x="640" y="240"/>
                    </a:lnTo>
                    <a:lnTo>
                      <a:pt x="676" y="258"/>
                    </a:lnTo>
                    <a:lnTo>
                      <a:pt x="682" y="192"/>
                    </a:lnTo>
                    <a:lnTo>
                      <a:pt x="682" y="198"/>
                    </a:lnTo>
                    <a:lnTo>
                      <a:pt x="682" y="222"/>
                    </a:lnTo>
                    <a:lnTo>
                      <a:pt x="688" y="246"/>
                    </a:lnTo>
                    <a:lnTo>
                      <a:pt x="694" y="264"/>
                    </a:lnTo>
                    <a:lnTo>
                      <a:pt x="694" y="264"/>
                    </a:lnTo>
                    <a:close/>
                    <a:moveTo>
                      <a:pt x="532" y="455"/>
                    </a:moveTo>
                    <a:lnTo>
                      <a:pt x="527" y="461"/>
                    </a:lnTo>
                    <a:lnTo>
                      <a:pt x="532" y="449"/>
                    </a:lnTo>
                    <a:lnTo>
                      <a:pt x="532" y="455"/>
                    </a:lnTo>
                    <a:lnTo>
                      <a:pt x="532" y="455"/>
                    </a:lnTo>
                    <a:close/>
                    <a:moveTo>
                      <a:pt x="634" y="803"/>
                    </a:moveTo>
                    <a:lnTo>
                      <a:pt x="634" y="803"/>
                    </a:lnTo>
                    <a:lnTo>
                      <a:pt x="634" y="803"/>
                    </a:lnTo>
                    <a:lnTo>
                      <a:pt x="634" y="803"/>
                    </a:lnTo>
                    <a:lnTo>
                      <a:pt x="634" y="80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1" name="Freeform 19"/>
              <p:cNvSpPr>
                <a:spLocks/>
              </p:cNvSpPr>
              <p:nvPr/>
            </p:nvSpPr>
            <p:spPr bwMode="hidden">
              <a:xfrm>
                <a:off x="684" y="2709"/>
                <a:ext cx="47" cy="78"/>
              </a:xfrm>
              <a:custGeom>
                <a:avLst/>
                <a:gdLst>
                  <a:gd name="T0" fmla="*/ 12 w 47"/>
                  <a:gd name="T1" fmla="*/ 72 h 78"/>
                  <a:gd name="T2" fmla="*/ 18 w 47"/>
                  <a:gd name="T3" fmla="*/ 60 h 78"/>
                  <a:gd name="T4" fmla="*/ 24 w 47"/>
                  <a:gd name="T5" fmla="*/ 54 h 78"/>
                  <a:gd name="T6" fmla="*/ 47 w 47"/>
                  <a:gd name="T7" fmla="*/ 0 h 78"/>
                  <a:gd name="T8" fmla="*/ 0 w 47"/>
                  <a:gd name="T9" fmla="*/ 78 h 78"/>
                  <a:gd name="T10" fmla="*/ 12 w 47"/>
                  <a:gd name="T11" fmla="*/ 72 h 78"/>
                  <a:gd name="T12" fmla="*/ 12 w 47"/>
                  <a:gd name="T13" fmla="*/ 72 h 78"/>
                </a:gdLst>
                <a:ahLst/>
                <a:cxnLst>
                  <a:cxn ang="0">
                    <a:pos x="T0" y="T1"/>
                  </a:cxn>
                  <a:cxn ang="0">
                    <a:pos x="T2" y="T3"/>
                  </a:cxn>
                  <a:cxn ang="0">
                    <a:pos x="T4" y="T5"/>
                  </a:cxn>
                  <a:cxn ang="0">
                    <a:pos x="T6" y="T7"/>
                  </a:cxn>
                  <a:cxn ang="0">
                    <a:pos x="T8" y="T9"/>
                  </a:cxn>
                  <a:cxn ang="0">
                    <a:pos x="T10" y="T11"/>
                  </a:cxn>
                  <a:cxn ang="0">
                    <a:pos x="T12" y="T13"/>
                  </a:cxn>
                </a:cxnLst>
                <a:rect l="0" t="0" r="r" b="b"/>
                <a:pathLst>
                  <a:path w="47" h="78">
                    <a:moveTo>
                      <a:pt x="12" y="72"/>
                    </a:moveTo>
                    <a:lnTo>
                      <a:pt x="18" y="60"/>
                    </a:lnTo>
                    <a:lnTo>
                      <a:pt x="24" y="54"/>
                    </a:lnTo>
                    <a:lnTo>
                      <a:pt x="47" y="0"/>
                    </a:lnTo>
                    <a:lnTo>
                      <a:pt x="0" y="78"/>
                    </a:lnTo>
                    <a:lnTo>
                      <a:pt x="12" y="72"/>
                    </a:lnTo>
                    <a:lnTo>
                      <a:pt x="12" y="72"/>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2" name="Freeform 20"/>
              <p:cNvSpPr>
                <a:spLocks/>
              </p:cNvSpPr>
              <p:nvPr/>
            </p:nvSpPr>
            <p:spPr bwMode="hidden">
              <a:xfrm>
                <a:off x="1284" y="2572"/>
                <a:ext cx="149" cy="419"/>
              </a:xfrm>
              <a:custGeom>
                <a:avLst/>
                <a:gdLst>
                  <a:gd name="T0" fmla="*/ 29 w 149"/>
                  <a:gd name="T1" fmla="*/ 96 h 419"/>
                  <a:gd name="T2" fmla="*/ 41 w 149"/>
                  <a:gd name="T3" fmla="*/ 126 h 419"/>
                  <a:gd name="T4" fmla="*/ 29 w 149"/>
                  <a:gd name="T5" fmla="*/ 161 h 419"/>
                  <a:gd name="T6" fmla="*/ 47 w 149"/>
                  <a:gd name="T7" fmla="*/ 149 h 419"/>
                  <a:gd name="T8" fmla="*/ 53 w 149"/>
                  <a:gd name="T9" fmla="*/ 347 h 419"/>
                  <a:gd name="T10" fmla="*/ 65 w 149"/>
                  <a:gd name="T11" fmla="*/ 371 h 419"/>
                  <a:gd name="T12" fmla="*/ 65 w 149"/>
                  <a:gd name="T13" fmla="*/ 377 h 419"/>
                  <a:gd name="T14" fmla="*/ 65 w 149"/>
                  <a:gd name="T15" fmla="*/ 389 h 419"/>
                  <a:gd name="T16" fmla="*/ 77 w 149"/>
                  <a:gd name="T17" fmla="*/ 395 h 419"/>
                  <a:gd name="T18" fmla="*/ 101 w 149"/>
                  <a:gd name="T19" fmla="*/ 407 h 419"/>
                  <a:gd name="T20" fmla="*/ 125 w 149"/>
                  <a:gd name="T21" fmla="*/ 413 h 419"/>
                  <a:gd name="T22" fmla="*/ 149 w 149"/>
                  <a:gd name="T23" fmla="*/ 419 h 419"/>
                  <a:gd name="T24" fmla="*/ 125 w 149"/>
                  <a:gd name="T25" fmla="*/ 395 h 419"/>
                  <a:gd name="T26" fmla="*/ 77 w 149"/>
                  <a:gd name="T27" fmla="*/ 365 h 419"/>
                  <a:gd name="T28" fmla="*/ 77 w 149"/>
                  <a:gd name="T29" fmla="*/ 365 h 419"/>
                  <a:gd name="T30" fmla="*/ 77 w 149"/>
                  <a:gd name="T31" fmla="*/ 353 h 419"/>
                  <a:gd name="T32" fmla="*/ 83 w 149"/>
                  <a:gd name="T33" fmla="*/ 329 h 419"/>
                  <a:gd name="T34" fmla="*/ 83 w 149"/>
                  <a:gd name="T35" fmla="*/ 293 h 419"/>
                  <a:gd name="T36" fmla="*/ 83 w 149"/>
                  <a:gd name="T37" fmla="*/ 257 h 419"/>
                  <a:gd name="T38" fmla="*/ 83 w 149"/>
                  <a:gd name="T39" fmla="*/ 221 h 419"/>
                  <a:gd name="T40" fmla="*/ 77 w 149"/>
                  <a:gd name="T41" fmla="*/ 185 h 419"/>
                  <a:gd name="T42" fmla="*/ 65 w 149"/>
                  <a:gd name="T43" fmla="*/ 155 h 419"/>
                  <a:gd name="T44" fmla="*/ 59 w 149"/>
                  <a:gd name="T45" fmla="*/ 143 h 419"/>
                  <a:gd name="T46" fmla="*/ 53 w 149"/>
                  <a:gd name="T47" fmla="*/ 137 h 419"/>
                  <a:gd name="T48" fmla="*/ 53 w 149"/>
                  <a:gd name="T49" fmla="*/ 120 h 419"/>
                  <a:gd name="T50" fmla="*/ 53 w 149"/>
                  <a:gd name="T51" fmla="*/ 108 h 419"/>
                  <a:gd name="T52" fmla="*/ 47 w 149"/>
                  <a:gd name="T53" fmla="*/ 90 h 419"/>
                  <a:gd name="T54" fmla="*/ 35 w 149"/>
                  <a:gd name="T55" fmla="*/ 54 h 419"/>
                  <a:gd name="T56" fmla="*/ 23 w 149"/>
                  <a:gd name="T57" fmla="*/ 18 h 419"/>
                  <a:gd name="T58" fmla="*/ 17 w 149"/>
                  <a:gd name="T59" fmla="*/ 6 h 419"/>
                  <a:gd name="T60" fmla="*/ 17 w 149"/>
                  <a:gd name="T61" fmla="*/ 0 h 419"/>
                  <a:gd name="T62" fmla="*/ 0 w 149"/>
                  <a:gd name="T63" fmla="*/ 6 h 419"/>
                  <a:gd name="T64" fmla="*/ 6 w 149"/>
                  <a:gd name="T65" fmla="*/ 114 h 419"/>
                  <a:gd name="T66" fmla="*/ 29 w 149"/>
                  <a:gd name="T67" fmla="*/ 96 h 419"/>
                  <a:gd name="T68" fmla="*/ 29 w 149"/>
                  <a:gd name="T69" fmla="*/ 96 h 4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9" h="419">
                    <a:moveTo>
                      <a:pt x="29" y="96"/>
                    </a:moveTo>
                    <a:lnTo>
                      <a:pt x="41" y="126"/>
                    </a:lnTo>
                    <a:lnTo>
                      <a:pt x="29" y="161"/>
                    </a:lnTo>
                    <a:lnTo>
                      <a:pt x="47" y="149"/>
                    </a:lnTo>
                    <a:lnTo>
                      <a:pt x="53" y="347"/>
                    </a:lnTo>
                    <a:lnTo>
                      <a:pt x="65" y="371"/>
                    </a:lnTo>
                    <a:lnTo>
                      <a:pt x="65" y="377"/>
                    </a:lnTo>
                    <a:lnTo>
                      <a:pt x="65" y="389"/>
                    </a:lnTo>
                    <a:lnTo>
                      <a:pt x="77" y="395"/>
                    </a:lnTo>
                    <a:lnTo>
                      <a:pt x="101" y="407"/>
                    </a:lnTo>
                    <a:lnTo>
                      <a:pt x="125" y="413"/>
                    </a:lnTo>
                    <a:lnTo>
                      <a:pt x="149" y="419"/>
                    </a:lnTo>
                    <a:lnTo>
                      <a:pt x="125" y="395"/>
                    </a:lnTo>
                    <a:lnTo>
                      <a:pt x="77" y="365"/>
                    </a:lnTo>
                    <a:lnTo>
                      <a:pt x="77" y="365"/>
                    </a:lnTo>
                    <a:lnTo>
                      <a:pt x="77" y="353"/>
                    </a:lnTo>
                    <a:lnTo>
                      <a:pt x="83" y="329"/>
                    </a:lnTo>
                    <a:lnTo>
                      <a:pt x="83" y="293"/>
                    </a:lnTo>
                    <a:lnTo>
                      <a:pt x="83" y="257"/>
                    </a:lnTo>
                    <a:lnTo>
                      <a:pt x="83" y="221"/>
                    </a:lnTo>
                    <a:lnTo>
                      <a:pt x="77" y="185"/>
                    </a:lnTo>
                    <a:lnTo>
                      <a:pt x="65" y="155"/>
                    </a:lnTo>
                    <a:lnTo>
                      <a:pt x="59" y="143"/>
                    </a:lnTo>
                    <a:lnTo>
                      <a:pt x="53" y="137"/>
                    </a:lnTo>
                    <a:lnTo>
                      <a:pt x="53" y="120"/>
                    </a:lnTo>
                    <a:lnTo>
                      <a:pt x="53" y="108"/>
                    </a:lnTo>
                    <a:lnTo>
                      <a:pt x="47" y="90"/>
                    </a:lnTo>
                    <a:lnTo>
                      <a:pt x="35" y="54"/>
                    </a:lnTo>
                    <a:lnTo>
                      <a:pt x="23" y="18"/>
                    </a:lnTo>
                    <a:lnTo>
                      <a:pt x="17" y="6"/>
                    </a:lnTo>
                    <a:lnTo>
                      <a:pt x="17" y="0"/>
                    </a:lnTo>
                    <a:lnTo>
                      <a:pt x="0" y="6"/>
                    </a:lnTo>
                    <a:lnTo>
                      <a:pt x="6" y="114"/>
                    </a:lnTo>
                    <a:lnTo>
                      <a:pt x="29" y="96"/>
                    </a:lnTo>
                    <a:lnTo>
                      <a:pt x="29" y="9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3" name="Freeform 21"/>
              <p:cNvSpPr>
                <a:spLocks/>
              </p:cNvSpPr>
              <p:nvPr/>
            </p:nvSpPr>
            <p:spPr bwMode="hidden">
              <a:xfrm>
                <a:off x="1140" y="2434"/>
                <a:ext cx="167" cy="138"/>
              </a:xfrm>
              <a:custGeom>
                <a:avLst/>
                <a:gdLst>
                  <a:gd name="T0" fmla="*/ 102 w 167"/>
                  <a:gd name="T1" fmla="*/ 18 h 138"/>
                  <a:gd name="T2" fmla="*/ 96 w 167"/>
                  <a:gd name="T3" fmla="*/ 12 h 138"/>
                  <a:gd name="T4" fmla="*/ 90 w 167"/>
                  <a:gd name="T5" fmla="*/ 0 h 138"/>
                  <a:gd name="T6" fmla="*/ 78 w 167"/>
                  <a:gd name="T7" fmla="*/ 0 h 138"/>
                  <a:gd name="T8" fmla="*/ 66 w 167"/>
                  <a:gd name="T9" fmla="*/ 0 h 138"/>
                  <a:gd name="T10" fmla="*/ 60 w 167"/>
                  <a:gd name="T11" fmla="*/ 0 h 138"/>
                  <a:gd name="T12" fmla="*/ 48 w 167"/>
                  <a:gd name="T13" fmla="*/ 6 h 138"/>
                  <a:gd name="T14" fmla="*/ 36 w 167"/>
                  <a:gd name="T15" fmla="*/ 12 h 138"/>
                  <a:gd name="T16" fmla="*/ 30 w 167"/>
                  <a:gd name="T17" fmla="*/ 12 h 138"/>
                  <a:gd name="T18" fmla="*/ 24 w 167"/>
                  <a:gd name="T19" fmla="*/ 24 h 138"/>
                  <a:gd name="T20" fmla="*/ 18 w 167"/>
                  <a:gd name="T21" fmla="*/ 42 h 138"/>
                  <a:gd name="T22" fmla="*/ 6 w 167"/>
                  <a:gd name="T23" fmla="*/ 66 h 138"/>
                  <a:gd name="T24" fmla="*/ 0 w 167"/>
                  <a:gd name="T25" fmla="*/ 72 h 138"/>
                  <a:gd name="T26" fmla="*/ 42 w 167"/>
                  <a:gd name="T27" fmla="*/ 30 h 138"/>
                  <a:gd name="T28" fmla="*/ 30 w 167"/>
                  <a:gd name="T29" fmla="*/ 66 h 138"/>
                  <a:gd name="T30" fmla="*/ 96 w 167"/>
                  <a:gd name="T31" fmla="*/ 36 h 138"/>
                  <a:gd name="T32" fmla="*/ 120 w 167"/>
                  <a:gd name="T33" fmla="*/ 78 h 138"/>
                  <a:gd name="T34" fmla="*/ 120 w 167"/>
                  <a:gd name="T35" fmla="*/ 54 h 138"/>
                  <a:gd name="T36" fmla="*/ 167 w 167"/>
                  <a:gd name="T37" fmla="*/ 138 h 138"/>
                  <a:gd name="T38" fmla="*/ 167 w 167"/>
                  <a:gd name="T39" fmla="*/ 120 h 138"/>
                  <a:gd name="T40" fmla="*/ 161 w 167"/>
                  <a:gd name="T41" fmla="*/ 102 h 138"/>
                  <a:gd name="T42" fmla="*/ 138 w 167"/>
                  <a:gd name="T43" fmla="*/ 60 h 138"/>
                  <a:gd name="T44" fmla="*/ 114 w 167"/>
                  <a:gd name="T45" fmla="*/ 30 h 138"/>
                  <a:gd name="T46" fmla="*/ 108 w 167"/>
                  <a:gd name="T47" fmla="*/ 24 h 138"/>
                  <a:gd name="T48" fmla="*/ 102 w 167"/>
                  <a:gd name="T49" fmla="*/ 18 h 138"/>
                  <a:gd name="T50" fmla="*/ 102 w 167"/>
                  <a:gd name="T51" fmla="*/ 1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7" h="138">
                    <a:moveTo>
                      <a:pt x="102" y="18"/>
                    </a:moveTo>
                    <a:lnTo>
                      <a:pt x="96" y="12"/>
                    </a:lnTo>
                    <a:lnTo>
                      <a:pt x="90" y="0"/>
                    </a:lnTo>
                    <a:lnTo>
                      <a:pt x="78" y="0"/>
                    </a:lnTo>
                    <a:lnTo>
                      <a:pt x="66" y="0"/>
                    </a:lnTo>
                    <a:lnTo>
                      <a:pt x="60" y="0"/>
                    </a:lnTo>
                    <a:lnTo>
                      <a:pt x="48" y="6"/>
                    </a:lnTo>
                    <a:lnTo>
                      <a:pt x="36" y="12"/>
                    </a:lnTo>
                    <a:lnTo>
                      <a:pt x="30" y="12"/>
                    </a:lnTo>
                    <a:lnTo>
                      <a:pt x="24" y="24"/>
                    </a:lnTo>
                    <a:lnTo>
                      <a:pt x="18" y="42"/>
                    </a:lnTo>
                    <a:lnTo>
                      <a:pt x="6" y="66"/>
                    </a:lnTo>
                    <a:lnTo>
                      <a:pt x="0" y="72"/>
                    </a:lnTo>
                    <a:lnTo>
                      <a:pt x="42" y="30"/>
                    </a:lnTo>
                    <a:lnTo>
                      <a:pt x="30" y="66"/>
                    </a:lnTo>
                    <a:lnTo>
                      <a:pt x="96" y="36"/>
                    </a:lnTo>
                    <a:lnTo>
                      <a:pt x="120" y="78"/>
                    </a:lnTo>
                    <a:lnTo>
                      <a:pt x="120" y="54"/>
                    </a:lnTo>
                    <a:lnTo>
                      <a:pt x="167" y="138"/>
                    </a:lnTo>
                    <a:lnTo>
                      <a:pt x="167" y="120"/>
                    </a:lnTo>
                    <a:lnTo>
                      <a:pt x="161" y="102"/>
                    </a:lnTo>
                    <a:lnTo>
                      <a:pt x="138" y="60"/>
                    </a:lnTo>
                    <a:lnTo>
                      <a:pt x="114" y="30"/>
                    </a:lnTo>
                    <a:lnTo>
                      <a:pt x="108" y="24"/>
                    </a:lnTo>
                    <a:lnTo>
                      <a:pt x="102" y="18"/>
                    </a:lnTo>
                    <a:lnTo>
                      <a:pt x="102" y="18"/>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4" name="Freeform 22"/>
              <p:cNvSpPr>
                <a:spLocks/>
              </p:cNvSpPr>
              <p:nvPr/>
            </p:nvSpPr>
            <p:spPr bwMode="hidden">
              <a:xfrm>
                <a:off x="948" y="2314"/>
                <a:ext cx="113" cy="114"/>
              </a:xfrm>
              <a:custGeom>
                <a:avLst/>
                <a:gdLst>
                  <a:gd name="T0" fmla="*/ 0 w 113"/>
                  <a:gd name="T1" fmla="*/ 0 h 114"/>
                  <a:gd name="T2" fmla="*/ 6 w 113"/>
                  <a:gd name="T3" fmla="*/ 0 h 114"/>
                  <a:gd name="T4" fmla="*/ 24 w 113"/>
                  <a:gd name="T5" fmla="*/ 6 h 114"/>
                  <a:gd name="T6" fmla="*/ 48 w 113"/>
                  <a:gd name="T7" fmla="*/ 18 h 114"/>
                  <a:gd name="T8" fmla="*/ 71 w 113"/>
                  <a:gd name="T9" fmla="*/ 36 h 114"/>
                  <a:gd name="T10" fmla="*/ 83 w 113"/>
                  <a:gd name="T11" fmla="*/ 48 h 114"/>
                  <a:gd name="T12" fmla="*/ 95 w 113"/>
                  <a:gd name="T13" fmla="*/ 66 h 114"/>
                  <a:gd name="T14" fmla="*/ 107 w 113"/>
                  <a:gd name="T15" fmla="*/ 90 h 114"/>
                  <a:gd name="T16" fmla="*/ 113 w 113"/>
                  <a:gd name="T17" fmla="*/ 114 h 114"/>
                  <a:gd name="T18" fmla="*/ 83 w 113"/>
                  <a:gd name="T19" fmla="*/ 66 h 114"/>
                  <a:gd name="T20" fmla="*/ 60 w 113"/>
                  <a:gd name="T21" fmla="*/ 78 h 114"/>
                  <a:gd name="T22" fmla="*/ 71 w 113"/>
                  <a:gd name="T23" fmla="*/ 54 h 114"/>
                  <a:gd name="T24" fmla="*/ 12 w 113"/>
                  <a:gd name="T25" fmla="*/ 78 h 114"/>
                  <a:gd name="T26" fmla="*/ 60 w 113"/>
                  <a:gd name="T27" fmla="*/ 48 h 114"/>
                  <a:gd name="T28" fmla="*/ 60 w 113"/>
                  <a:gd name="T29" fmla="*/ 42 h 114"/>
                  <a:gd name="T30" fmla="*/ 54 w 113"/>
                  <a:gd name="T31" fmla="*/ 30 h 114"/>
                  <a:gd name="T32" fmla="*/ 36 w 113"/>
                  <a:gd name="T33" fmla="*/ 18 h 114"/>
                  <a:gd name="T34" fmla="*/ 0 w 113"/>
                  <a:gd name="T35" fmla="*/ 0 h 114"/>
                  <a:gd name="T36" fmla="*/ 0 w 113"/>
                  <a:gd name="T3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3" h="114">
                    <a:moveTo>
                      <a:pt x="0" y="0"/>
                    </a:moveTo>
                    <a:lnTo>
                      <a:pt x="6" y="0"/>
                    </a:lnTo>
                    <a:lnTo>
                      <a:pt x="24" y="6"/>
                    </a:lnTo>
                    <a:lnTo>
                      <a:pt x="48" y="18"/>
                    </a:lnTo>
                    <a:lnTo>
                      <a:pt x="71" y="36"/>
                    </a:lnTo>
                    <a:lnTo>
                      <a:pt x="83" y="48"/>
                    </a:lnTo>
                    <a:lnTo>
                      <a:pt x="95" y="66"/>
                    </a:lnTo>
                    <a:lnTo>
                      <a:pt x="107" y="90"/>
                    </a:lnTo>
                    <a:lnTo>
                      <a:pt x="113" y="114"/>
                    </a:lnTo>
                    <a:lnTo>
                      <a:pt x="83" y="66"/>
                    </a:lnTo>
                    <a:lnTo>
                      <a:pt x="60" y="78"/>
                    </a:lnTo>
                    <a:lnTo>
                      <a:pt x="71" y="54"/>
                    </a:lnTo>
                    <a:lnTo>
                      <a:pt x="12" y="78"/>
                    </a:lnTo>
                    <a:lnTo>
                      <a:pt x="60" y="48"/>
                    </a:lnTo>
                    <a:lnTo>
                      <a:pt x="60" y="42"/>
                    </a:lnTo>
                    <a:lnTo>
                      <a:pt x="54" y="30"/>
                    </a:lnTo>
                    <a:lnTo>
                      <a:pt x="36" y="18"/>
                    </a:lnTo>
                    <a:lnTo>
                      <a:pt x="0" y="0"/>
                    </a:lnTo>
                    <a:lnTo>
                      <a:pt x="0"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5" name="Freeform 23"/>
              <p:cNvSpPr>
                <a:spLocks/>
              </p:cNvSpPr>
              <p:nvPr/>
            </p:nvSpPr>
            <p:spPr bwMode="hidden">
              <a:xfrm>
                <a:off x="1122" y="2578"/>
                <a:ext cx="66" cy="60"/>
              </a:xfrm>
              <a:custGeom>
                <a:avLst/>
                <a:gdLst>
                  <a:gd name="T0" fmla="*/ 54 w 66"/>
                  <a:gd name="T1" fmla="*/ 0 h 60"/>
                  <a:gd name="T2" fmla="*/ 42 w 66"/>
                  <a:gd name="T3" fmla="*/ 18 h 60"/>
                  <a:gd name="T4" fmla="*/ 36 w 66"/>
                  <a:gd name="T5" fmla="*/ 6 h 60"/>
                  <a:gd name="T6" fmla="*/ 24 w 66"/>
                  <a:gd name="T7" fmla="*/ 30 h 60"/>
                  <a:gd name="T8" fmla="*/ 18 w 66"/>
                  <a:gd name="T9" fmla="*/ 36 h 60"/>
                  <a:gd name="T10" fmla="*/ 6 w 66"/>
                  <a:gd name="T11" fmla="*/ 48 h 60"/>
                  <a:gd name="T12" fmla="*/ 0 w 66"/>
                  <a:gd name="T13" fmla="*/ 60 h 60"/>
                  <a:gd name="T14" fmla="*/ 12 w 66"/>
                  <a:gd name="T15" fmla="*/ 54 h 60"/>
                  <a:gd name="T16" fmla="*/ 30 w 66"/>
                  <a:gd name="T17" fmla="*/ 36 h 60"/>
                  <a:gd name="T18" fmla="*/ 54 w 66"/>
                  <a:gd name="T19" fmla="*/ 18 h 60"/>
                  <a:gd name="T20" fmla="*/ 66 w 66"/>
                  <a:gd name="T21" fmla="*/ 6 h 60"/>
                  <a:gd name="T22" fmla="*/ 54 w 66"/>
                  <a:gd name="T23" fmla="*/ 0 h 60"/>
                  <a:gd name="T24" fmla="*/ 54 w 66"/>
                  <a:gd name="T25"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 h="60">
                    <a:moveTo>
                      <a:pt x="54" y="0"/>
                    </a:moveTo>
                    <a:lnTo>
                      <a:pt x="42" y="18"/>
                    </a:lnTo>
                    <a:lnTo>
                      <a:pt x="36" y="6"/>
                    </a:lnTo>
                    <a:lnTo>
                      <a:pt x="24" y="30"/>
                    </a:lnTo>
                    <a:lnTo>
                      <a:pt x="18" y="36"/>
                    </a:lnTo>
                    <a:lnTo>
                      <a:pt x="6" y="48"/>
                    </a:lnTo>
                    <a:lnTo>
                      <a:pt x="0" y="60"/>
                    </a:lnTo>
                    <a:lnTo>
                      <a:pt x="12" y="54"/>
                    </a:lnTo>
                    <a:lnTo>
                      <a:pt x="30" y="36"/>
                    </a:lnTo>
                    <a:lnTo>
                      <a:pt x="54" y="18"/>
                    </a:lnTo>
                    <a:lnTo>
                      <a:pt x="66" y="6"/>
                    </a:lnTo>
                    <a:lnTo>
                      <a:pt x="54" y="0"/>
                    </a:lnTo>
                    <a:lnTo>
                      <a:pt x="54"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6" name="Freeform 24"/>
              <p:cNvSpPr>
                <a:spLocks/>
              </p:cNvSpPr>
              <p:nvPr/>
            </p:nvSpPr>
            <p:spPr bwMode="hidden">
              <a:xfrm>
                <a:off x="942" y="2674"/>
                <a:ext cx="161" cy="179"/>
              </a:xfrm>
              <a:custGeom>
                <a:avLst/>
                <a:gdLst>
                  <a:gd name="T0" fmla="*/ 131 w 161"/>
                  <a:gd name="T1" fmla="*/ 53 h 179"/>
                  <a:gd name="T2" fmla="*/ 137 w 161"/>
                  <a:gd name="T3" fmla="*/ 53 h 179"/>
                  <a:gd name="T4" fmla="*/ 143 w 161"/>
                  <a:gd name="T5" fmla="*/ 41 h 179"/>
                  <a:gd name="T6" fmla="*/ 155 w 161"/>
                  <a:gd name="T7" fmla="*/ 35 h 179"/>
                  <a:gd name="T8" fmla="*/ 161 w 161"/>
                  <a:gd name="T9" fmla="*/ 24 h 179"/>
                  <a:gd name="T10" fmla="*/ 161 w 161"/>
                  <a:gd name="T11" fmla="*/ 12 h 179"/>
                  <a:gd name="T12" fmla="*/ 161 w 161"/>
                  <a:gd name="T13" fmla="*/ 0 h 179"/>
                  <a:gd name="T14" fmla="*/ 149 w 161"/>
                  <a:gd name="T15" fmla="*/ 24 h 179"/>
                  <a:gd name="T16" fmla="*/ 143 w 161"/>
                  <a:gd name="T17" fmla="*/ 35 h 179"/>
                  <a:gd name="T18" fmla="*/ 131 w 161"/>
                  <a:gd name="T19" fmla="*/ 35 h 179"/>
                  <a:gd name="T20" fmla="*/ 119 w 161"/>
                  <a:gd name="T21" fmla="*/ 41 h 179"/>
                  <a:gd name="T22" fmla="*/ 125 w 161"/>
                  <a:gd name="T23" fmla="*/ 53 h 179"/>
                  <a:gd name="T24" fmla="*/ 95 w 161"/>
                  <a:gd name="T25" fmla="*/ 95 h 179"/>
                  <a:gd name="T26" fmla="*/ 0 w 161"/>
                  <a:gd name="T27" fmla="*/ 137 h 179"/>
                  <a:gd name="T28" fmla="*/ 60 w 161"/>
                  <a:gd name="T29" fmla="*/ 119 h 179"/>
                  <a:gd name="T30" fmla="*/ 54 w 161"/>
                  <a:gd name="T31" fmla="*/ 125 h 179"/>
                  <a:gd name="T32" fmla="*/ 48 w 161"/>
                  <a:gd name="T33" fmla="*/ 131 h 179"/>
                  <a:gd name="T34" fmla="*/ 24 w 161"/>
                  <a:gd name="T35" fmla="*/ 155 h 179"/>
                  <a:gd name="T36" fmla="*/ 12 w 161"/>
                  <a:gd name="T37" fmla="*/ 167 h 179"/>
                  <a:gd name="T38" fmla="*/ 0 w 161"/>
                  <a:gd name="T39" fmla="*/ 173 h 179"/>
                  <a:gd name="T40" fmla="*/ 0 w 161"/>
                  <a:gd name="T41" fmla="*/ 179 h 179"/>
                  <a:gd name="T42" fmla="*/ 6 w 161"/>
                  <a:gd name="T43" fmla="*/ 173 h 179"/>
                  <a:gd name="T44" fmla="*/ 30 w 161"/>
                  <a:gd name="T45" fmla="*/ 155 h 179"/>
                  <a:gd name="T46" fmla="*/ 48 w 161"/>
                  <a:gd name="T47" fmla="*/ 143 h 179"/>
                  <a:gd name="T48" fmla="*/ 71 w 161"/>
                  <a:gd name="T49" fmla="*/ 125 h 179"/>
                  <a:gd name="T50" fmla="*/ 95 w 161"/>
                  <a:gd name="T51" fmla="*/ 107 h 179"/>
                  <a:gd name="T52" fmla="*/ 119 w 161"/>
                  <a:gd name="T53" fmla="*/ 77 h 179"/>
                  <a:gd name="T54" fmla="*/ 131 w 161"/>
                  <a:gd name="T55" fmla="*/ 59 h 179"/>
                  <a:gd name="T56" fmla="*/ 131 w 161"/>
                  <a:gd name="T57" fmla="*/ 53 h 179"/>
                  <a:gd name="T58" fmla="*/ 131 w 161"/>
                  <a:gd name="T59" fmla="*/ 53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1" h="179">
                    <a:moveTo>
                      <a:pt x="131" y="53"/>
                    </a:moveTo>
                    <a:lnTo>
                      <a:pt x="137" y="53"/>
                    </a:lnTo>
                    <a:lnTo>
                      <a:pt x="143" y="41"/>
                    </a:lnTo>
                    <a:lnTo>
                      <a:pt x="155" y="35"/>
                    </a:lnTo>
                    <a:lnTo>
                      <a:pt x="161" y="24"/>
                    </a:lnTo>
                    <a:lnTo>
                      <a:pt x="161" y="12"/>
                    </a:lnTo>
                    <a:lnTo>
                      <a:pt x="161" y="0"/>
                    </a:lnTo>
                    <a:lnTo>
                      <a:pt x="149" y="24"/>
                    </a:lnTo>
                    <a:lnTo>
                      <a:pt x="143" y="35"/>
                    </a:lnTo>
                    <a:lnTo>
                      <a:pt x="131" y="35"/>
                    </a:lnTo>
                    <a:lnTo>
                      <a:pt x="119" y="41"/>
                    </a:lnTo>
                    <a:lnTo>
                      <a:pt x="125" y="53"/>
                    </a:lnTo>
                    <a:lnTo>
                      <a:pt x="95" y="95"/>
                    </a:lnTo>
                    <a:lnTo>
                      <a:pt x="0" y="137"/>
                    </a:lnTo>
                    <a:lnTo>
                      <a:pt x="60" y="119"/>
                    </a:lnTo>
                    <a:lnTo>
                      <a:pt x="54" y="125"/>
                    </a:lnTo>
                    <a:lnTo>
                      <a:pt x="48" y="131"/>
                    </a:lnTo>
                    <a:lnTo>
                      <a:pt x="24" y="155"/>
                    </a:lnTo>
                    <a:lnTo>
                      <a:pt x="12" y="167"/>
                    </a:lnTo>
                    <a:lnTo>
                      <a:pt x="0" y="173"/>
                    </a:lnTo>
                    <a:lnTo>
                      <a:pt x="0" y="179"/>
                    </a:lnTo>
                    <a:lnTo>
                      <a:pt x="6" y="173"/>
                    </a:lnTo>
                    <a:lnTo>
                      <a:pt x="30" y="155"/>
                    </a:lnTo>
                    <a:lnTo>
                      <a:pt x="48" y="143"/>
                    </a:lnTo>
                    <a:lnTo>
                      <a:pt x="71" y="125"/>
                    </a:lnTo>
                    <a:lnTo>
                      <a:pt x="95" y="107"/>
                    </a:lnTo>
                    <a:lnTo>
                      <a:pt x="119" y="77"/>
                    </a:lnTo>
                    <a:lnTo>
                      <a:pt x="131" y="59"/>
                    </a:lnTo>
                    <a:lnTo>
                      <a:pt x="131" y="53"/>
                    </a:lnTo>
                    <a:lnTo>
                      <a:pt x="131" y="53"/>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7" name="Freeform 25"/>
              <p:cNvSpPr>
                <a:spLocks/>
              </p:cNvSpPr>
              <p:nvPr/>
            </p:nvSpPr>
            <p:spPr bwMode="hidden">
              <a:xfrm>
                <a:off x="737" y="2763"/>
                <a:ext cx="73" cy="54"/>
              </a:xfrm>
              <a:custGeom>
                <a:avLst/>
                <a:gdLst>
                  <a:gd name="T0" fmla="*/ 24 w 72"/>
                  <a:gd name="T1" fmla="*/ 36 h 54"/>
                  <a:gd name="T2" fmla="*/ 48 w 72"/>
                  <a:gd name="T3" fmla="*/ 24 h 54"/>
                  <a:gd name="T4" fmla="*/ 60 w 72"/>
                  <a:gd name="T5" fmla="*/ 12 h 54"/>
                  <a:gd name="T6" fmla="*/ 66 w 72"/>
                  <a:gd name="T7" fmla="*/ 6 h 54"/>
                  <a:gd name="T8" fmla="*/ 72 w 72"/>
                  <a:gd name="T9" fmla="*/ 0 h 54"/>
                  <a:gd name="T10" fmla="*/ 42 w 72"/>
                  <a:gd name="T11" fmla="*/ 18 h 54"/>
                  <a:gd name="T12" fmla="*/ 30 w 72"/>
                  <a:gd name="T13" fmla="*/ 24 h 54"/>
                  <a:gd name="T14" fmla="*/ 24 w 72"/>
                  <a:gd name="T15" fmla="*/ 24 h 54"/>
                  <a:gd name="T16" fmla="*/ 18 w 72"/>
                  <a:gd name="T17" fmla="*/ 18 h 54"/>
                  <a:gd name="T18" fmla="*/ 12 w 72"/>
                  <a:gd name="T19" fmla="*/ 12 h 54"/>
                  <a:gd name="T20" fmla="*/ 0 w 72"/>
                  <a:gd name="T21" fmla="*/ 54 h 54"/>
                  <a:gd name="T22" fmla="*/ 12 w 72"/>
                  <a:gd name="T23" fmla="*/ 42 h 54"/>
                  <a:gd name="T24" fmla="*/ 24 w 72"/>
                  <a:gd name="T25" fmla="*/ 36 h 54"/>
                  <a:gd name="T26" fmla="*/ 24 w 72"/>
                  <a:gd name="T27" fmla="*/ 36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54">
                    <a:moveTo>
                      <a:pt x="24" y="36"/>
                    </a:moveTo>
                    <a:lnTo>
                      <a:pt x="48" y="24"/>
                    </a:lnTo>
                    <a:lnTo>
                      <a:pt x="60" y="12"/>
                    </a:lnTo>
                    <a:lnTo>
                      <a:pt x="66" y="6"/>
                    </a:lnTo>
                    <a:lnTo>
                      <a:pt x="72" y="0"/>
                    </a:lnTo>
                    <a:lnTo>
                      <a:pt x="42" y="18"/>
                    </a:lnTo>
                    <a:lnTo>
                      <a:pt x="30" y="24"/>
                    </a:lnTo>
                    <a:lnTo>
                      <a:pt x="24" y="24"/>
                    </a:lnTo>
                    <a:lnTo>
                      <a:pt x="18" y="18"/>
                    </a:lnTo>
                    <a:lnTo>
                      <a:pt x="12" y="12"/>
                    </a:lnTo>
                    <a:lnTo>
                      <a:pt x="0" y="54"/>
                    </a:lnTo>
                    <a:lnTo>
                      <a:pt x="12" y="42"/>
                    </a:lnTo>
                    <a:lnTo>
                      <a:pt x="24" y="36"/>
                    </a:lnTo>
                    <a:lnTo>
                      <a:pt x="24" y="3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8" name="Freeform 26"/>
              <p:cNvSpPr>
                <a:spLocks/>
              </p:cNvSpPr>
              <p:nvPr/>
            </p:nvSpPr>
            <p:spPr bwMode="hidden">
              <a:xfrm>
                <a:off x="624" y="2889"/>
                <a:ext cx="12" cy="54"/>
              </a:xfrm>
              <a:custGeom>
                <a:avLst/>
                <a:gdLst>
                  <a:gd name="T0" fmla="*/ 12 w 12"/>
                  <a:gd name="T1" fmla="*/ 0 h 54"/>
                  <a:gd name="T2" fmla="*/ 0 w 12"/>
                  <a:gd name="T3" fmla="*/ 12 h 54"/>
                  <a:gd name="T4" fmla="*/ 0 w 12"/>
                  <a:gd name="T5" fmla="*/ 18 h 54"/>
                  <a:gd name="T6" fmla="*/ 6 w 12"/>
                  <a:gd name="T7" fmla="*/ 54 h 54"/>
                  <a:gd name="T8" fmla="*/ 12 w 12"/>
                  <a:gd name="T9" fmla="*/ 36 h 54"/>
                  <a:gd name="T10" fmla="*/ 12 w 12"/>
                  <a:gd name="T11" fmla="*/ 18 h 54"/>
                  <a:gd name="T12" fmla="*/ 12 w 12"/>
                  <a:gd name="T13" fmla="*/ 6 h 54"/>
                  <a:gd name="T14" fmla="*/ 12 w 12"/>
                  <a:gd name="T15" fmla="*/ 0 h 54"/>
                  <a:gd name="T16" fmla="*/ 12 w 1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54">
                    <a:moveTo>
                      <a:pt x="12" y="0"/>
                    </a:moveTo>
                    <a:lnTo>
                      <a:pt x="0" y="12"/>
                    </a:lnTo>
                    <a:lnTo>
                      <a:pt x="0" y="18"/>
                    </a:lnTo>
                    <a:lnTo>
                      <a:pt x="6" y="54"/>
                    </a:lnTo>
                    <a:lnTo>
                      <a:pt x="12" y="36"/>
                    </a:lnTo>
                    <a:lnTo>
                      <a:pt x="12" y="18"/>
                    </a:lnTo>
                    <a:lnTo>
                      <a:pt x="12" y="6"/>
                    </a:lnTo>
                    <a:lnTo>
                      <a:pt x="12" y="0"/>
                    </a:lnTo>
                    <a:lnTo>
                      <a:pt x="12"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39" name="Freeform 27"/>
              <p:cNvSpPr>
                <a:spLocks/>
              </p:cNvSpPr>
              <p:nvPr/>
            </p:nvSpPr>
            <p:spPr bwMode="hidden">
              <a:xfrm>
                <a:off x="492" y="3021"/>
                <a:ext cx="48" cy="72"/>
              </a:xfrm>
              <a:custGeom>
                <a:avLst/>
                <a:gdLst>
                  <a:gd name="T0" fmla="*/ 48 w 48"/>
                  <a:gd name="T1" fmla="*/ 6 h 72"/>
                  <a:gd name="T2" fmla="*/ 48 w 48"/>
                  <a:gd name="T3" fmla="*/ 6 h 72"/>
                  <a:gd name="T4" fmla="*/ 48 w 48"/>
                  <a:gd name="T5" fmla="*/ 6 h 72"/>
                  <a:gd name="T6" fmla="*/ 48 w 48"/>
                  <a:gd name="T7" fmla="*/ 6 h 72"/>
                  <a:gd name="T8" fmla="*/ 6 w 48"/>
                  <a:gd name="T9" fmla="*/ 0 h 72"/>
                  <a:gd name="T10" fmla="*/ 42 w 48"/>
                  <a:gd name="T11" fmla="*/ 12 h 72"/>
                  <a:gd name="T12" fmla="*/ 42 w 48"/>
                  <a:gd name="T13" fmla="*/ 12 h 72"/>
                  <a:gd name="T14" fmla="*/ 0 w 48"/>
                  <a:gd name="T15" fmla="*/ 72 h 72"/>
                  <a:gd name="T16" fmla="*/ 18 w 48"/>
                  <a:gd name="T17" fmla="*/ 54 h 72"/>
                  <a:gd name="T18" fmla="*/ 18 w 48"/>
                  <a:gd name="T19" fmla="*/ 66 h 72"/>
                  <a:gd name="T20" fmla="*/ 48 w 48"/>
                  <a:gd name="T21" fmla="*/ 6 h 72"/>
                  <a:gd name="T22" fmla="*/ 48 w 48"/>
                  <a:gd name="T23" fmla="*/ 6 h 72"/>
                  <a:gd name="T24" fmla="*/ 48 w 48"/>
                  <a:gd name="T25" fmla="*/ 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 h="72">
                    <a:moveTo>
                      <a:pt x="48" y="6"/>
                    </a:moveTo>
                    <a:lnTo>
                      <a:pt x="48" y="6"/>
                    </a:lnTo>
                    <a:lnTo>
                      <a:pt x="48" y="6"/>
                    </a:lnTo>
                    <a:lnTo>
                      <a:pt x="48" y="6"/>
                    </a:lnTo>
                    <a:lnTo>
                      <a:pt x="6" y="0"/>
                    </a:lnTo>
                    <a:lnTo>
                      <a:pt x="42" y="12"/>
                    </a:lnTo>
                    <a:lnTo>
                      <a:pt x="42" y="12"/>
                    </a:lnTo>
                    <a:lnTo>
                      <a:pt x="0" y="72"/>
                    </a:lnTo>
                    <a:lnTo>
                      <a:pt x="18" y="54"/>
                    </a:lnTo>
                    <a:lnTo>
                      <a:pt x="18" y="66"/>
                    </a:lnTo>
                    <a:lnTo>
                      <a:pt x="48" y="6"/>
                    </a:lnTo>
                    <a:lnTo>
                      <a:pt x="48" y="6"/>
                    </a:lnTo>
                    <a:lnTo>
                      <a:pt x="48"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0" name="Freeform 28"/>
              <p:cNvSpPr>
                <a:spLocks/>
              </p:cNvSpPr>
              <p:nvPr/>
            </p:nvSpPr>
            <p:spPr bwMode="hidden">
              <a:xfrm>
                <a:off x="437" y="3027"/>
                <a:ext cx="288" cy="84"/>
              </a:xfrm>
              <a:custGeom>
                <a:avLst/>
                <a:gdLst>
                  <a:gd name="T0" fmla="*/ 287 w 287"/>
                  <a:gd name="T1" fmla="*/ 0 h 84"/>
                  <a:gd name="T2" fmla="*/ 0 w 287"/>
                  <a:gd name="T3" fmla="*/ 84 h 84"/>
                  <a:gd name="T4" fmla="*/ 168 w 287"/>
                  <a:gd name="T5" fmla="*/ 36 h 84"/>
                  <a:gd name="T6" fmla="*/ 114 w 287"/>
                  <a:gd name="T7" fmla="*/ 60 h 84"/>
                  <a:gd name="T8" fmla="*/ 276 w 287"/>
                  <a:gd name="T9" fmla="*/ 18 h 84"/>
                  <a:gd name="T10" fmla="*/ 287 w 287"/>
                  <a:gd name="T11" fmla="*/ 0 h 84"/>
                  <a:gd name="T12" fmla="*/ 287 w 287"/>
                  <a:gd name="T13" fmla="*/ 0 h 84"/>
                </a:gdLst>
                <a:ahLst/>
                <a:cxnLst>
                  <a:cxn ang="0">
                    <a:pos x="T0" y="T1"/>
                  </a:cxn>
                  <a:cxn ang="0">
                    <a:pos x="T2" y="T3"/>
                  </a:cxn>
                  <a:cxn ang="0">
                    <a:pos x="T4" y="T5"/>
                  </a:cxn>
                  <a:cxn ang="0">
                    <a:pos x="T6" y="T7"/>
                  </a:cxn>
                  <a:cxn ang="0">
                    <a:pos x="T8" y="T9"/>
                  </a:cxn>
                  <a:cxn ang="0">
                    <a:pos x="T10" y="T11"/>
                  </a:cxn>
                  <a:cxn ang="0">
                    <a:pos x="T12" y="T13"/>
                  </a:cxn>
                </a:cxnLst>
                <a:rect l="0" t="0" r="r" b="b"/>
                <a:pathLst>
                  <a:path w="287" h="84">
                    <a:moveTo>
                      <a:pt x="287" y="0"/>
                    </a:moveTo>
                    <a:lnTo>
                      <a:pt x="0" y="84"/>
                    </a:lnTo>
                    <a:lnTo>
                      <a:pt x="168" y="36"/>
                    </a:lnTo>
                    <a:lnTo>
                      <a:pt x="114" y="60"/>
                    </a:lnTo>
                    <a:lnTo>
                      <a:pt x="276" y="18"/>
                    </a:lnTo>
                    <a:lnTo>
                      <a:pt x="287" y="0"/>
                    </a:lnTo>
                    <a:lnTo>
                      <a:pt x="287"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1" name="Freeform 29"/>
              <p:cNvSpPr>
                <a:spLocks/>
              </p:cNvSpPr>
              <p:nvPr/>
            </p:nvSpPr>
            <p:spPr bwMode="hidden">
              <a:xfrm>
                <a:off x="828" y="3003"/>
                <a:ext cx="66" cy="108"/>
              </a:xfrm>
              <a:custGeom>
                <a:avLst/>
                <a:gdLst>
                  <a:gd name="T0" fmla="*/ 6 w 66"/>
                  <a:gd name="T1" fmla="*/ 0 h 108"/>
                  <a:gd name="T2" fmla="*/ 66 w 66"/>
                  <a:gd name="T3" fmla="*/ 6 h 108"/>
                  <a:gd name="T4" fmla="*/ 0 w 66"/>
                  <a:gd name="T5" fmla="*/ 84 h 108"/>
                  <a:gd name="T6" fmla="*/ 54 w 66"/>
                  <a:gd name="T7" fmla="*/ 24 h 108"/>
                  <a:gd name="T8" fmla="*/ 6 w 66"/>
                  <a:gd name="T9" fmla="*/ 108 h 108"/>
                  <a:gd name="T10" fmla="*/ 66 w 66"/>
                  <a:gd name="T11" fmla="*/ 6 h 108"/>
                  <a:gd name="T12" fmla="*/ 6 w 66"/>
                  <a:gd name="T13" fmla="*/ 0 h 108"/>
                  <a:gd name="T14" fmla="*/ 6 w 66"/>
                  <a:gd name="T15" fmla="*/ 0 h 1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108">
                    <a:moveTo>
                      <a:pt x="6" y="0"/>
                    </a:moveTo>
                    <a:lnTo>
                      <a:pt x="66" y="6"/>
                    </a:lnTo>
                    <a:lnTo>
                      <a:pt x="0" y="84"/>
                    </a:lnTo>
                    <a:lnTo>
                      <a:pt x="54" y="24"/>
                    </a:lnTo>
                    <a:lnTo>
                      <a:pt x="6" y="108"/>
                    </a:lnTo>
                    <a:lnTo>
                      <a:pt x="66" y="6"/>
                    </a:lnTo>
                    <a:lnTo>
                      <a:pt x="6"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2" name="Freeform 30"/>
              <p:cNvSpPr>
                <a:spLocks/>
              </p:cNvSpPr>
              <p:nvPr/>
            </p:nvSpPr>
            <p:spPr bwMode="hidden">
              <a:xfrm>
                <a:off x="366" y="3111"/>
                <a:ext cx="77" cy="42"/>
              </a:xfrm>
              <a:custGeom>
                <a:avLst/>
                <a:gdLst>
                  <a:gd name="T0" fmla="*/ 36 w 77"/>
                  <a:gd name="T1" fmla="*/ 0 h 42"/>
                  <a:gd name="T2" fmla="*/ 42 w 77"/>
                  <a:gd name="T3" fmla="*/ 0 h 42"/>
                  <a:gd name="T4" fmla="*/ 60 w 77"/>
                  <a:gd name="T5" fmla="*/ 6 h 42"/>
                  <a:gd name="T6" fmla="*/ 48 w 77"/>
                  <a:gd name="T7" fmla="*/ 6 h 42"/>
                  <a:gd name="T8" fmla="*/ 42 w 77"/>
                  <a:gd name="T9" fmla="*/ 6 h 42"/>
                  <a:gd name="T10" fmla="*/ 60 w 77"/>
                  <a:gd name="T11" fmla="*/ 6 h 42"/>
                  <a:gd name="T12" fmla="*/ 0 w 77"/>
                  <a:gd name="T13" fmla="*/ 24 h 42"/>
                  <a:gd name="T14" fmla="*/ 71 w 77"/>
                  <a:gd name="T15" fmla="*/ 6 h 42"/>
                  <a:gd name="T16" fmla="*/ 66 w 77"/>
                  <a:gd name="T17" fmla="*/ 42 h 42"/>
                  <a:gd name="T18" fmla="*/ 77 w 77"/>
                  <a:gd name="T19" fmla="*/ 6 h 42"/>
                  <a:gd name="T20" fmla="*/ 36 w 77"/>
                  <a:gd name="T21" fmla="*/ 0 h 42"/>
                  <a:gd name="T22" fmla="*/ 36 w 77"/>
                  <a:gd name="T23"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7" h="42">
                    <a:moveTo>
                      <a:pt x="36" y="0"/>
                    </a:moveTo>
                    <a:lnTo>
                      <a:pt x="42" y="0"/>
                    </a:lnTo>
                    <a:lnTo>
                      <a:pt x="60" y="6"/>
                    </a:lnTo>
                    <a:lnTo>
                      <a:pt x="48" y="6"/>
                    </a:lnTo>
                    <a:lnTo>
                      <a:pt x="42" y="6"/>
                    </a:lnTo>
                    <a:lnTo>
                      <a:pt x="60" y="6"/>
                    </a:lnTo>
                    <a:lnTo>
                      <a:pt x="0" y="24"/>
                    </a:lnTo>
                    <a:lnTo>
                      <a:pt x="71" y="6"/>
                    </a:lnTo>
                    <a:lnTo>
                      <a:pt x="66" y="42"/>
                    </a:lnTo>
                    <a:lnTo>
                      <a:pt x="77" y="6"/>
                    </a:lnTo>
                    <a:lnTo>
                      <a:pt x="36" y="0"/>
                    </a:lnTo>
                    <a:lnTo>
                      <a:pt x="3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3" name="Freeform 31"/>
              <p:cNvSpPr>
                <a:spLocks/>
              </p:cNvSpPr>
              <p:nvPr/>
            </p:nvSpPr>
            <p:spPr bwMode="hidden">
              <a:xfrm>
                <a:off x="498" y="3165"/>
                <a:ext cx="66" cy="30"/>
              </a:xfrm>
              <a:custGeom>
                <a:avLst/>
                <a:gdLst>
                  <a:gd name="T0" fmla="*/ 66 w 66"/>
                  <a:gd name="T1" fmla="*/ 6 h 30"/>
                  <a:gd name="T2" fmla="*/ 0 w 66"/>
                  <a:gd name="T3" fmla="*/ 0 h 30"/>
                  <a:gd name="T4" fmla="*/ 54 w 66"/>
                  <a:gd name="T5" fmla="*/ 6 h 30"/>
                  <a:gd name="T6" fmla="*/ 18 w 66"/>
                  <a:gd name="T7" fmla="*/ 18 h 30"/>
                  <a:gd name="T8" fmla="*/ 60 w 66"/>
                  <a:gd name="T9" fmla="*/ 12 h 30"/>
                  <a:gd name="T10" fmla="*/ 60 w 66"/>
                  <a:gd name="T11" fmla="*/ 30 h 30"/>
                  <a:gd name="T12" fmla="*/ 60 w 66"/>
                  <a:gd name="T13" fmla="*/ 30 h 30"/>
                  <a:gd name="T14" fmla="*/ 66 w 66"/>
                  <a:gd name="T15" fmla="*/ 6 h 30"/>
                  <a:gd name="T16" fmla="*/ 66 w 66"/>
                  <a:gd name="T17"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30">
                    <a:moveTo>
                      <a:pt x="66" y="6"/>
                    </a:moveTo>
                    <a:lnTo>
                      <a:pt x="0" y="0"/>
                    </a:lnTo>
                    <a:lnTo>
                      <a:pt x="54" y="6"/>
                    </a:lnTo>
                    <a:lnTo>
                      <a:pt x="18" y="18"/>
                    </a:lnTo>
                    <a:lnTo>
                      <a:pt x="60" y="12"/>
                    </a:lnTo>
                    <a:lnTo>
                      <a:pt x="60" y="30"/>
                    </a:lnTo>
                    <a:lnTo>
                      <a:pt x="60" y="30"/>
                    </a:lnTo>
                    <a:lnTo>
                      <a:pt x="66" y="6"/>
                    </a:lnTo>
                    <a:lnTo>
                      <a:pt x="66"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4" name="Freeform 32"/>
              <p:cNvSpPr>
                <a:spLocks/>
              </p:cNvSpPr>
              <p:nvPr/>
            </p:nvSpPr>
            <p:spPr bwMode="hidden">
              <a:xfrm>
                <a:off x="840" y="2919"/>
                <a:ext cx="18" cy="60"/>
              </a:xfrm>
              <a:custGeom>
                <a:avLst/>
                <a:gdLst>
                  <a:gd name="T0" fmla="*/ 0 w 18"/>
                  <a:gd name="T1" fmla="*/ 24 h 60"/>
                  <a:gd name="T2" fmla="*/ 12 w 18"/>
                  <a:gd name="T3" fmla="*/ 24 h 60"/>
                  <a:gd name="T4" fmla="*/ 12 w 18"/>
                  <a:gd name="T5" fmla="*/ 60 h 60"/>
                  <a:gd name="T6" fmla="*/ 18 w 18"/>
                  <a:gd name="T7" fmla="*/ 18 h 60"/>
                  <a:gd name="T8" fmla="*/ 18 w 18"/>
                  <a:gd name="T9" fmla="*/ 18 h 60"/>
                  <a:gd name="T10" fmla="*/ 18 w 18"/>
                  <a:gd name="T11" fmla="*/ 0 h 60"/>
                  <a:gd name="T12" fmla="*/ 12 w 18"/>
                  <a:gd name="T13" fmla="*/ 18 h 60"/>
                  <a:gd name="T14" fmla="*/ 0 w 18"/>
                  <a:gd name="T15" fmla="*/ 24 h 60"/>
                  <a:gd name="T16" fmla="*/ 0 w 18"/>
                  <a:gd name="T17" fmla="*/ 2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 h="60">
                    <a:moveTo>
                      <a:pt x="0" y="24"/>
                    </a:moveTo>
                    <a:lnTo>
                      <a:pt x="12" y="24"/>
                    </a:lnTo>
                    <a:lnTo>
                      <a:pt x="12" y="60"/>
                    </a:lnTo>
                    <a:lnTo>
                      <a:pt x="18" y="18"/>
                    </a:lnTo>
                    <a:lnTo>
                      <a:pt x="18" y="18"/>
                    </a:lnTo>
                    <a:lnTo>
                      <a:pt x="18" y="0"/>
                    </a:lnTo>
                    <a:lnTo>
                      <a:pt x="12" y="18"/>
                    </a:lnTo>
                    <a:lnTo>
                      <a:pt x="0" y="24"/>
                    </a:lnTo>
                    <a:lnTo>
                      <a:pt x="0" y="24"/>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5" name="Freeform 33"/>
              <p:cNvSpPr>
                <a:spLocks/>
              </p:cNvSpPr>
              <p:nvPr/>
            </p:nvSpPr>
            <p:spPr bwMode="hidden">
              <a:xfrm>
                <a:off x="546" y="3021"/>
                <a:ext cx="6" cy="18"/>
              </a:xfrm>
              <a:custGeom>
                <a:avLst/>
                <a:gdLst>
                  <a:gd name="T0" fmla="*/ 6 w 6"/>
                  <a:gd name="T1" fmla="*/ 0 h 18"/>
                  <a:gd name="T2" fmla="*/ 0 w 6"/>
                  <a:gd name="T3" fmla="*/ 18 h 18"/>
                  <a:gd name="T4" fmla="*/ 6 w 6"/>
                  <a:gd name="T5" fmla="*/ 12 h 18"/>
                  <a:gd name="T6" fmla="*/ 6 w 6"/>
                  <a:gd name="T7" fmla="*/ 0 h 18"/>
                  <a:gd name="T8" fmla="*/ 6 w 6"/>
                  <a:gd name="T9" fmla="*/ 0 h 18"/>
                </a:gdLst>
                <a:ahLst/>
                <a:cxnLst>
                  <a:cxn ang="0">
                    <a:pos x="T0" y="T1"/>
                  </a:cxn>
                  <a:cxn ang="0">
                    <a:pos x="T2" y="T3"/>
                  </a:cxn>
                  <a:cxn ang="0">
                    <a:pos x="T4" y="T5"/>
                  </a:cxn>
                  <a:cxn ang="0">
                    <a:pos x="T6" y="T7"/>
                  </a:cxn>
                  <a:cxn ang="0">
                    <a:pos x="T8" y="T9"/>
                  </a:cxn>
                </a:cxnLst>
                <a:rect l="0" t="0" r="r" b="b"/>
                <a:pathLst>
                  <a:path w="6" h="18">
                    <a:moveTo>
                      <a:pt x="6" y="0"/>
                    </a:moveTo>
                    <a:lnTo>
                      <a:pt x="0" y="18"/>
                    </a:lnTo>
                    <a:lnTo>
                      <a:pt x="6" y="12"/>
                    </a:lnTo>
                    <a:lnTo>
                      <a:pt x="6"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6" name="Freeform 34"/>
              <p:cNvSpPr>
                <a:spLocks/>
              </p:cNvSpPr>
              <p:nvPr/>
            </p:nvSpPr>
            <p:spPr bwMode="hidden">
              <a:xfrm>
                <a:off x="534" y="2943"/>
                <a:ext cx="30" cy="78"/>
              </a:xfrm>
              <a:custGeom>
                <a:avLst/>
                <a:gdLst>
                  <a:gd name="T0" fmla="*/ 24 w 30"/>
                  <a:gd name="T1" fmla="*/ 6 h 78"/>
                  <a:gd name="T2" fmla="*/ 18 w 30"/>
                  <a:gd name="T3" fmla="*/ 24 h 78"/>
                  <a:gd name="T4" fmla="*/ 0 w 30"/>
                  <a:gd name="T5" fmla="*/ 18 h 78"/>
                  <a:gd name="T6" fmla="*/ 12 w 30"/>
                  <a:gd name="T7" fmla="*/ 30 h 78"/>
                  <a:gd name="T8" fmla="*/ 6 w 30"/>
                  <a:gd name="T9" fmla="*/ 42 h 78"/>
                  <a:gd name="T10" fmla="*/ 18 w 30"/>
                  <a:gd name="T11" fmla="*/ 78 h 78"/>
                  <a:gd name="T12" fmla="*/ 18 w 30"/>
                  <a:gd name="T13" fmla="*/ 24 h 78"/>
                  <a:gd name="T14" fmla="*/ 24 w 30"/>
                  <a:gd name="T15" fmla="*/ 12 h 78"/>
                  <a:gd name="T16" fmla="*/ 30 w 30"/>
                  <a:gd name="T17" fmla="*/ 6 h 78"/>
                  <a:gd name="T18" fmla="*/ 30 w 30"/>
                  <a:gd name="T19" fmla="*/ 6 h 78"/>
                  <a:gd name="T20" fmla="*/ 12 w 30"/>
                  <a:gd name="T21" fmla="*/ 0 h 78"/>
                  <a:gd name="T22" fmla="*/ 24 w 30"/>
                  <a:gd name="T23" fmla="*/ 6 h 78"/>
                  <a:gd name="T24" fmla="*/ 24 w 30"/>
                  <a:gd name="T25" fmla="*/ 6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78">
                    <a:moveTo>
                      <a:pt x="24" y="6"/>
                    </a:moveTo>
                    <a:lnTo>
                      <a:pt x="18" y="24"/>
                    </a:lnTo>
                    <a:lnTo>
                      <a:pt x="0" y="18"/>
                    </a:lnTo>
                    <a:lnTo>
                      <a:pt x="12" y="30"/>
                    </a:lnTo>
                    <a:lnTo>
                      <a:pt x="6" y="42"/>
                    </a:lnTo>
                    <a:lnTo>
                      <a:pt x="18" y="78"/>
                    </a:lnTo>
                    <a:lnTo>
                      <a:pt x="18" y="24"/>
                    </a:lnTo>
                    <a:lnTo>
                      <a:pt x="24" y="12"/>
                    </a:lnTo>
                    <a:lnTo>
                      <a:pt x="30" y="6"/>
                    </a:lnTo>
                    <a:lnTo>
                      <a:pt x="30" y="6"/>
                    </a:lnTo>
                    <a:lnTo>
                      <a:pt x="12" y="0"/>
                    </a:lnTo>
                    <a:lnTo>
                      <a:pt x="24" y="6"/>
                    </a:lnTo>
                    <a:lnTo>
                      <a:pt x="24" y="6"/>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7" name="Freeform 35"/>
              <p:cNvSpPr>
                <a:spLocks/>
              </p:cNvSpPr>
              <p:nvPr/>
            </p:nvSpPr>
            <p:spPr bwMode="hidden">
              <a:xfrm>
                <a:off x="540" y="3039"/>
                <a:ext cx="24" cy="24"/>
              </a:xfrm>
              <a:custGeom>
                <a:avLst/>
                <a:gdLst>
                  <a:gd name="T0" fmla="*/ 6 w 24"/>
                  <a:gd name="T1" fmla="*/ 0 h 24"/>
                  <a:gd name="T2" fmla="*/ 0 w 24"/>
                  <a:gd name="T3" fmla="*/ 0 h 24"/>
                  <a:gd name="T4" fmla="*/ 6 w 24"/>
                  <a:gd name="T5" fmla="*/ 0 h 24"/>
                  <a:gd name="T6" fmla="*/ 12 w 24"/>
                  <a:gd name="T7" fmla="*/ 6 h 24"/>
                  <a:gd name="T8" fmla="*/ 24 w 24"/>
                  <a:gd name="T9" fmla="*/ 24 h 24"/>
                  <a:gd name="T10" fmla="*/ 24 w 24"/>
                  <a:gd name="T11" fmla="*/ 18 h 24"/>
                  <a:gd name="T12" fmla="*/ 18 w 24"/>
                  <a:gd name="T13" fmla="*/ 6 h 24"/>
                  <a:gd name="T14" fmla="*/ 12 w 24"/>
                  <a:gd name="T15" fmla="*/ 0 h 24"/>
                  <a:gd name="T16" fmla="*/ 6 w 24"/>
                  <a:gd name="T17" fmla="*/ 0 h 24"/>
                  <a:gd name="T18" fmla="*/ 6 w 24"/>
                  <a:gd name="T19" fmla="*/ 0 h 24"/>
                  <a:gd name="T20" fmla="*/ 6 w 24"/>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4" h="24">
                    <a:moveTo>
                      <a:pt x="6" y="0"/>
                    </a:moveTo>
                    <a:lnTo>
                      <a:pt x="0" y="0"/>
                    </a:lnTo>
                    <a:lnTo>
                      <a:pt x="6" y="0"/>
                    </a:lnTo>
                    <a:lnTo>
                      <a:pt x="12" y="6"/>
                    </a:lnTo>
                    <a:lnTo>
                      <a:pt x="24" y="24"/>
                    </a:lnTo>
                    <a:lnTo>
                      <a:pt x="24" y="18"/>
                    </a:lnTo>
                    <a:lnTo>
                      <a:pt x="18" y="6"/>
                    </a:lnTo>
                    <a:lnTo>
                      <a:pt x="12" y="0"/>
                    </a:lnTo>
                    <a:lnTo>
                      <a:pt x="6" y="0"/>
                    </a:lnTo>
                    <a:lnTo>
                      <a:pt x="6" y="0"/>
                    </a:lnTo>
                    <a:lnTo>
                      <a:pt x="6" y="0"/>
                    </a:lnTo>
                    <a:close/>
                  </a:path>
                </a:pathLst>
              </a:custGeom>
              <a:gradFill rotWithShape="0">
                <a:gsLst>
                  <a:gs pos="0">
                    <a:schemeClr val="bg2"/>
                  </a:gs>
                  <a:gs pos="100000">
                    <a:schemeClr val="bg1"/>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a:solidFill>
                    <a:srgbClr val="000000"/>
                  </a:solidFill>
                </a:endParaRPr>
              </a:p>
            </p:txBody>
          </p:sp>
          <p:sp>
            <p:nvSpPr>
              <p:cNvPr id="13348" name="Freeform 36"/>
              <p:cNvSpPr>
                <a:spLocks/>
              </p:cNvSpPr>
              <p:nvPr/>
            </p:nvSpPr>
            <p:spPr bwMode="hidden">
              <a:xfrm>
                <a:off x="801" y="2681"/>
                <a:ext cx="215" cy="216"/>
              </a:xfrm>
              <a:custGeom>
                <a:avLst/>
                <a:gdLst>
                  <a:gd name="T0" fmla="*/ 215 w 215"/>
                  <a:gd name="T1" fmla="*/ 0 h 216"/>
                  <a:gd name="T2" fmla="*/ 147 w 215"/>
                  <a:gd name="T3" fmla="*/ 36 h 216"/>
                  <a:gd name="T4" fmla="*/ 132 w 215"/>
                  <a:gd name="T5" fmla="*/ 49 h 216"/>
                  <a:gd name="T6" fmla="*/ 104 w 215"/>
                  <a:gd name="T7" fmla="*/ 79 h 216"/>
                  <a:gd name="T8" fmla="*/ 87 w 215"/>
                  <a:gd name="T9" fmla="*/ 114 h 216"/>
                  <a:gd name="T10" fmla="*/ 48 w 215"/>
                  <a:gd name="T11" fmla="*/ 156 h 216"/>
                  <a:gd name="T12" fmla="*/ 42 w 215"/>
                  <a:gd name="T13" fmla="*/ 166 h 216"/>
                  <a:gd name="T14" fmla="*/ 29 w 215"/>
                  <a:gd name="T15" fmla="*/ 177 h 216"/>
                  <a:gd name="T16" fmla="*/ 0 w 215"/>
                  <a:gd name="T17" fmla="*/ 208 h 216"/>
                  <a:gd name="T18" fmla="*/ 48 w 215"/>
                  <a:gd name="T19" fmla="*/ 216 h 216"/>
                  <a:gd name="T20" fmla="*/ 215 w 215"/>
                  <a:gd name="T21"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5" h="216">
                    <a:moveTo>
                      <a:pt x="215" y="0"/>
                    </a:moveTo>
                    <a:lnTo>
                      <a:pt x="147" y="36"/>
                    </a:lnTo>
                    <a:lnTo>
                      <a:pt x="132" y="49"/>
                    </a:lnTo>
                    <a:lnTo>
                      <a:pt x="104" y="79"/>
                    </a:lnTo>
                    <a:lnTo>
                      <a:pt x="87" y="114"/>
                    </a:lnTo>
                    <a:lnTo>
                      <a:pt x="48" y="156"/>
                    </a:lnTo>
                    <a:lnTo>
                      <a:pt x="42" y="166"/>
                    </a:lnTo>
                    <a:lnTo>
                      <a:pt x="29" y="177"/>
                    </a:lnTo>
                    <a:lnTo>
                      <a:pt x="0" y="208"/>
                    </a:lnTo>
                    <a:lnTo>
                      <a:pt x="48" y="216"/>
                    </a:lnTo>
                    <a:lnTo>
                      <a:pt x="215"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3349" name="Freeform 37"/>
              <p:cNvSpPr>
                <a:spLocks/>
              </p:cNvSpPr>
              <p:nvPr/>
            </p:nvSpPr>
            <p:spPr bwMode="hidden">
              <a:xfrm>
                <a:off x="536" y="2710"/>
                <a:ext cx="212" cy="179"/>
              </a:xfrm>
              <a:custGeom>
                <a:avLst/>
                <a:gdLst>
                  <a:gd name="T0" fmla="*/ 212 w 212"/>
                  <a:gd name="T1" fmla="*/ 0 h 179"/>
                  <a:gd name="T2" fmla="*/ 144 w 212"/>
                  <a:gd name="T3" fmla="*/ 36 h 179"/>
                  <a:gd name="T4" fmla="*/ 0 w 212"/>
                  <a:gd name="T5" fmla="*/ 179 h 179"/>
                  <a:gd name="T6" fmla="*/ 177 w 212"/>
                  <a:gd name="T7" fmla="*/ 85 h 179"/>
                  <a:gd name="T8" fmla="*/ 212 w 212"/>
                  <a:gd name="T9" fmla="*/ 0 h 179"/>
                </a:gdLst>
                <a:ahLst/>
                <a:cxnLst>
                  <a:cxn ang="0">
                    <a:pos x="T0" y="T1"/>
                  </a:cxn>
                  <a:cxn ang="0">
                    <a:pos x="T2" y="T3"/>
                  </a:cxn>
                  <a:cxn ang="0">
                    <a:pos x="T4" y="T5"/>
                  </a:cxn>
                  <a:cxn ang="0">
                    <a:pos x="T6" y="T7"/>
                  </a:cxn>
                  <a:cxn ang="0">
                    <a:pos x="T8" y="T9"/>
                  </a:cxn>
                </a:cxnLst>
                <a:rect l="0" t="0" r="r" b="b"/>
                <a:pathLst>
                  <a:path w="212" h="179">
                    <a:moveTo>
                      <a:pt x="212" y="0"/>
                    </a:moveTo>
                    <a:lnTo>
                      <a:pt x="144" y="36"/>
                    </a:lnTo>
                    <a:lnTo>
                      <a:pt x="0" y="179"/>
                    </a:lnTo>
                    <a:lnTo>
                      <a:pt x="177" y="85"/>
                    </a:lnTo>
                    <a:lnTo>
                      <a:pt x="21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3350" name="Freeform 38"/>
              <p:cNvSpPr>
                <a:spLocks/>
              </p:cNvSpPr>
              <p:nvPr/>
            </p:nvSpPr>
            <p:spPr bwMode="hidden">
              <a:xfrm>
                <a:off x="1037" y="2609"/>
                <a:ext cx="64" cy="79"/>
              </a:xfrm>
              <a:custGeom>
                <a:avLst/>
                <a:gdLst>
                  <a:gd name="T0" fmla="*/ 0 w 64"/>
                  <a:gd name="T1" fmla="*/ 22 h 79"/>
                  <a:gd name="T2" fmla="*/ 64 w 64"/>
                  <a:gd name="T3" fmla="*/ 79 h 79"/>
                  <a:gd name="T4" fmla="*/ 60 w 64"/>
                  <a:gd name="T5" fmla="*/ 0 h 79"/>
                  <a:gd name="T6" fmla="*/ 0 w 64"/>
                  <a:gd name="T7" fmla="*/ 22 h 79"/>
                </a:gdLst>
                <a:ahLst/>
                <a:cxnLst>
                  <a:cxn ang="0">
                    <a:pos x="T0" y="T1"/>
                  </a:cxn>
                  <a:cxn ang="0">
                    <a:pos x="T2" y="T3"/>
                  </a:cxn>
                  <a:cxn ang="0">
                    <a:pos x="T4" y="T5"/>
                  </a:cxn>
                  <a:cxn ang="0">
                    <a:pos x="T6" y="T7"/>
                  </a:cxn>
                </a:cxnLst>
                <a:rect l="0" t="0" r="r" b="b"/>
                <a:pathLst>
                  <a:path w="64" h="79">
                    <a:moveTo>
                      <a:pt x="0" y="22"/>
                    </a:moveTo>
                    <a:lnTo>
                      <a:pt x="64" y="79"/>
                    </a:lnTo>
                    <a:lnTo>
                      <a:pt x="60" y="0"/>
                    </a:lnTo>
                    <a:lnTo>
                      <a:pt x="0" y="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3351" name="Freeform 39"/>
              <p:cNvSpPr>
                <a:spLocks/>
              </p:cNvSpPr>
              <p:nvPr userDrawn="1"/>
            </p:nvSpPr>
            <p:spPr bwMode="hidden">
              <a:xfrm>
                <a:off x="867" y="2471"/>
                <a:ext cx="137" cy="207"/>
              </a:xfrm>
              <a:custGeom>
                <a:avLst/>
                <a:gdLst>
                  <a:gd name="T0" fmla="*/ 0 w 137"/>
                  <a:gd name="T1" fmla="*/ 0 h 207"/>
                  <a:gd name="T2" fmla="*/ 17 w 137"/>
                  <a:gd name="T3" fmla="*/ 87 h 207"/>
                  <a:gd name="T4" fmla="*/ 69 w 137"/>
                  <a:gd name="T5" fmla="*/ 154 h 207"/>
                  <a:gd name="T6" fmla="*/ 137 w 137"/>
                  <a:gd name="T7" fmla="*/ 207 h 207"/>
                  <a:gd name="T8" fmla="*/ 0 w 137"/>
                  <a:gd name="T9" fmla="*/ 0 h 207"/>
                </a:gdLst>
                <a:ahLst/>
                <a:cxnLst>
                  <a:cxn ang="0">
                    <a:pos x="T0" y="T1"/>
                  </a:cxn>
                  <a:cxn ang="0">
                    <a:pos x="T2" y="T3"/>
                  </a:cxn>
                  <a:cxn ang="0">
                    <a:pos x="T4" y="T5"/>
                  </a:cxn>
                  <a:cxn ang="0">
                    <a:pos x="T6" y="T7"/>
                  </a:cxn>
                  <a:cxn ang="0">
                    <a:pos x="T8" y="T9"/>
                  </a:cxn>
                </a:cxnLst>
                <a:rect l="0" t="0" r="r" b="b"/>
                <a:pathLst>
                  <a:path w="137" h="207">
                    <a:moveTo>
                      <a:pt x="0" y="0"/>
                    </a:moveTo>
                    <a:lnTo>
                      <a:pt x="17" y="87"/>
                    </a:lnTo>
                    <a:lnTo>
                      <a:pt x="69" y="154"/>
                    </a:lnTo>
                    <a:lnTo>
                      <a:pt x="137" y="207"/>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sp>
            <p:nvSpPr>
              <p:cNvPr id="13352" name="Freeform 40"/>
              <p:cNvSpPr>
                <a:spLocks/>
              </p:cNvSpPr>
              <p:nvPr userDrawn="1"/>
            </p:nvSpPr>
            <p:spPr bwMode="hidden">
              <a:xfrm>
                <a:off x="817" y="2507"/>
                <a:ext cx="65" cy="222"/>
              </a:xfrm>
              <a:custGeom>
                <a:avLst/>
                <a:gdLst>
                  <a:gd name="T0" fmla="*/ 0 w 65"/>
                  <a:gd name="T1" fmla="*/ 222 h 222"/>
                  <a:gd name="T2" fmla="*/ 40 w 65"/>
                  <a:gd name="T3" fmla="*/ 142 h 222"/>
                  <a:gd name="T4" fmla="*/ 65 w 65"/>
                  <a:gd name="T5" fmla="*/ 72 h 222"/>
                  <a:gd name="T6" fmla="*/ 7 w 65"/>
                  <a:gd name="T7" fmla="*/ 0 h 222"/>
                  <a:gd name="T8" fmla="*/ 0 w 65"/>
                  <a:gd name="T9" fmla="*/ 222 h 222"/>
                </a:gdLst>
                <a:ahLst/>
                <a:cxnLst>
                  <a:cxn ang="0">
                    <a:pos x="T0" y="T1"/>
                  </a:cxn>
                  <a:cxn ang="0">
                    <a:pos x="T2" y="T3"/>
                  </a:cxn>
                  <a:cxn ang="0">
                    <a:pos x="T4" y="T5"/>
                  </a:cxn>
                  <a:cxn ang="0">
                    <a:pos x="T6" y="T7"/>
                  </a:cxn>
                  <a:cxn ang="0">
                    <a:pos x="T8" y="T9"/>
                  </a:cxn>
                </a:cxnLst>
                <a:rect l="0" t="0" r="r" b="b"/>
                <a:pathLst>
                  <a:path w="65" h="222">
                    <a:moveTo>
                      <a:pt x="0" y="222"/>
                    </a:moveTo>
                    <a:lnTo>
                      <a:pt x="40" y="142"/>
                    </a:lnTo>
                    <a:lnTo>
                      <a:pt x="65" y="72"/>
                    </a:lnTo>
                    <a:lnTo>
                      <a:pt x="7" y="0"/>
                    </a:lnTo>
                    <a:lnTo>
                      <a:pt x="0" y="22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a:solidFill>
                    <a:srgbClr val="000000"/>
                  </a:solidFill>
                </a:endParaRPr>
              </a:p>
            </p:txBody>
          </p:sp>
        </p:grpSp>
      </p:grpSp>
      <p:sp>
        <p:nvSpPr>
          <p:cNvPr id="13353" name="Rectangle 41"/>
          <p:cNvSpPr>
            <a:spLocks noGrp="1" noChangeArrowheads="1"/>
          </p:cNvSpPr>
          <p:nvPr>
            <p:ph type="title"/>
          </p:nvPr>
        </p:nvSpPr>
        <p:spPr bwMode="auto">
          <a:xfrm>
            <a:off x="457200" y="158750"/>
            <a:ext cx="8229600" cy="125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3354" name="Rectangle 4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3355" name="Rectangle 43"/>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C0C0C0"/>
                  </a:outerShdw>
                </a:effectLst>
              </a:defRPr>
            </a:lvl1pPr>
          </a:lstStyle>
          <a:p>
            <a:pPr fontAlgn="base">
              <a:spcBef>
                <a:spcPct val="0"/>
              </a:spcBef>
              <a:spcAft>
                <a:spcPct val="0"/>
              </a:spcAft>
            </a:pPr>
            <a:fld id="{D0376D3E-DAFE-49A6-A9E1-7B62C206E40F}" type="datetime1">
              <a:rPr lang="en-US" altLang="en-US" smtClean="0">
                <a:solidFill>
                  <a:srgbClr val="000000"/>
                </a:solidFill>
              </a:rPr>
              <a:pPr fontAlgn="base">
                <a:spcBef>
                  <a:spcPct val="0"/>
                </a:spcBef>
                <a:spcAft>
                  <a:spcPct val="0"/>
                </a:spcAft>
              </a:pPr>
              <a:t>3/26/2018</a:t>
            </a:fld>
            <a:endParaRPr lang="en-GB" altLang="en-US">
              <a:solidFill>
                <a:srgbClr val="000000"/>
              </a:solidFill>
            </a:endParaRPr>
          </a:p>
        </p:txBody>
      </p:sp>
      <p:sp>
        <p:nvSpPr>
          <p:cNvPr id="13356" name="Rectangle 4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C0C0C0"/>
                  </a:outerShdw>
                </a:effectLst>
              </a:defRPr>
            </a:lvl1pPr>
          </a:lstStyle>
          <a:p>
            <a:pPr fontAlgn="base">
              <a:spcBef>
                <a:spcPct val="0"/>
              </a:spcBef>
              <a:spcAft>
                <a:spcPct val="0"/>
              </a:spcAft>
            </a:pPr>
            <a:endParaRPr lang="en-GB" altLang="en-US">
              <a:solidFill>
                <a:srgbClr val="000000"/>
              </a:solidFill>
            </a:endParaRPr>
          </a:p>
        </p:txBody>
      </p:sp>
      <p:sp>
        <p:nvSpPr>
          <p:cNvPr id="13357" name="Rectangle 45"/>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C0C0C0"/>
                  </a:outerShdw>
                </a:effectLst>
              </a:defRPr>
            </a:lvl1pPr>
          </a:lstStyle>
          <a:p>
            <a:pPr fontAlgn="base">
              <a:spcBef>
                <a:spcPct val="0"/>
              </a:spcBef>
              <a:spcAft>
                <a:spcPct val="0"/>
              </a:spcAft>
            </a:pPr>
            <a:fld id="{12366FDF-B10D-44B5-99BA-E834DA805217}" type="slidenum">
              <a:rPr lang="en-GB" altLang="en-US" smtClean="0">
                <a:solidFill>
                  <a:srgbClr val="000000"/>
                </a:solidFill>
              </a:rPr>
              <a:pPr fontAlgn="base">
                <a:spcBef>
                  <a:spcPct val="0"/>
                </a:spcBef>
                <a:spcAft>
                  <a:spcPct val="0"/>
                </a:spcAft>
              </a:pPr>
              <a:t>‹#›</a:t>
            </a:fld>
            <a:endParaRPr lang="en-GB" altLang="en-US">
              <a:solidFill>
                <a:srgbClr val="000000"/>
              </a:solidFill>
            </a:endParaRPr>
          </a:p>
        </p:txBody>
      </p:sp>
    </p:spTree>
    <p:extLst>
      <p:ext uri="{BB962C8B-B14F-4D97-AF65-F5344CB8AC3E}">
        <p14:creationId xmlns:p14="http://schemas.microsoft.com/office/powerpoint/2010/main" val="271357628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5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3354">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0"/>
                                          </p:stCondLst>
                                        </p:cTn>
                                        <p:tgtEl>
                                          <p:spTgt spid="1335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3354">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0"/>
                                          </p:stCondLst>
                                        </p:cTn>
                                        <p:tgtEl>
                                          <p:spTgt spid="1335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3354">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1335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3354">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1335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13354">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4" grpId="0" build="p">
        <p:tmplLst>
          <p:tmpl lvl="1">
            <p:tnLst>
              <p:par>
                <p:cTn presetID="1" presetClass="entr" presetSubtype="0" fill="hold" nodeType="clickEffect">
                  <p:stCondLst>
                    <p:cond delay="0"/>
                  </p:stCondLst>
                  <p:childTnLst>
                    <p:set>
                      <p:cBhvr>
                        <p:cTn dur="1" fill="hold">
                          <p:stCondLst>
                            <p:cond delay="0"/>
                          </p:stCondLst>
                        </p:cTn>
                        <p:tgtEl>
                          <p:spTgt spid="13354"/>
                        </p:tgtEl>
                        <p:attrNameLst>
                          <p:attrName>style.visibility</p:attrName>
                        </p:attrNameLst>
                      </p:cBhvr>
                      <p:to>
                        <p:strVal val="visible"/>
                      </p:to>
                    </p:set>
                  </p:childTnLst>
                  <p:subTnLst>
                    <p:animClr clrSpc="rgb" dir="cw">
                      <p:cBhvr override="childStyle">
                        <p:cTn dur="1" fill="hold" display="0" masterRel="nextClick" afterEffect="1"/>
                        <p:tgtEl>
                          <p:spTgt spid="13354"/>
                        </p:tgtEl>
                        <p:attrNameLst>
                          <p:attrName>ppt_c</p:attrName>
                        </p:attrNameLst>
                      </p:cBhvr>
                      <p:to>
                        <a:schemeClr val="bg2"/>
                      </p:to>
                    </p:animClr>
                  </p:subTnLst>
                </p:cTn>
              </p:par>
            </p:tnLst>
          </p:tmpl>
          <p:tmpl lvl="2">
            <p:tnLst>
              <p:par>
                <p:cTn presetID="1" presetClass="entr" presetSubtype="0" fill="hold" nodeType="withEffect">
                  <p:stCondLst>
                    <p:cond delay="0"/>
                  </p:stCondLst>
                  <p:childTnLst>
                    <p:set>
                      <p:cBhvr>
                        <p:cTn dur="1" fill="hold">
                          <p:stCondLst>
                            <p:cond delay="0"/>
                          </p:stCondLst>
                        </p:cTn>
                        <p:tgtEl>
                          <p:spTgt spid="13354"/>
                        </p:tgtEl>
                        <p:attrNameLst>
                          <p:attrName>style.visibility</p:attrName>
                        </p:attrNameLst>
                      </p:cBhvr>
                      <p:to>
                        <p:strVal val="visible"/>
                      </p:to>
                    </p:set>
                  </p:childTnLst>
                  <p:subTnLst>
                    <p:animClr clrSpc="rgb" dir="cw">
                      <p:cBhvr override="childStyle">
                        <p:cTn dur="1" fill="hold" display="0" masterRel="nextClick" afterEffect="1"/>
                        <p:tgtEl>
                          <p:spTgt spid="13354"/>
                        </p:tgtEl>
                        <p:attrNameLst>
                          <p:attrName>ppt_c</p:attrName>
                        </p:attrNameLst>
                      </p:cBhvr>
                      <p:to>
                        <a:schemeClr val="bg2"/>
                      </p:to>
                    </p:animClr>
                  </p:subTnLst>
                </p:cTn>
              </p:par>
            </p:tnLst>
          </p:tmpl>
          <p:tmpl lvl="3">
            <p:tnLst>
              <p:par>
                <p:cTn presetID="1" presetClass="entr" presetSubtype="0" fill="hold" nodeType="withEffect">
                  <p:stCondLst>
                    <p:cond delay="0"/>
                  </p:stCondLst>
                  <p:childTnLst>
                    <p:set>
                      <p:cBhvr>
                        <p:cTn dur="1" fill="hold">
                          <p:stCondLst>
                            <p:cond delay="0"/>
                          </p:stCondLst>
                        </p:cTn>
                        <p:tgtEl>
                          <p:spTgt spid="13354"/>
                        </p:tgtEl>
                        <p:attrNameLst>
                          <p:attrName>style.visibility</p:attrName>
                        </p:attrNameLst>
                      </p:cBhvr>
                      <p:to>
                        <p:strVal val="visible"/>
                      </p:to>
                    </p:set>
                  </p:childTnLst>
                  <p:subTnLst>
                    <p:animClr clrSpc="rgb" dir="cw">
                      <p:cBhvr override="childStyle">
                        <p:cTn dur="1" fill="hold" display="0" masterRel="nextClick" afterEffect="1"/>
                        <p:tgtEl>
                          <p:spTgt spid="13354"/>
                        </p:tgtEl>
                        <p:attrNameLst>
                          <p:attrName>ppt_c</p:attrName>
                        </p:attrNameLst>
                      </p:cBhvr>
                      <p:to>
                        <a:schemeClr val="bg2"/>
                      </p:to>
                    </p:animClr>
                  </p:subTnLst>
                </p:cTn>
              </p:par>
            </p:tnLst>
          </p:tmpl>
          <p:tmpl lvl="4">
            <p:tnLst>
              <p:par>
                <p:cTn presetID="1" presetClass="entr" presetSubtype="0" fill="hold" nodeType="withEffect">
                  <p:stCondLst>
                    <p:cond delay="0"/>
                  </p:stCondLst>
                  <p:childTnLst>
                    <p:set>
                      <p:cBhvr>
                        <p:cTn dur="1" fill="hold">
                          <p:stCondLst>
                            <p:cond delay="0"/>
                          </p:stCondLst>
                        </p:cTn>
                        <p:tgtEl>
                          <p:spTgt spid="13354"/>
                        </p:tgtEl>
                        <p:attrNameLst>
                          <p:attrName>style.visibility</p:attrName>
                        </p:attrNameLst>
                      </p:cBhvr>
                      <p:to>
                        <p:strVal val="visible"/>
                      </p:to>
                    </p:set>
                  </p:childTnLst>
                  <p:subTnLst>
                    <p:animClr clrSpc="rgb" dir="cw">
                      <p:cBhvr override="childStyle">
                        <p:cTn dur="1" fill="hold" display="0" masterRel="nextClick" afterEffect="1"/>
                        <p:tgtEl>
                          <p:spTgt spid="13354"/>
                        </p:tgtEl>
                        <p:attrNameLst>
                          <p:attrName>ppt_c</p:attrName>
                        </p:attrNameLst>
                      </p:cBhvr>
                      <p:to>
                        <a:schemeClr val="bg2"/>
                      </p:to>
                    </p:animClr>
                  </p:subTnLst>
                </p:cTn>
              </p:par>
            </p:tnLst>
          </p:tmpl>
          <p:tmpl lvl="5">
            <p:tnLst>
              <p:par>
                <p:cTn presetID="1" presetClass="entr" presetSubtype="0" fill="hold" nodeType="withEffect">
                  <p:stCondLst>
                    <p:cond delay="0"/>
                  </p:stCondLst>
                  <p:childTnLst>
                    <p:set>
                      <p:cBhvr>
                        <p:cTn dur="1" fill="hold">
                          <p:stCondLst>
                            <p:cond delay="0"/>
                          </p:stCondLst>
                        </p:cTn>
                        <p:tgtEl>
                          <p:spTgt spid="13354"/>
                        </p:tgtEl>
                        <p:attrNameLst>
                          <p:attrName>style.visibility</p:attrName>
                        </p:attrNameLst>
                      </p:cBhvr>
                      <p:to>
                        <p:strVal val="visible"/>
                      </p:to>
                    </p:set>
                  </p:childTnLst>
                  <p:subTnLst>
                    <p:animClr clrSpc="rgb" dir="cw">
                      <p:cBhvr override="childStyle">
                        <p:cTn dur="1" fill="hold" display="0" masterRel="nextClick" afterEffect="1"/>
                        <p:tgtEl>
                          <p:spTgt spid="13354"/>
                        </p:tgtEl>
                        <p:attrNameLst>
                          <p:attrName>ppt_c</p:attrName>
                        </p:attrNameLst>
                      </p:cBhvr>
                      <p:to>
                        <a:schemeClr val="bg2"/>
                      </p:to>
                    </p:animClr>
                  </p:subTnLst>
                </p:cTn>
              </p:par>
            </p:tnLst>
          </p:tmpl>
        </p:tmplLst>
      </p:bldP>
    </p:bldLst>
  </p:timing>
  <p:hf hdr="0" ftr="0" dt="0"/>
  <p:txStyles>
    <p:titleStyle>
      <a:lvl1pPr algn="ctr" rtl="0" fontAlgn="base">
        <a:spcBef>
          <a:spcPct val="0"/>
        </a:spcBef>
        <a:spcAft>
          <a:spcPct val="0"/>
        </a:spcAft>
        <a:defRPr sz="4400" kern="12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Font typeface="Wingdings" panose="05000000000000000000" pitchFamily="2" charset="2"/>
        <a:buBlip>
          <a:blip r:embed="rId13"/>
        </a:buBlip>
        <a:defRPr sz="3200" kern="1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C0C0C0"/>
            </a:outerShdw>
          </a:effectLst>
          <a:latin typeface="+mn-lt"/>
          <a:ea typeface="+mn-ea"/>
          <a:cs typeface="+mn-cs"/>
        </a:defRPr>
      </a:lvl2pPr>
      <a:lvl3pPr marL="1143000" indent="-228600" algn="l" rtl="0" fontAlgn="base">
        <a:spcBef>
          <a:spcPct val="20000"/>
        </a:spcBef>
        <a:spcAft>
          <a:spcPct val="0"/>
        </a:spcAft>
        <a:buClr>
          <a:schemeClr val="hlink"/>
        </a:buClr>
        <a:buFont typeface="Wingdings" panose="05000000000000000000" pitchFamily="2" charset="2"/>
        <a:buBlip>
          <a:blip r:embed="rId13"/>
        </a:buBlip>
        <a:defRPr sz="2400" kern="1200">
          <a:solidFill>
            <a:schemeClr val="tx1"/>
          </a:solidFill>
          <a:effectLst>
            <a:outerShdw blurRad="38100" dist="38100" dir="2700000" algn="tl">
              <a:srgbClr val="C0C0C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C0C0C0"/>
            </a:outerShdw>
          </a:effectLst>
          <a:latin typeface="+mn-lt"/>
          <a:ea typeface="+mn-ea"/>
          <a:cs typeface="+mn-cs"/>
        </a:defRPr>
      </a:lvl4pPr>
      <a:lvl5pPr marL="2057400" indent="-228600" algn="l" rtl="0" fontAlgn="base">
        <a:spcBef>
          <a:spcPct val="20000"/>
        </a:spcBef>
        <a:spcAft>
          <a:spcPct val="0"/>
        </a:spcAft>
        <a:buClr>
          <a:schemeClr val="hlink"/>
        </a:buClr>
        <a:buFont typeface="Wingdings" panose="05000000000000000000" pitchFamily="2" charset="2"/>
        <a:buBlip>
          <a:blip r:embed="rId13"/>
        </a:buBlip>
        <a:defRPr sz="2000" kern="1200">
          <a:solidFill>
            <a:schemeClr val="tx1"/>
          </a:solidFill>
          <a:effectLst>
            <a:outerShdw blurRad="38100" dist="38100" dir="2700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50.xml"/></Relationships>
</file>

<file path=ppt/slides/_rels/slide10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7.xml"/><Relationship Id="rId1" Type="http://schemas.openxmlformats.org/officeDocument/2006/relationships/slideLayout" Target="../slideLayouts/slideLayout4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8.xml"/></Relationships>
</file>

<file path=ppt/slides/_rels/slide1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0.xml"/><Relationship Id="rId1" Type="http://schemas.openxmlformats.org/officeDocument/2006/relationships/slideLayout" Target="../slideLayouts/slideLayout69.xml"/><Relationship Id="rId4" Type="http://schemas.openxmlformats.org/officeDocument/2006/relationships/image" Target="../media/image8.png"/></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6.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6.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6.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6.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6.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46.xml"/></Relationships>
</file>

<file path=ppt/slides/_rels/slide12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8.xml"/><Relationship Id="rId1" Type="http://schemas.openxmlformats.org/officeDocument/2006/relationships/slideLayout" Target="../slideLayouts/slideLayout48.xml"/></Relationships>
</file>

<file path=ppt/slides/_rels/slide1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0.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gn="ctr">
              <a:lnSpc>
                <a:spcPct val="115000"/>
              </a:lnSpc>
              <a:spcBef>
                <a:spcPts val="0"/>
              </a:spcBef>
              <a:spcAft>
                <a:spcPts val="0"/>
              </a:spcAft>
            </a:pPr>
            <a:r>
              <a:rPr lang="en-US" sz="3600" dirty="0" err="1">
                <a:latin typeface="Bookman Old Style" panose="02050604050505020204" pitchFamily="18" charset="0"/>
              </a:rPr>
              <a:t>KMTC</a:t>
            </a:r>
            <a:r>
              <a:rPr lang="en-US" sz="3600" dirty="0">
                <a:latin typeface="Bookman Old Style" panose="02050604050505020204" pitchFamily="18" charset="0"/>
              </a:rPr>
              <a:t> KITUI CAMPUS</a:t>
            </a:r>
          </a:p>
          <a:p>
            <a:pPr marL="0" marR="0" algn="ctr">
              <a:lnSpc>
                <a:spcPct val="115000"/>
              </a:lnSpc>
              <a:spcBef>
                <a:spcPts val="0"/>
              </a:spcBef>
              <a:spcAft>
                <a:spcPts val="0"/>
              </a:spcAft>
            </a:pPr>
            <a:endParaRPr lang="en-US" sz="3600" dirty="0">
              <a:latin typeface="Bookman Old Style" panose="02050604050505020204" pitchFamily="18" charset="0"/>
            </a:endParaRPr>
          </a:p>
          <a:p>
            <a:pPr marL="0" marR="0" algn="ctr">
              <a:lnSpc>
                <a:spcPct val="115000"/>
              </a:lnSpc>
              <a:spcBef>
                <a:spcPts val="0"/>
              </a:spcBef>
              <a:spcAft>
                <a:spcPts val="0"/>
              </a:spcAft>
            </a:pPr>
            <a:r>
              <a:rPr lang="en-US" sz="3600" dirty="0">
                <a:latin typeface="Bookman Old Style" panose="02050604050505020204" pitchFamily="18" charset="0"/>
              </a:rPr>
              <a:t>DIPLOMA IN ENVIRONMENTAL HEALTH SCIENCES</a:t>
            </a:r>
          </a:p>
          <a:p>
            <a:pPr marL="0" marR="0" algn="ctr">
              <a:lnSpc>
                <a:spcPct val="115000"/>
              </a:lnSpc>
              <a:spcBef>
                <a:spcPts val="0"/>
              </a:spcBef>
              <a:spcAft>
                <a:spcPts val="0"/>
              </a:spcAft>
            </a:pPr>
            <a:endParaRPr lang="en-US" sz="3600" dirty="0">
              <a:latin typeface="Bookman Old Style" panose="02050604050505020204" pitchFamily="18" charset="0"/>
            </a:endParaRPr>
          </a:p>
          <a:p>
            <a:pPr marL="0" marR="0" algn="just">
              <a:lnSpc>
                <a:spcPct val="115000"/>
              </a:lnSpc>
              <a:spcBef>
                <a:spcPts val="0"/>
              </a:spcBef>
              <a:spcAft>
                <a:spcPts val="0"/>
              </a:spcAft>
            </a:pPr>
            <a:r>
              <a:rPr lang="en-US" sz="3600" dirty="0">
                <a:latin typeface="Bookman Old Style" panose="02050604050505020204" pitchFamily="18" charset="0"/>
              </a:rPr>
              <a:t>2</a:t>
            </a:r>
            <a:r>
              <a:rPr lang="en-US" sz="3600" baseline="30000" dirty="0">
                <a:latin typeface="Bookman Old Style" panose="02050604050505020204" pitchFamily="18" charset="0"/>
              </a:rPr>
              <a:t>ND</a:t>
            </a:r>
            <a:r>
              <a:rPr lang="en-US" sz="3600" dirty="0">
                <a:latin typeface="Bookman Old Style" panose="02050604050505020204" pitchFamily="18" charset="0"/>
              </a:rPr>
              <a:t> YEAR, MARCH 2018</a:t>
            </a:r>
          </a:p>
          <a:p>
            <a:pPr marL="0" marR="0" algn="just">
              <a:lnSpc>
                <a:spcPct val="115000"/>
              </a:lnSpc>
              <a:spcBef>
                <a:spcPts val="0"/>
              </a:spcBef>
              <a:spcAft>
                <a:spcPts val="0"/>
              </a:spcAft>
            </a:pPr>
            <a:endParaRPr lang="en-US" sz="3600" dirty="0">
              <a:latin typeface="Bookman Old Style" panose="02050604050505020204" pitchFamily="18" charset="0"/>
            </a:endParaRPr>
          </a:p>
          <a:p>
            <a:pPr marL="0" marR="0">
              <a:lnSpc>
                <a:spcPct val="115000"/>
              </a:lnSpc>
              <a:spcBef>
                <a:spcPts val="0"/>
              </a:spcBef>
              <a:spcAft>
                <a:spcPts val="0"/>
              </a:spcAft>
            </a:pPr>
            <a:r>
              <a:rPr lang="en-US" sz="3600" b="0" dirty="0">
                <a:latin typeface="Bookman Old Style" panose="02050604050505020204" pitchFamily="18" charset="0"/>
              </a:rPr>
              <a:t>SUBJECT: </a:t>
            </a:r>
          </a:p>
          <a:p>
            <a:pPr marL="0" marR="0">
              <a:lnSpc>
                <a:spcPct val="115000"/>
              </a:lnSpc>
              <a:spcBef>
                <a:spcPts val="0"/>
              </a:spcBef>
              <a:spcAft>
                <a:spcPts val="0"/>
              </a:spcAft>
            </a:pPr>
            <a:r>
              <a:rPr lang="en-US" sz="2400" dirty="0">
                <a:latin typeface="Bookman Old Style" panose="02050604050505020204" pitchFamily="18" charset="0"/>
              </a:rPr>
              <a:t>HEALTH SYSTEMS MANAGEMENT II</a:t>
            </a:r>
          </a:p>
          <a:p>
            <a:pPr marL="0" marR="0" algn="r">
              <a:lnSpc>
                <a:spcPct val="115000"/>
              </a:lnSpc>
              <a:spcBef>
                <a:spcPts val="0"/>
              </a:spcBef>
              <a:spcAft>
                <a:spcPts val="0"/>
              </a:spcAft>
            </a:pPr>
            <a:r>
              <a:rPr lang="en-US" sz="2800" dirty="0">
                <a:latin typeface="Bookman Old Style" panose="02050604050505020204" pitchFamily="18" charset="0"/>
              </a:rPr>
              <a:t>Code:</a:t>
            </a:r>
            <a:r>
              <a:rPr lang="en-US" sz="2800" b="0" dirty="0">
                <a:latin typeface="Bookman Old Style" panose="02050604050505020204" pitchFamily="18" charset="0"/>
              </a:rPr>
              <a:t> HCS 2210; </a:t>
            </a:r>
            <a:r>
              <a:rPr lang="en-US" sz="2800" dirty="0">
                <a:latin typeface="Bookman Old Style" panose="02050604050505020204" pitchFamily="18" charset="0"/>
              </a:rPr>
              <a:t>Hours</a:t>
            </a:r>
            <a:r>
              <a:rPr lang="en-US" sz="2800" b="0" dirty="0">
                <a:latin typeface="Bookman Old Style" panose="02050604050505020204" pitchFamily="18" charset="0"/>
              </a:rPr>
              <a:t> - 30; </a:t>
            </a:r>
            <a:r>
              <a:rPr lang="en-US" sz="2800" dirty="0">
                <a:latin typeface="Bookman Old Style" panose="02050604050505020204" pitchFamily="18" charset="0"/>
              </a:rPr>
              <a:t>Credits</a:t>
            </a:r>
            <a:r>
              <a:rPr lang="en-US" sz="2800" b="0" dirty="0">
                <a:latin typeface="Bookman Old Style" panose="02050604050505020204" pitchFamily="18" charset="0"/>
              </a:rPr>
              <a:t> - 3</a:t>
            </a:r>
          </a:p>
        </p:txBody>
      </p:sp>
      <p:sp>
        <p:nvSpPr>
          <p:cNvPr id="2" name="Slide Number Placeholder 1"/>
          <p:cNvSpPr>
            <a:spLocks noGrp="1"/>
          </p:cNvSpPr>
          <p:nvPr>
            <p:ph type="sldNum" sz="quarter" idx="12"/>
          </p:nvPr>
        </p:nvSpPr>
        <p:spPr/>
        <p:txBody>
          <a:bodyPr/>
          <a:lstStyle/>
          <a:p>
            <a:fld id="{F2688A58-7EBD-4352-985F-DBE786E37319}" type="slidenum">
              <a:rPr lang="en-US" smtClean="0"/>
              <a:t>1</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39253593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10</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ctr">
              <a:spcBef>
                <a:spcPts val="0"/>
              </a:spcBef>
              <a:buNone/>
            </a:pPr>
            <a:endParaRPr lang="en-US" sz="3600" b="1" dirty="0">
              <a:latin typeface="Bookman Old Style" panose="02050604050505020204" pitchFamily="18" charset="0"/>
            </a:endParaRPr>
          </a:p>
          <a:p>
            <a:pPr marL="0" indent="0" algn="ctr">
              <a:spcBef>
                <a:spcPts val="0"/>
              </a:spcBef>
              <a:buNone/>
            </a:pPr>
            <a:endParaRPr lang="en-US" sz="3600" b="1" dirty="0">
              <a:latin typeface="Bookman Old Style" panose="02050604050505020204" pitchFamily="18" charset="0"/>
            </a:endParaRPr>
          </a:p>
          <a:p>
            <a:pPr marL="0" indent="0" algn="ctr">
              <a:spcBef>
                <a:spcPts val="0"/>
              </a:spcBef>
              <a:buNone/>
            </a:pPr>
            <a:endParaRPr lang="en-US" sz="3600" b="1" dirty="0">
              <a:latin typeface="Bookman Old Style" panose="02050604050505020204" pitchFamily="18" charset="0"/>
            </a:endParaRPr>
          </a:p>
          <a:p>
            <a:pPr marL="0" indent="0" algn="ctr">
              <a:spcBef>
                <a:spcPts val="0"/>
              </a:spcBef>
              <a:buNone/>
            </a:pPr>
            <a:endParaRPr lang="en-US" sz="3600" b="1" dirty="0">
              <a:latin typeface="Bookman Old Style" panose="02050604050505020204" pitchFamily="18" charset="0"/>
            </a:endParaRPr>
          </a:p>
          <a:p>
            <a:pPr marL="0" indent="0" algn="ctr">
              <a:spcBef>
                <a:spcPts val="0"/>
              </a:spcBef>
              <a:buNone/>
            </a:pPr>
            <a:r>
              <a:rPr lang="en-US" sz="3600" b="1" dirty="0">
                <a:latin typeface="Bookman Old Style" panose="02050604050505020204" pitchFamily="18" charset="0"/>
              </a:rPr>
              <a:t>FINANCIAL RESOURCE MANAGEMENT:</a:t>
            </a:r>
          </a:p>
          <a:p>
            <a:pPr marL="0" indent="0" algn="just">
              <a:spcBef>
                <a:spcPts val="0"/>
              </a:spcBef>
              <a:buNone/>
              <a:defRPr/>
            </a:pPr>
            <a:endParaRPr lang="en-US" sz="3600" dirty="0"/>
          </a:p>
          <a:p>
            <a:pPr algn="just" fontAlgn="auto">
              <a:spcBef>
                <a:spcPts val="0"/>
              </a:spcBef>
              <a:spcAft>
                <a:spcPts val="0"/>
              </a:spcAft>
              <a:buFont typeface="Wingdings" panose="05000000000000000000" pitchFamily="2" charset="2"/>
              <a:buChar char="q"/>
              <a:defRPr/>
            </a:pPr>
            <a:endParaRPr lang="en-US" sz="3600" b="1" dirty="0">
              <a:latin typeface="Bookman Old Style" panose="02050604050505020204" pitchFamily="18" charset="0"/>
            </a:endParaRPr>
          </a:p>
          <a:p>
            <a:pPr marL="0" indent="0" algn="just">
              <a:spcBef>
                <a:spcPts val="0"/>
              </a:spcBef>
              <a:buNone/>
            </a:pPr>
            <a:endParaRPr lang="en-US" altLang="en-US" sz="3600" dirty="0">
              <a:latin typeface="Bookman Old Style" panose="02050604050505020204" pitchFamily="18" charset="0"/>
            </a:endParaRPr>
          </a:p>
        </p:txBody>
      </p:sp>
    </p:spTree>
    <p:extLst>
      <p:ext uri="{BB962C8B-B14F-4D97-AF65-F5344CB8AC3E}">
        <p14:creationId xmlns:p14="http://schemas.microsoft.com/office/powerpoint/2010/main" val="260677597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457200" y="228600"/>
            <a:ext cx="8229600" cy="5943600"/>
          </a:xfrm>
        </p:spPr>
        <p:txBody>
          <a:bodyPr>
            <a:normAutofit/>
          </a:bodyPr>
          <a:lstStyle/>
          <a:p>
            <a:pPr marL="0" indent="0" algn="ctr">
              <a:spcBef>
                <a:spcPts val="1200"/>
              </a:spcBef>
              <a:buNone/>
            </a:pPr>
            <a:r>
              <a:rPr lang="en-US" altLang="en-US" sz="2800" b="1" dirty="0">
                <a:latin typeface="Bookman Old Style" panose="02050604050505020204" pitchFamily="18" charset="0"/>
              </a:rPr>
              <a:t>TYPES OF PLAN</a:t>
            </a:r>
          </a:p>
          <a:p>
            <a:pPr marL="514350" indent="-514350" algn="just">
              <a:spcBef>
                <a:spcPts val="1200"/>
              </a:spcBef>
              <a:buFont typeface="+mj-lt"/>
              <a:buAutoNum type="arabicPeriod"/>
            </a:pPr>
            <a:r>
              <a:rPr lang="en-US" altLang="en-US" sz="2800" dirty="0">
                <a:latin typeface="Bookman Old Style" panose="02050604050505020204" pitchFamily="18" charset="0"/>
                <a:cs typeface="Arial" panose="020B0604020202020204" pitchFamily="34" charset="0"/>
              </a:rPr>
              <a:t>Strategic Plans</a:t>
            </a:r>
          </a:p>
          <a:p>
            <a:pPr marL="514350" indent="-514350" algn="just">
              <a:spcBef>
                <a:spcPts val="1200"/>
              </a:spcBef>
              <a:buFont typeface="+mj-lt"/>
              <a:buAutoNum type="arabicPeriod"/>
            </a:pPr>
            <a:r>
              <a:rPr lang="en-US" altLang="en-US" sz="2800" dirty="0">
                <a:latin typeface="Bookman Old Style" panose="02050604050505020204" pitchFamily="18" charset="0"/>
                <a:cs typeface="Arial" panose="020B0604020202020204" pitchFamily="34" charset="0"/>
              </a:rPr>
              <a:t>Annual Operations Plans</a:t>
            </a:r>
          </a:p>
          <a:p>
            <a:pPr marL="514350" indent="-514350" algn="just">
              <a:spcBef>
                <a:spcPts val="1200"/>
              </a:spcBef>
              <a:buFont typeface="+mj-lt"/>
              <a:buAutoNum type="arabicPeriod"/>
            </a:pPr>
            <a:r>
              <a:rPr lang="en-US" altLang="en-US" sz="2800" dirty="0">
                <a:latin typeface="Bookman Old Style" panose="02050604050505020204" pitchFamily="18" charset="0"/>
                <a:cs typeface="Arial" panose="020B0604020202020204" pitchFamily="34" charset="0"/>
              </a:rPr>
              <a:t>Departmental plans</a:t>
            </a:r>
          </a:p>
          <a:p>
            <a:pPr marL="514350" indent="-514350" algn="just">
              <a:spcBef>
                <a:spcPts val="1200"/>
              </a:spcBef>
              <a:buFont typeface="+mj-lt"/>
              <a:buAutoNum type="arabicPeriod"/>
            </a:pPr>
            <a:r>
              <a:rPr lang="en-US" altLang="en-US" sz="2800" dirty="0">
                <a:latin typeface="Bookman Old Style" panose="02050604050505020204" pitchFamily="18" charset="0"/>
                <a:cs typeface="Arial" panose="020B0604020202020204" pitchFamily="34" charset="0"/>
              </a:rPr>
              <a:t>Individual plans</a:t>
            </a:r>
            <a:endParaRPr lang="en-US" altLang="en-US" dirty="0">
              <a:latin typeface="Bookman Old Style" panose="02050604050505020204" pitchFamily="18" charset="0"/>
              <a:cs typeface="Arial" panose="020B0604020202020204" pitchFamily="34" charset="0"/>
            </a:endParaRPr>
          </a:p>
          <a:p>
            <a:pPr marL="457200" lvl="1" indent="0">
              <a:spcBef>
                <a:spcPts val="1200"/>
              </a:spcBef>
              <a:buNone/>
            </a:pPr>
            <a:endParaRPr lang="en-US" altLang="en-US" sz="2800" dirty="0">
              <a:latin typeface="Bookman Old Style" panose="02050604050505020204" pitchFamily="18" charset="0"/>
              <a:cs typeface="Arial" panose="020B0604020202020204" pitchFamily="34" charset="0"/>
            </a:endParaRPr>
          </a:p>
        </p:txBody>
      </p:sp>
      <p:sp>
        <p:nvSpPr>
          <p:cNvPr id="3" name="Date Placeholder 3"/>
          <p:cNvSpPr>
            <a:spLocks noGrp="1"/>
          </p:cNvSpPr>
          <p:nvPr>
            <p:ph type="dt" sz="quarter" idx="10"/>
          </p:nvPr>
        </p:nvSpPr>
        <p:spPr/>
        <p:txBody>
          <a:bodyPr/>
          <a:lstStyle/>
          <a:p>
            <a:pPr>
              <a:defRPr/>
            </a:pPr>
            <a:fld id="{B6AE3FAE-DD61-41E3-AB5F-AB5F6EFB42FD}" type="datetime5">
              <a:rPr lang="en-US">
                <a:solidFill>
                  <a:prstClr val="black">
                    <a:tint val="75000"/>
                  </a:prstClr>
                </a:solidFill>
              </a:rPr>
              <a:pPr>
                <a:defRPr/>
              </a:pPr>
              <a:t>26-Mar-18</a:t>
            </a:fld>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eaLnBrk="0" hangingPunct="0">
              <a:defRPr>
                <a:solidFill>
                  <a:schemeClr val="tx1"/>
                </a:solidFill>
                <a:latin typeface="CG Times"/>
              </a:defRPr>
            </a:lvl1pPr>
            <a:lvl2pPr marL="742950" indent="-285750" eaLnBrk="0" hangingPunct="0">
              <a:defRPr>
                <a:solidFill>
                  <a:schemeClr val="tx1"/>
                </a:solidFill>
                <a:latin typeface="CG Times"/>
              </a:defRPr>
            </a:lvl2pPr>
            <a:lvl3pPr marL="1143000" indent="-228600" eaLnBrk="0" hangingPunct="0">
              <a:defRPr>
                <a:solidFill>
                  <a:schemeClr val="tx1"/>
                </a:solidFill>
                <a:latin typeface="CG Times"/>
              </a:defRPr>
            </a:lvl3pPr>
            <a:lvl4pPr marL="1600200" indent="-228600" eaLnBrk="0" hangingPunct="0">
              <a:defRPr>
                <a:solidFill>
                  <a:schemeClr val="tx1"/>
                </a:solidFill>
                <a:latin typeface="CG Times"/>
              </a:defRPr>
            </a:lvl4pPr>
            <a:lvl5pPr marL="2057400" indent="-228600" eaLnBrk="0" hangingPunct="0">
              <a:defRPr>
                <a:solidFill>
                  <a:schemeClr val="tx1"/>
                </a:solidFill>
                <a:latin typeface="CG Times"/>
              </a:defRPr>
            </a:lvl5pPr>
            <a:lvl6pPr marL="2514600" indent="-228600" eaLnBrk="0" fontAlgn="base" hangingPunct="0">
              <a:spcBef>
                <a:spcPct val="0"/>
              </a:spcBef>
              <a:spcAft>
                <a:spcPct val="0"/>
              </a:spcAft>
              <a:defRPr>
                <a:solidFill>
                  <a:schemeClr val="tx1"/>
                </a:solidFill>
                <a:latin typeface="CG Times"/>
              </a:defRPr>
            </a:lvl6pPr>
            <a:lvl7pPr marL="2971800" indent="-228600" eaLnBrk="0" fontAlgn="base" hangingPunct="0">
              <a:spcBef>
                <a:spcPct val="0"/>
              </a:spcBef>
              <a:spcAft>
                <a:spcPct val="0"/>
              </a:spcAft>
              <a:defRPr>
                <a:solidFill>
                  <a:schemeClr val="tx1"/>
                </a:solidFill>
                <a:latin typeface="CG Times"/>
              </a:defRPr>
            </a:lvl7pPr>
            <a:lvl8pPr marL="3429000" indent="-228600" eaLnBrk="0" fontAlgn="base" hangingPunct="0">
              <a:spcBef>
                <a:spcPct val="0"/>
              </a:spcBef>
              <a:spcAft>
                <a:spcPct val="0"/>
              </a:spcAft>
              <a:defRPr>
                <a:solidFill>
                  <a:schemeClr val="tx1"/>
                </a:solidFill>
                <a:latin typeface="CG Times"/>
              </a:defRPr>
            </a:lvl8pPr>
            <a:lvl9pPr marL="3886200" indent="-228600" eaLnBrk="0" fontAlgn="base" hangingPunct="0">
              <a:spcBef>
                <a:spcPct val="0"/>
              </a:spcBef>
              <a:spcAft>
                <a:spcPct val="0"/>
              </a:spcAft>
              <a:defRPr>
                <a:solidFill>
                  <a:schemeClr val="tx1"/>
                </a:solidFill>
                <a:latin typeface="CG Times"/>
              </a:defRPr>
            </a:lvl9pPr>
          </a:lstStyle>
          <a:p>
            <a:fld id="{B63F7774-7779-440F-8E5E-6390DFE96757}" type="slidenum">
              <a:rPr lang="en-US" altLang="en-US">
                <a:solidFill>
                  <a:prstClr val="black"/>
                </a:solidFill>
                <a:latin typeface="MetaNormal-Roman"/>
              </a:rPr>
              <a:pPr/>
              <a:t>100</a:t>
            </a:fld>
            <a:endParaRPr lang="en-US" altLang="en-US">
              <a:solidFill>
                <a:prstClr val="black"/>
              </a:solidFill>
              <a:latin typeface="MetaNormal-Roman"/>
            </a:endParaRPr>
          </a:p>
        </p:txBody>
      </p:sp>
    </p:spTree>
    <p:extLst>
      <p:ext uri="{BB962C8B-B14F-4D97-AF65-F5344CB8AC3E}">
        <p14:creationId xmlns:p14="http://schemas.microsoft.com/office/powerpoint/2010/main" val="358657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2000"/>
                                        <p:tgtEl>
                                          <p:spTgt spid="43011">
                                            <p:txEl>
                                              <p:pRg st="0" end="0"/>
                                            </p:txEl>
                                          </p:spTgt>
                                        </p:tgtEl>
                                      </p:cBhvr>
                                    </p:animEffect>
                                    <p:anim calcmode="lin" valueType="num">
                                      <p:cBhvr>
                                        <p:cTn id="8" dur="2000" fill="hold"/>
                                        <p:tgtEl>
                                          <p:spTgt spid="43011">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43011">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43011">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43011">
                                            <p:txEl>
                                              <p:pRg st="1" end="1"/>
                                            </p:txEl>
                                          </p:spTgt>
                                        </p:tgtEl>
                                        <p:attrNameLst>
                                          <p:attrName>style.visibility</p:attrName>
                                        </p:attrNameLst>
                                      </p:cBhvr>
                                      <p:to>
                                        <p:strVal val="visible"/>
                                      </p:to>
                                    </p:set>
                                    <p:animEffect transition="in" filter="fade">
                                      <p:cBhvr>
                                        <p:cTn id="15" dur="2000"/>
                                        <p:tgtEl>
                                          <p:spTgt spid="43011">
                                            <p:txEl>
                                              <p:pRg st="1" end="1"/>
                                            </p:txEl>
                                          </p:spTgt>
                                        </p:tgtEl>
                                      </p:cBhvr>
                                    </p:animEffect>
                                    <p:anim calcmode="lin" valueType="num">
                                      <p:cBhvr>
                                        <p:cTn id="16" dur="2000" fill="hold"/>
                                        <p:tgtEl>
                                          <p:spTgt spid="43011">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43011">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43011">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43011">
                                            <p:txEl>
                                              <p:pRg st="2" end="2"/>
                                            </p:txEl>
                                          </p:spTgt>
                                        </p:tgtEl>
                                        <p:attrNameLst>
                                          <p:attrName>style.visibility</p:attrName>
                                        </p:attrNameLst>
                                      </p:cBhvr>
                                      <p:to>
                                        <p:strVal val="visible"/>
                                      </p:to>
                                    </p:set>
                                    <p:animEffect transition="in" filter="fade">
                                      <p:cBhvr>
                                        <p:cTn id="23" dur="2000"/>
                                        <p:tgtEl>
                                          <p:spTgt spid="43011">
                                            <p:txEl>
                                              <p:pRg st="2" end="2"/>
                                            </p:txEl>
                                          </p:spTgt>
                                        </p:tgtEl>
                                      </p:cBhvr>
                                    </p:animEffect>
                                    <p:anim calcmode="lin" valueType="num">
                                      <p:cBhvr>
                                        <p:cTn id="24" dur="2000" fill="hold"/>
                                        <p:tgtEl>
                                          <p:spTgt spid="43011">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43011">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43011">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43011">
                                            <p:txEl>
                                              <p:pRg st="3" end="3"/>
                                            </p:txEl>
                                          </p:spTgt>
                                        </p:tgtEl>
                                        <p:attrNameLst>
                                          <p:attrName>style.visibility</p:attrName>
                                        </p:attrNameLst>
                                      </p:cBhvr>
                                      <p:to>
                                        <p:strVal val="visible"/>
                                      </p:to>
                                    </p:set>
                                    <p:animEffect transition="in" filter="fade">
                                      <p:cBhvr>
                                        <p:cTn id="31" dur="2000"/>
                                        <p:tgtEl>
                                          <p:spTgt spid="43011">
                                            <p:txEl>
                                              <p:pRg st="3" end="3"/>
                                            </p:txEl>
                                          </p:spTgt>
                                        </p:tgtEl>
                                      </p:cBhvr>
                                    </p:animEffect>
                                    <p:anim calcmode="lin" valueType="num">
                                      <p:cBhvr>
                                        <p:cTn id="32" dur="2000" fill="hold"/>
                                        <p:tgtEl>
                                          <p:spTgt spid="43011">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43011">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43011">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43011">
                                            <p:txEl>
                                              <p:pRg st="4" end="4"/>
                                            </p:txEl>
                                          </p:spTgt>
                                        </p:tgtEl>
                                        <p:attrNameLst>
                                          <p:attrName>style.visibility</p:attrName>
                                        </p:attrNameLst>
                                      </p:cBhvr>
                                      <p:to>
                                        <p:strVal val="visible"/>
                                      </p:to>
                                    </p:set>
                                    <p:animEffect transition="in" filter="fade">
                                      <p:cBhvr>
                                        <p:cTn id="39" dur="2000"/>
                                        <p:tgtEl>
                                          <p:spTgt spid="43011">
                                            <p:txEl>
                                              <p:pRg st="4" end="4"/>
                                            </p:txEl>
                                          </p:spTgt>
                                        </p:tgtEl>
                                      </p:cBhvr>
                                    </p:animEffect>
                                    <p:anim calcmode="lin" valueType="num">
                                      <p:cBhvr>
                                        <p:cTn id="40" dur="2000" fill="hold"/>
                                        <p:tgtEl>
                                          <p:spTgt spid="43011">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43011">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43011">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6278562"/>
          </a:xfrm>
        </p:spPr>
        <p:txBody>
          <a:bodyPr>
            <a:normAutofit/>
          </a:bodyPr>
          <a:lstStyle/>
          <a:p>
            <a:pPr algn="ctr"/>
            <a:r>
              <a:rPr lang="en-US" sz="5400" b="1" dirty="0">
                <a:latin typeface="Comic Sans MS" pitchFamily="66" charset="0"/>
              </a:rPr>
              <a:t>Monitoring and Evaluation</a:t>
            </a:r>
            <a:br>
              <a:rPr lang="en-US" sz="5400" b="1" dirty="0">
                <a:latin typeface="Comic Sans MS" pitchFamily="66" charset="0"/>
              </a:rPr>
            </a:br>
            <a:br>
              <a:rPr lang="en-US" dirty="0">
                <a:latin typeface="Comic Sans MS" pitchFamily="66" charset="0"/>
              </a:rPr>
            </a:br>
            <a:br>
              <a:rPr lang="en-US" dirty="0">
                <a:latin typeface="Comic Sans MS" pitchFamily="66" charset="0"/>
              </a:rPr>
            </a:br>
            <a:br>
              <a:rPr lang="en-US" dirty="0">
                <a:latin typeface="Comic Sans MS" pitchFamily="66" charset="0"/>
              </a:rPr>
            </a:br>
            <a:endParaRPr lang="en-US" sz="2000" dirty="0">
              <a:latin typeface="Comic Sans MS" pitchFamily="66" charset="0"/>
            </a:endParaRP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101</a:t>
            </a:fld>
            <a:endParaRPr lang="en-US">
              <a:solidFill>
                <a:srgbClr val="04617B">
                  <a:shade val="90000"/>
                </a:srgbClr>
              </a:solidFill>
            </a:endParaRPr>
          </a:p>
        </p:txBody>
      </p:sp>
    </p:spTree>
    <p:extLst>
      <p:ext uri="{BB962C8B-B14F-4D97-AF65-F5344CB8AC3E}">
        <p14:creationId xmlns:p14="http://schemas.microsoft.com/office/powerpoint/2010/main" val="207628284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102</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fontScale="92500"/>
          </a:bodyPr>
          <a:lstStyle/>
          <a:p>
            <a:pPr marL="0" indent="0" algn="just">
              <a:spcBef>
                <a:spcPts val="0"/>
              </a:spcBef>
              <a:buNone/>
            </a:pPr>
            <a:endParaRPr lang="en-US" sz="3600" b="1" dirty="0">
              <a:latin typeface="Bookman Old Style" panose="02050604050505020204" pitchFamily="18" charset="0"/>
            </a:endParaRPr>
          </a:p>
          <a:p>
            <a:pPr marL="0" indent="0" algn="just">
              <a:spcBef>
                <a:spcPts val="0"/>
              </a:spcBef>
              <a:buNone/>
            </a:pPr>
            <a:r>
              <a:rPr lang="en-GB" altLang="en-US" sz="3600" b="1" dirty="0">
                <a:latin typeface="Bookman Old Style" panose="02050604050505020204" pitchFamily="18" charset="0"/>
              </a:rPr>
              <a:t>What is monitoring and Evaluation?</a:t>
            </a:r>
          </a:p>
          <a:p>
            <a:pPr algn="just">
              <a:buBlip>
                <a:blip r:embed="rId3"/>
              </a:buBlip>
            </a:pPr>
            <a:r>
              <a:rPr lang="en-US" altLang="en-US" sz="3600" dirty="0">
                <a:latin typeface="Bookman Old Style" panose="02050604050505020204" pitchFamily="18" charset="0"/>
              </a:rPr>
              <a:t>A process of determining progress based on the planned with a view to identifying unforeseen constraints, thus making necessary changes in time. </a:t>
            </a:r>
          </a:p>
          <a:p>
            <a:pPr algn="just">
              <a:buBlip>
                <a:blip r:embed="rId3"/>
              </a:buBlip>
            </a:pPr>
            <a:r>
              <a:rPr lang="en-US" altLang="en-US" sz="3600" dirty="0">
                <a:latin typeface="Bookman Old Style" panose="02050604050505020204" pitchFamily="18" charset="0"/>
              </a:rPr>
              <a:t>Routine supervision is one of the most effective methods for monitoring and evaluating the implementation of a project.</a:t>
            </a:r>
            <a:r>
              <a:rPr lang="en-GB" altLang="en-US" sz="3600" dirty="0">
                <a:latin typeface="Bookman Old Style" panose="02050604050505020204" pitchFamily="18" charset="0"/>
              </a:rPr>
              <a:t> </a:t>
            </a:r>
          </a:p>
          <a:p>
            <a:pPr marL="0" indent="0" algn="just">
              <a:spcBef>
                <a:spcPts val="0"/>
              </a:spcBef>
              <a:buNone/>
            </a:pPr>
            <a:endParaRPr lang="en-US" sz="3600" dirty="0">
              <a:latin typeface="Bookman Old Style" panose="02050604050505020204" pitchFamily="18" charset="0"/>
            </a:endParaRPr>
          </a:p>
          <a:p>
            <a:pPr algn="just" fontAlgn="auto">
              <a:spcBef>
                <a:spcPts val="0"/>
              </a:spcBef>
              <a:spcAft>
                <a:spcPts val="0"/>
              </a:spcAft>
              <a:buFont typeface="Wingdings" panose="05000000000000000000" pitchFamily="2" charset="2"/>
              <a:buChar char="q"/>
              <a:defRPr/>
            </a:pPr>
            <a:endParaRPr lang="en-US" sz="3600" b="1" dirty="0">
              <a:latin typeface="Bookman Old Style" panose="02050604050505020204" pitchFamily="18" charset="0"/>
            </a:endParaRPr>
          </a:p>
          <a:p>
            <a:pPr marL="0" indent="0" algn="just">
              <a:spcBef>
                <a:spcPts val="0"/>
              </a:spcBef>
              <a:buNone/>
            </a:pPr>
            <a:endParaRPr lang="en-US" altLang="en-US" sz="3600" dirty="0">
              <a:latin typeface="Bookman Old Style" panose="02050604050505020204" pitchFamily="18" charset="0"/>
            </a:endParaRPr>
          </a:p>
        </p:txBody>
      </p:sp>
    </p:spTree>
    <p:extLst>
      <p:ext uri="{BB962C8B-B14F-4D97-AF65-F5344CB8AC3E}">
        <p14:creationId xmlns:p14="http://schemas.microsoft.com/office/powerpoint/2010/main" val="40773367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0"/>
            <a:ext cx="9144000" cy="6324600"/>
          </a:xfrm>
        </p:spPr>
        <p:txBody>
          <a:bodyPr>
            <a:normAutofit/>
          </a:bodyPr>
          <a:lstStyle/>
          <a:p>
            <a:pPr marL="0" indent="0" algn="ctr">
              <a:buNone/>
            </a:pPr>
            <a:r>
              <a:rPr lang="en-US" sz="3000" b="1" dirty="0">
                <a:latin typeface="Bookman Old Style" panose="02050604050505020204" pitchFamily="18" charset="0"/>
              </a:rPr>
              <a:t>Monitoring</a:t>
            </a:r>
            <a:endParaRPr lang="en-US" altLang="en-US" sz="3000" dirty="0">
              <a:latin typeface="Bookman Old Style" panose="02050604050505020204" pitchFamily="18" charset="0"/>
            </a:endParaRPr>
          </a:p>
          <a:p>
            <a:pPr algn="just"/>
            <a:r>
              <a:rPr lang="en-US" altLang="en-US" sz="2700" dirty="0">
                <a:latin typeface="Bookman Old Style" panose="02050604050505020204" pitchFamily="18" charset="0"/>
              </a:rPr>
              <a:t>Routine   tracking and reporting  of priority   information   about  a programme /project   and   it’s   intended  outputs,  outcomes  and  impacts</a:t>
            </a:r>
          </a:p>
          <a:p>
            <a:pPr algn="just"/>
            <a:r>
              <a:rPr lang="en-GB" altLang="en-US" sz="2700" dirty="0">
                <a:latin typeface="Bookman Old Style" panose="02050604050505020204" pitchFamily="18" charset="0"/>
              </a:rPr>
              <a:t>Routine collection and analysis of information to track progress against set objectives </a:t>
            </a:r>
          </a:p>
          <a:p>
            <a:pPr algn="just"/>
            <a:r>
              <a:rPr lang="en-GB" altLang="en-US" sz="2700" dirty="0">
                <a:latin typeface="Bookman Old Style" panose="02050604050505020204" pitchFamily="18" charset="0"/>
              </a:rPr>
              <a:t>Helps identify trends and patterns, adapt strategies and inform decisions for project/programme management</a:t>
            </a:r>
          </a:p>
          <a:p>
            <a:pPr algn="just">
              <a:lnSpc>
                <a:spcPct val="110000"/>
              </a:lnSpc>
              <a:spcBef>
                <a:spcPts val="0"/>
              </a:spcBef>
            </a:pPr>
            <a:r>
              <a:rPr lang="en-US" sz="2700" dirty="0">
                <a:latin typeface="Bookman Old Style" panose="02050604050505020204" pitchFamily="18" charset="0"/>
              </a:rPr>
              <a:t>A continuous collection and analysis of data on specified indicators  to provide information on the extent of progress and achievement of objectives in an ongoing project</a:t>
            </a:r>
          </a:p>
          <a:p>
            <a:pPr algn="just"/>
            <a:endParaRPr lang="en-GB" altLang="en-US" sz="2700" dirty="0">
              <a:latin typeface="Bookman Old Style" panose="02050604050505020204" pitchFamily="18" charset="0"/>
            </a:endParaRPr>
          </a:p>
          <a:p>
            <a:pPr algn="just"/>
            <a:endParaRPr lang="en-GB" altLang="en-US" sz="2700" dirty="0">
              <a:latin typeface="Bookman Old Style" panose="02050604050505020204" pitchFamily="18" charset="0"/>
            </a:endParaRPr>
          </a:p>
          <a:p>
            <a:pPr algn="ctr"/>
            <a:endParaRPr lang="en-US" sz="27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103</a:t>
            </a:fld>
            <a:endParaRPr lang="en-US">
              <a:solidFill>
                <a:srgbClr val="04617B">
                  <a:shade val="90000"/>
                </a:srgbClr>
              </a:solidFill>
            </a:endParaRPr>
          </a:p>
        </p:txBody>
      </p:sp>
    </p:spTree>
    <p:extLst>
      <p:ext uri="{BB962C8B-B14F-4D97-AF65-F5344CB8AC3E}">
        <p14:creationId xmlns:p14="http://schemas.microsoft.com/office/powerpoint/2010/main" val="2522501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0"/>
            <a:ext cx="9144000" cy="6324600"/>
          </a:xfrm>
        </p:spPr>
        <p:txBody>
          <a:bodyPr>
            <a:normAutofit fontScale="92500" lnSpcReduction="10000"/>
          </a:bodyPr>
          <a:lstStyle/>
          <a:p>
            <a:pPr marL="0" indent="0" algn="ctr">
              <a:buNone/>
            </a:pPr>
            <a:r>
              <a:rPr lang="en-US" altLang="en-US" sz="3200" b="1" dirty="0">
                <a:latin typeface="Bookman Old Style" panose="02050604050505020204" pitchFamily="18" charset="0"/>
              </a:rPr>
              <a:t>WHAT IS EVALUATION?</a:t>
            </a:r>
          </a:p>
          <a:p>
            <a:pPr algn="just"/>
            <a:r>
              <a:rPr lang="en-US" altLang="en-US" sz="2800" dirty="0">
                <a:latin typeface="Bookman Old Style" panose="02050604050505020204" pitchFamily="18" charset="0"/>
              </a:rPr>
              <a:t>Time-bound  exercise that attempts  to assess    systematically    and  objectively    the   relevance, performance  and   success    of   programmes /projects</a:t>
            </a:r>
          </a:p>
          <a:p>
            <a:pPr algn="just"/>
            <a:r>
              <a:rPr lang="en-US" altLang="en-US" sz="2800" dirty="0">
                <a:latin typeface="Bookman Old Style" panose="02050604050505020204" pitchFamily="18" charset="0"/>
              </a:rPr>
              <a:t>Involves a systematic, objective analysis of a project’s outcome and impact in relation to its goals &amp; objectives</a:t>
            </a:r>
          </a:p>
          <a:p>
            <a:pPr algn="just"/>
            <a:r>
              <a:rPr lang="en-US" altLang="en-US" sz="2800" dirty="0">
                <a:latin typeface="Bookman Old Style" panose="02050604050505020204" pitchFamily="18" charset="0"/>
              </a:rPr>
              <a:t> Measures how well programme activities have met expected objectives and/or the extent to which changes in outcomes can be attributed to the program or intervention</a:t>
            </a:r>
          </a:p>
          <a:p>
            <a:pPr algn="just"/>
            <a:r>
              <a:rPr lang="en-US" altLang="en-US" sz="2800" dirty="0">
                <a:latin typeface="Bookman Old Style" panose="02050604050505020204" pitchFamily="18" charset="0"/>
              </a:rPr>
              <a:t>Determine the degree to which changes in outcomes, such as increased knowledge or improved prevention methods are the result of program activities</a:t>
            </a:r>
          </a:p>
          <a:p>
            <a:pPr marL="0" indent="0" algn="just">
              <a:buNone/>
            </a:pPr>
            <a:endParaRPr lang="en-GB" altLang="en-US" sz="2700" dirty="0">
              <a:latin typeface="Bookman Old Style" panose="02050604050505020204" pitchFamily="18" charset="0"/>
            </a:endParaRPr>
          </a:p>
          <a:p>
            <a:pPr algn="just"/>
            <a:endParaRPr lang="en-GB" altLang="en-US" sz="2700" dirty="0">
              <a:latin typeface="Bookman Old Style" panose="02050604050505020204" pitchFamily="18" charset="0"/>
            </a:endParaRPr>
          </a:p>
          <a:p>
            <a:pPr algn="ctr"/>
            <a:endParaRPr lang="en-US" sz="27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104</a:t>
            </a:fld>
            <a:endParaRPr lang="en-US">
              <a:solidFill>
                <a:srgbClr val="04617B">
                  <a:shade val="90000"/>
                </a:srgbClr>
              </a:solidFill>
            </a:endParaRPr>
          </a:p>
        </p:txBody>
      </p:sp>
    </p:spTree>
    <p:extLst>
      <p:ext uri="{BB962C8B-B14F-4D97-AF65-F5344CB8AC3E}">
        <p14:creationId xmlns:p14="http://schemas.microsoft.com/office/powerpoint/2010/main" val="16144659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105</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ctr">
              <a:spcBef>
                <a:spcPts val="0"/>
              </a:spcBef>
              <a:buNone/>
            </a:pPr>
            <a:r>
              <a:rPr lang="en-GB" altLang="en-US" sz="2800" b="1" dirty="0">
                <a:latin typeface="Bookman Old Style" panose="02050604050505020204" pitchFamily="18" charset="0"/>
              </a:rPr>
              <a:t>Differences between Monitoring and Evaluation</a:t>
            </a:r>
          </a:p>
          <a:p>
            <a:pPr marL="0" indent="0" algn="just" fontAlgn="auto">
              <a:spcBef>
                <a:spcPts val="0"/>
              </a:spcBef>
              <a:spcAft>
                <a:spcPts val="0"/>
              </a:spcAft>
              <a:buNone/>
              <a:defRPr/>
            </a:pPr>
            <a:endParaRPr lang="en-US" sz="2800" b="1" dirty="0">
              <a:latin typeface="Bookman Old Style" panose="02050604050505020204" pitchFamily="18" charset="0"/>
            </a:endParaRPr>
          </a:p>
          <a:p>
            <a:pPr marL="0" indent="0" algn="just">
              <a:spcBef>
                <a:spcPts val="0"/>
              </a:spcBef>
              <a:buNone/>
            </a:pPr>
            <a:endParaRPr lang="en-US" altLang="en-US" sz="2800" dirty="0">
              <a:latin typeface="Bookman Old Style" panose="02050604050505020204" pitchFamily="18" charset="0"/>
            </a:endParaRPr>
          </a:p>
        </p:txBody>
      </p:sp>
      <p:sp>
        <p:nvSpPr>
          <p:cNvPr id="8" name="Rectangle 3"/>
          <p:cNvSpPr txBox="1">
            <a:spLocks noChangeArrowheads="1"/>
          </p:cNvSpPr>
          <p:nvPr/>
        </p:nvSpPr>
        <p:spPr>
          <a:xfrm>
            <a:off x="457198" y="1232970"/>
            <a:ext cx="4114802" cy="463443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Clr>
                <a:srgbClr val="0BD0D9"/>
              </a:buClr>
              <a:buFont typeface="Wingdings 2"/>
              <a:buNone/>
            </a:pPr>
            <a:r>
              <a:rPr lang="en-US" altLang="en-US" b="1" dirty="0">
                <a:solidFill>
                  <a:prstClr val="black"/>
                </a:solidFill>
              </a:rPr>
              <a:t>Monitoring </a:t>
            </a:r>
          </a:p>
          <a:p>
            <a:pPr>
              <a:buClr>
                <a:srgbClr val="0BD0D9"/>
              </a:buClr>
            </a:pPr>
            <a:r>
              <a:rPr lang="en-US" altLang="en-US" dirty="0">
                <a:solidFill>
                  <a:prstClr val="black"/>
                </a:solidFill>
              </a:rPr>
              <a:t>Routine&amp; continuous</a:t>
            </a:r>
          </a:p>
          <a:p>
            <a:pPr>
              <a:buClr>
                <a:srgbClr val="0BD0D9"/>
              </a:buClr>
            </a:pPr>
            <a:r>
              <a:rPr lang="en-US" altLang="en-US" dirty="0">
                <a:solidFill>
                  <a:prstClr val="black"/>
                </a:solidFill>
              </a:rPr>
              <a:t>Internal to program</a:t>
            </a:r>
          </a:p>
          <a:p>
            <a:pPr>
              <a:buClr>
                <a:srgbClr val="0BD0D9"/>
              </a:buClr>
            </a:pPr>
            <a:r>
              <a:rPr lang="en-US" altLang="en-US" dirty="0">
                <a:solidFill>
                  <a:prstClr val="black"/>
                </a:solidFill>
              </a:rPr>
              <a:t>Regular</a:t>
            </a:r>
          </a:p>
          <a:p>
            <a:pPr>
              <a:buClr>
                <a:srgbClr val="0BD0D9"/>
              </a:buClr>
            </a:pPr>
            <a:r>
              <a:rPr lang="en-US" altLang="en-US" dirty="0">
                <a:solidFill>
                  <a:prstClr val="black"/>
                </a:solidFill>
              </a:rPr>
              <a:t>Measure actual performance</a:t>
            </a:r>
          </a:p>
          <a:p>
            <a:pPr>
              <a:buClr>
                <a:srgbClr val="0BD0D9"/>
              </a:buClr>
            </a:pPr>
            <a:r>
              <a:rPr lang="en-US" altLang="en-US" dirty="0">
                <a:solidFill>
                  <a:prstClr val="black"/>
                </a:solidFill>
              </a:rPr>
              <a:t>Track cost</a:t>
            </a:r>
          </a:p>
          <a:p>
            <a:pPr>
              <a:buClr>
                <a:srgbClr val="0BD0D9"/>
              </a:buClr>
            </a:pPr>
            <a:r>
              <a:rPr lang="en-US" altLang="en-US" dirty="0">
                <a:solidFill>
                  <a:prstClr val="black"/>
                </a:solidFill>
              </a:rPr>
              <a:t>Done by those in program</a:t>
            </a:r>
          </a:p>
          <a:p>
            <a:pPr>
              <a:buClr>
                <a:srgbClr val="0BD0D9"/>
              </a:buClr>
            </a:pPr>
            <a:r>
              <a:rPr lang="en-US" altLang="en-US" dirty="0">
                <a:solidFill>
                  <a:prstClr val="black"/>
                </a:solidFill>
              </a:rPr>
              <a:t>Improve efficiency</a:t>
            </a:r>
          </a:p>
        </p:txBody>
      </p:sp>
      <p:sp>
        <p:nvSpPr>
          <p:cNvPr id="9" name="Rectangle 4"/>
          <p:cNvSpPr txBox="1">
            <a:spLocks noChangeArrowheads="1"/>
          </p:cNvSpPr>
          <p:nvPr/>
        </p:nvSpPr>
        <p:spPr>
          <a:xfrm>
            <a:off x="5285508" y="1232970"/>
            <a:ext cx="3733800" cy="4634430"/>
          </a:xfrm>
          <a:prstGeom prst="rect">
            <a:avLst/>
          </a:prstGeom>
        </p:spPr>
        <p:txBody>
          <a:bodyPr vert="horz">
            <a:normAutofit fontScale="925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Clr>
                <a:srgbClr val="0BD0D9"/>
              </a:buClr>
              <a:buFont typeface="Wingdings 2"/>
              <a:buNone/>
            </a:pPr>
            <a:r>
              <a:rPr lang="en-US" altLang="en-US" b="1" dirty="0">
                <a:solidFill>
                  <a:prstClr val="black"/>
                </a:solidFill>
              </a:rPr>
              <a:t>Evaluation</a:t>
            </a:r>
          </a:p>
          <a:p>
            <a:pPr>
              <a:buClr>
                <a:srgbClr val="0BD0D9"/>
              </a:buClr>
            </a:pPr>
            <a:r>
              <a:rPr lang="en-US" altLang="en-US" dirty="0">
                <a:solidFill>
                  <a:prstClr val="black"/>
                </a:solidFill>
              </a:rPr>
              <a:t>Time bound</a:t>
            </a:r>
          </a:p>
          <a:p>
            <a:pPr>
              <a:buClr>
                <a:srgbClr val="0BD0D9"/>
              </a:buClr>
            </a:pPr>
            <a:r>
              <a:rPr lang="en-US" altLang="en-US" dirty="0">
                <a:solidFill>
                  <a:prstClr val="black"/>
                </a:solidFill>
              </a:rPr>
              <a:t>External/internal</a:t>
            </a:r>
          </a:p>
          <a:p>
            <a:pPr>
              <a:buClr>
                <a:srgbClr val="0BD0D9"/>
              </a:buClr>
            </a:pPr>
            <a:r>
              <a:rPr lang="en-US" altLang="en-US" dirty="0">
                <a:solidFill>
                  <a:prstClr val="black"/>
                </a:solidFill>
              </a:rPr>
              <a:t>Periodic</a:t>
            </a:r>
          </a:p>
          <a:p>
            <a:pPr>
              <a:buClr>
                <a:srgbClr val="0BD0D9"/>
              </a:buClr>
            </a:pPr>
            <a:r>
              <a:rPr lang="en-US" altLang="en-US" dirty="0">
                <a:solidFill>
                  <a:prstClr val="black"/>
                </a:solidFill>
              </a:rPr>
              <a:t>Measure overall changes due to program</a:t>
            </a:r>
          </a:p>
          <a:p>
            <a:pPr>
              <a:buClr>
                <a:srgbClr val="0BD0D9"/>
              </a:buClr>
            </a:pPr>
            <a:r>
              <a:rPr lang="en-US" altLang="en-US" dirty="0">
                <a:solidFill>
                  <a:prstClr val="black"/>
                </a:solidFill>
              </a:rPr>
              <a:t>Inform future resource allocation</a:t>
            </a:r>
          </a:p>
          <a:p>
            <a:pPr>
              <a:buClr>
                <a:srgbClr val="0BD0D9"/>
              </a:buClr>
            </a:pPr>
            <a:r>
              <a:rPr lang="en-US" altLang="en-US" dirty="0">
                <a:solidFill>
                  <a:prstClr val="black"/>
                </a:solidFill>
              </a:rPr>
              <a:t>Rigorous and requires a design</a:t>
            </a:r>
          </a:p>
          <a:p>
            <a:pPr>
              <a:buClr>
                <a:srgbClr val="0BD0D9"/>
              </a:buClr>
            </a:pPr>
            <a:r>
              <a:rPr lang="en-US" altLang="en-US" dirty="0">
                <a:solidFill>
                  <a:prstClr val="black"/>
                </a:solidFill>
              </a:rPr>
              <a:t>Improve effectiveness</a:t>
            </a:r>
          </a:p>
        </p:txBody>
      </p:sp>
    </p:spTree>
    <p:extLst>
      <p:ext uri="{BB962C8B-B14F-4D97-AF65-F5344CB8AC3E}">
        <p14:creationId xmlns:p14="http://schemas.microsoft.com/office/powerpoint/2010/main" val="38212348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228600"/>
            <a:ext cx="8915400" cy="457200"/>
          </a:xfrm>
        </p:spPr>
        <p:txBody>
          <a:bodyPr>
            <a:normAutofit fontScale="90000"/>
          </a:bodyPr>
          <a:lstStyle/>
          <a:p>
            <a:pPr eaLnBrk="1" hangingPunct="1"/>
            <a:r>
              <a:rPr lang="en-US" b="1" dirty="0">
                <a:latin typeface="Comic Sans MS" pitchFamily="66" charset="0"/>
              </a:rPr>
              <a:t>Principles of Monitoring</a:t>
            </a:r>
          </a:p>
        </p:txBody>
      </p:sp>
      <p:sp>
        <p:nvSpPr>
          <p:cNvPr id="16387" name="Rectangle 3"/>
          <p:cNvSpPr>
            <a:spLocks noGrp="1" noChangeArrowheads="1"/>
          </p:cNvSpPr>
          <p:nvPr>
            <p:ph idx="1"/>
          </p:nvPr>
        </p:nvSpPr>
        <p:spPr>
          <a:xfrm>
            <a:off x="228600" y="838200"/>
            <a:ext cx="8686800" cy="6019800"/>
          </a:xfrm>
        </p:spPr>
        <p:txBody>
          <a:bodyPr>
            <a:normAutofit lnSpcReduction="10000"/>
          </a:bodyPr>
          <a:lstStyle/>
          <a:p>
            <a:pPr eaLnBrk="1" hangingPunct="1">
              <a:buFont typeface="Wingdings" pitchFamily="2" charset="2"/>
              <a:buChar char="q"/>
            </a:pPr>
            <a:r>
              <a:rPr lang="en-US" sz="2800" dirty="0"/>
              <a:t> </a:t>
            </a:r>
            <a:r>
              <a:rPr lang="en-US" sz="2800" dirty="0">
                <a:latin typeface="Comic Sans MS" pitchFamily="66" charset="0"/>
              </a:rPr>
              <a:t>decision oriented and</a:t>
            </a:r>
          </a:p>
          <a:p>
            <a:pPr eaLnBrk="1" hangingPunct="1">
              <a:buFont typeface="Wingdings" pitchFamily="2" charset="2"/>
              <a:buChar char="q"/>
            </a:pPr>
            <a:endParaRPr lang="en-US" sz="2800" dirty="0">
              <a:latin typeface="Comic Sans MS" pitchFamily="66" charset="0"/>
            </a:endParaRPr>
          </a:p>
          <a:p>
            <a:pPr eaLnBrk="1" hangingPunct="1">
              <a:buFont typeface="Wingdings" pitchFamily="2" charset="2"/>
              <a:buChar char="q"/>
            </a:pPr>
            <a:r>
              <a:rPr lang="en-US" sz="2800" dirty="0">
                <a:latin typeface="Comic Sans MS" pitchFamily="66" charset="0"/>
              </a:rPr>
              <a:t>It should be systematic</a:t>
            </a:r>
          </a:p>
          <a:p>
            <a:pPr eaLnBrk="1" hangingPunct="1">
              <a:buFont typeface="Wingdings" pitchFamily="2" charset="2"/>
              <a:buChar char="q"/>
            </a:pPr>
            <a:endParaRPr lang="en-GB" sz="2800" dirty="0">
              <a:latin typeface="Comic Sans MS" pitchFamily="66" charset="0"/>
            </a:endParaRPr>
          </a:p>
          <a:p>
            <a:pPr eaLnBrk="1" hangingPunct="1">
              <a:buFont typeface="Wingdings" pitchFamily="2" charset="2"/>
              <a:buChar char="q"/>
            </a:pPr>
            <a:r>
              <a:rPr lang="en-GB" sz="2800" dirty="0">
                <a:latin typeface="Comic Sans MS" pitchFamily="66" charset="0"/>
              </a:rPr>
              <a:t> </a:t>
            </a:r>
            <a:r>
              <a:rPr lang="en-US" sz="2800" dirty="0">
                <a:latin typeface="Comic Sans MS" pitchFamily="66" charset="0"/>
              </a:rPr>
              <a:t> Its costs should be kept at bare minimum;</a:t>
            </a:r>
          </a:p>
          <a:p>
            <a:pPr eaLnBrk="1" hangingPunct="1">
              <a:buFont typeface="Wingdings" pitchFamily="2" charset="2"/>
              <a:buChar char="q"/>
            </a:pPr>
            <a:endParaRPr lang="en-GB" sz="2800" dirty="0">
              <a:latin typeface="Comic Sans MS" pitchFamily="66" charset="0"/>
            </a:endParaRPr>
          </a:p>
          <a:p>
            <a:pPr eaLnBrk="1" hangingPunct="1">
              <a:buFont typeface="Wingdings" pitchFamily="2" charset="2"/>
              <a:buChar char="q"/>
            </a:pPr>
            <a:r>
              <a:rPr lang="en-US" sz="2800" dirty="0">
                <a:latin typeface="Comic Sans MS" pitchFamily="66" charset="0"/>
              </a:rPr>
              <a:t> Designed as a cyclic process beginning with a baseline survey before commencement of a project;</a:t>
            </a:r>
          </a:p>
          <a:p>
            <a:pPr eaLnBrk="1" hangingPunct="1">
              <a:buFont typeface="Wingdings" pitchFamily="2" charset="2"/>
              <a:buChar char="q"/>
            </a:pPr>
            <a:endParaRPr lang="en-GB" sz="2800" dirty="0">
              <a:latin typeface="Comic Sans MS" pitchFamily="66" charset="0"/>
            </a:endParaRPr>
          </a:p>
          <a:p>
            <a:pPr eaLnBrk="1" hangingPunct="1">
              <a:buFont typeface="Wingdings" pitchFamily="2" charset="2"/>
              <a:buChar char="q"/>
            </a:pPr>
            <a:r>
              <a:rPr lang="en-US" sz="2800" dirty="0">
                <a:latin typeface="Comic Sans MS" pitchFamily="66" charset="0"/>
              </a:rPr>
              <a:t> System should be evolved through consultations with the potential users with a view to including their information requirements </a:t>
            </a: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106</a:t>
            </a:fld>
            <a:endParaRPr lang="en-US">
              <a:solidFill>
                <a:srgbClr val="04617B">
                  <a:shade val="90000"/>
                </a:srgbClr>
              </a:solidFill>
            </a:endParaRPr>
          </a:p>
        </p:txBody>
      </p:sp>
    </p:spTree>
    <p:extLst>
      <p:ext uri="{BB962C8B-B14F-4D97-AF65-F5344CB8AC3E}">
        <p14:creationId xmlns:p14="http://schemas.microsoft.com/office/powerpoint/2010/main" val="105795156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0"/>
            <a:ext cx="7772400" cy="685800"/>
          </a:xfrm>
        </p:spPr>
        <p:txBody>
          <a:bodyPr>
            <a:normAutofit/>
          </a:bodyPr>
          <a:lstStyle/>
          <a:p>
            <a:pPr eaLnBrk="1" hangingPunct="1"/>
            <a:r>
              <a:rPr lang="en-US" sz="3600" b="1" dirty="0">
                <a:latin typeface="Comic Sans MS" pitchFamily="66" charset="0"/>
              </a:rPr>
              <a:t>Types of Monitoring</a:t>
            </a:r>
          </a:p>
        </p:txBody>
      </p:sp>
      <p:sp>
        <p:nvSpPr>
          <p:cNvPr id="14339" name="Rectangle 3"/>
          <p:cNvSpPr>
            <a:spLocks noGrp="1" noChangeArrowheads="1"/>
          </p:cNvSpPr>
          <p:nvPr>
            <p:ph idx="1"/>
          </p:nvPr>
        </p:nvSpPr>
        <p:spPr>
          <a:xfrm>
            <a:off x="0" y="1219200"/>
            <a:ext cx="9144000" cy="4343400"/>
          </a:xfrm>
        </p:spPr>
        <p:txBody>
          <a:bodyPr/>
          <a:lstStyle/>
          <a:p>
            <a:pPr eaLnBrk="1" hangingPunct="1">
              <a:buFont typeface="Wingdings" pitchFamily="2" charset="2"/>
              <a:buChar char="q"/>
            </a:pPr>
            <a:r>
              <a:rPr lang="en-US" sz="2400" b="1" i="1" dirty="0">
                <a:latin typeface="Comic Sans MS" pitchFamily="66" charset="0"/>
              </a:rPr>
              <a:t>Routine</a:t>
            </a:r>
          </a:p>
          <a:p>
            <a:pPr lvl="1" eaLnBrk="1" hangingPunct="1">
              <a:buFont typeface="Wingdings" pitchFamily="2" charset="2"/>
              <a:buChar char="v"/>
            </a:pPr>
            <a:r>
              <a:rPr lang="en-US" sz="2400" dirty="0">
                <a:latin typeface="Comic Sans MS" pitchFamily="66" charset="0"/>
              </a:rPr>
              <a:t> </a:t>
            </a:r>
            <a:r>
              <a:rPr lang="en-US" sz="2400" i="1" dirty="0">
                <a:latin typeface="Comic Sans MS" pitchFamily="66" charset="0"/>
              </a:rPr>
              <a:t>compiling information on a regular,  ongoing basis</a:t>
            </a:r>
            <a:r>
              <a:rPr lang="en-US" sz="2400" dirty="0">
                <a:latin typeface="Comic Sans MS" pitchFamily="66" charset="0"/>
              </a:rPr>
              <a:t> for a core set of indicators</a:t>
            </a:r>
          </a:p>
          <a:p>
            <a:pPr lvl="1" eaLnBrk="1" hangingPunct="1">
              <a:buFont typeface="Wingdings" pitchFamily="2" charset="2"/>
              <a:buChar char="v"/>
            </a:pPr>
            <a:endParaRPr lang="en-US" sz="2400" dirty="0">
              <a:latin typeface="Comic Sans MS" pitchFamily="66" charset="0"/>
            </a:endParaRPr>
          </a:p>
          <a:p>
            <a:pPr lvl="1" eaLnBrk="1" hangingPunct="1">
              <a:buFont typeface="Wingdings" pitchFamily="2" charset="2"/>
              <a:buChar char="v"/>
            </a:pPr>
            <a:r>
              <a:rPr lang="en-US" sz="2400" dirty="0">
                <a:latin typeface="Comic Sans MS" pitchFamily="66" charset="0"/>
              </a:rPr>
              <a:t>identify areas of discrepancy during implementation</a:t>
            </a:r>
          </a:p>
          <a:p>
            <a:pPr lvl="1" eaLnBrk="1" hangingPunct="1">
              <a:buFont typeface="Wingdings" pitchFamily="2" charset="2"/>
              <a:buChar char="v"/>
            </a:pPr>
            <a:endParaRPr lang="en-US" sz="2400" dirty="0">
              <a:latin typeface="Comic Sans MS" pitchFamily="66" charset="0"/>
            </a:endParaRPr>
          </a:p>
          <a:p>
            <a:pPr eaLnBrk="1" hangingPunct="1">
              <a:buFont typeface="Wingdings" pitchFamily="2" charset="2"/>
              <a:buChar char="q"/>
            </a:pPr>
            <a:r>
              <a:rPr lang="en-US" b="1" i="1" dirty="0">
                <a:latin typeface="Comic Sans MS" pitchFamily="66" charset="0"/>
              </a:rPr>
              <a:t>Short-term</a:t>
            </a:r>
          </a:p>
          <a:p>
            <a:pPr lvl="1" eaLnBrk="1" hangingPunct="1">
              <a:buFont typeface="Wingdings" pitchFamily="2" charset="2"/>
              <a:buChar char="v"/>
            </a:pPr>
            <a:r>
              <a:rPr lang="en-US" sz="2400" dirty="0">
                <a:latin typeface="Comic Sans MS" pitchFamily="66" charset="0"/>
              </a:rPr>
              <a:t> </a:t>
            </a:r>
            <a:r>
              <a:rPr lang="en-US" sz="2400" i="1" dirty="0">
                <a:latin typeface="Comic Sans MS" pitchFamily="66" charset="0"/>
              </a:rPr>
              <a:t>done for a limited period of time</a:t>
            </a:r>
            <a:r>
              <a:rPr lang="en-US" sz="2400" dirty="0">
                <a:latin typeface="Comic Sans MS" pitchFamily="66" charset="0"/>
              </a:rPr>
              <a:t> and usually for specific activity or purpose e.g. after identification of a problem, new activity </a:t>
            </a:r>
            <a:endParaRPr lang="en-GB" sz="2400" dirty="0">
              <a:latin typeface="Comic Sans MS" pitchFamily="66" charset="0"/>
            </a:endParaRPr>
          </a:p>
          <a:p>
            <a:pPr lvl="2" eaLnBrk="1" hangingPunct="1">
              <a:buFontTx/>
              <a:buNone/>
            </a:pPr>
            <a:endParaRPr lang="en-US" sz="2000" dirty="0">
              <a:latin typeface="Comic Sans MS" pitchFamily="66" charset="0"/>
            </a:endParaRP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107</a:t>
            </a:fld>
            <a:endParaRPr lang="en-US">
              <a:solidFill>
                <a:srgbClr val="04617B">
                  <a:shade val="90000"/>
                </a:srgbClr>
              </a:solidFill>
            </a:endParaRPr>
          </a:p>
        </p:txBody>
      </p:sp>
    </p:spTree>
    <p:extLst>
      <p:ext uri="{BB962C8B-B14F-4D97-AF65-F5344CB8AC3E}">
        <p14:creationId xmlns:p14="http://schemas.microsoft.com/office/powerpoint/2010/main" val="159683861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7772400" cy="685800"/>
          </a:xfrm>
        </p:spPr>
        <p:txBody>
          <a:bodyPr>
            <a:normAutofit/>
          </a:bodyPr>
          <a:lstStyle/>
          <a:p>
            <a:pPr eaLnBrk="1" hangingPunct="1"/>
            <a:r>
              <a:rPr lang="en-US" sz="3200" b="1" dirty="0">
                <a:latin typeface="Comic Sans MS" pitchFamily="66" charset="0"/>
              </a:rPr>
              <a:t>Uses of Monitoring</a:t>
            </a:r>
          </a:p>
        </p:txBody>
      </p:sp>
      <p:sp>
        <p:nvSpPr>
          <p:cNvPr id="5123" name="Rectangle 3"/>
          <p:cNvSpPr>
            <a:spLocks noGrp="1" noChangeArrowheads="1"/>
          </p:cNvSpPr>
          <p:nvPr>
            <p:ph idx="1"/>
          </p:nvPr>
        </p:nvSpPr>
        <p:spPr>
          <a:xfrm>
            <a:off x="0" y="990600"/>
            <a:ext cx="9144000" cy="5867400"/>
          </a:xfrm>
        </p:spPr>
        <p:txBody>
          <a:bodyPr>
            <a:normAutofit/>
          </a:bodyPr>
          <a:lstStyle/>
          <a:p>
            <a:r>
              <a:rPr lang="en-US" sz="2800" dirty="0">
                <a:latin typeface="Comic Sans MS" pitchFamily="66" charset="0"/>
              </a:rPr>
              <a:t>help make decisions and recommendations about future directions</a:t>
            </a:r>
          </a:p>
          <a:p>
            <a:endParaRPr lang="en-US" sz="2800" dirty="0">
              <a:latin typeface="Comic Sans MS" pitchFamily="66" charset="0"/>
            </a:endParaRPr>
          </a:p>
          <a:p>
            <a:r>
              <a:rPr lang="en-US" sz="2800" dirty="0">
                <a:latin typeface="Comic Sans MS" pitchFamily="66" charset="0"/>
              </a:rPr>
              <a:t>identify the strengths and weaknesses of a project</a:t>
            </a:r>
          </a:p>
          <a:p>
            <a:endParaRPr lang="en-US" sz="2800" dirty="0">
              <a:latin typeface="Comic Sans MS" pitchFamily="66" charset="0"/>
            </a:endParaRPr>
          </a:p>
          <a:p>
            <a:r>
              <a:rPr lang="en-US" sz="2800" dirty="0">
                <a:latin typeface="Comic Sans MS" pitchFamily="66" charset="0"/>
              </a:rPr>
              <a:t>feed data back to support programs and policies</a:t>
            </a:r>
          </a:p>
          <a:p>
            <a:endParaRPr lang="en-US" sz="2800" dirty="0">
              <a:latin typeface="Comic Sans MS" pitchFamily="66" charset="0"/>
            </a:endParaRPr>
          </a:p>
          <a:p>
            <a:r>
              <a:rPr lang="en-US" sz="2800" dirty="0">
                <a:latin typeface="Comic Sans MS" pitchFamily="66" charset="0"/>
              </a:rPr>
              <a:t>Assess and determine stakeholder and target group satisfaction</a:t>
            </a:r>
          </a:p>
          <a:p>
            <a:endParaRPr lang="en-US" sz="2800" dirty="0"/>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108</a:t>
            </a:fld>
            <a:endParaRPr lang="en-US">
              <a:solidFill>
                <a:srgbClr val="04617B">
                  <a:shade val="90000"/>
                </a:srgbClr>
              </a:solidFill>
            </a:endParaRPr>
          </a:p>
        </p:txBody>
      </p:sp>
    </p:spTree>
    <p:extLst>
      <p:ext uri="{BB962C8B-B14F-4D97-AF65-F5344CB8AC3E}">
        <p14:creationId xmlns:p14="http://schemas.microsoft.com/office/powerpoint/2010/main" val="6151916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a:bodyPr>
          <a:lstStyle/>
          <a:p>
            <a:r>
              <a:rPr lang="en-US" sz="3600" b="1" dirty="0">
                <a:latin typeface="Comic Sans MS" pitchFamily="66" charset="0"/>
              </a:rPr>
              <a:t>Uses of Monitoring Contd.</a:t>
            </a:r>
            <a:endParaRPr lang="en-US" sz="3600" dirty="0">
              <a:latin typeface="Comic Sans MS" pitchFamily="66" charset="0"/>
            </a:endParaRPr>
          </a:p>
        </p:txBody>
      </p:sp>
      <p:sp>
        <p:nvSpPr>
          <p:cNvPr id="3" name="Content Placeholder 2"/>
          <p:cNvSpPr>
            <a:spLocks noGrp="1"/>
          </p:cNvSpPr>
          <p:nvPr>
            <p:ph idx="1"/>
          </p:nvPr>
        </p:nvSpPr>
        <p:spPr>
          <a:xfrm>
            <a:off x="0" y="1524000"/>
            <a:ext cx="9144000" cy="4648200"/>
          </a:xfrm>
        </p:spPr>
        <p:txBody>
          <a:bodyPr>
            <a:normAutofit/>
          </a:bodyPr>
          <a:lstStyle/>
          <a:p>
            <a:r>
              <a:rPr lang="en-US" dirty="0">
                <a:latin typeface="Comic Sans MS" pitchFamily="66" charset="0"/>
              </a:rPr>
              <a:t>determine whether the project is meeting its objectives</a:t>
            </a:r>
          </a:p>
          <a:p>
            <a:endParaRPr lang="en-US" dirty="0">
              <a:latin typeface="Comic Sans MS" pitchFamily="66" charset="0"/>
            </a:endParaRPr>
          </a:p>
          <a:p>
            <a:r>
              <a:rPr lang="en-US" dirty="0">
                <a:latin typeface="Comic Sans MS" pitchFamily="66" charset="0"/>
              </a:rPr>
              <a:t>meet demands for accountability to funding bodies</a:t>
            </a:r>
          </a:p>
          <a:p>
            <a:endParaRPr lang="en-US" dirty="0">
              <a:latin typeface="Comic Sans MS" pitchFamily="66" charset="0"/>
            </a:endParaRPr>
          </a:p>
          <a:p>
            <a:r>
              <a:rPr lang="en-US" dirty="0">
                <a:latin typeface="Comic Sans MS" pitchFamily="66" charset="0"/>
              </a:rPr>
              <a:t>develop the skills and understanding of people involved in a project</a:t>
            </a:r>
          </a:p>
          <a:p>
            <a:endParaRPr lang="en-US" dirty="0">
              <a:latin typeface="Comic Sans MS" pitchFamily="66" charset="0"/>
            </a:endParaRPr>
          </a:p>
          <a:p>
            <a:r>
              <a:rPr lang="en-US" dirty="0">
                <a:latin typeface="Comic Sans MS" pitchFamily="66" charset="0"/>
              </a:rPr>
              <a:t>promote a project to the wider community.</a:t>
            </a:r>
          </a:p>
          <a:p>
            <a:endParaRPr lang="en-US" dirty="0">
              <a:latin typeface="Comic Sans MS" pitchFamily="66" charset="0"/>
            </a:endParaRPr>
          </a:p>
        </p:txBody>
      </p:sp>
      <p:sp>
        <p:nvSpPr>
          <p:cNvPr id="4" name="Slide Number Placeholder 3"/>
          <p:cNvSpPr>
            <a:spLocks noGrp="1"/>
          </p:cNvSpPr>
          <p:nvPr>
            <p:ph type="sldNum" sz="quarter" idx="12"/>
          </p:nvPr>
        </p:nvSpPr>
        <p:spPr/>
        <p:txBody>
          <a:bodyPr/>
          <a:lstStyle/>
          <a:p>
            <a:fld id="{B63ADF44-6651-45D8-9411-FC9F2D1B8286}" type="slidenum">
              <a:rPr lang="en-US" smtClean="0">
                <a:solidFill>
                  <a:srgbClr val="04617B">
                    <a:shade val="90000"/>
                  </a:srgbClr>
                </a:solidFill>
              </a:rPr>
              <a:pPr/>
              <a:t>109</a:t>
            </a:fld>
            <a:endParaRPr lang="en-US">
              <a:solidFill>
                <a:srgbClr val="04617B">
                  <a:shade val="90000"/>
                </a:srgbClr>
              </a:solidFill>
            </a:endParaRPr>
          </a:p>
        </p:txBody>
      </p:sp>
    </p:spTree>
    <p:extLst>
      <p:ext uri="{BB962C8B-B14F-4D97-AF65-F5344CB8AC3E}">
        <p14:creationId xmlns:p14="http://schemas.microsoft.com/office/powerpoint/2010/main" val="4119390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11</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ctr">
              <a:spcBef>
                <a:spcPts val="0"/>
              </a:spcBef>
              <a:buNone/>
            </a:pPr>
            <a:r>
              <a:rPr lang="en-US" sz="2800" b="1" dirty="0">
                <a:latin typeface="Bookman Old Style" panose="02050604050505020204" pitchFamily="18" charset="0"/>
              </a:rPr>
              <a:t>FINANCIAL RESOURCE MANAGEMENT:</a:t>
            </a:r>
          </a:p>
          <a:p>
            <a:pPr marL="0" indent="0" algn="just">
              <a:spcBef>
                <a:spcPts val="0"/>
              </a:spcBef>
              <a:buNone/>
            </a:pPr>
            <a:r>
              <a:rPr lang="en-US" sz="2800" b="1" dirty="0">
                <a:latin typeface="Bookman Old Style" panose="02050604050505020204" pitchFamily="18" charset="0"/>
              </a:rPr>
              <a:t>Introduction: </a:t>
            </a:r>
          </a:p>
          <a:p>
            <a:pPr algn="just" fontAlgn="auto">
              <a:spcBef>
                <a:spcPts val="0"/>
              </a:spcBef>
              <a:spcAft>
                <a:spcPts val="0"/>
              </a:spcAft>
              <a:buFont typeface="Wingdings" panose="05000000000000000000" pitchFamily="2" charset="2"/>
              <a:buChar char="q"/>
              <a:defRPr/>
            </a:pPr>
            <a:r>
              <a:rPr lang="en-US" sz="2400" b="1" dirty="0">
                <a:latin typeface="Bookman Old Style" panose="02050604050505020204" pitchFamily="18" charset="0"/>
              </a:rPr>
              <a:t>Financial Management </a:t>
            </a:r>
            <a:r>
              <a:rPr lang="en-GB" sz="2400" dirty="0">
                <a:latin typeface="Bookman Old Style" panose="02050604050505020204" pitchFamily="18" charset="0"/>
              </a:rPr>
              <a:t>is the process of achieving the organisation’s objectives in an efficient manner through planning (budgeting), acquiring, organising, directing, monitoring, controlling and reporting </a:t>
            </a:r>
          </a:p>
          <a:p>
            <a:pPr algn="just">
              <a:spcBef>
                <a:spcPts val="0"/>
              </a:spcBef>
              <a:buFont typeface="Wingdings" panose="05000000000000000000" pitchFamily="2" charset="2"/>
              <a:buChar char="q"/>
              <a:defRPr/>
            </a:pPr>
            <a:r>
              <a:rPr lang="en-GB" sz="2400" b="1" dirty="0">
                <a:latin typeface="Bookman Old Style" panose="02050604050505020204" pitchFamily="18" charset="0"/>
              </a:rPr>
              <a:t>Financial Resource Management: </a:t>
            </a:r>
            <a:r>
              <a:rPr lang="en-US" altLang="en-US" sz="2400" dirty="0">
                <a:latin typeface="Bookman Old Style" panose="02050604050505020204" pitchFamily="18" charset="0"/>
                <a:cs typeface="Times New Roman" panose="02020603050405020304" pitchFamily="18" charset="0"/>
              </a:rPr>
              <a:t>Set of Organizational activities directed at attracting, developing, and maintaining an effective organizational </a:t>
            </a:r>
            <a:r>
              <a:rPr lang="en-GB" altLang="en-US" sz="2400" dirty="0">
                <a:latin typeface="Bookman Old Style" panose="02050604050505020204" pitchFamily="18" charset="0"/>
                <a:cs typeface="Times New Roman" panose="02020603050405020304" pitchFamily="18" charset="0"/>
              </a:rPr>
              <a:t>revenue.</a:t>
            </a:r>
            <a:endParaRPr lang="en-GB" sz="2400" dirty="0">
              <a:latin typeface="Bookman Old Style" panose="02050604050505020204" pitchFamily="18" charset="0"/>
            </a:endParaRPr>
          </a:p>
          <a:p>
            <a:pPr marL="0" indent="0" algn="just">
              <a:spcBef>
                <a:spcPts val="0"/>
              </a:spcBef>
              <a:buNone/>
              <a:defRPr/>
            </a:pPr>
            <a:endParaRPr lang="en-US" sz="2400" dirty="0"/>
          </a:p>
          <a:p>
            <a:pPr algn="just" fontAlgn="auto">
              <a:spcBef>
                <a:spcPts val="0"/>
              </a:spcBef>
              <a:spcAft>
                <a:spcPts val="0"/>
              </a:spcAft>
              <a:buFont typeface="Wingdings" panose="05000000000000000000" pitchFamily="2" charset="2"/>
              <a:buChar char="q"/>
              <a:defRPr/>
            </a:pPr>
            <a:endParaRPr lang="en-US" sz="2400" b="1" dirty="0">
              <a:latin typeface="Bookman Old Style" panose="02050604050505020204" pitchFamily="18" charset="0"/>
            </a:endParaRPr>
          </a:p>
          <a:p>
            <a:pPr marL="0" indent="0" algn="just">
              <a:spcBef>
                <a:spcPts val="0"/>
              </a:spcBef>
              <a:buNone/>
            </a:pPr>
            <a:endParaRPr lang="en-US" altLang="en-US" sz="2600" dirty="0">
              <a:latin typeface="Bookman Old Style" panose="02050604050505020204" pitchFamily="18" charset="0"/>
            </a:endParaRPr>
          </a:p>
        </p:txBody>
      </p:sp>
    </p:spTree>
    <p:extLst>
      <p:ext uri="{BB962C8B-B14F-4D97-AF65-F5344CB8AC3E}">
        <p14:creationId xmlns:p14="http://schemas.microsoft.com/office/powerpoint/2010/main" val="386535610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0" y="457200"/>
            <a:ext cx="7772400" cy="685800"/>
          </a:xfrm>
        </p:spPr>
        <p:txBody>
          <a:bodyPr>
            <a:normAutofit fontScale="90000"/>
          </a:bodyPr>
          <a:lstStyle/>
          <a:p>
            <a:pPr eaLnBrk="1" hangingPunct="1"/>
            <a:r>
              <a:rPr lang="en-US" sz="4000" dirty="0">
                <a:latin typeface="Comic Sans MS" pitchFamily="66" charset="0"/>
              </a:rPr>
              <a:t>Means (Tools) used in Monitoring</a:t>
            </a:r>
          </a:p>
        </p:txBody>
      </p:sp>
      <p:sp>
        <p:nvSpPr>
          <p:cNvPr id="36867" name="Rectangle 3"/>
          <p:cNvSpPr>
            <a:spLocks noGrp="1" noChangeArrowheads="1"/>
          </p:cNvSpPr>
          <p:nvPr>
            <p:ph idx="1"/>
          </p:nvPr>
        </p:nvSpPr>
        <p:spPr>
          <a:xfrm>
            <a:off x="228600" y="1524000"/>
            <a:ext cx="8686800" cy="5105400"/>
          </a:xfrm>
        </p:spPr>
        <p:txBody>
          <a:bodyPr/>
          <a:lstStyle/>
          <a:p>
            <a:pPr eaLnBrk="1" hangingPunct="1">
              <a:buFont typeface="Wingdings" pitchFamily="2" charset="2"/>
              <a:buChar char="q"/>
            </a:pPr>
            <a:r>
              <a:rPr lang="en-US" dirty="0">
                <a:latin typeface="Comic Sans MS" pitchFamily="66" charset="0"/>
              </a:rPr>
              <a:t>Work plans </a:t>
            </a:r>
          </a:p>
          <a:p>
            <a:pPr eaLnBrk="1" hangingPunct="1">
              <a:buFont typeface="Wingdings" pitchFamily="2" charset="2"/>
              <a:buChar char="q"/>
            </a:pPr>
            <a:endParaRPr lang="en-US" dirty="0">
              <a:latin typeface="Comic Sans MS" pitchFamily="66" charset="0"/>
            </a:endParaRPr>
          </a:p>
          <a:p>
            <a:pPr eaLnBrk="1" hangingPunct="1">
              <a:buFont typeface="Wingdings" pitchFamily="2" charset="2"/>
              <a:buChar char="q"/>
            </a:pPr>
            <a:r>
              <a:rPr lang="en-US" dirty="0">
                <a:latin typeface="Comic Sans MS" pitchFamily="66" charset="0"/>
              </a:rPr>
              <a:t>Field/Mission visits</a:t>
            </a:r>
          </a:p>
          <a:p>
            <a:pPr eaLnBrk="1" hangingPunct="1">
              <a:buFont typeface="Wingdings" pitchFamily="2" charset="2"/>
              <a:buChar char="q"/>
            </a:pPr>
            <a:endParaRPr lang="en-US" dirty="0">
              <a:latin typeface="Comic Sans MS" pitchFamily="66" charset="0"/>
            </a:endParaRPr>
          </a:p>
          <a:p>
            <a:pPr eaLnBrk="1" hangingPunct="1">
              <a:buFont typeface="Wingdings" pitchFamily="2" charset="2"/>
              <a:buChar char="q"/>
            </a:pPr>
            <a:r>
              <a:rPr lang="en-US" dirty="0">
                <a:latin typeface="Comic Sans MS" pitchFamily="66" charset="0"/>
              </a:rPr>
              <a:t>Periodic reporting </a:t>
            </a:r>
          </a:p>
          <a:p>
            <a:pPr eaLnBrk="1" hangingPunct="1">
              <a:buFont typeface="Wingdings" pitchFamily="2" charset="2"/>
              <a:buChar char="q"/>
            </a:pPr>
            <a:endParaRPr lang="en-US" dirty="0">
              <a:latin typeface="Comic Sans MS" pitchFamily="66" charset="0"/>
            </a:endParaRPr>
          </a:p>
          <a:p>
            <a:pPr eaLnBrk="1" hangingPunct="1">
              <a:buFont typeface="Wingdings" pitchFamily="2" charset="2"/>
              <a:buChar char="q"/>
            </a:pPr>
            <a:r>
              <a:rPr lang="en-US" dirty="0">
                <a:latin typeface="Comic Sans MS" pitchFamily="66" charset="0"/>
              </a:rPr>
              <a:t>Regular Meeting by Stakeholders</a:t>
            </a:r>
          </a:p>
          <a:p>
            <a:pPr eaLnBrk="1" hangingPunct="1">
              <a:buFont typeface="Wingdings" pitchFamily="2" charset="2"/>
              <a:buNone/>
            </a:pPr>
            <a:endParaRPr lang="en-US" dirty="0">
              <a:latin typeface="Comic Sans MS" pitchFamily="66" charset="0"/>
            </a:endParaRPr>
          </a:p>
          <a:p>
            <a:pPr eaLnBrk="1" hangingPunct="1"/>
            <a:endParaRPr lang="en-US" dirty="0">
              <a:latin typeface="Comic Sans MS" pitchFamily="66" charset="0"/>
            </a:endParaRP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110</a:t>
            </a:fld>
            <a:endParaRPr lang="en-US">
              <a:solidFill>
                <a:srgbClr val="04617B">
                  <a:shade val="90000"/>
                </a:srgbClr>
              </a:solidFill>
            </a:endParaRPr>
          </a:p>
        </p:txBody>
      </p:sp>
    </p:spTree>
    <p:extLst>
      <p:ext uri="{BB962C8B-B14F-4D97-AF65-F5344CB8AC3E}">
        <p14:creationId xmlns:p14="http://schemas.microsoft.com/office/powerpoint/2010/main" val="2234832429"/>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2000" fill="hold"/>
                                        <p:tgtEl>
                                          <p:spTgt spid="36866"/>
                                        </p:tgtEl>
                                        <p:attrNameLst>
                                          <p:attrName>ppt_w</p:attrName>
                                        </p:attrNameLst>
                                      </p:cBhvr>
                                      <p:tavLst>
                                        <p:tav tm="0">
                                          <p:val>
                                            <p:strVal val="#ppt_w*2.5"/>
                                          </p:val>
                                        </p:tav>
                                        <p:tav tm="100000">
                                          <p:val>
                                            <p:strVal val="#ppt_w"/>
                                          </p:val>
                                        </p:tav>
                                      </p:tavLst>
                                    </p:anim>
                                    <p:anim calcmode="lin" valueType="num">
                                      <p:cBhvr>
                                        <p:cTn id="8" dur="2000" fill="hold"/>
                                        <p:tgtEl>
                                          <p:spTgt spid="36866"/>
                                        </p:tgtEl>
                                        <p:attrNameLst>
                                          <p:attrName>ppt_h</p:attrName>
                                        </p:attrNameLst>
                                      </p:cBhvr>
                                      <p:tavLst>
                                        <p:tav tm="0">
                                          <p:val>
                                            <p:strVal val="#ppt_h"/>
                                          </p:val>
                                        </p:tav>
                                        <p:tav tm="100000">
                                          <p:val>
                                            <p:strVal val="#ppt_h"/>
                                          </p:val>
                                        </p:tav>
                                      </p:tavLst>
                                    </p:anim>
                                    <p:anim calcmode="lin" valueType="num">
                                      <p:cBhvr>
                                        <p:cTn id="9" dur="2000" fill="hold"/>
                                        <p:tgtEl>
                                          <p:spTgt spid="3686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3686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3686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6867">
                                            <p:txEl>
                                              <p:pRg st="0" end="0"/>
                                            </p:txEl>
                                          </p:spTgt>
                                        </p:tgtEl>
                                        <p:attrNameLst>
                                          <p:attrName>style.visibility</p:attrName>
                                        </p:attrNameLst>
                                      </p:cBhvr>
                                      <p:to>
                                        <p:strVal val="visible"/>
                                      </p:to>
                                    </p:set>
                                    <p:animEffect transition="in" filter="wipe(left)">
                                      <p:cBhvr>
                                        <p:cTn id="16" dur="500"/>
                                        <p:tgtEl>
                                          <p:spTgt spid="3686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6867">
                                            <p:txEl>
                                              <p:pRg st="2" end="2"/>
                                            </p:txEl>
                                          </p:spTgt>
                                        </p:tgtEl>
                                        <p:attrNameLst>
                                          <p:attrName>style.visibility</p:attrName>
                                        </p:attrNameLst>
                                      </p:cBhvr>
                                      <p:to>
                                        <p:strVal val="visible"/>
                                      </p:to>
                                    </p:set>
                                    <p:animEffect transition="in" filter="wipe(left)">
                                      <p:cBhvr>
                                        <p:cTn id="21" dur="500"/>
                                        <p:tgtEl>
                                          <p:spTgt spid="36867">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36867">
                                            <p:txEl>
                                              <p:pRg st="4" end="4"/>
                                            </p:txEl>
                                          </p:spTgt>
                                        </p:tgtEl>
                                        <p:attrNameLst>
                                          <p:attrName>style.visibility</p:attrName>
                                        </p:attrNameLst>
                                      </p:cBhvr>
                                      <p:to>
                                        <p:strVal val="visible"/>
                                      </p:to>
                                    </p:set>
                                    <p:animEffect transition="in" filter="wipe(left)">
                                      <p:cBhvr>
                                        <p:cTn id="26" dur="500"/>
                                        <p:tgtEl>
                                          <p:spTgt spid="36867">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36867">
                                            <p:txEl>
                                              <p:pRg st="6" end="6"/>
                                            </p:txEl>
                                          </p:spTgt>
                                        </p:tgtEl>
                                        <p:attrNameLst>
                                          <p:attrName>style.visibility</p:attrName>
                                        </p:attrNameLst>
                                      </p:cBhvr>
                                      <p:to>
                                        <p:strVal val="visible"/>
                                      </p:to>
                                    </p:set>
                                    <p:animEffect transition="in" filter="wipe(left)">
                                      <p:cBhvr>
                                        <p:cTn id="31" dur="500"/>
                                        <p:tgtEl>
                                          <p:spTgt spid="36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build="p"/>
    </p:bldLst>
  </p:timing>
</p:sld>
</file>

<file path=ppt/slides/slide1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8839200" cy="457200"/>
          </a:xfrm>
        </p:spPr>
        <p:txBody>
          <a:bodyPr>
            <a:normAutofit fontScale="90000"/>
          </a:bodyPr>
          <a:lstStyle/>
          <a:p>
            <a:pPr eaLnBrk="1" hangingPunct="1"/>
            <a:r>
              <a:rPr lang="en-GB" sz="3600" b="1" dirty="0">
                <a:latin typeface="Comic Sans MS" pitchFamily="66" charset="0"/>
              </a:rPr>
              <a:t>Challenges </a:t>
            </a:r>
            <a:r>
              <a:rPr lang="en-US" sz="3600" b="1" dirty="0">
                <a:latin typeface="Comic Sans MS" pitchFamily="66" charset="0"/>
              </a:rPr>
              <a:t>Faced in Monitoring</a:t>
            </a:r>
          </a:p>
        </p:txBody>
      </p:sp>
      <p:sp>
        <p:nvSpPr>
          <p:cNvPr id="17411" name="Rectangle 3"/>
          <p:cNvSpPr>
            <a:spLocks noGrp="1" noChangeArrowheads="1"/>
          </p:cNvSpPr>
          <p:nvPr>
            <p:ph idx="1"/>
          </p:nvPr>
        </p:nvSpPr>
        <p:spPr>
          <a:xfrm>
            <a:off x="0" y="838200"/>
            <a:ext cx="8915400" cy="6019800"/>
          </a:xfrm>
        </p:spPr>
        <p:txBody>
          <a:bodyPr>
            <a:normAutofit fontScale="92500" lnSpcReduction="10000"/>
          </a:bodyPr>
          <a:lstStyle/>
          <a:p>
            <a:pPr eaLnBrk="1" hangingPunct="1">
              <a:buFont typeface="Wingdings" pitchFamily="2" charset="2"/>
              <a:buChar char="q"/>
            </a:pPr>
            <a:r>
              <a:rPr lang="en-US" sz="2800" b="1" i="1" dirty="0">
                <a:latin typeface="Comic Sans MS" pitchFamily="66" charset="0"/>
                <a:cs typeface="Times New Roman" pitchFamily="18" charset="0"/>
              </a:rPr>
              <a:t>Organizational</a:t>
            </a:r>
            <a:endParaRPr lang="en-US" sz="2800" dirty="0">
              <a:latin typeface="Comic Sans MS" pitchFamily="66" charset="0"/>
              <a:cs typeface="Times New Roman" pitchFamily="18" charset="0"/>
            </a:endParaRPr>
          </a:p>
          <a:p>
            <a:pPr lvl="2" eaLnBrk="1" hangingPunct="1">
              <a:buFont typeface="Wingdings" pitchFamily="2" charset="2"/>
              <a:buNone/>
            </a:pPr>
            <a:r>
              <a:rPr lang="en-US" sz="2000" dirty="0">
                <a:latin typeface="Comic Sans MS" pitchFamily="66" charset="0"/>
                <a:cs typeface="Times New Roman" pitchFamily="18" charset="0"/>
                <a:sym typeface="Symbol" pitchFamily="18" charset="2"/>
              </a:rPr>
              <a:t></a:t>
            </a:r>
            <a:r>
              <a:rPr lang="en-US" sz="2000" dirty="0">
                <a:latin typeface="Comic Sans MS" pitchFamily="66" charset="0"/>
                <a:cs typeface="Times New Roman" pitchFamily="18" charset="0"/>
              </a:rPr>
              <a:t> Absence of separate monitoring unit,</a:t>
            </a:r>
          </a:p>
          <a:p>
            <a:pPr lvl="2" eaLnBrk="1" hangingPunct="1">
              <a:buFont typeface="Symbol" pitchFamily="18" charset="2"/>
              <a:buChar char="®"/>
            </a:pPr>
            <a:r>
              <a:rPr lang="en-US" sz="2000" dirty="0">
                <a:latin typeface="Comic Sans MS" pitchFamily="66" charset="0"/>
                <a:cs typeface="Times New Roman" pitchFamily="18" charset="0"/>
              </a:rPr>
              <a:t>Existence of weak unit, lack of coordination,</a:t>
            </a:r>
          </a:p>
          <a:p>
            <a:pPr lvl="2" eaLnBrk="1" hangingPunct="1">
              <a:buFont typeface="Symbol" pitchFamily="18" charset="2"/>
              <a:buChar char="®"/>
            </a:pPr>
            <a:endParaRPr lang="en-US" sz="2000" dirty="0">
              <a:latin typeface="Comic Sans MS" pitchFamily="66" charset="0"/>
              <a:cs typeface="Times New Roman" pitchFamily="18" charset="0"/>
            </a:endParaRPr>
          </a:p>
          <a:p>
            <a:pPr eaLnBrk="1" hangingPunct="1">
              <a:buFont typeface="Wingdings" pitchFamily="2" charset="2"/>
              <a:buChar char="q"/>
            </a:pPr>
            <a:r>
              <a:rPr lang="en-US" sz="2800" b="1" i="1" dirty="0">
                <a:latin typeface="Comic Sans MS" pitchFamily="66" charset="0"/>
                <a:cs typeface="Times New Roman" pitchFamily="18" charset="0"/>
              </a:rPr>
              <a:t>Financial </a:t>
            </a:r>
            <a:endParaRPr lang="en-US" sz="2800" dirty="0">
              <a:latin typeface="Comic Sans MS" pitchFamily="66" charset="0"/>
              <a:cs typeface="Times New Roman" pitchFamily="18" charset="0"/>
            </a:endParaRPr>
          </a:p>
          <a:p>
            <a:pPr lvl="2" eaLnBrk="1" hangingPunct="1">
              <a:buFont typeface="Symbol" pitchFamily="18" charset="2"/>
              <a:buChar char="®"/>
            </a:pPr>
            <a:r>
              <a:rPr lang="en-US" sz="2000" dirty="0">
                <a:latin typeface="Comic Sans MS" pitchFamily="66" charset="0"/>
                <a:cs typeface="Times New Roman" pitchFamily="18" charset="0"/>
              </a:rPr>
              <a:t>inadequate financial resources and/or liquidity etc)</a:t>
            </a:r>
          </a:p>
          <a:p>
            <a:pPr lvl="2" eaLnBrk="1" hangingPunct="1">
              <a:buFont typeface="Symbol" pitchFamily="18" charset="2"/>
              <a:buChar char="®"/>
            </a:pPr>
            <a:endParaRPr lang="en-US" sz="2000" dirty="0">
              <a:latin typeface="Comic Sans MS" pitchFamily="66" charset="0"/>
              <a:cs typeface="Times New Roman" pitchFamily="18" charset="0"/>
            </a:endParaRPr>
          </a:p>
          <a:p>
            <a:pPr eaLnBrk="1" hangingPunct="1">
              <a:buFont typeface="Wingdings" pitchFamily="2" charset="2"/>
              <a:buChar char="q"/>
            </a:pPr>
            <a:r>
              <a:rPr lang="en-US" sz="2800" b="1" i="1" dirty="0">
                <a:latin typeface="Comic Sans MS" pitchFamily="66" charset="0"/>
                <a:cs typeface="Times New Roman" pitchFamily="18" charset="0"/>
              </a:rPr>
              <a:t> Staff and Training</a:t>
            </a:r>
            <a:endParaRPr lang="en-US" sz="2800" dirty="0">
              <a:latin typeface="Comic Sans MS" pitchFamily="66" charset="0"/>
              <a:cs typeface="Times New Roman" pitchFamily="18" charset="0"/>
            </a:endParaRPr>
          </a:p>
          <a:p>
            <a:pPr lvl="2" eaLnBrk="1" hangingPunct="1">
              <a:buFont typeface="Symbol" pitchFamily="18" charset="2"/>
              <a:buChar char="®"/>
            </a:pPr>
            <a:r>
              <a:rPr lang="en-US" sz="2000" dirty="0">
                <a:latin typeface="Comic Sans MS" pitchFamily="66" charset="0"/>
                <a:cs typeface="Times New Roman" pitchFamily="18" charset="0"/>
              </a:rPr>
              <a:t>lack of adequate trained/qualified staff, transfer of experienced staff.</a:t>
            </a:r>
          </a:p>
          <a:p>
            <a:pPr lvl="2" eaLnBrk="1" hangingPunct="1">
              <a:buFont typeface="Symbol" pitchFamily="18" charset="2"/>
              <a:buChar char="®"/>
            </a:pPr>
            <a:endParaRPr lang="en-US" sz="2000" dirty="0">
              <a:latin typeface="Comic Sans MS" pitchFamily="66" charset="0"/>
              <a:cs typeface="Times New Roman" pitchFamily="18" charset="0"/>
            </a:endParaRPr>
          </a:p>
          <a:p>
            <a:pPr eaLnBrk="1" hangingPunct="1">
              <a:buFont typeface="Wingdings" pitchFamily="2" charset="2"/>
              <a:buChar char="q"/>
            </a:pPr>
            <a:r>
              <a:rPr lang="en-US" sz="2800" dirty="0">
                <a:latin typeface="Comic Sans MS" pitchFamily="66" charset="0"/>
                <a:cs typeface="Times New Roman" pitchFamily="18" charset="0"/>
              </a:rPr>
              <a:t> </a:t>
            </a:r>
            <a:r>
              <a:rPr lang="en-US" sz="2800" b="1" i="1" dirty="0">
                <a:latin typeface="Comic Sans MS" pitchFamily="66" charset="0"/>
                <a:cs typeface="Times New Roman" pitchFamily="18" charset="0"/>
              </a:rPr>
              <a:t>Information</a:t>
            </a:r>
            <a:r>
              <a:rPr lang="en-US" sz="2800" dirty="0">
                <a:latin typeface="Comic Sans MS" pitchFamily="66" charset="0"/>
                <a:cs typeface="Times New Roman" pitchFamily="18" charset="0"/>
              </a:rPr>
              <a:t> (frequency of flows, content, quality)</a:t>
            </a:r>
          </a:p>
          <a:p>
            <a:pPr eaLnBrk="1" hangingPunct="1">
              <a:buFont typeface="Wingdings" pitchFamily="2" charset="2"/>
              <a:buChar char="q"/>
            </a:pPr>
            <a:endParaRPr lang="en-US" sz="2800" dirty="0">
              <a:latin typeface="Comic Sans MS" pitchFamily="66" charset="0"/>
              <a:cs typeface="Times New Roman" pitchFamily="18" charset="0"/>
            </a:endParaRPr>
          </a:p>
          <a:p>
            <a:pPr eaLnBrk="1" hangingPunct="1">
              <a:buFont typeface="Wingdings" pitchFamily="2" charset="2"/>
              <a:buChar char="q"/>
            </a:pPr>
            <a:r>
              <a:rPr lang="en-US" sz="2800" b="1" i="1" dirty="0">
                <a:latin typeface="Comic Sans MS" pitchFamily="66" charset="0"/>
                <a:cs typeface="Times New Roman" pitchFamily="18" charset="0"/>
              </a:rPr>
              <a:t>Intangible elements</a:t>
            </a:r>
            <a:r>
              <a:rPr lang="en-US" sz="2800" dirty="0">
                <a:latin typeface="Comic Sans MS" pitchFamily="66" charset="0"/>
                <a:cs typeface="Times New Roman" pitchFamily="18" charset="0"/>
              </a:rPr>
              <a:t> (Conceptual, attitudinal etc)</a:t>
            </a:r>
          </a:p>
          <a:p>
            <a:pPr eaLnBrk="1" hangingPunct="1">
              <a:buFont typeface="Wingdings" pitchFamily="2" charset="2"/>
              <a:buChar char="q"/>
            </a:pPr>
            <a:r>
              <a:rPr lang="en-US" sz="2800" dirty="0">
                <a:latin typeface="Comic Sans MS" pitchFamily="66" charset="0"/>
                <a:cs typeface="Times New Roman" pitchFamily="18" charset="0"/>
              </a:rPr>
              <a:t> </a:t>
            </a:r>
          </a:p>
          <a:p>
            <a:pPr eaLnBrk="1" hangingPunct="1">
              <a:buFont typeface="Wingdings" pitchFamily="2" charset="2"/>
              <a:buChar char="q"/>
            </a:pPr>
            <a:r>
              <a:rPr lang="en-US" sz="2800" b="1" i="1" dirty="0">
                <a:latin typeface="Comic Sans MS" pitchFamily="66" charset="0"/>
                <a:cs typeface="Times New Roman" pitchFamily="18" charset="0"/>
              </a:rPr>
              <a:t>Delays</a:t>
            </a:r>
            <a:r>
              <a:rPr lang="en-US" sz="2800" dirty="0">
                <a:latin typeface="Comic Sans MS" pitchFamily="66" charset="0"/>
                <a:cs typeface="Times New Roman" pitchFamily="18" charset="0"/>
              </a:rPr>
              <a:t> (procedures, sanctions, late action </a:t>
            </a:r>
            <a:r>
              <a:rPr lang="en-US" sz="2800" dirty="0">
                <a:solidFill>
                  <a:schemeClr val="bg1"/>
                </a:solidFill>
                <a:latin typeface="Arial" charset="0"/>
                <a:cs typeface="Times New Roman" pitchFamily="18" charset="0"/>
              </a:rPr>
              <a:t>etc) .</a:t>
            </a:r>
            <a:endParaRPr lang="en-US" sz="2800" dirty="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111</a:t>
            </a:fld>
            <a:endParaRPr lang="en-US">
              <a:solidFill>
                <a:srgbClr val="04617B">
                  <a:shade val="90000"/>
                </a:srgbClr>
              </a:solidFill>
            </a:endParaRPr>
          </a:p>
        </p:txBody>
      </p:sp>
    </p:spTree>
    <p:extLst>
      <p:ext uri="{BB962C8B-B14F-4D97-AF65-F5344CB8AC3E}">
        <p14:creationId xmlns:p14="http://schemas.microsoft.com/office/powerpoint/2010/main" val="2515723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additive="base">
                                        <p:cTn id="11"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11">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 calcmode="lin" valueType="num">
                                      <p:cBhvr additive="base">
                                        <p:cTn id="15"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11">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 calcmode="lin" valueType="num">
                                      <p:cBhvr additive="base">
                                        <p:cTn id="21"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7411">
                                            <p:txEl>
                                              <p:pRg st="4" end="4"/>
                                            </p:txEl>
                                          </p:spTgt>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17411">
                                            <p:txEl>
                                              <p:pRg st="5" end="5"/>
                                            </p:txEl>
                                          </p:spTgt>
                                        </p:tgtEl>
                                        <p:attrNameLst>
                                          <p:attrName>style.visibility</p:attrName>
                                        </p:attrNameLst>
                                      </p:cBhvr>
                                      <p:to>
                                        <p:strVal val="visible"/>
                                      </p:to>
                                    </p:set>
                                    <p:anim calcmode="lin" valueType="num">
                                      <p:cBhvr additive="base">
                                        <p:cTn id="25"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7411">
                                            <p:txEl>
                                              <p:pRg st="7" end="7"/>
                                            </p:txEl>
                                          </p:spTgt>
                                        </p:tgtEl>
                                        <p:attrNameLst>
                                          <p:attrName>style.visibility</p:attrName>
                                        </p:attrNameLst>
                                      </p:cBhvr>
                                      <p:to>
                                        <p:strVal val="visible"/>
                                      </p:to>
                                    </p:set>
                                    <p:anim calcmode="lin" valueType="num">
                                      <p:cBhvr additive="base">
                                        <p:cTn id="31" dur="500" fill="hold"/>
                                        <p:tgtEl>
                                          <p:spTgt spid="17411">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7" end="7"/>
                                            </p:txEl>
                                          </p:spTgt>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anim calcmode="lin" valueType="num">
                                      <p:cBhvr additive="base">
                                        <p:cTn id="35" dur="500" fill="hold"/>
                                        <p:tgtEl>
                                          <p:spTgt spid="17411">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7411">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1" fill="hold" grpId="0" nodeType="clickEffect">
                                  <p:stCondLst>
                                    <p:cond delay="0"/>
                                  </p:stCondLst>
                                  <p:childTnLst>
                                    <p:set>
                                      <p:cBhvr>
                                        <p:cTn id="40" dur="1" fill="hold">
                                          <p:stCondLst>
                                            <p:cond delay="0"/>
                                          </p:stCondLst>
                                        </p:cTn>
                                        <p:tgtEl>
                                          <p:spTgt spid="17411">
                                            <p:txEl>
                                              <p:pRg st="10" end="10"/>
                                            </p:txEl>
                                          </p:spTgt>
                                        </p:tgtEl>
                                        <p:attrNameLst>
                                          <p:attrName>style.visibility</p:attrName>
                                        </p:attrNameLst>
                                      </p:cBhvr>
                                      <p:to>
                                        <p:strVal val="visible"/>
                                      </p:to>
                                    </p:set>
                                    <p:anim calcmode="lin" valueType="num">
                                      <p:cBhvr additive="base">
                                        <p:cTn id="41" dur="500" fill="hold"/>
                                        <p:tgtEl>
                                          <p:spTgt spid="17411">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7411">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1" fill="hold" grpId="0" nodeType="clickEffect">
                                  <p:stCondLst>
                                    <p:cond delay="0"/>
                                  </p:stCondLst>
                                  <p:childTnLst>
                                    <p:set>
                                      <p:cBhvr>
                                        <p:cTn id="46" dur="1" fill="hold">
                                          <p:stCondLst>
                                            <p:cond delay="0"/>
                                          </p:stCondLst>
                                        </p:cTn>
                                        <p:tgtEl>
                                          <p:spTgt spid="17411">
                                            <p:txEl>
                                              <p:pRg st="12" end="12"/>
                                            </p:txEl>
                                          </p:spTgt>
                                        </p:tgtEl>
                                        <p:attrNameLst>
                                          <p:attrName>style.visibility</p:attrName>
                                        </p:attrNameLst>
                                      </p:cBhvr>
                                      <p:to>
                                        <p:strVal val="visible"/>
                                      </p:to>
                                    </p:set>
                                    <p:anim calcmode="lin" valueType="num">
                                      <p:cBhvr additive="base">
                                        <p:cTn id="47" dur="500" fill="hold"/>
                                        <p:tgtEl>
                                          <p:spTgt spid="17411">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7411">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1" fill="hold" grpId="0" nodeType="clickEffect">
                                  <p:stCondLst>
                                    <p:cond delay="0"/>
                                  </p:stCondLst>
                                  <p:childTnLst>
                                    <p:set>
                                      <p:cBhvr>
                                        <p:cTn id="52" dur="1" fill="hold">
                                          <p:stCondLst>
                                            <p:cond delay="0"/>
                                          </p:stCondLst>
                                        </p:cTn>
                                        <p:tgtEl>
                                          <p:spTgt spid="17411">
                                            <p:txEl>
                                              <p:pRg st="13" end="13"/>
                                            </p:txEl>
                                          </p:spTgt>
                                        </p:tgtEl>
                                        <p:attrNameLst>
                                          <p:attrName>style.visibility</p:attrName>
                                        </p:attrNameLst>
                                      </p:cBhvr>
                                      <p:to>
                                        <p:strVal val="visible"/>
                                      </p:to>
                                    </p:set>
                                    <p:anim calcmode="lin" valueType="num">
                                      <p:cBhvr additive="base">
                                        <p:cTn id="53" dur="500" fill="hold"/>
                                        <p:tgtEl>
                                          <p:spTgt spid="17411">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7411">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1" fill="hold" grpId="0" nodeType="clickEffect">
                                  <p:stCondLst>
                                    <p:cond delay="0"/>
                                  </p:stCondLst>
                                  <p:childTnLst>
                                    <p:set>
                                      <p:cBhvr>
                                        <p:cTn id="58" dur="1" fill="hold">
                                          <p:stCondLst>
                                            <p:cond delay="0"/>
                                          </p:stCondLst>
                                        </p:cTn>
                                        <p:tgtEl>
                                          <p:spTgt spid="17411">
                                            <p:txEl>
                                              <p:pRg st="14" end="14"/>
                                            </p:txEl>
                                          </p:spTgt>
                                        </p:tgtEl>
                                        <p:attrNameLst>
                                          <p:attrName>style.visibility</p:attrName>
                                        </p:attrNameLst>
                                      </p:cBhvr>
                                      <p:to>
                                        <p:strVal val="visible"/>
                                      </p:to>
                                    </p:set>
                                    <p:anim calcmode="lin" valueType="num">
                                      <p:cBhvr additive="base">
                                        <p:cTn id="59" dur="500" fill="hold"/>
                                        <p:tgtEl>
                                          <p:spTgt spid="17411">
                                            <p:txEl>
                                              <p:pRg st="14" end="1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17411">
                                            <p:txEl>
                                              <p:pRg st="14" end="1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2"/>
          <p:cNvSpPr txBox="1">
            <a:spLocks noChangeArrowheads="1"/>
          </p:cNvSpPr>
          <p:nvPr/>
        </p:nvSpPr>
        <p:spPr>
          <a:xfrm>
            <a:off x="762000" y="0"/>
            <a:ext cx="7696200" cy="685800"/>
          </a:xfrm>
          <a:prstGeom prst="rect">
            <a:avLst/>
          </a:prstGeom>
        </p:spPr>
        <p:txBody>
          <a:bodyPr/>
          <a:lstStyle/>
          <a:p>
            <a:pPr algn="ctr">
              <a:defRPr/>
            </a:pPr>
            <a:r>
              <a:rPr lang="en-US" sz="3600" b="1" kern="0" dirty="0">
                <a:solidFill>
                  <a:prstClr val="black"/>
                </a:solidFill>
                <a:latin typeface="Comic Sans MS" pitchFamily="66" charset="0"/>
              </a:rPr>
              <a:t>Types of Evaluation</a:t>
            </a:r>
          </a:p>
        </p:txBody>
      </p:sp>
      <p:graphicFrame>
        <p:nvGraphicFramePr>
          <p:cNvPr id="3" name="Group 252"/>
          <p:cNvGraphicFramePr>
            <a:graphicFrameLocks noGrp="1"/>
          </p:cNvGraphicFramePr>
          <p:nvPr/>
        </p:nvGraphicFramePr>
        <p:xfrm>
          <a:off x="0" y="708607"/>
          <a:ext cx="8839200" cy="6149393"/>
        </p:xfrm>
        <a:graphic>
          <a:graphicData uri="http://schemas.openxmlformats.org/drawingml/2006/table">
            <a:tbl>
              <a:tblPr/>
              <a:tblGrid>
                <a:gridCol w="40386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tblGrid>
              <a:tr h="15650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Comic Sans MS" pitchFamily="66" charset="0"/>
                        </a:rPr>
                        <a:t>Formative (Ex-ante Evaluation)</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Comic Sans MS" pitchFamily="66" charset="0"/>
                        </a:rPr>
                        <a:t>Initial assessment of the target populations and contextual environment. Determines concept and design </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650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Comic Sans MS" pitchFamily="66" charset="0"/>
                        </a:rPr>
                        <a:t>Process (On-going Evaluation)</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25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Comic Sans MS" pitchFamily="66" charset="0"/>
                        </a:rPr>
                        <a:t>Seeks to identify the extent to which planned activities have been achieved and assesses the quality of the activities/services </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708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Comic Sans MS" pitchFamily="66" charset="0"/>
                        </a:rPr>
                        <a:t>Outcome  </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Comic Sans MS" pitchFamily="66" charset="0"/>
                        </a:rPr>
                        <a:t>Examines specific program outcomes and accomplishments.  What changes were observed, what does it mean, and if changes are a result of the interventions? </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w="12700" cap="flat" cmpd="sng" algn="ctr">
                      <a:solidFill>
                        <a:srgbClr val="F8F8F8"/>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950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Comic Sans MS" pitchFamily="66" charset="0"/>
                        </a:rPr>
                        <a:t>Impact </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Comic Sans MS" pitchFamily="66" charset="0"/>
                        </a:rPr>
                        <a:t>Gauges the program’s overall impact and effectiveness. Aims to strengthen design and replication of effective programs and strategies </a:t>
                      </a:r>
                    </a:p>
                  </a:txBody>
                  <a:tcPr horzOverflow="overflow">
                    <a:lnL w="12700" cap="flat" cmpd="sng" algn="ctr">
                      <a:solidFill>
                        <a:srgbClr val="F8F8F8"/>
                      </a:solidFill>
                      <a:prstDash val="solid"/>
                      <a:round/>
                      <a:headEnd type="none" w="med" len="med"/>
                      <a:tailEnd type="none" w="med" len="med"/>
                    </a:lnL>
                    <a:lnR w="12700" cap="flat" cmpd="sng" algn="ctr">
                      <a:solidFill>
                        <a:srgbClr val="F8F8F8"/>
                      </a:solidFill>
                      <a:prstDash val="solid"/>
                      <a:round/>
                      <a:headEnd type="none" w="med" len="med"/>
                      <a:tailEnd type="none" w="med" len="med"/>
                    </a:lnR>
                    <a:lnT w="12700" cap="flat" cmpd="sng" algn="ctr">
                      <a:solidFill>
                        <a:srgbClr val="F8F8F8"/>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B63ADF44-6651-45D8-9411-FC9F2D1B8286}" type="slidenum">
              <a:rPr lang="en-US" smtClean="0">
                <a:solidFill>
                  <a:srgbClr val="04617B">
                    <a:shade val="90000"/>
                  </a:srgbClr>
                </a:solidFill>
              </a:rPr>
              <a:pPr/>
              <a:t>112</a:t>
            </a:fld>
            <a:endParaRPr lang="en-US">
              <a:solidFill>
                <a:srgbClr val="04617B">
                  <a:shade val="90000"/>
                </a:srgbClr>
              </a:solidFill>
            </a:endParaRPr>
          </a:p>
        </p:txBody>
      </p:sp>
    </p:spTree>
    <p:extLst>
      <p:ext uri="{BB962C8B-B14F-4D97-AF65-F5344CB8AC3E}">
        <p14:creationId xmlns:p14="http://schemas.microsoft.com/office/powerpoint/2010/main" val="194019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strVal val="#ppt_w*2.5"/>
                                          </p:val>
                                        </p:tav>
                                        <p:tav tm="100000">
                                          <p:val>
                                            <p:strVal val="#ppt_w"/>
                                          </p:val>
                                        </p:tav>
                                      </p:tavLst>
                                    </p:anim>
                                    <p:anim calcmode="lin" valueType="num">
                                      <p:cBhvr>
                                        <p:cTn id="8" dur="2000" fill="hold"/>
                                        <p:tgtEl>
                                          <p:spTgt spid="2"/>
                                        </p:tgtEl>
                                        <p:attrNameLst>
                                          <p:attrName>ppt_h</p:attrName>
                                        </p:attrNameLst>
                                      </p:cBhvr>
                                      <p:tavLst>
                                        <p:tav tm="0">
                                          <p:val>
                                            <p:strVal val="#ppt_h"/>
                                          </p:val>
                                        </p:tav>
                                        <p:tav tm="100000">
                                          <p:val>
                                            <p:strVal val="#ppt_h"/>
                                          </p:val>
                                        </p:tav>
                                      </p:tavLst>
                                    </p:anim>
                                    <p:anim calcmode="lin" valueType="num">
                                      <p:cBhvr>
                                        <p:cTn id="9" dur="2000" fill="hold"/>
                                        <p:tgtEl>
                                          <p:spTgt spid="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152400"/>
            <a:ext cx="7772400" cy="533400"/>
          </a:xfrm>
        </p:spPr>
        <p:txBody>
          <a:bodyPr>
            <a:normAutofit fontScale="90000"/>
          </a:bodyPr>
          <a:lstStyle/>
          <a:p>
            <a:pPr eaLnBrk="1" hangingPunct="1"/>
            <a:r>
              <a:rPr lang="en-US" dirty="0">
                <a:latin typeface="Comic Sans MS" pitchFamily="66" charset="0"/>
              </a:rPr>
              <a:t>Evaluation Challenges</a:t>
            </a:r>
          </a:p>
        </p:txBody>
      </p:sp>
      <p:sp>
        <p:nvSpPr>
          <p:cNvPr id="20483" name="Rectangle 3"/>
          <p:cNvSpPr>
            <a:spLocks noGrp="1" noChangeArrowheads="1"/>
          </p:cNvSpPr>
          <p:nvPr>
            <p:ph idx="1"/>
          </p:nvPr>
        </p:nvSpPr>
        <p:spPr>
          <a:xfrm>
            <a:off x="304800" y="990600"/>
            <a:ext cx="8534400" cy="5334000"/>
          </a:xfrm>
        </p:spPr>
        <p:txBody>
          <a:bodyPr/>
          <a:lstStyle/>
          <a:p>
            <a:pPr eaLnBrk="1" hangingPunct="1">
              <a:buFont typeface="Wingdings" pitchFamily="2" charset="2"/>
              <a:buChar char="q"/>
            </a:pPr>
            <a:r>
              <a:rPr lang="en-US" b="1" i="1" dirty="0">
                <a:latin typeface="Comic Sans MS" pitchFamily="66" charset="0"/>
              </a:rPr>
              <a:t>What</a:t>
            </a:r>
            <a:r>
              <a:rPr lang="en-US" i="1" dirty="0">
                <a:latin typeface="Comic Sans MS" pitchFamily="66" charset="0"/>
              </a:rPr>
              <a:t> </a:t>
            </a:r>
            <a:r>
              <a:rPr lang="en-US" dirty="0">
                <a:latin typeface="Comic Sans MS" pitchFamily="66" charset="0"/>
              </a:rPr>
              <a:t>to evaluate;</a:t>
            </a:r>
          </a:p>
          <a:p>
            <a:pPr eaLnBrk="1" hangingPunct="1">
              <a:buFont typeface="Wingdings" pitchFamily="2" charset="2"/>
              <a:buChar char="q"/>
            </a:pPr>
            <a:endParaRPr lang="en-US" dirty="0">
              <a:latin typeface="Comic Sans MS" pitchFamily="66" charset="0"/>
            </a:endParaRPr>
          </a:p>
          <a:p>
            <a:pPr eaLnBrk="1" hangingPunct="1">
              <a:buFont typeface="Wingdings" pitchFamily="2" charset="2"/>
              <a:buChar char="q"/>
            </a:pPr>
            <a:r>
              <a:rPr lang="en-US" dirty="0">
                <a:latin typeface="Comic Sans MS" pitchFamily="66" charset="0"/>
              </a:rPr>
              <a:t> </a:t>
            </a:r>
            <a:r>
              <a:rPr lang="en-US" b="1" i="1" dirty="0">
                <a:latin typeface="Comic Sans MS" pitchFamily="66" charset="0"/>
              </a:rPr>
              <a:t>When</a:t>
            </a:r>
            <a:r>
              <a:rPr lang="en-US" dirty="0">
                <a:latin typeface="Comic Sans MS" pitchFamily="66" charset="0"/>
              </a:rPr>
              <a:t> to evaluate;</a:t>
            </a:r>
          </a:p>
          <a:p>
            <a:pPr eaLnBrk="1" hangingPunct="1">
              <a:buFont typeface="Wingdings" pitchFamily="2" charset="2"/>
              <a:buChar char="q"/>
            </a:pPr>
            <a:endParaRPr lang="en-US" dirty="0">
              <a:latin typeface="Comic Sans MS" pitchFamily="66" charset="0"/>
            </a:endParaRPr>
          </a:p>
          <a:p>
            <a:pPr eaLnBrk="1" hangingPunct="1">
              <a:buFont typeface="Wingdings" pitchFamily="2" charset="2"/>
              <a:buChar char="q"/>
            </a:pPr>
            <a:r>
              <a:rPr lang="en-US" b="1" i="1" dirty="0">
                <a:latin typeface="Comic Sans MS" pitchFamily="66" charset="0"/>
              </a:rPr>
              <a:t>What</a:t>
            </a:r>
            <a:r>
              <a:rPr lang="en-US" dirty="0">
                <a:latin typeface="Comic Sans MS" pitchFamily="66" charset="0"/>
              </a:rPr>
              <a:t> </a:t>
            </a:r>
            <a:r>
              <a:rPr lang="en-US" i="1" dirty="0">
                <a:latin typeface="Comic Sans MS" pitchFamily="66" charset="0"/>
              </a:rPr>
              <a:t>data</a:t>
            </a:r>
            <a:r>
              <a:rPr lang="en-US" dirty="0">
                <a:latin typeface="Comic Sans MS" pitchFamily="66" charset="0"/>
              </a:rPr>
              <a:t> are needed;</a:t>
            </a:r>
          </a:p>
          <a:p>
            <a:pPr eaLnBrk="1" hangingPunct="1">
              <a:buFont typeface="Wingdings" pitchFamily="2" charset="2"/>
              <a:buChar char="q"/>
            </a:pPr>
            <a:endParaRPr lang="en-US" dirty="0">
              <a:latin typeface="Comic Sans MS" pitchFamily="66" charset="0"/>
            </a:endParaRPr>
          </a:p>
          <a:p>
            <a:pPr eaLnBrk="1" hangingPunct="1">
              <a:buFont typeface="Wingdings" pitchFamily="2" charset="2"/>
              <a:buChar char="q"/>
            </a:pPr>
            <a:r>
              <a:rPr lang="en-US" dirty="0">
                <a:latin typeface="Comic Sans MS" pitchFamily="66" charset="0"/>
              </a:rPr>
              <a:t> </a:t>
            </a:r>
            <a:r>
              <a:rPr lang="en-US" b="1" i="1" dirty="0">
                <a:latin typeface="Comic Sans MS" pitchFamily="66" charset="0"/>
              </a:rPr>
              <a:t>Who</a:t>
            </a:r>
            <a:r>
              <a:rPr lang="en-US" dirty="0">
                <a:latin typeface="Comic Sans MS" pitchFamily="66" charset="0"/>
              </a:rPr>
              <a:t> should do the evaluation;</a:t>
            </a:r>
          </a:p>
          <a:p>
            <a:pPr eaLnBrk="1" hangingPunct="1">
              <a:buFont typeface="Wingdings" pitchFamily="2" charset="2"/>
              <a:buChar char="q"/>
            </a:pPr>
            <a:endParaRPr lang="en-US" dirty="0">
              <a:latin typeface="Comic Sans MS" pitchFamily="66" charset="0"/>
            </a:endParaRPr>
          </a:p>
          <a:p>
            <a:pPr eaLnBrk="1" hangingPunct="1">
              <a:buFont typeface="Wingdings" pitchFamily="2" charset="2"/>
              <a:buChar char="q"/>
            </a:pPr>
            <a:r>
              <a:rPr lang="en-US" dirty="0">
                <a:latin typeface="Comic Sans MS" pitchFamily="66" charset="0"/>
              </a:rPr>
              <a:t> </a:t>
            </a:r>
            <a:r>
              <a:rPr lang="en-US" b="1" i="1" dirty="0">
                <a:latin typeface="Comic Sans MS" pitchFamily="66" charset="0"/>
              </a:rPr>
              <a:t>How</a:t>
            </a:r>
            <a:r>
              <a:rPr lang="en-US" dirty="0">
                <a:latin typeface="Comic Sans MS" pitchFamily="66" charset="0"/>
              </a:rPr>
              <a:t> to disseminate the findings</a:t>
            </a: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113</a:t>
            </a:fld>
            <a:endParaRPr lang="en-US">
              <a:solidFill>
                <a:srgbClr val="04617B">
                  <a:shade val="90000"/>
                </a:srgbClr>
              </a:solidFill>
            </a:endParaRPr>
          </a:p>
        </p:txBody>
      </p:sp>
    </p:spTree>
    <p:extLst>
      <p:ext uri="{BB962C8B-B14F-4D97-AF65-F5344CB8AC3E}">
        <p14:creationId xmlns:p14="http://schemas.microsoft.com/office/powerpoint/2010/main" val="1790525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wipe(left)">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wipe(left)">
                                      <p:cBhvr>
                                        <p:cTn id="12" dur="500"/>
                                        <p:tgtEl>
                                          <p:spTgt spid="2048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3">
                                            <p:txEl>
                                              <p:pRg st="4" end="4"/>
                                            </p:txEl>
                                          </p:spTgt>
                                        </p:tgtEl>
                                        <p:attrNameLst>
                                          <p:attrName>style.visibility</p:attrName>
                                        </p:attrNameLst>
                                      </p:cBhvr>
                                      <p:to>
                                        <p:strVal val="visible"/>
                                      </p:to>
                                    </p:set>
                                    <p:animEffect transition="in" filter="wipe(left)">
                                      <p:cBhvr>
                                        <p:cTn id="17" dur="500"/>
                                        <p:tgtEl>
                                          <p:spTgt spid="2048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3">
                                            <p:txEl>
                                              <p:pRg st="6" end="6"/>
                                            </p:txEl>
                                          </p:spTgt>
                                        </p:tgtEl>
                                        <p:attrNameLst>
                                          <p:attrName>style.visibility</p:attrName>
                                        </p:attrNameLst>
                                      </p:cBhvr>
                                      <p:to>
                                        <p:strVal val="visible"/>
                                      </p:to>
                                    </p:set>
                                    <p:animEffect transition="in" filter="wipe(left)">
                                      <p:cBhvr>
                                        <p:cTn id="22" dur="500"/>
                                        <p:tgtEl>
                                          <p:spTgt spid="2048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3">
                                            <p:txEl>
                                              <p:pRg st="8" end="8"/>
                                            </p:txEl>
                                          </p:spTgt>
                                        </p:tgtEl>
                                        <p:attrNameLst>
                                          <p:attrName>style.visibility</p:attrName>
                                        </p:attrNameLst>
                                      </p:cBhvr>
                                      <p:to>
                                        <p:strVal val="visible"/>
                                      </p:to>
                                    </p:set>
                                    <p:animEffect transition="in" filter="wipe(left)">
                                      <p:cBhvr>
                                        <p:cTn id="27" dur="500"/>
                                        <p:tgtEl>
                                          <p:spTgt spid="204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0" y="274638"/>
            <a:ext cx="7772400" cy="868362"/>
          </a:xfrm>
        </p:spPr>
        <p:txBody>
          <a:bodyPr/>
          <a:lstStyle/>
          <a:p>
            <a:r>
              <a:rPr lang="af-ZA" altLang="en-US"/>
              <a:t>Importance of Evaluation</a:t>
            </a:r>
            <a:endParaRPr lang="en-US" altLang="en-US"/>
          </a:p>
        </p:txBody>
      </p:sp>
      <p:sp>
        <p:nvSpPr>
          <p:cNvPr id="21509" name="Content Placeholder 2"/>
          <p:cNvSpPr>
            <a:spLocks noGrp="1"/>
          </p:cNvSpPr>
          <p:nvPr>
            <p:ph sz="quarter" idx="1"/>
          </p:nvPr>
        </p:nvSpPr>
        <p:spPr/>
        <p:txBody>
          <a:bodyPr/>
          <a:lstStyle/>
          <a:p>
            <a:r>
              <a:rPr lang="en-US" altLang="en-US" dirty="0"/>
              <a:t>Checks if the objectives are being achieved</a:t>
            </a:r>
          </a:p>
          <a:p>
            <a:r>
              <a:rPr lang="en-US" altLang="en-US" dirty="0"/>
              <a:t>Improves planning and management </a:t>
            </a:r>
          </a:p>
          <a:p>
            <a:r>
              <a:rPr lang="en-US" altLang="en-US" dirty="0"/>
              <a:t>Strengthens programmes </a:t>
            </a:r>
          </a:p>
          <a:p>
            <a:r>
              <a:rPr lang="en-US" altLang="en-US" dirty="0"/>
              <a:t>Promotes institutional learning and informs policy</a:t>
            </a:r>
          </a:p>
          <a:p>
            <a:r>
              <a:rPr lang="en-US" altLang="en-US" dirty="0"/>
              <a:t>Helps in accounting to the people receiving the service</a:t>
            </a:r>
          </a:p>
        </p:txBody>
      </p:sp>
      <p:sp>
        <p:nvSpPr>
          <p:cNvPr id="14339"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FE1CFB6-D263-4591-8455-A05E1C223CCD}" type="slidenum">
              <a:rPr lang="en-US" altLang="en-US">
                <a:solidFill>
                  <a:srgbClr val="FFFFFF"/>
                </a:solidFill>
                <a:latin typeface="Verdana" panose="020B0604030504040204" pitchFamily="34" charset="0"/>
              </a:rPr>
              <a:pPr eaLnBrk="1" hangingPunct="1"/>
              <a:t>114</a:t>
            </a:fld>
            <a:endParaRPr lang="en-US" altLang="en-US">
              <a:solidFill>
                <a:srgbClr val="FFFFFF"/>
              </a:solidFill>
              <a:latin typeface="Verdana" panose="020B0604030504040204" pitchFamily="34" charset="0"/>
            </a:endParaRPr>
          </a:p>
        </p:txBody>
      </p:sp>
      <p:sp>
        <p:nvSpPr>
          <p:cNvPr id="7" name="Slide Number Placeholder 3"/>
          <p:cNvSpPr txBox="1">
            <a:spLocks/>
          </p:cNvSpPr>
          <p:nvPr/>
        </p:nvSpPr>
        <p:spPr>
          <a:xfrm>
            <a:off x="146050" y="6208713"/>
            <a:ext cx="457200" cy="457200"/>
          </a:xfrm>
          <a:prstGeom prst="ellipse">
            <a:avLst/>
          </a:prstGeom>
          <a:solidFill>
            <a:schemeClr val="accent1"/>
          </a:solidFill>
        </p:spPr>
        <p:txBody>
          <a:bodyPr wrap="none" lIns="0" tIns="0" rIns="0" bIns="0" anchor="ctr" anchorCtr="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fld id="{6AEBDC15-C9C8-4213-A174-1029E06E62A6}" type="slidenum">
              <a:rPr lang="sw-KE" altLang="en-US" sz="1400" smtClean="0">
                <a:solidFill>
                  <a:srgbClr val="FFFFFF"/>
                </a:solidFill>
                <a:latin typeface="Verdana" panose="020B0604030504040204" pitchFamily="34" charset="0"/>
              </a:rPr>
              <a:pPr algn="ctr" eaLnBrk="1" fontAlgn="base" hangingPunct="1">
                <a:spcBef>
                  <a:spcPct val="0"/>
                </a:spcBef>
                <a:spcAft>
                  <a:spcPct val="0"/>
                </a:spcAft>
              </a:pPr>
              <a:t>114</a:t>
            </a:fld>
            <a:endParaRPr lang="sw-KE" altLang="en-US" sz="1400">
              <a:solidFill>
                <a:srgbClr val="FFFFFF"/>
              </a:solidFill>
              <a:latin typeface="Verdana" panose="020B0604030504040204" pitchFamily="34" charset="0"/>
            </a:endParaRPr>
          </a:p>
        </p:txBody>
      </p:sp>
      <p:sp>
        <p:nvSpPr>
          <p:cNvPr id="37895" name="Rectangle 3"/>
          <p:cNvSpPr>
            <a:spLocks noChangeArrowheads="1"/>
          </p:cNvSpPr>
          <p:nvPr/>
        </p:nvSpPr>
        <p:spPr bwMode="auto">
          <a:xfrm>
            <a:off x="4038600" y="5791200"/>
            <a:ext cx="48768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fontAlgn="base" hangingPunct="1">
              <a:spcBef>
                <a:spcPct val="0"/>
              </a:spcBef>
              <a:spcAft>
                <a:spcPct val="0"/>
              </a:spcAft>
            </a:pPr>
            <a:endParaRPr lang="en-US" altLang="en-US" sz="1400" i="1">
              <a:solidFill>
                <a:prstClr val="black"/>
              </a:solidFill>
            </a:endParaRPr>
          </a:p>
          <a:p>
            <a:pPr algn="ctr" eaLnBrk="1" fontAlgn="base" hangingPunct="1">
              <a:spcBef>
                <a:spcPct val="0"/>
              </a:spcBef>
              <a:spcAft>
                <a:spcPct val="0"/>
              </a:spcAft>
            </a:pPr>
            <a:r>
              <a:rPr lang="en-US" altLang="en-US" sz="1400" i="1">
                <a:solidFill>
                  <a:prstClr val="black"/>
                </a:solidFill>
              </a:rPr>
              <a:t>M&amp;E Nutrition Dept, 1999 (UON), Internet HUB pages </a:t>
            </a:r>
          </a:p>
          <a:p>
            <a:pPr algn="ctr" eaLnBrk="1" fontAlgn="base" hangingPunct="1">
              <a:spcBef>
                <a:spcPct val="0"/>
              </a:spcBef>
              <a:spcAft>
                <a:spcPct val="0"/>
              </a:spcAft>
            </a:pPr>
            <a:r>
              <a:rPr lang="en-US" altLang="en-US" sz="1400" i="1">
                <a:solidFill>
                  <a:prstClr val="black"/>
                </a:solidFill>
              </a:rPr>
              <a:t> </a:t>
            </a:r>
          </a:p>
        </p:txBody>
      </p:sp>
    </p:spTree>
    <p:extLst>
      <p:ext uri="{BB962C8B-B14F-4D97-AF65-F5344CB8AC3E}">
        <p14:creationId xmlns:p14="http://schemas.microsoft.com/office/powerpoint/2010/main" val="128032806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down)">
                                      <p:cBhvr>
                                        <p:cTn id="7" dur="500"/>
                                        <p:tgtEl>
                                          <p:spTgt spid="21509">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1509">
                                            <p:txEl>
                                              <p:pRg st="1" end="1"/>
                                            </p:txEl>
                                          </p:spTgt>
                                        </p:tgtEl>
                                        <p:attrNameLst>
                                          <p:attrName>style.visibility</p:attrName>
                                        </p:attrNameLst>
                                      </p:cBhvr>
                                      <p:to>
                                        <p:strVal val="visible"/>
                                      </p:to>
                                    </p:set>
                                    <p:animEffect transition="in" filter="wipe(down)">
                                      <p:cBhvr>
                                        <p:cTn id="10" dur="500"/>
                                        <p:tgtEl>
                                          <p:spTgt spid="21509">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1509">
                                            <p:txEl>
                                              <p:pRg st="2" end="2"/>
                                            </p:txEl>
                                          </p:spTgt>
                                        </p:tgtEl>
                                        <p:attrNameLst>
                                          <p:attrName>style.visibility</p:attrName>
                                        </p:attrNameLst>
                                      </p:cBhvr>
                                      <p:to>
                                        <p:strVal val="visible"/>
                                      </p:to>
                                    </p:set>
                                    <p:animEffect transition="in" filter="wipe(down)">
                                      <p:cBhvr>
                                        <p:cTn id="13" dur="500"/>
                                        <p:tgtEl>
                                          <p:spTgt spid="21509">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1509">
                                            <p:txEl>
                                              <p:pRg st="3" end="3"/>
                                            </p:txEl>
                                          </p:spTgt>
                                        </p:tgtEl>
                                        <p:attrNameLst>
                                          <p:attrName>style.visibility</p:attrName>
                                        </p:attrNameLst>
                                      </p:cBhvr>
                                      <p:to>
                                        <p:strVal val="visible"/>
                                      </p:to>
                                    </p:set>
                                    <p:animEffect transition="in" filter="wipe(down)">
                                      <p:cBhvr>
                                        <p:cTn id="16" dur="500"/>
                                        <p:tgtEl>
                                          <p:spTgt spid="21509">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1509">
                                            <p:txEl>
                                              <p:pRg st="4" end="4"/>
                                            </p:txEl>
                                          </p:spTgt>
                                        </p:tgtEl>
                                        <p:attrNameLst>
                                          <p:attrName>style.visibility</p:attrName>
                                        </p:attrNameLst>
                                      </p:cBhvr>
                                      <p:to>
                                        <p:strVal val="visible"/>
                                      </p:to>
                                    </p:set>
                                    <p:animEffect transition="in" filter="wipe(down)">
                                      <p:cBhvr>
                                        <p:cTn id="19" dur="500"/>
                                        <p:tgtEl>
                                          <p:spTgt spid="215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allAtOnce"/>
    </p:bld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45"/>
          <p:cNvSpPr>
            <a:spLocks noGrp="1" noChangeArrowheads="1"/>
          </p:cNvSpPr>
          <p:nvPr>
            <p:ph type="sldNum" sz="quarter" idx="4"/>
          </p:nvPr>
        </p:nvSpPr>
        <p:spPr/>
        <p:txBody>
          <a:bodyPr/>
          <a:lstStyle/>
          <a:p>
            <a:fld id="{E0255E15-1334-4E22-BFA9-F0F46611286B}" type="slidenum">
              <a:rPr lang="en-GB" altLang="en-US">
                <a:solidFill>
                  <a:srgbClr val="000000"/>
                </a:solidFill>
              </a:rPr>
              <a:pPr/>
              <a:t>115</a:t>
            </a:fld>
            <a:endParaRPr lang="en-GB" altLang="en-US">
              <a:solidFill>
                <a:srgbClr val="000000"/>
              </a:solidFill>
            </a:endParaRPr>
          </a:p>
        </p:txBody>
      </p:sp>
      <p:sp>
        <p:nvSpPr>
          <p:cNvPr id="36866" name="Rectangle 2"/>
          <p:cNvSpPr>
            <a:spLocks noGrp="1" noChangeArrowheads="1"/>
          </p:cNvSpPr>
          <p:nvPr>
            <p:ph type="ctrTitle"/>
          </p:nvPr>
        </p:nvSpPr>
        <p:spPr>
          <a:xfrm>
            <a:off x="684213" y="0"/>
            <a:ext cx="7772400" cy="1470025"/>
          </a:xfrm>
        </p:spPr>
        <p:txBody>
          <a:bodyPr/>
          <a:lstStyle/>
          <a:p>
            <a:r>
              <a:rPr lang="en-GB" altLang="en-US" b="1"/>
              <a:t>How do we Monitor and Evaluate - Methods</a:t>
            </a:r>
          </a:p>
        </p:txBody>
      </p:sp>
      <p:sp>
        <p:nvSpPr>
          <p:cNvPr id="36867" name="Rectangle 3"/>
          <p:cNvSpPr>
            <a:spLocks noGrp="1" noChangeArrowheads="1"/>
          </p:cNvSpPr>
          <p:nvPr>
            <p:ph type="subTitle" idx="1"/>
          </p:nvPr>
        </p:nvSpPr>
        <p:spPr>
          <a:xfrm>
            <a:off x="539750" y="1484313"/>
            <a:ext cx="8208963" cy="4033837"/>
          </a:xfrm>
        </p:spPr>
        <p:txBody>
          <a:bodyPr/>
          <a:lstStyle/>
          <a:p>
            <a:pPr marL="609600" indent="-609600" algn="l">
              <a:lnSpc>
                <a:spcPct val="80000"/>
              </a:lnSpc>
              <a:buFont typeface="Wingdings" panose="05000000000000000000" pitchFamily="2" charset="2"/>
              <a:buBlip>
                <a:blip r:embed="rId3"/>
              </a:buBlip>
            </a:pPr>
            <a:endParaRPr lang="en-GB" altLang="en-US" sz="2000"/>
          </a:p>
          <a:p>
            <a:pPr marL="609600" indent="-609600" algn="l">
              <a:lnSpc>
                <a:spcPct val="80000"/>
              </a:lnSpc>
              <a:buFontTx/>
              <a:buChar char="-"/>
            </a:pPr>
            <a:endParaRPr lang="en-GB" altLang="en-US" sz="2000"/>
          </a:p>
        </p:txBody>
      </p:sp>
      <p:sp>
        <p:nvSpPr>
          <p:cNvPr id="36868" name="Rectangle 4"/>
          <p:cNvSpPr>
            <a:spLocks noChangeArrowheads="1"/>
          </p:cNvSpPr>
          <p:nvPr/>
        </p:nvSpPr>
        <p:spPr bwMode="auto">
          <a:xfrm>
            <a:off x="755650" y="1700213"/>
            <a:ext cx="8208963" cy="4033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lgn="ctr">
              <a:spcBef>
                <a:spcPct val="20000"/>
              </a:spcBef>
              <a:buClr>
                <a:schemeClr val="hlink"/>
              </a:buClr>
              <a:buFont typeface="Wingdings" panose="05000000000000000000" pitchFamily="2" charset="2"/>
              <a:defRPr sz="32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1pPr>
            <a:lvl2pPr marL="990600" indent="-533400" algn="ctr">
              <a:spcBef>
                <a:spcPct val="20000"/>
              </a:spcBef>
              <a:defRPr sz="28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2pPr>
            <a:lvl3pPr marL="1371600" indent="-457200" algn="ctr">
              <a:spcBef>
                <a:spcPct val="20000"/>
              </a:spcBef>
              <a:buClr>
                <a:schemeClr val="hlink"/>
              </a:buClr>
              <a:buFont typeface="Wingdings" panose="05000000000000000000" pitchFamily="2" charset="2"/>
              <a:defRPr sz="24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3pPr>
            <a:lvl4pPr marL="1752600" indent="-381000" algn="ctr">
              <a:spcBef>
                <a:spcPct val="20000"/>
              </a:spcBef>
              <a:defRPr sz="20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4pPr>
            <a:lvl5pPr marL="2209800" indent="-381000" algn="ctr">
              <a:spcBef>
                <a:spcPct val="20000"/>
              </a:spcBef>
              <a:buClr>
                <a:schemeClr val="hlink"/>
              </a:buClr>
              <a:buFont typeface="Wingdings" panose="05000000000000000000" pitchFamily="2" charset="2"/>
              <a:defRPr sz="20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5pPr>
            <a:lvl6pPr marL="2667000" indent="-381000" algn="ctr" fontAlgn="base">
              <a:spcBef>
                <a:spcPct val="20000"/>
              </a:spcBef>
              <a:spcAft>
                <a:spcPct val="0"/>
              </a:spcAft>
              <a:buClr>
                <a:schemeClr val="hlink"/>
              </a:buClr>
              <a:buFont typeface="Wingdings" panose="05000000000000000000" pitchFamily="2" charset="2"/>
              <a:defRPr sz="20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6pPr>
            <a:lvl7pPr marL="3124200" indent="-381000" algn="ctr" fontAlgn="base">
              <a:spcBef>
                <a:spcPct val="20000"/>
              </a:spcBef>
              <a:spcAft>
                <a:spcPct val="0"/>
              </a:spcAft>
              <a:buClr>
                <a:schemeClr val="hlink"/>
              </a:buClr>
              <a:buFont typeface="Wingdings" panose="05000000000000000000" pitchFamily="2" charset="2"/>
              <a:defRPr sz="20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7pPr>
            <a:lvl8pPr marL="3581400" indent="-381000" algn="ctr" fontAlgn="base">
              <a:spcBef>
                <a:spcPct val="20000"/>
              </a:spcBef>
              <a:spcAft>
                <a:spcPct val="0"/>
              </a:spcAft>
              <a:buClr>
                <a:schemeClr val="hlink"/>
              </a:buClr>
              <a:buFont typeface="Wingdings" panose="05000000000000000000" pitchFamily="2" charset="2"/>
              <a:defRPr sz="20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8pPr>
            <a:lvl9pPr marL="4038600" indent="-381000" algn="ctr" fontAlgn="base">
              <a:spcBef>
                <a:spcPct val="20000"/>
              </a:spcBef>
              <a:spcAft>
                <a:spcPct val="0"/>
              </a:spcAft>
              <a:buClr>
                <a:schemeClr val="hlink"/>
              </a:buClr>
              <a:buFont typeface="Wingdings" panose="05000000000000000000" pitchFamily="2" charset="2"/>
              <a:defRPr sz="2000">
                <a:solidFill>
                  <a:schemeClr val="tx1"/>
                </a:solidFill>
                <a:effectLst>
                  <a:outerShdw blurRad="38100" dist="38100" dir="2700000" algn="tl">
                    <a:srgbClr val="C0C0C0"/>
                  </a:outerShdw>
                </a:effectLst>
                <a:latin typeface="Verdana" panose="020B0604030504040204" pitchFamily="34" charset="0"/>
                <a:cs typeface="Arial" panose="020B0604020202020204" pitchFamily="34" charset="0"/>
              </a:defRPr>
            </a:lvl9pPr>
          </a:lstStyle>
          <a:p>
            <a:pPr algn="l" fontAlgn="base">
              <a:lnSpc>
                <a:spcPct val="80000"/>
              </a:lnSpc>
              <a:spcAft>
                <a:spcPct val="0"/>
              </a:spcAft>
              <a:buClr>
                <a:srgbClr val="0033CC"/>
              </a:buClr>
              <a:buFont typeface="Wingdings" panose="05000000000000000000" pitchFamily="2" charset="2"/>
              <a:buBlip>
                <a:blip r:embed="rId4"/>
              </a:buBlip>
            </a:pPr>
            <a:r>
              <a:rPr lang="en-US" altLang="en-US" sz="2400">
                <a:solidFill>
                  <a:srgbClr val="000000"/>
                </a:solidFill>
              </a:rPr>
              <a:t>Routine supervision or visits</a:t>
            </a:r>
          </a:p>
          <a:p>
            <a:pPr algn="l" fontAlgn="base">
              <a:lnSpc>
                <a:spcPct val="80000"/>
              </a:lnSpc>
              <a:spcAft>
                <a:spcPct val="0"/>
              </a:spcAft>
              <a:buClr>
                <a:srgbClr val="0033CC"/>
              </a:buClr>
            </a:pPr>
            <a:endParaRPr lang="en-US" altLang="en-US" sz="2400">
              <a:solidFill>
                <a:srgbClr val="000000"/>
              </a:solidFill>
            </a:endParaRPr>
          </a:p>
          <a:p>
            <a:pPr algn="l" fontAlgn="base">
              <a:lnSpc>
                <a:spcPct val="80000"/>
              </a:lnSpc>
              <a:spcAft>
                <a:spcPct val="0"/>
              </a:spcAft>
              <a:buClr>
                <a:srgbClr val="0033CC"/>
              </a:buClr>
              <a:buFont typeface="Wingdings" panose="05000000000000000000" pitchFamily="2" charset="2"/>
              <a:buBlip>
                <a:blip r:embed="rId4"/>
              </a:buBlip>
            </a:pPr>
            <a:r>
              <a:rPr lang="en-GB" altLang="en-US" sz="2400">
                <a:solidFill>
                  <a:srgbClr val="000000"/>
                </a:solidFill>
              </a:rPr>
              <a:t>Spot checks</a:t>
            </a:r>
          </a:p>
          <a:p>
            <a:pPr algn="l" fontAlgn="base">
              <a:lnSpc>
                <a:spcPct val="80000"/>
              </a:lnSpc>
              <a:spcAft>
                <a:spcPct val="0"/>
              </a:spcAft>
              <a:buClr>
                <a:srgbClr val="0033CC"/>
              </a:buClr>
            </a:pPr>
            <a:endParaRPr lang="en-GB" altLang="en-US" sz="2400">
              <a:solidFill>
                <a:srgbClr val="000000"/>
              </a:solidFill>
            </a:endParaRPr>
          </a:p>
          <a:p>
            <a:pPr algn="l" fontAlgn="base">
              <a:lnSpc>
                <a:spcPct val="80000"/>
              </a:lnSpc>
              <a:spcAft>
                <a:spcPct val="0"/>
              </a:spcAft>
              <a:buClr>
                <a:srgbClr val="0033CC"/>
              </a:buClr>
              <a:buFont typeface="Wingdings" panose="05000000000000000000" pitchFamily="2" charset="2"/>
              <a:buBlip>
                <a:blip r:embed="rId4"/>
              </a:buBlip>
            </a:pPr>
            <a:r>
              <a:rPr lang="en-GB" altLang="en-US" sz="2400">
                <a:solidFill>
                  <a:srgbClr val="000000"/>
                </a:solidFill>
              </a:rPr>
              <a:t>Baseline surveys</a:t>
            </a:r>
          </a:p>
          <a:p>
            <a:pPr algn="l" fontAlgn="base">
              <a:lnSpc>
                <a:spcPct val="80000"/>
              </a:lnSpc>
              <a:spcAft>
                <a:spcPct val="0"/>
              </a:spcAft>
              <a:buClr>
                <a:srgbClr val="0033CC"/>
              </a:buClr>
            </a:pPr>
            <a:endParaRPr lang="en-GB" altLang="en-US" sz="2400">
              <a:solidFill>
                <a:srgbClr val="000000"/>
              </a:solidFill>
            </a:endParaRPr>
          </a:p>
          <a:p>
            <a:pPr algn="l" fontAlgn="base">
              <a:lnSpc>
                <a:spcPct val="80000"/>
              </a:lnSpc>
              <a:spcAft>
                <a:spcPct val="0"/>
              </a:spcAft>
              <a:buClr>
                <a:srgbClr val="0033CC"/>
              </a:buClr>
              <a:buFont typeface="Wingdings" panose="05000000000000000000" pitchFamily="2" charset="2"/>
              <a:buBlip>
                <a:blip r:embed="rId4"/>
              </a:buBlip>
            </a:pPr>
            <a:r>
              <a:rPr lang="en-GB" altLang="en-US" sz="2400">
                <a:solidFill>
                  <a:srgbClr val="000000"/>
                </a:solidFill>
              </a:rPr>
              <a:t>Annual Reviews</a:t>
            </a:r>
          </a:p>
          <a:p>
            <a:pPr algn="l" fontAlgn="base">
              <a:lnSpc>
                <a:spcPct val="80000"/>
              </a:lnSpc>
              <a:spcAft>
                <a:spcPct val="0"/>
              </a:spcAft>
              <a:buClr>
                <a:srgbClr val="0033CC"/>
              </a:buClr>
            </a:pPr>
            <a:endParaRPr lang="en-GB" altLang="en-US" sz="2400">
              <a:solidFill>
                <a:srgbClr val="000000"/>
              </a:solidFill>
            </a:endParaRPr>
          </a:p>
          <a:p>
            <a:pPr algn="l" fontAlgn="base">
              <a:lnSpc>
                <a:spcPct val="80000"/>
              </a:lnSpc>
              <a:spcAft>
                <a:spcPct val="0"/>
              </a:spcAft>
              <a:buClr>
                <a:srgbClr val="0033CC"/>
              </a:buClr>
              <a:buFont typeface="Wingdings" panose="05000000000000000000" pitchFamily="2" charset="2"/>
              <a:buBlip>
                <a:blip r:embed="rId4"/>
              </a:buBlip>
            </a:pPr>
            <a:r>
              <a:rPr lang="en-GB" altLang="en-US" sz="2400">
                <a:solidFill>
                  <a:srgbClr val="000000"/>
                </a:solidFill>
              </a:rPr>
              <a:t>Mid term Evaluation</a:t>
            </a:r>
          </a:p>
          <a:p>
            <a:pPr algn="l" fontAlgn="base">
              <a:lnSpc>
                <a:spcPct val="80000"/>
              </a:lnSpc>
              <a:spcAft>
                <a:spcPct val="0"/>
              </a:spcAft>
              <a:buClr>
                <a:srgbClr val="0033CC"/>
              </a:buClr>
            </a:pPr>
            <a:endParaRPr lang="en-GB" altLang="en-US" sz="2400">
              <a:solidFill>
                <a:srgbClr val="000000"/>
              </a:solidFill>
            </a:endParaRPr>
          </a:p>
          <a:p>
            <a:pPr algn="l" fontAlgn="base">
              <a:lnSpc>
                <a:spcPct val="80000"/>
              </a:lnSpc>
              <a:spcAft>
                <a:spcPct val="0"/>
              </a:spcAft>
              <a:buClr>
                <a:srgbClr val="0033CC"/>
              </a:buClr>
              <a:buFont typeface="Wingdings" panose="05000000000000000000" pitchFamily="2" charset="2"/>
              <a:buBlip>
                <a:blip r:embed="rId4"/>
              </a:buBlip>
            </a:pPr>
            <a:r>
              <a:rPr lang="en-GB" altLang="en-US" sz="2400">
                <a:solidFill>
                  <a:srgbClr val="000000"/>
                </a:solidFill>
              </a:rPr>
              <a:t>End term/Final Evaluation</a:t>
            </a:r>
            <a:r>
              <a:rPr lang="en-GB" altLang="en-US" sz="2000">
                <a:solidFill>
                  <a:srgbClr val="000000"/>
                </a:solidFill>
              </a:rPr>
              <a:t> </a:t>
            </a:r>
          </a:p>
          <a:p>
            <a:pPr algn="l" fontAlgn="base">
              <a:lnSpc>
                <a:spcPct val="80000"/>
              </a:lnSpc>
              <a:spcAft>
                <a:spcPct val="0"/>
              </a:spcAft>
              <a:buClr>
                <a:srgbClr val="0033CC"/>
              </a:buClr>
              <a:buFontTx/>
              <a:buChar char="-"/>
            </a:pPr>
            <a:endParaRPr lang="en-GB" altLang="en-US" sz="2000">
              <a:solidFill>
                <a:srgbClr val="000000"/>
              </a:solidFill>
            </a:endParaRPr>
          </a:p>
        </p:txBody>
      </p:sp>
    </p:spTree>
    <p:extLst>
      <p:ext uri="{BB962C8B-B14F-4D97-AF65-F5344CB8AC3E}">
        <p14:creationId xmlns:p14="http://schemas.microsoft.com/office/powerpoint/2010/main" val="14145752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4" presetClass="entr" presetSubtype="0" fill="hold" grpId="0" nodeType="clickEffect">
                                  <p:stCondLst>
                                    <p:cond delay="0"/>
                                  </p:stCondLst>
                                  <p:childTnLst>
                                    <p:set>
                                      <p:cBhvr>
                                        <p:cTn id="6" dur="1" fill="hold">
                                          <p:stCondLst>
                                            <p:cond delay="0"/>
                                          </p:stCondLst>
                                        </p:cTn>
                                        <p:tgtEl>
                                          <p:spTgt spid="36868">
                                            <p:txEl>
                                              <p:pRg st="0" end="0"/>
                                            </p:txEl>
                                          </p:spTgt>
                                        </p:tgtEl>
                                        <p:attrNameLst>
                                          <p:attrName>style.visibility</p:attrName>
                                        </p:attrNameLst>
                                      </p:cBhvr>
                                      <p:to>
                                        <p:strVal val="visible"/>
                                      </p:to>
                                    </p:set>
                                    <p:animEffect transition="in" filter="fade">
                                      <p:cBhvr>
                                        <p:cTn id="7" dur="500"/>
                                        <p:tgtEl>
                                          <p:spTgt spid="36868">
                                            <p:txEl>
                                              <p:pRg st="0" end="0"/>
                                            </p:txEl>
                                          </p:spTgt>
                                        </p:tgtEl>
                                      </p:cBhvr>
                                    </p:animEffect>
                                    <p:anim calcmode="lin" valueType="num">
                                      <p:cBhvr>
                                        <p:cTn id="8" dur="500" fill="hold"/>
                                        <p:tgtEl>
                                          <p:spTgt spid="36868">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6868">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6868">
                                            <p:txEl>
                                              <p:pRg st="2" end="2"/>
                                            </p:txEl>
                                          </p:spTgt>
                                        </p:tgtEl>
                                        <p:attrNameLst>
                                          <p:attrName>style.visibility</p:attrName>
                                        </p:attrNameLst>
                                      </p:cBhvr>
                                      <p:to>
                                        <p:strVal val="visible"/>
                                      </p:to>
                                    </p:set>
                                    <p:animEffect transition="in" filter="fade">
                                      <p:cBhvr>
                                        <p:cTn id="14" dur="500"/>
                                        <p:tgtEl>
                                          <p:spTgt spid="36868">
                                            <p:txEl>
                                              <p:pRg st="2" end="2"/>
                                            </p:txEl>
                                          </p:spTgt>
                                        </p:tgtEl>
                                      </p:cBhvr>
                                    </p:animEffect>
                                    <p:anim calcmode="lin" valueType="num">
                                      <p:cBhvr>
                                        <p:cTn id="15" dur="500" fill="hold"/>
                                        <p:tgtEl>
                                          <p:spTgt spid="36868">
                                            <p:txEl>
                                              <p:pRg st="2" end="2"/>
                                            </p:txEl>
                                          </p:spTgt>
                                        </p:tgtEl>
                                        <p:attrNameLst>
                                          <p:attrName>ppt_x</p:attrName>
                                        </p:attrNameLst>
                                      </p:cBhvr>
                                      <p:tavLst>
                                        <p:tav tm="0">
                                          <p:val>
                                            <p:strVal val="#ppt_x"/>
                                          </p:val>
                                        </p:tav>
                                        <p:tav tm="100000">
                                          <p:val>
                                            <p:strVal val="#ppt_x"/>
                                          </p:val>
                                        </p:tav>
                                      </p:tavLst>
                                    </p:anim>
                                    <p:anim calcmode="lin" valueType="num">
                                      <p:cBhvr>
                                        <p:cTn id="16" dur="500" fill="hold"/>
                                        <p:tgtEl>
                                          <p:spTgt spid="36868">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6868">
                                            <p:txEl>
                                              <p:pRg st="4" end="4"/>
                                            </p:txEl>
                                          </p:spTgt>
                                        </p:tgtEl>
                                        <p:attrNameLst>
                                          <p:attrName>style.visibility</p:attrName>
                                        </p:attrNameLst>
                                      </p:cBhvr>
                                      <p:to>
                                        <p:strVal val="visible"/>
                                      </p:to>
                                    </p:set>
                                    <p:animEffect transition="in" filter="fade">
                                      <p:cBhvr>
                                        <p:cTn id="21" dur="500"/>
                                        <p:tgtEl>
                                          <p:spTgt spid="36868">
                                            <p:txEl>
                                              <p:pRg st="4" end="4"/>
                                            </p:txEl>
                                          </p:spTgt>
                                        </p:tgtEl>
                                      </p:cBhvr>
                                    </p:animEffect>
                                    <p:anim calcmode="lin" valueType="num">
                                      <p:cBhvr>
                                        <p:cTn id="22" dur="500" fill="hold"/>
                                        <p:tgtEl>
                                          <p:spTgt spid="36868">
                                            <p:txEl>
                                              <p:pRg st="4" end="4"/>
                                            </p:txEl>
                                          </p:spTgt>
                                        </p:tgtEl>
                                        <p:attrNameLst>
                                          <p:attrName>ppt_x</p:attrName>
                                        </p:attrNameLst>
                                      </p:cBhvr>
                                      <p:tavLst>
                                        <p:tav tm="0">
                                          <p:val>
                                            <p:strVal val="#ppt_x"/>
                                          </p:val>
                                        </p:tav>
                                        <p:tav tm="100000">
                                          <p:val>
                                            <p:strVal val="#ppt_x"/>
                                          </p:val>
                                        </p:tav>
                                      </p:tavLst>
                                    </p:anim>
                                    <p:anim calcmode="lin" valueType="num">
                                      <p:cBhvr>
                                        <p:cTn id="23" dur="500" fill="hold"/>
                                        <p:tgtEl>
                                          <p:spTgt spid="36868">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6868">
                                            <p:txEl>
                                              <p:pRg st="6" end="6"/>
                                            </p:txEl>
                                          </p:spTgt>
                                        </p:tgtEl>
                                        <p:attrNameLst>
                                          <p:attrName>style.visibility</p:attrName>
                                        </p:attrNameLst>
                                      </p:cBhvr>
                                      <p:to>
                                        <p:strVal val="visible"/>
                                      </p:to>
                                    </p:set>
                                    <p:animEffect transition="in" filter="fade">
                                      <p:cBhvr>
                                        <p:cTn id="28" dur="500"/>
                                        <p:tgtEl>
                                          <p:spTgt spid="36868">
                                            <p:txEl>
                                              <p:pRg st="6" end="6"/>
                                            </p:txEl>
                                          </p:spTgt>
                                        </p:tgtEl>
                                      </p:cBhvr>
                                    </p:animEffect>
                                    <p:anim calcmode="lin" valueType="num">
                                      <p:cBhvr>
                                        <p:cTn id="29" dur="500" fill="hold"/>
                                        <p:tgtEl>
                                          <p:spTgt spid="36868">
                                            <p:txEl>
                                              <p:pRg st="6" end="6"/>
                                            </p:txEl>
                                          </p:spTgt>
                                        </p:tgtEl>
                                        <p:attrNameLst>
                                          <p:attrName>ppt_x</p:attrName>
                                        </p:attrNameLst>
                                      </p:cBhvr>
                                      <p:tavLst>
                                        <p:tav tm="0">
                                          <p:val>
                                            <p:strVal val="#ppt_x"/>
                                          </p:val>
                                        </p:tav>
                                        <p:tav tm="100000">
                                          <p:val>
                                            <p:strVal val="#ppt_x"/>
                                          </p:val>
                                        </p:tav>
                                      </p:tavLst>
                                    </p:anim>
                                    <p:anim calcmode="lin" valueType="num">
                                      <p:cBhvr>
                                        <p:cTn id="30" dur="500" fill="hold"/>
                                        <p:tgtEl>
                                          <p:spTgt spid="36868">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36868">
                                            <p:txEl>
                                              <p:pRg st="8" end="8"/>
                                            </p:txEl>
                                          </p:spTgt>
                                        </p:tgtEl>
                                        <p:attrNameLst>
                                          <p:attrName>style.visibility</p:attrName>
                                        </p:attrNameLst>
                                      </p:cBhvr>
                                      <p:to>
                                        <p:strVal val="visible"/>
                                      </p:to>
                                    </p:set>
                                    <p:animEffect transition="in" filter="fade">
                                      <p:cBhvr>
                                        <p:cTn id="35" dur="500"/>
                                        <p:tgtEl>
                                          <p:spTgt spid="36868">
                                            <p:txEl>
                                              <p:pRg st="8" end="8"/>
                                            </p:txEl>
                                          </p:spTgt>
                                        </p:tgtEl>
                                      </p:cBhvr>
                                    </p:animEffect>
                                    <p:anim calcmode="lin" valueType="num">
                                      <p:cBhvr>
                                        <p:cTn id="36" dur="500" fill="hold"/>
                                        <p:tgtEl>
                                          <p:spTgt spid="36868">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36868">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36868">
                                            <p:txEl>
                                              <p:pRg st="10" end="10"/>
                                            </p:txEl>
                                          </p:spTgt>
                                        </p:tgtEl>
                                        <p:attrNameLst>
                                          <p:attrName>style.visibility</p:attrName>
                                        </p:attrNameLst>
                                      </p:cBhvr>
                                      <p:to>
                                        <p:strVal val="visible"/>
                                      </p:to>
                                    </p:set>
                                    <p:animEffect transition="in" filter="fade">
                                      <p:cBhvr>
                                        <p:cTn id="42" dur="500"/>
                                        <p:tgtEl>
                                          <p:spTgt spid="36868">
                                            <p:txEl>
                                              <p:pRg st="10" end="10"/>
                                            </p:txEl>
                                          </p:spTgt>
                                        </p:tgtEl>
                                      </p:cBhvr>
                                    </p:animEffect>
                                    <p:anim calcmode="lin" valueType="num">
                                      <p:cBhvr>
                                        <p:cTn id="43" dur="500" fill="hold"/>
                                        <p:tgtEl>
                                          <p:spTgt spid="36868">
                                            <p:txEl>
                                              <p:pRg st="10" end="10"/>
                                            </p:txEl>
                                          </p:spTgt>
                                        </p:tgtEl>
                                        <p:attrNameLst>
                                          <p:attrName>ppt_x</p:attrName>
                                        </p:attrNameLst>
                                      </p:cBhvr>
                                      <p:tavLst>
                                        <p:tav tm="0">
                                          <p:val>
                                            <p:strVal val="#ppt_x"/>
                                          </p:val>
                                        </p:tav>
                                        <p:tav tm="100000">
                                          <p:val>
                                            <p:strVal val="#ppt_x"/>
                                          </p:val>
                                        </p:tav>
                                      </p:tavLst>
                                    </p:anim>
                                    <p:anim calcmode="lin" valueType="num">
                                      <p:cBhvr>
                                        <p:cTn id="44" dur="500" fill="hold"/>
                                        <p:tgtEl>
                                          <p:spTgt spid="36868">
                                            <p:txEl>
                                              <p:pRg st="10" end="1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build="p"/>
    </p:bldLst>
  </p:timing>
</p:sld>
</file>

<file path=ppt/slides/slide1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228600" y="304800"/>
            <a:ext cx="8229600" cy="1143000"/>
          </a:xfrm>
        </p:spPr>
        <p:txBody>
          <a:bodyPr/>
          <a:lstStyle/>
          <a:p>
            <a:r>
              <a:rPr lang="en-US" b="1" dirty="0">
                <a:latin typeface="Comic Sans MS" pitchFamily="66" charset="0"/>
              </a:rPr>
              <a:t>Indicators</a:t>
            </a:r>
          </a:p>
        </p:txBody>
      </p:sp>
      <p:sp>
        <p:nvSpPr>
          <p:cNvPr id="120835" name="Rectangle 3"/>
          <p:cNvSpPr>
            <a:spLocks noGrp="1" noChangeArrowheads="1"/>
          </p:cNvSpPr>
          <p:nvPr>
            <p:ph idx="1"/>
          </p:nvPr>
        </p:nvSpPr>
        <p:spPr/>
        <p:txBody>
          <a:bodyPr>
            <a:normAutofit fontScale="92500" lnSpcReduction="20000"/>
          </a:bodyPr>
          <a:lstStyle/>
          <a:p>
            <a:r>
              <a:rPr lang="en-US" dirty="0">
                <a:latin typeface="Comic Sans MS" pitchFamily="66" charset="0"/>
              </a:rPr>
              <a:t>Indicators are signs that show changes in certain conditions</a:t>
            </a:r>
          </a:p>
          <a:p>
            <a:pPr marL="0" indent="0">
              <a:buNone/>
            </a:pPr>
            <a:endParaRPr lang="en-US" dirty="0">
              <a:latin typeface="Comic Sans MS" pitchFamily="66" charset="0"/>
            </a:endParaRPr>
          </a:p>
          <a:p>
            <a:pPr algn="just"/>
            <a:r>
              <a:rPr lang="en-US" altLang="en-US" dirty="0">
                <a:latin typeface="Comic Sans MS" panose="030F0702030302020204" pitchFamily="66" charset="0"/>
              </a:rPr>
              <a:t>An indicator is anything or variable that measures performance or change. Indicators are variables that help to measure changes directly or indirectly (WHO, 1981)</a:t>
            </a:r>
          </a:p>
          <a:p>
            <a:pPr marL="0" indent="0">
              <a:buNone/>
            </a:pPr>
            <a:endParaRPr lang="en-US" dirty="0">
              <a:latin typeface="Comic Sans MS" pitchFamily="66" charset="0"/>
            </a:endParaRPr>
          </a:p>
          <a:p>
            <a:r>
              <a:rPr lang="en-US" dirty="0">
                <a:latin typeface="Comic Sans MS" pitchFamily="66" charset="0"/>
              </a:rPr>
              <a:t>They are eye openers, markers, units of measure, descriptors, reducers</a:t>
            </a:r>
          </a:p>
          <a:p>
            <a:endParaRPr lang="en-US" dirty="0">
              <a:latin typeface="Comic Sans MS" pitchFamily="66" charset="0"/>
            </a:endParaRPr>
          </a:p>
          <a:p>
            <a:r>
              <a:rPr lang="en-US" dirty="0">
                <a:latin typeface="Comic Sans MS" pitchFamily="66" charset="0"/>
              </a:rPr>
              <a:t>Five types: Input, Process, output, outcome and impact </a:t>
            </a:r>
          </a:p>
        </p:txBody>
      </p:sp>
      <p:sp>
        <p:nvSpPr>
          <p:cNvPr id="5" name="Slide Number Placeholder 5"/>
          <p:cNvSpPr>
            <a:spLocks noGrp="1"/>
          </p:cNvSpPr>
          <p:nvPr>
            <p:ph type="sldNum" sz="quarter" idx="12"/>
          </p:nvPr>
        </p:nvSpPr>
        <p:spPr/>
        <p:txBody>
          <a:bodyPr/>
          <a:lstStyle/>
          <a:p>
            <a:fld id="{CAE6A710-8F49-4E1C-A94A-218427D2B0A8}" type="slidenum">
              <a:rPr lang="en-US">
                <a:solidFill>
                  <a:srgbClr val="04617B">
                    <a:shade val="90000"/>
                  </a:srgbClr>
                </a:solidFill>
              </a:rPr>
              <a:pPr/>
              <a:t>116</a:t>
            </a:fld>
            <a:endParaRPr lang="en-US">
              <a:solidFill>
                <a:srgbClr val="04617B">
                  <a:shade val="90000"/>
                </a:srgbClr>
              </a:solidFill>
            </a:endParaRPr>
          </a:p>
        </p:txBody>
      </p:sp>
    </p:spTree>
    <p:extLst>
      <p:ext uri="{BB962C8B-B14F-4D97-AF65-F5344CB8AC3E}">
        <p14:creationId xmlns:p14="http://schemas.microsoft.com/office/powerpoint/2010/main" val="1351068870"/>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20834"/>
                                        </p:tgtEl>
                                        <p:attrNameLst>
                                          <p:attrName>style.visibility</p:attrName>
                                        </p:attrNameLst>
                                      </p:cBhvr>
                                      <p:to>
                                        <p:strVal val="visible"/>
                                      </p:to>
                                    </p:set>
                                    <p:animEffect transition="in" filter="fade">
                                      <p:cBhvr>
                                        <p:cTn id="7" dur="1000"/>
                                        <p:tgtEl>
                                          <p:spTgt spid="120834"/>
                                        </p:tgtEl>
                                      </p:cBhvr>
                                    </p:animEffect>
                                    <p:anim calcmode="lin" valueType="num">
                                      <p:cBhvr>
                                        <p:cTn id="8" dur="1000" fill="hold"/>
                                        <p:tgtEl>
                                          <p:spTgt spid="120834"/>
                                        </p:tgtEl>
                                        <p:attrNameLst>
                                          <p:attrName>ppt_x</p:attrName>
                                        </p:attrNameLst>
                                      </p:cBhvr>
                                      <p:tavLst>
                                        <p:tav tm="0">
                                          <p:val>
                                            <p:strVal val="#ppt_x"/>
                                          </p:val>
                                        </p:tav>
                                        <p:tav tm="100000">
                                          <p:val>
                                            <p:strVal val="#ppt_x"/>
                                          </p:val>
                                        </p:tav>
                                      </p:tavLst>
                                    </p:anim>
                                    <p:anim calcmode="lin" valueType="num">
                                      <p:cBhvr>
                                        <p:cTn id="9" dur="898" decel="100000" fill="hold"/>
                                        <p:tgtEl>
                                          <p:spTgt spid="12083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2083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20835">
                                            <p:txEl>
                                              <p:pRg st="0" end="0"/>
                                            </p:txEl>
                                          </p:spTgt>
                                        </p:tgtEl>
                                        <p:attrNameLst>
                                          <p:attrName>style.visibility</p:attrName>
                                        </p:attrNameLst>
                                      </p:cBhvr>
                                      <p:to>
                                        <p:strVal val="visible"/>
                                      </p:to>
                                    </p:set>
                                    <p:animEffect transition="in" filter="fade">
                                      <p:cBhvr>
                                        <p:cTn id="15" dur="1000"/>
                                        <p:tgtEl>
                                          <p:spTgt spid="120835">
                                            <p:txEl>
                                              <p:pRg st="0" end="0"/>
                                            </p:txEl>
                                          </p:spTgt>
                                        </p:tgtEl>
                                      </p:cBhvr>
                                    </p:animEffect>
                                    <p:anim calcmode="lin" valueType="num">
                                      <p:cBhvr>
                                        <p:cTn id="16" dur="1000" fill="hold"/>
                                        <p:tgtEl>
                                          <p:spTgt spid="120835">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20835">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2083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20835">
                                            <p:txEl>
                                              <p:pRg st="2" end="2"/>
                                            </p:txEl>
                                          </p:spTgt>
                                        </p:tgtEl>
                                        <p:attrNameLst>
                                          <p:attrName>style.visibility</p:attrName>
                                        </p:attrNameLst>
                                      </p:cBhvr>
                                      <p:to>
                                        <p:strVal val="visible"/>
                                      </p:to>
                                    </p:set>
                                    <p:animEffect transition="in" filter="fade">
                                      <p:cBhvr>
                                        <p:cTn id="23" dur="1000"/>
                                        <p:tgtEl>
                                          <p:spTgt spid="120835">
                                            <p:txEl>
                                              <p:pRg st="2" end="2"/>
                                            </p:txEl>
                                          </p:spTgt>
                                        </p:tgtEl>
                                      </p:cBhvr>
                                    </p:animEffect>
                                    <p:anim calcmode="lin" valueType="num">
                                      <p:cBhvr>
                                        <p:cTn id="24" dur="1000" fill="hold"/>
                                        <p:tgtEl>
                                          <p:spTgt spid="120835">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20835">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2083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20835">
                                            <p:txEl>
                                              <p:pRg st="4" end="4"/>
                                            </p:txEl>
                                          </p:spTgt>
                                        </p:tgtEl>
                                        <p:attrNameLst>
                                          <p:attrName>style.visibility</p:attrName>
                                        </p:attrNameLst>
                                      </p:cBhvr>
                                      <p:to>
                                        <p:strVal val="visible"/>
                                      </p:to>
                                    </p:set>
                                    <p:animEffect transition="in" filter="fade">
                                      <p:cBhvr>
                                        <p:cTn id="31" dur="1000"/>
                                        <p:tgtEl>
                                          <p:spTgt spid="120835">
                                            <p:txEl>
                                              <p:pRg st="4" end="4"/>
                                            </p:txEl>
                                          </p:spTgt>
                                        </p:tgtEl>
                                      </p:cBhvr>
                                    </p:animEffect>
                                    <p:anim calcmode="lin" valueType="num">
                                      <p:cBhvr>
                                        <p:cTn id="32" dur="1000" fill="hold"/>
                                        <p:tgtEl>
                                          <p:spTgt spid="120835">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20835">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20835">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20835">
                                            <p:txEl>
                                              <p:pRg st="6" end="6"/>
                                            </p:txEl>
                                          </p:spTgt>
                                        </p:tgtEl>
                                        <p:attrNameLst>
                                          <p:attrName>style.visibility</p:attrName>
                                        </p:attrNameLst>
                                      </p:cBhvr>
                                      <p:to>
                                        <p:strVal val="visible"/>
                                      </p:to>
                                    </p:set>
                                    <p:animEffect transition="in" filter="fade">
                                      <p:cBhvr>
                                        <p:cTn id="39" dur="1000"/>
                                        <p:tgtEl>
                                          <p:spTgt spid="120835">
                                            <p:txEl>
                                              <p:pRg st="6" end="6"/>
                                            </p:txEl>
                                          </p:spTgt>
                                        </p:tgtEl>
                                      </p:cBhvr>
                                    </p:animEffect>
                                    <p:anim calcmode="lin" valueType="num">
                                      <p:cBhvr>
                                        <p:cTn id="40" dur="1000" fill="hold"/>
                                        <p:tgtEl>
                                          <p:spTgt spid="120835">
                                            <p:txEl>
                                              <p:pRg st="6" end="6"/>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20835">
                                            <p:txEl>
                                              <p:pRg st="6" end="6"/>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20835">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4" grpId="0"/>
      <p:bldP spid="120835" grpId="0" build="p"/>
    </p:bldLst>
  </p:timing>
</p:sld>
</file>

<file path=ppt/slides/slide1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228600" y="381000"/>
            <a:ext cx="8534400" cy="749300"/>
          </a:xfrm>
          <a:noFill/>
          <a:ln/>
        </p:spPr>
        <p:txBody>
          <a:bodyPr>
            <a:normAutofit fontScale="90000"/>
          </a:bodyPr>
          <a:lstStyle/>
          <a:p>
            <a:r>
              <a:rPr lang="en-US" b="1" dirty="0">
                <a:solidFill>
                  <a:schemeClr val="tx1"/>
                </a:solidFill>
                <a:latin typeface="Comic Sans MS" pitchFamily="66" charset="0"/>
              </a:rPr>
              <a:t>Selecting Indicators</a:t>
            </a:r>
          </a:p>
        </p:txBody>
      </p:sp>
      <p:graphicFrame>
        <p:nvGraphicFramePr>
          <p:cNvPr id="140292" name="Group 4"/>
          <p:cNvGraphicFramePr>
            <a:graphicFrameLocks noGrp="1"/>
          </p:cNvGraphicFramePr>
          <p:nvPr>
            <p:ph type="tbl" idx="1"/>
          </p:nvPr>
        </p:nvGraphicFramePr>
        <p:xfrm>
          <a:off x="457200" y="2209800"/>
          <a:ext cx="8353425" cy="4038602"/>
        </p:xfrm>
        <a:graphic>
          <a:graphicData uri="http://schemas.openxmlformats.org/drawingml/2006/table">
            <a:tbl>
              <a:tblPr/>
              <a:tblGrid>
                <a:gridCol w="2455863">
                  <a:extLst>
                    <a:ext uri="{9D8B030D-6E8A-4147-A177-3AD203B41FA5}">
                      <a16:colId xmlns:a16="http://schemas.microsoft.com/office/drawing/2014/main" val="20000"/>
                    </a:ext>
                  </a:extLst>
                </a:gridCol>
                <a:gridCol w="5897562">
                  <a:extLst>
                    <a:ext uri="{9D8B030D-6E8A-4147-A177-3AD203B41FA5}">
                      <a16:colId xmlns:a16="http://schemas.microsoft.com/office/drawing/2014/main" val="20001"/>
                    </a:ext>
                  </a:extLst>
                </a:gridCol>
              </a:tblGrid>
              <a:tr h="669925">
                <a:tc gridSpan="2">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dirty="0">
                          <a:ln>
                            <a:noFill/>
                          </a:ln>
                          <a:solidFill>
                            <a:schemeClr val="tx1"/>
                          </a:solidFill>
                          <a:effectLst/>
                          <a:latin typeface="Comic Sans MS" pitchFamily="66" charset="0"/>
                          <a:cs typeface="Arial" charset="0"/>
                        </a:rPr>
                        <a:t>A good performance indicator must be: </a:t>
                      </a:r>
                    </a:p>
                  </a:txBody>
                  <a:tcPr horzOverflow="overflow">
                    <a:lnL cap="flat">
                      <a:noFill/>
                    </a:lnL>
                    <a:lnR cap="flat">
                      <a:noFill/>
                    </a:lnR>
                    <a:lnT cap="flat">
                      <a:noFill/>
                    </a:lnT>
                    <a:lnB>
                      <a:noFill/>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54451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1" i="0" u="none" strike="noStrike" cap="none" normalizeH="0" baseline="0" dirty="0">
                          <a:ln>
                            <a:noFill/>
                          </a:ln>
                          <a:solidFill>
                            <a:srgbClr val="008000"/>
                          </a:solidFill>
                          <a:effectLst/>
                          <a:latin typeface="Comic Sans MS" pitchFamily="66" charset="0"/>
                          <a:cs typeface="Arial" charset="0"/>
                        </a:rPr>
                        <a:t>C</a:t>
                      </a:r>
                      <a:r>
                        <a:rPr kumimoji="0" lang="en-US" sz="2200" b="0" i="0" u="none" strike="noStrike" cap="none" normalizeH="0" baseline="0" dirty="0">
                          <a:ln>
                            <a:noFill/>
                          </a:ln>
                          <a:solidFill>
                            <a:schemeClr val="tx1"/>
                          </a:solidFill>
                          <a:effectLst/>
                          <a:latin typeface="Comic Sans MS" pitchFamily="66" charset="0"/>
                          <a:cs typeface="Arial" charset="0"/>
                        </a:rPr>
                        <a:t>lear</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a:ln>
                            <a:noFill/>
                          </a:ln>
                          <a:solidFill>
                            <a:schemeClr val="tx1"/>
                          </a:solidFill>
                          <a:effectLst/>
                          <a:latin typeface="Comic Sans MS" pitchFamily="66" charset="0"/>
                          <a:cs typeface="Arial" charset="0"/>
                        </a:rPr>
                        <a:t>(Precise and unambiguous)</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1"/>
                  </a:ext>
                </a:extLst>
              </a:tr>
              <a:tr h="5651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1" i="0" u="none" strike="noStrike" cap="none" normalizeH="0" baseline="0" dirty="0">
                          <a:ln>
                            <a:noFill/>
                          </a:ln>
                          <a:solidFill>
                            <a:srgbClr val="008000"/>
                          </a:solidFill>
                          <a:effectLst/>
                          <a:latin typeface="Comic Sans MS" pitchFamily="66" charset="0"/>
                          <a:cs typeface="Arial" charset="0"/>
                        </a:rPr>
                        <a:t>R</a:t>
                      </a:r>
                      <a:r>
                        <a:rPr kumimoji="0" lang="en-US" sz="2200" b="0" i="0" u="none" strike="noStrike" cap="none" normalizeH="0" baseline="0" dirty="0">
                          <a:ln>
                            <a:noFill/>
                          </a:ln>
                          <a:solidFill>
                            <a:schemeClr val="tx1"/>
                          </a:solidFill>
                          <a:effectLst/>
                          <a:latin typeface="Comic Sans MS" pitchFamily="66" charset="0"/>
                          <a:cs typeface="Arial" charset="0"/>
                        </a:rPr>
                        <a:t>elevant</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dirty="0">
                          <a:ln>
                            <a:noFill/>
                          </a:ln>
                          <a:solidFill>
                            <a:schemeClr val="tx1"/>
                          </a:solidFill>
                          <a:effectLst/>
                          <a:latin typeface="Comic Sans MS" pitchFamily="66" charset="0"/>
                          <a:cs typeface="Arial" charset="0"/>
                        </a:rPr>
                        <a:t>(Appropriate to subject at hand)</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5413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1" i="0" u="none" strike="noStrike" cap="none" normalizeH="0" baseline="0">
                          <a:ln>
                            <a:noFill/>
                          </a:ln>
                          <a:solidFill>
                            <a:srgbClr val="008000"/>
                          </a:solidFill>
                          <a:effectLst/>
                          <a:latin typeface="Comic Sans MS" pitchFamily="66" charset="0"/>
                          <a:cs typeface="Arial" charset="0"/>
                        </a:rPr>
                        <a:t>E</a:t>
                      </a:r>
                      <a:r>
                        <a:rPr kumimoji="0" lang="en-US" sz="2200" b="0" i="0" u="none" strike="noStrike" cap="none" normalizeH="0" baseline="0">
                          <a:ln>
                            <a:noFill/>
                          </a:ln>
                          <a:solidFill>
                            <a:schemeClr val="tx1"/>
                          </a:solidFill>
                          <a:effectLst/>
                          <a:latin typeface="Comic Sans MS" pitchFamily="66" charset="0"/>
                          <a:cs typeface="Arial" charset="0"/>
                        </a:rPr>
                        <a:t>conomic</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dirty="0">
                          <a:ln>
                            <a:noFill/>
                          </a:ln>
                          <a:solidFill>
                            <a:schemeClr val="tx1"/>
                          </a:solidFill>
                          <a:effectLst/>
                          <a:latin typeface="Comic Sans MS" pitchFamily="66" charset="0"/>
                          <a:cs typeface="Arial" charset="0"/>
                        </a:rPr>
                        <a:t>(Available at reasonable cost)</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3"/>
                  </a:ext>
                </a:extLst>
              </a:tr>
              <a:tr h="8588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1" i="0" u="none" strike="noStrike" cap="none" normalizeH="0" baseline="0">
                          <a:ln>
                            <a:noFill/>
                          </a:ln>
                          <a:solidFill>
                            <a:srgbClr val="008000"/>
                          </a:solidFill>
                          <a:effectLst/>
                          <a:latin typeface="Comic Sans MS" pitchFamily="66" charset="0"/>
                          <a:cs typeface="Arial" charset="0"/>
                        </a:rPr>
                        <a:t>A</a:t>
                      </a:r>
                      <a:r>
                        <a:rPr kumimoji="0" lang="en-US" sz="2200" b="0" i="0" u="none" strike="noStrike" cap="none" normalizeH="0" baseline="0">
                          <a:ln>
                            <a:noFill/>
                          </a:ln>
                          <a:solidFill>
                            <a:schemeClr val="tx1"/>
                          </a:solidFill>
                          <a:effectLst/>
                          <a:latin typeface="Comic Sans MS" pitchFamily="66" charset="0"/>
                          <a:cs typeface="Arial" charset="0"/>
                        </a:rPr>
                        <a:t>dequate</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dirty="0">
                          <a:ln>
                            <a:noFill/>
                          </a:ln>
                          <a:solidFill>
                            <a:schemeClr val="tx1"/>
                          </a:solidFill>
                          <a:effectLst/>
                          <a:latin typeface="Comic Sans MS" pitchFamily="66" charset="0"/>
                          <a:cs typeface="Arial" charset="0"/>
                        </a:rPr>
                        <a:t>(Must provide a sufficient basis to assess performance)</a:t>
                      </a:r>
                    </a:p>
                  </a:txBody>
                  <a:tcP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004"/>
                  </a:ext>
                </a:extLst>
              </a:tr>
              <a:tr h="8588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1" i="0" u="none" strike="noStrike" cap="none" normalizeH="0" baseline="0">
                          <a:ln>
                            <a:noFill/>
                          </a:ln>
                          <a:solidFill>
                            <a:srgbClr val="008000"/>
                          </a:solidFill>
                          <a:effectLst/>
                          <a:latin typeface="Comic Sans MS" pitchFamily="66" charset="0"/>
                          <a:cs typeface="Arial" charset="0"/>
                        </a:rPr>
                        <a:t>M</a:t>
                      </a:r>
                      <a:r>
                        <a:rPr kumimoji="0" lang="en-US" sz="2200" b="0" i="0" u="none" strike="noStrike" cap="none" normalizeH="0" baseline="0">
                          <a:ln>
                            <a:noFill/>
                          </a:ln>
                          <a:solidFill>
                            <a:schemeClr val="tx1"/>
                          </a:solidFill>
                          <a:effectLst/>
                          <a:latin typeface="Comic Sans MS" pitchFamily="66" charset="0"/>
                          <a:cs typeface="Arial" charset="0"/>
                        </a:rPr>
                        <a:t>onitorable</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200" b="0" i="0" u="none" strike="noStrike" cap="none" normalizeH="0" baseline="0" dirty="0">
                          <a:ln>
                            <a:noFill/>
                          </a:ln>
                          <a:solidFill>
                            <a:schemeClr val="tx1"/>
                          </a:solidFill>
                          <a:effectLst/>
                          <a:latin typeface="Comic Sans MS" pitchFamily="66" charset="0"/>
                          <a:cs typeface="Arial" charset="0"/>
                        </a:rPr>
                        <a:t>(Must be amenable to independent validation)</a:t>
                      </a:r>
                    </a:p>
                  </a:txBody>
                  <a:tcP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0005"/>
                  </a:ext>
                </a:extLst>
              </a:tr>
            </a:tbl>
          </a:graphicData>
        </a:graphic>
      </p:graphicFrame>
      <p:sp>
        <p:nvSpPr>
          <p:cNvPr id="32" name="Slide Number Placeholder 5"/>
          <p:cNvSpPr>
            <a:spLocks noGrp="1"/>
          </p:cNvSpPr>
          <p:nvPr>
            <p:ph type="sldNum" sz="quarter" idx="12"/>
          </p:nvPr>
        </p:nvSpPr>
        <p:spPr/>
        <p:txBody>
          <a:bodyPr/>
          <a:lstStyle/>
          <a:p>
            <a:fld id="{341988E4-9FD9-4F35-8E89-16E689380274}" type="slidenum">
              <a:rPr lang="en-US">
                <a:solidFill>
                  <a:srgbClr val="04617B">
                    <a:shade val="90000"/>
                  </a:srgbClr>
                </a:solidFill>
              </a:rPr>
              <a:pPr/>
              <a:t>117</a:t>
            </a:fld>
            <a:endParaRPr lang="en-US">
              <a:solidFill>
                <a:srgbClr val="04617B">
                  <a:shade val="90000"/>
                </a:srgbClr>
              </a:solidFill>
            </a:endParaRPr>
          </a:p>
        </p:txBody>
      </p:sp>
      <p:sp>
        <p:nvSpPr>
          <p:cNvPr id="140291" name="Text Box 3"/>
          <p:cNvSpPr txBox="1">
            <a:spLocks noChangeArrowheads="1"/>
          </p:cNvSpPr>
          <p:nvPr/>
        </p:nvSpPr>
        <p:spPr bwMode="auto">
          <a:xfrm>
            <a:off x="304800" y="1371600"/>
            <a:ext cx="7772400" cy="457200"/>
          </a:xfrm>
          <a:prstGeom prst="rect">
            <a:avLst/>
          </a:prstGeom>
          <a:noFill/>
          <a:ln w="9525">
            <a:noFill/>
            <a:miter lim="800000"/>
            <a:headEnd/>
            <a:tailEnd/>
          </a:ln>
          <a:effectLst/>
        </p:spPr>
        <p:txBody>
          <a:bodyPr>
            <a:spAutoFit/>
          </a:bodyPr>
          <a:lstStyle/>
          <a:p>
            <a:pPr algn="ctr">
              <a:spcBef>
                <a:spcPct val="50000"/>
              </a:spcBef>
            </a:pPr>
            <a:r>
              <a:rPr lang="en-US" sz="2400" i="1" dirty="0">
                <a:solidFill>
                  <a:prstClr val="black"/>
                </a:solidFill>
                <a:latin typeface="Comic Sans MS" pitchFamily="66" charset="0"/>
              </a:rPr>
              <a:t>The </a:t>
            </a:r>
            <a:r>
              <a:rPr lang="en-US" sz="2400" b="1" i="1" dirty="0">
                <a:solidFill>
                  <a:srgbClr val="008000"/>
                </a:solidFill>
                <a:latin typeface="Comic Sans MS" pitchFamily="66" charset="0"/>
              </a:rPr>
              <a:t>“</a:t>
            </a:r>
            <a:r>
              <a:rPr lang="en-US" sz="2400" b="1" dirty="0">
                <a:solidFill>
                  <a:srgbClr val="008000"/>
                </a:solidFill>
                <a:latin typeface="Comic Sans MS" pitchFamily="66" charset="0"/>
              </a:rPr>
              <a:t>CREAM</a:t>
            </a:r>
            <a:r>
              <a:rPr lang="en-US" sz="2400" b="1" i="1" dirty="0">
                <a:solidFill>
                  <a:srgbClr val="008000"/>
                </a:solidFill>
                <a:latin typeface="Comic Sans MS" pitchFamily="66" charset="0"/>
              </a:rPr>
              <a:t>”</a:t>
            </a:r>
            <a:r>
              <a:rPr lang="en-US" sz="2400" i="1" dirty="0">
                <a:solidFill>
                  <a:prstClr val="black"/>
                </a:solidFill>
                <a:latin typeface="Comic Sans MS" pitchFamily="66" charset="0"/>
              </a:rPr>
              <a:t> of Good Performance</a:t>
            </a:r>
          </a:p>
        </p:txBody>
      </p:sp>
    </p:spTree>
    <p:extLst>
      <p:ext uri="{BB962C8B-B14F-4D97-AF65-F5344CB8AC3E}">
        <p14:creationId xmlns:p14="http://schemas.microsoft.com/office/powerpoint/2010/main" val="3129811627"/>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40290"/>
                                        </p:tgtEl>
                                        <p:attrNameLst>
                                          <p:attrName>style.visibility</p:attrName>
                                        </p:attrNameLst>
                                      </p:cBhvr>
                                      <p:to>
                                        <p:strVal val="visible"/>
                                      </p:to>
                                    </p:set>
                                    <p:animEffect transition="in" filter="fade">
                                      <p:cBhvr>
                                        <p:cTn id="7" dur="1000"/>
                                        <p:tgtEl>
                                          <p:spTgt spid="140290"/>
                                        </p:tgtEl>
                                      </p:cBhvr>
                                    </p:animEffect>
                                    <p:anim calcmode="lin" valueType="num">
                                      <p:cBhvr>
                                        <p:cTn id="8" dur="1000" fill="hold"/>
                                        <p:tgtEl>
                                          <p:spTgt spid="140290"/>
                                        </p:tgtEl>
                                        <p:attrNameLst>
                                          <p:attrName>ppt_x</p:attrName>
                                        </p:attrNameLst>
                                      </p:cBhvr>
                                      <p:tavLst>
                                        <p:tav tm="0">
                                          <p:val>
                                            <p:strVal val="#ppt_x"/>
                                          </p:val>
                                        </p:tav>
                                        <p:tav tm="100000">
                                          <p:val>
                                            <p:strVal val="#ppt_x"/>
                                          </p:val>
                                        </p:tav>
                                      </p:tavLst>
                                    </p:anim>
                                    <p:anim calcmode="lin" valueType="num">
                                      <p:cBhvr>
                                        <p:cTn id="9" dur="898" decel="100000" fill="hold"/>
                                        <p:tgtEl>
                                          <p:spTgt spid="14029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4029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animBg="1"/>
    </p:bldLst>
  </p:timing>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5640089-19F6-49DC-868C-ED16D5A125C8}" type="slidenum">
              <a:rPr lang="en-GB" altLang="en-US">
                <a:solidFill>
                  <a:srgbClr val="04617B">
                    <a:shade val="90000"/>
                  </a:srgbClr>
                </a:solidFill>
              </a:rPr>
              <a:pPr/>
              <a:t>118</a:t>
            </a:fld>
            <a:endParaRPr lang="en-GB" altLang="en-US">
              <a:solidFill>
                <a:srgbClr val="04617B">
                  <a:shade val="90000"/>
                </a:srgbClr>
              </a:solidFill>
            </a:endParaRPr>
          </a:p>
        </p:txBody>
      </p:sp>
      <p:sp>
        <p:nvSpPr>
          <p:cNvPr id="11266" name="Rectangle 2"/>
          <p:cNvSpPr>
            <a:spLocks noGrp="1" noChangeArrowheads="1"/>
          </p:cNvSpPr>
          <p:nvPr>
            <p:ph type="title"/>
          </p:nvPr>
        </p:nvSpPr>
        <p:spPr/>
        <p:txBody>
          <a:bodyPr>
            <a:normAutofit fontScale="90000"/>
          </a:bodyPr>
          <a:lstStyle/>
          <a:p>
            <a:r>
              <a:rPr lang="en-US" altLang="en-US" b="1" dirty="0">
                <a:latin typeface="Bookman Old Style" panose="02050604050505020204" pitchFamily="18" charset="0"/>
              </a:rPr>
              <a:t>Uses of indicators</a:t>
            </a:r>
            <a:br>
              <a:rPr lang="en-US" altLang="en-US" b="1" dirty="0">
                <a:latin typeface="Bookman Old Style" panose="02050604050505020204" pitchFamily="18" charset="0"/>
              </a:rPr>
            </a:br>
            <a:endParaRPr lang="en-GB" altLang="en-US" b="1" dirty="0">
              <a:latin typeface="Bookman Old Style" panose="02050604050505020204" pitchFamily="18" charset="0"/>
            </a:endParaRPr>
          </a:p>
        </p:txBody>
      </p:sp>
      <p:sp>
        <p:nvSpPr>
          <p:cNvPr id="11267" name="Rectangle 3"/>
          <p:cNvSpPr>
            <a:spLocks noGrp="1" noChangeArrowheads="1"/>
          </p:cNvSpPr>
          <p:nvPr>
            <p:ph type="body" idx="1"/>
          </p:nvPr>
        </p:nvSpPr>
        <p:spPr>
          <a:xfrm>
            <a:off x="457200" y="1295400"/>
            <a:ext cx="8229600" cy="5029200"/>
          </a:xfrm>
        </p:spPr>
        <p:txBody>
          <a:bodyPr>
            <a:noAutofit/>
          </a:bodyPr>
          <a:lstStyle/>
          <a:p>
            <a:pPr marL="533400" indent="-533400">
              <a:lnSpc>
                <a:spcPct val="90000"/>
              </a:lnSpc>
            </a:pPr>
            <a:r>
              <a:rPr lang="en-US" altLang="en-US" sz="2400" dirty="0">
                <a:latin typeface="Bookman Old Style" panose="02050604050505020204" pitchFamily="18" charset="0"/>
              </a:rPr>
              <a:t>If measured sequentially over time, an indicator can show the direction and speed of change and may be useful in comparing among different areas or groups.</a:t>
            </a:r>
          </a:p>
          <a:p>
            <a:pPr marL="533400" indent="-533400">
              <a:lnSpc>
                <a:spcPct val="90000"/>
              </a:lnSpc>
            </a:pPr>
            <a:r>
              <a:rPr lang="en-US" altLang="en-US" sz="2400" dirty="0">
                <a:latin typeface="Bookman Old Style" panose="02050604050505020204" pitchFamily="18" charset="0"/>
              </a:rPr>
              <a:t>An indicator can illustrate to the people concerned whether they are making any progress towards reaching a targeted level of health in their circumstances.</a:t>
            </a:r>
          </a:p>
          <a:p>
            <a:pPr marL="533400" indent="-533400">
              <a:lnSpc>
                <a:spcPct val="90000"/>
              </a:lnSpc>
            </a:pPr>
            <a:r>
              <a:rPr lang="en-US" altLang="en-US" sz="2400" dirty="0">
                <a:latin typeface="Bookman Old Style" panose="02050604050505020204" pitchFamily="18" charset="0"/>
              </a:rPr>
              <a:t>Indicators are also used to motivate people to act and put pressure on policy makers to make changes in policies and strategies.</a:t>
            </a:r>
          </a:p>
          <a:p>
            <a:pPr marL="533400" indent="-533400">
              <a:lnSpc>
                <a:spcPct val="90000"/>
              </a:lnSpc>
            </a:pPr>
            <a:r>
              <a:rPr lang="en-US" altLang="en-US" sz="2400" dirty="0">
                <a:latin typeface="Bookman Old Style" panose="02050604050505020204" pitchFamily="18" charset="0"/>
              </a:rPr>
              <a:t>Can be used to foster a more equitable distribution of health resources among and within countries e.g. use of </a:t>
            </a:r>
            <a:r>
              <a:rPr lang="en-US" altLang="en-US" sz="2400" dirty="0" err="1">
                <a:latin typeface="Bookman Old Style" panose="02050604050505020204" pitchFamily="18" charset="0"/>
              </a:rPr>
              <a:t>IMR</a:t>
            </a:r>
            <a:r>
              <a:rPr lang="en-US" altLang="en-US" sz="2400" dirty="0">
                <a:latin typeface="Bookman Old Style" panose="02050604050505020204" pitchFamily="18" charset="0"/>
              </a:rPr>
              <a:t> and </a:t>
            </a:r>
            <a:r>
              <a:rPr lang="en-US" altLang="en-US" sz="2400" dirty="0" err="1">
                <a:latin typeface="Bookman Old Style" panose="02050604050505020204" pitchFamily="18" charset="0"/>
              </a:rPr>
              <a:t>UMR</a:t>
            </a:r>
            <a:endParaRPr lang="en-GB" altLang="en-US" sz="2400" dirty="0">
              <a:latin typeface="Bookman Old Style" panose="02050604050505020204" pitchFamily="18" charset="0"/>
            </a:endParaRPr>
          </a:p>
        </p:txBody>
      </p:sp>
    </p:spTree>
    <p:extLst>
      <p:ext uri="{BB962C8B-B14F-4D97-AF65-F5344CB8AC3E}">
        <p14:creationId xmlns:p14="http://schemas.microsoft.com/office/powerpoint/2010/main" val="149962298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a:xfrm>
            <a:off x="533400" y="228600"/>
            <a:ext cx="8229600" cy="1295400"/>
          </a:xfrm>
        </p:spPr>
        <p:txBody>
          <a:bodyPr>
            <a:noAutofit/>
          </a:bodyPr>
          <a:lstStyle/>
          <a:p>
            <a:pPr algn="ctr"/>
            <a:r>
              <a:rPr lang="en-US" sz="4400" b="1" dirty="0">
                <a:latin typeface="Comic Sans MS" pitchFamily="66" charset="0"/>
              </a:rPr>
              <a:t>Frameworks used in Monitoring and Evaluation</a:t>
            </a:r>
          </a:p>
        </p:txBody>
      </p:sp>
      <p:sp>
        <p:nvSpPr>
          <p:cNvPr id="3075" name="Rectangle 3"/>
          <p:cNvSpPr>
            <a:spLocks noGrp="1" noRot="1" noChangeArrowheads="1"/>
          </p:cNvSpPr>
          <p:nvPr>
            <p:ph idx="1"/>
          </p:nvPr>
        </p:nvSpPr>
        <p:spPr>
          <a:xfrm>
            <a:off x="457200" y="1676400"/>
            <a:ext cx="8686800" cy="4953000"/>
          </a:xfrm>
        </p:spPr>
        <p:txBody>
          <a:bodyPr>
            <a:noAutofit/>
          </a:bodyPr>
          <a:lstStyle/>
          <a:p>
            <a:pPr>
              <a:lnSpc>
                <a:spcPct val="120000"/>
              </a:lnSpc>
              <a:spcBef>
                <a:spcPct val="50000"/>
              </a:spcBef>
              <a:buNone/>
            </a:pPr>
            <a:r>
              <a:rPr lang="en-US" sz="2400" dirty="0">
                <a:latin typeface="Comic Sans MS" pitchFamily="66" charset="0"/>
              </a:rPr>
              <a:t>What are frameworks?</a:t>
            </a:r>
          </a:p>
          <a:p>
            <a:pPr>
              <a:lnSpc>
                <a:spcPct val="120000"/>
              </a:lnSpc>
              <a:spcBef>
                <a:spcPct val="50000"/>
              </a:spcBef>
            </a:pPr>
            <a:r>
              <a:rPr lang="en-US" sz="2400" dirty="0">
                <a:latin typeface="Comic Sans MS" pitchFamily="66" charset="0"/>
              </a:rPr>
              <a:t>Models, pictures or maps</a:t>
            </a:r>
          </a:p>
          <a:p>
            <a:pPr>
              <a:lnSpc>
                <a:spcPct val="120000"/>
              </a:lnSpc>
              <a:spcBef>
                <a:spcPct val="50000"/>
              </a:spcBef>
            </a:pPr>
            <a:r>
              <a:rPr lang="en-US" sz="2400" dirty="0">
                <a:latin typeface="Comic Sans MS" pitchFamily="66" charset="0"/>
              </a:rPr>
              <a:t>Visualize the factors that drive an intervention</a:t>
            </a:r>
          </a:p>
          <a:p>
            <a:pPr>
              <a:lnSpc>
                <a:spcPct val="120000"/>
              </a:lnSpc>
              <a:spcBef>
                <a:spcPct val="50000"/>
              </a:spcBef>
            </a:pPr>
            <a:r>
              <a:rPr lang="en-US" sz="2400" dirty="0">
                <a:latin typeface="Comic Sans MS" pitchFamily="66" charset="0"/>
              </a:rPr>
              <a:t>Maps that illustrate how a program </a:t>
            </a:r>
            <a:r>
              <a:rPr lang="en-US" sz="2400" i="1" dirty="0">
                <a:latin typeface="Comic Sans MS" pitchFamily="66" charset="0"/>
              </a:rPr>
              <a:t>should</a:t>
            </a:r>
            <a:r>
              <a:rPr lang="en-US" sz="2400" dirty="0">
                <a:latin typeface="Comic Sans MS" pitchFamily="66" charset="0"/>
              </a:rPr>
              <a:t> work</a:t>
            </a:r>
          </a:p>
          <a:p>
            <a:pPr marL="0" indent="0">
              <a:lnSpc>
                <a:spcPct val="120000"/>
              </a:lnSpc>
              <a:spcBef>
                <a:spcPct val="50000"/>
              </a:spcBef>
              <a:buNone/>
            </a:pPr>
            <a:r>
              <a:rPr lang="en-US" sz="2400" dirty="0">
                <a:latin typeface="Comic Sans MS" pitchFamily="66" charset="0"/>
              </a:rPr>
              <a:t>Frameworks</a:t>
            </a:r>
          </a:p>
          <a:p>
            <a:pPr marL="0" indent="0">
              <a:lnSpc>
                <a:spcPct val="120000"/>
              </a:lnSpc>
              <a:spcBef>
                <a:spcPct val="50000"/>
              </a:spcBef>
              <a:buNone/>
            </a:pPr>
            <a:r>
              <a:rPr lang="en-US" sz="2400" dirty="0">
                <a:latin typeface="Comic Sans MS" pitchFamily="66" charset="0"/>
              </a:rPr>
              <a:t>1. Conceptual Frameworks</a:t>
            </a:r>
            <a:br>
              <a:rPr lang="en-US" sz="2400" dirty="0">
                <a:latin typeface="Comic Sans MS" pitchFamily="66" charset="0"/>
              </a:rPr>
            </a:br>
            <a:r>
              <a:rPr lang="en-US" sz="2400" dirty="0">
                <a:latin typeface="Comic Sans MS" pitchFamily="66" charset="0"/>
              </a:rPr>
              <a:t>3. Logic Models</a:t>
            </a:r>
            <a:br>
              <a:rPr lang="en-US" sz="2400" dirty="0">
                <a:latin typeface="Comic Sans MS" pitchFamily="66" charset="0"/>
              </a:rPr>
            </a:br>
            <a:r>
              <a:rPr lang="en-US" sz="2400" dirty="0">
                <a:latin typeface="Comic Sans MS" pitchFamily="66" charset="0"/>
              </a:rPr>
              <a:t>2. Results Frameworks</a:t>
            </a: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119</a:t>
            </a:fld>
            <a:endParaRPr lang="en-US">
              <a:solidFill>
                <a:srgbClr val="04617B">
                  <a:shade val="90000"/>
                </a:srgbClr>
              </a:solidFill>
            </a:endParaRPr>
          </a:p>
        </p:txBody>
      </p:sp>
    </p:spTree>
    <p:extLst>
      <p:ext uri="{BB962C8B-B14F-4D97-AF65-F5344CB8AC3E}">
        <p14:creationId xmlns:p14="http://schemas.microsoft.com/office/powerpoint/2010/main" val="11331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12</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spcBef>
                <a:spcPts val="0"/>
              </a:spcBef>
              <a:buNone/>
            </a:pPr>
            <a:r>
              <a:rPr lang="en-US" sz="2400" b="1" dirty="0">
                <a:solidFill>
                  <a:schemeClr val="accent1">
                    <a:satMod val="150000"/>
                  </a:schemeClr>
                </a:solidFill>
                <a:latin typeface="Bookman Old Style" panose="02050604050505020204" pitchFamily="18" charset="0"/>
              </a:rPr>
              <a:t>ROLE OF PARLIAMENT</a:t>
            </a:r>
          </a:p>
          <a:p>
            <a:pPr algn="just">
              <a:spcBef>
                <a:spcPts val="0"/>
              </a:spcBef>
              <a:buFont typeface="Wingdings" panose="05000000000000000000" pitchFamily="2" charset="2"/>
              <a:buChar char="q"/>
            </a:pPr>
            <a:r>
              <a:rPr lang="en-US" sz="2400" dirty="0">
                <a:latin typeface="Bookman Old Style" panose="02050604050505020204" pitchFamily="18" charset="0"/>
              </a:rPr>
              <a:t>Each financial year the Finance Cabinet Secretary ensures that each Ministry prepares estimates of revenues and expenditure for the financial year. Thereafter, parliament moves the </a:t>
            </a:r>
            <a:r>
              <a:rPr lang="en-US" sz="2400" b="1" dirty="0">
                <a:latin typeface="Bookman Old Style" panose="02050604050505020204" pitchFamily="18" charset="0"/>
              </a:rPr>
              <a:t>vote on account </a:t>
            </a:r>
            <a:r>
              <a:rPr lang="en-US" sz="2400" dirty="0">
                <a:latin typeface="Bookman Old Style" panose="02050604050505020204" pitchFamily="18" charset="0"/>
              </a:rPr>
              <a:t>motion at the beginning of the financial year.</a:t>
            </a:r>
          </a:p>
          <a:p>
            <a:pPr algn="just">
              <a:spcBef>
                <a:spcPts val="0"/>
              </a:spcBef>
              <a:buFont typeface="Wingdings" panose="05000000000000000000" pitchFamily="2" charset="2"/>
              <a:buChar char="q"/>
            </a:pPr>
            <a:r>
              <a:rPr lang="en-US" sz="2400" dirty="0">
                <a:latin typeface="Bookman Old Style" panose="02050604050505020204" pitchFamily="18" charset="0"/>
              </a:rPr>
              <a:t>Parliament authorizes the withdraw from the consolidated fund of the sum not exceeding ½ (one half) of the total provision to enable the Ministry to carry on services in the new financial year for both recurrent and development expenditure. This is done in the </a:t>
            </a:r>
            <a:r>
              <a:rPr lang="en-US" sz="2400" b="1" dirty="0">
                <a:latin typeface="Bookman Old Style" panose="02050604050505020204" pitchFamily="18" charset="0"/>
              </a:rPr>
              <a:t>late June (20th -25th) </a:t>
            </a:r>
            <a:r>
              <a:rPr lang="en-US" sz="2400" dirty="0">
                <a:latin typeface="Bookman Old Style" panose="02050604050505020204" pitchFamily="18" charset="0"/>
              </a:rPr>
              <a:t>of each financial year.</a:t>
            </a:r>
          </a:p>
          <a:p>
            <a:pPr algn="just">
              <a:spcBef>
                <a:spcPts val="0"/>
              </a:spcBef>
              <a:buFont typeface="Wingdings" panose="05000000000000000000" pitchFamily="2" charset="2"/>
              <a:buChar char="q"/>
            </a:pPr>
            <a:r>
              <a:rPr lang="en-US" sz="2400" dirty="0">
                <a:latin typeface="Bookman Old Style" panose="02050604050505020204" pitchFamily="18" charset="0"/>
              </a:rPr>
              <a:t>Parliament is charged with approving the budget and subsequently with controlling the execution by the spending agencies</a:t>
            </a:r>
          </a:p>
          <a:p>
            <a:pPr algn="just">
              <a:spcBef>
                <a:spcPts val="0"/>
              </a:spcBef>
              <a:buFont typeface="Wingdings" panose="05000000000000000000" pitchFamily="2" charset="2"/>
              <a:buChar char="q"/>
            </a:pPr>
            <a:r>
              <a:rPr lang="en-US" sz="2400" dirty="0">
                <a:latin typeface="Bookman Old Style" panose="02050604050505020204" pitchFamily="18" charset="0"/>
              </a:rPr>
              <a:t>Can modify Government's proposal of the budget</a:t>
            </a:r>
          </a:p>
          <a:p>
            <a:pPr marL="0" indent="0" algn="just">
              <a:spcBef>
                <a:spcPts val="0"/>
              </a:spcBef>
              <a:buNone/>
            </a:pPr>
            <a:endParaRPr lang="en-US" sz="2400" dirty="0">
              <a:latin typeface="Bookman Old Style" panose="02050604050505020204" pitchFamily="18" charset="0"/>
            </a:endParaRPr>
          </a:p>
          <a:p>
            <a:pPr marL="0" indent="0" algn="just">
              <a:spcBef>
                <a:spcPts val="0"/>
              </a:spcBef>
              <a:buNone/>
            </a:pPr>
            <a:endParaRPr lang="en-US" sz="2400" dirty="0">
              <a:latin typeface="Bookman Old Style" panose="02050604050505020204" pitchFamily="18" charset="0"/>
            </a:endParaRPr>
          </a:p>
          <a:p>
            <a:pPr marL="0" indent="0" algn="just" fontAlgn="auto">
              <a:spcBef>
                <a:spcPts val="0"/>
              </a:spcBef>
              <a:buFont typeface="Wingdings" panose="05000000000000000000" pitchFamily="2" charset="2"/>
              <a:buChar char="q"/>
              <a:defRPr/>
            </a:pPr>
            <a:endParaRPr lang="en-US" sz="2400" b="1" dirty="0">
              <a:latin typeface="Bookman Old Style" panose="02050604050505020204" pitchFamily="18" charset="0"/>
            </a:endParaRPr>
          </a:p>
          <a:p>
            <a:pPr marL="0" indent="0" algn="just">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32591893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0"/>
            <a:ext cx="7343775" cy="620712"/>
          </a:xfrm>
        </p:spPr>
        <p:txBody>
          <a:bodyPr>
            <a:normAutofit fontScale="90000"/>
          </a:bodyPr>
          <a:lstStyle/>
          <a:p>
            <a:r>
              <a:rPr lang="en-US" sz="4000" dirty="0">
                <a:latin typeface="Comic Sans MS" pitchFamily="66" charset="0"/>
              </a:rPr>
              <a:t>3. Logic Models</a:t>
            </a:r>
          </a:p>
        </p:txBody>
      </p:sp>
      <p:sp>
        <p:nvSpPr>
          <p:cNvPr id="21507" name="Rectangle 3"/>
          <p:cNvSpPr>
            <a:spLocks noGrp="1" noChangeArrowheads="1"/>
          </p:cNvSpPr>
          <p:nvPr>
            <p:ph idx="1"/>
          </p:nvPr>
        </p:nvSpPr>
        <p:spPr>
          <a:xfrm>
            <a:off x="457200" y="1066800"/>
            <a:ext cx="8458200" cy="5562600"/>
          </a:xfrm>
          <a:noFill/>
        </p:spPr>
        <p:txBody>
          <a:bodyPr>
            <a:normAutofit/>
          </a:bodyPr>
          <a:lstStyle/>
          <a:p>
            <a:pPr>
              <a:lnSpc>
                <a:spcPct val="80000"/>
              </a:lnSpc>
              <a:buFontTx/>
              <a:buNone/>
            </a:pPr>
            <a:r>
              <a:rPr lang="en-US" sz="2400" dirty="0">
                <a:latin typeface="Comic Sans MS" pitchFamily="66" charset="0"/>
              </a:rPr>
              <a:t>Diagrams that identify and illustrate the linear relationships flowing from program inputs, processes,  outputs, and outcomes</a:t>
            </a:r>
          </a:p>
          <a:p>
            <a:pPr>
              <a:lnSpc>
                <a:spcPct val="80000"/>
              </a:lnSpc>
              <a:buFontTx/>
              <a:buNone/>
            </a:pPr>
            <a:endParaRPr lang="en-US" sz="2800" b="1" dirty="0">
              <a:latin typeface="Comic Sans MS" pitchFamily="66" charset="0"/>
            </a:endParaRPr>
          </a:p>
          <a:p>
            <a:pPr>
              <a:lnSpc>
                <a:spcPct val="90000"/>
              </a:lnSpc>
              <a:buFontTx/>
              <a:buNone/>
            </a:pPr>
            <a:r>
              <a:rPr lang="en-US" sz="2800" b="1" dirty="0">
                <a:latin typeface="Comic Sans MS" pitchFamily="66" charset="0"/>
              </a:rPr>
              <a:t>Purposes:</a:t>
            </a:r>
          </a:p>
          <a:p>
            <a:pPr>
              <a:lnSpc>
                <a:spcPct val="90000"/>
              </a:lnSpc>
            </a:pPr>
            <a:r>
              <a:rPr lang="en-US" sz="2800" dirty="0">
                <a:latin typeface="Comic Sans MS" pitchFamily="66" charset="0"/>
              </a:rPr>
              <a:t>Provides a streamlined interpretation of planned use of resources and desired ends</a:t>
            </a:r>
          </a:p>
          <a:p>
            <a:pPr>
              <a:lnSpc>
                <a:spcPct val="90000"/>
              </a:lnSpc>
            </a:pPr>
            <a:endParaRPr lang="en-US" sz="2800" dirty="0">
              <a:latin typeface="Comic Sans MS" pitchFamily="66" charset="0"/>
            </a:endParaRPr>
          </a:p>
          <a:p>
            <a:pPr>
              <a:lnSpc>
                <a:spcPct val="90000"/>
              </a:lnSpc>
            </a:pPr>
            <a:r>
              <a:rPr lang="en-US" sz="2800" dirty="0">
                <a:latin typeface="Comic Sans MS" pitchFamily="66" charset="0"/>
              </a:rPr>
              <a:t>Clarifies project/program assumptions about linear relationships between key factors relevant to desired ends</a:t>
            </a: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120</a:t>
            </a:fld>
            <a:endParaRPr lang="en-US">
              <a:solidFill>
                <a:srgbClr val="04617B">
                  <a:shade val="90000"/>
                </a:srgbClr>
              </a:solidFill>
            </a:endParaRPr>
          </a:p>
        </p:txBody>
      </p:sp>
    </p:spTree>
    <p:extLst>
      <p:ext uri="{BB962C8B-B14F-4D97-AF65-F5344CB8AC3E}">
        <p14:creationId xmlns:p14="http://schemas.microsoft.com/office/powerpoint/2010/main" val="41402113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28625" y="457200"/>
            <a:ext cx="7343775" cy="620713"/>
          </a:xfrm>
        </p:spPr>
        <p:txBody>
          <a:bodyPr>
            <a:normAutofit fontScale="90000"/>
          </a:bodyPr>
          <a:lstStyle/>
          <a:p>
            <a:r>
              <a:rPr lang="en-US" sz="4000" dirty="0">
                <a:latin typeface="Comic Sans MS" pitchFamily="66" charset="0"/>
              </a:rPr>
              <a:t>Example of a Logic Model</a:t>
            </a:r>
            <a:endParaRPr lang="en-US" sz="1800" dirty="0">
              <a:latin typeface="Comic Sans MS" pitchFamily="66" charset="0"/>
            </a:endParaRPr>
          </a:p>
        </p:txBody>
      </p:sp>
      <p:sp>
        <p:nvSpPr>
          <p:cNvPr id="22531" name="Rectangle 13"/>
          <p:cNvSpPr>
            <a:spLocks noChangeArrowheads="1"/>
          </p:cNvSpPr>
          <p:nvPr/>
        </p:nvSpPr>
        <p:spPr bwMode="auto">
          <a:xfrm>
            <a:off x="381000" y="2209800"/>
            <a:ext cx="898525" cy="365125"/>
          </a:xfrm>
          <a:prstGeom prst="rect">
            <a:avLst/>
          </a:prstGeom>
          <a:noFill/>
          <a:ln w="9525">
            <a:noFill/>
            <a:miter lim="800000"/>
            <a:headEnd/>
            <a:tailEnd/>
          </a:ln>
        </p:spPr>
        <p:txBody>
          <a:bodyPr wrap="none" lIns="0" tIns="0" rIns="0" bIns="0">
            <a:spAutoFit/>
          </a:bodyPr>
          <a:lstStyle/>
          <a:p>
            <a:r>
              <a:rPr lang="en-US" sz="2400">
                <a:solidFill>
                  <a:srgbClr val="FF3300"/>
                </a:solidFill>
                <a:latin typeface="Times New Roman" pitchFamily="18" charset="0"/>
              </a:rPr>
              <a:t>INPUT</a:t>
            </a:r>
            <a:endParaRPr lang="en-US" sz="2400">
              <a:solidFill>
                <a:prstClr val="black"/>
              </a:solidFill>
              <a:latin typeface="Times New Roman" pitchFamily="18" charset="0"/>
            </a:endParaRPr>
          </a:p>
        </p:txBody>
      </p:sp>
      <p:sp>
        <p:nvSpPr>
          <p:cNvPr id="22532" name="Rectangle 14"/>
          <p:cNvSpPr>
            <a:spLocks noChangeArrowheads="1"/>
          </p:cNvSpPr>
          <p:nvPr/>
        </p:nvSpPr>
        <p:spPr bwMode="auto">
          <a:xfrm>
            <a:off x="1801813" y="2209800"/>
            <a:ext cx="1322387" cy="365125"/>
          </a:xfrm>
          <a:prstGeom prst="rect">
            <a:avLst/>
          </a:prstGeom>
          <a:noFill/>
          <a:ln w="9525">
            <a:noFill/>
            <a:miter lim="800000"/>
            <a:headEnd/>
            <a:tailEnd/>
          </a:ln>
        </p:spPr>
        <p:txBody>
          <a:bodyPr wrap="none" lIns="0" tIns="0" rIns="0" bIns="0">
            <a:spAutoFit/>
          </a:bodyPr>
          <a:lstStyle/>
          <a:p>
            <a:r>
              <a:rPr lang="en-US" sz="2400">
                <a:solidFill>
                  <a:srgbClr val="FF3300"/>
                </a:solidFill>
                <a:latin typeface="Times New Roman" pitchFamily="18" charset="0"/>
              </a:rPr>
              <a:t>PROCESS</a:t>
            </a:r>
            <a:endParaRPr lang="en-US" sz="2400">
              <a:solidFill>
                <a:prstClr val="black"/>
              </a:solidFill>
              <a:latin typeface="Times New Roman" pitchFamily="18" charset="0"/>
            </a:endParaRPr>
          </a:p>
        </p:txBody>
      </p:sp>
      <p:sp>
        <p:nvSpPr>
          <p:cNvPr id="22533" name="Rectangle 15"/>
          <p:cNvSpPr>
            <a:spLocks noChangeArrowheads="1"/>
          </p:cNvSpPr>
          <p:nvPr/>
        </p:nvSpPr>
        <p:spPr bwMode="auto">
          <a:xfrm>
            <a:off x="3756025" y="2209800"/>
            <a:ext cx="4778375" cy="365125"/>
          </a:xfrm>
          <a:prstGeom prst="rect">
            <a:avLst/>
          </a:prstGeom>
          <a:noFill/>
          <a:ln w="9525">
            <a:noFill/>
            <a:miter lim="800000"/>
            <a:headEnd/>
            <a:tailEnd/>
          </a:ln>
        </p:spPr>
        <p:txBody>
          <a:bodyPr wrap="none" lIns="0" tIns="0" rIns="0" bIns="0">
            <a:spAutoFit/>
          </a:bodyPr>
          <a:lstStyle/>
          <a:p>
            <a:r>
              <a:rPr lang="en-US" sz="2400" dirty="0">
                <a:solidFill>
                  <a:srgbClr val="FF3300"/>
                </a:solidFill>
                <a:latin typeface="Times New Roman" pitchFamily="18" charset="0"/>
              </a:rPr>
              <a:t>OUTPUT       OUTCOME     IMPACT</a:t>
            </a:r>
            <a:endParaRPr lang="en-US" sz="2400" dirty="0">
              <a:solidFill>
                <a:prstClr val="black"/>
              </a:solidFill>
              <a:latin typeface="Times New Roman" pitchFamily="18" charset="0"/>
            </a:endParaRPr>
          </a:p>
        </p:txBody>
      </p:sp>
      <p:sp>
        <p:nvSpPr>
          <p:cNvPr id="22534" name="Freeform 16"/>
          <p:cNvSpPr>
            <a:spLocks noEditPoints="1"/>
          </p:cNvSpPr>
          <p:nvPr/>
        </p:nvSpPr>
        <p:spPr bwMode="auto">
          <a:xfrm>
            <a:off x="1295400" y="2362200"/>
            <a:ext cx="457200" cy="76200"/>
          </a:xfrm>
          <a:custGeom>
            <a:avLst/>
            <a:gdLst>
              <a:gd name="T0" fmla="*/ 2147483647 w 1540"/>
              <a:gd name="T1" fmla="*/ 2147483647 h 218"/>
              <a:gd name="T2" fmla="*/ 2147483647 w 1540"/>
              <a:gd name="T3" fmla="*/ 2147483647 h 218"/>
              <a:gd name="T4" fmla="*/ 2147483647 w 1540"/>
              <a:gd name="T5" fmla="*/ 2147483647 h 218"/>
              <a:gd name="T6" fmla="*/ 2147483647 w 1540"/>
              <a:gd name="T7" fmla="*/ 2147483647 h 218"/>
              <a:gd name="T8" fmla="*/ 2147483647 w 1540"/>
              <a:gd name="T9" fmla="*/ 2147483647 h 218"/>
              <a:gd name="T10" fmla="*/ 0 w 1540"/>
              <a:gd name="T11" fmla="*/ 2147483647 h 218"/>
              <a:gd name="T12" fmla="*/ 2147483647 w 1540"/>
              <a:gd name="T13" fmla="*/ 2147483647 h 218"/>
              <a:gd name="T14" fmla="*/ 2147483647 w 1540"/>
              <a:gd name="T15" fmla="*/ 0 h 218"/>
              <a:gd name="T16" fmla="*/ 2147483647 w 1540"/>
              <a:gd name="T17" fmla="*/ 2147483647 h 218"/>
              <a:gd name="T18" fmla="*/ 2147483647 w 1540"/>
              <a:gd name="T19" fmla="*/ 2147483647 h 218"/>
              <a:gd name="T20" fmla="*/ 2147483647 w 1540"/>
              <a:gd name="T21" fmla="*/ 0 h 2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40"/>
              <a:gd name="T34" fmla="*/ 0 h 218"/>
              <a:gd name="T35" fmla="*/ 1540 w 1540"/>
              <a:gd name="T36" fmla="*/ 218 h 2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40" h="218">
                <a:moveTo>
                  <a:pt x="14" y="95"/>
                </a:moveTo>
                <a:lnTo>
                  <a:pt x="1385" y="95"/>
                </a:lnTo>
                <a:cubicBezTo>
                  <a:pt x="1393" y="95"/>
                  <a:pt x="1399" y="101"/>
                  <a:pt x="1399" y="109"/>
                </a:cubicBezTo>
                <a:cubicBezTo>
                  <a:pt x="1399" y="117"/>
                  <a:pt x="1393" y="123"/>
                  <a:pt x="1385" y="123"/>
                </a:cubicBezTo>
                <a:lnTo>
                  <a:pt x="14" y="123"/>
                </a:lnTo>
                <a:cubicBezTo>
                  <a:pt x="6" y="123"/>
                  <a:pt x="0" y="117"/>
                  <a:pt x="0" y="109"/>
                </a:cubicBezTo>
                <a:cubicBezTo>
                  <a:pt x="0" y="101"/>
                  <a:pt x="6" y="95"/>
                  <a:pt x="14" y="95"/>
                </a:cubicBezTo>
                <a:close/>
                <a:moveTo>
                  <a:pt x="1322" y="0"/>
                </a:moveTo>
                <a:lnTo>
                  <a:pt x="1540" y="109"/>
                </a:lnTo>
                <a:lnTo>
                  <a:pt x="1322" y="218"/>
                </a:lnTo>
                <a:lnTo>
                  <a:pt x="1322" y="0"/>
                </a:lnTo>
                <a:close/>
              </a:path>
            </a:pathLst>
          </a:custGeom>
          <a:solidFill>
            <a:srgbClr val="000000"/>
          </a:solidFill>
          <a:ln w="38100">
            <a:solidFill>
              <a:srgbClr val="000000"/>
            </a:solidFill>
            <a:bevel/>
            <a:headEnd/>
            <a:tailEnd/>
          </a:ln>
        </p:spPr>
        <p:txBody>
          <a:bodyPr/>
          <a:lstStyle/>
          <a:p>
            <a:endParaRPr lang="en-US">
              <a:solidFill>
                <a:prstClr val="black"/>
              </a:solidFill>
            </a:endParaRPr>
          </a:p>
        </p:txBody>
      </p:sp>
      <p:sp>
        <p:nvSpPr>
          <p:cNvPr id="22535" name="Rectangle 23"/>
          <p:cNvSpPr>
            <a:spLocks noChangeArrowheads="1"/>
          </p:cNvSpPr>
          <p:nvPr/>
        </p:nvSpPr>
        <p:spPr bwMode="auto">
          <a:xfrm>
            <a:off x="0" y="3048000"/>
            <a:ext cx="1600200" cy="1219200"/>
          </a:xfrm>
          <a:prstGeom prst="rect">
            <a:avLst/>
          </a:prstGeom>
          <a:noFill/>
          <a:ln w="9525">
            <a:noFill/>
            <a:miter lim="800000"/>
            <a:headEnd/>
            <a:tailEnd/>
          </a:ln>
        </p:spPr>
        <p:txBody>
          <a:bodyPr lIns="0" tIns="0" rIns="0" bIns="0">
            <a:spAutoFit/>
          </a:bodyPr>
          <a:lstStyle/>
          <a:p>
            <a:pPr algn="ctr"/>
            <a:r>
              <a:rPr lang="en-US" sz="2000">
                <a:solidFill>
                  <a:srgbClr val="000000"/>
                </a:solidFill>
                <a:latin typeface="Times New Roman" pitchFamily="18" charset="0"/>
              </a:rPr>
              <a:t>Develop clinical</a:t>
            </a:r>
          </a:p>
          <a:p>
            <a:pPr algn="ctr"/>
            <a:r>
              <a:rPr lang="en-US" sz="2000">
                <a:solidFill>
                  <a:srgbClr val="000000"/>
                </a:solidFill>
                <a:latin typeface="Times New Roman" pitchFamily="18" charset="0"/>
              </a:rPr>
              <a:t>training curriculum</a:t>
            </a:r>
            <a:endParaRPr lang="en-US" sz="2000">
              <a:solidFill>
                <a:prstClr val="black"/>
              </a:solidFill>
              <a:latin typeface="Times New Roman" pitchFamily="18" charset="0"/>
            </a:endParaRPr>
          </a:p>
        </p:txBody>
      </p:sp>
      <p:sp>
        <p:nvSpPr>
          <p:cNvPr id="22536" name="Rectangle 41"/>
          <p:cNvSpPr>
            <a:spLocks noChangeArrowheads="1"/>
          </p:cNvSpPr>
          <p:nvPr/>
        </p:nvSpPr>
        <p:spPr bwMode="auto">
          <a:xfrm>
            <a:off x="1752600" y="3048000"/>
            <a:ext cx="1371600" cy="914400"/>
          </a:xfrm>
          <a:prstGeom prst="rect">
            <a:avLst/>
          </a:prstGeom>
          <a:noFill/>
          <a:ln w="9525">
            <a:noFill/>
            <a:miter lim="800000"/>
            <a:headEnd/>
            <a:tailEnd/>
          </a:ln>
        </p:spPr>
        <p:txBody>
          <a:bodyPr lIns="0" tIns="0" rIns="0" bIns="0">
            <a:spAutoFit/>
          </a:bodyPr>
          <a:lstStyle/>
          <a:p>
            <a:pPr algn="ctr"/>
            <a:r>
              <a:rPr lang="en-US" sz="2000">
                <a:solidFill>
                  <a:srgbClr val="000000"/>
                </a:solidFill>
                <a:latin typeface="Times New Roman" pitchFamily="18" charset="0"/>
              </a:rPr>
              <a:t>Conduct</a:t>
            </a:r>
          </a:p>
          <a:p>
            <a:pPr algn="ctr"/>
            <a:r>
              <a:rPr lang="en-US" sz="2000">
                <a:solidFill>
                  <a:srgbClr val="000000"/>
                </a:solidFill>
                <a:latin typeface="Times New Roman" pitchFamily="18" charset="0"/>
              </a:rPr>
              <a:t>training events</a:t>
            </a:r>
            <a:endParaRPr lang="en-US" sz="2000">
              <a:solidFill>
                <a:prstClr val="black"/>
              </a:solidFill>
              <a:latin typeface="Times New Roman" pitchFamily="18" charset="0"/>
            </a:endParaRPr>
          </a:p>
        </p:txBody>
      </p:sp>
      <p:sp>
        <p:nvSpPr>
          <p:cNvPr id="22537" name="Rectangle 42"/>
          <p:cNvSpPr>
            <a:spLocks noChangeArrowheads="1"/>
          </p:cNvSpPr>
          <p:nvPr/>
        </p:nvSpPr>
        <p:spPr bwMode="auto">
          <a:xfrm>
            <a:off x="3505200" y="3048000"/>
            <a:ext cx="1600200" cy="1219200"/>
          </a:xfrm>
          <a:prstGeom prst="rect">
            <a:avLst/>
          </a:prstGeom>
          <a:noFill/>
          <a:ln w="9525">
            <a:noFill/>
            <a:miter lim="800000"/>
            <a:headEnd/>
            <a:tailEnd/>
          </a:ln>
        </p:spPr>
        <p:txBody>
          <a:bodyPr lIns="0" tIns="0" rIns="0" bIns="0">
            <a:spAutoFit/>
          </a:bodyPr>
          <a:lstStyle/>
          <a:p>
            <a:pPr algn="ctr"/>
            <a:r>
              <a:rPr lang="en-US" sz="2000">
                <a:solidFill>
                  <a:srgbClr val="000000"/>
                </a:solidFill>
                <a:latin typeface="Times New Roman" pitchFamily="18" charset="0"/>
              </a:rPr>
              <a:t>Practitioners</a:t>
            </a:r>
          </a:p>
          <a:p>
            <a:pPr algn="ctr"/>
            <a:r>
              <a:rPr lang="en-US" sz="2000">
                <a:solidFill>
                  <a:srgbClr val="000000"/>
                </a:solidFill>
                <a:latin typeface="Times New Roman" pitchFamily="18" charset="0"/>
              </a:rPr>
              <a:t>trained in new clinical techniques</a:t>
            </a:r>
            <a:endParaRPr lang="en-US" sz="2000">
              <a:solidFill>
                <a:prstClr val="black"/>
              </a:solidFill>
              <a:latin typeface="Times New Roman" pitchFamily="18" charset="0"/>
            </a:endParaRPr>
          </a:p>
        </p:txBody>
      </p:sp>
      <p:sp>
        <p:nvSpPr>
          <p:cNvPr id="22538" name="Rectangle 43"/>
          <p:cNvSpPr>
            <a:spLocks noChangeArrowheads="1"/>
          </p:cNvSpPr>
          <p:nvPr/>
        </p:nvSpPr>
        <p:spPr bwMode="auto">
          <a:xfrm>
            <a:off x="5410200" y="3048000"/>
            <a:ext cx="1600200" cy="1524000"/>
          </a:xfrm>
          <a:prstGeom prst="rect">
            <a:avLst/>
          </a:prstGeom>
          <a:noFill/>
          <a:ln w="9525">
            <a:noFill/>
            <a:miter lim="800000"/>
            <a:headEnd/>
            <a:tailEnd/>
          </a:ln>
        </p:spPr>
        <p:txBody>
          <a:bodyPr lIns="0" tIns="0" rIns="0" bIns="0">
            <a:spAutoFit/>
          </a:bodyPr>
          <a:lstStyle/>
          <a:p>
            <a:pPr algn="ctr"/>
            <a:r>
              <a:rPr lang="en-US" sz="2000">
                <a:solidFill>
                  <a:srgbClr val="000000"/>
                </a:solidFill>
                <a:latin typeface="Times New Roman" pitchFamily="18" charset="0"/>
              </a:rPr>
              <a:t>Increase in clients served by (newly) trained providers</a:t>
            </a:r>
            <a:endParaRPr lang="en-US" sz="2000">
              <a:solidFill>
                <a:prstClr val="black"/>
              </a:solidFill>
              <a:latin typeface="Times New Roman" pitchFamily="18" charset="0"/>
            </a:endParaRPr>
          </a:p>
        </p:txBody>
      </p:sp>
      <p:sp>
        <p:nvSpPr>
          <p:cNvPr id="22539" name="Rectangle 44"/>
          <p:cNvSpPr>
            <a:spLocks noChangeArrowheads="1"/>
          </p:cNvSpPr>
          <p:nvPr/>
        </p:nvSpPr>
        <p:spPr bwMode="auto">
          <a:xfrm>
            <a:off x="7086600" y="3048000"/>
            <a:ext cx="1600200" cy="1219200"/>
          </a:xfrm>
          <a:prstGeom prst="rect">
            <a:avLst/>
          </a:prstGeom>
          <a:noFill/>
          <a:ln w="9525">
            <a:noFill/>
            <a:miter lim="800000"/>
            <a:headEnd/>
            <a:tailEnd/>
          </a:ln>
        </p:spPr>
        <p:txBody>
          <a:bodyPr lIns="0" tIns="0" rIns="0" bIns="0">
            <a:spAutoFit/>
          </a:bodyPr>
          <a:lstStyle/>
          <a:p>
            <a:pPr algn="ctr"/>
            <a:r>
              <a:rPr lang="en-US" sz="2000">
                <a:solidFill>
                  <a:srgbClr val="000000"/>
                </a:solidFill>
                <a:latin typeface="Times New Roman" pitchFamily="18" charset="0"/>
              </a:rPr>
              <a:t>Declining morbidity levels in target population</a:t>
            </a:r>
            <a:endParaRPr lang="en-US" sz="2000">
              <a:solidFill>
                <a:prstClr val="black"/>
              </a:solidFill>
              <a:latin typeface="Times New Roman" pitchFamily="18" charset="0"/>
            </a:endParaRPr>
          </a:p>
        </p:txBody>
      </p:sp>
      <p:sp>
        <p:nvSpPr>
          <p:cNvPr id="22540" name="Freeform 45"/>
          <p:cNvSpPr>
            <a:spLocks noEditPoints="1"/>
          </p:cNvSpPr>
          <p:nvPr/>
        </p:nvSpPr>
        <p:spPr bwMode="auto">
          <a:xfrm>
            <a:off x="3200400" y="2362200"/>
            <a:ext cx="457200" cy="76200"/>
          </a:xfrm>
          <a:custGeom>
            <a:avLst/>
            <a:gdLst>
              <a:gd name="T0" fmla="*/ 2147483647 w 1540"/>
              <a:gd name="T1" fmla="*/ 2147483647 h 218"/>
              <a:gd name="T2" fmla="*/ 2147483647 w 1540"/>
              <a:gd name="T3" fmla="*/ 2147483647 h 218"/>
              <a:gd name="T4" fmla="*/ 2147483647 w 1540"/>
              <a:gd name="T5" fmla="*/ 2147483647 h 218"/>
              <a:gd name="T6" fmla="*/ 2147483647 w 1540"/>
              <a:gd name="T7" fmla="*/ 2147483647 h 218"/>
              <a:gd name="T8" fmla="*/ 2147483647 w 1540"/>
              <a:gd name="T9" fmla="*/ 2147483647 h 218"/>
              <a:gd name="T10" fmla="*/ 0 w 1540"/>
              <a:gd name="T11" fmla="*/ 2147483647 h 218"/>
              <a:gd name="T12" fmla="*/ 2147483647 w 1540"/>
              <a:gd name="T13" fmla="*/ 2147483647 h 218"/>
              <a:gd name="T14" fmla="*/ 2147483647 w 1540"/>
              <a:gd name="T15" fmla="*/ 0 h 218"/>
              <a:gd name="T16" fmla="*/ 2147483647 w 1540"/>
              <a:gd name="T17" fmla="*/ 2147483647 h 218"/>
              <a:gd name="T18" fmla="*/ 2147483647 w 1540"/>
              <a:gd name="T19" fmla="*/ 2147483647 h 218"/>
              <a:gd name="T20" fmla="*/ 2147483647 w 1540"/>
              <a:gd name="T21" fmla="*/ 0 h 2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40"/>
              <a:gd name="T34" fmla="*/ 0 h 218"/>
              <a:gd name="T35" fmla="*/ 1540 w 1540"/>
              <a:gd name="T36" fmla="*/ 218 h 2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40" h="218">
                <a:moveTo>
                  <a:pt x="14" y="95"/>
                </a:moveTo>
                <a:lnTo>
                  <a:pt x="1385" y="95"/>
                </a:lnTo>
                <a:cubicBezTo>
                  <a:pt x="1393" y="95"/>
                  <a:pt x="1399" y="101"/>
                  <a:pt x="1399" y="109"/>
                </a:cubicBezTo>
                <a:cubicBezTo>
                  <a:pt x="1399" y="117"/>
                  <a:pt x="1393" y="123"/>
                  <a:pt x="1385" y="123"/>
                </a:cubicBezTo>
                <a:lnTo>
                  <a:pt x="14" y="123"/>
                </a:lnTo>
                <a:cubicBezTo>
                  <a:pt x="6" y="123"/>
                  <a:pt x="0" y="117"/>
                  <a:pt x="0" y="109"/>
                </a:cubicBezTo>
                <a:cubicBezTo>
                  <a:pt x="0" y="101"/>
                  <a:pt x="6" y="95"/>
                  <a:pt x="14" y="95"/>
                </a:cubicBezTo>
                <a:close/>
                <a:moveTo>
                  <a:pt x="1322" y="0"/>
                </a:moveTo>
                <a:lnTo>
                  <a:pt x="1540" y="109"/>
                </a:lnTo>
                <a:lnTo>
                  <a:pt x="1322" y="218"/>
                </a:lnTo>
                <a:lnTo>
                  <a:pt x="1322" y="0"/>
                </a:lnTo>
                <a:close/>
              </a:path>
            </a:pathLst>
          </a:custGeom>
          <a:solidFill>
            <a:srgbClr val="000000"/>
          </a:solidFill>
          <a:ln w="38100">
            <a:solidFill>
              <a:srgbClr val="000000"/>
            </a:solidFill>
            <a:bevel/>
            <a:headEnd/>
            <a:tailEnd/>
          </a:ln>
        </p:spPr>
        <p:txBody>
          <a:bodyPr/>
          <a:lstStyle/>
          <a:p>
            <a:endParaRPr lang="en-US">
              <a:solidFill>
                <a:prstClr val="black"/>
              </a:solidFill>
            </a:endParaRPr>
          </a:p>
        </p:txBody>
      </p:sp>
      <p:sp>
        <p:nvSpPr>
          <p:cNvPr id="22541" name="Freeform 46"/>
          <p:cNvSpPr>
            <a:spLocks noEditPoints="1"/>
          </p:cNvSpPr>
          <p:nvPr/>
        </p:nvSpPr>
        <p:spPr bwMode="auto">
          <a:xfrm>
            <a:off x="4953000" y="2362200"/>
            <a:ext cx="457200" cy="76200"/>
          </a:xfrm>
          <a:custGeom>
            <a:avLst/>
            <a:gdLst>
              <a:gd name="T0" fmla="*/ 2147483647 w 1540"/>
              <a:gd name="T1" fmla="*/ 2147483647 h 218"/>
              <a:gd name="T2" fmla="*/ 2147483647 w 1540"/>
              <a:gd name="T3" fmla="*/ 2147483647 h 218"/>
              <a:gd name="T4" fmla="*/ 2147483647 w 1540"/>
              <a:gd name="T5" fmla="*/ 2147483647 h 218"/>
              <a:gd name="T6" fmla="*/ 2147483647 w 1540"/>
              <a:gd name="T7" fmla="*/ 2147483647 h 218"/>
              <a:gd name="T8" fmla="*/ 2147483647 w 1540"/>
              <a:gd name="T9" fmla="*/ 2147483647 h 218"/>
              <a:gd name="T10" fmla="*/ 0 w 1540"/>
              <a:gd name="T11" fmla="*/ 2147483647 h 218"/>
              <a:gd name="T12" fmla="*/ 2147483647 w 1540"/>
              <a:gd name="T13" fmla="*/ 2147483647 h 218"/>
              <a:gd name="T14" fmla="*/ 2147483647 w 1540"/>
              <a:gd name="T15" fmla="*/ 0 h 218"/>
              <a:gd name="T16" fmla="*/ 2147483647 w 1540"/>
              <a:gd name="T17" fmla="*/ 2147483647 h 218"/>
              <a:gd name="T18" fmla="*/ 2147483647 w 1540"/>
              <a:gd name="T19" fmla="*/ 2147483647 h 218"/>
              <a:gd name="T20" fmla="*/ 2147483647 w 1540"/>
              <a:gd name="T21" fmla="*/ 0 h 2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40"/>
              <a:gd name="T34" fmla="*/ 0 h 218"/>
              <a:gd name="T35" fmla="*/ 1540 w 1540"/>
              <a:gd name="T36" fmla="*/ 218 h 2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40" h="218">
                <a:moveTo>
                  <a:pt x="14" y="95"/>
                </a:moveTo>
                <a:lnTo>
                  <a:pt x="1385" y="95"/>
                </a:lnTo>
                <a:cubicBezTo>
                  <a:pt x="1393" y="95"/>
                  <a:pt x="1399" y="101"/>
                  <a:pt x="1399" y="109"/>
                </a:cubicBezTo>
                <a:cubicBezTo>
                  <a:pt x="1399" y="117"/>
                  <a:pt x="1393" y="123"/>
                  <a:pt x="1385" y="123"/>
                </a:cubicBezTo>
                <a:lnTo>
                  <a:pt x="14" y="123"/>
                </a:lnTo>
                <a:cubicBezTo>
                  <a:pt x="6" y="123"/>
                  <a:pt x="0" y="117"/>
                  <a:pt x="0" y="109"/>
                </a:cubicBezTo>
                <a:cubicBezTo>
                  <a:pt x="0" y="101"/>
                  <a:pt x="6" y="95"/>
                  <a:pt x="14" y="95"/>
                </a:cubicBezTo>
                <a:close/>
                <a:moveTo>
                  <a:pt x="1322" y="0"/>
                </a:moveTo>
                <a:lnTo>
                  <a:pt x="1540" y="109"/>
                </a:lnTo>
                <a:lnTo>
                  <a:pt x="1322" y="218"/>
                </a:lnTo>
                <a:lnTo>
                  <a:pt x="1322" y="0"/>
                </a:lnTo>
                <a:close/>
              </a:path>
            </a:pathLst>
          </a:custGeom>
          <a:solidFill>
            <a:srgbClr val="000000"/>
          </a:solidFill>
          <a:ln w="38100">
            <a:solidFill>
              <a:srgbClr val="000000"/>
            </a:solidFill>
            <a:bevel/>
            <a:headEnd/>
            <a:tailEnd/>
          </a:ln>
        </p:spPr>
        <p:txBody>
          <a:bodyPr/>
          <a:lstStyle/>
          <a:p>
            <a:endParaRPr lang="en-US">
              <a:solidFill>
                <a:prstClr val="black"/>
              </a:solidFill>
            </a:endParaRPr>
          </a:p>
        </p:txBody>
      </p:sp>
      <p:sp>
        <p:nvSpPr>
          <p:cNvPr id="22542" name="Freeform 47"/>
          <p:cNvSpPr>
            <a:spLocks noEditPoints="1"/>
          </p:cNvSpPr>
          <p:nvPr/>
        </p:nvSpPr>
        <p:spPr bwMode="auto">
          <a:xfrm>
            <a:off x="7010400" y="2362200"/>
            <a:ext cx="304800" cy="76200"/>
          </a:xfrm>
          <a:custGeom>
            <a:avLst/>
            <a:gdLst>
              <a:gd name="T0" fmla="*/ 2147483647 w 1540"/>
              <a:gd name="T1" fmla="*/ 2147483647 h 218"/>
              <a:gd name="T2" fmla="*/ 2147483647 w 1540"/>
              <a:gd name="T3" fmla="*/ 2147483647 h 218"/>
              <a:gd name="T4" fmla="*/ 2147483647 w 1540"/>
              <a:gd name="T5" fmla="*/ 2147483647 h 218"/>
              <a:gd name="T6" fmla="*/ 2147483647 w 1540"/>
              <a:gd name="T7" fmla="*/ 2147483647 h 218"/>
              <a:gd name="T8" fmla="*/ 2147483647 w 1540"/>
              <a:gd name="T9" fmla="*/ 2147483647 h 218"/>
              <a:gd name="T10" fmla="*/ 0 w 1540"/>
              <a:gd name="T11" fmla="*/ 2147483647 h 218"/>
              <a:gd name="T12" fmla="*/ 2147483647 w 1540"/>
              <a:gd name="T13" fmla="*/ 2147483647 h 218"/>
              <a:gd name="T14" fmla="*/ 2147483647 w 1540"/>
              <a:gd name="T15" fmla="*/ 0 h 218"/>
              <a:gd name="T16" fmla="*/ 2147483647 w 1540"/>
              <a:gd name="T17" fmla="*/ 2147483647 h 218"/>
              <a:gd name="T18" fmla="*/ 2147483647 w 1540"/>
              <a:gd name="T19" fmla="*/ 2147483647 h 218"/>
              <a:gd name="T20" fmla="*/ 2147483647 w 1540"/>
              <a:gd name="T21" fmla="*/ 0 h 2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40"/>
              <a:gd name="T34" fmla="*/ 0 h 218"/>
              <a:gd name="T35" fmla="*/ 1540 w 1540"/>
              <a:gd name="T36" fmla="*/ 218 h 2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40" h="218">
                <a:moveTo>
                  <a:pt x="14" y="95"/>
                </a:moveTo>
                <a:lnTo>
                  <a:pt x="1385" y="95"/>
                </a:lnTo>
                <a:cubicBezTo>
                  <a:pt x="1393" y="95"/>
                  <a:pt x="1399" y="101"/>
                  <a:pt x="1399" y="109"/>
                </a:cubicBezTo>
                <a:cubicBezTo>
                  <a:pt x="1399" y="117"/>
                  <a:pt x="1393" y="123"/>
                  <a:pt x="1385" y="123"/>
                </a:cubicBezTo>
                <a:lnTo>
                  <a:pt x="14" y="123"/>
                </a:lnTo>
                <a:cubicBezTo>
                  <a:pt x="6" y="123"/>
                  <a:pt x="0" y="117"/>
                  <a:pt x="0" y="109"/>
                </a:cubicBezTo>
                <a:cubicBezTo>
                  <a:pt x="0" y="101"/>
                  <a:pt x="6" y="95"/>
                  <a:pt x="14" y="95"/>
                </a:cubicBezTo>
                <a:close/>
                <a:moveTo>
                  <a:pt x="1322" y="0"/>
                </a:moveTo>
                <a:lnTo>
                  <a:pt x="1540" y="109"/>
                </a:lnTo>
                <a:lnTo>
                  <a:pt x="1322" y="218"/>
                </a:lnTo>
                <a:lnTo>
                  <a:pt x="1322" y="0"/>
                </a:lnTo>
                <a:close/>
              </a:path>
            </a:pathLst>
          </a:custGeom>
          <a:solidFill>
            <a:srgbClr val="000000"/>
          </a:solidFill>
          <a:ln w="38100">
            <a:solidFill>
              <a:srgbClr val="000000"/>
            </a:solidFill>
            <a:bevel/>
            <a:headEnd/>
            <a:tailEnd/>
          </a:ln>
        </p:spPr>
        <p:txBody>
          <a:bodyPr/>
          <a:lstStyle/>
          <a:p>
            <a:endParaRPr lang="en-US">
              <a:solidFill>
                <a:prstClr val="black"/>
              </a:solidFill>
            </a:endParaRPr>
          </a:p>
        </p:txBody>
      </p:sp>
      <p:sp>
        <p:nvSpPr>
          <p:cNvPr id="2" name="Slide Number Placeholder 1"/>
          <p:cNvSpPr>
            <a:spLocks noGrp="1"/>
          </p:cNvSpPr>
          <p:nvPr>
            <p:ph type="sldNum" sz="quarter" idx="12"/>
          </p:nvPr>
        </p:nvSpPr>
        <p:spPr/>
        <p:txBody>
          <a:bodyPr/>
          <a:lstStyle/>
          <a:p>
            <a:fld id="{B63ADF44-6651-45D8-9411-FC9F2D1B8286}" type="slidenum">
              <a:rPr lang="en-US" smtClean="0">
                <a:solidFill>
                  <a:srgbClr val="04617B">
                    <a:shade val="90000"/>
                  </a:srgbClr>
                </a:solidFill>
              </a:rPr>
              <a:pPr/>
              <a:t>121</a:t>
            </a:fld>
            <a:endParaRPr lang="en-US">
              <a:solidFill>
                <a:srgbClr val="04617B">
                  <a:shade val="90000"/>
                </a:srgbClr>
              </a:solidFill>
            </a:endParaRPr>
          </a:p>
        </p:txBody>
      </p:sp>
    </p:spTree>
    <p:extLst>
      <p:ext uri="{BB962C8B-B14F-4D97-AF65-F5344CB8AC3E}">
        <p14:creationId xmlns:p14="http://schemas.microsoft.com/office/powerpoint/2010/main" val="205809593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122</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ctr">
              <a:spcBef>
                <a:spcPts val="0"/>
              </a:spcBef>
              <a:buNone/>
            </a:pPr>
            <a:r>
              <a:rPr lang="en-GB" altLang="en-US" sz="3600" b="1" dirty="0">
                <a:latin typeface="Bookman Old Style" panose="02050604050505020204" pitchFamily="18" charset="0"/>
              </a:rPr>
              <a:t>REPORT</a:t>
            </a:r>
          </a:p>
          <a:p>
            <a:pPr algn="just">
              <a:spcBef>
                <a:spcPts val="0"/>
              </a:spcBef>
            </a:pPr>
            <a:r>
              <a:rPr lang="en-GB" altLang="en-US" sz="3200" b="1" dirty="0">
                <a:latin typeface="Bookman Old Style" panose="02050604050505020204" pitchFamily="18" charset="0"/>
              </a:rPr>
              <a:t>Report: </a:t>
            </a:r>
            <a:r>
              <a:rPr lang="en-GB" altLang="en-US" sz="3200" dirty="0">
                <a:latin typeface="Bookman Old Style" panose="02050604050505020204" pitchFamily="18" charset="0"/>
              </a:rPr>
              <a:t>an account/statement describing in detail an event or situation</a:t>
            </a:r>
            <a:endParaRPr lang="en-GB" altLang="en-US" sz="3200" b="1" dirty="0">
              <a:latin typeface="Bookman Old Style" panose="02050604050505020204" pitchFamily="18" charset="0"/>
            </a:endParaRPr>
          </a:p>
          <a:p>
            <a:pPr algn="just">
              <a:spcBef>
                <a:spcPts val="600"/>
              </a:spcBef>
              <a:spcAft>
                <a:spcPts val="600"/>
              </a:spcAft>
            </a:pPr>
            <a:r>
              <a:rPr lang="en-GB" altLang="en-US" sz="2800" b="1" dirty="0">
                <a:latin typeface="Bookman Old Style" panose="02050604050505020204" pitchFamily="18" charset="0"/>
              </a:rPr>
              <a:t>Formal communication – oral </a:t>
            </a:r>
            <a:r>
              <a:rPr lang="en-GB" altLang="en-US" sz="2800" dirty="0">
                <a:latin typeface="Bookman Old Style" panose="02050604050505020204" pitchFamily="18" charset="0"/>
              </a:rPr>
              <a:t>(speeches and other oral presentations) or</a:t>
            </a:r>
            <a:r>
              <a:rPr lang="en-GB" altLang="en-US" sz="2800" b="1" dirty="0">
                <a:latin typeface="Bookman Old Style" panose="02050604050505020204" pitchFamily="18" charset="0"/>
              </a:rPr>
              <a:t> written</a:t>
            </a:r>
            <a:r>
              <a:rPr lang="en-GB" altLang="en-US" sz="2800" dirty="0">
                <a:latin typeface="Bookman Old Style" panose="02050604050505020204" pitchFamily="18" charset="0"/>
              </a:rPr>
              <a:t> for a specific purpose.  </a:t>
            </a:r>
          </a:p>
          <a:p>
            <a:pPr algn="just">
              <a:spcBef>
                <a:spcPts val="600"/>
              </a:spcBef>
              <a:spcAft>
                <a:spcPts val="600"/>
              </a:spcAft>
            </a:pPr>
            <a:r>
              <a:rPr lang="en-GB" altLang="en-US" sz="2800" dirty="0">
                <a:latin typeface="Bookman Old Style" panose="02050604050505020204" pitchFamily="18" charset="0"/>
              </a:rPr>
              <a:t>Written document in which a given </a:t>
            </a:r>
            <a:r>
              <a:rPr lang="en-GB" altLang="en-US" sz="2800" b="1" dirty="0">
                <a:latin typeface="Bookman Old Style" panose="02050604050505020204" pitchFamily="18" charset="0"/>
              </a:rPr>
              <a:t>problem</a:t>
            </a:r>
            <a:r>
              <a:rPr lang="en-GB" altLang="en-US" sz="2800" dirty="0">
                <a:latin typeface="Bookman Old Style" panose="02050604050505020204" pitchFamily="18" charset="0"/>
              </a:rPr>
              <a:t> (issue, event or finding) that has </a:t>
            </a:r>
            <a:r>
              <a:rPr lang="en-GB" altLang="en-US" sz="2800" b="1" dirty="0">
                <a:latin typeface="Bookman Old Style" panose="02050604050505020204" pitchFamily="18" charset="0"/>
              </a:rPr>
              <a:t>happened</a:t>
            </a:r>
            <a:r>
              <a:rPr lang="en-GB" altLang="en-US" sz="2800" dirty="0">
                <a:latin typeface="Bookman Old Style" panose="02050604050505020204" pitchFamily="18" charset="0"/>
              </a:rPr>
              <a:t> in an organisation is examined for the purpose of </a:t>
            </a:r>
            <a:r>
              <a:rPr lang="en-GB" altLang="en-US" sz="2800" b="1" dirty="0">
                <a:latin typeface="Bookman Old Style" panose="02050604050505020204" pitchFamily="18" charset="0"/>
              </a:rPr>
              <a:t>conveying information, reporting findings, putting forward ideas, or recommendations</a:t>
            </a:r>
          </a:p>
          <a:p>
            <a:pPr marL="0" indent="0" algn="just">
              <a:spcBef>
                <a:spcPts val="0"/>
              </a:spcBef>
              <a:buNone/>
            </a:pPr>
            <a:endParaRPr lang="en-US" sz="2800" dirty="0">
              <a:latin typeface="Bookman Old Style" panose="02050604050505020204" pitchFamily="18" charset="0"/>
            </a:endParaRPr>
          </a:p>
          <a:p>
            <a:pPr algn="just" fontAlgn="auto">
              <a:spcBef>
                <a:spcPts val="0"/>
              </a:spcBef>
              <a:spcAft>
                <a:spcPts val="0"/>
              </a:spcAft>
              <a:buFont typeface="Wingdings" panose="05000000000000000000" pitchFamily="2" charset="2"/>
              <a:buChar char="q"/>
              <a:defRPr/>
            </a:pPr>
            <a:endParaRPr lang="en-US" sz="2800" b="1" dirty="0">
              <a:latin typeface="Bookman Old Style" panose="02050604050505020204" pitchFamily="18" charset="0"/>
            </a:endParaRPr>
          </a:p>
          <a:p>
            <a:pPr marL="0" indent="0" algn="just">
              <a:spcBef>
                <a:spcPts val="0"/>
              </a:spcBef>
              <a:buNone/>
            </a:pPr>
            <a:endParaRPr lang="en-US" altLang="en-US" sz="2800" dirty="0">
              <a:latin typeface="Bookman Old Style" panose="02050604050505020204" pitchFamily="18" charset="0"/>
            </a:endParaRPr>
          </a:p>
        </p:txBody>
      </p:sp>
    </p:spTree>
    <p:extLst>
      <p:ext uri="{BB962C8B-B14F-4D97-AF65-F5344CB8AC3E}">
        <p14:creationId xmlns:p14="http://schemas.microsoft.com/office/powerpoint/2010/main" val="376677208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title"/>
          </p:nvPr>
        </p:nvSpPr>
        <p:spPr>
          <a:xfrm>
            <a:off x="914400" y="274638"/>
            <a:ext cx="7772400" cy="868362"/>
          </a:xfrm>
        </p:spPr>
        <p:txBody>
          <a:bodyPr/>
          <a:lstStyle/>
          <a:p>
            <a:r>
              <a:rPr lang="en-GB" altLang="en-US" sz="3200" b="1"/>
              <a:t>Report Format</a:t>
            </a:r>
          </a:p>
        </p:txBody>
      </p:sp>
      <p:sp>
        <p:nvSpPr>
          <p:cNvPr id="24579" name="Content Placeholder 2"/>
          <p:cNvSpPr>
            <a:spLocks noGrp="1"/>
          </p:cNvSpPr>
          <p:nvPr>
            <p:ph sz="quarter" idx="1"/>
          </p:nvPr>
        </p:nvSpPr>
        <p:spPr>
          <a:xfrm>
            <a:off x="914400" y="1447800"/>
            <a:ext cx="3749675" cy="4572000"/>
          </a:xfrm>
        </p:spPr>
        <p:txBody>
          <a:bodyPr/>
          <a:lstStyle/>
          <a:p>
            <a:r>
              <a:rPr lang="en-GB" altLang="en-US" sz="2400" dirty="0"/>
              <a:t>Title</a:t>
            </a:r>
          </a:p>
          <a:p>
            <a:r>
              <a:rPr lang="en-GB" altLang="en-US" sz="2400" dirty="0"/>
              <a:t>Table of contents</a:t>
            </a:r>
          </a:p>
          <a:p>
            <a:r>
              <a:rPr lang="en-GB" altLang="en-US" sz="2400" dirty="0"/>
              <a:t>Acknowledgements</a:t>
            </a:r>
          </a:p>
          <a:p>
            <a:r>
              <a:rPr lang="en-GB" altLang="en-US" sz="2400" dirty="0"/>
              <a:t>Executive summary </a:t>
            </a:r>
          </a:p>
          <a:p>
            <a:r>
              <a:rPr lang="en-GB" altLang="en-US" sz="2400" dirty="0"/>
              <a:t>Introduction </a:t>
            </a:r>
          </a:p>
          <a:p>
            <a:r>
              <a:rPr lang="en-GB" altLang="en-US" sz="2400" dirty="0"/>
              <a:t>Goals &amp; objectives</a:t>
            </a:r>
          </a:p>
          <a:p>
            <a:r>
              <a:rPr lang="en-GB" altLang="en-US" sz="2400" dirty="0"/>
              <a:t>Body of the report or major issues</a:t>
            </a:r>
          </a:p>
          <a:p>
            <a:endParaRPr lang="en-GB" altLang="en-US" dirty="0"/>
          </a:p>
        </p:txBody>
      </p:sp>
      <p:sp>
        <p:nvSpPr>
          <p:cNvPr id="24580" name="Content Placeholder 9"/>
          <p:cNvSpPr>
            <a:spLocks noGrp="1"/>
          </p:cNvSpPr>
          <p:nvPr>
            <p:ph sz="quarter" idx="2"/>
          </p:nvPr>
        </p:nvSpPr>
        <p:spPr>
          <a:xfrm>
            <a:off x="4933950" y="1447800"/>
            <a:ext cx="3749675" cy="4572000"/>
          </a:xfrm>
        </p:spPr>
        <p:txBody>
          <a:bodyPr/>
          <a:lstStyle/>
          <a:p>
            <a:r>
              <a:rPr lang="en-GB" altLang="en-US" sz="2400"/>
              <a:t>Summary and conclusion </a:t>
            </a:r>
          </a:p>
          <a:p>
            <a:r>
              <a:rPr lang="en-GB" altLang="en-US" sz="2400"/>
              <a:t>Recommendations </a:t>
            </a:r>
          </a:p>
          <a:p>
            <a:r>
              <a:rPr lang="en-GB" altLang="en-US" sz="2400"/>
              <a:t>List of references (where applicable)</a:t>
            </a:r>
          </a:p>
          <a:p>
            <a:r>
              <a:rPr lang="en-GB" altLang="en-US" sz="2400"/>
              <a:t>Appendices </a:t>
            </a: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F397FAF-E1BB-4015-A13C-2A2A4629E4BE}" type="slidenum">
              <a:rPr lang="en-GB" altLang="en-US">
                <a:solidFill>
                  <a:srgbClr val="FFFFFF"/>
                </a:solidFill>
                <a:latin typeface="Franklin Gothic Book" panose="020B0503020102020204" pitchFamily="34" charset="0"/>
              </a:rPr>
              <a:pPr eaLnBrk="1" hangingPunct="1"/>
              <a:t>123</a:t>
            </a:fld>
            <a:endParaRPr lang="en-GB" altLang="en-US">
              <a:solidFill>
                <a:srgbClr val="FFFFFF"/>
              </a:solidFill>
              <a:latin typeface="Franklin Gothic Book" panose="020B0503020102020204" pitchFamily="34" charset="0"/>
            </a:endParaRPr>
          </a:p>
        </p:txBody>
      </p:sp>
      <p:pic>
        <p:nvPicPr>
          <p:cNvPr id="24583" name="Picture 6" descr="C:\Users\dpetska\AppData\Local\Microsoft\Windows\Temporary Internet Files\Content.IE5\8S153BKV\MC90001286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4292600"/>
            <a:ext cx="170815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009808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5"/>
          <p:cNvSpPr>
            <a:spLocks noGrp="1"/>
          </p:cNvSpPr>
          <p:nvPr>
            <p:ph type="title"/>
          </p:nvPr>
        </p:nvSpPr>
        <p:spPr>
          <a:xfrm>
            <a:off x="685800" y="914400"/>
            <a:ext cx="7775575" cy="549275"/>
          </a:xfrm>
        </p:spPr>
        <p:txBody>
          <a:bodyPr/>
          <a:lstStyle/>
          <a:p>
            <a:pPr algn="l" eaLnBrk="1" hangingPunct="1"/>
            <a:r>
              <a:rPr lang="en-US" altLang="en-US" sz="3200" u="sng">
                <a:solidFill>
                  <a:schemeClr val="tx1"/>
                </a:solidFill>
                <a:latin typeface="Times New Roman" panose="02020603050405020304" pitchFamily="18" charset="0"/>
                <a:cs typeface="Times New Roman" panose="02020603050405020304" pitchFamily="18" charset="0"/>
              </a:rPr>
              <a:t>Characteristics of a Report</a:t>
            </a:r>
          </a:p>
        </p:txBody>
      </p:sp>
      <p:graphicFrame>
        <p:nvGraphicFramePr>
          <p:cNvPr id="6" name="Content Placeholder 5"/>
          <p:cNvGraphicFramePr>
            <a:graphicFrameLocks noGrp="1"/>
          </p:cNvGraphicFramePr>
          <p:nvPr>
            <p:ph idx="1"/>
          </p:nvPr>
        </p:nvGraphicFramePr>
        <p:xfrm>
          <a:off x="684213" y="1855788"/>
          <a:ext cx="7775575" cy="4265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B9ABF4-CFB6-445E-9833-60949653657D}" type="slidenum">
              <a:rPr lang="en-US" altLang="en-US">
                <a:solidFill>
                  <a:prstClr val="black"/>
                </a:solidFill>
                <a:latin typeface="MetaNormal-Roman"/>
              </a:rPr>
              <a:pPr/>
              <a:t>124</a:t>
            </a:fld>
            <a:endParaRPr lang="en-US" altLang="en-US">
              <a:solidFill>
                <a:prstClr val="black"/>
              </a:solidFill>
              <a:latin typeface="MetaNormal-Roman"/>
            </a:endParaRPr>
          </a:p>
        </p:txBody>
      </p:sp>
    </p:spTree>
    <p:extLst>
      <p:ext uri="{BB962C8B-B14F-4D97-AF65-F5344CB8AC3E}">
        <p14:creationId xmlns:p14="http://schemas.microsoft.com/office/powerpoint/2010/main" val="389366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6578284F-3DB1-4564-B89A-EFB4F63A9141}"/>
                                            </p:graphicEl>
                                          </p:spTgt>
                                        </p:tgtEl>
                                        <p:attrNameLst>
                                          <p:attrName>style.visibility</p:attrName>
                                        </p:attrNameLst>
                                      </p:cBhvr>
                                      <p:to>
                                        <p:strVal val="visible"/>
                                      </p:to>
                                    </p:set>
                                    <p:animEffect transition="in" filter="fade">
                                      <p:cBhvr>
                                        <p:cTn id="7" dur="2000"/>
                                        <p:tgtEl>
                                          <p:spTgt spid="6">
                                            <p:graphicEl>
                                              <a:dgm id="{6578284F-3DB1-4564-B89A-EFB4F63A914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929FA9F9-FD77-4802-A51F-9E9893841A12}"/>
                                            </p:graphicEl>
                                          </p:spTgt>
                                        </p:tgtEl>
                                        <p:attrNameLst>
                                          <p:attrName>style.visibility</p:attrName>
                                        </p:attrNameLst>
                                      </p:cBhvr>
                                      <p:to>
                                        <p:strVal val="visible"/>
                                      </p:to>
                                    </p:set>
                                    <p:animEffect transition="in" filter="fade">
                                      <p:cBhvr>
                                        <p:cTn id="12" dur="2000"/>
                                        <p:tgtEl>
                                          <p:spTgt spid="6">
                                            <p:graphicEl>
                                              <a:dgm id="{929FA9F9-FD77-4802-A51F-9E9893841A1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6B990262-DF3E-45F1-8F85-9696FE7C0B32}"/>
                                            </p:graphicEl>
                                          </p:spTgt>
                                        </p:tgtEl>
                                        <p:attrNameLst>
                                          <p:attrName>style.visibility</p:attrName>
                                        </p:attrNameLst>
                                      </p:cBhvr>
                                      <p:to>
                                        <p:strVal val="visible"/>
                                      </p:to>
                                    </p:set>
                                    <p:animEffect transition="in" filter="fade">
                                      <p:cBhvr>
                                        <p:cTn id="17" dur="2000"/>
                                        <p:tgtEl>
                                          <p:spTgt spid="6">
                                            <p:graphicEl>
                                              <a:dgm id="{6B990262-DF3E-45F1-8F85-9696FE7C0B3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5"/>
          <p:cNvSpPr>
            <a:spLocks noGrp="1"/>
          </p:cNvSpPr>
          <p:nvPr>
            <p:ph type="title"/>
          </p:nvPr>
        </p:nvSpPr>
        <p:spPr>
          <a:xfrm>
            <a:off x="838200" y="533400"/>
            <a:ext cx="7775575" cy="549275"/>
          </a:xfrm>
        </p:spPr>
        <p:txBody>
          <a:bodyPr>
            <a:normAutofit fontScale="90000"/>
          </a:bodyPr>
          <a:lstStyle/>
          <a:p>
            <a:pPr algn="r" eaLnBrk="1" hangingPunct="1"/>
            <a:r>
              <a:rPr lang="en-US" altLang="en-US" b="0" i="1">
                <a:solidFill>
                  <a:schemeClr val="tx1"/>
                </a:solidFill>
                <a:latin typeface="Times New Roman" panose="02020603050405020304" pitchFamily="18" charset="0"/>
                <a:cs typeface="Times New Roman" panose="02020603050405020304" pitchFamily="18" charset="0"/>
              </a:rPr>
              <a:t>Types of Reports (contd.)</a:t>
            </a:r>
          </a:p>
        </p:txBody>
      </p:sp>
      <p:sp>
        <p:nvSpPr>
          <p:cNvPr id="16387" name="Content Placeholder 6"/>
          <p:cNvSpPr>
            <a:spLocks noGrp="1"/>
          </p:cNvSpPr>
          <p:nvPr>
            <p:ph idx="1"/>
          </p:nvPr>
        </p:nvSpPr>
        <p:spPr>
          <a:xfrm>
            <a:off x="762000" y="990600"/>
            <a:ext cx="7775575" cy="4265613"/>
          </a:xfrm>
        </p:spPr>
        <p:txBody>
          <a:bodyPr/>
          <a:lstStyle/>
          <a:p>
            <a:pPr marL="514350" indent="-514350" eaLnBrk="1" hangingPunct="1">
              <a:spcBef>
                <a:spcPct val="0"/>
              </a:spcBef>
              <a:buFontTx/>
              <a:buNone/>
            </a:pPr>
            <a:r>
              <a:rPr lang="en-GB" altLang="en-US" sz="3200" u="sng">
                <a:latin typeface="Times New Roman" panose="02020603050405020304" pitchFamily="18" charset="0"/>
              </a:rPr>
              <a:t>Special Reports</a:t>
            </a:r>
            <a:r>
              <a:rPr lang="en-GB" altLang="en-US" sz="3200">
                <a:latin typeface="Times New Roman" panose="02020603050405020304" pitchFamily="18" charset="0"/>
              </a:rPr>
              <a:t> </a:t>
            </a:r>
          </a:p>
        </p:txBody>
      </p:sp>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0B7E8FF-AEB5-49E4-B2E2-774EFF3AD681}" type="slidenum">
              <a:rPr lang="en-US" altLang="en-US">
                <a:solidFill>
                  <a:prstClr val="black"/>
                </a:solidFill>
                <a:latin typeface="MetaNormal-Roman"/>
              </a:rPr>
              <a:pPr/>
              <a:t>125</a:t>
            </a:fld>
            <a:endParaRPr lang="en-US" altLang="en-US">
              <a:solidFill>
                <a:prstClr val="black"/>
              </a:solidFill>
              <a:latin typeface="MetaNormal-Roman"/>
            </a:endParaRPr>
          </a:p>
        </p:txBody>
      </p:sp>
      <p:graphicFrame>
        <p:nvGraphicFramePr>
          <p:cNvPr id="8" name="Diagram 7"/>
          <p:cNvGraphicFramePr/>
          <p:nvPr/>
        </p:nvGraphicFramePr>
        <p:xfrm>
          <a:off x="838200" y="1752600"/>
          <a:ext cx="7315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34708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itle 5"/>
          <p:cNvSpPr>
            <a:spLocks noGrp="1"/>
          </p:cNvSpPr>
          <p:nvPr>
            <p:ph type="title"/>
          </p:nvPr>
        </p:nvSpPr>
        <p:spPr>
          <a:xfrm>
            <a:off x="838200" y="533400"/>
            <a:ext cx="7775575" cy="549275"/>
          </a:xfrm>
        </p:spPr>
        <p:txBody>
          <a:bodyPr>
            <a:normAutofit fontScale="90000"/>
          </a:bodyPr>
          <a:lstStyle/>
          <a:p>
            <a:pPr algn="r" eaLnBrk="1" hangingPunct="1"/>
            <a:r>
              <a:rPr lang="en-US" altLang="en-US" b="0" i="1">
                <a:solidFill>
                  <a:schemeClr val="tx1"/>
                </a:solidFill>
                <a:latin typeface="Times New Roman" panose="02020603050405020304" pitchFamily="18" charset="0"/>
                <a:cs typeface="Times New Roman" panose="02020603050405020304" pitchFamily="18" charset="0"/>
              </a:rPr>
              <a:t>Types of Reports (contd.)</a:t>
            </a:r>
          </a:p>
        </p:txBody>
      </p:sp>
      <p:sp>
        <p:nvSpPr>
          <p:cNvPr id="17411" name="Content Placeholder 6"/>
          <p:cNvSpPr>
            <a:spLocks noGrp="1"/>
          </p:cNvSpPr>
          <p:nvPr>
            <p:ph idx="1"/>
          </p:nvPr>
        </p:nvSpPr>
        <p:spPr>
          <a:xfrm>
            <a:off x="762000" y="990600"/>
            <a:ext cx="7775575" cy="4265613"/>
          </a:xfrm>
        </p:spPr>
        <p:txBody>
          <a:bodyPr/>
          <a:lstStyle/>
          <a:p>
            <a:pPr marL="514350" indent="-514350" eaLnBrk="1" hangingPunct="1">
              <a:spcBef>
                <a:spcPct val="0"/>
              </a:spcBef>
              <a:buFontTx/>
              <a:buNone/>
            </a:pPr>
            <a:r>
              <a:rPr lang="en-GB" altLang="en-US" sz="3200" u="sng">
                <a:latin typeface="Times New Roman" panose="02020603050405020304" pitchFamily="18" charset="0"/>
              </a:rPr>
              <a:t>Routine Reports</a:t>
            </a:r>
            <a:r>
              <a:rPr lang="en-GB" altLang="en-US" sz="3200">
                <a:latin typeface="Times New Roman" panose="02020603050405020304" pitchFamily="18" charset="0"/>
              </a:rPr>
              <a:t>   - Can be on:</a:t>
            </a:r>
          </a:p>
        </p:txBody>
      </p:sp>
      <p:sp>
        <p:nvSpPr>
          <p:cNvPr id="5" name="Slide Number Placeholder 4"/>
          <p:cNvSpPr>
            <a:spLocks noGrp="1"/>
          </p:cNvSpPr>
          <p:nvPr>
            <p:ph type="sldNum" sz="quarter" idx="12"/>
          </p:nvPr>
        </p:nvSpPr>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1613D9-7AFF-4D45-95B7-02644FFF028E}" type="slidenum">
              <a:rPr lang="en-US" altLang="en-US">
                <a:solidFill>
                  <a:prstClr val="black"/>
                </a:solidFill>
                <a:latin typeface="MetaNormal-Roman"/>
              </a:rPr>
              <a:pPr/>
              <a:t>126</a:t>
            </a:fld>
            <a:endParaRPr lang="en-US" altLang="en-US">
              <a:solidFill>
                <a:prstClr val="black"/>
              </a:solidFill>
              <a:latin typeface="MetaNormal-Roman"/>
            </a:endParaRPr>
          </a:p>
        </p:txBody>
      </p:sp>
      <p:graphicFrame>
        <p:nvGraphicFramePr>
          <p:cNvPr id="6" name="Diagram 5"/>
          <p:cNvGraphicFramePr/>
          <p:nvPr/>
        </p:nvGraphicFramePr>
        <p:xfrm>
          <a:off x="533400" y="1600200"/>
          <a:ext cx="8001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126747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127</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just">
              <a:spcBef>
                <a:spcPts val="0"/>
              </a:spcBef>
              <a:buNone/>
            </a:pPr>
            <a:endParaRPr lang="en-US" sz="2400" b="1" dirty="0">
              <a:latin typeface="Bookman Old Style" panose="02050604050505020204" pitchFamily="18" charset="0"/>
            </a:endParaRPr>
          </a:p>
          <a:p>
            <a:pPr marL="0" indent="0" algn="just">
              <a:spcBef>
                <a:spcPts val="0"/>
              </a:spcBef>
              <a:buNone/>
            </a:pPr>
            <a:endParaRPr lang="en-US" sz="2400" b="1" dirty="0">
              <a:latin typeface="Bookman Old Style" panose="02050604050505020204" pitchFamily="18" charset="0"/>
            </a:endParaRPr>
          </a:p>
          <a:p>
            <a:pPr marL="0" indent="0" algn="just">
              <a:spcBef>
                <a:spcPts val="0"/>
              </a:spcBef>
              <a:buNone/>
            </a:pPr>
            <a:endParaRPr lang="en-US" sz="2400" b="1" dirty="0">
              <a:latin typeface="Bookman Old Style" panose="02050604050505020204" pitchFamily="18" charset="0"/>
            </a:endParaRPr>
          </a:p>
          <a:p>
            <a:pPr marL="0" indent="0" algn="just">
              <a:spcBef>
                <a:spcPts val="0"/>
              </a:spcBef>
              <a:buNone/>
            </a:pPr>
            <a:endParaRPr lang="en-US" sz="2400" b="1" dirty="0">
              <a:latin typeface="Bookman Old Style" panose="02050604050505020204" pitchFamily="18" charset="0"/>
            </a:endParaRPr>
          </a:p>
          <a:p>
            <a:pPr marL="0" indent="0" algn="just">
              <a:spcBef>
                <a:spcPts val="0"/>
              </a:spcBef>
              <a:buNone/>
            </a:pPr>
            <a:endParaRPr lang="en-US" sz="2400" b="1" dirty="0">
              <a:latin typeface="Bookman Old Style" panose="02050604050505020204" pitchFamily="18" charset="0"/>
            </a:endParaRPr>
          </a:p>
          <a:p>
            <a:pPr marL="0" indent="0" algn="just">
              <a:spcBef>
                <a:spcPts val="0"/>
              </a:spcBef>
              <a:buNone/>
            </a:pPr>
            <a:endParaRPr lang="en-US" sz="2400" b="1" dirty="0">
              <a:latin typeface="Bookman Old Style" panose="02050604050505020204" pitchFamily="18" charset="0"/>
            </a:endParaRPr>
          </a:p>
          <a:p>
            <a:pPr marL="0" indent="0" algn="just">
              <a:spcBef>
                <a:spcPts val="0"/>
              </a:spcBef>
              <a:buNone/>
            </a:pPr>
            <a:endParaRPr lang="en-US" sz="2400" b="1" dirty="0">
              <a:latin typeface="Bookman Old Style" panose="02050604050505020204" pitchFamily="18" charset="0"/>
            </a:endParaRPr>
          </a:p>
          <a:p>
            <a:pPr marL="0" indent="0" algn="ctr">
              <a:spcBef>
                <a:spcPts val="0"/>
              </a:spcBef>
              <a:buNone/>
            </a:pPr>
            <a:r>
              <a:rPr lang="en-US" sz="4400" b="1" dirty="0">
                <a:latin typeface="Bookman Old Style" panose="02050604050505020204" pitchFamily="18" charset="0"/>
              </a:rPr>
              <a:t>THANK YOU</a:t>
            </a:r>
            <a:endParaRPr lang="en-US" altLang="en-US" sz="4400" b="1" dirty="0">
              <a:latin typeface="Bookman Old Style" panose="02050604050505020204" pitchFamily="18" charset="0"/>
            </a:endParaRPr>
          </a:p>
        </p:txBody>
      </p:sp>
    </p:spTree>
    <p:extLst>
      <p:ext uri="{BB962C8B-B14F-4D97-AF65-F5344CB8AC3E}">
        <p14:creationId xmlns:p14="http://schemas.microsoft.com/office/powerpoint/2010/main" val="1130944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13</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spcBef>
                <a:spcPts val="0"/>
              </a:spcBef>
              <a:buNone/>
            </a:pPr>
            <a:r>
              <a:rPr lang="en-US" sz="2400" b="1" dirty="0">
                <a:solidFill>
                  <a:schemeClr val="accent1">
                    <a:satMod val="150000"/>
                  </a:schemeClr>
                </a:solidFill>
                <a:latin typeface="Bookman Old Style" panose="02050604050505020204" pitchFamily="18" charset="0"/>
              </a:rPr>
              <a:t>ROLE OF PARLIAMENT</a:t>
            </a:r>
          </a:p>
          <a:p>
            <a:pPr algn="just">
              <a:spcBef>
                <a:spcPts val="0"/>
              </a:spcBef>
              <a:buFont typeface="Wingdings" panose="05000000000000000000" pitchFamily="2" charset="2"/>
              <a:buChar char="q"/>
            </a:pPr>
            <a:r>
              <a:rPr lang="en-US" sz="2400" dirty="0">
                <a:latin typeface="Bookman Old Style" panose="02050604050505020204" pitchFamily="18" charset="0"/>
              </a:rPr>
              <a:t>Debate and approval of the budget estimates</a:t>
            </a:r>
          </a:p>
          <a:p>
            <a:pPr algn="just">
              <a:spcBef>
                <a:spcPts val="0"/>
              </a:spcBef>
              <a:buFont typeface="Wingdings" panose="05000000000000000000" pitchFamily="2" charset="2"/>
              <a:buChar char="q"/>
            </a:pPr>
            <a:r>
              <a:rPr lang="en-US" sz="2400" dirty="0">
                <a:latin typeface="Bookman Old Style" panose="02050604050505020204" pitchFamily="18" charset="0"/>
              </a:rPr>
              <a:t>Enactment of the appropriation law and any other laws required to implement the government’s budget</a:t>
            </a:r>
          </a:p>
          <a:p>
            <a:pPr algn="just">
              <a:spcBef>
                <a:spcPts val="0"/>
              </a:spcBef>
              <a:buFont typeface="Wingdings" panose="05000000000000000000" pitchFamily="2" charset="2"/>
              <a:buChar char="q"/>
            </a:pPr>
            <a:r>
              <a:rPr lang="en-US" sz="2400" dirty="0">
                <a:latin typeface="Bookman Old Style" panose="02050604050505020204" pitchFamily="18" charset="0"/>
              </a:rPr>
              <a:t>Implementation of the country government’s budget</a:t>
            </a:r>
          </a:p>
          <a:p>
            <a:pPr algn="just">
              <a:spcBef>
                <a:spcPts val="0"/>
              </a:spcBef>
              <a:buFont typeface="Wingdings" panose="05000000000000000000" pitchFamily="2" charset="2"/>
              <a:buChar char="q"/>
            </a:pPr>
            <a:r>
              <a:rPr lang="en-US" sz="2400" dirty="0">
                <a:latin typeface="Bookman Old Style" panose="02050604050505020204" pitchFamily="18" charset="0"/>
              </a:rPr>
              <a:t> Accounting for, and evaluating the country government’s budgeted revenues and expenditure</a:t>
            </a:r>
          </a:p>
          <a:p>
            <a:pPr marL="0" indent="0" algn="just">
              <a:spcBef>
                <a:spcPts val="0"/>
              </a:spcBef>
              <a:buNone/>
            </a:pPr>
            <a:endParaRPr lang="en-US" sz="2400" dirty="0">
              <a:latin typeface="Bookman Old Style" panose="02050604050505020204" pitchFamily="18" charset="0"/>
            </a:endParaRPr>
          </a:p>
          <a:p>
            <a:pPr marL="0" indent="0" algn="just" fontAlgn="auto">
              <a:spcBef>
                <a:spcPts val="0"/>
              </a:spcBef>
              <a:buFont typeface="Wingdings" panose="05000000000000000000" pitchFamily="2" charset="2"/>
              <a:buChar char="q"/>
              <a:defRPr/>
            </a:pPr>
            <a:endParaRPr lang="en-US" sz="2400" b="1" dirty="0">
              <a:latin typeface="Bookman Old Style" panose="02050604050505020204" pitchFamily="18" charset="0"/>
            </a:endParaRPr>
          </a:p>
          <a:p>
            <a:pPr marL="0" indent="0" algn="just">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1918372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14</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spcBef>
                <a:spcPts val="0"/>
              </a:spcBef>
              <a:buNone/>
            </a:pPr>
            <a:r>
              <a:rPr lang="en-US" sz="2400" b="1" dirty="0">
                <a:solidFill>
                  <a:schemeClr val="accent1">
                    <a:satMod val="150000"/>
                  </a:schemeClr>
                </a:solidFill>
                <a:latin typeface="Bookman Old Style" panose="02050604050505020204" pitchFamily="18" charset="0"/>
              </a:rPr>
              <a:t>PARLIAMENTARY COMMITTEES</a:t>
            </a:r>
          </a:p>
          <a:p>
            <a:pPr marL="274320" lvl="0" indent="-274320" algn="just">
              <a:spcBef>
                <a:spcPts val="0"/>
              </a:spcBef>
              <a:buFont typeface="Wingdings 2"/>
              <a:buChar char=""/>
              <a:defRPr/>
            </a:pPr>
            <a:r>
              <a:rPr lang="en-US" sz="1800" dirty="0">
                <a:solidFill>
                  <a:prstClr val="black"/>
                </a:solidFill>
                <a:latin typeface="Bookman Old Style" panose="02050604050505020204" pitchFamily="18" charset="0"/>
              </a:rPr>
              <a:t>The parliament exercises its authority on  government finances through the following parliamentary  committees;</a:t>
            </a:r>
            <a:endParaRPr lang="en-US" sz="2000" dirty="0">
              <a:solidFill>
                <a:prstClr val="black"/>
              </a:solidFill>
              <a:latin typeface="Bookman Old Style" panose="02050604050505020204" pitchFamily="18" charset="0"/>
            </a:endParaRPr>
          </a:p>
          <a:p>
            <a:pPr marL="731520" lvl="1" indent="-246888" algn="just">
              <a:buFont typeface="Wingdings 2"/>
              <a:buChar char=""/>
              <a:defRPr/>
            </a:pPr>
            <a:r>
              <a:rPr lang="en-US" sz="1800" dirty="0">
                <a:solidFill>
                  <a:prstClr val="black"/>
                </a:solidFill>
                <a:latin typeface="Bookman Old Style" panose="02050604050505020204" pitchFamily="18" charset="0"/>
              </a:rPr>
              <a:t>The Committee of Ways and Means</a:t>
            </a:r>
          </a:p>
          <a:p>
            <a:pPr marL="731520" lvl="1" indent="-246888" algn="just">
              <a:buFont typeface="Wingdings 2"/>
              <a:buChar char=""/>
              <a:defRPr/>
            </a:pPr>
            <a:r>
              <a:rPr lang="en-US" sz="1800" dirty="0">
                <a:solidFill>
                  <a:prstClr val="black"/>
                </a:solidFill>
                <a:latin typeface="Bookman Old Style" panose="02050604050505020204" pitchFamily="18" charset="0"/>
              </a:rPr>
              <a:t>Budget Committee</a:t>
            </a:r>
          </a:p>
          <a:p>
            <a:pPr marL="731520" lvl="1" indent="-246888" algn="just">
              <a:buFont typeface="Wingdings 2"/>
              <a:buChar char=""/>
              <a:defRPr/>
            </a:pPr>
            <a:r>
              <a:rPr lang="en-US" sz="1800" dirty="0">
                <a:solidFill>
                  <a:prstClr val="black"/>
                </a:solidFill>
                <a:latin typeface="Bookman Old Style" panose="02050604050505020204" pitchFamily="18" charset="0"/>
              </a:rPr>
              <a:t>Public Investments Committee</a:t>
            </a:r>
          </a:p>
          <a:p>
            <a:pPr marL="731520" lvl="1" indent="-246888" algn="just">
              <a:buFont typeface="Wingdings 2"/>
              <a:buChar char=""/>
              <a:defRPr/>
            </a:pPr>
            <a:r>
              <a:rPr lang="en-US" sz="1800" dirty="0">
                <a:solidFill>
                  <a:prstClr val="black"/>
                </a:solidFill>
                <a:latin typeface="Bookman Old Style" panose="02050604050505020204" pitchFamily="18" charset="0"/>
              </a:rPr>
              <a:t>Public Accounts Committee</a:t>
            </a:r>
          </a:p>
          <a:p>
            <a:pPr marL="0" lvl="0" indent="0" algn="just">
              <a:spcBef>
                <a:spcPts val="0"/>
              </a:spcBef>
              <a:buNone/>
              <a:defRPr/>
            </a:pPr>
            <a:r>
              <a:rPr lang="en-US" sz="1800" dirty="0">
                <a:solidFill>
                  <a:prstClr val="black"/>
                </a:solidFill>
                <a:latin typeface="Bookman Old Style" panose="02050604050505020204" pitchFamily="18" charset="0"/>
              </a:rPr>
              <a:t> </a:t>
            </a:r>
            <a:br>
              <a:rPr lang="en-US" sz="1800" dirty="0">
                <a:solidFill>
                  <a:prstClr val="black"/>
                </a:solidFill>
                <a:latin typeface="Bookman Old Style" panose="02050604050505020204" pitchFamily="18" charset="0"/>
              </a:rPr>
            </a:br>
            <a:r>
              <a:rPr lang="en-US" sz="1800" dirty="0">
                <a:solidFill>
                  <a:prstClr val="black"/>
                </a:solidFill>
                <a:latin typeface="Bookman Old Style" panose="02050604050505020204" pitchFamily="18" charset="0"/>
              </a:rPr>
              <a:t> </a:t>
            </a:r>
            <a:r>
              <a:rPr lang="en-US" sz="1800" b="1" dirty="0">
                <a:solidFill>
                  <a:prstClr val="black"/>
                </a:solidFill>
                <a:latin typeface="Bookman Old Style" panose="02050604050505020204" pitchFamily="18" charset="0"/>
              </a:rPr>
              <a:t>PARLIAMENTARY COMMITTEES</a:t>
            </a:r>
            <a:endParaRPr lang="en-US" sz="2000" dirty="0">
              <a:solidFill>
                <a:prstClr val="black"/>
              </a:solidFill>
              <a:latin typeface="Bookman Old Style" panose="02050604050505020204" pitchFamily="18" charset="0"/>
            </a:endParaRPr>
          </a:p>
          <a:p>
            <a:pPr marL="274320" lvl="0" indent="-274320" algn="just">
              <a:spcBef>
                <a:spcPts val="0"/>
              </a:spcBef>
              <a:buFont typeface="Wingdings 2"/>
              <a:buChar char=""/>
              <a:defRPr/>
            </a:pPr>
            <a:r>
              <a:rPr lang="en-US" sz="1800" b="1" dirty="0">
                <a:solidFill>
                  <a:prstClr val="black"/>
                </a:solidFill>
                <a:latin typeface="Bookman Old Style" panose="02050604050505020204" pitchFamily="18" charset="0"/>
              </a:rPr>
              <a:t>Committee of Supply, and Ways and Means</a:t>
            </a:r>
            <a:endParaRPr lang="en-US" sz="1800" dirty="0">
              <a:solidFill>
                <a:prstClr val="black"/>
              </a:solidFill>
              <a:latin typeface="Bookman Old Style" panose="02050604050505020204" pitchFamily="18" charset="0"/>
            </a:endParaRPr>
          </a:p>
          <a:p>
            <a:pPr marL="731520" lvl="1" indent="-246888" algn="just">
              <a:buFont typeface="Wingdings 2"/>
              <a:buChar char=""/>
              <a:defRPr/>
            </a:pPr>
            <a:r>
              <a:rPr lang="en-US" sz="1800" dirty="0">
                <a:solidFill>
                  <a:prstClr val="black"/>
                </a:solidFill>
                <a:latin typeface="Bookman Old Style" panose="02050604050505020204" pitchFamily="18" charset="0"/>
              </a:rPr>
              <a:t>Discusses the </a:t>
            </a:r>
            <a:r>
              <a:rPr lang="en-US" sz="1800" b="1" dirty="0">
                <a:solidFill>
                  <a:prstClr val="black"/>
                </a:solidFill>
                <a:latin typeface="Bookman Old Style" panose="02050604050505020204" pitchFamily="18" charset="0"/>
              </a:rPr>
              <a:t>estimates of every Ministry and after all the votes are </a:t>
            </a:r>
            <a:r>
              <a:rPr lang="en-US" sz="1800" dirty="0">
                <a:solidFill>
                  <a:prstClr val="black"/>
                </a:solidFill>
                <a:latin typeface="Bookman Old Style" panose="02050604050505020204" pitchFamily="18" charset="0"/>
              </a:rPr>
              <a:t>discussed, Parliament then tables the Finance Bill before the house.</a:t>
            </a:r>
          </a:p>
          <a:p>
            <a:pPr marL="274320" lvl="0" indent="-274320" algn="just">
              <a:spcBef>
                <a:spcPts val="0"/>
              </a:spcBef>
              <a:buFont typeface="Wingdings 2"/>
              <a:buChar char=""/>
              <a:defRPr/>
            </a:pPr>
            <a:r>
              <a:rPr lang="en-US" sz="1800" b="1" dirty="0">
                <a:solidFill>
                  <a:prstClr val="black"/>
                </a:solidFill>
                <a:latin typeface="Bookman Old Style" panose="02050604050505020204" pitchFamily="18" charset="0"/>
              </a:rPr>
              <a:t>Budget Committee</a:t>
            </a:r>
            <a:endParaRPr lang="en-US" sz="1800" dirty="0">
              <a:solidFill>
                <a:prstClr val="black"/>
              </a:solidFill>
              <a:latin typeface="Bookman Old Style" panose="02050604050505020204" pitchFamily="18" charset="0"/>
            </a:endParaRPr>
          </a:p>
          <a:p>
            <a:pPr marL="731520" lvl="1" indent="-246888" algn="just">
              <a:buFont typeface="Wingdings 2"/>
              <a:buChar char=""/>
              <a:defRPr/>
            </a:pPr>
            <a:r>
              <a:rPr lang="en-US" sz="1800" dirty="0">
                <a:solidFill>
                  <a:prstClr val="black"/>
                </a:solidFill>
                <a:latin typeface="Bookman Old Style" panose="02050604050505020204" pitchFamily="18" charset="0"/>
              </a:rPr>
              <a:t>Examines the annual or supplementary estimates of the expenditure presented to the House and report to the House what, if any, economies or improvements of form should be made in such estimates for the future, consistent with the proper carrying into effect of the policies implied in or by such estimates.</a:t>
            </a:r>
          </a:p>
          <a:p>
            <a:pPr marL="0" indent="0" algn="just">
              <a:spcBef>
                <a:spcPts val="0"/>
              </a:spcBef>
              <a:buNone/>
            </a:pPr>
            <a:endParaRPr lang="en-US" sz="2400" dirty="0">
              <a:latin typeface="Bookman Old Style" panose="02050604050505020204" pitchFamily="18" charset="0"/>
            </a:endParaRPr>
          </a:p>
          <a:p>
            <a:pPr marL="0" indent="0" algn="just">
              <a:spcBef>
                <a:spcPts val="0"/>
              </a:spcBef>
              <a:buNone/>
            </a:pPr>
            <a:endParaRPr lang="en-US" sz="2400" dirty="0">
              <a:latin typeface="Bookman Old Style" panose="02050604050505020204" pitchFamily="18" charset="0"/>
            </a:endParaRPr>
          </a:p>
          <a:p>
            <a:pPr marL="0" indent="0" algn="just" fontAlgn="auto">
              <a:spcBef>
                <a:spcPts val="0"/>
              </a:spcBef>
              <a:buFont typeface="Wingdings" panose="05000000000000000000" pitchFamily="2" charset="2"/>
              <a:buChar char="q"/>
              <a:defRPr/>
            </a:pPr>
            <a:endParaRPr lang="en-US" sz="2400" b="1" dirty="0">
              <a:latin typeface="Bookman Old Style" panose="02050604050505020204" pitchFamily="18" charset="0"/>
            </a:endParaRPr>
          </a:p>
          <a:p>
            <a:pPr marL="0" indent="0" algn="just">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2417248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15</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spcBef>
                <a:spcPts val="0"/>
              </a:spcBef>
              <a:buNone/>
            </a:pPr>
            <a:r>
              <a:rPr lang="en-US" sz="2400" b="1" dirty="0">
                <a:solidFill>
                  <a:schemeClr val="accent1">
                    <a:satMod val="150000"/>
                  </a:schemeClr>
                </a:solidFill>
                <a:latin typeface="Bookman Old Style" panose="02050604050505020204" pitchFamily="18" charset="0"/>
              </a:rPr>
              <a:t>PARLIAMENTARY COMMITTEES</a:t>
            </a:r>
            <a:endParaRPr lang="en-US" sz="2400" dirty="0">
              <a:latin typeface="Bookman Old Style" panose="02050604050505020204" pitchFamily="18" charset="0"/>
            </a:endParaRPr>
          </a:p>
          <a:p>
            <a:pPr marL="274320" lvl="0" indent="-274320" algn="just">
              <a:spcBef>
                <a:spcPts val="0"/>
              </a:spcBef>
              <a:buClr>
                <a:srgbClr val="9BBB59"/>
              </a:buClr>
              <a:buNone/>
              <a:defRPr/>
            </a:pPr>
            <a:r>
              <a:rPr lang="en-US" sz="2200" b="1" dirty="0">
                <a:solidFill>
                  <a:prstClr val="black"/>
                </a:solidFill>
                <a:latin typeface="Bookman Old Style" panose="02050604050505020204" pitchFamily="18" charset="0"/>
              </a:rPr>
              <a:t>Public Investments Committee</a:t>
            </a:r>
            <a:endParaRPr lang="en-US" sz="2200" dirty="0">
              <a:solidFill>
                <a:prstClr val="black"/>
              </a:solidFill>
              <a:latin typeface="Bookman Old Style" panose="02050604050505020204" pitchFamily="18" charset="0"/>
            </a:endParaRPr>
          </a:p>
          <a:p>
            <a:pPr marL="274320" lvl="0" indent="-274320" algn="just">
              <a:spcBef>
                <a:spcPts val="0"/>
              </a:spcBef>
              <a:buFont typeface="Wingdings 2"/>
              <a:buChar char=""/>
              <a:defRPr/>
            </a:pPr>
            <a:r>
              <a:rPr lang="en-US" sz="2200" dirty="0">
                <a:solidFill>
                  <a:prstClr val="black"/>
                </a:solidFill>
                <a:latin typeface="Bookman Old Style" panose="02050604050505020204" pitchFamily="18" charset="0"/>
              </a:rPr>
              <a:t>Select committee of the house established  for the purpose of the examination of  the working of the public investments.</a:t>
            </a:r>
          </a:p>
          <a:p>
            <a:pPr marL="0" lvl="0" indent="0" algn="just">
              <a:spcBef>
                <a:spcPts val="0"/>
              </a:spcBef>
              <a:buNone/>
              <a:defRPr/>
            </a:pPr>
            <a:r>
              <a:rPr lang="en-GB" sz="2200" b="1" dirty="0">
                <a:solidFill>
                  <a:prstClr val="black"/>
                </a:solidFill>
                <a:latin typeface="Bookman Old Style" panose="02050604050505020204" pitchFamily="18" charset="0"/>
              </a:rPr>
              <a:t>Public Accounts Committee</a:t>
            </a:r>
          </a:p>
          <a:p>
            <a:pPr marL="274320" lvl="0" indent="-274320" algn="just">
              <a:spcBef>
                <a:spcPts val="0"/>
              </a:spcBef>
              <a:buFont typeface="Wingdings 2"/>
              <a:buChar char=""/>
              <a:defRPr/>
            </a:pPr>
            <a:r>
              <a:rPr lang="en-GB" sz="2200" dirty="0">
                <a:solidFill>
                  <a:prstClr val="black"/>
                </a:solidFill>
                <a:latin typeface="Bookman Old Style" panose="02050604050505020204" pitchFamily="18" charset="0"/>
              </a:rPr>
              <a:t>Select committee of the house established for the purpose of the examination of the accounts showing the appropriation of the sum voted by the house to meet the public expenditure.</a:t>
            </a:r>
          </a:p>
          <a:p>
            <a:pPr marL="274320" lvl="0" indent="-274320" algn="just">
              <a:spcBef>
                <a:spcPts val="0"/>
              </a:spcBef>
              <a:buFont typeface="Wingdings 2"/>
              <a:buChar char=""/>
              <a:defRPr/>
            </a:pPr>
            <a:endParaRPr lang="en-US" sz="2200" dirty="0">
              <a:solidFill>
                <a:prstClr val="black"/>
              </a:solidFill>
              <a:latin typeface="Bookman Old Style" panose="02050604050505020204" pitchFamily="18" charset="0"/>
            </a:endParaRPr>
          </a:p>
          <a:p>
            <a:pPr marL="0" indent="0" algn="just">
              <a:spcBef>
                <a:spcPts val="0"/>
              </a:spcBef>
              <a:buNone/>
            </a:pPr>
            <a:endParaRPr lang="en-US" sz="2400" dirty="0">
              <a:latin typeface="Bookman Old Style" panose="02050604050505020204" pitchFamily="18" charset="0"/>
            </a:endParaRPr>
          </a:p>
          <a:p>
            <a:pPr marL="0" indent="0" algn="just" fontAlgn="auto">
              <a:spcBef>
                <a:spcPts val="0"/>
              </a:spcBef>
              <a:buNone/>
              <a:defRPr/>
            </a:pP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1454418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16</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ctr">
              <a:spcBef>
                <a:spcPts val="0"/>
              </a:spcBef>
              <a:buNone/>
            </a:pPr>
            <a:r>
              <a:rPr lang="en-US" sz="2600" b="1" dirty="0">
                <a:solidFill>
                  <a:schemeClr val="accent1">
                    <a:satMod val="150000"/>
                  </a:schemeClr>
                </a:solidFill>
                <a:latin typeface="Bookman Old Style" panose="02050604050505020204" pitchFamily="18" charset="0"/>
              </a:rPr>
              <a:t>DUTIES OF THE  NATIONAL TREASURY</a:t>
            </a:r>
          </a:p>
          <a:p>
            <a:pPr algn="just" fontAlgn="auto">
              <a:spcBef>
                <a:spcPts val="0"/>
              </a:spcBef>
              <a:buClr>
                <a:schemeClr val="accent3"/>
              </a:buClr>
              <a:buFont typeface="Wingdings" panose="05000000000000000000" pitchFamily="2" charset="2"/>
              <a:buChar char="q"/>
              <a:defRPr/>
            </a:pPr>
            <a:r>
              <a:rPr lang="en-US" sz="2600" dirty="0">
                <a:latin typeface="Bookman Old Style" panose="02050604050505020204" pitchFamily="18" charset="0"/>
              </a:rPr>
              <a:t>Establishing procedures and systems for proper  and effective management of Government funds  and property</a:t>
            </a:r>
          </a:p>
          <a:p>
            <a:pPr algn="just" fontAlgn="auto">
              <a:spcBef>
                <a:spcPts val="0"/>
              </a:spcBef>
              <a:buClr>
                <a:schemeClr val="accent3"/>
              </a:buClr>
              <a:buFont typeface="Wingdings" panose="05000000000000000000" pitchFamily="2" charset="2"/>
              <a:buChar char="q"/>
              <a:defRPr/>
            </a:pPr>
            <a:r>
              <a:rPr lang="en-US" sz="2600" dirty="0">
                <a:latin typeface="Bookman Old Style" panose="02050604050505020204" pitchFamily="18" charset="0"/>
              </a:rPr>
              <a:t>Establishing accounting procedures and systems;</a:t>
            </a:r>
          </a:p>
          <a:p>
            <a:pPr algn="just" fontAlgn="auto">
              <a:spcBef>
                <a:spcPts val="0"/>
              </a:spcBef>
              <a:buClr>
                <a:schemeClr val="accent3"/>
              </a:buClr>
              <a:buFont typeface="Wingdings" panose="05000000000000000000" pitchFamily="2" charset="2"/>
              <a:buChar char="q"/>
              <a:defRPr/>
            </a:pPr>
            <a:r>
              <a:rPr lang="en-US" sz="2600" dirty="0">
                <a:latin typeface="Bookman Old Style" panose="02050604050505020204" pitchFamily="18" charset="0"/>
              </a:rPr>
              <a:t>Superintending the expenditure of Government money and ensuring that it is properly accounted for;</a:t>
            </a:r>
          </a:p>
          <a:p>
            <a:pPr algn="just" fontAlgn="auto">
              <a:spcBef>
                <a:spcPts val="0"/>
              </a:spcBef>
              <a:buClr>
                <a:schemeClr val="accent3"/>
              </a:buClr>
              <a:buFont typeface="Wingdings" panose="05000000000000000000" pitchFamily="2" charset="2"/>
              <a:buChar char="q"/>
              <a:defRPr/>
            </a:pPr>
            <a:r>
              <a:rPr lang="en-US" sz="2600" dirty="0">
                <a:latin typeface="Bookman Old Style" panose="02050604050505020204" pitchFamily="18" charset="0"/>
              </a:rPr>
              <a:t>Preparing and submitting accounts for each financial year under the Public Audit Act, 2003 for audit by the Auditor General; and</a:t>
            </a:r>
          </a:p>
          <a:p>
            <a:pPr algn="just" fontAlgn="auto">
              <a:spcBef>
                <a:spcPts val="0"/>
              </a:spcBef>
              <a:buClr>
                <a:schemeClr val="accent3"/>
              </a:buClr>
              <a:buFont typeface="Wingdings" panose="05000000000000000000" pitchFamily="2" charset="2"/>
              <a:buChar char="q"/>
              <a:defRPr/>
            </a:pPr>
            <a:r>
              <a:rPr lang="en-US" sz="2600" dirty="0">
                <a:latin typeface="Bookman Old Style" panose="02050604050505020204" pitchFamily="18" charset="0"/>
              </a:rPr>
              <a:t>Ensuring that accounts prepared comply with the provisions of the Government Financial Management Act , 2009.</a:t>
            </a:r>
          </a:p>
          <a:p>
            <a:pPr marL="0" indent="0" algn="just">
              <a:spcBef>
                <a:spcPts val="0"/>
              </a:spcBef>
              <a:buNone/>
            </a:pPr>
            <a:endParaRPr lang="en-US" sz="2600" dirty="0">
              <a:latin typeface="Bookman Old Style" panose="02050604050505020204" pitchFamily="18" charset="0"/>
            </a:endParaRPr>
          </a:p>
          <a:p>
            <a:pPr marL="0" indent="0" algn="just" fontAlgn="auto">
              <a:spcBef>
                <a:spcPts val="0"/>
              </a:spcBef>
              <a:buFont typeface="Wingdings" panose="05000000000000000000" pitchFamily="2" charset="2"/>
              <a:buChar char="q"/>
              <a:defRPr/>
            </a:pPr>
            <a:endParaRPr lang="en-US" sz="2600" b="1" dirty="0">
              <a:latin typeface="Bookman Old Style" panose="02050604050505020204" pitchFamily="18" charset="0"/>
            </a:endParaRPr>
          </a:p>
          <a:p>
            <a:pPr marL="0" indent="0" algn="just">
              <a:spcBef>
                <a:spcPts val="0"/>
              </a:spcBef>
              <a:buNone/>
            </a:pPr>
            <a:endParaRPr lang="en-US" altLang="en-US" sz="2600" dirty="0">
              <a:latin typeface="Bookman Old Style" panose="02050604050505020204" pitchFamily="18" charset="0"/>
            </a:endParaRPr>
          </a:p>
        </p:txBody>
      </p:sp>
    </p:spTree>
    <p:extLst>
      <p:ext uri="{BB962C8B-B14F-4D97-AF65-F5344CB8AC3E}">
        <p14:creationId xmlns:p14="http://schemas.microsoft.com/office/powerpoint/2010/main" val="2422573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17</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just">
              <a:spcBef>
                <a:spcPts val="0"/>
              </a:spcBef>
              <a:buNone/>
            </a:pPr>
            <a:r>
              <a:rPr lang="en-US" sz="2800" b="1" dirty="0">
                <a:solidFill>
                  <a:schemeClr val="accent1">
                    <a:tint val="88000"/>
                    <a:satMod val="150000"/>
                  </a:schemeClr>
                </a:solidFill>
                <a:latin typeface="Bookman Old Style" panose="02050604050505020204" pitchFamily="18" charset="0"/>
              </a:rPr>
              <a:t>Sources of National Government funds</a:t>
            </a:r>
          </a:p>
          <a:p>
            <a:pPr marL="0" lvl="2" indent="0" algn="just" fontAlgn="auto">
              <a:spcBef>
                <a:spcPts val="0"/>
              </a:spcBef>
              <a:buClr>
                <a:schemeClr val="accent4"/>
              </a:buClr>
              <a:buFont typeface="Wingdings 2"/>
              <a:buNone/>
              <a:defRPr/>
            </a:pPr>
            <a:r>
              <a:rPr lang="en-US" sz="2800" b="1" u="sng" dirty="0">
                <a:latin typeface="Bookman Old Style" panose="02050604050505020204" pitchFamily="18" charset="0"/>
              </a:rPr>
              <a:t>Internal Sources</a:t>
            </a:r>
            <a:endParaRPr lang="en-US" sz="2800" dirty="0">
              <a:latin typeface="Bookman Old Style" panose="02050604050505020204" pitchFamily="18" charset="0"/>
            </a:endParaRPr>
          </a:p>
          <a:p>
            <a:pPr marL="457200" lvl="2" indent="-457200" algn="just" fontAlgn="auto">
              <a:spcBef>
                <a:spcPts val="0"/>
              </a:spcBef>
              <a:buFont typeface="Wingdings" panose="05000000000000000000" pitchFamily="2" charset="2"/>
              <a:buChar char="q"/>
              <a:defRPr/>
            </a:pPr>
            <a:r>
              <a:rPr lang="en-US" sz="2800" dirty="0">
                <a:latin typeface="Bookman Old Style" panose="02050604050505020204" pitchFamily="18" charset="0"/>
              </a:rPr>
              <a:t>Taxes  e.g., VAT, Income tax, Customs duties </a:t>
            </a:r>
            <a:r>
              <a:rPr lang="en-US" sz="2800" dirty="0" err="1">
                <a:latin typeface="Bookman Old Style" panose="02050604050505020204" pitchFamily="18" charset="0"/>
              </a:rPr>
              <a:t>etc</a:t>
            </a:r>
            <a:endParaRPr lang="en-US" sz="2800" dirty="0">
              <a:latin typeface="Bookman Old Style" panose="02050604050505020204" pitchFamily="18" charset="0"/>
            </a:endParaRPr>
          </a:p>
          <a:p>
            <a:pPr marL="457200" lvl="2" indent="-457200" algn="just" fontAlgn="auto">
              <a:spcBef>
                <a:spcPts val="0"/>
              </a:spcBef>
              <a:buFont typeface="Wingdings" panose="05000000000000000000" pitchFamily="2" charset="2"/>
              <a:buChar char="q"/>
              <a:defRPr/>
            </a:pPr>
            <a:r>
              <a:rPr lang="en-US" sz="2800" dirty="0">
                <a:latin typeface="Bookman Old Style" panose="02050604050505020204" pitchFamily="18" charset="0"/>
              </a:rPr>
              <a:t>Fees  e.g., licenses</a:t>
            </a:r>
          </a:p>
          <a:p>
            <a:pPr marL="457200" lvl="2" indent="-457200" algn="just" fontAlgn="auto">
              <a:spcBef>
                <a:spcPts val="0"/>
              </a:spcBef>
              <a:buFont typeface="Wingdings" panose="05000000000000000000" pitchFamily="2" charset="2"/>
              <a:buChar char="q"/>
              <a:defRPr/>
            </a:pPr>
            <a:r>
              <a:rPr lang="en-US" sz="2800" dirty="0">
                <a:latin typeface="Bookman Old Style" panose="02050604050505020204" pitchFamily="18" charset="0"/>
              </a:rPr>
              <a:t>Fines – penalties</a:t>
            </a:r>
          </a:p>
          <a:p>
            <a:pPr marL="457200" lvl="2" indent="-457200" algn="just" fontAlgn="auto">
              <a:spcBef>
                <a:spcPts val="0"/>
              </a:spcBef>
              <a:buFont typeface="Wingdings" panose="05000000000000000000" pitchFamily="2" charset="2"/>
              <a:buChar char="q"/>
              <a:defRPr/>
            </a:pPr>
            <a:r>
              <a:rPr lang="en-US" sz="2800" dirty="0">
                <a:latin typeface="Bookman Old Style" panose="02050604050505020204" pitchFamily="18" charset="0"/>
              </a:rPr>
              <a:t>Internal borrowing – Treasury Bills &amp; Bonds</a:t>
            </a:r>
          </a:p>
          <a:p>
            <a:pPr marL="457200" lvl="1" indent="-457200" algn="just" fontAlgn="auto">
              <a:spcBef>
                <a:spcPts val="0"/>
              </a:spcBef>
              <a:buFont typeface="Wingdings" panose="05000000000000000000" pitchFamily="2" charset="2"/>
              <a:buChar char="q"/>
              <a:defRPr/>
            </a:pPr>
            <a:r>
              <a:rPr lang="en-GB">
                <a:latin typeface="Bookman Old Style" panose="02050604050505020204" pitchFamily="18" charset="0"/>
              </a:rPr>
              <a:t> Earnings </a:t>
            </a:r>
            <a:r>
              <a:rPr lang="en-GB" dirty="0">
                <a:latin typeface="Bookman Old Style" panose="02050604050505020204" pitchFamily="18" charset="0"/>
              </a:rPr>
              <a:t>from visible and invisible exports.</a:t>
            </a:r>
          </a:p>
          <a:p>
            <a:pPr algn="just" fontAlgn="auto">
              <a:spcBef>
                <a:spcPts val="0"/>
              </a:spcBef>
              <a:buFont typeface="Wingdings" panose="05000000000000000000" pitchFamily="2" charset="2"/>
              <a:buChar char="q"/>
              <a:defRPr/>
            </a:pPr>
            <a:r>
              <a:rPr lang="en-GB" sz="2800" dirty="0">
                <a:latin typeface="Bookman Old Style" panose="02050604050505020204" pitchFamily="18" charset="0"/>
              </a:rPr>
              <a:t>Deficit financing/over issue/printing of money</a:t>
            </a:r>
          </a:p>
          <a:p>
            <a:pPr algn="just" fontAlgn="auto">
              <a:spcBef>
                <a:spcPts val="0"/>
              </a:spcBef>
              <a:buFont typeface="Wingdings" panose="05000000000000000000" pitchFamily="2" charset="2"/>
              <a:buChar char="q"/>
              <a:defRPr/>
            </a:pPr>
            <a:r>
              <a:rPr lang="en-GB" sz="2800" dirty="0">
                <a:latin typeface="Bookman Old Style" panose="02050604050505020204" pitchFamily="18" charset="0"/>
              </a:rPr>
              <a:t>Royalties (use of natural resources e.g. minerals, forests)</a:t>
            </a:r>
          </a:p>
          <a:p>
            <a:pPr marL="0" indent="0" algn="just">
              <a:spcBef>
                <a:spcPts val="0"/>
              </a:spcBef>
              <a:buNone/>
            </a:pPr>
            <a:endParaRPr lang="en-US" altLang="en-US" sz="2800" dirty="0">
              <a:latin typeface="Bookman Old Style" panose="02050604050505020204" pitchFamily="18" charset="0"/>
            </a:endParaRPr>
          </a:p>
        </p:txBody>
      </p:sp>
    </p:spTree>
    <p:extLst>
      <p:ext uri="{BB962C8B-B14F-4D97-AF65-F5344CB8AC3E}">
        <p14:creationId xmlns:p14="http://schemas.microsoft.com/office/powerpoint/2010/main" val="3211583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18</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just">
              <a:spcBef>
                <a:spcPts val="0"/>
              </a:spcBef>
              <a:buNone/>
            </a:pPr>
            <a:r>
              <a:rPr lang="en-US" sz="2800" b="1" dirty="0">
                <a:solidFill>
                  <a:schemeClr val="accent1">
                    <a:tint val="88000"/>
                    <a:satMod val="150000"/>
                  </a:schemeClr>
                </a:solidFill>
                <a:latin typeface="Bookman Old Style" panose="02050604050505020204" pitchFamily="18" charset="0"/>
              </a:rPr>
              <a:t>Sources of National Government funds</a:t>
            </a:r>
          </a:p>
          <a:p>
            <a:pPr marL="0" indent="0" algn="just">
              <a:spcBef>
                <a:spcPts val="0"/>
              </a:spcBef>
              <a:buNone/>
            </a:pPr>
            <a:r>
              <a:rPr lang="en-GB" sz="2800" b="1" u="sng" dirty="0">
                <a:latin typeface="Bookman Old Style" panose="02050604050505020204" pitchFamily="18" charset="0"/>
              </a:rPr>
              <a:t>External Sources</a:t>
            </a:r>
          </a:p>
          <a:p>
            <a:pPr marL="539496" lvl="3" indent="-457200">
              <a:spcBef>
                <a:spcPts val="600"/>
              </a:spcBef>
              <a:buFont typeface="Wingdings" panose="05000000000000000000" pitchFamily="2" charset="2"/>
              <a:buChar char="q"/>
              <a:defRPr/>
            </a:pPr>
            <a:r>
              <a:rPr lang="en-US" sz="2800" dirty="0">
                <a:latin typeface="Bookman Old Style" panose="02050604050505020204" pitchFamily="18" charset="0"/>
              </a:rPr>
              <a:t>External borrowing – international institutions &amp; foreign governments</a:t>
            </a:r>
          </a:p>
          <a:p>
            <a:pPr marL="539496" lvl="3" indent="-457200">
              <a:spcBef>
                <a:spcPts val="600"/>
              </a:spcBef>
              <a:buFont typeface="Wingdings" panose="05000000000000000000" pitchFamily="2" charset="2"/>
              <a:buChar char="q"/>
              <a:defRPr/>
            </a:pPr>
            <a:r>
              <a:rPr lang="en-US" sz="2800" dirty="0">
                <a:latin typeface="Bookman Old Style" panose="02050604050505020204" pitchFamily="18" charset="0"/>
              </a:rPr>
              <a:t>Donations from foreign partners</a:t>
            </a:r>
          </a:p>
          <a:p>
            <a:pPr marL="539496" lvl="3" indent="-457200">
              <a:spcBef>
                <a:spcPts val="600"/>
              </a:spcBef>
              <a:buFont typeface="Wingdings" panose="05000000000000000000" pitchFamily="2" charset="2"/>
              <a:buChar char="q"/>
              <a:defRPr/>
            </a:pPr>
            <a:r>
              <a:rPr lang="en-US" sz="2800" dirty="0">
                <a:latin typeface="Bookman Old Style" panose="02050604050505020204" pitchFamily="18" charset="0"/>
              </a:rPr>
              <a:t>Grants </a:t>
            </a:r>
          </a:p>
          <a:p>
            <a:pPr marL="0" indent="0" algn="just">
              <a:spcBef>
                <a:spcPts val="0"/>
              </a:spcBef>
              <a:buNone/>
            </a:pPr>
            <a:endParaRPr lang="en-US" altLang="en-US" sz="2800" dirty="0">
              <a:latin typeface="Bookman Old Style" panose="02050604050505020204" pitchFamily="18" charset="0"/>
            </a:endParaRPr>
          </a:p>
        </p:txBody>
      </p:sp>
    </p:spTree>
    <p:extLst>
      <p:ext uri="{BB962C8B-B14F-4D97-AF65-F5344CB8AC3E}">
        <p14:creationId xmlns:p14="http://schemas.microsoft.com/office/powerpoint/2010/main" val="122405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19</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just">
              <a:spcBef>
                <a:spcPts val="0"/>
              </a:spcBef>
              <a:buNone/>
            </a:pPr>
            <a:r>
              <a:rPr lang="en-US" b="1" dirty="0">
                <a:solidFill>
                  <a:schemeClr val="accent1">
                    <a:satMod val="150000"/>
                  </a:schemeClr>
                </a:solidFill>
                <a:latin typeface="Bookman Old Style" panose="02050604050505020204" pitchFamily="18" charset="0"/>
              </a:rPr>
              <a:t>Sources of County Government funds</a:t>
            </a:r>
          </a:p>
          <a:p>
            <a:pPr algn="just">
              <a:spcBef>
                <a:spcPts val="0"/>
              </a:spcBef>
              <a:buFont typeface="Wingdings" panose="05000000000000000000" pitchFamily="2" charset="2"/>
              <a:buChar char="q"/>
            </a:pPr>
            <a:r>
              <a:rPr lang="en-US" altLang="en-US" dirty="0">
                <a:latin typeface="Bookman Old Style" panose="02050604050505020204" pitchFamily="18" charset="0"/>
              </a:rPr>
              <a:t>Disbursements from the National Treasury</a:t>
            </a:r>
          </a:p>
          <a:p>
            <a:pPr algn="just">
              <a:spcBef>
                <a:spcPts val="0"/>
              </a:spcBef>
              <a:buFont typeface="Wingdings" panose="05000000000000000000" pitchFamily="2" charset="2"/>
              <a:buChar char="q"/>
            </a:pPr>
            <a:r>
              <a:rPr lang="en-US" altLang="en-US" dirty="0">
                <a:latin typeface="Bookman Old Style" panose="02050604050505020204" pitchFamily="18" charset="0"/>
              </a:rPr>
              <a:t>Property rates</a:t>
            </a:r>
          </a:p>
          <a:p>
            <a:pPr algn="just">
              <a:spcBef>
                <a:spcPts val="0"/>
              </a:spcBef>
              <a:buFont typeface="Wingdings" panose="05000000000000000000" pitchFamily="2" charset="2"/>
              <a:buChar char="q"/>
            </a:pPr>
            <a:r>
              <a:rPr lang="en-US" altLang="en-US" dirty="0">
                <a:latin typeface="Bookman Old Style" panose="02050604050505020204" pitchFamily="18" charset="0"/>
              </a:rPr>
              <a:t>Entertainment taxes</a:t>
            </a:r>
          </a:p>
          <a:p>
            <a:pPr algn="just">
              <a:spcBef>
                <a:spcPts val="0"/>
              </a:spcBef>
              <a:buFont typeface="Wingdings" panose="05000000000000000000" pitchFamily="2" charset="2"/>
              <a:buChar char="q"/>
            </a:pPr>
            <a:r>
              <a:rPr lang="en-US" altLang="en-US" dirty="0">
                <a:latin typeface="Bookman Old Style" panose="02050604050505020204" pitchFamily="18" charset="0"/>
              </a:rPr>
              <a:t>Charges for services they provide</a:t>
            </a:r>
          </a:p>
          <a:p>
            <a:pPr algn="just">
              <a:spcBef>
                <a:spcPts val="0"/>
              </a:spcBef>
              <a:buFont typeface="Wingdings" panose="05000000000000000000" pitchFamily="2" charset="2"/>
              <a:buChar char="q"/>
            </a:pPr>
            <a:r>
              <a:rPr lang="en-US" altLang="en-US" dirty="0">
                <a:latin typeface="Bookman Old Style" panose="02050604050505020204" pitchFamily="18" charset="0"/>
              </a:rPr>
              <a:t>Any other tax authorized by an Act of Parliament</a:t>
            </a:r>
          </a:p>
          <a:p>
            <a:pPr marL="0" indent="0" algn="just">
              <a:spcBef>
                <a:spcPts val="0"/>
              </a:spcBef>
              <a:buNone/>
            </a:pPr>
            <a:endParaRPr lang="en-US" altLang="en-US" dirty="0">
              <a:latin typeface="Bookman Old Style" panose="02050604050505020204" pitchFamily="18" charset="0"/>
            </a:endParaRPr>
          </a:p>
        </p:txBody>
      </p:sp>
    </p:spTree>
    <p:extLst>
      <p:ext uri="{BB962C8B-B14F-4D97-AF65-F5344CB8AC3E}">
        <p14:creationId xmlns:p14="http://schemas.microsoft.com/office/powerpoint/2010/main" val="317410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nSpc>
                <a:spcPct val="115000"/>
              </a:lnSpc>
              <a:spcBef>
                <a:spcPts val="0"/>
              </a:spcBef>
              <a:spcAft>
                <a:spcPts val="0"/>
              </a:spcAft>
            </a:pPr>
            <a:r>
              <a:rPr lang="en-US" sz="2800" dirty="0">
                <a:latin typeface="Bookman Old Style" panose="02050604050505020204" pitchFamily="18" charset="0"/>
              </a:rPr>
              <a:t>Module Competence</a:t>
            </a:r>
          </a:p>
          <a:p>
            <a:pPr marL="0" marR="0">
              <a:lnSpc>
                <a:spcPct val="115000"/>
              </a:lnSpc>
              <a:spcBef>
                <a:spcPts val="0"/>
              </a:spcBef>
              <a:spcAft>
                <a:spcPts val="0"/>
              </a:spcAft>
            </a:pPr>
            <a:r>
              <a:rPr lang="en-US" sz="2800" b="0" dirty="0">
                <a:latin typeface="Bookman Old Style" panose="02050604050505020204" pitchFamily="18" charset="0"/>
              </a:rPr>
              <a:t>This Module is designed to develop learner competencies in strengthening health care systems at their level within the health sector in Kenya</a:t>
            </a:r>
            <a:endParaRPr lang="en-US" sz="2000" b="0" dirty="0">
              <a:latin typeface="Bookman Old Style" panose="02050604050505020204" pitchFamily="18" charset="0"/>
            </a:endParaRPr>
          </a:p>
          <a:p>
            <a:pPr marL="0" marR="0">
              <a:lnSpc>
                <a:spcPct val="115000"/>
              </a:lnSpc>
              <a:spcBef>
                <a:spcPts val="0"/>
              </a:spcBef>
              <a:spcAft>
                <a:spcPts val="0"/>
              </a:spcAft>
            </a:pPr>
            <a:endParaRPr lang="en-US" sz="2800" b="0" dirty="0">
              <a:latin typeface="Bookman Old Style" panose="02050604050505020204" pitchFamily="18" charset="0"/>
            </a:endParaRPr>
          </a:p>
          <a:p>
            <a:pPr marL="0" marR="0" algn="ctr">
              <a:lnSpc>
                <a:spcPct val="115000"/>
              </a:lnSpc>
              <a:spcBef>
                <a:spcPts val="0"/>
              </a:spcBef>
              <a:spcAft>
                <a:spcPts val="0"/>
              </a:spcAft>
            </a:pPr>
            <a:endParaRPr lang="en-US" sz="2800" b="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F2688A58-7EBD-4352-985F-DBE786E37319}" type="slidenum">
              <a:rPr lang="en-US" smtClean="0"/>
              <a:t>2</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3743861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20</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ctr">
              <a:spcBef>
                <a:spcPts val="0"/>
              </a:spcBef>
              <a:buNone/>
            </a:pPr>
            <a:r>
              <a:rPr lang="en-US" altLang="en-US" sz="2800" b="1" dirty="0">
                <a:latin typeface="Bookman Old Style" panose="02050604050505020204" pitchFamily="18" charset="0"/>
              </a:rPr>
              <a:t>SOURCES OF HEALTH CARE FINANCING</a:t>
            </a:r>
            <a:endParaRPr lang="en-US" altLang="en-US" sz="2800" dirty="0">
              <a:latin typeface="Bookman Old Style" panose="02050604050505020204" pitchFamily="18" charset="0"/>
            </a:endParaRPr>
          </a:p>
          <a:p>
            <a:pPr algn="just">
              <a:buFont typeface="Wingdings" panose="05000000000000000000" pitchFamily="2" charset="2"/>
              <a:buChar char="q"/>
            </a:pPr>
            <a:r>
              <a:rPr lang="en-US" altLang="en-US" sz="2800" dirty="0">
                <a:latin typeface="Bookman Old Style" panose="02050604050505020204" pitchFamily="18" charset="0"/>
              </a:rPr>
              <a:t>Treasury Allocations</a:t>
            </a:r>
          </a:p>
          <a:p>
            <a:pPr algn="just">
              <a:buFont typeface="Wingdings" panose="05000000000000000000" pitchFamily="2" charset="2"/>
              <a:buChar char="q"/>
            </a:pPr>
            <a:r>
              <a:rPr lang="en-US" altLang="en-US" sz="2800" dirty="0">
                <a:latin typeface="Bookman Old Style" panose="02050604050505020204" pitchFamily="18" charset="0"/>
              </a:rPr>
              <a:t>Social  Insurance (Health Insurance)</a:t>
            </a:r>
          </a:p>
          <a:p>
            <a:pPr algn="just">
              <a:buFont typeface="Wingdings" panose="05000000000000000000" pitchFamily="2" charset="2"/>
              <a:buChar char="q"/>
            </a:pPr>
            <a:r>
              <a:rPr lang="en-US" altLang="en-US" sz="2800" dirty="0">
                <a:latin typeface="Bookman Old Style" panose="02050604050505020204" pitchFamily="18" charset="0"/>
              </a:rPr>
              <a:t>User Fees (Cost Sharing)</a:t>
            </a:r>
          </a:p>
          <a:p>
            <a:pPr algn="just">
              <a:buFont typeface="Wingdings" panose="05000000000000000000" pitchFamily="2" charset="2"/>
              <a:buChar char="q"/>
            </a:pPr>
            <a:r>
              <a:rPr lang="en-US" altLang="en-US" sz="2800" dirty="0" err="1">
                <a:latin typeface="Bookman Old Style" panose="02050604050505020204" pitchFamily="18" charset="0"/>
              </a:rPr>
              <a:t>Harambee</a:t>
            </a:r>
            <a:r>
              <a:rPr lang="en-US" altLang="en-US" sz="2800" dirty="0">
                <a:latin typeface="Bookman Old Style" panose="02050604050505020204" pitchFamily="18" charset="0"/>
              </a:rPr>
              <a:t> Efforts</a:t>
            </a:r>
          </a:p>
          <a:p>
            <a:pPr algn="just">
              <a:buFont typeface="Wingdings" panose="05000000000000000000" pitchFamily="2" charset="2"/>
              <a:buChar char="q"/>
            </a:pPr>
            <a:r>
              <a:rPr lang="en-US" altLang="en-US" sz="2800" b="1" dirty="0">
                <a:latin typeface="Bookman Old Style" panose="02050604050505020204" pitchFamily="18" charset="0"/>
              </a:rPr>
              <a:t>CDF </a:t>
            </a:r>
            <a:r>
              <a:rPr lang="en-US" altLang="en-US" sz="2800" dirty="0">
                <a:latin typeface="Bookman Old Style" panose="02050604050505020204" pitchFamily="18" charset="0"/>
              </a:rPr>
              <a:t>(Community Development Fund) AND </a:t>
            </a:r>
            <a:r>
              <a:rPr lang="en-US" altLang="en-US" sz="2800" b="1" dirty="0" err="1">
                <a:latin typeface="Bookman Old Style" panose="02050604050505020204" pitchFamily="18" charset="0"/>
              </a:rPr>
              <a:t>LATF</a:t>
            </a:r>
            <a:r>
              <a:rPr lang="en-US" altLang="en-US" sz="2800" dirty="0">
                <a:latin typeface="Bookman Old Style" panose="02050604050505020204" pitchFamily="18" charset="0"/>
              </a:rPr>
              <a:t> (Local Authority Trust Fund)</a:t>
            </a:r>
          </a:p>
          <a:p>
            <a:pPr algn="just">
              <a:buFont typeface="Wingdings" panose="05000000000000000000" pitchFamily="2" charset="2"/>
              <a:buChar char="q"/>
            </a:pPr>
            <a:r>
              <a:rPr lang="en-US" altLang="en-US" sz="2800" dirty="0">
                <a:latin typeface="Bookman Old Style" panose="02050604050505020204" pitchFamily="18" charset="0"/>
              </a:rPr>
              <a:t>Development Partners</a:t>
            </a:r>
          </a:p>
          <a:p>
            <a:pPr algn="just">
              <a:buFont typeface="Wingdings" panose="05000000000000000000" pitchFamily="2" charset="2"/>
              <a:buChar char="q"/>
            </a:pPr>
            <a:r>
              <a:rPr lang="en-US" altLang="en-US" sz="2800" dirty="0">
                <a:latin typeface="Bookman Old Style" panose="02050604050505020204" pitchFamily="18" charset="0"/>
              </a:rPr>
              <a:t>Donor funding</a:t>
            </a:r>
          </a:p>
          <a:p>
            <a:pPr algn="just">
              <a:buFont typeface="Wingdings" panose="05000000000000000000" pitchFamily="2" charset="2"/>
              <a:buChar char="q"/>
            </a:pPr>
            <a:r>
              <a:rPr lang="en-US" altLang="en-US" sz="2800" dirty="0">
                <a:latin typeface="Bookman Old Style" panose="02050604050505020204" pitchFamily="18" charset="0"/>
              </a:rPr>
              <a:t>Grants</a:t>
            </a:r>
          </a:p>
          <a:p>
            <a:pPr marL="0" indent="0" algn="just">
              <a:spcBef>
                <a:spcPts val="0"/>
              </a:spcBef>
              <a:buNone/>
            </a:pPr>
            <a:endParaRPr lang="en-US" altLang="en-US" sz="2800" dirty="0">
              <a:latin typeface="Bookman Old Style" panose="02050604050505020204" pitchFamily="18" charset="0"/>
            </a:endParaRPr>
          </a:p>
        </p:txBody>
      </p:sp>
    </p:spTree>
    <p:extLst>
      <p:ext uri="{BB962C8B-B14F-4D97-AF65-F5344CB8AC3E}">
        <p14:creationId xmlns:p14="http://schemas.microsoft.com/office/powerpoint/2010/main" val="1977674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21</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a:bodyPr>
          <a:lstStyle/>
          <a:p>
            <a:pPr marL="0" indent="0" algn="ctr">
              <a:spcBef>
                <a:spcPts val="0"/>
              </a:spcBef>
              <a:buNone/>
            </a:pPr>
            <a:r>
              <a:rPr lang="en-US" altLang="en-US" b="1" dirty="0">
                <a:latin typeface="Bookman Old Style" panose="02050604050505020204" pitchFamily="18" charset="0"/>
              </a:rPr>
              <a:t>Financial Accounting Systems and mechanisms</a:t>
            </a:r>
          </a:p>
          <a:p>
            <a:pPr marL="0" indent="0" algn="just">
              <a:spcBef>
                <a:spcPts val="0"/>
              </a:spcBef>
              <a:buNone/>
            </a:pPr>
            <a:r>
              <a:rPr lang="en-US" altLang="en-US" sz="2800" dirty="0">
                <a:latin typeface="Bookman Old Style" panose="02050604050505020204" pitchFamily="18" charset="0"/>
              </a:rPr>
              <a:t>Focus on the following issues</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Principles</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Accounting cycle</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Financial statements</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Financial auditing processes</a:t>
            </a:r>
          </a:p>
          <a:p>
            <a:pPr marL="0" indent="0" algn="just">
              <a:spcBef>
                <a:spcPts val="0"/>
              </a:spcBef>
              <a:buFont typeface="Wingdings" panose="05000000000000000000" pitchFamily="2" charset="2"/>
              <a:buChar char="q"/>
              <a:defRPr/>
            </a:pPr>
            <a:endParaRPr lang="en-US" altLang="en-US" sz="2400" dirty="0">
              <a:latin typeface="Bookman Old Style" panose="02050604050505020204" pitchFamily="18" charset="0"/>
            </a:endParaRPr>
          </a:p>
          <a:p>
            <a:pPr marL="0" indent="0" algn="just" fontAlgn="auto">
              <a:spcBef>
                <a:spcPts val="0"/>
              </a:spcBef>
              <a:spcAft>
                <a:spcPts val="0"/>
              </a:spcAft>
              <a:buNone/>
              <a:defRPr/>
            </a:pPr>
            <a:endParaRPr lang="en-US" sz="2400" dirty="0">
              <a:latin typeface="Bookman Old Style" panose="02050604050505020204" pitchFamily="18" charset="0"/>
            </a:endParaRPr>
          </a:p>
          <a:p>
            <a:pPr marL="0" indent="0" algn="just" fontAlgn="auto">
              <a:spcBef>
                <a:spcPts val="0"/>
              </a:spcBef>
              <a:spcAft>
                <a:spcPts val="0"/>
              </a:spcAft>
              <a:buFont typeface="Wingdings" panose="05000000000000000000" pitchFamily="2" charset="2"/>
              <a:buChar char="q"/>
              <a:defRPr/>
            </a:pPr>
            <a:endParaRPr lang="en-US" sz="2400" dirty="0">
              <a:latin typeface="Bookman Old Style" panose="02050604050505020204" pitchFamily="18" charset="0"/>
            </a:endParaRPr>
          </a:p>
          <a:p>
            <a:pPr marL="0" indent="0" algn="just">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2541153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22</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just">
              <a:spcBef>
                <a:spcPts val="0"/>
              </a:spcBef>
              <a:buNone/>
            </a:pPr>
            <a:r>
              <a:rPr lang="en-US" altLang="en-US" sz="2800" b="1" dirty="0">
                <a:latin typeface="Bookman Old Style" panose="02050604050505020204" pitchFamily="18" charset="0"/>
              </a:rPr>
              <a:t>Core Principles for Financial Resource Management</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Maintain public trust</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Ensure internal and external accountability </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Ensure risk management and mitigation</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Minimize risk to support groups and volunteers through education/training</a:t>
            </a:r>
          </a:p>
          <a:p>
            <a:pPr algn="just">
              <a:spcBef>
                <a:spcPts val="0"/>
              </a:spcBef>
              <a:buFont typeface="Wingdings" panose="05000000000000000000" pitchFamily="2" charset="2"/>
              <a:buChar char="q"/>
            </a:pPr>
            <a:r>
              <a:rPr lang="en-US" altLang="en-US" sz="2800" dirty="0">
                <a:latin typeface="Bookman Old Style" panose="02050604050505020204" pitchFamily="18" charset="0"/>
              </a:rPr>
              <a:t>Clearly identify role of Extension and role of Support Group</a:t>
            </a:r>
          </a:p>
          <a:p>
            <a:pPr marL="0" indent="0" algn="just">
              <a:spcBef>
                <a:spcPts val="0"/>
              </a:spcBef>
              <a:buNone/>
              <a:defRPr/>
            </a:pPr>
            <a:endParaRPr lang="en-US" sz="2800" dirty="0">
              <a:latin typeface="Bookman Old Style" panose="02050604050505020204" pitchFamily="18" charset="0"/>
            </a:endParaRPr>
          </a:p>
          <a:p>
            <a:pPr marL="0" indent="0" algn="just" fontAlgn="auto">
              <a:spcBef>
                <a:spcPts val="0"/>
              </a:spcBef>
              <a:buFont typeface="Wingdings" panose="05000000000000000000" pitchFamily="2" charset="2"/>
              <a:buChar char="q"/>
              <a:defRPr/>
            </a:pPr>
            <a:endParaRPr lang="en-US" sz="2800" b="1" dirty="0">
              <a:latin typeface="Bookman Old Style" panose="02050604050505020204" pitchFamily="18" charset="0"/>
            </a:endParaRPr>
          </a:p>
          <a:p>
            <a:pPr marL="0" indent="0" algn="just">
              <a:spcBef>
                <a:spcPts val="0"/>
              </a:spcBef>
              <a:buNone/>
            </a:pPr>
            <a:endParaRPr lang="en-US" altLang="en-US" sz="2800" dirty="0">
              <a:latin typeface="Bookman Old Style" panose="02050604050505020204" pitchFamily="18" charset="0"/>
            </a:endParaRPr>
          </a:p>
        </p:txBody>
      </p:sp>
    </p:spTree>
    <p:extLst>
      <p:ext uri="{BB962C8B-B14F-4D97-AF65-F5344CB8AC3E}">
        <p14:creationId xmlns:p14="http://schemas.microsoft.com/office/powerpoint/2010/main" val="1223799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23</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fontScale="92500"/>
          </a:bodyPr>
          <a:lstStyle/>
          <a:p>
            <a:pPr marL="0" indent="0" algn="ctr">
              <a:spcBef>
                <a:spcPts val="0"/>
              </a:spcBef>
              <a:buNone/>
            </a:pPr>
            <a:r>
              <a:rPr lang="en-US" altLang="en-US" b="1" dirty="0">
                <a:latin typeface="Bookman Old Style" panose="02050604050505020204" pitchFamily="18" charset="0"/>
              </a:rPr>
              <a:t>FINANCIAL ACCOUNTING SYSTEM</a:t>
            </a:r>
            <a:endParaRPr lang="en-US" altLang="en-US" dirty="0">
              <a:latin typeface="Bookman Old Style" panose="02050604050505020204" pitchFamily="18" charset="0"/>
            </a:endParaRPr>
          </a:p>
          <a:p>
            <a:pPr marL="0" indent="0" algn="just">
              <a:spcBef>
                <a:spcPts val="0"/>
              </a:spcBef>
              <a:buFont typeface="Wingdings" panose="05000000000000000000" pitchFamily="2" charset="2"/>
              <a:buChar char="q"/>
              <a:defRPr/>
            </a:pPr>
            <a:r>
              <a:rPr lang="en-US" sz="2400" dirty="0">
                <a:latin typeface="Bookman Old Style" panose="02050604050505020204" pitchFamily="18" charset="0"/>
              </a:rPr>
              <a:t>Accounting: “It is recording assembly and summarization of financial effects of executive action. </a:t>
            </a:r>
          </a:p>
          <a:p>
            <a:pPr marL="0" indent="0" algn="just">
              <a:spcBef>
                <a:spcPts val="0"/>
              </a:spcBef>
              <a:buFont typeface="Wingdings" panose="05000000000000000000" pitchFamily="2" charset="2"/>
              <a:buChar char="q"/>
              <a:defRPr/>
            </a:pPr>
            <a:r>
              <a:rPr lang="en-US" sz="2400" dirty="0">
                <a:latin typeface="Bookman Old Style" panose="02050604050505020204" pitchFamily="18" charset="0"/>
              </a:rPr>
              <a:t>A harmonious relationship between budget and account is important to current comparisons, between goals set in and accomplished.”</a:t>
            </a:r>
          </a:p>
          <a:p>
            <a:pPr marL="0" indent="0" algn="just">
              <a:spcBef>
                <a:spcPts val="0"/>
              </a:spcBef>
              <a:buFont typeface="Wingdings" panose="05000000000000000000" pitchFamily="2" charset="2"/>
              <a:buChar char="q"/>
              <a:defRPr/>
            </a:pPr>
            <a:r>
              <a:rPr lang="en-US" sz="2400" dirty="0">
                <a:latin typeface="Bookman Old Style" panose="02050604050505020204" pitchFamily="18" charset="0"/>
              </a:rPr>
              <a:t>Auditing: “It is the investigation and report on the fidelity and legality of all financial transactions”.  </a:t>
            </a:r>
          </a:p>
          <a:p>
            <a:pPr marL="0" indent="0" algn="just" fontAlgn="auto">
              <a:spcBef>
                <a:spcPts val="0"/>
              </a:spcBef>
              <a:spcAft>
                <a:spcPts val="0"/>
              </a:spcAft>
              <a:buFont typeface="Wingdings" panose="05000000000000000000" pitchFamily="2" charset="2"/>
              <a:buChar char="q"/>
              <a:defRPr/>
            </a:pPr>
            <a:r>
              <a:rPr lang="en-US" sz="2400" dirty="0">
                <a:latin typeface="Bookman Old Style" panose="02050604050505020204" pitchFamily="18" charset="0"/>
              </a:rPr>
              <a:t>Areas that deals with government policies and procedures for the collection and utilization of public resources need proper system &amp; mechanism in place.</a:t>
            </a:r>
          </a:p>
          <a:p>
            <a:pPr marL="0" indent="0" algn="just" fontAlgn="auto">
              <a:spcBef>
                <a:spcPts val="0"/>
              </a:spcBef>
              <a:spcAft>
                <a:spcPts val="0"/>
              </a:spcAft>
              <a:buFont typeface="Wingdings" panose="05000000000000000000" pitchFamily="2" charset="2"/>
              <a:buChar char="q"/>
              <a:defRPr/>
            </a:pPr>
            <a:r>
              <a:rPr lang="en-US" sz="2400" dirty="0">
                <a:latin typeface="Bookman Old Style" panose="02050604050505020204" pitchFamily="18" charset="0"/>
              </a:rPr>
              <a:t>Right system help in the proper financing of public goods and utilities that impact not only the economic and political life of a nation but the social welfare as well.</a:t>
            </a:r>
          </a:p>
          <a:p>
            <a:pPr marL="0" indent="0" algn="just">
              <a:spcBef>
                <a:spcPts val="0"/>
              </a:spcBef>
              <a:buFont typeface="Wingdings" panose="05000000000000000000" pitchFamily="2" charset="2"/>
              <a:buChar char="q"/>
              <a:defRPr/>
            </a:pPr>
            <a:r>
              <a:rPr lang="en-US" altLang="en-US" sz="2400" dirty="0">
                <a:latin typeface="Bookman Old Style" panose="02050604050505020204" pitchFamily="18" charset="0"/>
              </a:rPr>
              <a:t>Determines when transactions &amp; events are recognized</a:t>
            </a:r>
          </a:p>
          <a:p>
            <a:pPr marL="0" indent="0" algn="just">
              <a:spcBef>
                <a:spcPts val="0"/>
              </a:spcBef>
              <a:buFont typeface="Wingdings" panose="05000000000000000000" pitchFamily="2" charset="2"/>
              <a:buChar char="q"/>
              <a:defRPr/>
            </a:pPr>
            <a:r>
              <a:rPr lang="en-US" altLang="en-US" sz="2400" dirty="0">
                <a:latin typeface="Bookman Old Style" panose="02050604050505020204" pitchFamily="18" charset="0"/>
              </a:rPr>
              <a:t>Introduction of the computerized </a:t>
            </a:r>
            <a:r>
              <a:rPr lang="en-US" altLang="en-US" sz="2400" dirty="0" err="1">
                <a:latin typeface="Bookman Old Style" panose="02050604050505020204" pitchFamily="18" charset="0"/>
              </a:rPr>
              <a:t>IFMS</a:t>
            </a:r>
            <a:r>
              <a:rPr lang="en-US" altLang="en-US" sz="2400" dirty="0">
                <a:latin typeface="Bookman Old Style" panose="02050604050505020204" pitchFamily="18" charset="0"/>
              </a:rPr>
              <a:t> (integrated Financial Management system)</a:t>
            </a:r>
          </a:p>
          <a:p>
            <a:pPr marL="0" indent="0" algn="just">
              <a:spcBef>
                <a:spcPts val="0"/>
              </a:spcBef>
              <a:buFont typeface="Wingdings" panose="05000000000000000000" pitchFamily="2" charset="2"/>
              <a:buChar char="q"/>
              <a:defRPr/>
            </a:pPr>
            <a:endParaRPr lang="en-US" altLang="en-US" sz="2400" dirty="0">
              <a:latin typeface="Bookman Old Style" panose="02050604050505020204" pitchFamily="18" charset="0"/>
            </a:endParaRPr>
          </a:p>
          <a:p>
            <a:pPr marL="0" indent="0" algn="just" fontAlgn="auto">
              <a:spcBef>
                <a:spcPts val="0"/>
              </a:spcBef>
              <a:spcAft>
                <a:spcPts val="0"/>
              </a:spcAft>
              <a:buNone/>
              <a:defRPr/>
            </a:pPr>
            <a:endParaRPr lang="en-US" sz="2400" dirty="0">
              <a:latin typeface="Bookman Old Style" panose="02050604050505020204" pitchFamily="18" charset="0"/>
            </a:endParaRPr>
          </a:p>
          <a:p>
            <a:pPr marL="0" indent="0" algn="just" fontAlgn="auto">
              <a:spcBef>
                <a:spcPts val="0"/>
              </a:spcBef>
              <a:spcAft>
                <a:spcPts val="0"/>
              </a:spcAft>
              <a:buFont typeface="Wingdings" panose="05000000000000000000" pitchFamily="2" charset="2"/>
              <a:buChar char="q"/>
              <a:defRPr/>
            </a:pPr>
            <a:endParaRPr lang="en-US" sz="2400" dirty="0">
              <a:latin typeface="Bookman Old Style" panose="02050604050505020204" pitchFamily="18" charset="0"/>
            </a:endParaRPr>
          </a:p>
          <a:p>
            <a:pPr marL="0" indent="0" algn="just">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3871324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24</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just">
              <a:buNone/>
            </a:pPr>
            <a:r>
              <a:rPr lang="en-US" sz="2400" b="1" i="1" dirty="0">
                <a:latin typeface="Bookman Old Style" panose="02050604050505020204" pitchFamily="18" charset="0"/>
              </a:rPr>
              <a:t>Documents For Recording Expenditure</a:t>
            </a: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r>
              <a:rPr lang="en-US" altLang="en-US" sz="2400" b="1" dirty="0">
                <a:solidFill>
                  <a:prstClr val="black"/>
                </a:solidFill>
                <a:latin typeface="Bookman Old Style" panose="02050604050505020204" pitchFamily="18" charset="0"/>
              </a:rPr>
              <a:t>F.O. 11	- 	</a:t>
            </a:r>
            <a:r>
              <a:rPr lang="en-US" altLang="en-US" sz="2400" dirty="0">
                <a:solidFill>
                  <a:prstClr val="black"/>
                </a:solidFill>
                <a:latin typeface="Bookman Old Style" panose="02050604050505020204" pitchFamily="18" charset="0"/>
              </a:rPr>
              <a:t>Vote Book</a:t>
            </a:r>
            <a:endParaRPr lang="en-US" altLang="en-US" sz="2400" b="1" dirty="0">
              <a:solidFill>
                <a:prstClr val="black"/>
              </a:solidFill>
              <a:latin typeface="Bookman Old Style" panose="02050604050505020204" pitchFamily="18" charset="0"/>
            </a:endParaRP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r>
              <a:rPr lang="en-US" altLang="en-US" sz="2400" b="1" dirty="0">
                <a:solidFill>
                  <a:prstClr val="black"/>
                </a:solidFill>
                <a:latin typeface="Bookman Old Style" panose="02050604050505020204" pitchFamily="18" charset="0"/>
              </a:rPr>
              <a:t>F.O. 20</a:t>
            </a:r>
            <a:r>
              <a:rPr lang="en-US" altLang="en-US" sz="2400" dirty="0">
                <a:solidFill>
                  <a:prstClr val="black"/>
                </a:solidFill>
                <a:latin typeface="Bookman Old Style" panose="02050604050505020204" pitchFamily="18" charset="0"/>
              </a:rPr>
              <a:t>	- Used exclusively in payment for accounting expenditure incurred on Voted Provision </a:t>
            </a: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endParaRPr lang="en-US" altLang="en-US" sz="2400" b="1" dirty="0">
              <a:solidFill>
                <a:prstClr val="black"/>
              </a:solidFill>
              <a:latin typeface="Bookman Old Style" panose="02050604050505020204" pitchFamily="18" charset="0"/>
            </a:endParaRP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r>
              <a:rPr lang="en-US" altLang="en-US" sz="2400" b="1" dirty="0">
                <a:solidFill>
                  <a:prstClr val="black"/>
                </a:solidFill>
                <a:latin typeface="Bookman Old Style" panose="02050604050505020204" pitchFamily="18" charset="0"/>
              </a:rPr>
              <a:t>F.O. 21</a:t>
            </a:r>
            <a:r>
              <a:rPr lang="en-US" altLang="en-US" sz="2400" dirty="0">
                <a:solidFill>
                  <a:prstClr val="black"/>
                </a:solidFill>
                <a:latin typeface="Bookman Old Style" panose="02050604050505020204" pitchFamily="18" charset="0"/>
              </a:rPr>
              <a:t>	-used exclusively in payments not chargeable to the voted provision i.e.; suspense, clearance, deposits.</a:t>
            </a: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endParaRPr lang="en-US" altLang="en-US" sz="2400" b="1" dirty="0">
              <a:solidFill>
                <a:prstClr val="black"/>
              </a:solidFill>
              <a:latin typeface="Bookman Old Style" panose="02050604050505020204" pitchFamily="18" charset="0"/>
            </a:endParaRP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r>
              <a:rPr lang="en-US" altLang="en-US" sz="2400" b="1" dirty="0">
                <a:solidFill>
                  <a:prstClr val="black"/>
                </a:solidFill>
                <a:latin typeface="Bookman Old Style" panose="02050604050505020204" pitchFamily="18" charset="0"/>
              </a:rPr>
              <a:t>F.O. 22</a:t>
            </a:r>
            <a:r>
              <a:rPr lang="en-US" altLang="en-US" sz="2400" dirty="0">
                <a:solidFill>
                  <a:prstClr val="black"/>
                </a:solidFill>
                <a:latin typeface="Bookman Old Style" panose="02050604050505020204" pitchFamily="18" charset="0"/>
              </a:rPr>
              <a:t>	-Used for payment of claims for travel and subsistence allowances chargeable to voted provisions only.</a:t>
            </a: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endParaRPr lang="en-US" altLang="en-US" sz="2400" b="1" dirty="0">
              <a:solidFill>
                <a:prstClr val="black"/>
              </a:solidFill>
              <a:latin typeface="Bookman Old Style" panose="02050604050505020204" pitchFamily="18" charset="0"/>
            </a:endParaRP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r>
              <a:rPr lang="en-US" altLang="en-US" sz="2400" b="1" dirty="0">
                <a:solidFill>
                  <a:prstClr val="black"/>
                </a:solidFill>
                <a:latin typeface="Bookman Old Style" panose="02050604050505020204" pitchFamily="18" charset="0"/>
              </a:rPr>
              <a:t>F.O. 25</a:t>
            </a:r>
            <a:r>
              <a:rPr lang="en-US" altLang="en-US" sz="2400" dirty="0">
                <a:solidFill>
                  <a:prstClr val="black"/>
                </a:solidFill>
                <a:latin typeface="Bookman Old Style" panose="02050604050505020204" pitchFamily="18" charset="0"/>
              </a:rPr>
              <a:t>	-Used for adjustments involving the ledger, cashbook or   within Expenditure items.</a:t>
            </a: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endParaRPr lang="en-US" altLang="en-US" sz="2400" b="1" dirty="0">
              <a:solidFill>
                <a:prstClr val="black"/>
              </a:solidFill>
              <a:latin typeface="Bookman Old Style" panose="02050604050505020204" pitchFamily="18" charset="0"/>
            </a:endParaRPr>
          </a:p>
          <a:p>
            <a:pPr marL="365125" lvl="0" indent="-255588" algn="just" fontAlgn="base">
              <a:lnSpc>
                <a:spcPct val="80000"/>
              </a:lnSpc>
              <a:spcBef>
                <a:spcPts val="400"/>
              </a:spcBef>
              <a:spcAft>
                <a:spcPct val="0"/>
              </a:spcAft>
              <a:buClr>
                <a:srgbClr val="2DA2BF"/>
              </a:buClr>
              <a:buSzPct val="68000"/>
              <a:buFont typeface="Wingdings 3" panose="05040102010807070707" pitchFamily="18" charset="2"/>
              <a:buChar char=""/>
            </a:pPr>
            <a:r>
              <a:rPr lang="en-US" altLang="en-US" sz="2400" b="1" dirty="0">
                <a:solidFill>
                  <a:prstClr val="black"/>
                </a:solidFill>
                <a:latin typeface="Bookman Old Style" panose="02050604050505020204" pitchFamily="18" charset="0"/>
              </a:rPr>
              <a:t>F.O. 17</a:t>
            </a:r>
            <a:r>
              <a:rPr lang="en-US" altLang="en-US" sz="2400" dirty="0">
                <a:solidFill>
                  <a:prstClr val="black"/>
                </a:solidFill>
                <a:latin typeface="Bookman Old Style" panose="02050604050505020204" pitchFamily="18" charset="0"/>
              </a:rPr>
              <a:t>	-Receipt voucher prepared to account for money received by  the Government for which official receipts have been issued.</a:t>
            </a:r>
          </a:p>
          <a:p>
            <a:pPr marL="0" indent="0" algn="just">
              <a:buNone/>
            </a:pPr>
            <a:endParaRPr lang="en-US" altLang="en-US" sz="2400" dirty="0">
              <a:latin typeface="Bookman Old Style" panose="02050604050505020204" pitchFamily="18" charset="0"/>
            </a:endParaRPr>
          </a:p>
          <a:p>
            <a:pPr marL="0" indent="0" algn="just">
              <a:lnSpc>
                <a:spcPct val="120000"/>
              </a:lnSpc>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449440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25</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just">
              <a:buNone/>
            </a:pPr>
            <a:r>
              <a:rPr lang="en-US" sz="2400" b="1" i="1" dirty="0">
                <a:latin typeface="Bookman Old Style" panose="02050604050505020204" pitchFamily="18" charset="0"/>
              </a:rPr>
              <a:t>Documents For Recording Expenditure</a:t>
            </a:r>
          </a:p>
          <a:p>
            <a:pPr algn="just">
              <a:lnSpc>
                <a:spcPct val="80000"/>
              </a:lnSpc>
              <a:buFont typeface="Wingdings" panose="05000000000000000000" pitchFamily="2" charset="2"/>
              <a:buChar char="q"/>
            </a:pPr>
            <a:r>
              <a:rPr lang="en-US" altLang="en-US" sz="2400" b="1" dirty="0">
                <a:latin typeface="Bookman Old Style" panose="02050604050505020204" pitchFamily="18" charset="0"/>
              </a:rPr>
              <a:t>L.P.O.(Local purchase Order</a:t>
            </a:r>
            <a:r>
              <a:rPr lang="en-US" altLang="en-US" sz="2400" dirty="0">
                <a:latin typeface="Bookman Old Style" panose="02050604050505020204" pitchFamily="18" charset="0"/>
              </a:rPr>
              <a:t>)-For ordering physical items/goods</a:t>
            </a:r>
          </a:p>
          <a:p>
            <a:pPr algn="just">
              <a:lnSpc>
                <a:spcPct val="80000"/>
              </a:lnSpc>
              <a:buNone/>
            </a:pPr>
            <a:endParaRPr lang="en-US" altLang="en-US" sz="2400" b="1" dirty="0">
              <a:latin typeface="Bookman Old Style" panose="02050604050505020204" pitchFamily="18" charset="0"/>
            </a:endParaRPr>
          </a:p>
          <a:p>
            <a:pPr algn="just">
              <a:lnSpc>
                <a:spcPct val="80000"/>
              </a:lnSpc>
              <a:buFont typeface="Wingdings" panose="05000000000000000000" pitchFamily="2" charset="2"/>
              <a:buChar char="q"/>
            </a:pPr>
            <a:r>
              <a:rPr lang="en-US" altLang="en-US" sz="2400" b="1" dirty="0">
                <a:latin typeface="Bookman Old Style" panose="02050604050505020204" pitchFamily="18" charset="0"/>
              </a:rPr>
              <a:t>L.S.O. (Local Service Order)	</a:t>
            </a:r>
            <a:r>
              <a:rPr lang="en-US" altLang="en-US" sz="2400" dirty="0">
                <a:latin typeface="Bookman Old Style" panose="02050604050505020204" pitchFamily="18" charset="0"/>
              </a:rPr>
              <a:t>-For ordering a service to the Government e.g. vehicles repairs</a:t>
            </a:r>
          </a:p>
          <a:p>
            <a:pPr algn="just">
              <a:lnSpc>
                <a:spcPct val="80000"/>
              </a:lnSpc>
            </a:pPr>
            <a:endParaRPr lang="en-US" altLang="en-US" sz="2400" b="1" dirty="0">
              <a:latin typeface="Bookman Old Style" panose="02050604050505020204" pitchFamily="18" charset="0"/>
            </a:endParaRPr>
          </a:p>
          <a:p>
            <a:pPr algn="just">
              <a:lnSpc>
                <a:spcPct val="80000"/>
              </a:lnSpc>
              <a:buFont typeface="Wingdings" panose="05000000000000000000" pitchFamily="2" charset="2"/>
              <a:buChar char="q"/>
            </a:pPr>
            <a:r>
              <a:rPr lang="en-US" altLang="en-US" sz="2400" b="1" dirty="0">
                <a:latin typeface="Bookman Old Style" panose="02050604050505020204" pitchFamily="18" charset="0"/>
              </a:rPr>
              <a:t>A.I.E.</a:t>
            </a:r>
            <a:r>
              <a:rPr lang="en-US" altLang="en-US" sz="2400" dirty="0">
                <a:latin typeface="Bookman Old Style" panose="02050604050505020204" pitchFamily="18" charset="0"/>
              </a:rPr>
              <a:t>-	Authority to Incur Expenditure by one </a:t>
            </a:r>
          </a:p>
          <a:p>
            <a:pPr algn="just">
              <a:lnSpc>
                <a:spcPct val="80000"/>
              </a:lnSpc>
              <a:buNone/>
            </a:pPr>
            <a:r>
              <a:rPr lang="en-US" altLang="en-US" sz="2400" dirty="0">
                <a:latin typeface="Bookman Old Style" panose="02050604050505020204" pitchFamily="18" charset="0"/>
              </a:rPr>
              <a:t>	Accounting officer on behalf of the other and ask for reimbursement from the issuing authority. </a:t>
            </a:r>
          </a:p>
          <a:p>
            <a:pPr algn="just">
              <a:lnSpc>
                <a:spcPct val="80000"/>
              </a:lnSpc>
              <a:buNone/>
            </a:pPr>
            <a:r>
              <a:rPr lang="en-US" altLang="en-US" sz="2400" dirty="0">
                <a:latin typeface="Bookman Old Style" panose="02050604050505020204" pitchFamily="18" charset="0"/>
              </a:rPr>
              <a:t>                                                                               </a:t>
            </a:r>
            <a:endParaRPr lang="en-US" altLang="en-US" sz="2400" b="1" dirty="0">
              <a:latin typeface="Bookman Old Style" panose="02050604050505020204" pitchFamily="18" charset="0"/>
            </a:endParaRPr>
          </a:p>
          <a:p>
            <a:pPr algn="just">
              <a:lnSpc>
                <a:spcPct val="80000"/>
              </a:lnSpc>
              <a:buFont typeface="Wingdings" panose="05000000000000000000" pitchFamily="2" charset="2"/>
              <a:buChar char="q"/>
            </a:pPr>
            <a:r>
              <a:rPr lang="en-US" altLang="en-US" sz="2400" b="1" dirty="0" err="1">
                <a:latin typeface="Bookman Old Style" panose="02050604050505020204" pitchFamily="18" charset="0"/>
              </a:rPr>
              <a:t>Cheques</a:t>
            </a:r>
            <a:r>
              <a:rPr lang="en-US" altLang="en-US" sz="2400" dirty="0">
                <a:latin typeface="Bookman Old Style" panose="02050604050505020204" pitchFamily="18" charset="0"/>
              </a:rPr>
              <a:t>	-Document of payment through the bank</a:t>
            </a:r>
          </a:p>
          <a:p>
            <a:endParaRPr lang="en-US" altLang="en-US" sz="2400" dirty="0"/>
          </a:p>
          <a:p>
            <a:pPr marL="0" indent="0" algn="just">
              <a:buNone/>
            </a:pPr>
            <a:endParaRPr lang="en-US" altLang="en-US" sz="2400" dirty="0">
              <a:latin typeface="Bookman Old Style" panose="02050604050505020204" pitchFamily="18" charset="0"/>
            </a:endParaRPr>
          </a:p>
          <a:p>
            <a:pPr marL="0" indent="0" algn="just">
              <a:lnSpc>
                <a:spcPct val="120000"/>
              </a:lnSpc>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4166763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26</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just">
              <a:buNone/>
            </a:pPr>
            <a:r>
              <a:rPr lang="en-US" sz="2400" b="1" i="1" dirty="0">
                <a:latin typeface="Bookman Old Style" panose="02050604050505020204" pitchFamily="18" charset="0"/>
              </a:rPr>
              <a:t>Documents For Recording Expenditure</a:t>
            </a:r>
            <a:endParaRPr lang="en-US" sz="2400" dirty="0">
              <a:latin typeface="Bookman Old Style" panose="02050604050505020204" pitchFamily="18" charset="0"/>
            </a:endParaRPr>
          </a:p>
          <a:p>
            <a:pPr>
              <a:lnSpc>
                <a:spcPct val="80000"/>
              </a:lnSpc>
              <a:buFont typeface="Wingdings" panose="05000000000000000000" pitchFamily="2" charset="2"/>
              <a:buChar char="q"/>
            </a:pPr>
            <a:r>
              <a:rPr lang="en-US" altLang="en-US" sz="2400" b="1" dirty="0">
                <a:latin typeface="Bookman Old Style" panose="02050604050505020204" pitchFamily="18" charset="0"/>
              </a:rPr>
              <a:t>Receipt Books</a:t>
            </a:r>
            <a:r>
              <a:rPr lang="en-US" altLang="en-US" sz="2400" dirty="0">
                <a:latin typeface="Bookman Old Style" panose="02050604050505020204" pitchFamily="18" charset="0"/>
              </a:rPr>
              <a:t>- Miscellaneous receipt book (F.O.6) and Other document/receipt issued to acknowledge monies received by the Government</a:t>
            </a:r>
            <a:endParaRPr lang="en-US" altLang="en-US" sz="2400" b="1" dirty="0">
              <a:latin typeface="Bookman Old Style" panose="02050604050505020204" pitchFamily="18" charset="0"/>
            </a:endParaRPr>
          </a:p>
          <a:p>
            <a:pPr>
              <a:lnSpc>
                <a:spcPct val="80000"/>
              </a:lnSpc>
              <a:buFont typeface="Wingdings" panose="05000000000000000000" pitchFamily="2" charset="2"/>
              <a:buChar char="q"/>
            </a:pPr>
            <a:r>
              <a:rPr lang="en-US" altLang="en-US" sz="2400" b="1" dirty="0" err="1">
                <a:latin typeface="Bookman Old Style" panose="02050604050505020204" pitchFamily="18" charset="0"/>
              </a:rPr>
              <a:t>Imprest</a:t>
            </a:r>
            <a:r>
              <a:rPr lang="en-US" altLang="en-US" sz="2400" b="1" dirty="0">
                <a:latin typeface="Bookman Old Style" panose="02050604050505020204" pitchFamily="18" charset="0"/>
              </a:rPr>
              <a:t> Warrant Forms</a:t>
            </a:r>
            <a:r>
              <a:rPr lang="en-US" altLang="en-US" sz="2400" dirty="0">
                <a:latin typeface="Bookman Old Style" panose="02050604050505020204" pitchFamily="18" charset="0"/>
              </a:rPr>
              <a:t>-Form used to process cash advance to an officer to meet government expenditure and Account for the advance.</a:t>
            </a:r>
            <a:endParaRPr lang="en-US" altLang="en-US" sz="2400" b="1" i="1" dirty="0">
              <a:latin typeface="Bookman Old Style" panose="02050604050505020204" pitchFamily="18" charset="0"/>
            </a:endParaRPr>
          </a:p>
          <a:p>
            <a:pPr>
              <a:lnSpc>
                <a:spcPct val="80000"/>
              </a:lnSpc>
              <a:buFont typeface="Wingdings" panose="05000000000000000000" pitchFamily="2" charset="2"/>
              <a:buChar char="q"/>
            </a:pPr>
            <a:r>
              <a:rPr lang="en-US" altLang="en-US" sz="2400" b="1" i="1" dirty="0">
                <a:latin typeface="Bookman Old Style" panose="02050604050505020204" pitchFamily="18" charset="0"/>
              </a:rPr>
              <a:t>C.B.K. Oversees</a:t>
            </a:r>
            <a:r>
              <a:rPr lang="en-US" altLang="en-US" sz="2400" b="1" dirty="0">
                <a:latin typeface="Bookman Old Style" panose="02050604050505020204" pitchFamily="18" charset="0"/>
              </a:rPr>
              <a:t>(Payment Authority Form P.A.)</a:t>
            </a:r>
            <a:r>
              <a:rPr lang="en-US" altLang="en-US" sz="2400" dirty="0">
                <a:latin typeface="Bookman Old Style" panose="02050604050505020204" pitchFamily="18" charset="0"/>
              </a:rPr>
              <a:t>	-Form used by the Government to pay or transfer money for overseas payment</a:t>
            </a:r>
          </a:p>
          <a:p>
            <a:pPr>
              <a:lnSpc>
                <a:spcPct val="80000"/>
              </a:lnSpc>
              <a:buFont typeface="Wingdings" panose="05000000000000000000" pitchFamily="2" charset="2"/>
              <a:buChar char="q"/>
            </a:pPr>
            <a:endParaRPr lang="en-US" altLang="en-US" sz="2400" dirty="0">
              <a:latin typeface="Bookman Old Style" panose="02050604050505020204" pitchFamily="18" charset="0"/>
            </a:endParaRPr>
          </a:p>
          <a:p>
            <a:pPr>
              <a:lnSpc>
                <a:spcPct val="80000"/>
              </a:lnSpc>
              <a:buFont typeface="Wingdings" panose="05000000000000000000" pitchFamily="2" charset="2"/>
              <a:buChar char="q"/>
            </a:pPr>
            <a:r>
              <a:rPr lang="en-US" altLang="en-US" sz="2400" dirty="0">
                <a:latin typeface="Bookman Old Style" panose="02050604050505020204" pitchFamily="18" charset="0"/>
              </a:rPr>
              <a:t>NOTE: The above documents/forms must be preserved for a certain prescribed period by the Treasury in the Financial orders</a:t>
            </a:r>
          </a:p>
          <a:p>
            <a:pPr marL="0" indent="0" algn="just">
              <a:buNone/>
            </a:pPr>
            <a:endParaRPr lang="en-US" sz="2400" b="1" i="1" dirty="0">
              <a:latin typeface="Bookman Old Style" panose="02050604050505020204" pitchFamily="18" charset="0"/>
            </a:endParaRPr>
          </a:p>
        </p:txBody>
      </p:sp>
    </p:spTree>
    <p:extLst>
      <p:ext uri="{BB962C8B-B14F-4D97-AF65-F5344CB8AC3E}">
        <p14:creationId xmlns:p14="http://schemas.microsoft.com/office/powerpoint/2010/main" val="2376603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27</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lnSpc>
                <a:spcPct val="120000"/>
              </a:lnSpc>
              <a:spcBef>
                <a:spcPts val="0"/>
              </a:spcBef>
              <a:buNone/>
            </a:pPr>
            <a:r>
              <a:rPr lang="en-US" sz="2800" b="1" dirty="0">
                <a:solidFill>
                  <a:schemeClr val="accent1">
                    <a:satMod val="150000"/>
                  </a:schemeClr>
                </a:solidFill>
                <a:latin typeface="Bookman Old Style" panose="02050604050505020204" pitchFamily="18" charset="0"/>
              </a:rPr>
              <a:t>Summary of Accounting documents</a:t>
            </a:r>
          </a:p>
          <a:p>
            <a:pPr algn="just">
              <a:lnSpc>
                <a:spcPct val="120000"/>
              </a:lnSpc>
              <a:spcBef>
                <a:spcPts val="0"/>
              </a:spcBef>
              <a:buFont typeface="Wingdings" panose="05000000000000000000" pitchFamily="2" charset="2"/>
              <a:buChar char="q"/>
            </a:pPr>
            <a:r>
              <a:rPr lang="en-US" sz="2800" dirty="0">
                <a:latin typeface="Bookman Old Style" panose="02050604050505020204" pitchFamily="18" charset="0"/>
              </a:rPr>
              <a:t>Authority to Incur Expenditure (</a:t>
            </a:r>
            <a:r>
              <a:rPr lang="en-US" sz="2800" dirty="0" err="1">
                <a:latin typeface="Bookman Old Style" panose="02050604050505020204" pitchFamily="18" charset="0"/>
              </a:rPr>
              <a:t>AIEs</a:t>
            </a:r>
            <a:r>
              <a:rPr lang="en-US" sz="2800" dirty="0">
                <a:latin typeface="Bookman Old Style" panose="02050604050505020204" pitchFamily="18" charset="0"/>
              </a:rPr>
              <a:t>)</a:t>
            </a:r>
          </a:p>
          <a:p>
            <a:pPr algn="just">
              <a:lnSpc>
                <a:spcPct val="120000"/>
              </a:lnSpc>
              <a:spcBef>
                <a:spcPts val="0"/>
              </a:spcBef>
              <a:buFont typeface="Wingdings" panose="05000000000000000000" pitchFamily="2" charset="2"/>
              <a:buChar char="q"/>
            </a:pPr>
            <a:r>
              <a:rPr lang="en-US" sz="2800" dirty="0">
                <a:latin typeface="Bookman Old Style" panose="02050604050505020204" pitchFamily="18" charset="0"/>
              </a:rPr>
              <a:t>Local Purchase Orders (</a:t>
            </a:r>
            <a:r>
              <a:rPr lang="en-US" sz="2800" dirty="0" err="1">
                <a:latin typeface="Bookman Old Style" panose="02050604050505020204" pitchFamily="18" charset="0"/>
              </a:rPr>
              <a:t>LPO</a:t>
            </a:r>
            <a:r>
              <a:rPr lang="en-US" sz="2800" dirty="0">
                <a:latin typeface="Bookman Old Style" panose="02050604050505020204" pitchFamily="18" charset="0"/>
              </a:rPr>
              <a:t>)</a:t>
            </a:r>
          </a:p>
          <a:p>
            <a:pPr algn="just">
              <a:lnSpc>
                <a:spcPct val="120000"/>
              </a:lnSpc>
              <a:spcBef>
                <a:spcPts val="0"/>
              </a:spcBef>
              <a:buFont typeface="Wingdings" panose="05000000000000000000" pitchFamily="2" charset="2"/>
              <a:buChar char="q"/>
            </a:pPr>
            <a:r>
              <a:rPr lang="en-US" sz="2800" dirty="0">
                <a:latin typeface="Bookman Old Style" panose="02050604050505020204" pitchFamily="18" charset="0"/>
              </a:rPr>
              <a:t>Local Service Orders (LSO)</a:t>
            </a:r>
          </a:p>
          <a:p>
            <a:pPr algn="just">
              <a:lnSpc>
                <a:spcPct val="120000"/>
              </a:lnSpc>
              <a:spcBef>
                <a:spcPts val="0"/>
              </a:spcBef>
              <a:buFont typeface="Wingdings" panose="05000000000000000000" pitchFamily="2" charset="2"/>
              <a:buChar char="q"/>
            </a:pPr>
            <a:r>
              <a:rPr lang="en-US" sz="2800" dirty="0" err="1">
                <a:latin typeface="Bookman Old Style" panose="02050604050505020204" pitchFamily="18" charset="0"/>
              </a:rPr>
              <a:t>Imprest</a:t>
            </a:r>
            <a:endParaRPr lang="en-US" sz="2800" dirty="0">
              <a:latin typeface="Bookman Old Style" panose="02050604050505020204" pitchFamily="18" charset="0"/>
            </a:endParaRPr>
          </a:p>
          <a:p>
            <a:pPr algn="just">
              <a:lnSpc>
                <a:spcPct val="120000"/>
              </a:lnSpc>
              <a:spcBef>
                <a:spcPts val="0"/>
              </a:spcBef>
              <a:buFont typeface="Wingdings" panose="05000000000000000000" pitchFamily="2" charset="2"/>
              <a:buChar char="q"/>
            </a:pPr>
            <a:r>
              <a:rPr lang="en-US" sz="2800" dirty="0">
                <a:latin typeface="Bookman Old Style" panose="02050604050505020204" pitchFamily="18" charset="0"/>
              </a:rPr>
              <a:t>Vouchers</a:t>
            </a:r>
          </a:p>
          <a:p>
            <a:pPr algn="just">
              <a:lnSpc>
                <a:spcPct val="120000"/>
              </a:lnSpc>
              <a:spcBef>
                <a:spcPts val="0"/>
              </a:spcBef>
              <a:buFont typeface="Wingdings" panose="05000000000000000000" pitchFamily="2" charset="2"/>
              <a:buChar char="q"/>
            </a:pPr>
            <a:r>
              <a:rPr lang="en-US" sz="2800" dirty="0">
                <a:latin typeface="Bookman Old Style" panose="02050604050505020204" pitchFamily="18" charset="0"/>
              </a:rPr>
              <a:t>Vote books</a:t>
            </a:r>
          </a:p>
          <a:p>
            <a:pPr marL="0" indent="0" algn="just">
              <a:lnSpc>
                <a:spcPct val="120000"/>
              </a:lnSpc>
              <a:spcBef>
                <a:spcPts val="0"/>
              </a:spcBef>
              <a:buNone/>
            </a:pPr>
            <a:endParaRPr lang="en-US" sz="2400" dirty="0">
              <a:latin typeface="Bookman Old Style" panose="02050604050505020204" pitchFamily="18" charset="0"/>
            </a:endParaRPr>
          </a:p>
          <a:p>
            <a:pPr marL="0" indent="0" algn="just" fontAlgn="auto">
              <a:lnSpc>
                <a:spcPct val="120000"/>
              </a:lnSpc>
              <a:spcBef>
                <a:spcPts val="0"/>
              </a:spcBef>
              <a:buFont typeface="Wingdings" panose="05000000000000000000" pitchFamily="2" charset="2"/>
              <a:buChar char="q"/>
              <a:defRPr/>
            </a:pPr>
            <a:endParaRPr lang="en-US" sz="2400" b="1" dirty="0">
              <a:latin typeface="Bookman Old Style" panose="02050604050505020204" pitchFamily="18" charset="0"/>
            </a:endParaRPr>
          </a:p>
          <a:p>
            <a:pPr marL="0" indent="0" algn="just">
              <a:lnSpc>
                <a:spcPct val="120000"/>
              </a:lnSpc>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26560917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28</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lnSpc>
                <a:spcPct val="120000"/>
              </a:lnSpc>
              <a:spcBef>
                <a:spcPts val="0"/>
              </a:spcBef>
              <a:buNone/>
            </a:pPr>
            <a:r>
              <a:rPr lang="en-US" sz="2200" b="1" dirty="0">
                <a:solidFill>
                  <a:schemeClr val="accent1">
                    <a:satMod val="150000"/>
                  </a:schemeClr>
                </a:solidFill>
                <a:latin typeface="Bookman Old Style" panose="02050604050505020204" pitchFamily="18" charset="0"/>
              </a:rPr>
              <a:t>Definition of Terms</a:t>
            </a:r>
          </a:p>
          <a:p>
            <a:pPr marL="0" indent="0" algn="just">
              <a:lnSpc>
                <a:spcPct val="120000"/>
              </a:lnSpc>
              <a:spcBef>
                <a:spcPts val="0"/>
              </a:spcBef>
              <a:buNone/>
            </a:pPr>
            <a:r>
              <a:rPr lang="en-GB" sz="2200" b="1" dirty="0">
                <a:latin typeface="Bookman Old Style" panose="02050604050505020204" pitchFamily="18" charset="0"/>
              </a:rPr>
              <a:t>Per diem </a:t>
            </a:r>
            <a:r>
              <a:rPr lang="en-GB" sz="2200" dirty="0">
                <a:latin typeface="Bookman Old Style" panose="02050604050505020204" pitchFamily="18" charset="0"/>
              </a:rPr>
              <a:t>(Latin for "per day" or "for each day") is a daily allowance for expenses—a specific amount of money an organization gives an individual, often an employee, student athlete (usually for away matches), per day to cover living expenses when traveling for work.</a:t>
            </a:r>
            <a:endParaRPr lang="en-US" sz="2200" dirty="0">
              <a:latin typeface="Bookman Old Style" panose="02050604050505020204" pitchFamily="18" charset="0"/>
            </a:endParaRPr>
          </a:p>
          <a:p>
            <a:pPr marL="0" indent="0" algn="just" fontAlgn="auto">
              <a:lnSpc>
                <a:spcPct val="120000"/>
              </a:lnSpc>
              <a:spcBef>
                <a:spcPts val="0"/>
              </a:spcBef>
              <a:buFont typeface="Wingdings" panose="05000000000000000000" pitchFamily="2" charset="2"/>
              <a:buChar char="q"/>
              <a:defRPr/>
            </a:pPr>
            <a:r>
              <a:rPr lang="en-US" sz="2200" b="1" dirty="0">
                <a:latin typeface="Bookman Old Style" panose="02050604050505020204" pitchFamily="18" charset="0"/>
              </a:rPr>
              <a:t>Salary: </a:t>
            </a:r>
            <a:r>
              <a:rPr lang="en-GB" sz="2200" dirty="0">
                <a:latin typeface="Bookman Old Style" panose="02050604050505020204" pitchFamily="18" charset="0"/>
              </a:rPr>
              <a:t>a fixed regular payment, typically paid on a monthly or biweekly basis but often expressed as an annual sum, made by an employer to an employee, especially a professional or white-collar worker.</a:t>
            </a:r>
          </a:p>
          <a:p>
            <a:pPr marL="0" indent="0" algn="just" fontAlgn="auto">
              <a:lnSpc>
                <a:spcPct val="120000"/>
              </a:lnSpc>
              <a:spcBef>
                <a:spcPts val="0"/>
              </a:spcBef>
              <a:buFont typeface="Wingdings" panose="05000000000000000000" pitchFamily="2" charset="2"/>
              <a:buChar char="q"/>
              <a:defRPr/>
            </a:pPr>
            <a:r>
              <a:rPr lang="en-GB" sz="2200" b="1" dirty="0">
                <a:latin typeface="Bookman Old Style" panose="02050604050505020204" pitchFamily="18" charset="0"/>
              </a:rPr>
              <a:t>Allowance: </a:t>
            </a:r>
            <a:r>
              <a:rPr lang="en-GB" sz="2200" dirty="0">
                <a:latin typeface="Bookman Old Style" panose="02050604050505020204" pitchFamily="18" charset="0"/>
              </a:rPr>
              <a:t>An allowance is the financial benefit given to the employee by the employer over and above the regular salary. These benefits are provided to cover expenses which m</a:t>
            </a:r>
            <a:r>
              <a:rPr lang="en-GB" sz="2400" dirty="0">
                <a:latin typeface="Bookman Old Style" panose="02050604050505020204" pitchFamily="18" charset="0"/>
              </a:rPr>
              <a:t>ay be incurred to facilitate the discharge of service</a:t>
            </a:r>
            <a:endParaRPr lang="en-US" sz="2400" dirty="0">
              <a:latin typeface="Bookman Old Style" panose="02050604050505020204" pitchFamily="18" charset="0"/>
            </a:endParaRPr>
          </a:p>
          <a:p>
            <a:pPr marL="0" indent="0" algn="just">
              <a:lnSpc>
                <a:spcPct val="120000"/>
              </a:lnSpc>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211680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0"/>
            <a:ext cx="8077200" cy="1447800"/>
          </a:xfrm>
          <a:solidFill>
            <a:srgbClr val="CCFFCC"/>
          </a:solidFill>
        </p:spPr>
        <p:txBody>
          <a:bodyPr/>
          <a:lstStyle/>
          <a:p>
            <a:pPr eaLnBrk="1" hangingPunct="1"/>
            <a:br>
              <a:rPr lang="en-US" altLang="en-US" sz="1800" dirty="0">
                <a:cs typeface="Times New Roman" panose="02020603050405020304" pitchFamily="18" charset="0"/>
              </a:rPr>
            </a:br>
            <a:r>
              <a:rPr lang="en-GB" altLang="en-US" sz="2800" b="1" dirty="0">
                <a:cs typeface="Times New Roman" panose="02020603050405020304" pitchFamily="18" charset="0"/>
              </a:rPr>
              <a:t>INTRODUCTION TO HEALTH INFORMATION SYSTEMS</a:t>
            </a:r>
            <a:r>
              <a:rPr lang="en-US" altLang="en-US" dirty="0"/>
              <a:t> </a:t>
            </a:r>
          </a:p>
        </p:txBody>
      </p:sp>
      <p:sp>
        <p:nvSpPr>
          <p:cNvPr id="3075" name="Rectangle 3"/>
          <p:cNvSpPr>
            <a:spLocks noGrp="1" noChangeArrowheads="1"/>
          </p:cNvSpPr>
          <p:nvPr>
            <p:ph type="body" idx="1"/>
          </p:nvPr>
        </p:nvSpPr>
        <p:spPr>
          <a:xfrm>
            <a:off x="228600" y="1981200"/>
            <a:ext cx="8686800" cy="4648200"/>
          </a:xfrm>
          <a:solidFill>
            <a:srgbClr val="CCFFCC"/>
          </a:solidFill>
        </p:spPr>
        <p:txBody>
          <a:bodyPr/>
          <a:lstStyle/>
          <a:p>
            <a:pPr eaLnBrk="1" hangingPunct="1">
              <a:lnSpc>
                <a:spcPct val="90000"/>
              </a:lnSpc>
              <a:buFontTx/>
              <a:buNone/>
            </a:pPr>
            <a:r>
              <a:rPr lang="en-US" altLang="en-US" sz="2800" b="1" dirty="0">
                <a:cs typeface="Times New Roman" panose="02020603050405020304" pitchFamily="18" charset="0"/>
              </a:rPr>
              <a:t>The concept of information</a:t>
            </a:r>
            <a:r>
              <a:rPr lang="en-US" altLang="en-US" sz="2800" dirty="0">
                <a:cs typeface="Times New Roman" panose="02020603050405020304" pitchFamily="18" charset="0"/>
              </a:rPr>
              <a:t> </a:t>
            </a:r>
            <a:endParaRPr lang="en-GB" altLang="en-US" sz="2800" dirty="0">
              <a:cs typeface="Times New Roman" panose="02020603050405020304" pitchFamily="18" charset="0"/>
            </a:endParaRPr>
          </a:p>
          <a:p>
            <a:pPr eaLnBrk="1" hangingPunct="1">
              <a:lnSpc>
                <a:spcPct val="90000"/>
              </a:lnSpc>
            </a:pPr>
            <a:r>
              <a:rPr lang="en-GB" altLang="en-US" sz="2800" dirty="0">
                <a:cs typeface="Times New Roman" panose="02020603050405020304" pitchFamily="18" charset="0"/>
              </a:rPr>
              <a:t>Data that have been processed and is read for use by the recipient.</a:t>
            </a:r>
            <a:endParaRPr lang="en-US" altLang="en-US" sz="2800" dirty="0">
              <a:cs typeface="Times New Roman" panose="02020603050405020304" pitchFamily="18" charset="0"/>
            </a:endParaRPr>
          </a:p>
          <a:p>
            <a:pPr eaLnBrk="1" hangingPunct="1">
              <a:lnSpc>
                <a:spcPct val="90000"/>
              </a:lnSpc>
            </a:pPr>
            <a:r>
              <a:rPr lang="en-US" altLang="en-US" sz="2800" dirty="0">
                <a:cs typeface="Times New Roman" panose="02020603050405020304" pitchFamily="18" charset="0"/>
              </a:rPr>
              <a:t>Data that have been interpreted and understood by the recipient of the message and provides a basis for decision making.</a:t>
            </a:r>
          </a:p>
          <a:p>
            <a:pPr eaLnBrk="1" hangingPunct="1">
              <a:lnSpc>
                <a:spcPct val="90000"/>
              </a:lnSpc>
            </a:pPr>
            <a:r>
              <a:rPr lang="en-GB" altLang="en-US" sz="2800" dirty="0">
                <a:cs typeface="Times New Roman" panose="02020603050405020304" pitchFamily="18" charset="0"/>
              </a:rPr>
              <a:t>It is data which have been analysed, summarized  and  processed in some other fashion to produce a message.</a:t>
            </a:r>
            <a:endParaRPr lang="en-US" altLang="en-US" sz="2800" dirty="0">
              <a:cs typeface="Times New Roman" panose="02020603050405020304" pitchFamily="18" charset="0"/>
            </a:endParaRPr>
          </a:p>
          <a:p>
            <a:pPr eaLnBrk="1" hangingPunct="1">
              <a:lnSpc>
                <a:spcPct val="90000"/>
              </a:lnSpc>
            </a:pPr>
            <a:r>
              <a:rPr lang="en-GB" altLang="en-US" sz="2800" dirty="0">
                <a:cs typeface="Times New Roman" panose="02020603050405020304" pitchFamily="18" charset="0"/>
              </a:rPr>
              <a:t>In its widest sense it covers all kinds of facts and understanding having a bearing on organizational management.</a:t>
            </a:r>
            <a:r>
              <a:rPr lang="en-US" altLang="en-US" sz="2800" dirty="0"/>
              <a:t> </a:t>
            </a:r>
          </a:p>
        </p:txBody>
      </p:sp>
      <p:sp>
        <p:nvSpPr>
          <p:cNvPr id="307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1B8FBD8-DEFB-453A-9BAE-6ED59242CA13}" type="slidenum">
              <a:rPr lang="en-US" altLang="en-US" sz="2000" b="1" smtClean="0">
                <a:solidFill>
                  <a:srgbClr val="000000"/>
                </a:solidFill>
              </a:rPr>
              <a:pPr>
                <a:spcBef>
                  <a:spcPct val="0"/>
                </a:spcBef>
                <a:buFontTx/>
                <a:buNone/>
              </a:pPr>
              <a:t>29</a:t>
            </a:fld>
            <a:endParaRPr lang="en-US" altLang="en-US" sz="2000" b="1">
              <a:solidFill>
                <a:srgbClr val="000000"/>
              </a:solidFill>
            </a:endParaRPr>
          </a:p>
        </p:txBody>
      </p:sp>
    </p:spTree>
    <p:extLst>
      <p:ext uri="{BB962C8B-B14F-4D97-AF65-F5344CB8AC3E}">
        <p14:creationId xmlns:p14="http://schemas.microsoft.com/office/powerpoint/2010/main" val="3628490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gn="just">
              <a:lnSpc>
                <a:spcPct val="115000"/>
              </a:lnSpc>
              <a:spcBef>
                <a:spcPts val="0"/>
              </a:spcBef>
              <a:spcAft>
                <a:spcPts val="0"/>
              </a:spcAft>
            </a:pPr>
            <a:r>
              <a:rPr lang="en-US" sz="4000" dirty="0">
                <a:latin typeface="Bookman Old Style" panose="02050604050505020204" pitchFamily="18" charset="0"/>
              </a:rPr>
              <a:t>Module Units</a:t>
            </a:r>
          </a:p>
          <a:p>
            <a:pPr marL="171450" marR="0" indent="-514350">
              <a:lnSpc>
                <a:spcPct val="115000"/>
              </a:lnSpc>
              <a:spcBef>
                <a:spcPts val="0"/>
              </a:spcBef>
              <a:spcAft>
                <a:spcPts val="0"/>
              </a:spcAft>
              <a:buAutoNum type="arabicPeriod"/>
            </a:pPr>
            <a:r>
              <a:rPr lang="en-US" sz="2800" b="0" dirty="0">
                <a:latin typeface="Bookman Old Style" panose="02050604050505020204" pitchFamily="18" charset="0"/>
              </a:rPr>
              <a:t>Financial Resources Management</a:t>
            </a:r>
          </a:p>
          <a:p>
            <a:pPr marL="171450" marR="0" indent="-514350">
              <a:lnSpc>
                <a:spcPct val="115000"/>
              </a:lnSpc>
              <a:spcBef>
                <a:spcPts val="0"/>
              </a:spcBef>
              <a:spcAft>
                <a:spcPts val="0"/>
              </a:spcAft>
              <a:buAutoNum type="arabicPeriod"/>
            </a:pPr>
            <a:r>
              <a:rPr lang="en-US" sz="2800" b="0" dirty="0">
                <a:latin typeface="Bookman Old Style" panose="02050604050505020204" pitchFamily="18" charset="0"/>
              </a:rPr>
              <a:t>Health Information Systems</a:t>
            </a:r>
          </a:p>
          <a:p>
            <a:pPr marL="171450" marR="0" indent="-514350">
              <a:lnSpc>
                <a:spcPct val="115000"/>
              </a:lnSpc>
              <a:spcBef>
                <a:spcPts val="0"/>
              </a:spcBef>
              <a:spcAft>
                <a:spcPts val="0"/>
              </a:spcAft>
              <a:buAutoNum type="arabicPeriod"/>
            </a:pPr>
            <a:r>
              <a:rPr lang="en-US" sz="2800" b="0" dirty="0">
                <a:latin typeface="Bookman Old Style" panose="02050604050505020204" pitchFamily="18" charset="0"/>
              </a:rPr>
              <a:t>Quality Assurance in Health Services</a:t>
            </a:r>
          </a:p>
          <a:p>
            <a:pPr marL="171450" marR="0" indent="-514350">
              <a:lnSpc>
                <a:spcPct val="115000"/>
              </a:lnSpc>
              <a:spcBef>
                <a:spcPts val="0"/>
              </a:spcBef>
              <a:spcAft>
                <a:spcPts val="0"/>
              </a:spcAft>
              <a:buAutoNum type="arabicPeriod"/>
            </a:pPr>
            <a:r>
              <a:rPr lang="en-US" sz="2800" b="0" dirty="0">
                <a:latin typeface="Bookman Old Style" panose="02050604050505020204" pitchFamily="18" charset="0"/>
              </a:rPr>
              <a:t>Project Management</a:t>
            </a:r>
          </a:p>
          <a:p>
            <a:pPr marL="171450" marR="0" indent="-514350">
              <a:lnSpc>
                <a:spcPct val="115000"/>
              </a:lnSpc>
              <a:spcBef>
                <a:spcPts val="0"/>
              </a:spcBef>
              <a:spcAft>
                <a:spcPts val="0"/>
              </a:spcAft>
              <a:buAutoNum type="arabicPeriod"/>
            </a:pPr>
            <a:r>
              <a:rPr lang="en-US" sz="2800" b="0" dirty="0">
                <a:latin typeface="Bookman Old Style" panose="02050604050505020204" pitchFamily="18" charset="0"/>
              </a:rPr>
              <a:t>Monitoring and Evaluation</a:t>
            </a:r>
          </a:p>
          <a:p>
            <a:pPr marL="0" marR="0">
              <a:lnSpc>
                <a:spcPct val="115000"/>
              </a:lnSpc>
              <a:spcBef>
                <a:spcPts val="0"/>
              </a:spcBef>
              <a:spcAft>
                <a:spcPts val="0"/>
              </a:spcAft>
            </a:pPr>
            <a:endParaRPr lang="en-US" sz="2800" b="0" dirty="0">
              <a:latin typeface="Bookman Old Style" panose="02050604050505020204" pitchFamily="18" charset="0"/>
            </a:endParaRPr>
          </a:p>
          <a:p>
            <a:pPr marL="0" marR="0" algn="ctr">
              <a:lnSpc>
                <a:spcPct val="115000"/>
              </a:lnSpc>
              <a:spcBef>
                <a:spcPts val="0"/>
              </a:spcBef>
              <a:spcAft>
                <a:spcPts val="0"/>
              </a:spcAft>
            </a:pPr>
            <a:endParaRPr lang="en-US" sz="2800" b="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F2688A58-7EBD-4352-985F-DBE786E37319}" type="slidenum">
              <a:rPr lang="en-US" smtClean="0"/>
              <a:t>3</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1707347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304800"/>
            <a:ext cx="8077200" cy="1447800"/>
          </a:xfrm>
          <a:solidFill>
            <a:srgbClr val="CCFFCC"/>
          </a:solidFill>
        </p:spPr>
        <p:txBody>
          <a:bodyPr/>
          <a:lstStyle/>
          <a:p>
            <a:pPr eaLnBrk="1" hangingPunct="1"/>
            <a:r>
              <a:rPr lang="en-US" altLang="en-US" sz="3200" b="1">
                <a:cs typeface="Times New Roman" panose="02020603050405020304" pitchFamily="18" charset="0"/>
              </a:rPr>
              <a:t>The Functions Performed by Information</a:t>
            </a:r>
            <a:r>
              <a:rPr lang="en-US" altLang="en-US" sz="2800" b="1">
                <a:cs typeface="Times New Roman" panose="02020603050405020304" pitchFamily="18" charset="0"/>
              </a:rPr>
              <a:t> </a:t>
            </a:r>
            <a:endParaRPr lang="en-US" altLang="en-US" sz="2800"/>
          </a:p>
        </p:txBody>
      </p:sp>
      <p:sp>
        <p:nvSpPr>
          <p:cNvPr id="6147" name="Rectangle 3"/>
          <p:cNvSpPr>
            <a:spLocks noGrp="1" noChangeArrowheads="1"/>
          </p:cNvSpPr>
          <p:nvPr>
            <p:ph type="body" idx="1"/>
          </p:nvPr>
        </p:nvSpPr>
        <p:spPr>
          <a:xfrm>
            <a:off x="227013" y="1827213"/>
            <a:ext cx="8683625" cy="4799012"/>
          </a:xfrm>
          <a:solidFill>
            <a:srgbClr val="CCFFCC"/>
          </a:solidFill>
        </p:spPr>
        <p:txBody>
          <a:bodyPr/>
          <a:lstStyle/>
          <a:p>
            <a:pPr eaLnBrk="1" hangingPunct="1"/>
            <a:r>
              <a:rPr lang="en-GB" altLang="en-US" sz="2800">
                <a:cs typeface="Times New Roman" panose="02020603050405020304" pitchFamily="18" charset="0"/>
              </a:rPr>
              <a:t>The reduction of uncertainty</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As an aid  to  monitoring and control</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As means of communication</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As a memory supplement</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As an aid for simplification</a:t>
            </a:r>
            <a:r>
              <a:rPr lang="en-US" altLang="en-US" sz="2800">
                <a:cs typeface="Times New Roman" panose="02020603050405020304" pitchFamily="18" charset="0"/>
              </a:rPr>
              <a:t> </a:t>
            </a:r>
            <a:endParaRPr lang="en-GB" altLang="en-US" sz="2800">
              <a:cs typeface="Times New Roman" panose="02020603050405020304" pitchFamily="18" charset="0"/>
            </a:endParaRPr>
          </a:p>
        </p:txBody>
      </p:sp>
      <p:sp>
        <p:nvSpPr>
          <p:cNvPr id="614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D294170-33C8-4099-A2E6-60E20ADD2575}" type="slidenum">
              <a:rPr lang="en-US" altLang="en-US" sz="1400" smtClean="0">
                <a:solidFill>
                  <a:srgbClr val="000000"/>
                </a:solidFill>
              </a:rPr>
              <a:pPr>
                <a:spcBef>
                  <a:spcPct val="0"/>
                </a:spcBef>
                <a:buFontTx/>
                <a:buNone/>
              </a:pPr>
              <a:t>30</a:t>
            </a:fld>
            <a:endParaRPr lang="en-US" altLang="en-US" sz="1400">
              <a:solidFill>
                <a:srgbClr val="000000"/>
              </a:solidFill>
            </a:endParaRPr>
          </a:p>
        </p:txBody>
      </p:sp>
    </p:spTree>
    <p:extLst>
      <p:ext uri="{BB962C8B-B14F-4D97-AF65-F5344CB8AC3E}">
        <p14:creationId xmlns:p14="http://schemas.microsoft.com/office/powerpoint/2010/main" val="494777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304800"/>
            <a:ext cx="8077200" cy="1447800"/>
          </a:xfrm>
          <a:solidFill>
            <a:srgbClr val="CCFFCC"/>
          </a:solidFill>
        </p:spPr>
        <p:txBody>
          <a:bodyPr/>
          <a:lstStyle/>
          <a:p>
            <a:pPr eaLnBrk="1" hangingPunct="1"/>
            <a:r>
              <a:rPr lang="en-GB" altLang="en-US" sz="3200" b="1">
                <a:cs typeface="Times New Roman" panose="02020603050405020304" pitchFamily="18" charset="0"/>
              </a:rPr>
              <a:t>VALUE OF INFORMATION</a:t>
            </a:r>
            <a:r>
              <a:rPr lang="en-US" altLang="en-US" sz="3200" b="1">
                <a:cs typeface="Times New Roman" panose="02020603050405020304" pitchFamily="18" charset="0"/>
              </a:rPr>
              <a:t> </a:t>
            </a:r>
          </a:p>
        </p:txBody>
      </p:sp>
      <p:sp>
        <p:nvSpPr>
          <p:cNvPr id="7171" name="Rectangle 3"/>
          <p:cNvSpPr>
            <a:spLocks noGrp="1" noChangeArrowheads="1"/>
          </p:cNvSpPr>
          <p:nvPr>
            <p:ph type="body" idx="1"/>
          </p:nvPr>
        </p:nvSpPr>
        <p:spPr>
          <a:xfrm>
            <a:off x="228600" y="1828800"/>
            <a:ext cx="8686800" cy="4800600"/>
          </a:xfrm>
          <a:solidFill>
            <a:srgbClr val="CCFFCC"/>
          </a:solidFill>
        </p:spPr>
        <p:txBody>
          <a:bodyPr/>
          <a:lstStyle/>
          <a:p>
            <a:pPr eaLnBrk="1" hangingPunct="1"/>
            <a:r>
              <a:rPr lang="en-GB" altLang="en-US" sz="2800">
                <a:cs typeface="Times New Roman" panose="02020603050405020304" pitchFamily="18" charset="0"/>
              </a:rPr>
              <a:t>Information  is vital for decision making</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Improves decision making</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Enhances efficiency</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Provides a competitive edge to the organization</a:t>
            </a:r>
            <a:r>
              <a:rPr lang="en-US" altLang="en-US" sz="2800">
                <a:cs typeface="Times New Roman" panose="02020603050405020304" pitchFamily="18" charset="0"/>
              </a:rPr>
              <a:t> </a:t>
            </a:r>
            <a:endParaRPr lang="en-GB" altLang="en-US" sz="2800">
              <a:cs typeface="Times New Roman" panose="02020603050405020304" pitchFamily="18" charset="0"/>
            </a:endParaRPr>
          </a:p>
        </p:txBody>
      </p:sp>
      <p:sp>
        <p:nvSpPr>
          <p:cNvPr id="717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448D9C6-1356-401F-BFAB-F2BB08E25091}" type="slidenum">
              <a:rPr lang="en-US" altLang="en-US" sz="1400" smtClean="0">
                <a:solidFill>
                  <a:srgbClr val="000000"/>
                </a:solidFill>
              </a:rPr>
              <a:pPr>
                <a:spcBef>
                  <a:spcPct val="0"/>
                </a:spcBef>
                <a:buFontTx/>
                <a:buNone/>
              </a:pPr>
              <a:t>31</a:t>
            </a:fld>
            <a:endParaRPr lang="en-US" altLang="en-US" sz="1400">
              <a:solidFill>
                <a:srgbClr val="000000"/>
              </a:solidFill>
            </a:endParaRPr>
          </a:p>
        </p:txBody>
      </p:sp>
    </p:spTree>
    <p:extLst>
      <p:ext uri="{BB962C8B-B14F-4D97-AF65-F5344CB8AC3E}">
        <p14:creationId xmlns:p14="http://schemas.microsoft.com/office/powerpoint/2010/main" val="23836760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04800"/>
            <a:ext cx="8077200" cy="1447800"/>
          </a:xfrm>
          <a:solidFill>
            <a:srgbClr val="CCFFCC"/>
          </a:solidFill>
        </p:spPr>
        <p:txBody>
          <a:bodyPr/>
          <a:lstStyle/>
          <a:p>
            <a:pPr eaLnBrk="1" hangingPunct="1"/>
            <a:r>
              <a:rPr lang="en-US" altLang="en-US" sz="3200" b="1" dirty="0">
                <a:cs typeface="Times New Roman" panose="02020603050405020304" pitchFamily="18" charset="0"/>
              </a:rPr>
              <a:t>THE CONCEPT OF DATA </a:t>
            </a:r>
          </a:p>
        </p:txBody>
      </p:sp>
      <p:sp>
        <p:nvSpPr>
          <p:cNvPr id="8195" name="Rectangle 3"/>
          <p:cNvSpPr>
            <a:spLocks noGrp="1" noChangeArrowheads="1"/>
          </p:cNvSpPr>
          <p:nvPr>
            <p:ph type="body" idx="1"/>
          </p:nvPr>
        </p:nvSpPr>
        <p:spPr>
          <a:xfrm>
            <a:off x="228600" y="1828800"/>
            <a:ext cx="8686800" cy="4800600"/>
          </a:xfrm>
          <a:solidFill>
            <a:srgbClr val="CCFFCC"/>
          </a:solidFill>
        </p:spPr>
        <p:txBody>
          <a:bodyPr/>
          <a:lstStyle/>
          <a:p>
            <a:pPr algn="just" eaLnBrk="1" hangingPunct="1">
              <a:lnSpc>
                <a:spcPct val="90000"/>
              </a:lnSpc>
            </a:pPr>
            <a:r>
              <a:rPr lang="en-GB" altLang="en-US" sz="2400" dirty="0">
                <a:cs typeface="Times New Roman" panose="02020603050405020304" pitchFamily="18" charset="0"/>
              </a:rPr>
              <a:t>Facts, ideas, or concepts that can be collected and be represented electronically in digital form.</a:t>
            </a:r>
            <a:endParaRPr lang="en-US" altLang="en-US" sz="2400" dirty="0">
              <a:cs typeface="Times New Roman" panose="02020603050405020304" pitchFamily="18" charset="0"/>
            </a:endParaRPr>
          </a:p>
          <a:p>
            <a:pPr algn="just" eaLnBrk="1" hangingPunct="1">
              <a:lnSpc>
                <a:spcPct val="90000"/>
              </a:lnSpc>
            </a:pPr>
            <a:r>
              <a:rPr lang="en-GB" altLang="en-US" sz="2400" dirty="0">
                <a:cs typeface="Times New Roman" panose="02020603050405020304" pitchFamily="18" charset="0"/>
              </a:rPr>
              <a:t>Data are facts obtained by reading, observation, counting, measuring, and weighing etc which are then recorded. </a:t>
            </a:r>
            <a:endParaRPr lang="en-US" altLang="en-US" sz="2400" dirty="0">
              <a:cs typeface="Times New Roman" panose="02020603050405020304" pitchFamily="18" charset="0"/>
            </a:endParaRPr>
          </a:p>
          <a:p>
            <a:pPr algn="just" eaLnBrk="1" hangingPunct="1">
              <a:lnSpc>
                <a:spcPct val="90000"/>
              </a:lnSpc>
            </a:pPr>
            <a:r>
              <a:rPr lang="en-GB" altLang="en-US" sz="2400" dirty="0">
                <a:cs typeface="Times New Roman" panose="02020603050405020304" pitchFamily="18" charset="0"/>
              </a:rPr>
              <a:t>It is  raw or basic data and are often records of the day to day transactions of the organization. </a:t>
            </a:r>
            <a:endParaRPr lang="en-US" altLang="en-US" sz="2400" dirty="0">
              <a:cs typeface="Times New Roman" panose="02020603050405020304" pitchFamily="18" charset="0"/>
            </a:endParaRPr>
          </a:p>
          <a:p>
            <a:pPr algn="just" eaLnBrk="1" hangingPunct="1">
              <a:lnSpc>
                <a:spcPct val="90000"/>
              </a:lnSpc>
            </a:pPr>
            <a:r>
              <a:rPr lang="en-GB" altLang="en-US" sz="2400" dirty="0">
                <a:cs typeface="Times New Roman" panose="02020603050405020304" pitchFamily="18" charset="0"/>
              </a:rPr>
              <a:t>For example, the data , amount and other details of an invoice or cheque, payroll details of pay, National Insurance and tax for a person, the output for a machine or shift, the number of vehicles passing a road monitoring point and so on.</a:t>
            </a:r>
            <a:endParaRPr lang="en-US" altLang="en-US" sz="2400" dirty="0">
              <a:cs typeface="Times New Roman" panose="02020603050405020304" pitchFamily="18" charset="0"/>
            </a:endParaRPr>
          </a:p>
          <a:p>
            <a:pPr algn="just" eaLnBrk="1" hangingPunct="1">
              <a:lnSpc>
                <a:spcPct val="90000"/>
              </a:lnSpc>
            </a:pPr>
            <a:r>
              <a:rPr lang="en-GB" altLang="en-US" sz="2400" dirty="0">
                <a:cs typeface="Times New Roman" panose="02020603050405020304" pitchFamily="18" charset="0"/>
              </a:rPr>
              <a:t>Data are derived from both external and internal sources. </a:t>
            </a:r>
            <a:endParaRPr lang="en-US" altLang="en-US" sz="2400" dirty="0">
              <a:cs typeface="Times New Roman" panose="02020603050405020304" pitchFamily="18" charset="0"/>
            </a:endParaRPr>
          </a:p>
          <a:p>
            <a:pPr algn="just" eaLnBrk="1" hangingPunct="1">
              <a:lnSpc>
                <a:spcPct val="90000"/>
              </a:lnSpc>
            </a:pPr>
            <a:r>
              <a:rPr lang="en-GB" altLang="en-US" sz="2400" dirty="0">
                <a:cs typeface="Times New Roman" panose="02020603050405020304" pitchFamily="18" charset="0"/>
              </a:rPr>
              <a:t>Most external data are in readily usable and concrete forms e.g. – bank statements, purchase invoices.</a:t>
            </a:r>
            <a:r>
              <a:rPr lang="en-US" altLang="en-US" sz="2400" dirty="0">
                <a:cs typeface="Times New Roman" panose="02020603050405020304" pitchFamily="18" charset="0"/>
              </a:rPr>
              <a:t> </a:t>
            </a:r>
            <a:endParaRPr lang="en-GB" altLang="en-US" sz="2400" dirty="0">
              <a:cs typeface="Times New Roman" panose="02020603050405020304" pitchFamily="18" charset="0"/>
            </a:endParaRPr>
          </a:p>
        </p:txBody>
      </p:sp>
      <p:sp>
        <p:nvSpPr>
          <p:cNvPr id="819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5DB9B4E-82D8-4E88-AD08-114DDBBA3E79}" type="slidenum">
              <a:rPr lang="en-US" altLang="en-US" sz="1400" smtClean="0">
                <a:solidFill>
                  <a:srgbClr val="000000"/>
                </a:solidFill>
              </a:rPr>
              <a:pPr>
                <a:spcBef>
                  <a:spcPct val="0"/>
                </a:spcBef>
                <a:buFontTx/>
                <a:buNone/>
              </a:pPr>
              <a:t>32</a:t>
            </a:fld>
            <a:endParaRPr lang="en-US" altLang="en-US" sz="1400">
              <a:solidFill>
                <a:srgbClr val="000000"/>
              </a:solidFill>
            </a:endParaRPr>
          </a:p>
        </p:txBody>
      </p:sp>
    </p:spTree>
    <p:extLst>
      <p:ext uri="{BB962C8B-B14F-4D97-AF65-F5344CB8AC3E}">
        <p14:creationId xmlns:p14="http://schemas.microsoft.com/office/powerpoint/2010/main" val="3525644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04800"/>
            <a:ext cx="8077200" cy="1447800"/>
          </a:xfrm>
          <a:solidFill>
            <a:srgbClr val="CCFFCC"/>
          </a:solidFill>
        </p:spPr>
        <p:txBody>
          <a:bodyPr/>
          <a:lstStyle/>
          <a:p>
            <a:pPr eaLnBrk="1" hangingPunct="1"/>
            <a:r>
              <a:rPr lang="en-GB" altLang="en-US" sz="2800" b="1">
                <a:cs typeface="Times New Roman" panose="02020603050405020304" pitchFamily="18" charset="0"/>
              </a:rPr>
              <a:t>HEALTH INFORMATION SYSTEM</a:t>
            </a:r>
            <a:r>
              <a:rPr lang="en-US" altLang="en-US" sz="3200" b="1">
                <a:cs typeface="Times New Roman" panose="02020603050405020304" pitchFamily="18" charset="0"/>
              </a:rPr>
              <a:t> </a:t>
            </a:r>
          </a:p>
        </p:txBody>
      </p:sp>
      <p:sp>
        <p:nvSpPr>
          <p:cNvPr id="10243" name="Rectangle 3"/>
          <p:cNvSpPr>
            <a:spLocks noGrp="1" noChangeArrowheads="1"/>
          </p:cNvSpPr>
          <p:nvPr>
            <p:ph type="body" idx="1"/>
          </p:nvPr>
        </p:nvSpPr>
        <p:spPr>
          <a:xfrm>
            <a:off x="228600" y="1828800"/>
            <a:ext cx="8686800" cy="4800600"/>
          </a:xfrm>
          <a:solidFill>
            <a:srgbClr val="CCFFCC"/>
          </a:solidFill>
        </p:spPr>
        <p:txBody>
          <a:bodyPr/>
          <a:lstStyle/>
          <a:p>
            <a:pPr eaLnBrk="1" hangingPunct="1">
              <a:buFontTx/>
              <a:buNone/>
            </a:pPr>
            <a:r>
              <a:rPr lang="en-GB" altLang="en-US" sz="2800" b="1">
                <a:cs typeface="Times New Roman" panose="02020603050405020304" pitchFamily="18" charset="0"/>
              </a:rPr>
              <a:t>System</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A collection of components that work together to achieve common objective.</a:t>
            </a:r>
            <a:endParaRPr lang="en-US" altLang="en-US" sz="2800">
              <a:cs typeface="Times New Roman" panose="02020603050405020304" pitchFamily="18" charset="0"/>
            </a:endParaRPr>
          </a:p>
          <a:p>
            <a:pPr eaLnBrk="1" hangingPunct="1">
              <a:buFontTx/>
              <a:buNone/>
            </a:pPr>
            <a:r>
              <a:rPr lang="en-GB" altLang="en-US" sz="2800" b="1">
                <a:cs typeface="Times New Roman" panose="02020603050405020304" pitchFamily="18" charset="0"/>
              </a:rPr>
              <a:t>Information System</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A system that provides information support to the decision making process at each level of the organization.</a:t>
            </a:r>
            <a:r>
              <a:rPr lang="en-US" altLang="en-US" sz="2800">
                <a:cs typeface="Times New Roman" panose="02020603050405020304" pitchFamily="18" charset="0"/>
              </a:rPr>
              <a:t> </a:t>
            </a:r>
            <a:endParaRPr lang="en-GB" altLang="en-US" sz="2800">
              <a:cs typeface="Times New Roman" panose="02020603050405020304" pitchFamily="18" charset="0"/>
            </a:endParaRPr>
          </a:p>
        </p:txBody>
      </p:sp>
      <p:sp>
        <p:nvSpPr>
          <p:cNvPr id="1024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62DC167-E51A-4A46-B02E-2E10D491931B}" type="slidenum">
              <a:rPr lang="en-US" altLang="en-US" sz="1400" smtClean="0">
                <a:solidFill>
                  <a:srgbClr val="000000"/>
                </a:solidFill>
              </a:rPr>
              <a:pPr>
                <a:spcBef>
                  <a:spcPct val="0"/>
                </a:spcBef>
                <a:buFontTx/>
                <a:buNone/>
              </a:pPr>
              <a:t>33</a:t>
            </a:fld>
            <a:endParaRPr lang="en-US" altLang="en-US" sz="1400">
              <a:solidFill>
                <a:srgbClr val="000000"/>
              </a:solidFill>
            </a:endParaRPr>
          </a:p>
        </p:txBody>
      </p:sp>
    </p:spTree>
    <p:extLst>
      <p:ext uri="{BB962C8B-B14F-4D97-AF65-F5344CB8AC3E}">
        <p14:creationId xmlns:p14="http://schemas.microsoft.com/office/powerpoint/2010/main" val="12304905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304800"/>
            <a:ext cx="8077200" cy="1447800"/>
          </a:xfrm>
          <a:solidFill>
            <a:srgbClr val="CCFFCC"/>
          </a:solidFill>
        </p:spPr>
        <p:txBody>
          <a:bodyPr/>
          <a:lstStyle/>
          <a:p>
            <a:pPr eaLnBrk="1" hangingPunct="1"/>
            <a:r>
              <a:rPr lang="en-GB" altLang="en-US" sz="3200" b="1" dirty="0">
                <a:cs typeface="Times New Roman" panose="02020603050405020304" pitchFamily="18" charset="0"/>
              </a:rPr>
              <a:t>Health Information System: </a:t>
            </a:r>
            <a:endParaRPr lang="en-US" altLang="en-US" sz="3200" b="1" dirty="0">
              <a:cs typeface="Times New Roman" panose="02020603050405020304" pitchFamily="18" charset="0"/>
            </a:endParaRPr>
          </a:p>
        </p:txBody>
      </p:sp>
      <p:sp>
        <p:nvSpPr>
          <p:cNvPr id="11267" name="Rectangle 3"/>
          <p:cNvSpPr>
            <a:spLocks noGrp="1" noChangeArrowheads="1"/>
          </p:cNvSpPr>
          <p:nvPr>
            <p:ph type="body" idx="1"/>
          </p:nvPr>
        </p:nvSpPr>
        <p:spPr>
          <a:xfrm>
            <a:off x="228600" y="1828800"/>
            <a:ext cx="8686800" cy="4800600"/>
          </a:xfrm>
          <a:solidFill>
            <a:srgbClr val="CCFFCC"/>
          </a:solidFill>
        </p:spPr>
        <p:txBody>
          <a:bodyPr/>
          <a:lstStyle/>
          <a:p>
            <a:pPr algn="just" eaLnBrk="1" hangingPunct="1">
              <a:lnSpc>
                <a:spcPct val="90000"/>
              </a:lnSpc>
            </a:pPr>
            <a:r>
              <a:rPr lang="en-GB" altLang="en-US" sz="2800" dirty="0">
                <a:cs typeface="Times New Roman" panose="02020603050405020304" pitchFamily="18" charset="0"/>
              </a:rPr>
              <a:t>A system that integrates data collection processing, reporting, and use of the information necessary for improving health service effectiveness and efficiency through better management at all levels of health services.</a:t>
            </a:r>
            <a:endParaRPr lang="en-US" altLang="en-US" sz="2800" dirty="0">
              <a:cs typeface="Times New Roman" panose="02020603050405020304" pitchFamily="18" charset="0"/>
            </a:endParaRPr>
          </a:p>
          <a:p>
            <a:pPr algn="just" eaLnBrk="1" hangingPunct="1">
              <a:lnSpc>
                <a:spcPct val="90000"/>
              </a:lnSpc>
            </a:pPr>
            <a:r>
              <a:rPr lang="en-GB" altLang="en-US" sz="2800" dirty="0">
                <a:cs typeface="Times New Roman" panose="02020603050405020304" pitchFamily="18" charset="0"/>
              </a:rPr>
              <a:t>A comprehensive and integrated structure that collects, collates, analyses, evaluates, stores, disseminates, health and health – related data and information for use by all.</a:t>
            </a:r>
            <a:endParaRPr lang="en-US" altLang="en-US" sz="2800" dirty="0">
              <a:cs typeface="Times New Roman" panose="02020603050405020304" pitchFamily="18" charset="0"/>
            </a:endParaRPr>
          </a:p>
          <a:p>
            <a:pPr algn="just" eaLnBrk="1" hangingPunct="1">
              <a:lnSpc>
                <a:spcPct val="90000"/>
              </a:lnSpc>
            </a:pPr>
            <a:r>
              <a:rPr lang="en-GB" altLang="en-US" sz="2800" dirty="0">
                <a:cs typeface="Times New Roman" panose="02020603050405020304" pitchFamily="18" charset="0"/>
              </a:rPr>
              <a:t>HIS is an integrated effort to collect, process, report and use health information and knowledge to influence policy – making, programme action and research</a:t>
            </a:r>
            <a:r>
              <a:rPr lang="en-GB" altLang="en-US" sz="2400" dirty="0">
                <a:cs typeface="Times New Roman" panose="02020603050405020304" pitchFamily="18" charset="0"/>
              </a:rPr>
              <a:t>.</a:t>
            </a:r>
            <a:r>
              <a:rPr lang="en-US" altLang="en-US" sz="2400" dirty="0">
                <a:cs typeface="Times New Roman" panose="02020603050405020304" pitchFamily="18" charset="0"/>
              </a:rPr>
              <a:t> </a:t>
            </a:r>
            <a:r>
              <a:rPr lang="en-GB" altLang="en-US" sz="2400" dirty="0">
                <a:cs typeface="Times New Roman" panose="02020603050405020304" pitchFamily="18" charset="0"/>
              </a:rPr>
              <a:t> </a:t>
            </a:r>
          </a:p>
        </p:txBody>
      </p:sp>
      <p:sp>
        <p:nvSpPr>
          <p:cNvPr id="1126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CE8C1C8-6784-4175-A9AE-2F224307F701}" type="slidenum">
              <a:rPr lang="en-US" altLang="en-US" sz="1400" smtClean="0">
                <a:solidFill>
                  <a:srgbClr val="000000"/>
                </a:solidFill>
              </a:rPr>
              <a:pPr>
                <a:spcBef>
                  <a:spcPct val="0"/>
                </a:spcBef>
                <a:buFontTx/>
                <a:buNone/>
              </a:pPr>
              <a:t>34</a:t>
            </a:fld>
            <a:endParaRPr lang="en-US" altLang="en-US" sz="1400">
              <a:solidFill>
                <a:srgbClr val="000000"/>
              </a:solidFill>
            </a:endParaRPr>
          </a:p>
        </p:txBody>
      </p:sp>
    </p:spTree>
    <p:extLst>
      <p:ext uri="{BB962C8B-B14F-4D97-AF65-F5344CB8AC3E}">
        <p14:creationId xmlns:p14="http://schemas.microsoft.com/office/powerpoint/2010/main" val="22039766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04800"/>
            <a:ext cx="8077200" cy="1447800"/>
          </a:xfrm>
          <a:solidFill>
            <a:srgbClr val="CCFFCC"/>
          </a:solidFill>
        </p:spPr>
        <p:txBody>
          <a:bodyPr/>
          <a:lstStyle/>
          <a:p>
            <a:pPr eaLnBrk="1" hangingPunct="1"/>
            <a:r>
              <a:rPr lang="en-GB" altLang="en-US" sz="3200" b="1" dirty="0">
                <a:cs typeface="Times New Roman" panose="02020603050405020304" pitchFamily="18" charset="0"/>
              </a:rPr>
              <a:t>DOMAINS OF HEALTH INFORMATION</a:t>
            </a:r>
            <a:r>
              <a:rPr lang="en-US" altLang="en-US" sz="3200" b="1" dirty="0">
                <a:cs typeface="Times New Roman" panose="02020603050405020304" pitchFamily="18" charset="0"/>
              </a:rPr>
              <a:t> </a:t>
            </a:r>
          </a:p>
        </p:txBody>
      </p:sp>
      <p:sp>
        <p:nvSpPr>
          <p:cNvPr id="14339" name="Rectangle 3"/>
          <p:cNvSpPr>
            <a:spLocks noGrp="1" noChangeArrowheads="1"/>
          </p:cNvSpPr>
          <p:nvPr>
            <p:ph type="body" idx="1"/>
          </p:nvPr>
        </p:nvSpPr>
        <p:spPr>
          <a:xfrm>
            <a:off x="228600" y="1828800"/>
            <a:ext cx="8686800" cy="4800600"/>
          </a:xfrm>
          <a:solidFill>
            <a:srgbClr val="CCFFCC"/>
          </a:solidFill>
        </p:spPr>
        <p:txBody>
          <a:bodyPr/>
          <a:lstStyle/>
          <a:p>
            <a:pPr eaLnBrk="1" hangingPunct="1"/>
            <a:r>
              <a:rPr lang="en-GB" altLang="en-US" sz="2800">
                <a:cs typeface="Times New Roman" panose="02020603050405020304" pitchFamily="18" charset="0"/>
              </a:rPr>
              <a:t>Health determinants</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Health system inputs</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HEALTH SYSTEM Outputs</a:t>
            </a:r>
            <a:endParaRPr lang="en-US" altLang="en-US" sz="2800">
              <a:cs typeface="Times New Roman" panose="02020603050405020304" pitchFamily="18" charset="0"/>
            </a:endParaRPr>
          </a:p>
          <a:p>
            <a:pPr eaLnBrk="1" hangingPunct="1"/>
            <a:r>
              <a:rPr lang="en-GB" altLang="en-US" sz="2800">
                <a:cs typeface="Times New Roman" panose="02020603050405020304" pitchFamily="18" charset="0"/>
              </a:rPr>
              <a:t>Health system out comes</a:t>
            </a:r>
            <a:r>
              <a:rPr lang="en-US" altLang="en-US" sz="2800">
                <a:cs typeface="Times New Roman" panose="02020603050405020304" pitchFamily="18" charset="0"/>
              </a:rPr>
              <a:t> </a:t>
            </a:r>
          </a:p>
          <a:p>
            <a:pPr eaLnBrk="1" hangingPunct="1">
              <a:buFontTx/>
              <a:buNone/>
            </a:pPr>
            <a:endParaRPr lang="en-GB" altLang="en-US" sz="2800">
              <a:cs typeface="Times New Roman" panose="02020603050405020304" pitchFamily="18" charset="0"/>
            </a:endParaRPr>
          </a:p>
        </p:txBody>
      </p:sp>
      <p:sp>
        <p:nvSpPr>
          <p:cNvPr id="1434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4F3D616-6DB2-4A11-8244-D418D1B42551}" type="slidenum">
              <a:rPr lang="en-US" altLang="en-US" sz="1400" smtClean="0">
                <a:solidFill>
                  <a:srgbClr val="000000"/>
                </a:solidFill>
              </a:rPr>
              <a:pPr>
                <a:spcBef>
                  <a:spcPct val="0"/>
                </a:spcBef>
                <a:buFontTx/>
                <a:buNone/>
              </a:pPr>
              <a:t>35</a:t>
            </a:fld>
            <a:endParaRPr lang="en-US" altLang="en-US" sz="1400">
              <a:solidFill>
                <a:srgbClr val="000000"/>
              </a:solidFill>
            </a:endParaRPr>
          </a:p>
        </p:txBody>
      </p:sp>
    </p:spTree>
    <p:extLst>
      <p:ext uri="{BB962C8B-B14F-4D97-AF65-F5344CB8AC3E}">
        <p14:creationId xmlns:p14="http://schemas.microsoft.com/office/powerpoint/2010/main" val="2108954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304800"/>
            <a:ext cx="8077200" cy="1447800"/>
          </a:xfrm>
          <a:solidFill>
            <a:srgbClr val="CCFFCC"/>
          </a:solidFill>
        </p:spPr>
        <p:txBody>
          <a:bodyPr/>
          <a:lstStyle/>
          <a:p>
            <a:pPr eaLnBrk="1" hangingPunct="1"/>
            <a:r>
              <a:rPr lang="en-GB" altLang="en-US" sz="3200" b="1">
                <a:cs typeface="Times New Roman" panose="02020603050405020304" pitchFamily="18" charset="0"/>
              </a:rPr>
              <a:t>HEALTH INFORMATION SUBSYSTEMS</a:t>
            </a:r>
            <a:r>
              <a:rPr lang="en-US" altLang="en-US" sz="3200" b="1">
                <a:cs typeface="Times New Roman" panose="02020603050405020304" pitchFamily="18" charset="0"/>
              </a:rPr>
              <a:t> </a:t>
            </a:r>
          </a:p>
        </p:txBody>
      </p:sp>
      <p:sp>
        <p:nvSpPr>
          <p:cNvPr id="15363" name="Rectangle 3"/>
          <p:cNvSpPr>
            <a:spLocks noGrp="1" noChangeArrowheads="1"/>
          </p:cNvSpPr>
          <p:nvPr>
            <p:ph type="body" idx="1"/>
          </p:nvPr>
        </p:nvSpPr>
        <p:spPr>
          <a:xfrm>
            <a:off x="228600" y="1828800"/>
            <a:ext cx="8686800" cy="4800600"/>
          </a:xfrm>
          <a:solidFill>
            <a:srgbClr val="CCFFCC"/>
          </a:solidFill>
        </p:spPr>
        <p:txBody>
          <a:bodyPr/>
          <a:lstStyle/>
          <a:p>
            <a:pPr marL="609600" indent="-609600" eaLnBrk="1" hangingPunct="1">
              <a:lnSpc>
                <a:spcPct val="90000"/>
              </a:lnSpc>
              <a:buFontTx/>
              <a:buAutoNum type="arabicPeriod"/>
            </a:pPr>
            <a:r>
              <a:rPr lang="en-GB" altLang="en-US" sz="2800">
                <a:cs typeface="Times New Roman" panose="02020603050405020304" pitchFamily="18" charset="0"/>
              </a:rPr>
              <a:t>Disease surveillance and outbreak  notification</a:t>
            </a:r>
            <a:endParaRPr lang="en-US" altLang="en-US" sz="2800">
              <a:cs typeface="Times New Roman" panose="02020603050405020304" pitchFamily="18" charset="0"/>
            </a:endParaRPr>
          </a:p>
          <a:p>
            <a:pPr marL="609600" indent="-609600" eaLnBrk="1" hangingPunct="1">
              <a:lnSpc>
                <a:spcPct val="90000"/>
              </a:lnSpc>
              <a:buFontTx/>
              <a:buAutoNum type="arabicPeriod"/>
            </a:pPr>
            <a:r>
              <a:rPr lang="en-GB" altLang="en-US" sz="2800">
                <a:cs typeface="Times New Roman" panose="02020603050405020304" pitchFamily="18" charset="0"/>
              </a:rPr>
              <a:t>Data generated through household surveys</a:t>
            </a:r>
            <a:endParaRPr lang="en-US" altLang="en-US" sz="2800">
              <a:cs typeface="Times New Roman" panose="02020603050405020304" pitchFamily="18" charset="0"/>
            </a:endParaRPr>
          </a:p>
          <a:p>
            <a:pPr marL="609600" indent="-609600" eaLnBrk="1" hangingPunct="1">
              <a:lnSpc>
                <a:spcPct val="90000"/>
              </a:lnSpc>
              <a:buFontTx/>
              <a:buAutoNum type="arabicPeriod"/>
            </a:pPr>
            <a:r>
              <a:rPr lang="en-GB" altLang="en-US" sz="2800">
                <a:cs typeface="Times New Roman" panose="02020603050405020304" pitchFamily="18" charset="0"/>
              </a:rPr>
              <a:t>Registration of vital events and consensus( e.g. birth, death and causes of death).</a:t>
            </a:r>
            <a:endParaRPr lang="en-US" altLang="en-US" sz="2800">
              <a:cs typeface="Times New Roman" panose="02020603050405020304" pitchFamily="18" charset="0"/>
            </a:endParaRPr>
          </a:p>
          <a:p>
            <a:pPr marL="609600" indent="-609600" eaLnBrk="1" hangingPunct="1">
              <a:lnSpc>
                <a:spcPct val="90000"/>
              </a:lnSpc>
              <a:buFontTx/>
              <a:buAutoNum type="arabicPeriod"/>
            </a:pPr>
            <a:r>
              <a:rPr lang="en-GB" altLang="en-US" sz="2800">
                <a:cs typeface="Times New Roman" panose="02020603050405020304" pitchFamily="18" charset="0"/>
              </a:rPr>
              <a:t>Data collection based on patient and service records and reporting from community health workers, health workers and health facilities.</a:t>
            </a:r>
            <a:endParaRPr lang="en-US" altLang="en-US" sz="2800">
              <a:cs typeface="Times New Roman" panose="02020603050405020304" pitchFamily="18" charset="0"/>
            </a:endParaRPr>
          </a:p>
          <a:p>
            <a:pPr marL="609600" indent="-609600" eaLnBrk="1" hangingPunct="1">
              <a:lnSpc>
                <a:spcPct val="90000"/>
              </a:lnSpc>
              <a:buFontTx/>
              <a:buAutoNum type="arabicPeriod"/>
            </a:pPr>
            <a:r>
              <a:rPr lang="en-GB" altLang="en-US" sz="2800">
                <a:cs typeface="Times New Roman" panose="02020603050405020304" pitchFamily="18" charset="0"/>
              </a:rPr>
              <a:t> Programme specific monitoring and evaluation for example for TB, HIV/AIDS etc.</a:t>
            </a:r>
            <a:endParaRPr lang="en-US" altLang="en-US" sz="2800">
              <a:cs typeface="Times New Roman" panose="02020603050405020304" pitchFamily="18" charset="0"/>
            </a:endParaRPr>
          </a:p>
          <a:p>
            <a:pPr marL="609600" indent="-609600" eaLnBrk="1" hangingPunct="1">
              <a:lnSpc>
                <a:spcPct val="90000"/>
              </a:lnSpc>
              <a:buFontTx/>
              <a:buAutoNum type="arabicPeriod"/>
            </a:pPr>
            <a:r>
              <a:rPr lang="en-GB" altLang="en-US" sz="2800">
                <a:cs typeface="Times New Roman" panose="02020603050405020304" pitchFamily="18" charset="0"/>
              </a:rPr>
              <a:t>Administration and resource management ( including finance/budget, personnel and supplies.</a:t>
            </a:r>
            <a:r>
              <a:rPr lang="en-US" altLang="en-US" sz="2800">
                <a:cs typeface="Times New Roman" panose="02020603050405020304" pitchFamily="18" charset="0"/>
              </a:rPr>
              <a:t> </a:t>
            </a:r>
            <a:endParaRPr lang="en-GB" altLang="en-US" sz="2800">
              <a:cs typeface="Times New Roman" panose="02020603050405020304" pitchFamily="18" charset="0"/>
            </a:endParaRPr>
          </a:p>
        </p:txBody>
      </p:sp>
      <p:sp>
        <p:nvSpPr>
          <p:cNvPr id="1536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820E53A-2396-470B-B958-4D45D6CB39D9}" type="slidenum">
              <a:rPr lang="en-US" altLang="en-US" sz="1400" smtClean="0">
                <a:solidFill>
                  <a:srgbClr val="000000"/>
                </a:solidFill>
              </a:rPr>
              <a:pPr>
                <a:spcBef>
                  <a:spcPct val="0"/>
                </a:spcBef>
                <a:buFontTx/>
                <a:buNone/>
              </a:pPr>
              <a:t>36</a:t>
            </a:fld>
            <a:endParaRPr lang="en-US" altLang="en-US" sz="1400">
              <a:solidFill>
                <a:srgbClr val="000000"/>
              </a:solidFill>
            </a:endParaRPr>
          </a:p>
        </p:txBody>
      </p:sp>
    </p:spTree>
    <p:extLst>
      <p:ext uri="{BB962C8B-B14F-4D97-AF65-F5344CB8AC3E}">
        <p14:creationId xmlns:p14="http://schemas.microsoft.com/office/powerpoint/2010/main" val="21009981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304800"/>
            <a:ext cx="8077200" cy="1143000"/>
          </a:xfrm>
          <a:solidFill>
            <a:srgbClr val="CCFFCC"/>
          </a:solidFill>
        </p:spPr>
        <p:txBody>
          <a:bodyPr/>
          <a:lstStyle/>
          <a:p>
            <a:pPr eaLnBrk="1" hangingPunct="1"/>
            <a:br>
              <a:rPr lang="en-GB" altLang="en-US" sz="3200" b="1">
                <a:cs typeface="Times New Roman" panose="02020603050405020304" pitchFamily="18" charset="0"/>
              </a:rPr>
            </a:br>
            <a:r>
              <a:rPr lang="en-GB" altLang="en-US" sz="3200" b="1">
                <a:cs typeface="Times New Roman" panose="02020603050405020304" pitchFamily="18" charset="0"/>
              </a:rPr>
              <a:t>FUNCTION OF HEALTH INFORMATION SYSTEM</a:t>
            </a:r>
            <a:br>
              <a:rPr lang="en-US" altLang="en-US" sz="3200" b="1">
                <a:cs typeface="Times New Roman" panose="02020603050405020304" pitchFamily="18" charset="0"/>
              </a:rPr>
            </a:br>
            <a:endParaRPr lang="en-US" altLang="en-US" sz="3200" b="1">
              <a:cs typeface="Times New Roman" panose="02020603050405020304" pitchFamily="18" charset="0"/>
            </a:endParaRPr>
          </a:p>
        </p:txBody>
      </p:sp>
      <p:sp>
        <p:nvSpPr>
          <p:cNvPr id="16387" name="Rectangle 3"/>
          <p:cNvSpPr>
            <a:spLocks noGrp="1" noChangeArrowheads="1"/>
          </p:cNvSpPr>
          <p:nvPr>
            <p:ph type="body" idx="1"/>
          </p:nvPr>
        </p:nvSpPr>
        <p:spPr>
          <a:xfrm>
            <a:off x="228600" y="1828800"/>
            <a:ext cx="8686800" cy="4800600"/>
          </a:xfrm>
          <a:solidFill>
            <a:srgbClr val="CCFFCC"/>
          </a:solidFill>
        </p:spPr>
        <p:txBody>
          <a:bodyPr/>
          <a:lstStyle/>
          <a:p>
            <a:pPr marL="609600" indent="-609600" eaLnBrk="1" hangingPunct="1">
              <a:lnSpc>
                <a:spcPct val="90000"/>
              </a:lnSpc>
              <a:buFontTx/>
              <a:buAutoNum type="arabicPeriod"/>
            </a:pPr>
            <a:r>
              <a:rPr lang="en-GB" altLang="en-US" sz="2400" dirty="0">
                <a:cs typeface="Times New Roman" panose="02020603050405020304" pitchFamily="18" charset="0"/>
              </a:rPr>
              <a:t>Bring together data from all different subsystems</a:t>
            </a:r>
            <a:endParaRPr lang="en-US" altLang="en-US" sz="2400" dirty="0">
              <a:cs typeface="Times New Roman" panose="02020603050405020304" pitchFamily="18" charset="0"/>
            </a:endParaRPr>
          </a:p>
          <a:p>
            <a:pPr marL="609600" indent="-609600" eaLnBrk="1" hangingPunct="1">
              <a:lnSpc>
                <a:spcPct val="90000"/>
              </a:lnSpc>
              <a:buFontTx/>
              <a:buAutoNum type="arabicPeriod"/>
            </a:pPr>
            <a:r>
              <a:rPr lang="en-GB" altLang="en-US" sz="2400" dirty="0">
                <a:cs typeface="Times New Roman" panose="02020603050405020304" pitchFamily="18" charset="0"/>
              </a:rPr>
              <a:t>To share and disseminate  data to the many different audiences for health information</a:t>
            </a:r>
            <a:endParaRPr lang="en-US" altLang="en-US" sz="2400" dirty="0">
              <a:cs typeface="Times New Roman" panose="02020603050405020304" pitchFamily="18" charset="0"/>
            </a:endParaRPr>
          </a:p>
          <a:p>
            <a:pPr marL="609600" indent="-609600" eaLnBrk="1" hangingPunct="1">
              <a:lnSpc>
                <a:spcPct val="90000"/>
              </a:lnSpc>
              <a:buFontTx/>
              <a:buAutoNum type="arabicPeriod"/>
            </a:pPr>
            <a:r>
              <a:rPr lang="en-GB" altLang="en-US" sz="2400" dirty="0">
                <a:cs typeface="Times New Roman" panose="02020603050405020304" pitchFamily="18" charset="0"/>
              </a:rPr>
              <a:t>To ensure that health information is used rationally, effectively and efficiently to improve health action.</a:t>
            </a:r>
            <a:r>
              <a:rPr lang="en-US" altLang="en-US" sz="2400" dirty="0">
                <a:cs typeface="Times New Roman" panose="02020603050405020304" pitchFamily="18" charset="0"/>
              </a:rPr>
              <a:t> </a:t>
            </a:r>
          </a:p>
        </p:txBody>
      </p:sp>
      <p:sp>
        <p:nvSpPr>
          <p:cNvPr id="1638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7345C4C-66FA-4D5F-A2B1-640BF2064BA6}" type="slidenum">
              <a:rPr lang="en-US" altLang="en-US" sz="1400" smtClean="0">
                <a:solidFill>
                  <a:srgbClr val="000000"/>
                </a:solidFill>
              </a:rPr>
              <a:pPr>
                <a:spcBef>
                  <a:spcPct val="0"/>
                </a:spcBef>
                <a:buFontTx/>
                <a:buNone/>
              </a:pPr>
              <a:t>37</a:t>
            </a:fld>
            <a:endParaRPr lang="en-US" altLang="en-US" sz="1400">
              <a:solidFill>
                <a:srgbClr val="000000"/>
              </a:solidFill>
            </a:endParaRPr>
          </a:p>
        </p:txBody>
      </p:sp>
    </p:spTree>
    <p:extLst>
      <p:ext uri="{BB962C8B-B14F-4D97-AF65-F5344CB8AC3E}">
        <p14:creationId xmlns:p14="http://schemas.microsoft.com/office/powerpoint/2010/main" val="247264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04800"/>
            <a:ext cx="7772400" cy="1447800"/>
          </a:xfrm>
          <a:solidFill>
            <a:srgbClr val="CCFFCC"/>
          </a:solidFill>
        </p:spPr>
        <p:txBody>
          <a:bodyPr/>
          <a:lstStyle/>
          <a:p>
            <a:pPr eaLnBrk="1" hangingPunct="1"/>
            <a:r>
              <a:rPr lang="en-GB" altLang="en-US" sz="3200" b="1">
                <a:cs typeface="Times New Roman" panose="02020603050405020304" pitchFamily="18" charset="0"/>
              </a:rPr>
              <a:t>COMPONENTS OF HEALTH INFORMATION SYSTEM</a:t>
            </a:r>
            <a:br>
              <a:rPr lang="en-US" altLang="en-US">
                <a:cs typeface="Times New Roman" panose="02020603050405020304" pitchFamily="18" charset="0"/>
              </a:rPr>
            </a:br>
            <a:endParaRPr lang="en-US" altLang="en-US">
              <a:cs typeface="Times New Roman" panose="02020603050405020304" pitchFamily="18" charset="0"/>
            </a:endParaRPr>
          </a:p>
        </p:txBody>
      </p:sp>
      <p:sp>
        <p:nvSpPr>
          <p:cNvPr id="21507" name="Rectangle 3"/>
          <p:cNvSpPr>
            <a:spLocks noGrp="1" noChangeArrowheads="1"/>
          </p:cNvSpPr>
          <p:nvPr>
            <p:ph type="body" idx="1"/>
          </p:nvPr>
        </p:nvSpPr>
        <p:spPr>
          <a:xfrm>
            <a:off x="685800" y="1981200"/>
            <a:ext cx="7772400" cy="4343400"/>
          </a:xfrm>
          <a:solidFill>
            <a:srgbClr val="CCFFCC"/>
          </a:solidFill>
        </p:spPr>
        <p:txBody>
          <a:bodyPr/>
          <a:lstStyle/>
          <a:p>
            <a:pPr eaLnBrk="1" hangingPunct="1"/>
            <a:r>
              <a:rPr lang="en-GB" altLang="en-US">
                <a:cs typeface="Times New Roman" panose="02020603050405020304" pitchFamily="18" charset="0"/>
              </a:rPr>
              <a:t>Ministry of Health</a:t>
            </a:r>
            <a:endParaRPr lang="en-US" altLang="en-US">
              <a:cs typeface="Times New Roman" panose="02020603050405020304" pitchFamily="18" charset="0"/>
            </a:endParaRPr>
          </a:p>
          <a:p>
            <a:pPr eaLnBrk="1" hangingPunct="1"/>
            <a:r>
              <a:rPr lang="en-GB" altLang="en-US">
                <a:cs typeface="Times New Roman" panose="02020603050405020304" pitchFamily="18" charset="0"/>
              </a:rPr>
              <a:t>Kenya National Bureau of Statistics (KNBS)</a:t>
            </a:r>
            <a:endParaRPr lang="en-US" altLang="en-US">
              <a:cs typeface="Times New Roman" panose="02020603050405020304" pitchFamily="18" charset="0"/>
            </a:endParaRPr>
          </a:p>
          <a:p>
            <a:pPr eaLnBrk="1" hangingPunct="1"/>
            <a:r>
              <a:rPr lang="en-GB" altLang="en-US">
                <a:cs typeface="Times New Roman" panose="02020603050405020304" pitchFamily="18" charset="0"/>
              </a:rPr>
              <a:t>Vital Registration</a:t>
            </a:r>
            <a:endParaRPr lang="en-US" altLang="en-US">
              <a:cs typeface="Times New Roman" panose="02020603050405020304" pitchFamily="18" charset="0"/>
            </a:endParaRPr>
          </a:p>
          <a:p>
            <a:pPr eaLnBrk="1" hangingPunct="1"/>
            <a:r>
              <a:rPr lang="en-GB" altLang="en-US">
                <a:cs typeface="Times New Roman" panose="02020603050405020304" pitchFamily="18" charset="0"/>
              </a:rPr>
              <a:t>Private Health Institutions</a:t>
            </a:r>
            <a:endParaRPr lang="en-US" altLang="en-US">
              <a:cs typeface="Times New Roman" panose="02020603050405020304" pitchFamily="18" charset="0"/>
            </a:endParaRPr>
          </a:p>
          <a:p>
            <a:pPr eaLnBrk="1" hangingPunct="1"/>
            <a:r>
              <a:rPr lang="en-GB" altLang="en-US">
                <a:cs typeface="Times New Roman" panose="02020603050405020304" pitchFamily="18" charset="0"/>
              </a:rPr>
              <a:t>Research Institutions</a:t>
            </a:r>
            <a:endParaRPr lang="en-US" altLang="en-US">
              <a:cs typeface="Times New Roman" panose="02020603050405020304" pitchFamily="18" charset="0"/>
            </a:endParaRPr>
          </a:p>
          <a:p>
            <a:pPr eaLnBrk="1" hangingPunct="1"/>
            <a:r>
              <a:rPr lang="en-GB" altLang="en-US">
                <a:cs typeface="Times New Roman" panose="02020603050405020304" pitchFamily="18" charset="0"/>
              </a:rPr>
              <a:t>Faith Based Organization  (FBO),  etc</a:t>
            </a:r>
            <a:endParaRPr lang="en-US" altLang="en-US">
              <a:cs typeface="Times New Roman" panose="02020603050405020304" pitchFamily="18" charset="0"/>
            </a:endParaRPr>
          </a:p>
          <a:p>
            <a:pPr eaLnBrk="1" hangingPunct="1"/>
            <a:endParaRPr lang="en-US" altLang="en-US"/>
          </a:p>
        </p:txBody>
      </p:sp>
      <p:sp>
        <p:nvSpPr>
          <p:cNvPr id="2150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F2B390F8-B4D3-43FE-BB0E-C104117552B9}" type="slidenum">
              <a:rPr lang="en-US" altLang="en-US" sz="1400" smtClean="0">
                <a:solidFill>
                  <a:srgbClr val="000000"/>
                </a:solidFill>
              </a:rPr>
              <a:pPr>
                <a:spcBef>
                  <a:spcPct val="0"/>
                </a:spcBef>
                <a:buFontTx/>
                <a:buNone/>
              </a:pPr>
              <a:t>38</a:t>
            </a:fld>
            <a:endParaRPr lang="en-US" altLang="en-US" sz="1400">
              <a:solidFill>
                <a:srgbClr val="000000"/>
              </a:solidFill>
            </a:endParaRPr>
          </a:p>
        </p:txBody>
      </p:sp>
    </p:spTree>
    <p:extLst>
      <p:ext uri="{BB962C8B-B14F-4D97-AF65-F5344CB8AC3E}">
        <p14:creationId xmlns:p14="http://schemas.microsoft.com/office/powerpoint/2010/main" val="1237839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848600" cy="1447800"/>
          </a:xfrm>
          <a:solidFill>
            <a:srgbClr val="CCFFCC"/>
          </a:solidFill>
        </p:spPr>
        <p:txBody>
          <a:bodyPr/>
          <a:lstStyle/>
          <a:p>
            <a:pPr eaLnBrk="1" hangingPunct="1"/>
            <a:r>
              <a:rPr lang="en-GB" altLang="en-US" sz="2800" b="1" dirty="0">
                <a:cs typeface="Times New Roman" panose="02020603050405020304" pitchFamily="18" charset="0"/>
              </a:rPr>
              <a:t>THE CURRENT LEVELS OF CARE IN THE HEALTH SECTOR ARE:</a:t>
            </a:r>
            <a:br>
              <a:rPr lang="en-US" altLang="en-US" dirty="0">
                <a:cs typeface="Times New Roman" panose="02020603050405020304" pitchFamily="18" charset="0"/>
              </a:rPr>
            </a:br>
            <a:endParaRPr lang="en-US" altLang="en-US" dirty="0">
              <a:cs typeface="Times New Roman" panose="02020603050405020304" pitchFamily="18" charset="0"/>
            </a:endParaRPr>
          </a:p>
        </p:txBody>
      </p:sp>
      <p:sp>
        <p:nvSpPr>
          <p:cNvPr id="23555" name="Rectangle 3"/>
          <p:cNvSpPr>
            <a:spLocks noGrp="1" noChangeArrowheads="1"/>
          </p:cNvSpPr>
          <p:nvPr>
            <p:ph type="body" idx="1"/>
          </p:nvPr>
        </p:nvSpPr>
        <p:spPr>
          <a:xfrm>
            <a:off x="685800" y="1981200"/>
            <a:ext cx="7772400" cy="4343400"/>
          </a:xfrm>
          <a:solidFill>
            <a:srgbClr val="CCFFCC"/>
          </a:solidFill>
        </p:spPr>
        <p:txBody>
          <a:bodyPr/>
          <a:lstStyle/>
          <a:p>
            <a:pPr eaLnBrk="1" hangingPunct="1">
              <a:lnSpc>
                <a:spcPct val="90000"/>
              </a:lnSpc>
            </a:pPr>
            <a:r>
              <a:rPr lang="en-GB" altLang="en-US" sz="2800" dirty="0">
                <a:cs typeface="Times New Roman" panose="02020603050405020304" pitchFamily="18" charset="0"/>
              </a:rPr>
              <a:t>Level 1 – Community</a:t>
            </a:r>
            <a:endParaRPr lang="en-US" altLang="en-US" sz="2800" dirty="0">
              <a:cs typeface="Times New Roman" panose="02020603050405020304" pitchFamily="18" charset="0"/>
            </a:endParaRPr>
          </a:p>
          <a:p>
            <a:pPr eaLnBrk="1" hangingPunct="1">
              <a:lnSpc>
                <a:spcPct val="90000"/>
              </a:lnSpc>
            </a:pPr>
            <a:r>
              <a:rPr lang="en-GB" altLang="en-US" sz="2800" dirty="0">
                <a:cs typeface="Times New Roman" panose="02020603050405020304" pitchFamily="18" charset="0"/>
              </a:rPr>
              <a:t>Level 2 – Dispensary and Clinics</a:t>
            </a:r>
            <a:endParaRPr lang="en-US" altLang="en-US" sz="2800" dirty="0">
              <a:cs typeface="Times New Roman" panose="02020603050405020304" pitchFamily="18" charset="0"/>
            </a:endParaRPr>
          </a:p>
          <a:p>
            <a:pPr eaLnBrk="1" hangingPunct="1">
              <a:lnSpc>
                <a:spcPct val="90000"/>
              </a:lnSpc>
            </a:pPr>
            <a:r>
              <a:rPr lang="en-GB" altLang="en-US" sz="2800" dirty="0">
                <a:cs typeface="Times New Roman" panose="02020603050405020304" pitchFamily="18" charset="0"/>
              </a:rPr>
              <a:t>Level 3 - Health Centre including Maternity and Nursing</a:t>
            </a:r>
            <a:endParaRPr lang="en-US" altLang="en-US" sz="2800" dirty="0">
              <a:cs typeface="Times New Roman" panose="02020603050405020304" pitchFamily="18" charset="0"/>
            </a:endParaRPr>
          </a:p>
          <a:p>
            <a:pPr eaLnBrk="1" hangingPunct="1">
              <a:lnSpc>
                <a:spcPct val="90000"/>
              </a:lnSpc>
            </a:pPr>
            <a:r>
              <a:rPr lang="en-GB" altLang="en-US" sz="2800" dirty="0">
                <a:cs typeface="Times New Roman" panose="02020603050405020304" pitchFamily="18" charset="0"/>
              </a:rPr>
              <a:t>Level 4 -   Sub – District and District Hospitals (Primary hospitals)</a:t>
            </a:r>
            <a:endParaRPr lang="en-US" altLang="en-US" sz="2800" dirty="0">
              <a:cs typeface="Times New Roman" panose="02020603050405020304" pitchFamily="18" charset="0"/>
            </a:endParaRPr>
          </a:p>
          <a:p>
            <a:pPr eaLnBrk="1" hangingPunct="1">
              <a:lnSpc>
                <a:spcPct val="90000"/>
              </a:lnSpc>
            </a:pPr>
            <a:r>
              <a:rPr lang="en-GB" altLang="en-US" sz="2800" dirty="0">
                <a:cs typeface="Times New Roman" panose="02020603050405020304" pitchFamily="18" charset="0"/>
              </a:rPr>
              <a:t>Level 5 -   County and general Hospitals (Secondary Hospitals)</a:t>
            </a:r>
            <a:endParaRPr lang="en-US" altLang="en-US" sz="2800" dirty="0">
              <a:cs typeface="Times New Roman" panose="02020603050405020304" pitchFamily="18" charset="0"/>
            </a:endParaRPr>
          </a:p>
          <a:p>
            <a:pPr eaLnBrk="1" hangingPunct="1">
              <a:lnSpc>
                <a:spcPct val="90000"/>
              </a:lnSpc>
            </a:pPr>
            <a:r>
              <a:rPr lang="en-GB" altLang="en-US" sz="2800" dirty="0">
                <a:cs typeface="Times New Roman" panose="02020603050405020304" pitchFamily="18" charset="0"/>
              </a:rPr>
              <a:t>Level 6  - National Referral Hospitals ( tertiary</a:t>
            </a:r>
            <a:endParaRPr lang="en-US" altLang="en-US" sz="2800" dirty="0">
              <a:cs typeface="Times New Roman" panose="02020603050405020304" pitchFamily="18" charset="0"/>
            </a:endParaRPr>
          </a:p>
          <a:p>
            <a:pPr eaLnBrk="1" hangingPunct="1">
              <a:lnSpc>
                <a:spcPct val="90000"/>
              </a:lnSpc>
            </a:pPr>
            <a:endParaRPr lang="en-US" altLang="en-US" sz="2800" dirty="0"/>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0E70724-C7D2-42A4-BBF4-B5F4C1805ADF}" type="slidenum">
              <a:rPr lang="en-US" altLang="en-US" sz="1400" smtClean="0">
                <a:solidFill>
                  <a:srgbClr val="000000"/>
                </a:solidFill>
              </a:rPr>
              <a:pPr>
                <a:spcBef>
                  <a:spcPct val="0"/>
                </a:spcBef>
                <a:buFontTx/>
                <a:buNone/>
              </a:pPr>
              <a:t>39</a:t>
            </a:fld>
            <a:endParaRPr lang="en-US" altLang="en-US" sz="1400">
              <a:solidFill>
                <a:srgbClr val="000000"/>
              </a:solidFill>
            </a:endParaRPr>
          </a:p>
        </p:txBody>
      </p:sp>
    </p:spTree>
    <p:extLst>
      <p:ext uri="{BB962C8B-B14F-4D97-AF65-F5344CB8AC3E}">
        <p14:creationId xmlns:p14="http://schemas.microsoft.com/office/powerpoint/2010/main" val="3868842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gn="just">
              <a:lnSpc>
                <a:spcPct val="115000"/>
              </a:lnSpc>
              <a:spcBef>
                <a:spcPts val="0"/>
              </a:spcBef>
              <a:spcAft>
                <a:spcPts val="0"/>
              </a:spcAft>
            </a:pPr>
            <a:r>
              <a:rPr lang="en-US" sz="4000" dirty="0">
                <a:latin typeface="Bookman Old Style" panose="02050604050505020204" pitchFamily="18" charset="0"/>
              </a:rPr>
              <a:t>Module Learning Outcomes </a:t>
            </a:r>
          </a:p>
          <a:p>
            <a:pPr marL="0" marR="0" algn="just">
              <a:lnSpc>
                <a:spcPct val="115000"/>
              </a:lnSpc>
              <a:spcBef>
                <a:spcPts val="0"/>
              </a:spcBef>
              <a:spcAft>
                <a:spcPts val="0"/>
              </a:spcAft>
            </a:pPr>
            <a:r>
              <a:rPr lang="en-US" sz="2600" b="0" dirty="0">
                <a:latin typeface="Bookman Old Style" panose="02050604050505020204" pitchFamily="18" charset="0"/>
              </a:rPr>
              <a:t>By the end of this module, the learner should be able to: -</a:t>
            </a:r>
          </a:p>
          <a:p>
            <a:pPr marL="171450" marR="0" indent="-514350">
              <a:lnSpc>
                <a:spcPct val="115000"/>
              </a:lnSpc>
              <a:spcBef>
                <a:spcPts val="0"/>
              </a:spcBef>
              <a:spcAft>
                <a:spcPts val="0"/>
              </a:spcAft>
              <a:buFont typeface="+mj-lt"/>
              <a:buAutoNum type="arabicPeriod"/>
            </a:pPr>
            <a:r>
              <a:rPr lang="en-US" sz="2600" b="0" dirty="0">
                <a:latin typeface="Bookman Old Style" panose="02050604050505020204" pitchFamily="18" charset="0"/>
              </a:rPr>
              <a:t>Describe financial resource mobilization, allocation and effective utilization of financial resources available</a:t>
            </a:r>
          </a:p>
          <a:p>
            <a:pPr marL="171450" marR="0" indent="-514350">
              <a:lnSpc>
                <a:spcPct val="115000"/>
              </a:lnSpc>
              <a:spcBef>
                <a:spcPts val="0"/>
              </a:spcBef>
              <a:spcAft>
                <a:spcPts val="0"/>
              </a:spcAft>
              <a:buFont typeface="+mj-lt"/>
              <a:buAutoNum type="arabicPeriod"/>
            </a:pPr>
            <a:r>
              <a:rPr lang="en-US" sz="2600" b="0" dirty="0">
                <a:latin typeface="Bookman Old Style" panose="02050604050505020204" pitchFamily="18" charset="0"/>
              </a:rPr>
              <a:t>Demonstrate effective management of health information systems</a:t>
            </a:r>
          </a:p>
          <a:p>
            <a:pPr marL="171450" marR="0" indent="-514350">
              <a:lnSpc>
                <a:spcPct val="115000"/>
              </a:lnSpc>
              <a:spcBef>
                <a:spcPts val="0"/>
              </a:spcBef>
              <a:spcAft>
                <a:spcPts val="0"/>
              </a:spcAft>
              <a:buFont typeface="+mj-lt"/>
              <a:buAutoNum type="arabicPeriod"/>
            </a:pPr>
            <a:r>
              <a:rPr lang="en-US" sz="2600" b="0" dirty="0">
                <a:latin typeface="Bookman Old Style" panose="02050604050505020204" pitchFamily="18" charset="0"/>
              </a:rPr>
              <a:t>Discuss quality assurance in health care services</a:t>
            </a:r>
          </a:p>
          <a:p>
            <a:pPr marL="171450" marR="0" indent="-514350">
              <a:lnSpc>
                <a:spcPct val="115000"/>
              </a:lnSpc>
              <a:spcBef>
                <a:spcPts val="0"/>
              </a:spcBef>
              <a:spcAft>
                <a:spcPts val="0"/>
              </a:spcAft>
              <a:buFont typeface="+mj-lt"/>
              <a:buAutoNum type="arabicPeriod"/>
            </a:pPr>
            <a:r>
              <a:rPr lang="en-US" sz="2600" b="0" dirty="0">
                <a:latin typeface="Bookman Old Style" panose="02050604050505020204" pitchFamily="18" charset="0"/>
              </a:rPr>
              <a:t>Explain the process of project management</a:t>
            </a:r>
          </a:p>
          <a:p>
            <a:pPr marL="171450" marR="0" indent="-514350">
              <a:lnSpc>
                <a:spcPct val="115000"/>
              </a:lnSpc>
              <a:spcBef>
                <a:spcPts val="0"/>
              </a:spcBef>
              <a:spcAft>
                <a:spcPts val="0"/>
              </a:spcAft>
              <a:buFont typeface="+mj-lt"/>
              <a:buAutoNum type="arabicPeriod"/>
            </a:pPr>
            <a:r>
              <a:rPr lang="en-US" sz="2600" b="0" dirty="0">
                <a:latin typeface="Bookman Old Style" panose="02050604050505020204" pitchFamily="18" charset="0"/>
              </a:rPr>
              <a:t>Describe importance of monitoring and evaluation in health care</a:t>
            </a:r>
          </a:p>
          <a:p>
            <a:pPr marL="0" marR="0">
              <a:lnSpc>
                <a:spcPct val="115000"/>
              </a:lnSpc>
              <a:spcBef>
                <a:spcPts val="0"/>
              </a:spcBef>
              <a:spcAft>
                <a:spcPts val="0"/>
              </a:spcAft>
            </a:pPr>
            <a:endParaRPr lang="en-US" sz="2800" b="0" dirty="0">
              <a:latin typeface="Bookman Old Style" panose="02050604050505020204" pitchFamily="18" charset="0"/>
            </a:endParaRPr>
          </a:p>
          <a:p>
            <a:pPr marL="0" marR="0" algn="ctr">
              <a:lnSpc>
                <a:spcPct val="115000"/>
              </a:lnSpc>
              <a:spcBef>
                <a:spcPts val="0"/>
              </a:spcBef>
              <a:spcAft>
                <a:spcPts val="0"/>
              </a:spcAft>
            </a:pPr>
            <a:endParaRPr lang="en-US" sz="2800" b="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F2688A58-7EBD-4352-985F-DBE786E37319}" type="slidenum">
              <a:rPr lang="en-US" smtClean="0"/>
              <a:t>4</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17969407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228600"/>
            <a:ext cx="7772400" cy="990600"/>
          </a:xfrm>
          <a:solidFill>
            <a:srgbClr val="CCFFCC"/>
          </a:solidFill>
        </p:spPr>
        <p:txBody>
          <a:bodyPr/>
          <a:lstStyle/>
          <a:p>
            <a:pPr eaLnBrk="1" hangingPunct="1"/>
            <a:r>
              <a:rPr lang="en-GB" altLang="en-US" sz="3200" b="1">
                <a:cs typeface="Times New Roman" panose="02020603050405020304" pitchFamily="18" charset="0"/>
              </a:rPr>
              <a:t>BENEFITS OF HIS</a:t>
            </a:r>
            <a:r>
              <a:rPr lang="en-US" altLang="en-US"/>
              <a:t> </a:t>
            </a:r>
          </a:p>
        </p:txBody>
      </p:sp>
      <p:sp>
        <p:nvSpPr>
          <p:cNvPr id="26627" name="Rectangle 3"/>
          <p:cNvSpPr>
            <a:spLocks noGrp="1" noChangeArrowheads="1"/>
          </p:cNvSpPr>
          <p:nvPr>
            <p:ph type="body" idx="1"/>
          </p:nvPr>
        </p:nvSpPr>
        <p:spPr>
          <a:xfrm>
            <a:off x="228600" y="1295400"/>
            <a:ext cx="8610600" cy="5410200"/>
          </a:xfrm>
          <a:solidFill>
            <a:srgbClr val="CCFFCC"/>
          </a:solidFill>
        </p:spPr>
        <p:txBody>
          <a:bodyPr/>
          <a:lstStyle/>
          <a:p>
            <a:pPr eaLnBrk="1" hangingPunct="1">
              <a:lnSpc>
                <a:spcPct val="90000"/>
              </a:lnSpc>
            </a:pPr>
            <a:r>
              <a:rPr lang="en-GB" altLang="en-US" sz="2400">
                <a:cs typeface="Times New Roman" panose="02020603050405020304" pitchFamily="18" charset="0"/>
              </a:rPr>
              <a:t>Helping decision makers to detect and control emerging and endemic health problems, monitor progress towards health goals, and promote equity.</a:t>
            </a:r>
            <a:endParaRPr lang="en-US" altLang="en-US" sz="2400">
              <a:cs typeface="Times New Roman" panose="02020603050405020304" pitchFamily="18" charset="0"/>
            </a:endParaRPr>
          </a:p>
          <a:p>
            <a:pPr eaLnBrk="1" hangingPunct="1">
              <a:lnSpc>
                <a:spcPct val="90000"/>
              </a:lnSpc>
            </a:pPr>
            <a:r>
              <a:rPr lang="en-GB" altLang="en-US" sz="2400">
                <a:cs typeface="Times New Roman" panose="02020603050405020304" pitchFamily="18" charset="0"/>
              </a:rPr>
              <a:t>Empowering individuals and communities with timely and understandable health related information, and drive improvements in quality of services.</a:t>
            </a:r>
            <a:endParaRPr lang="en-US" altLang="en-US" sz="2400">
              <a:cs typeface="Times New Roman" panose="02020603050405020304" pitchFamily="18" charset="0"/>
            </a:endParaRPr>
          </a:p>
          <a:p>
            <a:pPr eaLnBrk="1" hangingPunct="1">
              <a:lnSpc>
                <a:spcPct val="90000"/>
              </a:lnSpc>
            </a:pPr>
            <a:r>
              <a:rPr lang="en-GB" altLang="en-US" sz="2400">
                <a:cs typeface="Times New Roman" panose="02020603050405020304" pitchFamily="18" charset="0"/>
              </a:rPr>
              <a:t>Strengthening the evidence based decision making for effective health policies, permitting evaluation of scale – up efforts, and enabling innovation through research</a:t>
            </a:r>
            <a:endParaRPr lang="en-US" altLang="en-US" sz="2400">
              <a:cs typeface="Times New Roman" panose="02020603050405020304" pitchFamily="18" charset="0"/>
            </a:endParaRPr>
          </a:p>
          <a:p>
            <a:pPr eaLnBrk="1" hangingPunct="1">
              <a:lnSpc>
                <a:spcPct val="90000"/>
              </a:lnSpc>
            </a:pPr>
            <a:r>
              <a:rPr lang="en-GB" altLang="en-US" sz="2400">
                <a:cs typeface="Times New Roman" panose="02020603050405020304" pitchFamily="18" charset="0"/>
              </a:rPr>
              <a:t>Improving governance, mobilizing new resources, and ensuring accountability in the way they are used.</a:t>
            </a:r>
            <a:endParaRPr lang="en-US" altLang="en-US" sz="2400">
              <a:cs typeface="Times New Roman" panose="02020603050405020304" pitchFamily="18" charset="0"/>
            </a:endParaRPr>
          </a:p>
          <a:p>
            <a:pPr eaLnBrk="1" hangingPunct="1">
              <a:lnSpc>
                <a:spcPct val="90000"/>
              </a:lnSpc>
            </a:pPr>
            <a:r>
              <a:rPr lang="en-GB" altLang="en-US" sz="2400">
                <a:cs typeface="Times New Roman" panose="02020603050405020304" pitchFamily="18" charset="0"/>
              </a:rPr>
              <a:t>Since a properly organized HIS is needed to produce information for taking action, the development of HIS strategic plan will provide clear road map for implementation of planned activities.</a:t>
            </a:r>
            <a:endParaRPr lang="en-US" altLang="en-US" sz="2400">
              <a:cs typeface="Times New Roman" panose="02020603050405020304" pitchFamily="18" charset="0"/>
            </a:endParaRPr>
          </a:p>
        </p:txBody>
      </p:sp>
      <p:sp>
        <p:nvSpPr>
          <p:cNvPr id="2662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7AA7B8C1-6884-4DFE-81CB-DF49C1C290CA}" type="slidenum">
              <a:rPr lang="en-US" altLang="en-US" sz="1400" smtClean="0">
                <a:solidFill>
                  <a:srgbClr val="000000"/>
                </a:solidFill>
              </a:rPr>
              <a:pPr>
                <a:spcBef>
                  <a:spcPct val="0"/>
                </a:spcBef>
                <a:buFontTx/>
                <a:buNone/>
              </a:pPr>
              <a:t>40</a:t>
            </a:fld>
            <a:endParaRPr lang="en-US" altLang="en-US" sz="1400">
              <a:solidFill>
                <a:srgbClr val="000000"/>
              </a:solidFill>
            </a:endParaRPr>
          </a:p>
        </p:txBody>
      </p:sp>
    </p:spTree>
    <p:extLst>
      <p:ext uri="{BB962C8B-B14F-4D97-AF65-F5344CB8AC3E}">
        <p14:creationId xmlns:p14="http://schemas.microsoft.com/office/powerpoint/2010/main" val="28172695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solidFill>
            <a:srgbClr val="CCFFCC"/>
          </a:solidFill>
        </p:spPr>
        <p:txBody>
          <a:bodyPr/>
          <a:lstStyle/>
          <a:p>
            <a:pPr eaLnBrk="1" hangingPunct="1"/>
            <a:r>
              <a:rPr lang="en-GB" altLang="en-US" sz="2800" b="1">
                <a:cs typeface="Times New Roman" panose="02020603050405020304" pitchFamily="18" charset="0"/>
              </a:rPr>
              <a:t>CURRENT HIS SUBSYSTEMS</a:t>
            </a:r>
            <a:r>
              <a:rPr lang="en-US" altLang="en-US"/>
              <a:t> </a:t>
            </a:r>
          </a:p>
        </p:txBody>
      </p:sp>
      <p:sp>
        <p:nvSpPr>
          <p:cNvPr id="27651" name="Rectangle 3"/>
          <p:cNvSpPr>
            <a:spLocks noGrp="1" noChangeArrowheads="1"/>
          </p:cNvSpPr>
          <p:nvPr>
            <p:ph type="body" idx="1"/>
          </p:nvPr>
        </p:nvSpPr>
        <p:spPr>
          <a:xfrm>
            <a:off x="685800" y="1981200"/>
            <a:ext cx="8153400" cy="4114800"/>
          </a:xfrm>
          <a:solidFill>
            <a:srgbClr val="CCFFCC"/>
          </a:solidFill>
        </p:spPr>
        <p:txBody>
          <a:bodyPr/>
          <a:lstStyle/>
          <a:p>
            <a:pPr eaLnBrk="1" hangingPunct="1">
              <a:buFontTx/>
              <a:buNone/>
            </a:pPr>
            <a:r>
              <a:rPr lang="en-GB" altLang="en-US">
                <a:cs typeface="Times New Roman" panose="02020603050405020304" pitchFamily="18" charset="0"/>
              </a:rPr>
              <a:t>There are various subsystems in HIS and are summarized in the three categories namely:</a:t>
            </a:r>
            <a:r>
              <a:rPr lang="en-US" altLang="en-US"/>
              <a:t> </a:t>
            </a:r>
          </a:p>
          <a:p>
            <a:pPr eaLnBrk="1" hangingPunct="1"/>
            <a:r>
              <a:rPr lang="en-US" altLang="en-US"/>
              <a:t>Health services information</a:t>
            </a:r>
          </a:p>
          <a:p>
            <a:pPr eaLnBrk="1" hangingPunct="1"/>
            <a:r>
              <a:rPr lang="en-US" altLang="en-US"/>
              <a:t>Population based data</a:t>
            </a:r>
          </a:p>
          <a:p>
            <a:pPr eaLnBrk="1" hangingPunct="1"/>
            <a:r>
              <a:rPr lang="en-US" altLang="en-US"/>
              <a:t>Management information</a:t>
            </a:r>
          </a:p>
          <a:p>
            <a:pPr eaLnBrk="1" hangingPunct="1">
              <a:buFontTx/>
              <a:buNone/>
            </a:pPr>
            <a:endParaRPr lang="en-US" altLang="en-US"/>
          </a:p>
        </p:txBody>
      </p:sp>
      <p:sp>
        <p:nvSpPr>
          <p:cNvPr id="276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D2061B4-3381-40DE-8D35-5F572C6975DF}" type="slidenum">
              <a:rPr lang="en-US" altLang="en-US" sz="1400" smtClean="0">
                <a:solidFill>
                  <a:srgbClr val="000000"/>
                </a:solidFill>
              </a:rPr>
              <a:pPr>
                <a:spcBef>
                  <a:spcPct val="0"/>
                </a:spcBef>
                <a:buFontTx/>
                <a:buNone/>
              </a:pPr>
              <a:t>41</a:t>
            </a:fld>
            <a:endParaRPr lang="en-US" altLang="en-US" sz="1400">
              <a:solidFill>
                <a:srgbClr val="000000"/>
              </a:solidFill>
            </a:endParaRPr>
          </a:p>
        </p:txBody>
      </p:sp>
    </p:spTree>
    <p:extLst>
      <p:ext uri="{BB962C8B-B14F-4D97-AF65-F5344CB8AC3E}">
        <p14:creationId xmlns:p14="http://schemas.microsoft.com/office/powerpoint/2010/main" val="10923921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457200"/>
            <a:ext cx="7620000" cy="1295400"/>
          </a:xfrm>
          <a:solidFill>
            <a:srgbClr val="CCFFCC"/>
          </a:solidFill>
        </p:spPr>
        <p:txBody>
          <a:bodyPr/>
          <a:lstStyle/>
          <a:p>
            <a:pPr eaLnBrk="1" hangingPunct="1"/>
            <a:br>
              <a:rPr lang="en-GB" altLang="en-US" sz="2800" b="1">
                <a:cs typeface="Times New Roman" panose="02020603050405020304" pitchFamily="18" charset="0"/>
              </a:rPr>
            </a:br>
            <a:r>
              <a:rPr lang="en-GB" altLang="en-US" sz="2800" b="1">
                <a:cs typeface="Times New Roman" panose="02020603050405020304" pitchFamily="18" charset="0"/>
              </a:rPr>
              <a:t>HEALTH INFORMATION SYSTEM DATA SOURCES</a:t>
            </a:r>
            <a:br>
              <a:rPr lang="en-US" altLang="en-US" sz="2800">
                <a:cs typeface="Times New Roman" panose="02020603050405020304" pitchFamily="18" charset="0"/>
              </a:rPr>
            </a:br>
            <a:endParaRPr lang="en-US" altLang="en-US" sz="2800">
              <a:cs typeface="Times New Roman" panose="02020603050405020304" pitchFamily="18" charset="0"/>
            </a:endParaRPr>
          </a:p>
        </p:txBody>
      </p:sp>
      <p:sp>
        <p:nvSpPr>
          <p:cNvPr id="28675" name="Rectangle 3"/>
          <p:cNvSpPr>
            <a:spLocks noGrp="1" noChangeArrowheads="1"/>
          </p:cNvSpPr>
          <p:nvPr>
            <p:ph type="body" idx="1"/>
          </p:nvPr>
        </p:nvSpPr>
        <p:spPr>
          <a:xfrm>
            <a:off x="381000" y="1981200"/>
            <a:ext cx="8458200" cy="4495800"/>
          </a:xfrm>
          <a:solidFill>
            <a:srgbClr val="CCFFCC"/>
          </a:solidFill>
        </p:spPr>
        <p:txBody>
          <a:bodyPr/>
          <a:lstStyle/>
          <a:p>
            <a:pPr eaLnBrk="1" hangingPunct="1">
              <a:lnSpc>
                <a:spcPct val="90000"/>
              </a:lnSpc>
            </a:pPr>
            <a:r>
              <a:rPr lang="en-GB" altLang="en-US">
                <a:cs typeface="Times New Roman" panose="02020603050405020304" pitchFamily="18" charset="0"/>
              </a:rPr>
              <a:t>Data collection based on patient and services </a:t>
            </a:r>
            <a:r>
              <a:rPr lang="en-GB" altLang="en-US" sz="2800">
                <a:cs typeface="Times New Roman" panose="02020603050405020304" pitchFamily="18" charset="0"/>
              </a:rPr>
              <a:t>records and reporting from community health workers and health facilities.</a:t>
            </a:r>
            <a:endParaRPr lang="en-US" altLang="en-US" sz="2800">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Data generated through household surveys</a:t>
            </a:r>
            <a:endParaRPr lang="en-US" altLang="en-US" sz="2800">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Registration of vital events (births, death and causes of death)</a:t>
            </a:r>
            <a:endParaRPr lang="en-US" altLang="en-US" sz="2800">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Disease surveillance and outbreak notification</a:t>
            </a:r>
            <a:endParaRPr lang="en-US" altLang="en-US" sz="2800">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Programme specific monitoring and evaluation</a:t>
            </a:r>
            <a:endParaRPr lang="en-US" altLang="en-US" sz="2800">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Administration and resource management ( including finance /budget, personnel and supplies).</a:t>
            </a:r>
            <a:r>
              <a:rPr lang="en-US" altLang="en-US" sz="2800"/>
              <a:t> </a:t>
            </a:r>
          </a:p>
        </p:txBody>
      </p:sp>
      <p:sp>
        <p:nvSpPr>
          <p:cNvPr id="2867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94C63B9-4704-45DD-8D58-DE07F245FD4D}" type="slidenum">
              <a:rPr lang="en-US" altLang="en-US" sz="1400" smtClean="0">
                <a:solidFill>
                  <a:srgbClr val="000000"/>
                </a:solidFill>
              </a:rPr>
              <a:pPr>
                <a:spcBef>
                  <a:spcPct val="0"/>
                </a:spcBef>
                <a:buFontTx/>
                <a:buNone/>
              </a:pPr>
              <a:t>42</a:t>
            </a:fld>
            <a:endParaRPr lang="en-US" altLang="en-US" sz="1400">
              <a:solidFill>
                <a:srgbClr val="000000"/>
              </a:solidFill>
            </a:endParaRPr>
          </a:p>
        </p:txBody>
      </p:sp>
    </p:spTree>
    <p:extLst>
      <p:ext uri="{BB962C8B-B14F-4D97-AF65-F5344CB8AC3E}">
        <p14:creationId xmlns:p14="http://schemas.microsoft.com/office/powerpoint/2010/main" val="1833620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solidFill>
            <a:srgbClr val="CCFFCC"/>
          </a:solidFill>
        </p:spPr>
        <p:txBody>
          <a:bodyPr/>
          <a:lstStyle/>
          <a:p>
            <a:pPr eaLnBrk="1" hangingPunct="1"/>
            <a:r>
              <a:rPr lang="en-GB" altLang="en-US" sz="3200">
                <a:cs typeface="Times New Roman" panose="02020603050405020304" pitchFamily="18" charset="0"/>
              </a:rPr>
              <a:t>POPULATION BASED DATA</a:t>
            </a:r>
            <a:r>
              <a:rPr lang="en-US" altLang="en-US"/>
              <a:t> </a:t>
            </a:r>
          </a:p>
        </p:txBody>
      </p:sp>
      <p:sp>
        <p:nvSpPr>
          <p:cNvPr id="29699" name="Rectangle 3"/>
          <p:cNvSpPr>
            <a:spLocks noGrp="1" noChangeArrowheads="1"/>
          </p:cNvSpPr>
          <p:nvPr>
            <p:ph type="body" idx="1"/>
          </p:nvPr>
        </p:nvSpPr>
        <p:spPr>
          <a:solidFill>
            <a:srgbClr val="CCFFCC"/>
          </a:solidFill>
        </p:spPr>
        <p:txBody>
          <a:bodyPr/>
          <a:lstStyle/>
          <a:p>
            <a:pPr eaLnBrk="1" hangingPunct="1"/>
            <a:r>
              <a:rPr lang="en-GB" altLang="en-US">
                <a:cs typeface="Times New Roman" panose="02020603050405020304" pitchFamily="18" charset="0"/>
              </a:rPr>
              <a:t>Population based data include census, vital registration and surveys</a:t>
            </a:r>
            <a:r>
              <a:rPr lang="en-US" altLang="en-US"/>
              <a:t> </a:t>
            </a:r>
          </a:p>
          <a:p>
            <a:pPr algn="ctr" eaLnBrk="1" hangingPunct="1">
              <a:buFontTx/>
              <a:buNone/>
            </a:pPr>
            <a:r>
              <a:rPr lang="en-GB" altLang="en-US" u="sng">
                <a:cs typeface="Times New Roman" panose="02020603050405020304" pitchFamily="18" charset="0"/>
              </a:rPr>
              <a:t>MANAGEMENT INFORMATION </a:t>
            </a:r>
          </a:p>
          <a:p>
            <a:pPr eaLnBrk="1" hangingPunct="1"/>
            <a:r>
              <a:rPr lang="en-GB" altLang="en-US" sz="2800">
                <a:cs typeface="Times New Roman" panose="02020603050405020304" pitchFamily="18" charset="0"/>
              </a:rPr>
              <a:t>Covers administrative records, health services, and disease records.</a:t>
            </a:r>
            <a:r>
              <a:rPr lang="en-US" altLang="en-US" sz="2800">
                <a:cs typeface="Times New Roman" panose="02020603050405020304" pitchFamily="18" charset="0"/>
              </a:rPr>
              <a:t> </a:t>
            </a:r>
            <a:endParaRPr lang="en-US" altLang="en-US" sz="2800"/>
          </a:p>
          <a:p>
            <a:pPr eaLnBrk="1" hangingPunct="1"/>
            <a:endParaRPr lang="en-US" altLang="en-US" sz="2800"/>
          </a:p>
        </p:txBody>
      </p:sp>
      <p:sp>
        <p:nvSpPr>
          <p:cNvPr id="2970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A4BEEC7-BDFC-43C8-9740-2512B15D5060}" type="slidenum">
              <a:rPr lang="en-US" altLang="en-US" sz="1400" smtClean="0">
                <a:solidFill>
                  <a:srgbClr val="000000"/>
                </a:solidFill>
              </a:rPr>
              <a:pPr>
                <a:spcBef>
                  <a:spcPct val="0"/>
                </a:spcBef>
                <a:buFontTx/>
                <a:buNone/>
              </a:pPr>
              <a:t>43</a:t>
            </a:fld>
            <a:endParaRPr lang="en-US" altLang="en-US" sz="1400">
              <a:solidFill>
                <a:srgbClr val="000000"/>
              </a:solidFill>
            </a:endParaRPr>
          </a:p>
        </p:txBody>
      </p:sp>
    </p:spTree>
    <p:extLst>
      <p:ext uri="{BB962C8B-B14F-4D97-AF65-F5344CB8AC3E}">
        <p14:creationId xmlns:p14="http://schemas.microsoft.com/office/powerpoint/2010/main" val="22137847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04800"/>
            <a:ext cx="7772400" cy="838200"/>
          </a:xfrm>
          <a:solidFill>
            <a:srgbClr val="CCFFCC"/>
          </a:solidFill>
        </p:spPr>
        <p:txBody>
          <a:bodyPr/>
          <a:lstStyle/>
          <a:p>
            <a:pPr algn="l" eaLnBrk="1" hangingPunct="1"/>
            <a:r>
              <a:rPr lang="en-GB" altLang="en-US" sz="3200" b="1">
                <a:cs typeface="Times New Roman" panose="02020603050405020304" pitchFamily="18" charset="0"/>
              </a:rPr>
              <a:t>USERS OF HEALTH INFORMATION</a:t>
            </a:r>
            <a:r>
              <a:rPr lang="en-US" altLang="en-US"/>
              <a:t> </a:t>
            </a:r>
          </a:p>
        </p:txBody>
      </p:sp>
      <p:sp>
        <p:nvSpPr>
          <p:cNvPr id="30723" name="Rectangle 3"/>
          <p:cNvSpPr>
            <a:spLocks noGrp="1" noChangeArrowheads="1"/>
          </p:cNvSpPr>
          <p:nvPr>
            <p:ph type="body" idx="1"/>
          </p:nvPr>
        </p:nvSpPr>
        <p:spPr>
          <a:xfrm>
            <a:off x="152400" y="1219200"/>
            <a:ext cx="8991600" cy="5486400"/>
          </a:xfrm>
          <a:solidFill>
            <a:srgbClr val="CCFFCC"/>
          </a:solidFill>
        </p:spPr>
        <p:txBody>
          <a:bodyPr/>
          <a:lstStyle/>
          <a:p>
            <a:pPr eaLnBrk="1" hangingPunct="1"/>
            <a:r>
              <a:rPr lang="en-GB" altLang="en-US" sz="2000" dirty="0">
                <a:cs typeface="Times New Roman" panose="02020603050405020304" pitchFamily="18" charset="0"/>
              </a:rPr>
              <a:t>At each of the health system, users of health information have different needs and use information in different ways.</a:t>
            </a:r>
            <a:endParaRPr lang="en-US" altLang="en-US" sz="2000" dirty="0">
              <a:cs typeface="Times New Roman" panose="02020603050405020304" pitchFamily="18" charset="0"/>
            </a:endParaRPr>
          </a:p>
          <a:p>
            <a:pPr eaLnBrk="1" hangingPunct="1"/>
            <a:r>
              <a:rPr lang="en-GB" altLang="en-US" sz="2000" dirty="0">
                <a:cs typeface="Times New Roman" panose="02020603050405020304" pitchFamily="18" charset="0"/>
              </a:rPr>
              <a:t>At the most basic level of client – health worker  interaction, patient records are a vital of information at the individuals level, for reviews of care and norms, confidential inquiries and facility based audit reviews of provider practices.</a:t>
            </a:r>
            <a:endParaRPr lang="en-US" altLang="en-US" sz="2000" dirty="0">
              <a:cs typeface="Times New Roman" panose="02020603050405020304" pitchFamily="18" charset="0"/>
            </a:endParaRPr>
          </a:p>
          <a:p>
            <a:pPr eaLnBrk="1" hangingPunct="1"/>
            <a:r>
              <a:rPr lang="en-GB" altLang="en-US" sz="2000" dirty="0">
                <a:cs typeface="Times New Roman" panose="02020603050405020304" pitchFamily="18" charset="0"/>
              </a:rPr>
              <a:t>At the facility, managers need information on patient profiles, patterns of admissions and discharges, length of hospital stay, use of medicines and equipment, deployment of different categories of health care workers and ancillary staff, costs and income</a:t>
            </a:r>
            <a:endParaRPr lang="en-US" altLang="en-US" sz="2000" dirty="0">
              <a:cs typeface="Times New Roman" panose="02020603050405020304" pitchFamily="18" charset="0"/>
            </a:endParaRPr>
          </a:p>
          <a:p>
            <a:pPr eaLnBrk="1" hangingPunct="1"/>
            <a:r>
              <a:rPr lang="en-GB" altLang="en-US" sz="2000" dirty="0">
                <a:cs typeface="Times New Roman" panose="02020603050405020304" pitchFamily="18" charset="0"/>
              </a:rPr>
              <a:t>At district, County and national level, policy makers, planners, managers and other stakeholders  use this information and data on locally relevant population profiles and risk factors in decision making regarding allocation of resources to different facilities</a:t>
            </a:r>
            <a:endParaRPr lang="en-US" altLang="en-US" sz="2000" dirty="0">
              <a:cs typeface="Times New Roman" panose="02020603050405020304" pitchFamily="18" charset="0"/>
            </a:endParaRPr>
          </a:p>
          <a:p>
            <a:pPr eaLnBrk="1" hangingPunct="1"/>
            <a:r>
              <a:rPr lang="en-GB" altLang="en-US" sz="2000" dirty="0">
                <a:cs typeface="Times New Roman" panose="02020603050405020304" pitchFamily="18" charset="0"/>
              </a:rPr>
              <a:t>Within the public health sector, such information is transmitted upwards through district and provincial levels to the national level where basic resource allocation decisions are made</a:t>
            </a:r>
            <a:r>
              <a:rPr lang="en-GB" altLang="en-US" sz="2800" dirty="0">
                <a:cs typeface="Times New Roman" panose="02020603050405020304" pitchFamily="18" charset="0"/>
              </a:rPr>
              <a:t>.</a:t>
            </a:r>
            <a:endParaRPr lang="en-US" altLang="en-US" sz="2800" dirty="0">
              <a:cs typeface="Times New Roman" panose="02020603050405020304" pitchFamily="18" charset="0"/>
            </a:endParaRPr>
          </a:p>
          <a:p>
            <a:pPr eaLnBrk="1" hangingPunct="1"/>
            <a:endParaRPr lang="en-US" altLang="en-US" sz="2800" dirty="0"/>
          </a:p>
        </p:txBody>
      </p:sp>
      <p:sp>
        <p:nvSpPr>
          <p:cNvPr id="3072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1710ACA0-7280-475C-AC2A-41A9350CF675}" type="slidenum">
              <a:rPr lang="en-US" altLang="en-US" sz="1400" smtClean="0">
                <a:solidFill>
                  <a:srgbClr val="000000"/>
                </a:solidFill>
              </a:rPr>
              <a:pPr>
                <a:spcBef>
                  <a:spcPct val="0"/>
                </a:spcBef>
                <a:buFontTx/>
                <a:buNone/>
              </a:pPr>
              <a:t>44</a:t>
            </a:fld>
            <a:endParaRPr lang="en-US" altLang="en-US" sz="1400">
              <a:solidFill>
                <a:srgbClr val="000000"/>
              </a:solidFill>
            </a:endParaRPr>
          </a:p>
        </p:txBody>
      </p:sp>
    </p:spTree>
    <p:extLst>
      <p:ext uri="{BB962C8B-B14F-4D97-AF65-F5344CB8AC3E}">
        <p14:creationId xmlns:p14="http://schemas.microsoft.com/office/powerpoint/2010/main" val="13380270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solidFill>
            <a:srgbClr val="CCFFCC"/>
          </a:solidFill>
        </p:spPr>
        <p:txBody>
          <a:bodyPr/>
          <a:lstStyle/>
          <a:p>
            <a:pPr eaLnBrk="1" hangingPunct="1"/>
            <a:r>
              <a:rPr lang="en-GB" altLang="en-US" sz="3200" b="1">
                <a:cs typeface="Times New Roman" panose="02020603050405020304" pitchFamily="18" charset="0"/>
              </a:rPr>
              <a:t>INSTITUTIONAL REVIEW OF HIS</a:t>
            </a:r>
            <a:r>
              <a:rPr lang="en-US" altLang="en-US"/>
              <a:t> </a:t>
            </a:r>
          </a:p>
        </p:txBody>
      </p:sp>
      <p:sp>
        <p:nvSpPr>
          <p:cNvPr id="31747" name="Rectangle 3"/>
          <p:cNvSpPr>
            <a:spLocks noGrp="1" noChangeArrowheads="1"/>
          </p:cNvSpPr>
          <p:nvPr>
            <p:ph type="body" idx="1"/>
          </p:nvPr>
        </p:nvSpPr>
        <p:spPr>
          <a:solidFill>
            <a:srgbClr val="CCFFCC"/>
          </a:solidFill>
        </p:spPr>
        <p:txBody>
          <a:bodyPr/>
          <a:lstStyle/>
          <a:p>
            <a:pPr eaLnBrk="1" hangingPunct="1"/>
            <a:r>
              <a:rPr lang="en-GB" altLang="en-US">
                <a:cs typeface="Times New Roman" panose="02020603050405020304" pitchFamily="18" charset="0"/>
              </a:rPr>
              <a:t>Health Information System in Kenya has been reviewed severally with a view of putting in place sound systems that provides quantitative and qualitative data which is essential for identifying major health problems.</a:t>
            </a:r>
            <a:r>
              <a:rPr lang="en-US" altLang="en-US"/>
              <a:t> </a:t>
            </a:r>
          </a:p>
        </p:txBody>
      </p:sp>
      <p:sp>
        <p:nvSpPr>
          <p:cNvPr id="3174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73DE82B-240E-4D86-ADD4-6020AAB91B54}" type="slidenum">
              <a:rPr lang="en-US" altLang="en-US" sz="1400" smtClean="0">
                <a:solidFill>
                  <a:srgbClr val="000000"/>
                </a:solidFill>
              </a:rPr>
              <a:pPr>
                <a:spcBef>
                  <a:spcPct val="0"/>
                </a:spcBef>
                <a:buFontTx/>
                <a:buNone/>
              </a:pPr>
              <a:t>45</a:t>
            </a:fld>
            <a:endParaRPr lang="en-US" altLang="en-US" sz="1400">
              <a:solidFill>
                <a:srgbClr val="000000"/>
              </a:solidFill>
            </a:endParaRPr>
          </a:p>
        </p:txBody>
      </p:sp>
    </p:spTree>
    <p:extLst>
      <p:ext uri="{BB962C8B-B14F-4D97-AF65-F5344CB8AC3E}">
        <p14:creationId xmlns:p14="http://schemas.microsoft.com/office/powerpoint/2010/main" val="10522008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solidFill>
            <a:srgbClr val="CCFFCC"/>
          </a:solidFill>
        </p:spPr>
        <p:txBody>
          <a:bodyPr/>
          <a:lstStyle/>
          <a:p>
            <a:pPr eaLnBrk="1" hangingPunct="1"/>
            <a:r>
              <a:rPr lang="en-GB" altLang="en-US" sz="3200" b="1">
                <a:cs typeface="Times New Roman" panose="02020603050405020304" pitchFamily="18" charset="0"/>
              </a:rPr>
              <a:t>CHARACTRISTICS OF GOOD INFORMATION</a:t>
            </a:r>
            <a:r>
              <a:rPr lang="en-US" altLang="en-US"/>
              <a:t> </a:t>
            </a:r>
          </a:p>
        </p:txBody>
      </p:sp>
      <p:sp>
        <p:nvSpPr>
          <p:cNvPr id="32771" name="Rectangle 3"/>
          <p:cNvSpPr>
            <a:spLocks noGrp="1" noChangeArrowheads="1"/>
          </p:cNvSpPr>
          <p:nvPr>
            <p:ph type="body" idx="1"/>
          </p:nvPr>
        </p:nvSpPr>
        <p:spPr>
          <a:xfrm>
            <a:off x="152400" y="1981200"/>
            <a:ext cx="8686800" cy="4648200"/>
          </a:xfrm>
          <a:solidFill>
            <a:srgbClr val="CCFFCC"/>
          </a:solidFill>
        </p:spPr>
        <p:txBody>
          <a:bodyPr/>
          <a:lstStyle/>
          <a:p>
            <a:pPr eaLnBrk="1" hangingPunct="1">
              <a:lnSpc>
                <a:spcPct val="90000"/>
              </a:lnSpc>
              <a:buFontTx/>
              <a:buNone/>
            </a:pPr>
            <a:r>
              <a:rPr lang="en-GB" altLang="en-US" sz="2400">
                <a:cs typeface="Times New Roman" panose="02020603050405020304" pitchFamily="18" charset="0"/>
              </a:rPr>
              <a:t>Good information is that which is used and which creates </a:t>
            </a:r>
          </a:p>
          <a:p>
            <a:pPr eaLnBrk="1" hangingPunct="1">
              <a:lnSpc>
                <a:spcPct val="90000"/>
              </a:lnSpc>
              <a:buFontTx/>
              <a:buNone/>
            </a:pPr>
            <a:r>
              <a:rPr lang="en-GB" altLang="en-US" sz="2400">
                <a:cs typeface="Times New Roman" panose="02020603050405020304" pitchFamily="18" charset="0"/>
              </a:rPr>
              <a:t>value. Good information is:</a:t>
            </a:r>
            <a:endParaRPr lang="en-US" altLang="en-US" sz="2400">
              <a:cs typeface="Times New Roman" panose="02020603050405020304" pitchFamily="18" charset="0"/>
            </a:endParaRPr>
          </a:p>
          <a:p>
            <a:pPr eaLnBrk="1" hangingPunct="1">
              <a:lnSpc>
                <a:spcPct val="90000"/>
              </a:lnSpc>
            </a:pPr>
            <a:r>
              <a:rPr lang="en-GB" altLang="en-US" sz="2000" b="1" i="1">
                <a:cs typeface="Times New Roman" panose="02020603050405020304" pitchFamily="18" charset="0"/>
              </a:rPr>
              <a:t>Relevant</a:t>
            </a:r>
            <a:r>
              <a:rPr lang="en-GB" altLang="en-US" sz="2000">
                <a:cs typeface="Times New Roman" panose="02020603050405020304" pitchFamily="18" charset="0"/>
              </a:rPr>
              <a:t> for its purpose—relevant to the problem being considered.</a:t>
            </a:r>
            <a:endParaRPr lang="en-US" altLang="en-US" sz="2000">
              <a:cs typeface="Times New Roman" panose="02020603050405020304" pitchFamily="18" charset="0"/>
            </a:endParaRPr>
          </a:p>
          <a:p>
            <a:pPr eaLnBrk="1" hangingPunct="1">
              <a:lnSpc>
                <a:spcPct val="90000"/>
              </a:lnSpc>
            </a:pPr>
            <a:r>
              <a:rPr lang="en-GB" altLang="en-US" sz="2000">
                <a:cs typeface="Times New Roman" panose="02020603050405020304" pitchFamily="18" charset="0"/>
              </a:rPr>
              <a:t>Sufficiently </a:t>
            </a:r>
            <a:r>
              <a:rPr lang="en-GB" altLang="en-US" sz="2000" b="1" i="1">
                <a:cs typeface="Times New Roman" panose="02020603050405020304" pitchFamily="18" charset="0"/>
              </a:rPr>
              <a:t>accurate</a:t>
            </a:r>
            <a:r>
              <a:rPr lang="en-GB" altLang="en-US" sz="2000">
                <a:cs typeface="Times New Roman" panose="02020603050405020304" pitchFamily="18" charset="0"/>
              </a:rPr>
              <a:t> for its purpose -  Accurate  for the  purpose it is intended</a:t>
            </a:r>
            <a:endParaRPr lang="en-US" altLang="en-US" sz="2000">
              <a:cs typeface="Times New Roman" panose="02020603050405020304" pitchFamily="18" charset="0"/>
            </a:endParaRPr>
          </a:p>
          <a:p>
            <a:pPr algn="just" eaLnBrk="1" hangingPunct="1">
              <a:lnSpc>
                <a:spcPct val="90000"/>
              </a:lnSpc>
            </a:pPr>
            <a:r>
              <a:rPr lang="en-GB" altLang="en-US" sz="2000" b="1" i="1">
                <a:cs typeface="Times New Roman" panose="02020603050405020304" pitchFamily="18" charset="0"/>
              </a:rPr>
              <a:t>Complete</a:t>
            </a:r>
            <a:r>
              <a:rPr lang="en-GB" altLang="en-US" sz="2000">
                <a:cs typeface="Times New Roman" panose="02020603050405020304" pitchFamily="18" charset="0"/>
              </a:rPr>
              <a:t> enough for the problem. Complete in respect of the  key elements of the problem</a:t>
            </a:r>
            <a:r>
              <a:rPr lang="en-US" altLang="en-US" sz="2000">
                <a:cs typeface="Times New Roman" panose="02020603050405020304" pitchFamily="18" charset="0"/>
              </a:rPr>
              <a:t>.</a:t>
            </a:r>
          </a:p>
          <a:p>
            <a:pPr eaLnBrk="1" hangingPunct="1">
              <a:lnSpc>
                <a:spcPct val="90000"/>
              </a:lnSpc>
            </a:pPr>
            <a:r>
              <a:rPr lang="en-GB" altLang="en-US" sz="2000">
                <a:cs typeface="Times New Roman" panose="02020603050405020304" pitchFamily="18" charset="0"/>
              </a:rPr>
              <a:t>From a source in which the user has </a:t>
            </a:r>
            <a:r>
              <a:rPr lang="en-GB" altLang="en-US" sz="2000" b="1" i="1">
                <a:cs typeface="Times New Roman" panose="02020603050405020304" pitchFamily="18" charset="0"/>
              </a:rPr>
              <a:t>confidence- </a:t>
            </a:r>
            <a:r>
              <a:rPr lang="en-GB" altLang="en-US" sz="2000" b="1">
                <a:cs typeface="Times New Roman" panose="02020603050405020304" pitchFamily="18" charset="0"/>
              </a:rPr>
              <a:t>when</a:t>
            </a:r>
            <a:r>
              <a:rPr lang="en-GB" altLang="en-US" sz="2000">
                <a:cs typeface="Times New Roman" panose="02020603050405020304" pitchFamily="18" charset="0"/>
              </a:rPr>
              <a:t> the source has been reliable in the past and when there is good communication between the information producer and</a:t>
            </a:r>
            <a:r>
              <a:rPr lang="en-GB" altLang="en-US" sz="2000" b="1">
                <a:cs typeface="Times New Roman" panose="02020603050405020304" pitchFamily="18" charset="0"/>
              </a:rPr>
              <a:t> the manager.</a:t>
            </a:r>
            <a:endParaRPr lang="en-US" altLang="en-US" sz="2000">
              <a:cs typeface="Times New Roman" panose="02020603050405020304" pitchFamily="18" charset="0"/>
            </a:endParaRPr>
          </a:p>
          <a:p>
            <a:pPr eaLnBrk="1" hangingPunct="1">
              <a:lnSpc>
                <a:spcPct val="90000"/>
              </a:lnSpc>
            </a:pPr>
            <a:r>
              <a:rPr lang="en-GB" altLang="en-US" sz="2000">
                <a:cs typeface="Times New Roman" panose="02020603050405020304" pitchFamily="18" charset="0"/>
              </a:rPr>
              <a:t>Communicated to the </a:t>
            </a:r>
            <a:r>
              <a:rPr lang="en-GB" altLang="en-US" sz="2000" i="1">
                <a:cs typeface="Times New Roman" panose="02020603050405020304" pitchFamily="18" charset="0"/>
              </a:rPr>
              <a:t>right person</a:t>
            </a:r>
            <a:r>
              <a:rPr lang="en-GB" altLang="en-US" sz="2000">
                <a:cs typeface="Times New Roman" panose="02020603050405020304" pitchFamily="18" charset="0"/>
              </a:rPr>
              <a:t> – information directed exactly where it is required.</a:t>
            </a:r>
            <a:endParaRPr lang="en-US" altLang="en-US" sz="2000">
              <a:cs typeface="Times New Roman" panose="02020603050405020304" pitchFamily="18" charset="0"/>
            </a:endParaRPr>
          </a:p>
          <a:p>
            <a:pPr eaLnBrk="1" hangingPunct="1">
              <a:lnSpc>
                <a:spcPct val="90000"/>
              </a:lnSpc>
            </a:pPr>
            <a:r>
              <a:rPr lang="en-GB" altLang="en-US" sz="2000">
                <a:cs typeface="Times New Roman" panose="02020603050405020304" pitchFamily="18" charset="0"/>
              </a:rPr>
              <a:t> Communicated in </a:t>
            </a:r>
            <a:r>
              <a:rPr lang="en-GB" altLang="en-US" sz="2000" b="1" i="1">
                <a:cs typeface="Times New Roman" panose="02020603050405020304" pitchFamily="18" charset="0"/>
              </a:rPr>
              <a:t>time</a:t>
            </a:r>
            <a:r>
              <a:rPr lang="en-GB" altLang="en-US" sz="2000">
                <a:cs typeface="Times New Roman" panose="02020603050405020304" pitchFamily="18" charset="0"/>
              </a:rPr>
              <a:t> for its purpose. In time to be used</a:t>
            </a:r>
            <a:endParaRPr lang="en-US" altLang="en-US" sz="2000">
              <a:cs typeface="Times New Roman" panose="02020603050405020304" pitchFamily="18" charset="0"/>
            </a:endParaRPr>
          </a:p>
          <a:p>
            <a:pPr eaLnBrk="1" hangingPunct="1">
              <a:lnSpc>
                <a:spcPct val="90000"/>
              </a:lnSpc>
            </a:pPr>
            <a:r>
              <a:rPr lang="en-GB" altLang="en-US" sz="2000">
                <a:cs typeface="Times New Roman" panose="02020603050405020304" pitchFamily="18" charset="0"/>
              </a:rPr>
              <a:t>That which contains the </a:t>
            </a:r>
            <a:r>
              <a:rPr lang="en-GB" altLang="en-US" sz="2000" b="1" i="1">
                <a:cs typeface="Times New Roman" panose="02020603050405020304" pitchFamily="18" charset="0"/>
              </a:rPr>
              <a:t>right level of detail</a:t>
            </a:r>
            <a:r>
              <a:rPr lang="en-GB" altLang="en-US" sz="2000" b="1">
                <a:cs typeface="Times New Roman" panose="02020603050405020304" pitchFamily="18" charset="0"/>
              </a:rPr>
              <a:t> – </a:t>
            </a:r>
            <a:r>
              <a:rPr lang="en-GB" altLang="en-US" sz="2000">
                <a:cs typeface="Times New Roman" panose="02020603050405020304" pitchFamily="18" charset="0"/>
              </a:rPr>
              <a:t>Detailed in consistent with effective decision making.</a:t>
            </a:r>
            <a:endParaRPr lang="en-US" altLang="en-US" sz="2000">
              <a:cs typeface="Times New Roman" panose="02020603050405020304" pitchFamily="18" charset="0"/>
            </a:endParaRPr>
          </a:p>
          <a:p>
            <a:pPr eaLnBrk="1" hangingPunct="1">
              <a:lnSpc>
                <a:spcPct val="90000"/>
              </a:lnSpc>
            </a:pPr>
            <a:endParaRPr lang="en-US" altLang="en-US" sz="2000"/>
          </a:p>
        </p:txBody>
      </p:sp>
      <p:sp>
        <p:nvSpPr>
          <p:cNvPr id="3277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7890784-5043-4D66-A577-9CE97DFFAFAD}" type="slidenum">
              <a:rPr lang="en-US" altLang="en-US" sz="1400" smtClean="0">
                <a:solidFill>
                  <a:srgbClr val="000000"/>
                </a:solidFill>
              </a:rPr>
              <a:pPr>
                <a:spcBef>
                  <a:spcPct val="0"/>
                </a:spcBef>
                <a:buFontTx/>
                <a:buNone/>
              </a:pPr>
              <a:t>46</a:t>
            </a:fld>
            <a:endParaRPr lang="en-US" altLang="en-US" sz="1400">
              <a:solidFill>
                <a:srgbClr val="000000"/>
              </a:solidFill>
            </a:endParaRPr>
          </a:p>
        </p:txBody>
      </p:sp>
    </p:spTree>
    <p:extLst>
      <p:ext uri="{BB962C8B-B14F-4D97-AF65-F5344CB8AC3E}">
        <p14:creationId xmlns:p14="http://schemas.microsoft.com/office/powerpoint/2010/main" val="1702960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solidFill>
            <a:srgbClr val="CCFFCC"/>
          </a:solidFill>
        </p:spPr>
        <p:txBody>
          <a:bodyPr/>
          <a:lstStyle/>
          <a:p>
            <a:pPr eaLnBrk="1" hangingPunct="1"/>
            <a:r>
              <a:rPr lang="en-US" altLang="en-US"/>
              <a:t>Characteristics of good Info Con’t</a:t>
            </a:r>
          </a:p>
        </p:txBody>
      </p:sp>
      <p:sp>
        <p:nvSpPr>
          <p:cNvPr id="33795" name="Rectangle 3"/>
          <p:cNvSpPr>
            <a:spLocks noGrp="1" noChangeArrowheads="1"/>
          </p:cNvSpPr>
          <p:nvPr>
            <p:ph type="body" idx="1"/>
          </p:nvPr>
        </p:nvSpPr>
        <p:spPr>
          <a:solidFill>
            <a:srgbClr val="CCFFCC"/>
          </a:solidFill>
        </p:spPr>
        <p:txBody>
          <a:bodyPr/>
          <a:lstStyle/>
          <a:p>
            <a:pPr eaLnBrk="1" hangingPunct="1"/>
            <a:r>
              <a:rPr lang="en-GB" altLang="en-US" sz="2400">
                <a:cs typeface="Times New Roman" panose="02020603050405020304" pitchFamily="18" charset="0"/>
              </a:rPr>
              <a:t>Communicated by an appropriate </a:t>
            </a:r>
            <a:r>
              <a:rPr lang="en-GB" altLang="en-US" sz="2400" b="1" i="1">
                <a:cs typeface="Times New Roman" panose="02020603050405020304" pitchFamily="18" charset="0"/>
              </a:rPr>
              <a:t>channel of communication</a:t>
            </a:r>
            <a:r>
              <a:rPr lang="en-GB" altLang="en-US" sz="2400">
                <a:cs typeface="Times New Roman" panose="02020603050405020304" pitchFamily="18" charset="0"/>
              </a:rPr>
              <a:t>- Communicate through proper channel e.g. – with regard to the nature and purpose of the information, the speed required, and the requirements of the user</a:t>
            </a:r>
            <a:endParaRPr lang="en-US" altLang="en-US" sz="2400">
              <a:cs typeface="Times New Roman" panose="02020603050405020304" pitchFamily="18" charset="0"/>
            </a:endParaRPr>
          </a:p>
          <a:p>
            <a:pPr eaLnBrk="1" hangingPunct="1"/>
            <a:r>
              <a:rPr lang="en-GB" altLang="en-US" sz="2400">
                <a:cs typeface="Times New Roman" panose="02020603050405020304" pitchFamily="18" charset="0"/>
              </a:rPr>
              <a:t>That which is </a:t>
            </a:r>
            <a:r>
              <a:rPr lang="en-GB" altLang="en-US" sz="2400" b="1" i="1">
                <a:cs typeface="Times New Roman" panose="02020603050405020304" pitchFamily="18" charset="0"/>
              </a:rPr>
              <a:t>understandable by the user</a:t>
            </a:r>
            <a:r>
              <a:rPr lang="en-GB" altLang="en-US" sz="2400">
                <a:cs typeface="Times New Roman" panose="02020603050405020304" pitchFamily="18" charset="0"/>
              </a:rPr>
              <a:t> - 1. Information preferred by the user e.g. in the form of pictures, narrative, statistical and facts 2. Remembered knowledge, environmental factors, e.g.  group pressures, the time available, and trust in the information system 3. Language</a:t>
            </a:r>
            <a:endParaRPr lang="en-US" altLang="en-US" sz="2400">
              <a:cs typeface="Times New Roman" panose="02020603050405020304" pitchFamily="18" charset="0"/>
            </a:endParaRPr>
          </a:p>
          <a:p>
            <a:pPr eaLnBrk="1" hangingPunct="1"/>
            <a:endParaRPr lang="en-US" altLang="en-US" sz="2400"/>
          </a:p>
        </p:txBody>
      </p:sp>
      <p:sp>
        <p:nvSpPr>
          <p:cNvPr id="3379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284F1836-35B1-42CD-A6E2-ABE558C3E71E}" type="slidenum">
              <a:rPr lang="en-US" altLang="en-US" sz="1400" smtClean="0">
                <a:solidFill>
                  <a:srgbClr val="000000"/>
                </a:solidFill>
              </a:rPr>
              <a:pPr>
                <a:spcBef>
                  <a:spcPct val="0"/>
                </a:spcBef>
                <a:buFontTx/>
                <a:buNone/>
              </a:pPr>
              <a:t>47</a:t>
            </a:fld>
            <a:endParaRPr lang="en-US" altLang="en-US" sz="1400">
              <a:solidFill>
                <a:srgbClr val="000000"/>
              </a:solidFill>
            </a:endParaRPr>
          </a:p>
        </p:txBody>
      </p:sp>
    </p:spTree>
    <p:extLst>
      <p:ext uri="{BB962C8B-B14F-4D97-AF65-F5344CB8AC3E}">
        <p14:creationId xmlns:p14="http://schemas.microsoft.com/office/powerpoint/2010/main" val="16182011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solidFill>
            <a:srgbClr val="CCFFCC"/>
          </a:solidFill>
        </p:spPr>
        <p:txBody>
          <a:bodyPr/>
          <a:lstStyle/>
          <a:p>
            <a:pPr eaLnBrk="1" hangingPunct="1"/>
            <a:r>
              <a:rPr lang="en-GB" altLang="en-US" sz="3200" b="1">
                <a:cs typeface="Times New Roman" panose="02020603050405020304" pitchFamily="18" charset="0"/>
              </a:rPr>
              <a:t>THE IMPORTANCE OF INFORMATION AND MANAGEMENT</a:t>
            </a:r>
            <a:r>
              <a:rPr lang="en-US" altLang="en-US"/>
              <a:t> </a:t>
            </a:r>
          </a:p>
        </p:txBody>
      </p:sp>
      <p:sp>
        <p:nvSpPr>
          <p:cNvPr id="34819" name="Rectangle 3"/>
          <p:cNvSpPr>
            <a:spLocks noGrp="1" noChangeArrowheads="1"/>
          </p:cNvSpPr>
          <p:nvPr>
            <p:ph type="body" idx="1"/>
          </p:nvPr>
        </p:nvSpPr>
        <p:spPr>
          <a:xfrm>
            <a:off x="304800" y="1981200"/>
            <a:ext cx="8153400" cy="4343400"/>
          </a:xfrm>
          <a:solidFill>
            <a:srgbClr val="CCFFCC"/>
          </a:solidFill>
        </p:spPr>
        <p:txBody>
          <a:bodyPr/>
          <a:lstStyle/>
          <a:p>
            <a:pPr eaLnBrk="1" hangingPunct="1">
              <a:lnSpc>
                <a:spcPct val="90000"/>
              </a:lnSpc>
            </a:pPr>
            <a:r>
              <a:rPr lang="en-GB" altLang="en-US" sz="2800">
                <a:cs typeface="Times New Roman" panose="02020603050405020304" pitchFamily="18" charset="0"/>
              </a:rPr>
              <a:t>Managers in organizations make decisions, prepare plans control activities by using information from formal sources, e,g from organizations  management information systems – or from informal means, such as face to face conversations, telephone calls, through social contacts and so on.</a:t>
            </a:r>
          </a:p>
          <a:p>
            <a:pPr eaLnBrk="1" hangingPunct="1">
              <a:lnSpc>
                <a:spcPct val="90000"/>
              </a:lnSpc>
            </a:pPr>
            <a:r>
              <a:rPr lang="en-GB" altLang="en-US" sz="2800" b="1">
                <a:cs typeface="Times New Roman" panose="02020603050405020304" pitchFamily="18" charset="0"/>
              </a:rPr>
              <a:t>Managers are faced with-</a:t>
            </a:r>
            <a:endParaRPr lang="en-US" altLang="en-US" sz="2800" b="1">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     Accelerating rate of change</a:t>
            </a:r>
            <a:endParaRPr lang="en-US" altLang="en-US" sz="2800">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     More complex environment</a:t>
            </a:r>
            <a:endParaRPr lang="en-US" altLang="en-US" sz="2800">
              <a:cs typeface="Times New Roman" panose="02020603050405020304" pitchFamily="18" charset="0"/>
            </a:endParaRPr>
          </a:p>
          <a:p>
            <a:pPr eaLnBrk="1" hangingPunct="1">
              <a:lnSpc>
                <a:spcPct val="90000"/>
              </a:lnSpc>
            </a:pPr>
            <a:r>
              <a:rPr lang="en-GB" altLang="en-US" sz="2800">
                <a:cs typeface="Times New Roman" panose="02020603050405020304" pitchFamily="18" charset="0"/>
              </a:rPr>
              <a:t>     Considerable uncertainty.</a:t>
            </a:r>
            <a:endParaRPr lang="en-US" altLang="en-US" sz="2800">
              <a:cs typeface="Times New Roman" panose="02020603050405020304" pitchFamily="18" charset="0"/>
            </a:endParaRPr>
          </a:p>
          <a:p>
            <a:pPr eaLnBrk="1" hangingPunct="1">
              <a:lnSpc>
                <a:spcPct val="90000"/>
              </a:lnSpc>
            </a:pPr>
            <a:endParaRPr lang="en-US" altLang="en-US" sz="2800"/>
          </a:p>
        </p:txBody>
      </p:sp>
      <p:sp>
        <p:nvSpPr>
          <p:cNvPr id="3482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9B76ACEB-ACFB-43E5-AD07-83CAC2D6AAC0}" type="slidenum">
              <a:rPr lang="en-US" altLang="en-US" sz="1400" smtClean="0">
                <a:solidFill>
                  <a:srgbClr val="000000"/>
                </a:solidFill>
              </a:rPr>
              <a:pPr>
                <a:spcBef>
                  <a:spcPct val="0"/>
                </a:spcBef>
                <a:buFontTx/>
                <a:buNone/>
              </a:pPr>
              <a:t>48</a:t>
            </a:fld>
            <a:endParaRPr lang="en-US" altLang="en-US" sz="1400">
              <a:solidFill>
                <a:srgbClr val="000000"/>
              </a:solidFill>
            </a:endParaRPr>
          </a:p>
        </p:txBody>
      </p:sp>
    </p:spTree>
    <p:extLst>
      <p:ext uri="{BB962C8B-B14F-4D97-AF65-F5344CB8AC3E}">
        <p14:creationId xmlns:p14="http://schemas.microsoft.com/office/powerpoint/2010/main" val="31649840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Title 1"/>
          <p:cNvSpPr>
            <a:spLocks noGrp="1"/>
          </p:cNvSpPr>
          <p:nvPr>
            <p:ph type="title"/>
          </p:nvPr>
        </p:nvSpPr>
        <p:spPr>
          <a:xfrm>
            <a:off x="381000" y="228600"/>
            <a:ext cx="8305800" cy="990600"/>
          </a:xfrm>
          <a:solidFill>
            <a:schemeClr val="accent1">
              <a:lumMod val="40000"/>
              <a:lumOff val="60000"/>
            </a:schemeClr>
          </a:solidFill>
        </p:spPr>
        <p:txBody>
          <a:bodyPr/>
          <a:lstStyle/>
          <a:p>
            <a:pPr>
              <a:defRPr/>
            </a:pPr>
            <a:br>
              <a:rPr lang="en-GB" sz="2800" b="1" dirty="0"/>
            </a:br>
            <a:r>
              <a:rPr lang="en-GB" sz="2800" b="1" dirty="0"/>
              <a:t>TYPES OF HEALTH MANAGEMENT INFORMATION SYSTEMS</a:t>
            </a:r>
            <a:br>
              <a:rPr lang="en-US" dirty="0"/>
            </a:br>
            <a:endParaRPr lang="en-US" dirty="0"/>
          </a:p>
        </p:txBody>
      </p:sp>
      <p:sp>
        <p:nvSpPr>
          <p:cNvPr id="38915" name="Content Placeholder 2"/>
          <p:cNvSpPr>
            <a:spLocks noGrp="1"/>
          </p:cNvSpPr>
          <p:nvPr>
            <p:ph idx="1"/>
          </p:nvPr>
        </p:nvSpPr>
        <p:spPr>
          <a:xfrm>
            <a:off x="381000" y="1371600"/>
            <a:ext cx="8610600" cy="5334000"/>
          </a:xfrm>
          <a:solidFill>
            <a:schemeClr val="accent1">
              <a:lumMod val="40000"/>
              <a:lumOff val="60000"/>
            </a:schemeClr>
          </a:solidFill>
        </p:spPr>
        <p:txBody>
          <a:bodyPr/>
          <a:lstStyle/>
          <a:p>
            <a:pPr>
              <a:defRPr/>
            </a:pPr>
            <a:r>
              <a:rPr lang="en-GB" sz="2400" dirty="0"/>
              <a:t>Management Information Systems</a:t>
            </a:r>
            <a:endParaRPr lang="en-US" sz="2400" dirty="0"/>
          </a:p>
          <a:p>
            <a:pPr>
              <a:defRPr/>
            </a:pPr>
            <a:r>
              <a:rPr lang="en-GB" sz="2400" dirty="0"/>
              <a:t>Database Management Systems</a:t>
            </a:r>
            <a:endParaRPr lang="en-US" sz="2400" dirty="0"/>
          </a:p>
          <a:p>
            <a:pPr>
              <a:defRPr/>
            </a:pPr>
            <a:r>
              <a:rPr lang="en-GB" sz="2400" dirty="0"/>
              <a:t>Decision Support Systems</a:t>
            </a:r>
            <a:endParaRPr lang="en-US" sz="2400" dirty="0"/>
          </a:p>
          <a:p>
            <a:pPr>
              <a:defRPr/>
            </a:pPr>
            <a:r>
              <a:rPr lang="en-GB" sz="2400" dirty="0"/>
              <a:t>Question Answer Systems</a:t>
            </a:r>
            <a:endParaRPr lang="en-US" sz="2400" dirty="0"/>
          </a:p>
          <a:p>
            <a:pPr>
              <a:defRPr/>
            </a:pPr>
            <a:r>
              <a:rPr lang="en-GB" sz="2400" dirty="0"/>
              <a:t>Information Retrieval Systems</a:t>
            </a:r>
            <a:endParaRPr lang="en-US" sz="2400" dirty="0"/>
          </a:p>
          <a:p>
            <a:pPr>
              <a:defRPr/>
            </a:pPr>
            <a:r>
              <a:rPr lang="en-GB" sz="2400" dirty="0"/>
              <a:t>The Internet</a:t>
            </a:r>
            <a:endParaRPr lang="en-US" sz="2400" dirty="0"/>
          </a:p>
          <a:p>
            <a:pPr>
              <a:buFontTx/>
              <a:buNone/>
              <a:defRPr/>
            </a:pPr>
            <a:r>
              <a:rPr lang="en-GB" sz="2400" b="1" u="sng" dirty="0"/>
              <a:t>SUMMARY</a:t>
            </a:r>
            <a:endParaRPr lang="en-US" sz="2400" dirty="0"/>
          </a:p>
          <a:p>
            <a:pPr>
              <a:defRPr/>
            </a:pPr>
            <a:r>
              <a:rPr lang="en-GB" sz="2400" dirty="0"/>
              <a:t>Information increases knowledge, reduces uncertainty, adds value when used.</a:t>
            </a:r>
            <a:endParaRPr lang="en-US" sz="2400" dirty="0"/>
          </a:p>
          <a:p>
            <a:pPr>
              <a:defRPr/>
            </a:pPr>
            <a:r>
              <a:rPr lang="en-GB" sz="2400" dirty="0"/>
              <a:t>Data are facts which have been recorded</a:t>
            </a:r>
            <a:endParaRPr lang="en-US" sz="2400" dirty="0"/>
          </a:p>
          <a:p>
            <a:pPr>
              <a:defRPr/>
            </a:pPr>
            <a:r>
              <a:rPr lang="en-GB" sz="2400" dirty="0"/>
              <a:t>Information is processed data which is understood by the user.</a:t>
            </a:r>
            <a:endParaRPr lang="en-US" sz="2400" dirty="0"/>
          </a:p>
          <a:p>
            <a:pPr>
              <a:defRPr/>
            </a:pPr>
            <a:r>
              <a:rPr lang="en-GB" sz="2400" dirty="0"/>
              <a:t>The value of information comes from its user</a:t>
            </a:r>
            <a:endParaRPr lang="en-US" sz="2400" dirty="0"/>
          </a:p>
          <a:p>
            <a:pPr>
              <a:defRPr/>
            </a:pPr>
            <a:endParaRPr lang="en-US" dirty="0"/>
          </a:p>
        </p:txBody>
      </p:sp>
      <p:sp>
        <p:nvSpPr>
          <p:cNvPr id="4096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5D3A1D80-B156-4F0F-B113-74FB09BA2CBD}" type="slidenum">
              <a:rPr lang="en-US" altLang="en-US" sz="1400" smtClean="0">
                <a:solidFill>
                  <a:srgbClr val="000000"/>
                </a:solidFill>
              </a:rPr>
              <a:pPr>
                <a:spcBef>
                  <a:spcPct val="0"/>
                </a:spcBef>
                <a:buFontTx/>
                <a:buNone/>
              </a:pPr>
              <a:t>49</a:t>
            </a:fld>
            <a:endParaRPr lang="en-US" altLang="en-US" sz="1400">
              <a:solidFill>
                <a:srgbClr val="000000"/>
              </a:solidFill>
            </a:endParaRPr>
          </a:p>
        </p:txBody>
      </p:sp>
    </p:spTree>
    <p:extLst>
      <p:ext uri="{BB962C8B-B14F-4D97-AF65-F5344CB8AC3E}">
        <p14:creationId xmlns:p14="http://schemas.microsoft.com/office/powerpoint/2010/main" val="1500806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gn="just">
              <a:lnSpc>
                <a:spcPct val="115000"/>
              </a:lnSpc>
              <a:spcBef>
                <a:spcPts val="0"/>
              </a:spcBef>
              <a:spcAft>
                <a:spcPts val="0"/>
              </a:spcAft>
            </a:pPr>
            <a:r>
              <a:rPr lang="en-US" sz="3200" dirty="0">
                <a:latin typeface="Bookman Old Style" panose="02050604050505020204" pitchFamily="18" charset="0"/>
              </a:rPr>
              <a:t>Module Content</a:t>
            </a:r>
          </a:p>
          <a:p>
            <a:pPr marL="114300" marR="0" indent="-457200" algn="just">
              <a:lnSpc>
                <a:spcPct val="115000"/>
              </a:lnSpc>
              <a:spcBef>
                <a:spcPts val="0"/>
              </a:spcBef>
              <a:spcAft>
                <a:spcPts val="0"/>
              </a:spcAft>
              <a:buFont typeface="+mj-lt"/>
              <a:buAutoNum type="arabicPeriod"/>
            </a:pPr>
            <a:r>
              <a:rPr lang="en-US" sz="2200" dirty="0">
                <a:latin typeface="Bookman Old Style" panose="02050604050505020204" pitchFamily="18" charset="0"/>
              </a:rPr>
              <a:t>Financial Resource Management: </a:t>
            </a:r>
            <a:r>
              <a:rPr lang="en-US" sz="2200" b="0" dirty="0">
                <a:latin typeface="Bookman Old Style" panose="02050604050505020204" pitchFamily="18" charset="0"/>
              </a:rPr>
              <a:t>The role of parliament, treasury the controller and auditor general in public financial management, Sources of health care financing, Financial accounting systems and mechanisms, Accounting documents, </a:t>
            </a:r>
            <a:r>
              <a:rPr lang="en-US" sz="2200" b="0" dirty="0" err="1">
                <a:latin typeface="Bookman Old Style" panose="02050604050505020204" pitchFamily="18" charset="0"/>
              </a:rPr>
              <a:t>imprest</a:t>
            </a:r>
            <a:r>
              <a:rPr lang="en-US" sz="2200" b="0" dirty="0">
                <a:latin typeface="Bookman Old Style" panose="02050604050505020204" pitchFamily="18" charset="0"/>
              </a:rPr>
              <a:t>, vouchers, per diem, Facility Improvement Fund (</a:t>
            </a:r>
            <a:r>
              <a:rPr lang="en-US" sz="2200" b="0" dirty="0" err="1">
                <a:latin typeface="Bookman Old Style" panose="02050604050505020204" pitchFamily="18" charset="0"/>
              </a:rPr>
              <a:t>FIF</a:t>
            </a:r>
            <a:r>
              <a:rPr lang="en-US" sz="2200" b="0" dirty="0">
                <a:latin typeface="Bookman Old Style" panose="02050604050505020204" pitchFamily="18" charset="0"/>
              </a:rPr>
              <a:t>), Salary, Allowances, Vote Books, Budget types.</a:t>
            </a:r>
          </a:p>
          <a:p>
            <a:pPr marL="114300" marR="0" indent="-457200" algn="just">
              <a:lnSpc>
                <a:spcPct val="115000"/>
              </a:lnSpc>
              <a:spcBef>
                <a:spcPts val="0"/>
              </a:spcBef>
              <a:spcAft>
                <a:spcPts val="0"/>
              </a:spcAft>
              <a:buFont typeface="+mj-lt"/>
              <a:buAutoNum type="arabicPeriod"/>
            </a:pPr>
            <a:r>
              <a:rPr lang="en-US" sz="2200" dirty="0">
                <a:latin typeface="Bookman Old Style" panose="02050604050505020204" pitchFamily="18" charset="0"/>
              </a:rPr>
              <a:t>Health Information Systems: </a:t>
            </a:r>
            <a:r>
              <a:rPr lang="en-US" sz="2200" b="0" dirty="0">
                <a:latin typeface="Bookman Old Style" panose="02050604050505020204" pitchFamily="18" charset="0"/>
              </a:rPr>
              <a:t>Health Information; Sources, types, systems, Data collection methods, storage and analysis, Information utilization, applications, policy development, decision making.</a:t>
            </a:r>
          </a:p>
          <a:p>
            <a:pPr marL="114300" marR="0" indent="-457200" algn="just">
              <a:lnSpc>
                <a:spcPct val="115000"/>
              </a:lnSpc>
              <a:spcBef>
                <a:spcPts val="0"/>
              </a:spcBef>
              <a:spcAft>
                <a:spcPts val="0"/>
              </a:spcAft>
              <a:buFont typeface="+mj-lt"/>
              <a:buAutoNum type="arabicPeriod"/>
            </a:pPr>
            <a:r>
              <a:rPr lang="en-US" sz="2200" dirty="0">
                <a:latin typeface="Bookman Old Style" panose="02050604050505020204" pitchFamily="18" charset="0"/>
              </a:rPr>
              <a:t>Quality Assurance in Health Services: </a:t>
            </a:r>
            <a:r>
              <a:rPr lang="en-US" sz="2200" b="0" dirty="0">
                <a:latin typeface="Bookman Old Style" panose="02050604050505020204" pitchFamily="18" charset="0"/>
              </a:rPr>
              <a:t>Quality assurance; concepts, principles, Quality assurance in the healthcare setting, Methods and tools of measuring quality, Standards in measuring quality</a:t>
            </a:r>
          </a:p>
          <a:p>
            <a:pPr marL="114300" marR="0" indent="-457200" algn="just">
              <a:lnSpc>
                <a:spcPct val="115000"/>
              </a:lnSpc>
              <a:spcBef>
                <a:spcPts val="0"/>
              </a:spcBef>
              <a:spcAft>
                <a:spcPts val="0"/>
              </a:spcAft>
              <a:buFont typeface="+mj-lt"/>
              <a:buAutoNum type="arabicPeriod"/>
            </a:pPr>
            <a:endParaRPr lang="en-US" sz="2200" b="0" dirty="0">
              <a:latin typeface="Bookman Old Style" panose="02050604050505020204" pitchFamily="18" charset="0"/>
            </a:endParaRPr>
          </a:p>
          <a:p>
            <a:pPr marL="0" marR="0">
              <a:lnSpc>
                <a:spcPct val="115000"/>
              </a:lnSpc>
              <a:spcBef>
                <a:spcPts val="0"/>
              </a:spcBef>
              <a:spcAft>
                <a:spcPts val="0"/>
              </a:spcAft>
            </a:pPr>
            <a:endParaRPr lang="en-US" sz="2800" b="0" dirty="0">
              <a:latin typeface="Bookman Old Style" panose="02050604050505020204" pitchFamily="18" charset="0"/>
            </a:endParaRPr>
          </a:p>
          <a:p>
            <a:pPr marL="0" marR="0" algn="ctr">
              <a:lnSpc>
                <a:spcPct val="115000"/>
              </a:lnSpc>
              <a:spcBef>
                <a:spcPts val="0"/>
              </a:spcBef>
              <a:spcAft>
                <a:spcPts val="0"/>
              </a:spcAft>
            </a:pPr>
            <a:endParaRPr lang="en-US" sz="2800" b="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F2688A58-7EBD-4352-985F-DBE786E37319}" type="slidenum">
              <a:rPr lang="en-US" smtClean="0"/>
              <a:t>5</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30651542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990600"/>
          </a:xfrm>
          <a:solidFill>
            <a:schemeClr val="accent1">
              <a:lumMod val="40000"/>
              <a:lumOff val="60000"/>
            </a:schemeClr>
          </a:solidFill>
        </p:spPr>
        <p:txBody>
          <a:bodyPr/>
          <a:lstStyle/>
          <a:p>
            <a:pPr>
              <a:defRPr/>
            </a:pPr>
            <a:br>
              <a:rPr lang="en-GB" sz="2800" b="1" dirty="0"/>
            </a:br>
            <a:r>
              <a:rPr lang="en-GB" sz="2800" b="1" dirty="0"/>
              <a:t>Objectives of Health Management Information Systems.</a:t>
            </a:r>
            <a:br>
              <a:rPr lang="en-US" dirty="0"/>
            </a:br>
            <a:endParaRPr lang="en-US" dirty="0"/>
          </a:p>
        </p:txBody>
      </p:sp>
      <p:sp>
        <p:nvSpPr>
          <p:cNvPr id="3" name="Content Placeholder 2"/>
          <p:cNvSpPr>
            <a:spLocks noGrp="1"/>
          </p:cNvSpPr>
          <p:nvPr>
            <p:ph idx="1"/>
          </p:nvPr>
        </p:nvSpPr>
        <p:spPr>
          <a:xfrm>
            <a:off x="228600" y="1219200"/>
            <a:ext cx="8610600" cy="5486400"/>
          </a:xfrm>
          <a:solidFill>
            <a:schemeClr val="accent1">
              <a:lumMod val="40000"/>
              <a:lumOff val="60000"/>
            </a:schemeClr>
          </a:solidFill>
        </p:spPr>
        <p:txBody>
          <a:bodyPr/>
          <a:lstStyle/>
          <a:p>
            <a:pPr>
              <a:defRPr/>
            </a:pPr>
            <a:r>
              <a:rPr lang="en-GB" sz="2800" dirty="0"/>
              <a:t>The primary purpose of the organization is to satisfy the needs of its clients. </a:t>
            </a:r>
            <a:endParaRPr lang="en-US" sz="2800" dirty="0"/>
          </a:p>
          <a:p>
            <a:pPr>
              <a:defRPr/>
            </a:pPr>
            <a:r>
              <a:rPr lang="en-GB" sz="2800" dirty="0"/>
              <a:t>The system approach is objective oriented. </a:t>
            </a:r>
            <a:endParaRPr lang="en-US" sz="2800" dirty="0"/>
          </a:p>
          <a:p>
            <a:pPr>
              <a:defRPr/>
            </a:pPr>
            <a:r>
              <a:rPr lang="en-GB" sz="2800" dirty="0"/>
              <a:t>The approach is a top – down one where what comes before how</a:t>
            </a:r>
            <a:r>
              <a:rPr lang="en-GB" sz="2800" b="1" dirty="0"/>
              <a:t>.</a:t>
            </a:r>
            <a:endParaRPr lang="en-US" sz="2800" dirty="0"/>
          </a:p>
          <a:p>
            <a:pPr>
              <a:defRPr/>
            </a:pPr>
            <a:r>
              <a:rPr lang="en-GB" sz="2800" dirty="0"/>
              <a:t>The purpose of the organization is expressed in its objectives.</a:t>
            </a:r>
            <a:endParaRPr lang="en-US" sz="2800" dirty="0"/>
          </a:p>
          <a:p>
            <a:pPr>
              <a:defRPr/>
            </a:pPr>
            <a:r>
              <a:rPr lang="en-GB" sz="2800" dirty="0"/>
              <a:t> Objectives express the direction and level of achievement expected from the organization as a whole and, at lower levels, from the individual parts, sections and departments which make up the organization.</a:t>
            </a:r>
            <a:endParaRPr lang="en-US" sz="2800" dirty="0"/>
          </a:p>
          <a:p>
            <a:pPr>
              <a:defRPr/>
            </a:pPr>
            <a:endParaRPr lang="en-US" dirty="0"/>
          </a:p>
        </p:txBody>
      </p:sp>
      <p:sp>
        <p:nvSpPr>
          <p:cNvPr id="440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C341E8C7-EB8F-4D46-B8F4-3DA2C67BEEF1}" type="slidenum">
              <a:rPr lang="en-US" altLang="en-US" sz="1400" smtClean="0">
                <a:solidFill>
                  <a:srgbClr val="000000"/>
                </a:solidFill>
              </a:rPr>
              <a:pPr>
                <a:spcBef>
                  <a:spcPct val="0"/>
                </a:spcBef>
                <a:buFontTx/>
                <a:buNone/>
              </a:pPr>
              <a:t>50</a:t>
            </a:fld>
            <a:endParaRPr lang="en-US" altLang="en-US" sz="1400">
              <a:solidFill>
                <a:srgbClr val="000000"/>
              </a:solidFill>
            </a:endParaRPr>
          </a:p>
        </p:txBody>
      </p:sp>
    </p:spTree>
    <p:extLst>
      <p:ext uri="{BB962C8B-B14F-4D97-AF65-F5344CB8AC3E}">
        <p14:creationId xmlns:p14="http://schemas.microsoft.com/office/powerpoint/2010/main" val="1072174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990600"/>
          </a:xfrm>
          <a:solidFill>
            <a:schemeClr val="accent1">
              <a:lumMod val="40000"/>
              <a:lumOff val="60000"/>
            </a:schemeClr>
          </a:solidFill>
        </p:spPr>
        <p:txBody>
          <a:bodyPr/>
          <a:lstStyle/>
          <a:p>
            <a:pPr>
              <a:defRPr/>
            </a:pPr>
            <a:r>
              <a:rPr lang="en-GB" sz="2800" b="1" dirty="0"/>
              <a:t>Types of Objectives</a:t>
            </a:r>
            <a:endParaRPr lang="en-US" sz="2800" dirty="0"/>
          </a:p>
        </p:txBody>
      </p:sp>
      <p:sp>
        <p:nvSpPr>
          <p:cNvPr id="3" name="Content Placeholder 2"/>
          <p:cNvSpPr>
            <a:spLocks noGrp="1"/>
          </p:cNvSpPr>
          <p:nvPr>
            <p:ph idx="1"/>
          </p:nvPr>
        </p:nvSpPr>
        <p:spPr>
          <a:xfrm>
            <a:off x="304800" y="1295400"/>
            <a:ext cx="8610600" cy="5334000"/>
          </a:xfrm>
          <a:solidFill>
            <a:schemeClr val="accent1">
              <a:lumMod val="40000"/>
              <a:lumOff val="60000"/>
            </a:schemeClr>
          </a:solidFill>
        </p:spPr>
        <p:txBody>
          <a:bodyPr/>
          <a:lstStyle/>
          <a:p>
            <a:pPr>
              <a:buFontTx/>
              <a:buNone/>
              <a:defRPr/>
            </a:pPr>
            <a:r>
              <a:rPr lang="en-GB" sz="2400" dirty="0"/>
              <a:t>1. Personal and Organizational objectives</a:t>
            </a:r>
            <a:endParaRPr lang="en-US" sz="2400" dirty="0"/>
          </a:p>
          <a:p>
            <a:pPr>
              <a:buFontTx/>
              <a:buNone/>
              <a:defRPr/>
            </a:pPr>
            <a:r>
              <a:rPr lang="en-GB" sz="2400" dirty="0"/>
              <a:t> -Helps to achieve individual and health organizational objectives.</a:t>
            </a:r>
            <a:endParaRPr lang="en-US" sz="2400" dirty="0"/>
          </a:p>
          <a:p>
            <a:pPr>
              <a:buFontTx/>
              <a:buNone/>
              <a:defRPr/>
            </a:pPr>
            <a:r>
              <a:rPr lang="en-GB" sz="2400" dirty="0"/>
              <a:t>2. Multiple objectives – Series of objectives to cope with the various responsibilities of a health service organization</a:t>
            </a:r>
            <a:endParaRPr lang="en-US" sz="2400" dirty="0"/>
          </a:p>
          <a:p>
            <a:pPr>
              <a:buFontTx/>
              <a:buNone/>
              <a:defRPr/>
            </a:pPr>
            <a:r>
              <a:rPr lang="en-GB" sz="2400" dirty="0"/>
              <a:t>3. Conflicting objectives</a:t>
            </a:r>
            <a:endParaRPr lang="en-US" sz="2400" dirty="0"/>
          </a:p>
          <a:p>
            <a:pPr lvl="1">
              <a:buFont typeface="Arial" pitchFamily="34" charset="0"/>
              <a:buChar char="•"/>
              <a:defRPr/>
            </a:pPr>
            <a:r>
              <a:rPr lang="en-GB" sz="2000" dirty="0">
                <a:ea typeface="+mn-ea"/>
                <a:cs typeface="+mn-cs"/>
              </a:rPr>
              <a:t>Objectives are often in conflict and some compromise is usually necessary</a:t>
            </a:r>
            <a:endParaRPr lang="en-US" sz="2000" dirty="0">
              <a:ea typeface="+mn-ea"/>
              <a:cs typeface="+mn-cs"/>
            </a:endParaRPr>
          </a:p>
          <a:p>
            <a:pPr lvl="1">
              <a:buFont typeface="Arial" pitchFamily="34" charset="0"/>
              <a:buChar char="•"/>
              <a:defRPr/>
            </a:pPr>
            <a:r>
              <a:rPr lang="en-GB" sz="2000" dirty="0">
                <a:ea typeface="+mn-ea"/>
                <a:cs typeface="+mn-cs"/>
              </a:rPr>
              <a:t>Management have to overcome constrains which hinder the fulfilment of objectives</a:t>
            </a:r>
            <a:endParaRPr lang="en-US" sz="2000" dirty="0">
              <a:ea typeface="+mn-ea"/>
              <a:cs typeface="+mn-cs"/>
            </a:endParaRPr>
          </a:p>
          <a:p>
            <a:pPr lvl="1">
              <a:buFont typeface="Arial" pitchFamily="34" charset="0"/>
              <a:buChar char="•"/>
              <a:defRPr/>
            </a:pPr>
            <a:r>
              <a:rPr lang="en-GB" sz="2000" dirty="0">
                <a:ea typeface="+mn-ea"/>
                <a:cs typeface="+mn-cs"/>
              </a:rPr>
              <a:t>Hard issues are measurable, clearly defined with known solution techniques</a:t>
            </a:r>
            <a:endParaRPr lang="en-US" sz="2000" dirty="0">
              <a:ea typeface="+mn-ea"/>
              <a:cs typeface="+mn-cs"/>
            </a:endParaRPr>
          </a:p>
          <a:p>
            <a:pPr>
              <a:defRPr/>
            </a:pPr>
            <a:endParaRPr lang="en-US" dirty="0"/>
          </a:p>
        </p:txBody>
      </p:sp>
      <p:sp>
        <p:nvSpPr>
          <p:cNvPr id="450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8CF1370-EA48-4420-B989-59160742DC94}" type="slidenum">
              <a:rPr lang="en-US" altLang="en-US" sz="1400" smtClean="0">
                <a:solidFill>
                  <a:srgbClr val="000000"/>
                </a:solidFill>
              </a:rPr>
              <a:pPr>
                <a:spcBef>
                  <a:spcPct val="0"/>
                </a:spcBef>
                <a:buFontTx/>
                <a:buNone/>
              </a:pPr>
              <a:t>51</a:t>
            </a:fld>
            <a:endParaRPr lang="en-US" altLang="en-US" sz="1400">
              <a:solidFill>
                <a:srgbClr val="000000"/>
              </a:solidFill>
            </a:endParaRPr>
          </a:p>
        </p:txBody>
      </p:sp>
    </p:spTree>
    <p:extLst>
      <p:ext uri="{BB962C8B-B14F-4D97-AF65-F5344CB8AC3E}">
        <p14:creationId xmlns:p14="http://schemas.microsoft.com/office/powerpoint/2010/main" val="39377958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52</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buNone/>
            </a:pPr>
            <a:endParaRPr lang="en-US" b="1" dirty="0">
              <a:latin typeface="Bookman Old Style" panose="02050604050505020204" pitchFamily="18" charset="0"/>
            </a:endParaRPr>
          </a:p>
          <a:p>
            <a:pPr marL="0" indent="0" algn="ctr">
              <a:buNone/>
            </a:pPr>
            <a:endParaRPr lang="en-US" b="1" dirty="0">
              <a:latin typeface="Bookman Old Style" panose="02050604050505020204" pitchFamily="18" charset="0"/>
            </a:endParaRPr>
          </a:p>
          <a:p>
            <a:pPr marL="0" indent="0" algn="ctr">
              <a:buNone/>
            </a:pPr>
            <a:endParaRPr lang="en-US" b="1" dirty="0">
              <a:latin typeface="Bookman Old Style" panose="02050604050505020204" pitchFamily="18" charset="0"/>
            </a:endParaRPr>
          </a:p>
          <a:p>
            <a:pPr marL="0" indent="0" algn="ctr">
              <a:buNone/>
            </a:pPr>
            <a:endParaRPr lang="en-US" b="1" dirty="0">
              <a:latin typeface="Bookman Old Style" panose="02050604050505020204" pitchFamily="18" charset="0"/>
            </a:endParaRPr>
          </a:p>
          <a:p>
            <a:pPr marL="0" indent="0" algn="ctr">
              <a:buNone/>
            </a:pPr>
            <a:r>
              <a:rPr lang="en-US" b="1" dirty="0">
                <a:latin typeface="Bookman Old Style" panose="02050604050505020204" pitchFamily="18" charset="0"/>
              </a:rPr>
              <a:t>QUALITY ASSURANCE IN HEALTH SERVICES</a:t>
            </a:r>
          </a:p>
        </p:txBody>
      </p:sp>
    </p:spTree>
    <p:extLst>
      <p:ext uri="{BB962C8B-B14F-4D97-AF65-F5344CB8AC3E}">
        <p14:creationId xmlns:p14="http://schemas.microsoft.com/office/powerpoint/2010/main" val="24603087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53</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spcBef>
                <a:spcPts val="0"/>
              </a:spcBef>
              <a:buNone/>
            </a:pPr>
            <a:r>
              <a:rPr lang="en-US" b="1" dirty="0">
                <a:latin typeface="Bookman Old Style" panose="02050604050505020204" pitchFamily="18" charset="0"/>
              </a:rPr>
              <a:t>Definitions</a:t>
            </a:r>
            <a:r>
              <a:rPr lang="en-US" sz="2800" b="1" dirty="0">
                <a:latin typeface="Bookman Old Style" panose="02050604050505020204" pitchFamily="18" charset="0"/>
              </a:rPr>
              <a:t> </a:t>
            </a:r>
          </a:p>
          <a:p>
            <a:pPr marL="0" indent="0" algn="just">
              <a:spcBef>
                <a:spcPts val="0"/>
              </a:spcBef>
              <a:buNone/>
            </a:pPr>
            <a:r>
              <a:rPr lang="en-US" sz="2000" b="1" dirty="0">
                <a:latin typeface="Bookman Old Style" panose="02050604050505020204" pitchFamily="18" charset="0"/>
              </a:rPr>
              <a:t>Quality</a:t>
            </a:r>
          </a:p>
          <a:p>
            <a:pPr marL="0" indent="0" algn="just">
              <a:spcBef>
                <a:spcPts val="0"/>
              </a:spcBef>
              <a:buFont typeface="Wingdings" panose="05000000000000000000" pitchFamily="2" charset="2"/>
              <a:buChar char="q"/>
              <a:defRPr/>
            </a:pPr>
            <a:r>
              <a:rPr lang="en-US" sz="2000" dirty="0">
                <a:latin typeface="Bookman Old Style" panose="02050604050505020204" pitchFamily="18" charset="0"/>
              </a:rPr>
              <a:t>It is conformance to standards and fitness of purpose</a:t>
            </a:r>
          </a:p>
          <a:p>
            <a:pPr marL="0" indent="0" algn="just">
              <a:buFontTx/>
              <a:buNone/>
              <a:defRPr/>
            </a:pPr>
            <a:r>
              <a:rPr lang="en-GB" altLang="en-US" sz="2000" b="1" dirty="0">
                <a:latin typeface="Bookman Old Style" panose="02050604050505020204" pitchFamily="18" charset="0"/>
              </a:rPr>
              <a:t>Quality Assurance (QA): </a:t>
            </a:r>
            <a:r>
              <a:rPr lang="en-GB" altLang="en-US" sz="2000" dirty="0">
                <a:latin typeface="Bookman Old Style" panose="02050604050505020204" pitchFamily="18" charset="0"/>
              </a:rPr>
              <a:t>A </a:t>
            </a:r>
            <a:r>
              <a:rPr lang="en-US" altLang="en-US" sz="2000" dirty="0">
                <a:latin typeface="Bookman Old Style" panose="02050604050505020204" pitchFamily="18" charset="0"/>
              </a:rPr>
              <a:t>process that focuses mainly on measuring compliance with established standards</a:t>
            </a:r>
          </a:p>
          <a:p>
            <a:pPr marL="0" indent="0">
              <a:buFontTx/>
              <a:buNone/>
              <a:defRPr/>
            </a:pPr>
            <a:r>
              <a:rPr lang="en-US" sz="2400" b="1" dirty="0">
                <a:latin typeface="Bookman Old Style" panose="02050604050505020204" pitchFamily="18" charset="0"/>
              </a:rPr>
              <a:t>In Health –</a:t>
            </a:r>
          </a:p>
          <a:p>
            <a:pPr marL="0" indent="0">
              <a:buFontTx/>
              <a:buNone/>
              <a:defRPr/>
            </a:pPr>
            <a:r>
              <a:rPr lang="en-US" sz="2400" dirty="0">
                <a:latin typeface="Bookman Old Style" panose="02050604050505020204" pitchFamily="18" charset="0"/>
              </a:rPr>
              <a:t>The most desirable outcome of a health intervention in terms of:</a:t>
            </a:r>
          </a:p>
          <a:p>
            <a:pPr marL="577850" lvl="1">
              <a:defRPr/>
            </a:pPr>
            <a:r>
              <a:rPr lang="en-US" sz="2400" dirty="0">
                <a:latin typeface="Bookman Old Style" panose="02050604050505020204" pitchFamily="18" charset="0"/>
              </a:rPr>
              <a:t>Maximum well-being for the client, considering:</a:t>
            </a:r>
          </a:p>
          <a:p>
            <a:pPr marL="1033463" lvl="2">
              <a:defRPr/>
            </a:pPr>
            <a:r>
              <a:rPr lang="en-US" dirty="0">
                <a:latin typeface="Bookman Old Style" panose="02050604050505020204" pitchFamily="18" charset="0"/>
              </a:rPr>
              <a:t>Risks and benefits</a:t>
            </a:r>
          </a:p>
          <a:p>
            <a:pPr marL="1033463" lvl="2">
              <a:defRPr/>
            </a:pPr>
            <a:r>
              <a:rPr lang="en-US" dirty="0">
                <a:latin typeface="Bookman Old Style" panose="02050604050505020204" pitchFamily="18" charset="0"/>
              </a:rPr>
              <a:t>Gains and loses </a:t>
            </a:r>
          </a:p>
          <a:p>
            <a:pPr marL="577850" lvl="1">
              <a:defRPr/>
            </a:pPr>
            <a:r>
              <a:rPr lang="en-US" sz="2400" dirty="0">
                <a:latin typeface="Bookman Old Style" panose="02050604050505020204" pitchFamily="18" charset="0"/>
              </a:rPr>
              <a:t>Provider satisfaction </a:t>
            </a:r>
          </a:p>
          <a:p>
            <a:pPr marL="577850" lvl="1">
              <a:defRPr/>
            </a:pPr>
            <a:r>
              <a:rPr lang="en-US" sz="2400" dirty="0">
                <a:latin typeface="Bookman Old Style" panose="02050604050505020204" pitchFamily="18" charset="0"/>
              </a:rPr>
              <a:t>Efficiency </a:t>
            </a:r>
          </a:p>
          <a:p>
            <a:pPr marL="577850" lvl="1">
              <a:defRPr/>
            </a:pPr>
            <a:r>
              <a:rPr lang="en-US" sz="2400" dirty="0">
                <a:latin typeface="Bookman Old Style" panose="02050604050505020204" pitchFamily="18" charset="0"/>
              </a:rPr>
              <a:t>Individual and social balance </a:t>
            </a:r>
          </a:p>
          <a:p>
            <a:pPr marL="0" indent="0" algn="just">
              <a:buFontTx/>
              <a:buNone/>
              <a:defRPr/>
            </a:pPr>
            <a:endParaRPr lang="en-GB" altLang="en-US" sz="2600" dirty="0">
              <a:latin typeface="Bookman Old Style" panose="02050604050505020204" pitchFamily="18" charset="0"/>
            </a:endParaRPr>
          </a:p>
          <a:p>
            <a:pPr marL="0" indent="0" algn="just">
              <a:spcBef>
                <a:spcPts val="0"/>
              </a:spcBef>
              <a:buNone/>
              <a:defRPr/>
            </a:pPr>
            <a:endParaRPr lang="en-US" sz="2800" dirty="0">
              <a:latin typeface="Bookman Old Style" panose="02050604050505020204" pitchFamily="18" charset="0"/>
            </a:endParaRPr>
          </a:p>
        </p:txBody>
      </p:sp>
    </p:spTree>
    <p:extLst>
      <p:ext uri="{BB962C8B-B14F-4D97-AF65-F5344CB8AC3E}">
        <p14:creationId xmlns:p14="http://schemas.microsoft.com/office/powerpoint/2010/main" val="19896884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152400"/>
            <a:ext cx="7772400" cy="1219200"/>
          </a:xfrm>
        </p:spPr>
        <p:txBody>
          <a:bodyPr/>
          <a:lstStyle/>
          <a:p>
            <a:pPr>
              <a:lnSpc>
                <a:spcPct val="120000"/>
              </a:lnSpc>
              <a:buClr>
                <a:schemeClr val="tx1"/>
              </a:buClr>
              <a:buFont typeface="Wingdings" panose="05000000000000000000" pitchFamily="2" charset="2"/>
              <a:buNone/>
            </a:pPr>
            <a:r>
              <a:rPr lang="en-US" altLang="en-US" sz="4000" b="1" dirty="0">
                <a:solidFill>
                  <a:schemeClr val="tx1"/>
                </a:solidFill>
                <a:latin typeface="Verdana" panose="020B0604030504040204" pitchFamily="34" charset="0"/>
              </a:rPr>
              <a:t>Sources of data</a:t>
            </a:r>
            <a:endParaRPr lang="en-GB" altLang="en-US" sz="4000" b="1" dirty="0">
              <a:solidFill>
                <a:schemeClr val="tx1"/>
              </a:solidFill>
              <a:latin typeface="Verdana" panose="020B0604030504040204" pitchFamily="34" charset="0"/>
            </a:endParaRPr>
          </a:p>
        </p:txBody>
      </p:sp>
      <p:sp>
        <p:nvSpPr>
          <p:cNvPr id="14339" name="Rectangle 3"/>
          <p:cNvSpPr>
            <a:spLocks noGrp="1" noChangeArrowheads="1"/>
          </p:cNvSpPr>
          <p:nvPr>
            <p:ph idx="1"/>
          </p:nvPr>
        </p:nvSpPr>
        <p:spPr>
          <a:xfrm>
            <a:off x="228600" y="1524000"/>
            <a:ext cx="8642350" cy="4953000"/>
          </a:xfrm>
        </p:spPr>
        <p:txBody>
          <a:bodyPr>
            <a:normAutofit/>
          </a:bodyPr>
          <a:lstStyle/>
          <a:p>
            <a:pPr algn="just">
              <a:lnSpc>
                <a:spcPct val="120000"/>
              </a:lnSpc>
              <a:spcBef>
                <a:spcPts val="0"/>
              </a:spcBef>
              <a:buFont typeface="Wingdings" panose="05000000000000000000" pitchFamily="2" charset="2"/>
              <a:buChar char="q"/>
            </a:pPr>
            <a:r>
              <a:rPr lang="en-US" altLang="en-US" sz="3000" dirty="0">
                <a:latin typeface="Verdana" panose="020B0604030504040204" pitchFamily="34" charset="0"/>
              </a:rPr>
              <a:t>Health systems incorporate data from more than one level of data collection </a:t>
            </a:r>
            <a:r>
              <a:rPr lang="en-US" altLang="en-US" sz="2600" i="1" dirty="0">
                <a:latin typeface="Verdana" panose="020B0604030504040204" pitchFamily="34" charset="0"/>
              </a:rPr>
              <a:t>(clients, providers, facilities, population)</a:t>
            </a:r>
          </a:p>
          <a:p>
            <a:pPr algn="just">
              <a:lnSpc>
                <a:spcPct val="120000"/>
              </a:lnSpc>
              <a:spcBef>
                <a:spcPts val="0"/>
              </a:spcBef>
              <a:buFont typeface="Wingdings" panose="05000000000000000000" pitchFamily="2" charset="2"/>
              <a:buChar char="q"/>
            </a:pPr>
            <a:r>
              <a:rPr lang="en-US" altLang="en-US" sz="3000" dirty="0">
                <a:latin typeface="Verdana" panose="020B0604030504040204" pitchFamily="34" charset="0"/>
              </a:rPr>
              <a:t>Two categories of sources:</a:t>
            </a:r>
          </a:p>
          <a:p>
            <a:pPr marL="0" lvl="1" indent="0" algn="just">
              <a:lnSpc>
                <a:spcPct val="120000"/>
              </a:lnSpc>
              <a:spcBef>
                <a:spcPts val="0"/>
              </a:spcBef>
              <a:buNone/>
            </a:pPr>
            <a:r>
              <a:rPr lang="en-US" altLang="en-US" sz="2600" b="1" i="1" dirty="0">
                <a:latin typeface="Verdana" panose="020B0604030504040204" pitchFamily="34" charset="0"/>
              </a:rPr>
              <a:t>Routine</a:t>
            </a:r>
          </a:p>
          <a:p>
            <a:pPr marL="0" lvl="1" indent="0" algn="just">
              <a:lnSpc>
                <a:spcPct val="120000"/>
              </a:lnSpc>
              <a:spcBef>
                <a:spcPts val="0"/>
              </a:spcBef>
            </a:pPr>
            <a:r>
              <a:rPr lang="en-US" altLang="en-US" sz="2400" dirty="0">
                <a:latin typeface="Verdana" panose="020B0604030504040204" pitchFamily="34" charset="0"/>
              </a:rPr>
              <a:t>Data collected on a continuous basis e.g. Facility based data (Service </a:t>
            </a:r>
            <a:r>
              <a:rPr lang="en-US" altLang="en-US" sz="2400" dirty="0" err="1">
                <a:latin typeface="Verdana" panose="020B0604030504040204" pitchFamily="34" charset="0"/>
              </a:rPr>
              <a:t>statisitcs</a:t>
            </a:r>
            <a:r>
              <a:rPr lang="en-US" altLang="en-US" sz="2400" dirty="0">
                <a:latin typeface="Verdana" panose="020B0604030504040204" pitchFamily="34" charset="0"/>
              </a:rPr>
              <a:t>)</a:t>
            </a:r>
            <a:endParaRPr lang="en-US" altLang="en-US" sz="2600" b="1" i="1" dirty="0">
              <a:latin typeface="Verdana" panose="020B0604030504040204" pitchFamily="34" charset="0"/>
            </a:endParaRPr>
          </a:p>
          <a:p>
            <a:pPr marL="0" lvl="1" indent="0" algn="just">
              <a:lnSpc>
                <a:spcPct val="120000"/>
              </a:lnSpc>
              <a:spcBef>
                <a:spcPts val="0"/>
              </a:spcBef>
              <a:buNone/>
            </a:pPr>
            <a:r>
              <a:rPr lang="en-US" altLang="en-US" sz="2600" b="1" i="1" dirty="0">
                <a:latin typeface="Verdana" panose="020B0604030504040204" pitchFamily="34" charset="0"/>
              </a:rPr>
              <a:t>Non-routine</a:t>
            </a:r>
          </a:p>
          <a:p>
            <a:pPr marL="0" lvl="1" indent="0" algn="just">
              <a:lnSpc>
                <a:spcPct val="120000"/>
              </a:lnSpc>
              <a:spcBef>
                <a:spcPts val="0"/>
              </a:spcBef>
            </a:pPr>
            <a:r>
              <a:rPr lang="en-US" altLang="en-US" sz="2400" dirty="0">
                <a:latin typeface="Verdana" panose="020B0604030504040204" pitchFamily="34" charset="0"/>
              </a:rPr>
              <a:t>Data collected on a periodic basis e.g. facility based surveys</a:t>
            </a:r>
            <a:endParaRPr lang="en-US" altLang="en-US" sz="2400" i="1" dirty="0">
              <a:latin typeface="Verdana" panose="020B0604030504040204" pitchFamily="34" charset="0"/>
            </a:endParaRPr>
          </a:p>
          <a:p>
            <a:pPr marL="0" lvl="1" indent="0" algn="just">
              <a:lnSpc>
                <a:spcPct val="120000"/>
              </a:lnSpc>
              <a:spcBef>
                <a:spcPts val="0"/>
              </a:spcBef>
            </a:pPr>
            <a:endParaRPr lang="en-US" altLang="en-US" sz="2600" b="1" i="1" dirty="0">
              <a:solidFill>
                <a:srgbClr val="00FF00"/>
              </a:solidFill>
              <a:latin typeface="Verdana" panose="020B0604030504040204" pitchFamily="34" charset="0"/>
            </a:endParaRPr>
          </a:p>
          <a:p>
            <a:pPr lvl="1">
              <a:lnSpc>
                <a:spcPct val="180000"/>
              </a:lnSpc>
            </a:pPr>
            <a:endParaRPr lang="en-US" altLang="en-US" sz="2600" b="1" i="1" dirty="0">
              <a:solidFill>
                <a:srgbClr val="00FF00"/>
              </a:solidFill>
              <a:latin typeface="Verdana" panose="020B0604030504040204" pitchFamily="34" charset="0"/>
            </a:endParaRPr>
          </a:p>
          <a:p>
            <a:pPr lvl="1">
              <a:lnSpc>
                <a:spcPct val="180000"/>
              </a:lnSpc>
            </a:pPr>
            <a:endParaRPr lang="en-GB" altLang="en-US" sz="2600" b="1" dirty="0">
              <a:solidFill>
                <a:srgbClr val="00FF00"/>
              </a:solidFill>
              <a:latin typeface="Verdana" panose="020B0604030504040204" pitchFamily="34" charset="0"/>
            </a:endParaRPr>
          </a:p>
        </p:txBody>
      </p:sp>
      <p:sp>
        <p:nvSpPr>
          <p:cNvPr id="14340" name="Slide Number Placeholder 5"/>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F0BF60AE-5785-4555-981A-537BFA7276CA}" type="slidenum">
              <a:rPr lang="en-US" altLang="en-US">
                <a:solidFill>
                  <a:prstClr val="black"/>
                </a:solidFill>
              </a:rPr>
              <a:pPr eaLnBrk="1" hangingPunct="1"/>
              <a:t>54</a:t>
            </a:fld>
            <a:endParaRPr lang="en-US" altLang="en-US">
              <a:solidFill>
                <a:prstClr val="black"/>
              </a:solidFill>
            </a:endParaRPr>
          </a:p>
        </p:txBody>
      </p:sp>
    </p:spTree>
    <p:extLst>
      <p:ext uri="{BB962C8B-B14F-4D97-AF65-F5344CB8AC3E}">
        <p14:creationId xmlns:p14="http://schemas.microsoft.com/office/powerpoint/2010/main" val="28755572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Slide Number Placeholder 3"/>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E7C26C0A-A62D-49EC-9956-9E6DC71AE732}" type="slidenum">
              <a:rPr lang="en-US" altLang="en-US">
                <a:solidFill>
                  <a:prstClr val="black"/>
                </a:solidFill>
              </a:rPr>
              <a:pPr eaLnBrk="1" hangingPunct="1"/>
              <a:t>55</a:t>
            </a:fld>
            <a:endParaRPr lang="en-US" altLang="en-US">
              <a:solidFill>
                <a:prstClr val="black"/>
              </a:solidFill>
            </a:endParaRPr>
          </a:p>
        </p:txBody>
      </p:sp>
      <p:sp>
        <p:nvSpPr>
          <p:cNvPr id="222211" name="Rectangle 3"/>
          <p:cNvSpPr>
            <a:spLocks noChangeArrowheads="1"/>
          </p:cNvSpPr>
          <p:nvPr/>
        </p:nvSpPr>
        <p:spPr bwMode="auto">
          <a:xfrm>
            <a:off x="228600" y="152400"/>
            <a:ext cx="8686800" cy="6553200"/>
          </a:xfrm>
          <a:prstGeom prst="rect">
            <a:avLst/>
          </a:prstGeom>
          <a:noFill/>
          <a:ln>
            <a:noFill/>
          </a:ln>
          <a:effectLst/>
          <a:extLst/>
        </p:spPr>
        <p:txBody>
          <a:bodyPr lIns="92075" tIns="46038" rIns="92075" bIns="46038"/>
          <a:lstStyle/>
          <a:p>
            <a:pPr algn="ctr">
              <a:buClr>
                <a:srgbClr val="0000FF"/>
              </a:buClr>
              <a:defRPr/>
            </a:pPr>
            <a:r>
              <a:rPr lang="en-US" sz="2400" b="1" dirty="0">
                <a:effectLst>
                  <a:outerShdw blurRad="38100" dist="38100" dir="2700000" algn="tl">
                    <a:srgbClr val="000000"/>
                  </a:outerShdw>
                </a:effectLst>
                <a:latin typeface="Bookman Old Style" panose="02050604050505020204" pitchFamily="18" charset="0"/>
                <a:cs typeface="Arial" charset="0"/>
              </a:rPr>
              <a:t>DATA QUALITY - DEFINITION</a:t>
            </a:r>
          </a:p>
          <a:p>
            <a:pPr algn="just">
              <a:buClr>
                <a:srgbClr val="0000FF"/>
              </a:buClr>
              <a:buFont typeface="Wingdings" pitchFamily="2" charset="2"/>
              <a:buChar char="§"/>
              <a:defRPr/>
            </a:pPr>
            <a:r>
              <a:rPr lang="en-GB" sz="2400" b="1" dirty="0">
                <a:effectLst>
                  <a:outerShdw blurRad="38100" dist="38100" dir="2700000" algn="tl">
                    <a:srgbClr val="000000"/>
                  </a:outerShdw>
                </a:effectLst>
                <a:latin typeface="Bookman Old Style" panose="02050604050505020204" pitchFamily="18" charset="0"/>
                <a:cs typeface="Arial" charset="0"/>
              </a:rPr>
              <a:t>Quality DOES NOT MEAN zero defects</a:t>
            </a:r>
          </a:p>
          <a:p>
            <a:pPr algn="just">
              <a:buClr>
                <a:srgbClr val="0000FF"/>
              </a:buClr>
              <a:buFont typeface="Wingdings" pitchFamily="2" charset="2"/>
              <a:buChar char="§"/>
              <a:defRPr/>
            </a:pPr>
            <a:r>
              <a:rPr lang="en-GB" sz="2400" b="1" dirty="0">
                <a:effectLst>
                  <a:outerShdw blurRad="38100" dist="38100" dir="2700000" algn="tl">
                    <a:srgbClr val="000000"/>
                  </a:outerShdw>
                </a:effectLst>
                <a:latin typeface="Bookman Old Style" panose="02050604050505020204" pitchFamily="18" charset="0"/>
                <a:cs typeface="Arial" charset="0"/>
              </a:rPr>
              <a:t>“Quality” is relative </a:t>
            </a:r>
            <a:r>
              <a:rPr lang="en-GB" sz="2400" b="1" i="1" dirty="0">
                <a:effectLst>
                  <a:outerShdw blurRad="38100" dist="38100" dir="2700000" algn="tl">
                    <a:srgbClr val="000000"/>
                  </a:outerShdw>
                </a:effectLst>
                <a:latin typeface="Bookman Old Style" panose="02050604050505020204" pitchFamily="18" charset="0"/>
                <a:cs typeface="Arial" charset="0"/>
              </a:rPr>
              <a:t>– based on what is acceptable or fit for the purpose – </a:t>
            </a:r>
            <a:r>
              <a:rPr lang="en-GB" sz="2400" b="1" dirty="0">
                <a:effectLst>
                  <a:outerShdw blurRad="38100" dist="38100" dir="2700000" algn="tl">
                    <a:srgbClr val="000000"/>
                  </a:outerShdw>
                </a:effectLst>
                <a:latin typeface="Bookman Old Style" panose="02050604050505020204" pitchFamily="18" charset="0"/>
                <a:cs typeface="Arial" charset="0"/>
              </a:rPr>
              <a:t>rather than a concept of absolute perfection</a:t>
            </a:r>
          </a:p>
          <a:p>
            <a:pPr algn="just">
              <a:buClr>
                <a:srgbClr val="0000FF"/>
              </a:buClr>
              <a:buFont typeface="Wingdings" panose="05000000000000000000" pitchFamily="2" charset="2"/>
              <a:buChar char="§"/>
            </a:pPr>
            <a:r>
              <a:rPr lang="en-GB" altLang="en-US" sz="2400" dirty="0">
                <a:latin typeface="Bookman Old Style" panose="02050604050505020204" pitchFamily="18" charset="0"/>
              </a:rPr>
              <a:t>Data has quality if it satisfies the requirements of its intended use</a:t>
            </a:r>
            <a:endParaRPr lang="en-US" altLang="en-US" sz="2400" dirty="0">
              <a:latin typeface="Bookman Old Style" panose="02050604050505020204" pitchFamily="18" charset="0"/>
            </a:endParaRPr>
          </a:p>
          <a:p>
            <a:pPr algn="just">
              <a:buClr>
                <a:srgbClr val="0000FF"/>
              </a:buClr>
              <a:buFont typeface="Wingdings" panose="05000000000000000000" pitchFamily="2" charset="2"/>
              <a:buChar char="§"/>
            </a:pPr>
            <a:r>
              <a:rPr lang="en-US" altLang="en-US" sz="2400" dirty="0">
                <a:latin typeface="Bookman Old Style" panose="02050604050505020204" pitchFamily="18" charset="0"/>
              </a:rPr>
              <a:t>All features and characteristics of data that bear on its ability to meet stated needs and expectations of the user</a:t>
            </a:r>
          </a:p>
          <a:p>
            <a:pPr algn="ctr">
              <a:buClr>
                <a:srgbClr val="0000FF"/>
              </a:buClr>
            </a:pPr>
            <a:r>
              <a:rPr lang="en-US" sz="2400" b="1" dirty="0">
                <a:effectLst>
                  <a:outerShdw blurRad="38100" dist="38100" dir="2700000" algn="tl">
                    <a:srgbClr val="000000"/>
                  </a:outerShdw>
                </a:effectLst>
                <a:latin typeface="Bookman Old Style" panose="02050604050505020204" pitchFamily="18" charset="0"/>
                <a:cs typeface="Arial" charset="0"/>
              </a:rPr>
              <a:t>THE NEED FOR DATA QUALITY</a:t>
            </a:r>
          </a:p>
          <a:p>
            <a:pPr algn="just">
              <a:buClr>
                <a:srgbClr val="0000FF"/>
              </a:buClr>
              <a:buFont typeface="Wingdings" panose="05000000000000000000" pitchFamily="2" charset="2"/>
              <a:buChar char="§"/>
            </a:pPr>
            <a:r>
              <a:rPr lang="en-GB" altLang="en-US" sz="2400" dirty="0">
                <a:latin typeface="Bookman Old Style" panose="02050604050505020204" pitchFamily="18" charset="0"/>
              </a:rPr>
              <a:t>Quality data = life-blood of programmes</a:t>
            </a:r>
          </a:p>
          <a:p>
            <a:pPr algn="just">
              <a:buClr>
                <a:srgbClr val="0000FF"/>
              </a:buClr>
            </a:pPr>
            <a:r>
              <a:rPr lang="en-GB" altLang="en-US" sz="2400" b="1" i="1" dirty="0">
                <a:latin typeface="Bookman Old Style" panose="02050604050505020204" pitchFamily="18" charset="0"/>
              </a:rPr>
              <a:t>	“While hardware and software are the infrastructure, the veins and arteries of a system, it is the data that actually gives the system life</a:t>
            </a:r>
            <a:r>
              <a:rPr lang="en-GB" altLang="en-US" sz="2400" i="1" dirty="0">
                <a:latin typeface="Bookman Old Style" panose="02050604050505020204" pitchFamily="18" charset="0"/>
              </a:rPr>
              <a:t>”</a:t>
            </a:r>
          </a:p>
          <a:p>
            <a:pPr algn="just">
              <a:buClr>
                <a:srgbClr val="0000FF"/>
              </a:buClr>
              <a:buFont typeface="Wingdings" panose="05000000000000000000" pitchFamily="2" charset="2"/>
              <a:buChar char="§"/>
            </a:pPr>
            <a:r>
              <a:rPr lang="en-GB" altLang="en-US" sz="2400" dirty="0">
                <a:latin typeface="Bookman Old Style" panose="02050604050505020204" pitchFamily="18" charset="0"/>
              </a:rPr>
              <a:t>All decisions about programmes are wholly governed by the quality of data generated and used</a:t>
            </a:r>
          </a:p>
          <a:p>
            <a:pPr algn="just">
              <a:buClr>
                <a:srgbClr val="0000FF"/>
              </a:buClr>
            </a:pPr>
            <a:endParaRPr lang="en-US" sz="2400" b="1" dirty="0">
              <a:solidFill>
                <a:srgbClr val="1F497D"/>
              </a:solidFill>
              <a:effectLst>
                <a:outerShdw blurRad="38100" dist="38100" dir="2700000" algn="tl">
                  <a:srgbClr val="000000"/>
                </a:outerShdw>
              </a:effectLst>
              <a:cs typeface="Arial" charset="0"/>
            </a:endParaRPr>
          </a:p>
          <a:p>
            <a:pPr algn="just">
              <a:buClr>
                <a:srgbClr val="0000FF"/>
              </a:buClr>
            </a:pPr>
            <a:endParaRPr lang="en-US" altLang="en-US" sz="2400" dirty="0">
              <a:solidFill>
                <a:prstClr val="black"/>
              </a:solidFill>
              <a:latin typeface="Bookman Old Style" panose="02050604050505020204" pitchFamily="18" charset="0"/>
            </a:endParaRPr>
          </a:p>
        </p:txBody>
      </p:sp>
    </p:spTree>
    <p:extLst>
      <p:ext uri="{BB962C8B-B14F-4D97-AF65-F5344CB8AC3E}">
        <p14:creationId xmlns:p14="http://schemas.microsoft.com/office/powerpoint/2010/main" val="185694891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22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Slide Number Placeholder 3"/>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2C90C341-E373-45AB-B142-E606449CD490}" type="slidenum">
              <a:rPr lang="en-US" altLang="en-US">
                <a:solidFill>
                  <a:prstClr val="black"/>
                </a:solidFill>
              </a:rPr>
              <a:pPr eaLnBrk="1" hangingPunct="1"/>
              <a:t>56</a:t>
            </a:fld>
            <a:endParaRPr lang="en-US" altLang="en-US">
              <a:solidFill>
                <a:prstClr val="black"/>
              </a:solidFill>
            </a:endParaRPr>
          </a:p>
        </p:txBody>
      </p:sp>
      <p:sp>
        <p:nvSpPr>
          <p:cNvPr id="124930" name="Rectangle 2"/>
          <p:cNvSpPr>
            <a:spLocks noChangeArrowheads="1"/>
          </p:cNvSpPr>
          <p:nvPr/>
        </p:nvSpPr>
        <p:spPr bwMode="auto">
          <a:xfrm>
            <a:off x="0" y="228600"/>
            <a:ext cx="9144000" cy="914400"/>
          </a:xfrm>
          <a:prstGeom prst="rect">
            <a:avLst/>
          </a:prstGeom>
          <a:noFill/>
          <a:ln>
            <a:noFill/>
          </a:ln>
          <a:effectLst/>
          <a:extLst/>
        </p:spPr>
        <p:txBody>
          <a:bodyPr lIns="92075" tIns="46038" rIns="92075" bIns="46038" anchor="ctr"/>
          <a:lstStyle/>
          <a:p>
            <a:pPr algn="ctr">
              <a:defRPr/>
            </a:pPr>
            <a:r>
              <a:rPr lang="en-US" sz="4000" b="1" dirty="0">
                <a:solidFill>
                  <a:srgbClr val="1F497D"/>
                </a:solidFill>
                <a:effectLst>
                  <a:outerShdw blurRad="38100" dist="38100" dir="2700000" algn="tl">
                    <a:srgbClr val="000000"/>
                  </a:outerShdw>
                </a:effectLst>
                <a:cs typeface="Arial" charset="0"/>
              </a:rPr>
              <a:t>Data quality dimensions</a:t>
            </a:r>
          </a:p>
        </p:txBody>
      </p:sp>
      <p:sp>
        <p:nvSpPr>
          <p:cNvPr id="124931" name="Rectangle 3"/>
          <p:cNvSpPr>
            <a:spLocks noChangeArrowheads="1"/>
          </p:cNvSpPr>
          <p:nvPr/>
        </p:nvSpPr>
        <p:spPr bwMode="auto">
          <a:xfrm>
            <a:off x="228600" y="1524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Candara" panose="020E0502030303020204" pitchFamily="34" charset="0"/>
                <a:cs typeface="Arial" panose="020B0604020202020204" pitchFamily="34" charset="0"/>
              </a:defRPr>
            </a:lvl1pPr>
            <a:lvl2pPr marL="800100" indent="-34290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lnSpc>
                <a:spcPct val="160000"/>
              </a:lnSpc>
              <a:spcBef>
                <a:spcPct val="20000"/>
              </a:spcBef>
              <a:buClr>
                <a:srgbClr val="0000FF"/>
              </a:buClr>
              <a:buFont typeface="Wingdings" panose="05000000000000000000" pitchFamily="2" charset="2"/>
              <a:buChar char="§"/>
            </a:pPr>
            <a:r>
              <a:rPr lang="en-GB" altLang="en-US" sz="3000" dirty="0"/>
              <a:t>Quality data have 6 key attributes:</a:t>
            </a:r>
            <a:r>
              <a:rPr lang="en-GB" altLang="en-US" dirty="0"/>
              <a:t> </a:t>
            </a:r>
          </a:p>
          <a:p>
            <a:pPr lvl="1" eaLnBrk="1" hangingPunct="1">
              <a:lnSpc>
                <a:spcPct val="160000"/>
              </a:lnSpc>
              <a:spcBef>
                <a:spcPct val="20000"/>
              </a:spcBef>
              <a:buClr>
                <a:srgbClr val="0000FF"/>
              </a:buClr>
              <a:buFont typeface="Wingdings" panose="05000000000000000000" pitchFamily="2" charset="2"/>
              <a:buChar char="§"/>
            </a:pPr>
            <a:r>
              <a:rPr lang="en-GB" altLang="en-US" sz="2800" b="1" i="1" dirty="0"/>
              <a:t>Accuracy or validity</a:t>
            </a:r>
          </a:p>
          <a:p>
            <a:pPr lvl="1" eaLnBrk="1" hangingPunct="1">
              <a:lnSpc>
                <a:spcPct val="160000"/>
              </a:lnSpc>
              <a:spcBef>
                <a:spcPct val="20000"/>
              </a:spcBef>
              <a:buClr>
                <a:srgbClr val="0000FF"/>
              </a:buClr>
              <a:buFont typeface="Wingdings" panose="05000000000000000000" pitchFamily="2" charset="2"/>
              <a:buChar char="§"/>
            </a:pPr>
            <a:r>
              <a:rPr lang="en-GB" altLang="en-US" sz="2800" b="1" i="1" dirty="0"/>
              <a:t>Reliability</a:t>
            </a:r>
          </a:p>
          <a:p>
            <a:pPr lvl="1" eaLnBrk="1" hangingPunct="1">
              <a:lnSpc>
                <a:spcPct val="160000"/>
              </a:lnSpc>
              <a:spcBef>
                <a:spcPct val="20000"/>
              </a:spcBef>
              <a:buClr>
                <a:srgbClr val="0000FF"/>
              </a:buClr>
              <a:buFont typeface="Wingdings" panose="05000000000000000000" pitchFamily="2" charset="2"/>
              <a:buChar char="§"/>
            </a:pPr>
            <a:r>
              <a:rPr lang="en-GB" altLang="en-US" sz="2800" b="1" i="1" dirty="0"/>
              <a:t>Timeliness</a:t>
            </a:r>
          </a:p>
          <a:p>
            <a:pPr lvl="1" eaLnBrk="1" hangingPunct="1">
              <a:lnSpc>
                <a:spcPct val="160000"/>
              </a:lnSpc>
              <a:spcBef>
                <a:spcPct val="20000"/>
              </a:spcBef>
              <a:buClr>
                <a:srgbClr val="0000FF"/>
              </a:buClr>
              <a:buFont typeface="Wingdings" panose="05000000000000000000" pitchFamily="2" charset="2"/>
              <a:buChar char="§"/>
            </a:pPr>
            <a:r>
              <a:rPr lang="en-GB" altLang="en-US" sz="2800" b="1" i="1" dirty="0"/>
              <a:t>Completeness</a:t>
            </a:r>
          </a:p>
          <a:p>
            <a:pPr lvl="1" eaLnBrk="1" hangingPunct="1">
              <a:lnSpc>
                <a:spcPct val="160000"/>
              </a:lnSpc>
              <a:spcBef>
                <a:spcPct val="20000"/>
              </a:spcBef>
              <a:buClr>
                <a:srgbClr val="0000FF"/>
              </a:buClr>
              <a:buFont typeface="Wingdings" panose="05000000000000000000" pitchFamily="2" charset="2"/>
              <a:buChar char="§"/>
            </a:pPr>
            <a:r>
              <a:rPr lang="en-GB" altLang="en-US" sz="2800" b="1" i="1" dirty="0"/>
              <a:t>Precision</a:t>
            </a:r>
          </a:p>
          <a:p>
            <a:pPr lvl="1" eaLnBrk="1" hangingPunct="1">
              <a:lnSpc>
                <a:spcPct val="160000"/>
              </a:lnSpc>
              <a:spcBef>
                <a:spcPct val="20000"/>
              </a:spcBef>
              <a:buClr>
                <a:srgbClr val="0000FF"/>
              </a:buClr>
              <a:buFont typeface="Wingdings" panose="05000000000000000000" pitchFamily="2" charset="2"/>
              <a:buChar char="§"/>
            </a:pPr>
            <a:r>
              <a:rPr lang="en-GB" altLang="en-US" sz="2800" b="1" i="1" dirty="0"/>
              <a:t>Credibility or integrity</a:t>
            </a:r>
          </a:p>
          <a:p>
            <a:pPr eaLnBrk="1" hangingPunct="1">
              <a:lnSpc>
                <a:spcPct val="160000"/>
              </a:lnSpc>
              <a:spcBef>
                <a:spcPct val="20000"/>
              </a:spcBef>
              <a:buClr>
                <a:srgbClr val="0000FF"/>
              </a:buClr>
              <a:buFont typeface="Wingdings" panose="05000000000000000000" pitchFamily="2" charset="2"/>
              <a:buNone/>
            </a:pPr>
            <a:endParaRPr lang="en-US" altLang="en-US" sz="2800" i="1" dirty="0">
              <a:solidFill>
                <a:srgbClr val="00FF00"/>
              </a:solidFill>
            </a:endParaRPr>
          </a:p>
        </p:txBody>
      </p:sp>
    </p:spTree>
    <p:extLst>
      <p:ext uri="{BB962C8B-B14F-4D97-AF65-F5344CB8AC3E}">
        <p14:creationId xmlns:p14="http://schemas.microsoft.com/office/powerpoint/2010/main" val="147425550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49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Number Placeholder 3"/>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BB1DC61D-8230-437B-9724-41CABE30E01E}" type="slidenum">
              <a:rPr lang="en-US" altLang="en-US">
                <a:solidFill>
                  <a:prstClr val="black"/>
                </a:solidFill>
              </a:rPr>
              <a:pPr eaLnBrk="1" hangingPunct="1"/>
              <a:t>57</a:t>
            </a:fld>
            <a:endParaRPr lang="en-US" altLang="en-US">
              <a:solidFill>
                <a:prstClr val="black"/>
              </a:solidFill>
            </a:endParaRPr>
          </a:p>
        </p:txBody>
      </p:sp>
      <p:sp>
        <p:nvSpPr>
          <p:cNvPr id="181251" name="Rectangle 3"/>
          <p:cNvSpPr>
            <a:spLocks noChangeArrowheads="1"/>
          </p:cNvSpPr>
          <p:nvPr/>
        </p:nvSpPr>
        <p:spPr bwMode="auto">
          <a:xfrm>
            <a:off x="79375" y="-9525"/>
            <a:ext cx="87630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Candara" panose="020E0502030303020204" pitchFamily="34" charset="0"/>
                <a:cs typeface="Arial" panose="020B0604020202020204" pitchFamily="34" charset="0"/>
              </a:defRPr>
            </a:lvl1pPr>
            <a:lvl2pPr marL="800100" indent="-34290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marL="0" indent="0" algn="ctr" eaLnBrk="1" hangingPunct="1">
              <a:buClr>
                <a:srgbClr val="0000FF"/>
              </a:buClr>
            </a:pPr>
            <a:r>
              <a:rPr lang="en-US" sz="2400" b="1" dirty="0">
                <a:solidFill>
                  <a:srgbClr val="1F497D"/>
                </a:solidFill>
                <a:effectLst>
                  <a:outerShdw blurRad="38100" dist="38100" dir="2700000" algn="tl">
                    <a:srgbClr val="000000"/>
                  </a:outerShdw>
                </a:effectLst>
                <a:latin typeface="Bookman Old Style" panose="02050604050505020204" pitchFamily="18" charset="0"/>
                <a:cs typeface="Arial" charset="0"/>
              </a:rPr>
              <a:t>Data quality dimensions</a:t>
            </a:r>
          </a:p>
          <a:p>
            <a:pPr marL="0" indent="0" algn="just" eaLnBrk="1" hangingPunct="1">
              <a:buClr>
                <a:srgbClr val="0000FF"/>
              </a:buClr>
            </a:pPr>
            <a:r>
              <a:rPr lang="en-GB" altLang="en-US" sz="2400" b="1" dirty="0">
                <a:latin typeface="Bookman Old Style" panose="02050604050505020204" pitchFamily="18" charset="0"/>
              </a:rPr>
              <a:t>Accuracy or validity</a:t>
            </a:r>
          </a:p>
          <a:p>
            <a:pPr marL="0" lvl="1" indent="0" algn="just" eaLnBrk="1" hangingPunct="1">
              <a:buClr>
                <a:srgbClr val="0000FF"/>
              </a:buClr>
              <a:buFont typeface="Wingdings" panose="05000000000000000000" pitchFamily="2" charset="2"/>
              <a:buChar char="§"/>
            </a:pPr>
            <a:r>
              <a:rPr lang="en-GB" altLang="en-US" sz="2400" dirty="0">
                <a:latin typeface="Bookman Old Style" panose="02050604050505020204" pitchFamily="18" charset="0"/>
              </a:rPr>
              <a:t>Data are correct and explicitly reflect the object or transaction it describes</a:t>
            </a:r>
          </a:p>
          <a:p>
            <a:pPr marL="0" indent="0" algn="just" eaLnBrk="1" hangingPunct="1">
              <a:buClr>
                <a:srgbClr val="0000FF"/>
              </a:buClr>
            </a:pPr>
            <a:r>
              <a:rPr lang="en-GB" altLang="en-US" sz="2400" b="1" dirty="0">
                <a:latin typeface="Bookman Old Style" panose="02050604050505020204" pitchFamily="18" charset="0"/>
              </a:rPr>
              <a:t>Reliability</a:t>
            </a:r>
          </a:p>
          <a:p>
            <a:pPr marL="0" lvl="1" indent="0" algn="just" eaLnBrk="1" hangingPunct="1">
              <a:buClr>
                <a:srgbClr val="0000FF"/>
              </a:buClr>
              <a:buFont typeface="Wingdings" panose="05000000000000000000" pitchFamily="2" charset="2"/>
              <a:buChar char="§"/>
            </a:pPr>
            <a:r>
              <a:rPr lang="en-GB" altLang="en-US" sz="2400" dirty="0">
                <a:latin typeface="Bookman Old Style" panose="02050604050505020204" pitchFamily="18" charset="0"/>
              </a:rPr>
              <a:t>Data are measured and collected consistently – based on protocols and procedures that do not change according to who is using them, when or how often they are used</a:t>
            </a:r>
          </a:p>
          <a:p>
            <a:pPr marL="0" indent="0" algn="just" eaLnBrk="1" hangingPunct="1">
              <a:buClr>
                <a:srgbClr val="0000FF"/>
              </a:buClr>
            </a:pPr>
            <a:r>
              <a:rPr lang="en-GB" altLang="en-US" sz="2400" b="1" dirty="0">
                <a:latin typeface="Bookman Old Style" panose="02050604050505020204" pitchFamily="18" charset="0"/>
              </a:rPr>
              <a:t>Timeliness</a:t>
            </a:r>
          </a:p>
          <a:p>
            <a:pPr marL="0" lvl="1" indent="0" algn="just" eaLnBrk="1" hangingPunct="1">
              <a:buClr>
                <a:srgbClr val="0000FF"/>
              </a:buClr>
              <a:buFont typeface="Wingdings" panose="05000000000000000000" pitchFamily="2" charset="2"/>
              <a:buChar char="§"/>
            </a:pPr>
            <a:r>
              <a:rPr lang="en-GB" altLang="en-US" sz="2400" i="1" dirty="0">
                <a:latin typeface="Bookman Old Style" panose="02050604050505020204" pitchFamily="18" charset="0"/>
              </a:rPr>
              <a:t>Data are up-to-date (current) and available on time (available to the end-user when needed)</a:t>
            </a:r>
          </a:p>
          <a:p>
            <a:pPr marL="0" indent="0" algn="just" eaLnBrk="1" hangingPunct="1">
              <a:buClr>
                <a:srgbClr val="0000FF"/>
              </a:buClr>
            </a:pPr>
            <a:r>
              <a:rPr lang="en-GB" altLang="en-US" sz="2400" b="1" dirty="0">
                <a:latin typeface="Bookman Old Style" panose="02050604050505020204" pitchFamily="18" charset="0"/>
              </a:rPr>
              <a:t>Completeness</a:t>
            </a:r>
          </a:p>
          <a:p>
            <a:pPr marL="0" lvl="1" indent="0" algn="just" eaLnBrk="1" hangingPunct="1">
              <a:buClr>
                <a:srgbClr val="0000FF"/>
              </a:buClr>
              <a:buFont typeface="Wingdings" panose="05000000000000000000" pitchFamily="2" charset="2"/>
              <a:buChar char="§"/>
            </a:pPr>
            <a:r>
              <a:rPr lang="en-GB" altLang="en-US" sz="2400" i="1" dirty="0">
                <a:latin typeface="Bookman Old Style" panose="02050604050505020204" pitchFamily="18" charset="0"/>
              </a:rPr>
              <a:t>All the expected attributes are appropriately inclusive</a:t>
            </a:r>
          </a:p>
          <a:p>
            <a:pPr marL="0" lvl="1" indent="0" algn="just" eaLnBrk="1" hangingPunct="1">
              <a:buClr>
                <a:srgbClr val="0000FF"/>
              </a:buClr>
              <a:buFont typeface="Wingdings" panose="05000000000000000000" pitchFamily="2" charset="2"/>
              <a:buChar char="§"/>
            </a:pPr>
            <a:r>
              <a:rPr lang="en-GB" altLang="en-US" sz="2400" i="1" dirty="0">
                <a:latin typeface="Bookman Old Style" panose="02050604050505020204" pitchFamily="18" charset="0"/>
              </a:rPr>
              <a:t>Data represents the complete list of all eligible persons or units</a:t>
            </a:r>
            <a:r>
              <a:rPr lang="en-GB" altLang="en-US" sz="2400" dirty="0">
                <a:latin typeface="Bookman Old Style" panose="02050604050505020204" pitchFamily="18" charset="0"/>
              </a:rPr>
              <a:t> </a:t>
            </a:r>
            <a:endParaRPr lang="en-US" altLang="en-US" sz="2400" dirty="0">
              <a:latin typeface="Bookman Old Style" panose="02050604050505020204" pitchFamily="18" charset="0"/>
            </a:endParaRPr>
          </a:p>
          <a:p>
            <a:pPr marL="0" lvl="1" indent="0" algn="just" eaLnBrk="1" hangingPunct="1">
              <a:buClr>
                <a:srgbClr val="0000FF"/>
              </a:buClr>
            </a:pPr>
            <a:endParaRPr lang="en-US" altLang="en-US" sz="2400" dirty="0">
              <a:solidFill>
                <a:srgbClr val="00FF00"/>
              </a:solidFill>
              <a:latin typeface="Bookman Old Style" panose="02050604050505020204" pitchFamily="18" charset="0"/>
            </a:endParaRPr>
          </a:p>
        </p:txBody>
      </p:sp>
    </p:spTree>
    <p:extLst>
      <p:ext uri="{BB962C8B-B14F-4D97-AF65-F5344CB8AC3E}">
        <p14:creationId xmlns:p14="http://schemas.microsoft.com/office/powerpoint/2010/main" val="194457132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1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Slide Number Placeholder 3"/>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E24A9E4A-3397-4970-9142-B790A484C8D5}" type="slidenum">
              <a:rPr lang="en-US" altLang="en-US">
                <a:solidFill>
                  <a:prstClr val="black"/>
                </a:solidFill>
              </a:rPr>
              <a:pPr eaLnBrk="1" hangingPunct="1"/>
              <a:t>58</a:t>
            </a:fld>
            <a:endParaRPr lang="en-US" altLang="en-US">
              <a:solidFill>
                <a:prstClr val="black"/>
              </a:solidFill>
            </a:endParaRPr>
          </a:p>
        </p:txBody>
      </p:sp>
      <p:sp>
        <p:nvSpPr>
          <p:cNvPr id="187394" name="Rectangle 2"/>
          <p:cNvSpPr>
            <a:spLocks noChangeArrowheads="1"/>
          </p:cNvSpPr>
          <p:nvPr/>
        </p:nvSpPr>
        <p:spPr bwMode="auto">
          <a:xfrm>
            <a:off x="0" y="228600"/>
            <a:ext cx="9144000" cy="1219200"/>
          </a:xfrm>
          <a:prstGeom prst="rect">
            <a:avLst/>
          </a:prstGeom>
          <a:noFill/>
          <a:ln>
            <a:noFill/>
          </a:ln>
          <a:effectLst/>
          <a:extLst/>
        </p:spPr>
        <p:txBody>
          <a:bodyPr lIns="92075" tIns="46038" rIns="92075" bIns="46038" anchor="ctr"/>
          <a:lstStyle/>
          <a:p>
            <a:pPr algn="ctr">
              <a:defRPr/>
            </a:pPr>
            <a:r>
              <a:rPr lang="en-US" sz="4000" b="1" dirty="0">
                <a:solidFill>
                  <a:srgbClr val="1F497D"/>
                </a:solidFill>
                <a:effectLst>
                  <a:outerShdw blurRad="38100" dist="38100" dir="2700000" algn="tl">
                    <a:srgbClr val="000000"/>
                  </a:outerShdw>
                </a:effectLst>
                <a:cs typeface="Arial" charset="0"/>
              </a:rPr>
              <a:t>Data quality dimensions</a:t>
            </a:r>
          </a:p>
        </p:txBody>
      </p:sp>
      <p:sp>
        <p:nvSpPr>
          <p:cNvPr id="187395" name="Rectangle 3"/>
          <p:cNvSpPr>
            <a:spLocks noChangeArrowheads="1"/>
          </p:cNvSpPr>
          <p:nvPr/>
        </p:nvSpPr>
        <p:spPr bwMode="auto">
          <a:xfrm>
            <a:off x="0" y="1447800"/>
            <a:ext cx="883920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Candara" panose="020E0502030303020204" pitchFamily="34" charset="0"/>
                <a:cs typeface="Arial" panose="020B0604020202020204" pitchFamily="34" charset="0"/>
              </a:defRPr>
            </a:lvl1pPr>
            <a:lvl2pPr marL="800100" indent="-34290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lnSpc>
                <a:spcPct val="160000"/>
              </a:lnSpc>
              <a:spcBef>
                <a:spcPct val="20000"/>
              </a:spcBef>
              <a:buClr>
                <a:srgbClr val="0000FF"/>
              </a:buClr>
              <a:buFont typeface="Wingdings" panose="05000000000000000000" pitchFamily="2" charset="2"/>
              <a:buChar char="§"/>
            </a:pPr>
            <a:r>
              <a:rPr lang="en-GB" altLang="en-US" sz="3000" b="1" dirty="0"/>
              <a:t>Precision</a:t>
            </a:r>
          </a:p>
          <a:p>
            <a:pPr lvl="1" eaLnBrk="1" hangingPunct="1">
              <a:lnSpc>
                <a:spcPct val="160000"/>
              </a:lnSpc>
              <a:spcBef>
                <a:spcPct val="20000"/>
              </a:spcBef>
              <a:buClr>
                <a:srgbClr val="0000FF"/>
              </a:buClr>
              <a:buFont typeface="Wingdings" panose="05000000000000000000" pitchFamily="2" charset="2"/>
              <a:buChar char="§"/>
            </a:pPr>
            <a:r>
              <a:rPr lang="en-US" altLang="en-US" sz="2400" dirty="0"/>
              <a:t>Operationally defined in clear, understandable terms</a:t>
            </a:r>
            <a:r>
              <a:rPr lang="en-GB" altLang="en-US" sz="2400" dirty="0"/>
              <a:t> - have the expected sufficient detail</a:t>
            </a:r>
          </a:p>
          <a:p>
            <a:pPr eaLnBrk="1" hangingPunct="1">
              <a:lnSpc>
                <a:spcPct val="160000"/>
              </a:lnSpc>
              <a:spcBef>
                <a:spcPct val="20000"/>
              </a:spcBef>
              <a:buClr>
                <a:srgbClr val="0000FF"/>
              </a:buClr>
              <a:buFont typeface="Wingdings" panose="05000000000000000000" pitchFamily="2" charset="2"/>
              <a:buChar char="§"/>
            </a:pPr>
            <a:r>
              <a:rPr lang="en-GB" altLang="en-US" sz="3000" b="1" dirty="0"/>
              <a:t>Credibility or integrity</a:t>
            </a:r>
          </a:p>
          <a:p>
            <a:pPr lvl="1" eaLnBrk="1" hangingPunct="1">
              <a:lnSpc>
                <a:spcPct val="160000"/>
              </a:lnSpc>
              <a:spcBef>
                <a:spcPct val="20000"/>
              </a:spcBef>
              <a:buClr>
                <a:srgbClr val="0000FF"/>
              </a:buClr>
              <a:buFont typeface="Wingdings" panose="05000000000000000000" pitchFamily="2" charset="2"/>
              <a:buChar char="§"/>
            </a:pPr>
            <a:r>
              <a:rPr lang="en-GB" altLang="en-US" sz="2400" dirty="0"/>
              <a:t>The degree to which users trust both the accuracy and reliability of data</a:t>
            </a:r>
            <a:r>
              <a:rPr lang="en-US" altLang="en-US" sz="2400" dirty="0"/>
              <a:t> </a:t>
            </a:r>
          </a:p>
          <a:p>
            <a:pPr lvl="1" eaLnBrk="1" hangingPunct="1">
              <a:lnSpc>
                <a:spcPct val="160000"/>
              </a:lnSpc>
              <a:spcBef>
                <a:spcPct val="20000"/>
              </a:spcBef>
              <a:buClr>
                <a:srgbClr val="0000FF"/>
              </a:buClr>
              <a:buFont typeface="Wingdings" panose="05000000000000000000" pitchFamily="2" charset="2"/>
              <a:buChar char="§"/>
            </a:pPr>
            <a:r>
              <a:rPr lang="en-GB" altLang="en-US" sz="2400" dirty="0"/>
              <a:t>Data should be protected from deliberate bias or manipulation (political or personal reasons)</a:t>
            </a:r>
          </a:p>
          <a:p>
            <a:pPr eaLnBrk="1" hangingPunct="1">
              <a:lnSpc>
                <a:spcPct val="160000"/>
              </a:lnSpc>
              <a:spcBef>
                <a:spcPct val="20000"/>
              </a:spcBef>
              <a:buClr>
                <a:srgbClr val="0000FF"/>
              </a:buClr>
              <a:buFont typeface="Wingdings" panose="05000000000000000000" pitchFamily="2" charset="2"/>
              <a:buNone/>
            </a:pPr>
            <a:endParaRPr lang="en-US" altLang="en-US" sz="2400" b="1" i="1" dirty="0">
              <a:solidFill>
                <a:srgbClr val="FF3300"/>
              </a:solidFill>
            </a:endParaRPr>
          </a:p>
        </p:txBody>
      </p:sp>
    </p:spTree>
    <p:extLst>
      <p:ext uri="{BB962C8B-B14F-4D97-AF65-F5344CB8AC3E}">
        <p14:creationId xmlns:p14="http://schemas.microsoft.com/office/powerpoint/2010/main" val="64687701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73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Slide Number Placeholder 3"/>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C09713B2-A4AE-4C1D-B7E7-71474DC6F4A3}" type="slidenum">
              <a:rPr lang="en-US" altLang="en-US">
                <a:solidFill>
                  <a:prstClr val="black"/>
                </a:solidFill>
              </a:rPr>
              <a:pPr eaLnBrk="1" hangingPunct="1"/>
              <a:t>59</a:t>
            </a:fld>
            <a:endParaRPr lang="en-US" altLang="en-US">
              <a:solidFill>
                <a:prstClr val="black"/>
              </a:solidFill>
            </a:endParaRPr>
          </a:p>
        </p:txBody>
      </p:sp>
      <p:sp>
        <p:nvSpPr>
          <p:cNvPr id="185346" name="Rectangle 2"/>
          <p:cNvSpPr>
            <a:spLocks noChangeArrowheads="1"/>
          </p:cNvSpPr>
          <p:nvPr/>
        </p:nvSpPr>
        <p:spPr bwMode="auto">
          <a:xfrm>
            <a:off x="0" y="228600"/>
            <a:ext cx="9144000" cy="1066800"/>
          </a:xfrm>
          <a:prstGeom prst="rect">
            <a:avLst/>
          </a:prstGeom>
          <a:noFill/>
          <a:ln>
            <a:noFill/>
          </a:ln>
          <a:effectLst/>
          <a:extLst/>
        </p:spPr>
        <p:txBody>
          <a:bodyPr lIns="92075" tIns="46038" rIns="92075" bIns="46038" anchor="ctr"/>
          <a:lstStyle/>
          <a:p>
            <a:pPr algn="ctr">
              <a:defRPr/>
            </a:pPr>
            <a:r>
              <a:rPr lang="en-US" sz="4000" b="1" dirty="0">
                <a:solidFill>
                  <a:srgbClr val="1F497D"/>
                </a:solidFill>
                <a:effectLst>
                  <a:outerShdw blurRad="38100" dist="38100" dir="2700000" algn="tl">
                    <a:srgbClr val="000000"/>
                  </a:outerShdw>
                </a:effectLst>
                <a:cs typeface="Arial" charset="0"/>
              </a:rPr>
              <a:t>What influences data quality?</a:t>
            </a:r>
            <a:endParaRPr lang="en-US" sz="4000" dirty="0">
              <a:solidFill>
                <a:srgbClr val="1F497D"/>
              </a:solidFill>
              <a:cs typeface="Arial" charset="0"/>
            </a:endParaRPr>
          </a:p>
        </p:txBody>
      </p:sp>
      <p:sp>
        <p:nvSpPr>
          <p:cNvPr id="185347" name="Rectangle 3"/>
          <p:cNvSpPr>
            <a:spLocks noChangeArrowheads="1"/>
          </p:cNvSpPr>
          <p:nvPr/>
        </p:nvSpPr>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Candara" panose="020E0502030303020204" pitchFamily="34" charset="0"/>
                <a:cs typeface="Arial" panose="020B0604020202020204" pitchFamily="34" charset="0"/>
              </a:defRPr>
            </a:lvl1pPr>
            <a:lvl2pPr marL="800100" indent="-34290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lnSpc>
                <a:spcPct val="140000"/>
              </a:lnSpc>
              <a:spcBef>
                <a:spcPct val="20000"/>
              </a:spcBef>
              <a:buClr>
                <a:srgbClr val="0000FF"/>
              </a:buClr>
              <a:buFont typeface="Wingdings" panose="05000000000000000000" pitchFamily="2" charset="2"/>
              <a:buChar char="§"/>
            </a:pPr>
            <a:r>
              <a:rPr lang="en-GB" altLang="en-US" sz="2600" b="1" dirty="0">
                <a:solidFill>
                  <a:prstClr val="black"/>
                </a:solidFill>
              </a:rPr>
              <a:t>Poor data quality is more of a behavioural rather than a technology problem</a:t>
            </a:r>
          </a:p>
          <a:p>
            <a:pPr lvl="1" eaLnBrk="1" hangingPunct="1">
              <a:lnSpc>
                <a:spcPct val="140000"/>
              </a:lnSpc>
              <a:spcBef>
                <a:spcPct val="20000"/>
              </a:spcBef>
              <a:buClr>
                <a:srgbClr val="0000FF"/>
              </a:buClr>
              <a:buFont typeface="Wingdings" panose="05000000000000000000" pitchFamily="2" charset="2"/>
              <a:buChar char="§"/>
            </a:pPr>
            <a:r>
              <a:rPr lang="en-GB" altLang="en-US" sz="2200" dirty="0"/>
              <a:t>Lack of clear mechanisms for data ownership and accountability for data quality</a:t>
            </a:r>
          </a:p>
          <a:p>
            <a:pPr lvl="1" eaLnBrk="1" hangingPunct="1">
              <a:lnSpc>
                <a:spcPct val="140000"/>
              </a:lnSpc>
              <a:spcBef>
                <a:spcPct val="20000"/>
              </a:spcBef>
              <a:buClr>
                <a:srgbClr val="0000FF"/>
              </a:buClr>
              <a:buFont typeface="Wingdings" panose="05000000000000000000" pitchFamily="2" charset="2"/>
              <a:buChar char="§"/>
            </a:pPr>
            <a:r>
              <a:rPr lang="en-GB" altLang="en-US" sz="2200" dirty="0"/>
              <a:t>Inability to address data problems due to lack of time, competing priorities, inability to access correct information, lack of authority, or unavailable administrative support</a:t>
            </a:r>
          </a:p>
          <a:p>
            <a:pPr lvl="1" eaLnBrk="1" hangingPunct="1">
              <a:lnSpc>
                <a:spcPct val="140000"/>
              </a:lnSpc>
              <a:spcBef>
                <a:spcPct val="20000"/>
              </a:spcBef>
              <a:buClr>
                <a:srgbClr val="0000FF"/>
              </a:buClr>
              <a:buFont typeface="Wingdings" panose="05000000000000000000" pitchFamily="2" charset="2"/>
              <a:buChar char="§"/>
            </a:pPr>
            <a:r>
              <a:rPr lang="en-GB" altLang="en-US" sz="2200" dirty="0"/>
              <a:t>Motivational issues such as the desire to focus on more challenging work or a reluctance to expose data problems created by co-workers</a:t>
            </a:r>
            <a:endParaRPr lang="en-US" altLang="en-US" sz="2200" dirty="0"/>
          </a:p>
        </p:txBody>
      </p:sp>
    </p:spTree>
    <p:extLst>
      <p:ext uri="{BB962C8B-B14F-4D97-AF65-F5344CB8AC3E}">
        <p14:creationId xmlns:p14="http://schemas.microsoft.com/office/powerpoint/2010/main" val="19000201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85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gn="just">
              <a:lnSpc>
                <a:spcPct val="115000"/>
              </a:lnSpc>
              <a:spcBef>
                <a:spcPts val="0"/>
              </a:spcBef>
              <a:spcAft>
                <a:spcPts val="0"/>
              </a:spcAft>
            </a:pPr>
            <a:r>
              <a:rPr lang="en-US" sz="3200" dirty="0">
                <a:latin typeface="Bookman Old Style" panose="02050604050505020204" pitchFamily="18" charset="0"/>
              </a:rPr>
              <a:t>Module Content – </a:t>
            </a:r>
            <a:r>
              <a:rPr lang="en-US" sz="3200" dirty="0" err="1">
                <a:latin typeface="Bookman Old Style" panose="02050604050505020204" pitchFamily="18" charset="0"/>
              </a:rPr>
              <a:t>Cont</a:t>
            </a:r>
            <a:r>
              <a:rPr lang="en-US" sz="3200" dirty="0">
                <a:latin typeface="Bookman Old Style" panose="02050604050505020204" pitchFamily="18" charset="0"/>
              </a:rPr>
              <a:t>’</a:t>
            </a:r>
          </a:p>
          <a:p>
            <a:pPr marL="114300" marR="0" indent="-457200" algn="just">
              <a:lnSpc>
                <a:spcPct val="115000"/>
              </a:lnSpc>
              <a:spcBef>
                <a:spcPts val="0"/>
              </a:spcBef>
              <a:spcAft>
                <a:spcPts val="0"/>
              </a:spcAft>
              <a:buFont typeface="+mj-lt"/>
              <a:buAutoNum type="arabicPeriod" startAt="4"/>
            </a:pPr>
            <a:r>
              <a:rPr lang="en-US" sz="2200" dirty="0">
                <a:latin typeface="Bookman Old Style" panose="02050604050505020204" pitchFamily="18" charset="0"/>
              </a:rPr>
              <a:t>Project Management: </a:t>
            </a:r>
            <a:r>
              <a:rPr lang="en-US" sz="2200" b="0" dirty="0">
                <a:latin typeface="Bookman Old Style" panose="02050604050505020204" pitchFamily="18" charset="0"/>
              </a:rPr>
              <a:t>Project Management; Principles, concepts, the importance of planning, project planning, proposal planning, proposal writing, Types of plans – strategic plans, Annual operations plans, Annual departmental and individual plans, Project planning process; Cycle, Situation analysis, feedback, prioritization, developing Implementation plans, budgeting, techniques for public involvement.</a:t>
            </a:r>
          </a:p>
          <a:p>
            <a:pPr marL="114300" marR="0" indent="-457200" algn="just">
              <a:lnSpc>
                <a:spcPct val="115000"/>
              </a:lnSpc>
              <a:spcBef>
                <a:spcPts val="0"/>
              </a:spcBef>
              <a:spcAft>
                <a:spcPts val="0"/>
              </a:spcAft>
              <a:buFont typeface="+mj-lt"/>
              <a:buAutoNum type="arabicPeriod" startAt="4"/>
            </a:pPr>
            <a:r>
              <a:rPr lang="en-US" sz="2200" dirty="0">
                <a:latin typeface="Bookman Old Style" panose="02050604050505020204" pitchFamily="18" charset="0"/>
              </a:rPr>
              <a:t>Monitoring and Evaluation: </a:t>
            </a:r>
            <a:r>
              <a:rPr lang="en-US" sz="2200" b="0" dirty="0">
                <a:latin typeface="Bookman Old Style" panose="02050604050505020204" pitchFamily="18" charset="0"/>
              </a:rPr>
              <a:t>Monitoring and Evaluation; concepts, types, processes, Monitoring and evaluation tools: terms of reference, monitoring tools, evaluation tools, Performance indicators and targets, concepts, definitions, performance standards, work breakdown schedules (WBS), work plans, logical framework approach (</a:t>
            </a:r>
            <a:r>
              <a:rPr lang="en-US" sz="2200" b="0" dirty="0" err="1">
                <a:latin typeface="Bookman Old Style" panose="02050604050505020204" pitchFamily="18" charset="0"/>
              </a:rPr>
              <a:t>L.F.A</a:t>
            </a:r>
            <a:r>
              <a:rPr lang="en-US" sz="2200" b="0" dirty="0">
                <a:latin typeface="Bookman Old Style" panose="02050604050505020204" pitchFamily="18" charset="0"/>
              </a:rPr>
              <a:t>.), Reports; types, formats, characteristics of a good report.</a:t>
            </a:r>
          </a:p>
          <a:p>
            <a:pPr marL="114300" marR="0" indent="-457200" algn="just">
              <a:lnSpc>
                <a:spcPct val="115000"/>
              </a:lnSpc>
              <a:spcBef>
                <a:spcPts val="0"/>
              </a:spcBef>
              <a:spcAft>
                <a:spcPts val="0"/>
              </a:spcAft>
              <a:buFont typeface="+mj-lt"/>
              <a:buAutoNum type="arabicPeriod" startAt="4"/>
            </a:pPr>
            <a:endParaRPr lang="en-US" sz="2200" b="0" dirty="0">
              <a:latin typeface="Bookman Old Style" panose="02050604050505020204" pitchFamily="18" charset="0"/>
            </a:endParaRPr>
          </a:p>
          <a:p>
            <a:pPr marL="0" marR="0">
              <a:lnSpc>
                <a:spcPct val="115000"/>
              </a:lnSpc>
              <a:spcBef>
                <a:spcPts val="0"/>
              </a:spcBef>
              <a:spcAft>
                <a:spcPts val="0"/>
              </a:spcAft>
            </a:pPr>
            <a:endParaRPr lang="en-US" sz="2800" b="0" dirty="0">
              <a:latin typeface="Bookman Old Style" panose="02050604050505020204" pitchFamily="18" charset="0"/>
            </a:endParaRPr>
          </a:p>
          <a:p>
            <a:pPr marL="0" marR="0" algn="ctr">
              <a:lnSpc>
                <a:spcPct val="115000"/>
              </a:lnSpc>
              <a:spcBef>
                <a:spcPts val="0"/>
              </a:spcBef>
              <a:spcAft>
                <a:spcPts val="0"/>
              </a:spcAft>
            </a:pPr>
            <a:endParaRPr lang="en-US" sz="2800" b="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F2688A58-7EBD-4352-985F-DBE786E37319}" type="slidenum">
              <a:rPr lang="en-US" smtClean="0"/>
              <a:t>6</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18410172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Content Placeholder 7"/>
          <p:cNvSpPr>
            <a:spLocks noGrp="1"/>
          </p:cNvSpPr>
          <p:nvPr>
            <p:ph sz="quarter" idx="1"/>
          </p:nvPr>
        </p:nvSpPr>
        <p:spPr>
          <a:xfrm>
            <a:off x="228600" y="152400"/>
            <a:ext cx="8915400" cy="6400800"/>
          </a:xfrm>
        </p:spPr>
        <p:txBody>
          <a:bodyPr>
            <a:normAutofit/>
          </a:bodyPr>
          <a:lstStyle/>
          <a:p>
            <a:pPr lvl="1">
              <a:buNone/>
              <a:defRPr/>
            </a:pPr>
            <a:r>
              <a:rPr lang="en-US" b="1" dirty="0">
                <a:latin typeface="Bookman Old Style" panose="02050604050505020204" pitchFamily="18" charset="0"/>
              </a:rPr>
              <a:t>Factors that influence data quality</a:t>
            </a:r>
            <a:endParaRPr lang="en-US" u="sng" dirty="0">
              <a:latin typeface="Bookman Old Style" panose="02050604050505020204" pitchFamily="18" charset="0"/>
            </a:endParaRPr>
          </a:p>
          <a:p>
            <a:pPr lvl="1" eaLnBrk="1" hangingPunct="1">
              <a:buFont typeface="Wingdings 2" panose="05020102010507070707" pitchFamily="18" charset="2"/>
              <a:buNone/>
              <a:defRPr/>
            </a:pPr>
            <a:r>
              <a:rPr lang="en-US" u="sng" dirty="0">
                <a:latin typeface="Bookman Old Style" panose="02050604050505020204" pitchFamily="18" charset="0"/>
              </a:rPr>
              <a:t>There are 3 general factors:</a:t>
            </a:r>
          </a:p>
          <a:p>
            <a:pPr marL="971550" lvl="1" indent="-514350" eaLnBrk="1" hangingPunct="1">
              <a:buFont typeface="+mj-lt"/>
              <a:buAutoNum type="arabicPeriod"/>
              <a:defRPr/>
            </a:pPr>
            <a:r>
              <a:rPr lang="en-US" b="1" dirty="0">
                <a:latin typeface="Bookman Old Style" panose="02050604050505020204" pitchFamily="18" charset="0"/>
              </a:rPr>
              <a:t>Technical determinants</a:t>
            </a:r>
          </a:p>
          <a:p>
            <a:pPr lvl="2">
              <a:buFont typeface="Wingdings" panose="05000000000000000000" pitchFamily="2" charset="2"/>
              <a:buChar char="§"/>
            </a:pPr>
            <a:r>
              <a:rPr lang="en-US" altLang="en-US" sz="2800" dirty="0">
                <a:latin typeface="Bookman Old Style" panose="02050604050505020204" pitchFamily="18" charset="0"/>
              </a:rPr>
              <a:t>Standard indicators</a:t>
            </a:r>
          </a:p>
          <a:p>
            <a:pPr lvl="2">
              <a:buFont typeface="Wingdings" panose="05000000000000000000" pitchFamily="2" charset="2"/>
              <a:buChar char="§"/>
            </a:pPr>
            <a:r>
              <a:rPr lang="en-US" altLang="en-US" sz="2800" dirty="0">
                <a:latin typeface="Bookman Old Style" panose="02050604050505020204" pitchFamily="18" charset="0"/>
              </a:rPr>
              <a:t>Data collection forms</a:t>
            </a:r>
          </a:p>
          <a:p>
            <a:pPr lvl="2">
              <a:buFont typeface="Wingdings" panose="05000000000000000000" pitchFamily="2" charset="2"/>
              <a:buChar char="§"/>
            </a:pPr>
            <a:r>
              <a:rPr lang="en-US" altLang="en-US" sz="2800" dirty="0">
                <a:latin typeface="Bookman Old Style" panose="02050604050505020204" pitchFamily="18" charset="0"/>
              </a:rPr>
              <a:t>Information technology</a:t>
            </a:r>
          </a:p>
          <a:p>
            <a:pPr lvl="2">
              <a:buFont typeface="Wingdings" panose="05000000000000000000" pitchFamily="2" charset="2"/>
              <a:buChar char="§"/>
            </a:pPr>
            <a:r>
              <a:rPr lang="en-US" altLang="en-US" sz="2800" dirty="0">
                <a:latin typeface="Bookman Old Style" panose="02050604050505020204" pitchFamily="18" charset="0"/>
              </a:rPr>
              <a:t>Data presentation</a:t>
            </a:r>
          </a:p>
          <a:p>
            <a:pPr lvl="2">
              <a:buFont typeface="Wingdings" panose="05000000000000000000" pitchFamily="2" charset="2"/>
              <a:buChar char="§"/>
            </a:pPr>
            <a:r>
              <a:rPr lang="en-US" altLang="en-US" sz="2800" dirty="0">
                <a:latin typeface="Bookman Old Style" panose="02050604050505020204" pitchFamily="18" charset="0"/>
              </a:rPr>
              <a:t>Personnel training</a:t>
            </a:r>
            <a:endParaRPr lang="en-US" sz="2800" dirty="0">
              <a:latin typeface="Bookman Old Style" panose="02050604050505020204" pitchFamily="18" charset="0"/>
            </a:endParaRPr>
          </a:p>
          <a:p>
            <a:pPr marL="971550" lvl="1" indent="-514350" eaLnBrk="1" hangingPunct="1">
              <a:buFont typeface="+mj-lt"/>
              <a:buAutoNum type="arabicPeriod"/>
              <a:defRPr/>
            </a:pPr>
            <a:r>
              <a:rPr lang="en-US" b="1" dirty="0">
                <a:latin typeface="Bookman Old Style" panose="02050604050505020204" pitchFamily="18" charset="0"/>
              </a:rPr>
              <a:t>System  / environmental determinants</a:t>
            </a:r>
          </a:p>
          <a:p>
            <a:pPr lvl="2">
              <a:buFont typeface="Wingdings" panose="05000000000000000000" pitchFamily="2" charset="2"/>
              <a:buChar char="§"/>
            </a:pPr>
            <a:r>
              <a:rPr lang="en-US" altLang="en-US" sz="2800" dirty="0">
                <a:latin typeface="Bookman Old Style" panose="02050604050505020204" pitchFamily="18" charset="0"/>
              </a:rPr>
              <a:t>Resources</a:t>
            </a:r>
          </a:p>
          <a:p>
            <a:pPr lvl="2">
              <a:buFont typeface="Wingdings" panose="05000000000000000000" pitchFamily="2" charset="2"/>
              <a:buChar char="§"/>
            </a:pPr>
            <a:r>
              <a:rPr lang="en-US" altLang="en-US" sz="2800" dirty="0">
                <a:latin typeface="Bookman Old Style" panose="02050604050505020204" pitchFamily="18" charset="0"/>
              </a:rPr>
              <a:t>Roles and responsibilities</a:t>
            </a:r>
          </a:p>
          <a:p>
            <a:pPr lvl="2">
              <a:buFont typeface="Wingdings" panose="05000000000000000000" pitchFamily="2" charset="2"/>
              <a:buChar char="§"/>
            </a:pPr>
            <a:r>
              <a:rPr lang="en-US" altLang="en-US" sz="2800" dirty="0">
                <a:latin typeface="Bookman Old Style" panose="02050604050505020204" pitchFamily="18" charset="0"/>
              </a:rPr>
              <a:t>Organizational culture</a:t>
            </a:r>
          </a:p>
          <a:p>
            <a:pPr marL="0" indent="0" eaLnBrk="1" hangingPunct="1">
              <a:buNone/>
              <a:defRPr/>
            </a:pPr>
            <a:endParaRPr lang="en-US" sz="2800" dirty="0">
              <a:latin typeface="Bookman Old Style" panose="02050604050505020204" pitchFamily="18" charset="0"/>
            </a:endParaRPr>
          </a:p>
          <a:p>
            <a:pPr eaLnBrk="1" hangingPunct="1">
              <a:defRPr/>
            </a:pPr>
            <a:endParaRPr lang="en-US" sz="28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2436E6CA-627B-4BE9-864E-6A0768615E3F}" type="slidenum">
              <a:rPr lang="en-US" altLang="en-US">
                <a:solidFill>
                  <a:srgbClr val="FFFFFF"/>
                </a:solidFill>
                <a:latin typeface="Bookman Old Style" panose="02050604050505020204" pitchFamily="18" charset="0"/>
              </a:rPr>
              <a:pPr eaLnBrk="1" hangingPunct="1"/>
              <a:t>60</a:t>
            </a:fld>
            <a:endParaRPr lang="en-US" altLang="en-US">
              <a:solidFill>
                <a:srgbClr val="FFFFFF"/>
              </a:solidFill>
              <a:latin typeface="Bookman Old Style" panose="02050604050505020204" pitchFamily="18" charset="0"/>
            </a:endParaRPr>
          </a:p>
        </p:txBody>
      </p:sp>
    </p:spTree>
    <p:extLst>
      <p:ext uri="{BB962C8B-B14F-4D97-AF65-F5344CB8AC3E}">
        <p14:creationId xmlns:p14="http://schemas.microsoft.com/office/powerpoint/2010/main" val="718591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2000"/>
                                        <p:tgtEl>
                                          <p:spTgt spid="1945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fade">
                                      <p:cBhvr>
                                        <p:cTn id="10" dur="2000"/>
                                        <p:tgtEl>
                                          <p:spTgt spid="1945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animEffect transition="in" filter="fade">
                                      <p:cBhvr>
                                        <p:cTn id="15" dur="2000"/>
                                        <p:tgtEl>
                                          <p:spTgt spid="19459">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fade">
                                      <p:cBhvr>
                                        <p:cTn id="18" dur="2000"/>
                                        <p:tgtEl>
                                          <p:spTgt spid="19459">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459">
                                            <p:txEl>
                                              <p:pRg st="4" end="4"/>
                                            </p:txEl>
                                          </p:spTgt>
                                        </p:tgtEl>
                                        <p:attrNameLst>
                                          <p:attrName>style.visibility</p:attrName>
                                        </p:attrNameLst>
                                      </p:cBhvr>
                                      <p:to>
                                        <p:strVal val="visible"/>
                                      </p:to>
                                    </p:set>
                                    <p:animEffect transition="in" filter="fade">
                                      <p:cBhvr>
                                        <p:cTn id="21" dur="2000"/>
                                        <p:tgtEl>
                                          <p:spTgt spid="19459">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9459">
                                            <p:txEl>
                                              <p:pRg st="5" end="5"/>
                                            </p:txEl>
                                          </p:spTgt>
                                        </p:tgtEl>
                                        <p:attrNameLst>
                                          <p:attrName>style.visibility</p:attrName>
                                        </p:attrNameLst>
                                      </p:cBhvr>
                                      <p:to>
                                        <p:strVal val="visible"/>
                                      </p:to>
                                    </p:set>
                                    <p:animEffect transition="in" filter="fade">
                                      <p:cBhvr>
                                        <p:cTn id="24" dur="2000"/>
                                        <p:tgtEl>
                                          <p:spTgt spid="19459">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animEffect transition="in" filter="fade">
                                      <p:cBhvr>
                                        <p:cTn id="27" dur="2000"/>
                                        <p:tgtEl>
                                          <p:spTgt spid="19459">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9459">
                                            <p:txEl>
                                              <p:pRg st="7" end="7"/>
                                            </p:txEl>
                                          </p:spTgt>
                                        </p:tgtEl>
                                        <p:attrNameLst>
                                          <p:attrName>style.visibility</p:attrName>
                                        </p:attrNameLst>
                                      </p:cBhvr>
                                      <p:to>
                                        <p:strVal val="visible"/>
                                      </p:to>
                                    </p:set>
                                    <p:animEffect transition="in" filter="fade">
                                      <p:cBhvr>
                                        <p:cTn id="30" dur="2000"/>
                                        <p:tgtEl>
                                          <p:spTgt spid="19459">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9459">
                                            <p:txEl>
                                              <p:pRg st="8" end="8"/>
                                            </p:txEl>
                                          </p:spTgt>
                                        </p:tgtEl>
                                        <p:attrNameLst>
                                          <p:attrName>style.visibility</p:attrName>
                                        </p:attrNameLst>
                                      </p:cBhvr>
                                      <p:to>
                                        <p:strVal val="visible"/>
                                      </p:to>
                                    </p:set>
                                    <p:animEffect transition="in" filter="fade">
                                      <p:cBhvr>
                                        <p:cTn id="33" dur="2000"/>
                                        <p:tgtEl>
                                          <p:spTgt spid="19459">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9459">
                                            <p:txEl>
                                              <p:pRg st="9" end="9"/>
                                            </p:txEl>
                                          </p:spTgt>
                                        </p:tgtEl>
                                        <p:attrNameLst>
                                          <p:attrName>style.visibility</p:attrName>
                                        </p:attrNameLst>
                                      </p:cBhvr>
                                      <p:to>
                                        <p:strVal val="visible"/>
                                      </p:to>
                                    </p:set>
                                    <p:animEffect transition="in" filter="fade">
                                      <p:cBhvr>
                                        <p:cTn id="36" dur="2000"/>
                                        <p:tgtEl>
                                          <p:spTgt spid="19459">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9459">
                                            <p:txEl>
                                              <p:pRg st="10" end="10"/>
                                            </p:txEl>
                                          </p:spTgt>
                                        </p:tgtEl>
                                        <p:attrNameLst>
                                          <p:attrName>style.visibility</p:attrName>
                                        </p:attrNameLst>
                                      </p:cBhvr>
                                      <p:to>
                                        <p:strVal val="visible"/>
                                      </p:to>
                                    </p:set>
                                    <p:animEffect transition="in" filter="fade">
                                      <p:cBhvr>
                                        <p:cTn id="39" dur="2000"/>
                                        <p:tgtEl>
                                          <p:spTgt spid="19459">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9459">
                                            <p:txEl>
                                              <p:pRg st="11" end="11"/>
                                            </p:txEl>
                                          </p:spTgt>
                                        </p:tgtEl>
                                        <p:attrNameLst>
                                          <p:attrName>style.visibility</p:attrName>
                                        </p:attrNameLst>
                                      </p:cBhvr>
                                      <p:to>
                                        <p:strVal val="visible"/>
                                      </p:to>
                                    </p:set>
                                    <p:animEffect transition="in" filter="fade">
                                      <p:cBhvr>
                                        <p:cTn id="42" dur="2000"/>
                                        <p:tgtEl>
                                          <p:spTgt spid="1945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allAtOnce"/>
    </p:bld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Content Placeholder 7"/>
          <p:cNvSpPr>
            <a:spLocks noGrp="1"/>
          </p:cNvSpPr>
          <p:nvPr>
            <p:ph sz="quarter" idx="1"/>
          </p:nvPr>
        </p:nvSpPr>
        <p:spPr>
          <a:xfrm>
            <a:off x="228600" y="152400"/>
            <a:ext cx="8915400" cy="6400800"/>
          </a:xfrm>
        </p:spPr>
        <p:txBody>
          <a:bodyPr>
            <a:normAutofit/>
          </a:bodyPr>
          <a:lstStyle/>
          <a:p>
            <a:pPr lvl="1" algn="just">
              <a:buNone/>
              <a:defRPr/>
            </a:pPr>
            <a:r>
              <a:rPr lang="en-US" b="1" dirty="0">
                <a:latin typeface="Bookman Old Style" panose="02050604050505020204" pitchFamily="18" charset="0"/>
              </a:rPr>
              <a:t>Factors that influence data quality</a:t>
            </a:r>
            <a:endParaRPr lang="en-US" u="sng" dirty="0">
              <a:latin typeface="Bookman Old Style" panose="02050604050505020204" pitchFamily="18" charset="0"/>
            </a:endParaRPr>
          </a:p>
          <a:p>
            <a:pPr marL="971550" lvl="1" indent="-514350" algn="just">
              <a:buFont typeface="+mj-lt"/>
              <a:buAutoNum type="arabicPeriod" startAt="3"/>
              <a:defRPr/>
            </a:pPr>
            <a:r>
              <a:rPr lang="en-US" b="1" dirty="0">
                <a:latin typeface="Bookman Old Style" panose="02050604050505020204" pitchFamily="18" charset="0"/>
              </a:rPr>
              <a:t>Behavioral determinants </a:t>
            </a:r>
            <a:r>
              <a:rPr lang="en-US" altLang="en-US" b="1" dirty="0">
                <a:latin typeface="Bookman Old Style" panose="02050604050505020204" pitchFamily="18" charset="0"/>
              </a:rPr>
              <a:t> </a:t>
            </a:r>
            <a:endParaRPr lang="en-US" b="1" dirty="0">
              <a:latin typeface="Bookman Old Style" panose="02050604050505020204" pitchFamily="18" charset="0"/>
            </a:endParaRPr>
          </a:p>
          <a:p>
            <a:pPr lvl="2" algn="just">
              <a:buFont typeface="Wingdings" panose="05000000000000000000" pitchFamily="2" charset="2"/>
              <a:buChar char="§"/>
            </a:pPr>
            <a:r>
              <a:rPr lang="en-US" altLang="en-US" sz="2800" dirty="0">
                <a:latin typeface="Bookman Old Style" panose="02050604050505020204" pitchFamily="18" charset="0"/>
              </a:rPr>
              <a:t>Motivation</a:t>
            </a:r>
          </a:p>
          <a:p>
            <a:pPr lvl="2" algn="just">
              <a:buFont typeface="Wingdings" panose="05000000000000000000" pitchFamily="2" charset="2"/>
              <a:buChar char="§"/>
            </a:pPr>
            <a:r>
              <a:rPr lang="en-US" altLang="en-US" sz="2800" dirty="0">
                <a:latin typeface="Bookman Old Style" panose="02050604050505020204" pitchFamily="18" charset="0"/>
              </a:rPr>
              <a:t>Attitudes and values</a:t>
            </a:r>
          </a:p>
          <a:p>
            <a:pPr lvl="2" algn="just">
              <a:buFont typeface="Wingdings" panose="05000000000000000000" pitchFamily="2" charset="2"/>
              <a:buChar char="§"/>
            </a:pPr>
            <a:r>
              <a:rPr lang="en-US" altLang="en-US" sz="2800" dirty="0">
                <a:latin typeface="Bookman Old Style" panose="02050604050505020204" pitchFamily="18" charset="0"/>
              </a:rPr>
              <a:t>Confidence</a:t>
            </a:r>
          </a:p>
          <a:p>
            <a:pPr lvl="2" algn="just">
              <a:buFont typeface="Wingdings" panose="05000000000000000000" pitchFamily="2" charset="2"/>
              <a:buChar char="§"/>
            </a:pPr>
            <a:r>
              <a:rPr lang="en-US" altLang="en-US" sz="2800" dirty="0">
                <a:latin typeface="Bookman Old Style" panose="02050604050505020204" pitchFamily="18" charset="0"/>
              </a:rPr>
              <a:t>Sense of responsibility</a:t>
            </a:r>
          </a:p>
          <a:p>
            <a:pPr marL="0" indent="0" algn="just" eaLnBrk="1" hangingPunct="1">
              <a:buNone/>
              <a:defRPr/>
            </a:pPr>
            <a:endParaRPr lang="en-US" sz="2800" dirty="0">
              <a:latin typeface="Bookman Old Style" panose="02050604050505020204" pitchFamily="18" charset="0"/>
            </a:endParaRPr>
          </a:p>
          <a:p>
            <a:pPr algn="just" eaLnBrk="1" hangingPunct="1">
              <a:defRPr/>
            </a:pPr>
            <a:endParaRPr lang="en-US" sz="2800" dirty="0">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2436E6CA-627B-4BE9-864E-6A0768615E3F}" type="slidenum">
              <a:rPr lang="en-US" altLang="en-US">
                <a:solidFill>
                  <a:srgbClr val="FFFFFF"/>
                </a:solidFill>
                <a:latin typeface="Bookman Old Style" panose="02050604050505020204" pitchFamily="18" charset="0"/>
              </a:rPr>
              <a:pPr eaLnBrk="1" hangingPunct="1"/>
              <a:t>61</a:t>
            </a:fld>
            <a:endParaRPr lang="en-US" altLang="en-US">
              <a:solidFill>
                <a:srgbClr val="FFFFFF"/>
              </a:solidFill>
              <a:latin typeface="Bookman Old Style" panose="02050604050505020204" pitchFamily="18" charset="0"/>
            </a:endParaRPr>
          </a:p>
        </p:txBody>
      </p:sp>
    </p:spTree>
    <p:extLst>
      <p:ext uri="{BB962C8B-B14F-4D97-AF65-F5344CB8AC3E}">
        <p14:creationId xmlns:p14="http://schemas.microsoft.com/office/powerpoint/2010/main" val="362716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2000"/>
                                        <p:tgtEl>
                                          <p:spTgt spid="1945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fade">
                                      <p:cBhvr>
                                        <p:cTn id="10" dur="2000"/>
                                        <p:tgtEl>
                                          <p:spTgt spid="1945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Effect transition="in" filter="fade">
                                      <p:cBhvr>
                                        <p:cTn id="13" dur="2000"/>
                                        <p:tgtEl>
                                          <p:spTgt spid="1945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459">
                                            <p:txEl>
                                              <p:pRg st="3" end="3"/>
                                            </p:txEl>
                                          </p:spTgt>
                                        </p:tgtEl>
                                        <p:attrNameLst>
                                          <p:attrName>style.visibility</p:attrName>
                                        </p:attrNameLst>
                                      </p:cBhvr>
                                      <p:to>
                                        <p:strVal val="visible"/>
                                      </p:to>
                                    </p:set>
                                    <p:animEffect transition="in" filter="fade">
                                      <p:cBhvr>
                                        <p:cTn id="16" dur="2000"/>
                                        <p:tgtEl>
                                          <p:spTgt spid="1945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9459">
                                            <p:txEl>
                                              <p:pRg st="4" end="4"/>
                                            </p:txEl>
                                          </p:spTgt>
                                        </p:tgtEl>
                                        <p:attrNameLst>
                                          <p:attrName>style.visibility</p:attrName>
                                        </p:attrNameLst>
                                      </p:cBhvr>
                                      <p:to>
                                        <p:strVal val="visible"/>
                                      </p:to>
                                    </p:set>
                                    <p:animEffect transition="in" filter="fade">
                                      <p:cBhvr>
                                        <p:cTn id="19" dur="2000"/>
                                        <p:tgtEl>
                                          <p:spTgt spid="19459">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9459">
                                            <p:txEl>
                                              <p:pRg st="5" end="5"/>
                                            </p:txEl>
                                          </p:spTgt>
                                        </p:tgtEl>
                                        <p:attrNameLst>
                                          <p:attrName>style.visibility</p:attrName>
                                        </p:attrNameLst>
                                      </p:cBhvr>
                                      <p:to>
                                        <p:strVal val="visible"/>
                                      </p:to>
                                    </p:set>
                                    <p:animEffect transition="in" filter="fade">
                                      <p:cBhvr>
                                        <p:cTn id="22" dur="2000"/>
                                        <p:tgtEl>
                                          <p:spTgt spid="194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allAtOnce"/>
    </p:bld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Slide Number Placeholder 3"/>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121C1848-64F9-4413-9093-FB5EEDFA76E9}" type="slidenum">
              <a:rPr lang="en-US" altLang="en-US">
                <a:solidFill>
                  <a:prstClr val="black"/>
                </a:solidFill>
              </a:rPr>
              <a:pPr eaLnBrk="1" hangingPunct="1"/>
              <a:t>62</a:t>
            </a:fld>
            <a:endParaRPr lang="en-US" altLang="en-US">
              <a:solidFill>
                <a:prstClr val="black"/>
              </a:solidFill>
            </a:endParaRPr>
          </a:p>
        </p:txBody>
      </p:sp>
      <p:sp>
        <p:nvSpPr>
          <p:cNvPr id="197635" name="Rectangle 3"/>
          <p:cNvSpPr>
            <a:spLocks noChangeArrowheads="1"/>
          </p:cNvSpPr>
          <p:nvPr/>
        </p:nvSpPr>
        <p:spPr bwMode="auto">
          <a:xfrm>
            <a:off x="152400" y="76200"/>
            <a:ext cx="8763000" cy="678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marL="0" indent="0" eaLnBrk="1" hangingPunct="1">
              <a:lnSpc>
                <a:spcPct val="180000"/>
              </a:lnSpc>
              <a:spcBef>
                <a:spcPct val="20000"/>
              </a:spcBef>
              <a:buClr>
                <a:srgbClr val="0000FF"/>
              </a:buClr>
            </a:pPr>
            <a:r>
              <a:rPr lang="en-GB" altLang="en-US" sz="2800" b="1" dirty="0">
                <a:solidFill>
                  <a:prstClr val="black"/>
                </a:solidFill>
              </a:rPr>
              <a:t>Challenges in ensuring data quality</a:t>
            </a:r>
          </a:p>
          <a:p>
            <a:pPr eaLnBrk="1" hangingPunct="1">
              <a:spcBef>
                <a:spcPct val="20000"/>
              </a:spcBef>
              <a:buClr>
                <a:srgbClr val="0000FF"/>
              </a:buClr>
              <a:buFont typeface="Wingdings" panose="05000000000000000000" pitchFamily="2" charset="2"/>
              <a:buChar char="§"/>
            </a:pPr>
            <a:r>
              <a:rPr lang="en-GB" altLang="en-US" sz="2800" dirty="0">
                <a:solidFill>
                  <a:prstClr val="black"/>
                </a:solidFill>
              </a:rPr>
              <a:t>It requires cross-functional cooperation </a:t>
            </a:r>
          </a:p>
          <a:p>
            <a:pPr eaLnBrk="1" hangingPunct="1">
              <a:spcBef>
                <a:spcPct val="20000"/>
              </a:spcBef>
              <a:buClr>
                <a:srgbClr val="0000FF"/>
              </a:buClr>
              <a:buFont typeface="Wingdings" panose="05000000000000000000" pitchFamily="2" charset="2"/>
              <a:buChar char="§"/>
            </a:pPr>
            <a:r>
              <a:rPr lang="en-GB" altLang="en-US" sz="2800" dirty="0">
                <a:solidFill>
                  <a:prstClr val="black"/>
                </a:solidFill>
              </a:rPr>
              <a:t>No specific unit or department feels it is responsible for the problem</a:t>
            </a:r>
          </a:p>
          <a:p>
            <a:pPr eaLnBrk="1" hangingPunct="1">
              <a:spcBef>
                <a:spcPct val="20000"/>
              </a:spcBef>
              <a:buClr>
                <a:srgbClr val="0000FF"/>
              </a:buClr>
              <a:buFont typeface="Wingdings" panose="05000000000000000000" pitchFamily="2" charset="2"/>
              <a:buChar char="§"/>
            </a:pPr>
            <a:r>
              <a:rPr lang="en-GB" altLang="en-US" sz="2800" dirty="0">
                <a:solidFill>
                  <a:prstClr val="black"/>
                </a:solidFill>
              </a:rPr>
              <a:t>It requires the agency to acknowledge that poor data quality is a problem</a:t>
            </a:r>
          </a:p>
          <a:p>
            <a:pPr eaLnBrk="1" hangingPunct="1">
              <a:spcBef>
                <a:spcPct val="20000"/>
              </a:spcBef>
              <a:buClr>
                <a:srgbClr val="0000FF"/>
              </a:buClr>
              <a:buFont typeface="Wingdings" panose="05000000000000000000" pitchFamily="2" charset="2"/>
              <a:buChar char="§"/>
            </a:pPr>
            <a:r>
              <a:rPr lang="en-GB" altLang="en-US" sz="2800" dirty="0">
                <a:solidFill>
                  <a:prstClr val="black"/>
                </a:solidFill>
              </a:rPr>
              <a:t>It requires discipline across the board</a:t>
            </a:r>
          </a:p>
          <a:p>
            <a:pPr eaLnBrk="1" hangingPunct="1">
              <a:spcBef>
                <a:spcPct val="20000"/>
              </a:spcBef>
              <a:buClr>
                <a:srgbClr val="0000FF"/>
              </a:buClr>
              <a:buFont typeface="Wingdings" panose="05000000000000000000" pitchFamily="2" charset="2"/>
              <a:buChar char="§"/>
            </a:pPr>
            <a:r>
              <a:rPr lang="en-GB" altLang="en-US" sz="2800" dirty="0">
                <a:solidFill>
                  <a:prstClr val="black"/>
                </a:solidFill>
              </a:rPr>
              <a:t>It requires an investment of financial and human resources</a:t>
            </a:r>
          </a:p>
          <a:p>
            <a:pPr eaLnBrk="1" hangingPunct="1">
              <a:spcBef>
                <a:spcPct val="20000"/>
              </a:spcBef>
              <a:buClr>
                <a:srgbClr val="0000FF"/>
              </a:buClr>
              <a:buFont typeface="Wingdings" panose="05000000000000000000" pitchFamily="2" charset="2"/>
              <a:buChar char="§"/>
            </a:pPr>
            <a:r>
              <a:rPr lang="en-GB" altLang="en-US" sz="2800" dirty="0">
                <a:solidFill>
                  <a:prstClr val="black"/>
                </a:solidFill>
              </a:rPr>
              <a:t>It is perceived to be extremely manpower-intensive</a:t>
            </a:r>
          </a:p>
          <a:p>
            <a:pPr eaLnBrk="1" hangingPunct="1">
              <a:spcBef>
                <a:spcPct val="20000"/>
              </a:spcBef>
              <a:buClr>
                <a:srgbClr val="0000FF"/>
              </a:buClr>
              <a:buFont typeface="Wingdings" panose="05000000000000000000" pitchFamily="2" charset="2"/>
              <a:buChar char="§"/>
            </a:pPr>
            <a:r>
              <a:rPr lang="en-GB" altLang="en-US" sz="2800" dirty="0">
                <a:solidFill>
                  <a:prstClr val="black"/>
                </a:solidFill>
              </a:rPr>
              <a:t>The return on investment is often difficult to quantify and hence justify</a:t>
            </a:r>
          </a:p>
          <a:p>
            <a:pPr eaLnBrk="1" hangingPunct="1">
              <a:spcBef>
                <a:spcPct val="20000"/>
              </a:spcBef>
              <a:buClr>
                <a:srgbClr val="0000FF"/>
              </a:buClr>
              <a:buFont typeface="Wingdings" panose="05000000000000000000" pitchFamily="2" charset="2"/>
              <a:buChar char="§"/>
            </a:pPr>
            <a:endParaRPr lang="en-GB" altLang="en-US" sz="2800" dirty="0">
              <a:solidFill>
                <a:prstClr val="black"/>
              </a:solidFill>
            </a:endParaRPr>
          </a:p>
          <a:p>
            <a:pPr eaLnBrk="1" hangingPunct="1">
              <a:spcBef>
                <a:spcPct val="20000"/>
              </a:spcBef>
              <a:buClr>
                <a:srgbClr val="0000FF"/>
              </a:buClr>
              <a:buFont typeface="Wingdings" panose="05000000000000000000" pitchFamily="2" charset="2"/>
              <a:buChar char="§"/>
            </a:pPr>
            <a:endParaRPr lang="en-US" altLang="en-US" sz="2800" dirty="0">
              <a:solidFill>
                <a:prstClr val="black"/>
              </a:solidFill>
            </a:endParaRPr>
          </a:p>
        </p:txBody>
      </p:sp>
    </p:spTree>
    <p:extLst>
      <p:ext uri="{BB962C8B-B14F-4D97-AF65-F5344CB8AC3E}">
        <p14:creationId xmlns:p14="http://schemas.microsoft.com/office/powerpoint/2010/main" val="30024923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76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51631" y="457200"/>
            <a:ext cx="8229600" cy="1524000"/>
          </a:xfrm>
        </p:spPr>
        <p:txBody>
          <a:bodyPr>
            <a:normAutofit fontScale="90000"/>
          </a:bodyPr>
          <a:lstStyle/>
          <a:p>
            <a:pPr>
              <a:defRPr/>
            </a:pPr>
            <a:br>
              <a:rPr lang="en-US" dirty="0">
                <a:solidFill>
                  <a:schemeClr val="tx1"/>
                </a:solidFill>
              </a:rPr>
            </a:br>
            <a:r>
              <a:rPr lang="en-US" dirty="0">
                <a:solidFill>
                  <a:schemeClr val="tx1"/>
                </a:solidFill>
              </a:rPr>
              <a:t>Addressing Data Quality Issues: Data Quality Audits</a:t>
            </a:r>
          </a:p>
        </p:txBody>
      </p:sp>
      <p:sp>
        <p:nvSpPr>
          <p:cNvPr id="35844" name="Rectangle 3"/>
          <p:cNvSpPr>
            <a:spLocks noGrp="1" noChangeArrowheads="1"/>
          </p:cNvSpPr>
          <p:nvPr>
            <p:ph type="body" idx="1"/>
          </p:nvPr>
        </p:nvSpPr>
        <p:spPr>
          <a:xfrm>
            <a:off x="762000" y="2667000"/>
            <a:ext cx="7408863" cy="3382963"/>
          </a:xfrm>
        </p:spPr>
        <p:txBody>
          <a:bodyPr/>
          <a:lstStyle/>
          <a:p>
            <a:pPr>
              <a:lnSpc>
                <a:spcPct val="140000"/>
              </a:lnSpc>
              <a:buSzPct val="90000"/>
            </a:pPr>
            <a:r>
              <a:rPr lang="en-US" altLang="en-US" sz="2800" dirty="0"/>
              <a:t>Phase 1: Self-assessment and Process Assessment</a:t>
            </a:r>
          </a:p>
          <a:p>
            <a:pPr>
              <a:lnSpc>
                <a:spcPct val="140000"/>
              </a:lnSpc>
              <a:buSzPct val="90000"/>
            </a:pPr>
            <a:r>
              <a:rPr lang="en-US" altLang="en-US" sz="2800" dirty="0"/>
              <a:t>Phase 2: Verification and Validation</a:t>
            </a:r>
          </a:p>
          <a:p>
            <a:pPr>
              <a:lnSpc>
                <a:spcPct val="140000"/>
              </a:lnSpc>
              <a:buSzPct val="90000"/>
            </a:pPr>
            <a:r>
              <a:rPr lang="en-US" altLang="en-US" sz="2800" dirty="0"/>
              <a:t>Internal audit</a:t>
            </a:r>
          </a:p>
          <a:p>
            <a:pPr>
              <a:lnSpc>
                <a:spcPct val="140000"/>
              </a:lnSpc>
              <a:buSzPct val="90000"/>
            </a:pPr>
            <a:r>
              <a:rPr lang="en-US" altLang="en-US" sz="2800" dirty="0"/>
              <a:t>External audit</a:t>
            </a:r>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6712132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Slide Number Placeholder 3"/>
          <p:cNvSpPr>
            <a:spLocks noGrp="1"/>
          </p:cNvSpPr>
          <p:nvPr>
            <p:ph type="sldNum" sz="quarter" idx="4294967295"/>
          </p:nvPr>
        </p:nvSpPr>
        <p:spPr bwMode="auto">
          <a:xfrm>
            <a:off x="8613775" y="6305550"/>
            <a:ext cx="457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ndara" panose="020E0502030303020204" pitchFamily="34" charset="0"/>
                <a:cs typeface="Arial" panose="020B0604020202020204" pitchFamily="34" charset="0"/>
              </a:defRPr>
            </a:lvl1pPr>
            <a:lvl2pPr marL="742950" indent="-28575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fld id="{3B4EDC1A-ED99-47CA-86BD-0EE68889B029}" type="slidenum">
              <a:rPr lang="en-US" altLang="en-US">
                <a:solidFill>
                  <a:prstClr val="black"/>
                </a:solidFill>
              </a:rPr>
              <a:pPr eaLnBrk="1" hangingPunct="1"/>
              <a:t>64</a:t>
            </a:fld>
            <a:endParaRPr lang="en-US" altLang="en-US">
              <a:solidFill>
                <a:prstClr val="black"/>
              </a:solidFill>
            </a:endParaRPr>
          </a:p>
        </p:txBody>
      </p:sp>
      <p:sp>
        <p:nvSpPr>
          <p:cNvPr id="179202" name="Rectangle 2"/>
          <p:cNvSpPr>
            <a:spLocks noChangeArrowheads="1"/>
          </p:cNvSpPr>
          <p:nvPr/>
        </p:nvSpPr>
        <p:spPr bwMode="auto">
          <a:xfrm>
            <a:off x="0" y="228600"/>
            <a:ext cx="9144000" cy="1143000"/>
          </a:xfrm>
          <a:prstGeom prst="rect">
            <a:avLst/>
          </a:prstGeom>
          <a:noFill/>
          <a:ln>
            <a:noFill/>
          </a:ln>
          <a:effectLst/>
          <a:extLst/>
        </p:spPr>
        <p:txBody>
          <a:bodyPr lIns="92075" tIns="46038" rIns="92075" bIns="46038" anchor="ctr"/>
          <a:lstStyle/>
          <a:p>
            <a:pPr algn="ctr">
              <a:defRPr/>
            </a:pPr>
            <a:r>
              <a:rPr lang="en-US" sz="4000" b="1" dirty="0">
                <a:solidFill>
                  <a:srgbClr val="1F497D"/>
                </a:solidFill>
                <a:effectLst>
                  <a:outerShdw blurRad="38100" dist="38100" dir="2700000" algn="tl">
                    <a:srgbClr val="000000"/>
                  </a:outerShdw>
                </a:effectLst>
                <a:cs typeface="Arial" charset="0"/>
              </a:rPr>
              <a:t>Addressing data quality</a:t>
            </a:r>
            <a:r>
              <a:rPr lang="en-US" sz="4000" b="1" dirty="0">
                <a:solidFill>
                  <a:srgbClr val="1F497D"/>
                </a:solidFill>
                <a:cs typeface="Arial" charset="0"/>
              </a:rPr>
              <a:t> issues</a:t>
            </a:r>
          </a:p>
        </p:txBody>
      </p:sp>
      <p:sp>
        <p:nvSpPr>
          <p:cNvPr id="179203" name="Rectangle 3"/>
          <p:cNvSpPr>
            <a:spLocks noChangeArrowheads="1"/>
          </p:cNvSpPr>
          <p:nvPr/>
        </p:nvSpPr>
        <p:spPr bwMode="auto">
          <a:xfrm>
            <a:off x="228600" y="1447800"/>
            <a:ext cx="86868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Candara" panose="020E0502030303020204" pitchFamily="34" charset="0"/>
                <a:cs typeface="Arial" panose="020B0604020202020204" pitchFamily="34" charset="0"/>
              </a:defRPr>
            </a:lvl1pPr>
            <a:lvl2pPr marL="800100" indent="-342900" eaLnBrk="0" hangingPunct="0">
              <a:defRPr>
                <a:solidFill>
                  <a:schemeClr val="tx1"/>
                </a:solidFill>
                <a:latin typeface="Candara" panose="020E0502030303020204" pitchFamily="34" charset="0"/>
                <a:cs typeface="Arial" panose="020B0604020202020204" pitchFamily="34" charset="0"/>
              </a:defRPr>
            </a:lvl2pPr>
            <a:lvl3pPr marL="1143000" indent="-228600" eaLnBrk="0" hangingPunct="0">
              <a:defRPr>
                <a:solidFill>
                  <a:schemeClr val="tx1"/>
                </a:solidFill>
                <a:latin typeface="Candara" panose="020E0502030303020204" pitchFamily="34" charset="0"/>
                <a:cs typeface="Arial" panose="020B0604020202020204" pitchFamily="34" charset="0"/>
              </a:defRPr>
            </a:lvl3pPr>
            <a:lvl4pPr marL="1600200" indent="-228600" eaLnBrk="0" hangingPunct="0">
              <a:defRPr>
                <a:solidFill>
                  <a:schemeClr val="tx1"/>
                </a:solidFill>
                <a:latin typeface="Candara" panose="020E0502030303020204" pitchFamily="34" charset="0"/>
                <a:cs typeface="Arial" panose="020B0604020202020204" pitchFamily="34" charset="0"/>
              </a:defRPr>
            </a:lvl4pPr>
            <a:lvl5pPr marL="2057400" indent="-228600" eaLnBrk="0" hangingPunct="0">
              <a:defRPr>
                <a:solidFill>
                  <a:schemeClr val="tx1"/>
                </a:solidFill>
                <a:latin typeface="Candara" panose="020E0502030303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ndara" panose="020E0502030303020204" pitchFamily="34" charset="0"/>
                <a:cs typeface="Arial" panose="020B0604020202020204" pitchFamily="34" charset="0"/>
              </a:defRPr>
            </a:lvl9pPr>
          </a:lstStyle>
          <a:p>
            <a:pPr eaLnBrk="1" hangingPunct="1">
              <a:lnSpc>
                <a:spcPct val="180000"/>
              </a:lnSpc>
              <a:spcBef>
                <a:spcPct val="20000"/>
              </a:spcBef>
              <a:buClr>
                <a:srgbClr val="0000FF"/>
              </a:buClr>
              <a:buFont typeface="Wingdings" panose="05000000000000000000" pitchFamily="2" charset="2"/>
              <a:buChar char="§"/>
            </a:pPr>
            <a:r>
              <a:rPr lang="en-GB" altLang="en-US" sz="3000" b="1" dirty="0">
                <a:solidFill>
                  <a:prstClr val="black"/>
                </a:solidFill>
              </a:rPr>
              <a:t>Requires a comprehensive data quality program built on four principles:</a:t>
            </a:r>
          </a:p>
          <a:p>
            <a:pPr lvl="1" eaLnBrk="1" hangingPunct="1">
              <a:lnSpc>
                <a:spcPct val="180000"/>
              </a:lnSpc>
              <a:spcBef>
                <a:spcPct val="20000"/>
              </a:spcBef>
              <a:buClr>
                <a:srgbClr val="0000FF"/>
              </a:buClr>
              <a:buFont typeface="Wingdings" panose="05000000000000000000" pitchFamily="2" charset="2"/>
              <a:buChar char="§"/>
            </a:pPr>
            <a:r>
              <a:rPr lang="en-GB" altLang="en-US" sz="2800" i="1" dirty="0"/>
              <a:t>Prevention</a:t>
            </a:r>
          </a:p>
          <a:p>
            <a:pPr lvl="1" eaLnBrk="1" hangingPunct="1">
              <a:lnSpc>
                <a:spcPct val="180000"/>
              </a:lnSpc>
              <a:spcBef>
                <a:spcPct val="20000"/>
              </a:spcBef>
              <a:buClr>
                <a:srgbClr val="0000FF"/>
              </a:buClr>
              <a:buFont typeface="Wingdings" panose="05000000000000000000" pitchFamily="2" charset="2"/>
              <a:buChar char="§"/>
            </a:pPr>
            <a:r>
              <a:rPr lang="en-GB" altLang="en-US" sz="2800" i="1" dirty="0"/>
              <a:t>Detection</a:t>
            </a:r>
          </a:p>
          <a:p>
            <a:pPr lvl="1" eaLnBrk="1" hangingPunct="1">
              <a:lnSpc>
                <a:spcPct val="180000"/>
              </a:lnSpc>
              <a:spcBef>
                <a:spcPct val="20000"/>
              </a:spcBef>
              <a:buClr>
                <a:srgbClr val="0000FF"/>
              </a:buClr>
              <a:buFont typeface="Wingdings" panose="05000000000000000000" pitchFamily="2" charset="2"/>
              <a:buChar char="§"/>
            </a:pPr>
            <a:r>
              <a:rPr lang="en-GB" altLang="en-US" sz="2800" i="1" dirty="0"/>
              <a:t>Correction</a:t>
            </a:r>
          </a:p>
          <a:p>
            <a:pPr lvl="1" eaLnBrk="1" hangingPunct="1">
              <a:lnSpc>
                <a:spcPct val="180000"/>
              </a:lnSpc>
              <a:spcBef>
                <a:spcPct val="20000"/>
              </a:spcBef>
              <a:buClr>
                <a:srgbClr val="0000FF"/>
              </a:buClr>
              <a:buFont typeface="Wingdings" panose="05000000000000000000" pitchFamily="2" charset="2"/>
              <a:buChar char="§"/>
            </a:pPr>
            <a:r>
              <a:rPr lang="en-GB" altLang="en-US" sz="2800" i="1" dirty="0"/>
              <a:t>Accountability</a:t>
            </a:r>
            <a:endParaRPr lang="en-US" altLang="en-US" sz="2800" dirty="0"/>
          </a:p>
          <a:p>
            <a:pPr eaLnBrk="1" hangingPunct="1">
              <a:lnSpc>
                <a:spcPct val="180000"/>
              </a:lnSpc>
              <a:spcBef>
                <a:spcPct val="20000"/>
              </a:spcBef>
              <a:buClr>
                <a:srgbClr val="0000FF"/>
              </a:buClr>
              <a:buFont typeface="Wingdings" panose="05000000000000000000" pitchFamily="2" charset="2"/>
              <a:buNone/>
            </a:pPr>
            <a:endParaRPr lang="en-GB" altLang="en-US" sz="2800" i="1" dirty="0">
              <a:solidFill>
                <a:srgbClr val="00FF00"/>
              </a:solidFill>
            </a:endParaRPr>
          </a:p>
          <a:p>
            <a:pPr eaLnBrk="1" hangingPunct="1">
              <a:lnSpc>
                <a:spcPct val="180000"/>
              </a:lnSpc>
              <a:spcBef>
                <a:spcPct val="20000"/>
              </a:spcBef>
              <a:buClr>
                <a:srgbClr val="0000FF"/>
              </a:buClr>
              <a:buFont typeface="Wingdings" panose="05000000000000000000" pitchFamily="2" charset="2"/>
              <a:buNone/>
            </a:pPr>
            <a:endParaRPr lang="en-US" altLang="en-US" sz="2200" i="1" dirty="0">
              <a:solidFill>
                <a:srgbClr val="FF3300"/>
              </a:solidFill>
            </a:endParaRPr>
          </a:p>
        </p:txBody>
      </p:sp>
    </p:spTree>
    <p:extLst>
      <p:ext uri="{BB962C8B-B14F-4D97-AF65-F5344CB8AC3E}">
        <p14:creationId xmlns:p14="http://schemas.microsoft.com/office/powerpoint/2010/main" val="261245036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92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65</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buNone/>
            </a:pPr>
            <a:endParaRPr lang="en-US" b="1" dirty="0">
              <a:latin typeface="Bookman Old Style" panose="02050604050505020204" pitchFamily="18" charset="0"/>
            </a:endParaRPr>
          </a:p>
          <a:p>
            <a:pPr marL="0" indent="0" algn="ctr">
              <a:buNone/>
            </a:pPr>
            <a:endParaRPr lang="en-US" b="1" dirty="0">
              <a:latin typeface="Bookman Old Style" panose="02050604050505020204" pitchFamily="18" charset="0"/>
            </a:endParaRPr>
          </a:p>
          <a:p>
            <a:pPr marL="0" indent="0" algn="ctr">
              <a:buNone/>
            </a:pPr>
            <a:endParaRPr lang="en-US" b="1" dirty="0">
              <a:latin typeface="Bookman Old Style" panose="02050604050505020204" pitchFamily="18" charset="0"/>
            </a:endParaRPr>
          </a:p>
          <a:p>
            <a:pPr marL="0" indent="0" algn="ctr">
              <a:buNone/>
            </a:pPr>
            <a:endParaRPr lang="en-US" b="1" dirty="0">
              <a:latin typeface="Bookman Old Style" panose="02050604050505020204" pitchFamily="18" charset="0"/>
            </a:endParaRPr>
          </a:p>
          <a:p>
            <a:pPr marL="0" indent="0" algn="ctr">
              <a:buNone/>
            </a:pPr>
            <a:r>
              <a:rPr lang="en-US" b="1" dirty="0">
                <a:latin typeface="Bookman Old Style" panose="02050604050505020204" pitchFamily="18" charset="0"/>
              </a:rPr>
              <a:t>PROJECT MANAGEMENT</a:t>
            </a:r>
            <a:endParaRPr lang="en-US" dirty="0">
              <a:latin typeface="Bookman Old Style" panose="02050604050505020204" pitchFamily="18" charset="0"/>
            </a:endParaRPr>
          </a:p>
          <a:p>
            <a:pPr marL="0" indent="0" algn="ctr">
              <a:buNone/>
            </a:pPr>
            <a:endParaRPr lang="en-US" altLang="en-US" dirty="0">
              <a:latin typeface="Bookman Old Style" panose="02050604050505020204" pitchFamily="18" charset="0"/>
            </a:endParaRPr>
          </a:p>
          <a:p>
            <a:pPr marL="0" indent="0" algn="ctr">
              <a:lnSpc>
                <a:spcPct val="120000"/>
              </a:lnSpc>
              <a:spcBef>
                <a:spcPts val="0"/>
              </a:spcBef>
              <a:buNone/>
            </a:pPr>
            <a:endParaRPr lang="en-US" altLang="en-US" dirty="0">
              <a:latin typeface="Bookman Old Style" panose="02050604050505020204" pitchFamily="18" charset="0"/>
            </a:endParaRPr>
          </a:p>
        </p:txBody>
      </p:sp>
    </p:spTree>
    <p:extLst>
      <p:ext uri="{BB962C8B-B14F-4D97-AF65-F5344CB8AC3E}">
        <p14:creationId xmlns:p14="http://schemas.microsoft.com/office/powerpoint/2010/main" val="25794611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66</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just">
              <a:spcBef>
                <a:spcPts val="0"/>
              </a:spcBef>
              <a:buNone/>
            </a:pPr>
            <a:r>
              <a:rPr lang="en-GB" sz="2400" b="1" dirty="0">
                <a:latin typeface="Bookman Old Style" panose="02050604050505020204" pitchFamily="18" charset="0"/>
                <a:cs typeface="Times New Roman" pitchFamily="18" charset="0"/>
              </a:rPr>
              <a:t>INTRODUCTION TO PROJECT MANAGEMENT</a:t>
            </a:r>
          </a:p>
          <a:p>
            <a:pPr marL="0" indent="0" algn="ctr">
              <a:spcBef>
                <a:spcPts val="0"/>
              </a:spcBef>
              <a:buNone/>
            </a:pPr>
            <a:r>
              <a:rPr lang="en-US" sz="2800" b="1" dirty="0">
                <a:latin typeface="Bookman Old Style" panose="02050604050505020204" pitchFamily="18" charset="0"/>
              </a:rPr>
              <a:t>What is project (work)?</a:t>
            </a:r>
          </a:p>
          <a:p>
            <a:pPr marL="0" indent="0" algn="just">
              <a:spcBef>
                <a:spcPts val="0"/>
              </a:spcBef>
              <a:buClr>
                <a:schemeClr val="tx1"/>
              </a:buClr>
              <a:buFont typeface="Wingdings" panose="05000000000000000000" pitchFamily="2" charset="2"/>
              <a:buChar char="q"/>
              <a:defRPr/>
            </a:pPr>
            <a:r>
              <a:rPr lang="en-US" sz="2800" dirty="0">
                <a:latin typeface="Bookman Old Style" panose="02050604050505020204" pitchFamily="18" charset="0"/>
              </a:rPr>
              <a:t>A </a:t>
            </a:r>
            <a:r>
              <a:rPr lang="en-US" sz="2800" b="1" i="1" dirty="0">
                <a:latin typeface="Bookman Old Style" panose="02050604050505020204" pitchFamily="18" charset="0"/>
              </a:rPr>
              <a:t>temporary</a:t>
            </a:r>
            <a:r>
              <a:rPr lang="en-US" sz="2800" dirty="0">
                <a:latin typeface="Bookman Old Style" panose="02050604050505020204" pitchFamily="18" charset="0"/>
              </a:rPr>
              <a:t> system of actions or activities to achieve an objective, with clear </a:t>
            </a:r>
            <a:r>
              <a:rPr lang="en-US" sz="2800" b="1" i="1" dirty="0">
                <a:latin typeface="Bookman Old Style" panose="02050604050505020204" pitchFamily="18" charset="0"/>
              </a:rPr>
              <a:t>start</a:t>
            </a:r>
            <a:r>
              <a:rPr lang="en-US" sz="2800" i="1" dirty="0">
                <a:latin typeface="Bookman Old Style" panose="02050604050505020204" pitchFamily="18" charset="0"/>
              </a:rPr>
              <a:t> </a:t>
            </a:r>
            <a:r>
              <a:rPr lang="en-US" sz="2800" dirty="0">
                <a:latin typeface="Bookman Old Style" panose="02050604050505020204" pitchFamily="18" charset="0"/>
              </a:rPr>
              <a:t>and </a:t>
            </a:r>
            <a:r>
              <a:rPr lang="en-US" sz="2800" b="1" i="1" dirty="0">
                <a:latin typeface="Bookman Old Style" panose="02050604050505020204" pitchFamily="18" charset="0"/>
              </a:rPr>
              <a:t>finish date</a:t>
            </a:r>
            <a:r>
              <a:rPr lang="en-US" sz="2800" dirty="0">
                <a:latin typeface="Bookman Old Style" panose="02050604050505020204" pitchFamily="18" charset="0"/>
              </a:rPr>
              <a:t>, initiated and completed through a </a:t>
            </a:r>
            <a:r>
              <a:rPr lang="en-US" sz="2800" b="1" i="1" dirty="0">
                <a:latin typeface="Bookman Old Style" panose="02050604050505020204" pitchFamily="18" charset="0"/>
              </a:rPr>
              <a:t>network of people</a:t>
            </a:r>
            <a:r>
              <a:rPr lang="en-US" sz="2800" dirty="0">
                <a:latin typeface="Bookman Old Style" panose="02050604050505020204" pitchFamily="18" charset="0"/>
              </a:rPr>
              <a:t> within the constraints of </a:t>
            </a:r>
            <a:r>
              <a:rPr lang="en-US" sz="2800" b="1" i="1" dirty="0">
                <a:latin typeface="Bookman Old Style" panose="02050604050505020204" pitchFamily="18" charset="0"/>
              </a:rPr>
              <a:t>time</a:t>
            </a:r>
            <a:r>
              <a:rPr lang="en-US" sz="2800" dirty="0">
                <a:latin typeface="Bookman Old Style" panose="02050604050505020204" pitchFamily="18" charset="0"/>
              </a:rPr>
              <a:t>, </a:t>
            </a:r>
            <a:r>
              <a:rPr lang="en-US" sz="2800" b="1" i="1" dirty="0">
                <a:latin typeface="Bookman Old Style" panose="02050604050505020204" pitchFamily="18" charset="0"/>
              </a:rPr>
              <a:t>costs</a:t>
            </a:r>
            <a:r>
              <a:rPr lang="en-US" sz="2800" dirty="0">
                <a:latin typeface="Bookman Old Style" panose="02050604050505020204" pitchFamily="18" charset="0"/>
              </a:rPr>
              <a:t> and </a:t>
            </a:r>
            <a:r>
              <a:rPr lang="en-US" sz="2800" b="1" i="1" dirty="0">
                <a:latin typeface="Bookman Old Style" panose="02050604050505020204" pitchFamily="18" charset="0"/>
              </a:rPr>
              <a:t>specifications</a:t>
            </a:r>
            <a:r>
              <a:rPr lang="en-US" sz="2800" dirty="0">
                <a:latin typeface="Bookman Old Style" panose="02050604050505020204" pitchFamily="18" charset="0"/>
              </a:rPr>
              <a:t>.</a:t>
            </a:r>
          </a:p>
          <a:p>
            <a:pPr marL="0" lvl="1" indent="0" algn="just">
              <a:spcBef>
                <a:spcPts val="0"/>
              </a:spcBef>
              <a:buNone/>
              <a:defRPr/>
            </a:pPr>
            <a:r>
              <a:rPr lang="en-US" b="1" u="sng" dirty="0">
                <a:latin typeface="Bookman Old Style" panose="02050604050505020204" pitchFamily="18" charset="0"/>
              </a:rPr>
              <a:t>OR</a:t>
            </a:r>
          </a:p>
          <a:p>
            <a:pPr marL="0" indent="0" algn="just">
              <a:spcBef>
                <a:spcPts val="0"/>
              </a:spcBef>
              <a:buClr>
                <a:schemeClr val="tx1"/>
              </a:buClr>
              <a:buFont typeface="Wingdings" panose="05000000000000000000" pitchFamily="2" charset="2"/>
              <a:buChar char="q"/>
              <a:defRPr/>
            </a:pPr>
            <a:r>
              <a:rPr lang="en-US" sz="2800" dirty="0">
                <a:latin typeface="Bookman Old Style" panose="02050604050505020204" pitchFamily="18" charset="0"/>
              </a:rPr>
              <a:t>“a </a:t>
            </a:r>
            <a:r>
              <a:rPr lang="en-US" sz="2800" b="1" i="1" dirty="0">
                <a:latin typeface="Bookman Old Style" panose="02050604050505020204" pitchFamily="18" charset="0"/>
              </a:rPr>
              <a:t>specific</a:t>
            </a:r>
            <a:r>
              <a:rPr lang="en-US" sz="2800" b="1" dirty="0">
                <a:latin typeface="Bookman Old Style" panose="02050604050505020204" pitchFamily="18" charset="0"/>
              </a:rPr>
              <a:t>, </a:t>
            </a:r>
            <a:r>
              <a:rPr lang="en-US" sz="2800" b="1" i="1" dirty="0">
                <a:latin typeface="Bookman Old Style" panose="02050604050505020204" pitchFamily="18" charset="0"/>
              </a:rPr>
              <a:t>finite task</a:t>
            </a:r>
            <a:r>
              <a:rPr lang="en-US" sz="2800" dirty="0">
                <a:latin typeface="Bookman Old Style" panose="02050604050505020204" pitchFamily="18" charset="0"/>
              </a:rPr>
              <a:t> to be accomplished” through a network of People within the constraints of </a:t>
            </a:r>
            <a:r>
              <a:rPr lang="en-US" sz="2800" b="1" i="1" dirty="0">
                <a:latin typeface="Bookman Old Style" panose="02050604050505020204" pitchFamily="18" charset="0"/>
              </a:rPr>
              <a:t>schedule, budget</a:t>
            </a:r>
            <a:r>
              <a:rPr lang="en-US" sz="2800" dirty="0">
                <a:latin typeface="Bookman Old Style" panose="02050604050505020204" pitchFamily="18" charset="0"/>
              </a:rPr>
              <a:t> targets and </a:t>
            </a:r>
            <a:r>
              <a:rPr lang="en-US" sz="2800" b="1" i="1" dirty="0">
                <a:latin typeface="Bookman Old Style" panose="02050604050505020204" pitchFamily="18" charset="0"/>
              </a:rPr>
              <a:t>specifications</a:t>
            </a:r>
            <a:r>
              <a:rPr lang="en-US" sz="2800" dirty="0">
                <a:latin typeface="Bookman Old Style" panose="02050604050505020204" pitchFamily="18" charset="0"/>
              </a:rPr>
              <a:t>.</a:t>
            </a:r>
          </a:p>
          <a:p>
            <a:pPr marL="0" indent="0" algn="just">
              <a:spcBef>
                <a:spcPts val="0"/>
              </a:spcBef>
              <a:buNone/>
            </a:pPr>
            <a:endParaRPr lang="en-US" sz="2800" b="1" dirty="0">
              <a:latin typeface="Bookman Old Style" panose="02050604050505020204" pitchFamily="18" charset="0"/>
            </a:endParaRPr>
          </a:p>
        </p:txBody>
      </p:sp>
    </p:spTree>
    <p:extLst>
      <p:ext uri="{BB962C8B-B14F-4D97-AF65-F5344CB8AC3E}">
        <p14:creationId xmlns:p14="http://schemas.microsoft.com/office/powerpoint/2010/main" val="334012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67</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Autofit/>
          </a:bodyPr>
          <a:lstStyle/>
          <a:p>
            <a:pPr marL="0" indent="0" algn="ctr">
              <a:spcBef>
                <a:spcPts val="0"/>
              </a:spcBef>
              <a:buNone/>
            </a:pPr>
            <a:r>
              <a:rPr lang="en-US" sz="2800" b="1" dirty="0">
                <a:latin typeface="Bookman Old Style" panose="02050604050505020204" pitchFamily="18" charset="0"/>
              </a:rPr>
              <a:t>Main Characteristics of Projects </a:t>
            </a:r>
          </a:p>
          <a:p>
            <a:pPr>
              <a:lnSpc>
                <a:spcPct val="90000"/>
              </a:lnSpc>
              <a:buClr>
                <a:schemeClr val="tx1"/>
              </a:buClr>
              <a:buFont typeface="Wingdings" panose="05000000000000000000" pitchFamily="2" charset="2"/>
              <a:buChar char="q"/>
              <a:defRPr/>
            </a:pPr>
            <a:r>
              <a:rPr lang="en-US" sz="2400" b="1" i="1" dirty="0">
                <a:latin typeface="Bookman Old Style" panose="02050604050505020204" pitchFamily="18" charset="0"/>
              </a:rPr>
              <a:t> </a:t>
            </a:r>
            <a:r>
              <a:rPr lang="en-US" sz="2800" b="1" i="1" dirty="0">
                <a:latin typeface="Bookman Old Style" panose="02050604050505020204" pitchFamily="18" charset="0"/>
              </a:rPr>
              <a:t>unique</a:t>
            </a:r>
            <a:r>
              <a:rPr lang="en-US" sz="2800" dirty="0">
                <a:latin typeface="Bookman Old Style" panose="02050604050505020204" pitchFamily="18" charset="0"/>
              </a:rPr>
              <a:t> set of </a:t>
            </a:r>
            <a:r>
              <a:rPr lang="en-US" sz="2800" b="1" i="1" dirty="0">
                <a:latin typeface="Bookman Old Style" panose="02050604050505020204" pitchFamily="18" charset="0"/>
              </a:rPr>
              <a:t>sequenced</a:t>
            </a:r>
            <a:r>
              <a:rPr lang="en-US" sz="2800" dirty="0">
                <a:latin typeface="Bookman Old Style" panose="02050604050505020204" pitchFamily="18" charset="0"/>
              </a:rPr>
              <a:t> events and  therefore </a:t>
            </a:r>
            <a:r>
              <a:rPr lang="en-US" sz="2800" b="1" i="1" dirty="0">
                <a:latin typeface="Bookman Old Style" panose="02050604050505020204" pitchFamily="18" charset="0"/>
              </a:rPr>
              <a:t>none repetitive</a:t>
            </a:r>
            <a:r>
              <a:rPr lang="en-US" sz="2800" dirty="0">
                <a:latin typeface="Bookman Old Style" panose="02050604050505020204" pitchFamily="18" charset="0"/>
              </a:rPr>
              <a:t> within an organization;</a:t>
            </a:r>
          </a:p>
          <a:p>
            <a:pPr>
              <a:lnSpc>
                <a:spcPct val="90000"/>
              </a:lnSpc>
              <a:buClr>
                <a:schemeClr val="tx1"/>
              </a:buClr>
              <a:buFont typeface="Wingdings" panose="05000000000000000000" pitchFamily="2" charset="2"/>
              <a:buChar char="q"/>
              <a:defRPr/>
            </a:pPr>
            <a:r>
              <a:rPr lang="en-US" sz="2800" dirty="0">
                <a:latin typeface="Bookman Old Style" panose="02050604050505020204" pitchFamily="18" charset="0"/>
              </a:rPr>
              <a:t> Has a </a:t>
            </a:r>
            <a:r>
              <a:rPr lang="en-US" sz="2800" b="1" i="1" dirty="0">
                <a:latin typeface="Bookman Old Style" panose="02050604050505020204" pitchFamily="18" charset="0"/>
              </a:rPr>
              <a:t>defined scope;</a:t>
            </a:r>
          </a:p>
          <a:p>
            <a:pPr>
              <a:lnSpc>
                <a:spcPct val="90000"/>
              </a:lnSpc>
              <a:buClr>
                <a:schemeClr val="tx1"/>
              </a:buClr>
              <a:buFont typeface="Wingdings" panose="05000000000000000000" pitchFamily="2" charset="2"/>
              <a:buChar char="q"/>
              <a:defRPr/>
            </a:pPr>
            <a:r>
              <a:rPr lang="en-US" sz="2800" dirty="0">
                <a:latin typeface="Bookman Old Style" panose="02050604050505020204" pitchFamily="18" charset="0"/>
              </a:rPr>
              <a:t> Has a </a:t>
            </a:r>
            <a:r>
              <a:rPr lang="en-US" sz="2800" b="1" i="1" dirty="0">
                <a:latin typeface="Bookman Old Style" panose="02050604050505020204" pitchFamily="18" charset="0"/>
              </a:rPr>
              <a:t>start</a:t>
            </a:r>
            <a:r>
              <a:rPr lang="en-US" sz="2800" dirty="0">
                <a:latin typeface="Bookman Old Style" panose="02050604050505020204" pitchFamily="18" charset="0"/>
              </a:rPr>
              <a:t> and a </a:t>
            </a:r>
            <a:r>
              <a:rPr lang="en-US" sz="2800" b="1" i="1" dirty="0">
                <a:latin typeface="Bookman Old Style" panose="02050604050505020204" pitchFamily="18" charset="0"/>
              </a:rPr>
              <a:t>finish</a:t>
            </a:r>
            <a:r>
              <a:rPr lang="en-US" sz="2800" i="1" dirty="0">
                <a:latin typeface="Bookman Old Style" panose="02050604050505020204" pitchFamily="18" charset="0"/>
              </a:rPr>
              <a:t> </a:t>
            </a:r>
            <a:r>
              <a:rPr lang="en-US" sz="2800" dirty="0">
                <a:latin typeface="Bookman Old Style" panose="02050604050505020204" pitchFamily="18" charset="0"/>
              </a:rPr>
              <a:t>date</a:t>
            </a:r>
            <a:r>
              <a:rPr lang="en-US" sz="2800" i="1" dirty="0">
                <a:latin typeface="Bookman Old Style" panose="02050604050505020204" pitchFamily="18" charset="0"/>
              </a:rPr>
              <a:t>;</a:t>
            </a:r>
          </a:p>
          <a:p>
            <a:pPr>
              <a:lnSpc>
                <a:spcPct val="90000"/>
              </a:lnSpc>
              <a:buClr>
                <a:schemeClr val="tx1"/>
              </a:buClr>
              <a:buFont typeface="Wingdings" panose="05000000000000000000" pitchFamily="2" charset="2"/>
              <a:buChar char="q"/>
              <a:defRPr/>
            </a:pPr>
            <a:r>
              <a:rPr lang="en-US" sz="2800" b="1" i="1" dirty="0">
                <a:latin typeface="Bookman Old Style" panose="02050604050505020204" pitchFamily="18" charset="0"/>
              </a:rPr>
              <a:t> Limited resources</a:t>
            </a:r>
            <a:r>
              <a:rPr lang="en-US" sz="2800" dirty="0">
                <a:latin typeface="Bookman Old Style" panose="02050604050505020204" pitchFamily="18" charset="0"/>
              </a:rPr>
              <a:t> and budget;</a:t>
            </a:r>
          </a:p>
          <a:p>
            <a:pPr>
              <a:lnSpc>
                <a:spcPct val="90000"/>
              </a:lnSpc>
              <a:buClr>
                <a:schemeClr val="tx1"/>
              </a:buClr>
              <a:buFont typeface="Wingdings" panose="05000000000000000000" pitchFamily="2" charset="2"/>
              <a:buChar char="q"/>
              <a:defRPr/>
            </a:pPr>
            <a:r>
              <a:rPr lang="en-US" sz="2800" dirty="0">
                <a:latin typeface="Bookman Old Style" panose="02050604050505020204" pitchFamily="18" charset="0"/>
              </a:rPr>
              <a:t> </a:t>
            </a:r>
            <a:r>
              <a:rPr lang="en-US" sz="2800" b="1" i="1" dirty="0">
                <a:latin typeface="Bookman Old Style" panose="02050604050505020204" pitchFamily="18" charset="0"/>
              </a:rPr>
              <a:t>Involves many people</a:t>
            </a:r>
            <a:r>
              <a:rPr lang="en-US" sz="2800" dirty="0">
                <a:latin typeface="Bookman Old Style" panose="02050604050505020204" pitchFamily="18" charset="0"/>
              </a:rPr>
              <a:t> across functional areas in the organization;</a:t>
            </a:r>
          </a:p>
          <a:p>
            <a:pPr>
              <a:lnSpc>
                <a:spcPct val="90000"/>
              </a:lnSpc>
              <a:buClr>
                <a:schemeClr val="tx1"/>
              </a:buClr>
              <a:buFont typeface="Wingdings" panose="05000000000000000000" pitchFamily="2" charset="2"/>
              <a:buChar char="q"/>
              <a:defRPr/>
            </a:pPr>
            <a:r>
              <a:rPr lang="en-US" sz="2800" dirty="0">
                <a:latin typeface="Bookman Old Style" panose="02050604050505020204" pitchFamily="18" charset="0"/>
              </a:rPr>
              <a:t>Range in </a:t>
            </a:r>
            <a:r>
              <a:rPr lang="en-US" sz="2800" b="1" i="1" dirty="0">
                <a:latin typeface="Bookman Old Style" panose="02050604050505020204" pitchFamily="18" charset="0"/>
              </a:rPr>
              <a:t>size, scope, cost and time;</a:t>
            </a:r>
          </a:p>
          <a:p>
            <a:pPr>
              <a:lnSpc>
                <a:spcPct val="90000"/>
              </a:lnSpc>
              <a:buClr>
                <a:schemeClr val="tx1"/>
              </a:buClr>
              <a:buFont typeface="Wingdings" panose="05000000000000000000" pitchFamily="2" charset="2"/>
              <a:buChar char="q"/>
              <a:defRPr/>
            </a:pPr>
            <a:r>
              <a:rPr lang="en-US" sz="2800" b="1" i="1" dirty="0">
                <a:latin typeface="Bookman Old Style" panose="02050604050505020204" pitchFamily="18" charset="0"/>
              </a:rPr>
              <a:t>goal oriented</a:t>
            </a:r>
            <a:r>
              <a:rPr lang="en-US" sz="2800" dirty="0">
                <a:latin typeface="Bookman Old Style" panose="02050604050505020204" pitchFamily="18" charset="0"/>
              </a:rPr>
              <a:t>.</a:t>
            </a:r>
          </a:p>
          <a:p>
            <a:pPr marL="0" indent="0" algn="just">
              <a:spcBef>
                <a:spcPts val="0"/>
              </a:spcBef>
              <a:buNone/>
            </a:pPr>
            <a:endParaRPr lang="en-US" sz="2400" b="1" dirty="0">
              <a:latin typeface="Bookman Old Style" panose="02050604050505020204" pitchFamily="18" charset="0"/>
            </a:endParaRPr>
          </a:p>
        </p:txBody>
      </p:sp>
    </p:spTree>
    <p:extLst>
      <p:ext uri="{BB962C8B-B14F-4D97-AF65-F5344CB8AC3E}">
        <p14:creationId xmlns:p14="http://schemas.microsoft.com/office/powerpoint/2010/main" val="24897377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457200" y="277813"/>
            <a:ext cx="8229600" cy="560387"/>
          </a:xfrm>
        </p:spPr>
        <p:txBody>
          <a:bodyPr>
            <a:normAutofit fontScale="90000"/>
          </a:bodyPr>
          <a:lstStyle/>
          <a:p>
            <a:pPr eaLnBrk="1" hangingPunct="1">
              <a:defRPr/>
            </a:pPr>
            <a:r>
              <a:rPr lang="en-US" sz="3600" b="1" dirty="0">
                <a:latin typeface="Bookman Old Style" panose="02050604050505020204" pitchFamily="18" charset="0"/>
              </a:rPr>
              <a:t>Examples of Projects</a:t>
            </a:r>
          </a:p>
        </p:txBody>
      </p:sp>
      <p:sp>
        <p:nvSpPr>
          <p:cNvPr id="122883" name="Rectangle 3"/>
          <p:cNvSpPr>
            <a:spLocks noGrp="1" noChangeArrowheads="1"/>
          </p:cNvSpPr>
          <p:nvPr>
            <p:ph type="body" idx="1"/>
          </p:nvPr>
        </p:nvSpPr>
        <p:spPr>
          <a:xfrm>
            <a:off x="0" y="1066800"/>
            <a:ext cx="9144000" cy="5562600"/>
          </a:xfrm>
        </p:spPr>
        <p:txBody>
          <a:bodyPr/>
          <a:lstStyle/>
          <a:p>
            <a:pPr eaLnBrk="1" hangingPunct="1">
              <a:lnSpc>
                <a:spcPct val="90000"/>
              </a:lnSpc>
              <a:buFont typeface="Wingdings" panose="05000000000000000000" pitchFamily="2" charset="2"/>
              <a:buNone/>
              <a:defRPr/>
            </a:pPr>
            <a:r>
              <a:rPr lang="en-US" sz="2800" b="1" dirty="0">
                <a:latin typeface="Bookman Old Style" panose="02050604050505020204" pitchFamily="18" charset="0"/>
              </a:rPr>
              <a:t>Industrial Projects:</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Designing or Constructing a house</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Provide gas supply to an industrial estate</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Build a motor way </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Design a new car</a:t>
            </a:r>
          </a:p>
          <a:p>
            <a:pPr eaLnBrk="1" hangingPunct="1">
              <a:lnSpc>
                <a:spcPct val="90000"/>
              </a:lnSpc>
              <a:buFont typeface="Wingdings" panose="05000000000000000000" pitchFamily="2" charset="2"/>
              <a:buNone/>
              <a:defRPr/>
            </a:pPr>
            <a:endParaRPr lang="en-US" sz="2800" dirty="0">
              <a:latin typeface="Bookman Old Style" panose="02050604050505020204" pitchFamily="18" charset="0"/>
            </a:endParaRPr>
          </a:p>
          <a:p>
            <a:pPr eaLnBrk="1" hangingPunct="1">
              <a:lnSpc>
                <a:spcPct val="90000"/>
              </a:lnSpc>
              <a:buFont typeface="Wingdings" panose="05000000000000000000" pitchFamily="2" charset="2"/>
              <a:buNone/>
              <a:defRPr/>
            </a:pPr>
            <a:r>
              <a:rPr lang="en-US" sz="2800" b="1" dirty="0">
                <a:latin typeface="Bookman Old Style" panose="02050604050505020204" pitchFamily="18" charset="0"/>
              </a:rPr>
              <a:t>Business Projects</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Develop a new course</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Develop a computer system</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Launch a new product</a:t>
            </a:r>
          </a:p>
          <a:p>
            <a:pPr eaLnBrk="1" hangingPunct="1">
              <a:lnSpc>
                <a:spcPct val="90000"/>
              </a:lnSpc>
              <a:buFont typeface="Wingdings" panose="05000000000000000000" pitchFamily="2" charset="2"/>
              <a:buChar char="q"/>
              <a:defRPr/>
            </a:pPr>
            <a:r>
              <a:rPr lang="en-US" sz="2800" dirty="0">
                <a:latin typeface="Bookman Old Style" panose="02050604050505020204" pitchFamily="18" charset="0"/>
              </a:rPr>
              <a:t>Prepare annual report</a:t>
            </a:r>
          </a:p>
          <a:p>
            <a:pPr eaLnBrk="1" hangingPunct="1">
              <a:lnSpc>
                <a:spcPct val="90000"/>
              </a:lnSpc>
              <a:buFont typeface="Wingdings" panose="05000000000000000000" pitchFamily="2" charset="2"/>
              <a:buNone/>
              <a:defRPr/>
            </a:pP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68</a:t>
            </a:fld>
            <a:endParaRPr lang="en-US">
              <a:solidFill>
                <a:prstClr val="black">
                  <a:tint val="75000"/>
                </a:prstClr>
              </a:solidFill>
            </a:endParaRPr>
          </a:p>
        </p:txBody>
      </p:sp>
    </p:spTree>
    <p:extLst>
      <p:ext uri="{BB962C8B-B14F-4D97-AF65-F5344CB8AC3E}">
        <p14:creationId xmlns:p14="http://schemas.microsoft.com/office/powerpoint/2010/main" val="42392290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additive="base">
                                        <p:cTn id="7" dur="500" fill="hold"/>
                                        <p:tgtEl>
                                          <p:spTgt spid="1228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88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22883">
                                            <p:txEl>
                                              <p:pRg st="1" end="1"/>
                                            </p:txEl>
                                          </p:spTgt>
                                        </p:tgtEl>
                                        <p:attrNameLst>
                                          <p:attrName>style.visibility</p:attrName>
                                        </p:attrNameLst>
                                      </p:cBhvr>
                                      <p:to>
                                        <p:strVal val="visible"/>
                                      </p:to>
                                    </p:set>
                                    <p:anim calcmode="lin" valueType="num">
                                      <p:cBhvr additive="base">
                                        <p:cTn id="13" dur="500" fill="hold"/>
                                        <p:tgtEl>
                                          <p:spTgt spid="1228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88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22883">
                                            <p:txEl>
                                              <p:pRg st="2" end="2"/>
                                            </p:txEl>
                                          </p:spTgt>
                                        </p:tgtEl>
                                        <p:attrNameLst>
                                          <p:attrName>style.visibility</p:attrName>
                                        </p:attrNameLst>
                                      </p:cBhvr>
                                      <p:to>
                                        <p:strVal val="visible"/>
                                      </p:to>
                                    </p:set>
                                    <p:anim calcmode="lin" valueType="num">
                                      <p:cBhvr additive="base">
                                        <p:cTn id="19" dur="500" fill="hold"/>
                                        <p:tgtEl>
                                          <p:spTgt spid="1228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88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22883">
                                            <p:txEl>
                                              <p:pRg st="3" end="3"/>
                                            </p:txEl>
                                          </p:spTgt>
                                        </p:tgtEl>
                                        <p:attrNameLst>
                                          <p:attrName>style.visibility</p:attrName>
                                        </p:attrNameLst>
                                      </p:cBhvr>
                                      <p:to>
                                        <p:strVal val="visible"/>
                                      </p:to>
                                    </p:set>
                                    <p:anim calcmode="lin" valueType="num">
                                      <p:cBhvr additive="base">
                                        <p:cTn id="25" dur="500" fill="hold"/>
                                        <p:tgtEl>
                                          <p:spTgt spid="1228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288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22883">
                                            <p:txEl>
                                              <p:pRg st="4" end="4"/>
                                            </p:txEl>
                                          </p:spTgt>
                                        </p:tgtEl>
                                        <p:attrNameLst>
                                          <p:attrName>style.visibility</p:attrName>
                                        </p:attrNameLst>
                                      </p:cBhvr>
                                      <p:to>
                                        <p:strVal val="visible"/>
                                      </p:to>
                                    </p:set>
                                    <p:anim calcmode="lin" valueType="num">
                                      <p:cBhvr additive="base">
                                        <p:cTn id="31" dur="500" fill="hold"/>
                                        <p:tgtEl>
                                          <p:spTgt spid="12288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288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22883">
                                            <p:txEl>
                                              <p:pRg st="6" end="6"/>
                                            </p:txEl>
                                          </p:spTgt>
                                        </p:tgtEl>
                                        <p:attrNameLst>
                                          <p:attrName>style.visibility</p:attrName>
                                        </p:attrNameLst>
                                      </p:cBhvr>
                                      <p:to>
                                        <p:strVal val="visible"/>
                                      </p:to>
                                    </p:set>
                                    <p:anim calcmode="lin" valueType="num">
                                      <p:cBhvr additive="base">
                                        <p:cTn id="37" dur="500" fill="hold"/>
                                        <p:tgtEl>
                                          <p:spTgt spid="12288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288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22883">
                                            <p:txEl>
                                              <p:pRg st="7" end="7"/>
                                            </p:txEl>
                                          </p:spTgt>
                                        </p:tgtEl>
                                        <p:attrNameLst>
                                          <p:attrName>style.visibility</p:attrName>
                                        </p:attrNameLst>
                                      </p:cBhvr>
                                      <p:to>
                                        <p:strVal val="visible"/>
                                      </p:to>
                                    </p:set>
                                    <p:anim calcmode="lin" valueType="num">
                                      <p:cBhvr additive="base">
                                        <p:cTn id="43" dur="500" fill="hold"/>
                                        <p:tgtEl>
                                          <p:spTgt spid="12288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2288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22883">
                                            <p:txEl>
                                              <p:pRg st="8" end="8"/>
                                            </p:txEl>
                                          </p:spTgt>
                                        </p:tgtEl>
                                        <p:attrNameLst>
                                          <p:attrName>style.visibility</p:attrName>
                                        </p:attrNameLst>
                                      </p:cBhvr>
                                      <p:to>
                                        <p:strVal val="visible"/>
                                      </p:to>
                                    </p:set>
                                    <p:anim calcmode="lin" valueType="num">
                                      <p:cBhvr additive="base">
                                        <p:cTn id="49" dur="500" fill="hold"/>
                                        <p:tgtEl>
                                          <p:spTgt spid="12288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288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122883">
                                            <p:txEl>
                                              <p:pRg st="9" end="9"/>
                                            </p:txEl>
                                          </p:spTgt>
                                        </p:tgtEl>
                                        <p:attrNameLst>
                                          <p:attrName>style.visibility</p:attrName>
                                        </p:attrNameLst>
                                      </p:cBhvr>
                                      <p:to>
                                        <p:strVal val="visible"/>
                                      </p:to>
                                    </p:set>
                                    <p:anim calcmode="lin" valueType="num">
                                      <p:cBhvr additive="base">
                                        <p:cTn id="55" dur="500" fill="hold"/>
                                        <p:tgtEl>
                                          <p:spTgt spid="12288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288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122883">
                                            <p:txEl>
                                              <p:pRg st="10" end="10"/>
                                            </p:txEl>
                                          </p:spTgt>
                                        </p:tgtEl>
                                        <p:attrNameLst>
                                          <p:attrName>style.visibility</p:attrName>
                                        </p:attrNameLst>
                                      </p:cBhvr>
                                      <p:to>
                                        <p:strVal val="visible"/>
                                      </p:to>
                                    </p:set>
                                    <p:anim calcmode="lin" valueType="num">
                                      <p:cBhvr additive="base">
                                        <p:cTn id="61" dur="500" fill="hold"/>
                                        <p:tgtEl>
                                          <p:spTgt spid="12288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22883">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0" y="0"/>
            <a:ext cx="8686800" cy="6858000"/>
          </a:xfrm>
        </p:spPr>
        <p:txBody>
          <a:bodyPr/>
          <a:lstStyle/>
          <a:p>
            <a:pPr eaLnBrk="1" hangingPunct="1">
              <a:lnSpc>
                <a:spcPct val="90000"/>
              </a:lnSpc>
              <a:buFont typeface="Wingdings" panose="05000000000000000000" pitchFamily="2" charset="2"/>
              <a:buNone/>
              <a:defRPr/>
            </a:pPr>
            <a:r>
              <a:rPr lang="en-US" sz="2800" b="1" dirty="0">
                <a:latin typeface="Bookman Old Style" panose="02050604050505020204" pitchFamily="18" charset="0"/>
              </a:rPr>
              <a:t>Personal Projects</a:t>
            </a:r>
            <a:r>
              <a:rPr lang="en-US" sz="2800" dirty="0">
                <a:latin typeface="Bookman Old Style" panose="02050604050505020204" pitchFamily="18" charset="0"/>
              </a:rPr>
              <a:t>:</a:t>
            </a:r>
          </a:p>
          <a:p>
            <a:pPr eaLnBrk="1" hangingPunct="1">
              <a:lnSpc>
                <a:spcPct val="90000"/>
              </a:lnSpc>
              <a:defRPr/>
            </a:pPr>
            <a:r>
              <a:rPr lang="en-US" sz="2800" dirty="0">
                <a:latin typeface="Bookman Old Style" panose="02050604050505020204" pitchFamily="18" charset="0"/>
              </a:rPr>
              <a:t>Obtaining an MBA (career project)</a:t>
            </a:r>
          </a:p>
          <a:p>
            <a:pPr eaLnBrk="1" hangingPunct="1">
              <a:lnSpc>
                <a:spcPct val="90000"/>
              </a:lnSpc>
              <a:defRPr/>
            </a:pPr>
            <a:r>
              <a:rPr lang="en-US" sz="2800" dirty="0">
                <a:latin typeface="Bookman Old Style" panose="02050604050505020204" pitchFamily="18" charset="0"/>
              </a:rPr>
              <a:t>Write a report</a:t>
            </a:r>
          </a:p>
          <a:p>
            <a:pPr eaLnBrk="1" hangingPunct="1">
              <a:lnSpc>
                <a:spcPct val="90000"/>
              </a:lnSpc>
              <a:defRPr/>
            </a:pPr>
            <a:r>
              <a:rPr lang="en-US" sz="2800" dirty="0">
                <a:latin typeface="Bookman Old Style" panose="02050604050505020204" pitchFamily="18" charset="0"/>
              </a:rPr>
              <a:t>Plan wedding</a:t>
            </a:r>
          </a:p>
          <a:p>
            <a:pPr eaLnBrk="1" hangingPunct="1">
              <a:lnSpc>
                <a:spcPct val="90000"/>
              </a:lnSpc>
              <a:defRPr/>
            </a:pPr>
            <a:r>
              <a:rPr lang="en-US" sz="2800" dirty="0">
                <a:latin typeface="Bookman Old Style" panose="02050604050505020204" pitchFamily="18" charset="0"/>
              </a:rPr>
              <a:t>Preparing a meal</a:t>
            </a:r>
          </a:p>
          <a:p>
            <a:pPr eaLnBrk="1" hangingPunct="1">
              <a:lnSpc>
                <a:spcPct val="90000"/>
              </a:lnSpc>
              <a:defRPr/>
            </a:pPr>
            <a:r>
              <a:rPr lang="en-US" sz="2800" dirty="0">
                <a:latin typeface="Bookman Old Style" panose="02050604050505020204" pitchFamily="18" charset="0"/>
              </a:rPr>
              <a:t>Plan a birthday party</a:t>
            </a:r>
          </a:p>
          <a:p>
            <a:pPr eaLnBrk="1" hangingPunct="1">
              <a:lnSpc>
                <a:spcPct val="90000"/>
              </a:lnSpc>
              <a:defRPr/>
            </a:pPr>
            <a:r>
              <a:rPr lang="en-US" sz="2800" dirty="0">
                <a:latin typeface="Bookman Old Style" panose="02050604050505020204" pitchFamily="18" charset="0"/>
              </a:rPr>
              <a:t>Plant a garden</a:t>
            </a:r>
          </a:p>
          <a:p>
            <a:pPr eaLnBrk="1" hangingPunct="1">
              <a:lnSpc>
                <a:spcPct val="90000"/>
              </a:lnSpc>
              <a:defRPr/>
            </a:pPr>
            <a:r>
              <a:rPr lang="en-US" sz="2800" dirty="0">
                <a:latin typeface="Bookman Old Style" panose="02050604050505020204" pitchFamily="18" charset="0"/>
              </a:rPr>
              <a:t>Build a house extension</a:t>
            </a:r>
          </a:p>
          <a:p>
            <a:pPr eaLnBrk="1" hangingPunct="1">
              <a:lnSpc>
                <a:spcPct val="90000"/>
              </a:lnSpc>
              <a:defRPr/>
            </a:pPr>
            <a:endParaRPr lang="en-US" sz="2800" dirty="0">
              <a:latin typeface="Bookman Old Style" panose="02050604050505020204" pitchFamily="18" charset="0"/>
            </a:endParaRPr>
          </a:p>
          <a:p>
            <a:pPr eaLnBrk="1" hangingPunct="1">
              <a:lnSpc>
                <a:spcPct val="90000"/>
              </a:lnSpc>
              <a:buFont typeface="Wingdings" panose="05000000000000000000" pitchFamily="2" charset="2"/>
              <a:buNone/>
              <a:defRPr/>
            </a:pPr>
            <a:r>
              <a:rPr lang="en-US" sz="2800" b="1" dirty="0">
                <a:latin typeface="Bookman Old Style" panose="02050604050505020204" pitchFamily="18" charset="0"/>
              </a:rPr>
              <a:t>Other projects:</a:t>
            </a:r>
          </a:p>
          <a:p>
            <a:pPr eaLnBrk="1" hangingPunct="1">
              <a:lnSpc>
                <a:spcPct val="90000"/>
              </a:lnSpc>
              <a:defRPr/>
            </a:pPr>
            <a:r>
              <a:rPr lang="en-US" dirty="0">
                <a:latin typeface="Bookman Old Style" panose="02050604050505020204" pitchFamily="18" charset="0"/>
              </a:rPr>
              <a:t>Disaster recovery operations;</a:t>
            </a:r>
          </a:p>
          <a:p>
            <a:pPr eaLnBrk="1" hangingPunct="1">
              <a:lnSpc>
                <a:spcPct val="90000"/>
              </a:lnSpc>
              <a:defRPr/>
            </a:pPr>
            <a:r>
              <a:rPr lang="en-US" dirty="0">
                <a:latin typeface="Bookman Old Style" panose="02050604050505020204" pitchFamily="18" charset="0"/>
              </a:rPr>
              <a:t>Olympic tournament; </a:t>
            </a:r>
          </a:p>
          <a:p>
            <a:pPr eaLnBrk="1" hangingPunct="1">
              <a:lnSpc>
                <a:spcPct val="90000"/>
              </a:lnSpc>
              <a:defRPr/>
            </a:pPr>
            <a:r>
              <a:rPr lang="en-US" dirty="0">
                <a:latin typeface="Bookman Old Style" panose="02050604050505020204" pitchFamily="18" charset="0"/>
              </a:rPr>
              <a:t>Preparing for a war:</a:t>
            </a:r>
          </a:p>
          <a:p>
            <a:pPr lvl="1" eaLnBrk="1" hangingPunct="1">
              <a:lnSpc>
                <a:spcPct val="90000"/>
              </a:lnSpc>
              <a:defRPr/>
            </a:pPr>
            <a:r>
              <a:rPr lang="en-US" dirty="0">
                <a:latin typeface="Bookman Old Style" panose="02050604050505020204" pitchFamily="18" charset="0"/>
              </a:rPr>
              <a:t>E.g. Gulf war  </a:t>
            </a:r>
            <a:endParaRPr lang="en-US" sz="24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69</a:t>
            </a:fld>
            <a:endParaRPr lang="en-US">
              <a:solidFill>
                <a:prstClr val="black">
                  <a:tint val="75000"/>
                </a:prstClr>
              </a:solidFill>
            </a:endParaRPr>
          </a:p>
        </p:txBody>
      </p:sp>
    </p:spTree>
    <p:extLst>
      <p:ext uri="{BB962C8B-B14F-4D97-AF65-F5344CB8AC3E}">
        <p14:creationId xmlns:p14="http://schemas.microsoft.com/office/powerpoint/2010/main" val="3685548592"/>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wipe(left)">
                                      <p:cBhvr>
                                        <p:cTn id="7" dur="500"/>
                                        <p:tgtEl>
                                          <p:spTgt spid="1730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059">
                                            <p:txEl>
                                              <p:pRg st="1" end="1"/>
                                            </p:txEl>
                                          </p:spTgt>
                                        </p:tgtEl>
                                        <p:attrNameLst>
                                          <p:attrName>style.visibility</p:attrName>
                                        </p:attrNameLst>
                                      </p:cBhvr>
                                      <p:to>
                                        <p:strVal val="visible"/>
                                      </p:to>
                                    </p:set>
                                    <p:animEffect transition="in" filter="wipe(left)">
                                      <p:cBhvr>
                                        <p:cTn id="12" dur="500"/>
                                        <p:tgtEl>
                                          <p:spTgt spid="1730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3059">
                                            <p:txEl>
                                              <p:pRg st="2" end="2"/>
                                            </p:txEl>
                                          </p:spTgt>
                                        </p:tgtEl>
                                        <p:attrNameLst>
                                          <p:attrName>style.visibility</p:attrName>
                                        </p:attrNameLst>
                                      </p:cBhvr>
                                      <p:to>
                                        <p:strVal val="visible"/>
                                      </p:to>
                                    </p:set>
                                    <p:animEffect transition="in" filter="wipe(left)">
                                      <p:cBhvr>
                                        <p:cTn id="17" dur="500"/>
                                        <p:tgtEl>
                                          <p:spTgt spid="17305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3059">
                                            <p:txEl>
                                              <p:pRg st="3" end="3"/>
                                            </p:txEl>
                                          </p:spTgt>
                                        </p:tgtEl>
                                        <p:attrNameLst>
                                          <p:attrName>style.visibility</p:attrName>
                                        </p:attrNameLst>
                                      </p:cBhvr>
                                      <p:to>
                                        <p:strVal val="visible"/>
                                      </p:to>
                                    </p:set>
                                    <p:animEffect transition="in" filter="wipe(left)">
                                      <p:cBhvr>
                                        <p:cTn id="22" dur="500"/>
                                        <p:tgtEl>
                                          <p:spTgt spid="17305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3059">
                                            <p:txEl>
                                              <p:pRg st="4" end="4"/>
                                            </p:txEl>
                                          </p:spTgt>
                                        </p:tgtEl>
                                        <p:attrNameLst>
                                          <p:attrName>style.visibility</p:attrName>
                                        </p:attrNameLst>
                                      </p:cBhvr>
                                      <p:to>
                                        <p:strVal val="visible"/>
                                      </p:to>
                                    </p:set>
                                    <p:animEffect transition="in" filter="wipe(left)">
                                      <p:cBhvr>
                                        <p:cTn id="27" dur="500"/>
                                        <p:tgtEl>
                                          <p:spTgt spid="17305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3059">
                                            <p:txEl>
                                              <p:pRg st="5" end="5"/>
                                            </p:txEl>
                                          </p:spTgt>
                                        </p:tgtEl>
                                        <p:attrNameLst>
                                          <p:attrName>style.visibility</p:attrName>
                                        </p:attrNameLst>
                                      </p:cBhvr>
                                      <p:to>
                                        <p:strVal val="visible"/>
                                      </p:to>
                                    </p:set>
                                    <p:animEffect transition="in" filter="wipe(left)">
                                      <p:cBhvr>
                                        <p:cTn id="32" dur="500"/>
                                        <p:tgtEl>
                                          <p:spTgt spid="17305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73059">
                                            <p:txEl>
                                              <p:pRg st="6" end="6"/>
                                            </p:txEl>
                                          </p:spTgt>
                                        </p:tgtEl>
                                        <p:attrNameLst>
                                          <p:attrName>style.visibility</p:attrName>
                                        </p:attrNameLst>
                                      </p:cBhvr>
                                      <p:to>
                                        <p:strVal val="visible"/>
                                      </p:to>
                                    </p:set>
                                    <p:animEffect transition="in" filter="wipe(left)">
                                      <p:cBhvr>
                                        <p:cTn id="37" dur="500"/>
                                        <p:tgtEl>
                                          <p:spTgt spid="17305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73059">
                                            <p:txEl>
                                              <p:pRg st="7" end="7"/>
                                            </p:txEl>
                                          </p:spTgt>
                                        </p:tgtEl>
                                        <p:attrNameLst>
                                          <p:attrName>style.visibility</p:attrName>
                                        </p:attrNameLst>
                                      </p:cBhvr>
                                      <p:to>
                                        <p:strVal val="visible"/>
                                      </p:to>
                                    </p:set>
                                    <p:animEffect transition="in" filter="wipe(left)">
                                      <p:cBhvr>
                                        <p:cTn id="42" dur="500"/>
                                        <p:tgtEl>
                                          <p:spTgt spid="17305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73059">
                                            <p:txEl>
                                              <p:pRg st="9" end="9"/>
                                            </p:txEl>
                                          </p:spTgt>
                                        </p:tgtEl>
                                        <p:attrNameLst>
                                          <p:attrName>style.visibility</p:attrName>
                                        </p:attrNameLst>
                                      </p:cBhvr>
                                      <p:to>
                                        <p:strVal val="visible"/>
                                      </p:to>
                                    </p:set>
                                    <p:animEffect transition="in" filter="wipe(left)">
                                      <p:cBhvr>
                                        <p:cTn id="47" dur="500"/>
                                        <p:tgtEl>
                                          <p:spTgt spid="173059">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73059">
                                            <p:txEl>
                                              <p:pRg st="10" end="10"/>
                                            </p:txEl>
                                          </p:spTgt>
                                        </p:tgtEl>
                                        <p:attrNameLst>
                                          <p:attrName>style.visibility</p:attrName>
                                        </p:attrNameLst>
                                      </p:cBhvr>
                                      <p:to>
                                        <p:strVal val="visible"/>
                                      </p:to>
                                    </p:set>
                                    <p:animEffect transition="in" filter="wipe(left)">
                                      <p:cBhvr>
                                        <p:cTn id="52" dur="500"/>
                                        <p:tgtEl>
                                          <p:spTgt spid="173059">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73059">
                                            <p:txEl>
                                              <p:pRg st="11" end="11"/>
                                            </p:txEl>
                                          </p:spTgt>
                                        </p:tgtEl>
                                        <p:attrNameLst>
                                          <p:attrName>style.visibility</p:attrName>
                                        </p:attrNameLst>
                                      </p:cBhvr>
                                      <p:to>
                                        <p:strVal val="visible"/>
                                      </p:to>
                                    </p:set>
                                    <p:animEffect transition="in" filter="wipe(left)">
                                      <p:cBhvr>
                                        <p:cTn id="57" dur="500"/>
                                        <p:tgtEl>
                                          <p:spTgt spid="173059">
                                            <p:txEl>
                                              <p:pRg st="11" end="11"/>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173059">
                                            <p:txEl>
                                              <p:pRg st="12" end="12"/>
                                            </p:txEl>
                                          </p:spTgt>
                                        </p:tgtEl>
                                        <p:attrNameLst>
                                          <p:attrName>style.visibility</p:attrName>
                                        </p:attrNameLst>
                                      </p:cBhvr>
                                      <p:to>
                                        <p:strVal val="visible"/>
                                      </p:to>
                                    </p:set>
                                    <p:animEffect transition="in" filter="wipe(left)">
                                      <p:cBhvr>
                                        <p:cTn id="62" dur="500"/>
                                        <p:tgtEl>
                                          <p:spTgt spid="173059">
                                            <p:txEl>
                                              <p:pRg st="12" end="12"/>
                                            </p:txEl>
                                          </p:spTgt>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173059">
                                            <p:txEl>
                                              <p:pRg st="13" end="13"/>
                                            </p:txEl>
                                          </p:spTgt>
                                        </p:tgtEl>
                                        <p:attrNameLst>
                                          <p:attrName>style.visibility</p:attrName>
                                        </p:attrNameLst>
                                      </p:cBhvr>
                                      <p:to>
                                        <p:strVal val="visible"/>
                                      </p:to>
                                    </p:set>
                                    <p:animEffect transition="in" filter="wipe(left)">
                                      <p:cBhvr>
                                        <p:cTn id="65" dur="500"/>
                                        <p:tgtEl>
                                          <p:spTgt spid="17305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gn="just">
              <a:lnSpc>
                <a:spcPct val="115000"/>
              </a:lnSpc>
              <a:spcBef>
                <a:spcPts val="0"/>
              </a:spcBef>
              <a:spcAft>
                <a:spcPts val="0"/>
              </a:spcAft>
            </a:pPr>
            <a:r>
              <a:rPr lang="en-US" sz="2200" dirty="0">
                <a:latin typeface="Bookman Old Style" panose="02050604050505020204" pitchFamily="18" charset="0"/>
              </a:rPr>
              <a:t>Reference</a:t>
            </a:r>
          </a:p>
          <a:p>
            <a:pPr marL="114300" marR="0" indent="-457200" algn="just">
              <a:lnSpc>
                <a:spcPct val="115000"/>
              </a:lnSpc>
              <a:spcBef>
                <a:spcPts val="0"/>
              </a:spcBef>
              <a:spcAft>
                <a:spcPts val="0"/>
              </a:spcAft>
              <a:buFont typeface="+mj-lt"/>
              <a:buAutoNum type="arabicPeriod"/>
            </a:pPr>
            <a:r>
              <a:rPr lang="en-US" sz="2200" b="0" dirty="0">
                <a:latin typeface="Bookman Old Style" panose="02050604050505020204" pitchFamily="18" charset="0"/>
              </a:rPr>
              <a:t>Cripps, G., Edmond, J. and Killian, R. (2000) </a:t>
            </a:r>
            <a:r>
              <a:rPr lang="en-US" sz="2200" b="0" i="1" dirty="0">
                <a:latin typeface="Bookman Old Style" panose="02050604050505020204" pitchFamily="18" charset="0"/>
              </a:rPr>
              <a:t>Guide to Designing and managing Community-based Health Financing Schemes in East and Southern Africa. </a:t>
            </a:r>
            <a:r>
              <a:rPr lang="en-US" sz="2200" b="0" dirty="0">
                <a:latin typeface="Bookman Old Style" panose="02050604050505020204" pitchFamily="18" charset="0"/>
              </a:rPr>
              <a:t>Bethesda, MD: </a:t>
            </a:r>
            <a:r>
              <a:rPr lang="en-US" sz="2200" b="0" dirty="0" err="1">
                <a:latin typeface="Bookman Old Style" panose="02050604050505020204" pitchFamily="18" charset="0"/>
              </a:rPr>
              <a:t>Abt</a:t>
            </a:r>
            <a:r>
              <a:rPr lang="en-US" sz="2200" b="0" dirty="0">
                <a:latin typeface="Bookman Old Style" panose="02050604050505020204" pitchFamily="18" charset="0"/>
              </a:rPr>
              <a:t> Associations, Partnerships for Health Reform</a:t>
            </a:r>
          </a:p>
          <a:p>
            <a:pPr marL="114300" marR="0" indent="-457200" algn="just">
              <a:lnSpc>
                <a:spcPct val="115000"/>
              </a:lnSpc>
              <a:spcBef>
                <a:spcPts val="0"/>
              </a:spcBef>
              <a:spcAft>
                <a:spcPts val="0"/>
              </a:spcAft>
              <a:buFont typeface="+mj-lt"/>
              <a:buAutoNum type="arabicPeriod"/>
            </a:pPr>
            <a:r>
              <a:rPr lang="en-US" sz="2200" b="0" dirty="0" err="1">
                <a:latin typeface="Bookman Old Style" panose="02050604050505020204" pitchFamily="18" charset="0"/>
              </a:rPr>
              <a:t>Donabedian</a:t>
            </a:r>
            <a:r>
              <a:rPr lang="en-US" sz="2200" b="0" dirty="0">
                <a:latin typeface="Bookman Old Style" panose="02050604050505020204" pitchFamily="18" charset="0"/>
              </a:rPr>
              <a:t>, A. (1980) </a:t>
            </a:r>
            <a:r>
              <a:rPr lang="en-US" sz="2200" b="0" i="1" dirty="0">
                <a:latin typeface="Bookman Old Style" panose="02050604050505020204" pitchFamily="18" charset="0"/>
              </a:rPr>
              <a:t>Explorations in Quality Assessment and Monitoring.</a:t>
            </a:r>
            <a:r>
              <a:rPr lang="en-US" sz="2200" b="0" dirty="0">
                <a:latin typeface="Bookman Old Style" panose="02050604050505020204" pitchFamily="18" charset="0"/>
              </a:rPr>
              <a:t> Ann Arbor, MI: Health Administration Press</a:t>
            </a:r>
          </a:p>
          <a:p>
            <a:pPr marL="114300" marR="0" indent="-457200" algn="just">
              <a:lnSpc>
                <a:spcPct val="115000"/>
              </a:lnSpc>
              <a:spcBef>
                <a:spcPts val="0"/>
              </a:spcBef>
              <a:spcAft>
                <a:spcPts val="0"/>
              </a:spcAft>
              <a:buFont typeface="+mj-lt"/>
              <a:buAutoNum type="arabicPeriod"/>
            </a:pPr>
            <a:r>
              <a:rPr lang="en-US" sz="2200" b="0" dirty="0">
                <a:latin typeface="Bookman Old Style" panose="02050604050505020204" pitchFamily="18" charset="0"/>
              </a:rPr>
              <a:t>Kenya Quality Model</a:t>
            </a:r>
          </a:p>
          <a:p>
            <a:pPr marL="114300" marR="0" indent="-457200" algn="just">
              <a:lnSpc>
                <a:spcPct val="115000"/>
              </a:lnSpc>
              <a:spcBef>
                <a:spcPts val="0"/>
              </a:spcBef>
              <a:spcAft>
                <a:spcPts val="0"/>
              </a:spcAft>
              <a:buFont typeface="+mj-lt"/>
              <a:buAutoNum type="arabicPeriod"/>
            </a:pPr>
            <a:r>
              <a:rPr lang="en-US" sz="2200" b="0" dirty="0">
                <a:latin typeface="Bookman Old Style" panose="02050604050505020204" pitchFamily="18" charset="0"/>
              </a:rPr>
              <a:t>Management Sciences for Health (2003) ‘Business Planning to Transform Your Organisation’ </a:t>
            </a:r>
            <a:r>
              <a:rPr lang="en-US" sz="2200" b="0" i="1" dirty="0">
                <a:latin typeface="Bookman Old Style" panose="02050604050505020204" pitchFamily="18" charset="0"/>
              </a:rPr>
              <a:t>The Manager</a:t>
            </a:r>
            <a:r>
              <a:rPr lang="en-US" sz="2200" b="0" dirty="0">
                <a:latin typeface="Bookman Old Style" panose="02050604050505020204" pitchFamily="18" charset="0"/>
              </a:rPr>
              <a:t>, Vol. 12, no. 3.</a:t>
            </a:r>
          </a:p>
          <a:p>
            <a:pPr marL="114300" marR="0" indent="-457200" algn="just">
              <a:lnSpc>
                <a:spcPct val="115000"/>
              </a:lnSpc>
              <a:spcBef>
                <a:spcPts val="0"/>
              </a:spcBef>
              <a:spcAft>
                <a:spcPts val="0"/>
              </a:spcAft>
              <a:buFont typeface="+mj-lt"/>
              <a:buAutoNum type="arabicPeriod"/>
            </a:pPr>
            <a:r>
              <a:rPr lang="en-US" sz="2200" b="0" dirty="0">
                <a:latin typeface="Bookman Old Style" panose="02050604050505020204" pitchFamily="18" charset="0"/>
              </a:rPr>
              <a:t>Management Sciences for Health and the World Health Organisation (1997) </a:t>
            </a:r>
            <a:r>
              <a:rPr lang="en-US" sz="2200" b="0" i="1" dirty="0">
                <a:latin typeface="Bookman Old Style" panose="02050604050505020204" pitchFamily="18" charset="0"/>
              </a:rPr>
              <a:t>Managing Drug Supply. </a:t>
            </a:r>
            <a:r>
              <a:rPr lang="en-US" sz="2200" b="0" dirty="0">
                <a:latin typeface="Bookman Old Style" panose="02050604050505020204" pitchFamily="18" charset="0"/>
              </a:rPr>
              <a:t>2</a:t>
            </a:r>
            <a:r>
              <a:rPr lang="en-US" sz="2200" b="0" baseline="30000" dirty="0">
                <a:latin typeface="Bookman Old Style" panose="02050604050505020204" pitchFamily="18" charset="0"/>
              </a:rPr>
              <a:t>nd</a:t>
            </a:r>
            <a:r>
              <a:rPr lang="en-US" sz="2200" b="0" dirty="0">
                <a:latin typeface="Bookman Old Style" panose="02050604050505020204" pitchFamily="18" charset="0"/>
              </a:rPr>
              <a:t> Edition. West Hartford, Connecticut: </a:t>
            </a:r>
            <a:r>
              <a:rPr lang="en-US" sz="2200" b="0" dirty="0" err="1">
                <a:latin typeface="Bookman Old Style" panose="02050604050505020204" pitchFamily="18" charset="0"/>
              </a:rPr>
              <a:t>Kumarian</a:t>
            </a:r>
            <a:r>
              <a:rPr lang="en-US" sz="2200" b="0" dirty="0">
                <a:latin typeface="Bookman Old Style" panose="02050604050505020204" pitchFamily="18" charset="0"/>
              </a:rPr>
              <a:t> Press, Inc.</a:t>
            </a:r>
          </a:p>
          <a:p>
            <a:pPr marL="114300" marR="0" indent="-457200" algn="just">
              <a:lnSpc>
                <a:spcPct val="115000"/>
              </a:lnSpc>
              <a:spcBef>
                <a:spcPts val="0"/>
              </a:spcBef>
              <a:spcAft>
                <a:spcPts val="0"/>
              </a:spcAft>
              <a:buFont typeface="+mj-lt"/>
              <a:buAutoNum type="arabicPeriod"/>
            </a:pPr>
            <a:r>
              <a:rPr lang="en-US" sz="2200" b="0" dirty="0">
                <a:latin typeface="Bookman Old Style" panose="02050604050505020204" pitchFamily="18" charset="0"/>
              </a:rPr>
              <a:t>Sullivan, Eleanor J. and Decker, P. J. (1997) </a:t>
            </a:r>
            <a:r>
              <a:rPr lang="en-US" sz="2200" b="0" i="1" dirty="0">
                <a:latin typeface="Bookman Old Style" panose="02050604050505020204" pitchFamily="18" charset="0"/>
              </a:rPr>
              <a:t>Effective Leadership and Management in Nursing</a:t>
            </a:r>
            <a:r>
              <a:rPr lang="en-US" sz="2200" b="0" dirty="0">
                <a:latin typeface="Bookman Old Style" panose="02050604050505020204" pitchFamily="18" charset="0"/>
              </a:rPr>
              <a:t>. 4</a:t>
            </a:r>
            <a:r>
              <a:rPr lang="en-US" sz="2200" b="0" baseline="30000" dirty="0">
                <a:latin typeface="Bookman Old Style" panose="02050604050505020204" pitchFamily="18" charset="0"/>
              </a:rPr>
              <a:t>th</a:t>
            </a:r>
            <a:r>
              <a:rPr lang="en-US" sz="2200" b="0" dirty="0">
                <a:latin typeface="Bookman Old Style" panose="02050604050505020204" pitchFamily="18" charset="0"/>
              </a:rPr>
              <a:t> ed. Menlo Park, CA: Addison Wesley Nursing</a:t>
            </a:r>
          </a:p>
          <a:p>
            <a:pPr marL="0" marR="0" indent="0" algn="just">
              <a:lnSpc>
                <a:spcPct val="115000"/>
              </a:lnSpc>
              <a:spcBef>
                <a:spcPts val="0"/>
              </a:spcBef>
              <a:spcAft>
                <a:spcPts val="0"/>
              </a:spcAft>
            </a:pPr>
            <a:endParaRPr lang="en-US" sz="2200" b="0" dirty="0">
              <a:latin typeface="Bookman Old Style" panose="02050604050505020204" pitchFamily="18" charset="0"/>
            </a:endParaRPr>
          </a:p>
          <a:p>
            <a:pPr marL="0" marR="0">
              <a:lnSpc>
                <a:spcPct val="115000"/>
              </a:lnSpc>
              <a:spcBef>
                <a:spcPts val="0"/>
              </a:spcBef>
              <a:spcAft>
                <a:spcPts val="0"/>
              </a:spcAft>
            </a:pPr>
            <a:endParaRPr lang="en-US" sz="2800" b="0" dirty="0">
              <a:latin typeface="Bookman Old Style" panose="02050604050505020204" pitchFamily="18" charset="0"/>
            </a:endParaRPr>
          </a:p>
          <a:p>
            <a:pPr marL="0" marR="0" algn="ctr">
              <a:lnSpc>
                <a:spcPct val="115000"/>
              </a:lnSpc>
              <a:spcBef>
                <a:spcPts val="0"/>
              </a:spcBef>
              <a:spcAft>
                <a:spcPts val="0"/>
              </a:spcAft>
            </a:pPr>
            <a:endParaRPr lang="en-US" sz="2800" b="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F2688A58-7EBD-4352-985F-DBE786E37319}" type="slidenum">
              <a:rPr lang="en-US" smtClean="0"/>
              <a:t>7</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9197902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0" y="0"/>
            <a:ext cx="8686800" cy="6858000"/>
          </a:xfrm>
        </p:spPr>
        <p:txBody>
          <a:bodyPr>
            <a:normAutofit lnSpcReduction="10000"/>
          </a:bodyPr>
          <a:lstStyle/>
          <a:p>
            <a:pPr eaLnBrk="1" hangingPunct="1">
              <a:lnSpc>
                <a:spcPct val="90000"/>
              </a:lnSpc>
              <a:buFont typeface="Wingdings" panose="05000000000000000000" pitchFamily="2" charset="2"/>
              <a:buNone/>
              <a:defRPr/>
            </a:pPr>
            <a:r>
              <a:rPr lang="en-US" sz="2800" b="1" dirty="0">
                <a:latin typeface="Bookman Old Style" panose="02050604050505020204" pitchFamily="18" charset="0"/>
              </a:rPr>
              <a:t>Why are Projects Important?</a:t>
            </a:r>
          </a:p>
          <a:p>
            <a:pPr marL="514350" indent="-514350" algn="just">
              <a:buFont typeface="Calibri" panose="020F0502020204030204" pitchFamily="34" charset="0"/>
              <a:buAutoNum type="arabicPeriod"/>
            </a:pPr>
            <a:r>
              <a:rPr lang="en-US" altLang="en-US" sz="2400" b="1" dirty="0">
                <a:latin typeface="Bookman Old Style" panose="02050604050505020204" pitchFamily="18" charset="0"/>
              </a:rPr>
              <a:t>Shortened project life cycle </a:t>
            </a:r>
            <a:r>
              <a:rPr lang="en-US" altLang="en-US" sz="2400" dirty="0">
                <a:latin typeface="Bookman Old Style" panose="02050604050505020204" pitchFamily="18" charset="0"/>
              </a:rPr>
              <a:t>– increasingly, the life cycle of new products is measured in terms of months or even weeks, rather than years</a:t>
            </a:r>
          </a:p>
          <a:p>
            <a:pPr marL="514350" indent="-514350" algn="just">
              <a:buFont typeface="Calibri" panose="020F0502020204030204" pitchFamily="34" charset="0"/>
              <a:buAutoNum type="arabicPeriod"/>
            </a:pPr>
            <a:r>
              <a:rPr lang="en-US" altLang="en-US" sz="2400" b="1" dirty="0">
                <a:latin typeface="Bookman Old Style" panose="02050604050505020204" pitchFamily="18" charset="0"/>
              </a:rPr>
              <a:t>Narrow project launch windows </a:t>
            </a:r>
            <a:r>
              <a:rPr lang="en-US" altLang="en-US" sz="2400" dirty="0">
                <a:latin typeface="Bookman Old Style" panose="02050604050505020204" pitchFamily="18" charset="0"/>
              </a:rPr>
              <a:t>– organizations are aware of the dangers of missing the optimum point at which to launch a new product and must take a proactive view toward the timing of product introductions</a:t>
            </a:r>
          </a:p>
          <a:p>
            <a:pPr marL="514350" indent="-514350" algn="just">
              <a:buFont typeface="Arial" panose="020B0604020202020204" pitchFamily="34" charset="0"/>
              <a:buAutoNum type="arabicPeriod" startAt="3"/>
              <a:defRPr/>
            </a:pPr>
            <a:r>
              <a:rPr lang="en-US" sz="2400" b="1" dirty="0">
                <a:latin typeface="Bookman Old Style" panose="02050604050505020204" pitchFamily="18" charset="0"/>
              </a:rPr>
              <a:t>Increasingly technical and complex products </a:t>
            </a:r>
            <a:r>
              <a:rPr lang="en-US" sz="2400" dirty="0">
                <a:latin typeface="Bookman Old Style" panose="02050604050505020204" pitchFamily="18" charset="0"/>
              </a:rPr>
              <a:t>– the public’s appetite for “the next big thing” continues unabated and substantially unsatisfied. People want the new models of their consumer goods to be better, bigger (or smaller), faster and more complex than the old ones</a:t>
            </a:r>
          </a:p>
          <a:p>
            <a:pPr marL="514350" indent="-514350" algn="just">
              <a:buFont typeface="Arial" panose="020B0604020202020204" pitchFamily="34" charset="0"/>
              <a:buAutoNum type="arabicPeriod" startAt="3"/>
              <a:defRPr/>
            </a:pPr>
            <a:r>
              <a:rPr lang="en-US" sz="2400" b="1" dirty="0">
                <a:latin typeface="Bookman Old Style" panose="02050604050505020204" pitchFamily="18" charset="0"/>
              </a:rPr>
              <a:t>Emergence of global markets </a:t>
            </a:r>
            <a:r>
              <a:rPr lang="en-US" sz="2400" dirty="0">
                <a:latin typeface="Bookman Old Style" panose="02050604050505020204" pitchFamily="18" charset="0"/>
              </a:rPr>
              <a:t>– the increased globalization of the economy, coupled with enhanced methods for quickly interacting with customers, has created a new set of challenges for business</a:t>
            </a:r>
          </a:p>
          <a:p>
            <a:pPr eaLnBrk="1" hangingPunct="1">
              <a:lnSpc>
                <a:spcPct val="90000"/>
              </a:lnSpc>
              <a:buFont typeface="Wingdings" panose="05000000000000000000" pitchFamily="2" charset="2"/>
              <a:buNone/>
              <a:defRPr/>
            </a:pPr>
            <a:endParaRPr lang="en-US" sz="24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70</a:t>
            </a:fld>
            <a:endParaRPr lang="en-US">
              <a:solidFill>
                <a:prstClr val="black">
                  <a:tint val="75000"/>
                </a:prstClr>
              </a:solidFill>
            </a:endParaRPr>
          </a:p>
        </p:txBody>
      </p:sp>
    </p:spTree>
    <p:extLst>
      <p:ext uri="{BB962C8B-B14F-4D97-AF65-F5344CB8AC3E}">
        <p14:creationId xmlns:p14="http://schemas.microsoft.com/office/powerpoint/2010/main" val="2739190786"/>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wipe(left)">
                                      <p:cBhvr>
                                        <p:cTn id="7" dur="500"/>
                                        <p:tgtEl>
                                          <p:spTgt spid="173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059">
                                            <p:txEl>
                                              <p:pRg st="1" end="1"/>
                                            </p:txEl>
                                          </p:spTgt>
                                        </p:tgtEl>
                                        <p:attrNameLst>
                                          <p:attrName>style.visibility</p:attrName>
                                        </p:attrNameLst>
                                      </p:cBhvr>
                                      <p:to>
                                        <p:strVal val="visible"/>
                                      </p:to>
                                    </p:set>
                                    <p:animEffect transition="in" filter="wipe(left)">
                                      <p:cBhvr>
                                        <p:cTn id="12" dur="500"/>
                                        <p:tgtEl>
                                          <p:spTgt spid="173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3059">
                                            <p:txEl>
                                              <p:pRg st="2" end="2"/>
                                            </p:txEl>
                                          </p:spTgt>
                                        </p:tgtEl>
                                        <p:attrNameLst>
                                          <p:attrName>style.visibility</p:attrName>
                                        </p:attrNameLst>
                                      </p:cBhvr>
                                      <p:to>
                                        <p:strVal val="visible"/>
                                      </p:to>
                                    </p:set>
                                    <p:animEffect transition="in" filter="wipe(left)">
                                      <p:cBhvr>
                                        <p:cTn id="17" dur="500"/>
                                        <p:tgtEl>
                                          <p:spTgt spid="173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3059">
                                            <p:txEl>
                                              <p:pRg st="3" end="3"/>
                                            </p:txEl>
                                          </p:spTgt>
                                        </p:tgtEl>
                                        <p:attrNameLst>
                                          <p:attrName>style.visibility</p:attrName>
                                        </p:attrNameLst>
                                      </p:cBhvr>
                                      <p:to>
                                        <p:strVal val="visible"/>
                                      </p:to>
                                    </p:set>
                                    <p:animEffect transition="in" filter="wipe(left)">
                                      <p:cBhvr>
                                        <p:cTn id="22" dur="500"/>
                                        <p:tgtEl>
                                          <p:spTgt spid="1730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73059">
                                            <p:txEl>
                                              <p:pRg st="4" end="4"/>
                                            </p:txEl>
                                          </p:spTgt>
                                        </p:tgtEl>
                                        <p:attrNameLst>
                                          <p:attrName>style.visibility</p:attrName>
                                        </p:attrNameLst>
                                      </p:cBhvr>
                                      <p:to>
                                        <p:strVal val="visible"/>
                                      </p:to>
                                    </p:set>
                                    <p:animEffect transition="in" filter="wipe(left)">
                                      <p:cBhvr>
                                        <p:cTn id="27" dur="500"/>
                                        <p:tgtEl>
                                          <p:spTgt spid="173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0" y="0"/>
            <a:ext cx="8686800" cy="6858000"/>
          </a:xfrm>
        </p:spPr>
        <p:txBody>
          <a:bodyPr>
            <a:normAutofit/>
          </a:bodyPr>
          <a:lstStyle/>
          <a:p>
            <a:pPr algn="just" eaLnBrk="1" hangingPunct="1">
              <a:lnSpc>
                <a:spcPct val="90000"/>
              </a:lnSpc>
              <a:buFont typeface="Wingdings" panose="05000000000000000000" pitchFamily="2" charset="2"/>
              <a:buNone/>
              <a:defRPr/>
            </a:pPr>
            <a:r>
              <a:rPr lang="en-US" sz="2800" b="1" dirty="0">
                <a:latin typeface="Bookman Old Style" panose="02050604050505020204" pitchFamily="18" charset="0"/>
              </a:rPr>
              <a:t>Why are Projects Important?</a:t>
            </a:r>
          </a:p>
          <a:p>
            <a:pPr marL="0" indent="0" algn="just">
              <a:spcBef>
                <a:spcPts val="0"/>
              </a:spcBef>
              <a:buNone/>
              <a:defRPr/>
            </a:pPr>
            <a:r>
              <a:rPr lang="en-US" sz="2400" dirty="0">
                <a:latin typeface="Bookman Old Style" panose="02050604050505020204" pitchFamily="18" charset="0"/>
              </a:rPr>
              <a:t>Using project management, successful organizations of the future will recognize 	and learn to rapidly exploit the prospects 	offered by a global business environment</a:t>
            </a:r>
          </a:p>
          <a:p>
            <a:pPr marL="457200" indent="-457200" algn="just">
              <a:spcBef>
                <a:spcPts val="0"/>
              </a:spcBef>
              <a:buFont typeface="+mj-lt"/>
              <a:buAutoNum type="arabicPeriod" startAt="5"/>
              <a:defRPr/>
            </a:pPr>
            <a:r>
              <a:rPr lang="en-US" sz="2400" b="1" dirty="0">
                <a:latin typeface="Bookman Old Style" panose="02050604050505020204" pitchFamily="18" charset="0"/>
              </a:rPr>
              <a:t>An economic period marked by inflation </a:t>
            </a:r>
            <a:r>
              <a:rPr lang="en-US" sz="2400" dirty="0">
                <a:latin typeface="Bookman Old Style" panose="02050604050505020204" pitchFamily="18" charset="0"/>
              </a:rPr>
              <a:t>companies can’t continue to increase profit margins through simply raising prices for their products or services. As a tool designed to realize such goals as internal efficiency, project management is also a means to bolster profits</a:t>
            </a:r>
          </a:p>
          <a:p>
            <a:pPr eaLnBrk="1" hangingPunct="1">
              <a:lnSpc>
                <a:spcPct val="90000"/>
              </a:lnSpc>
              <a:buFont typeface="Wingdings" panose="05000000000000000000" pitchFamily="2" charset="2"/>
              <a:buNone/>
              <a:defRPr/>
            </a:pPr>
            <a:endParaRPr lang="en-US" sz="24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71</a:t>
            </a:fld>
            <a:endParaRPr lang="en-US">
              <a:solidFill>
                <a:prstClr val="black">
                  <a:tint val="75000"/>
                </a:prstClr>
              </a:solidFill>
            </a:endParaRPr>
          </a:p>
        </p:txBody>
      </p:sp>
    </p:spTree>
    <p:extLst>
      <p:ext uri="{BB962C8B-B14F-4D97-AF65-F5344CB8AC3E}">
        <p14:creationId xmlns:p14="http://schemas.microsoft.com/office/powerpoint/2010/main" val="3072480041"/>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wipe(left)">
                                      <p:cBhvr>
                                        <p:cTn id="7" dur="500"/>
                                        <p:tgtEl>
                                          <p:spTgt spid="173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059">
                                            <p:txEl>
                                              <p:pRg st="1" end="1"/>
                                            </p:txEl>
                                          </p:spTgt>
                                        </p:tgtEl>
                                        <p:attrNameLst>
                                          <p:attrName>style.visibility</p:attrName>
                                        </p:attrNameLst>
                                      </p:cBhvr>
                                      <p:to>
                                        <p:strVal val="visible"/>
                                      </p:to>
                                    </p:set>
                                    <p:animEffect transition="in" filter="wipe(left)">
                                      <p:cBhvr>
                                        <p:cTn id="12" dur="500"/>
                                        <p:tgtEl>
                                          <p:spTgt spid="173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3059">
                                            <p:txEl>
                                              <p:pRg st="2" end="2"/>
                                            </p:txEl>
                                          </p:spTgt>
                                        </p:tgtEl>
                                        <p:attrNameLst>
                                          <p:attrName>style.visibility</p:attrName>
                                        </p:attrNameLst>
                                      </p:cBhvr>
                                      <p:to>
                                        <p:strVal val="visible"/>
                                      </p:to>
                                    </p:set>
                                    <p:animEffect transition="in" filter="wipe(left)">
                                      <p:cBhvr>
                                        <p:cTn id="17" dur="500"/>
                                        <p:tgtEl>
                                          <p:spTgt spid="173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7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3059" name="Rectangle 3"/>
          <p:cNvSpPr>
            <a:spLocks noGrp="1" noChangeArrowheads="1"/>
          </p:cNvSpPr>
          <p:nvPr>
            <p:ph type="body" idx="1"/>
          </p:nvPr>
        </p:nvSpPr>
        <p:spPr>
          <a:xfrm>
            <a:off x="0" y="0"/>
            <a:ext cx="8686800" cy="6858000"/>
          </a:xfrm>
        </p:spPr>
        <p:txBody>
          <a:bodyPr>
            <a:normAutofit/>
          </a:bodyPr>
          <a:lstStyle/>
          <a:p>
            <a:pPr algn="ctr" eaLnBrk="1" hangingPunct="1">
              <a:lnSpc>
                <a:spcPct val="90000"/>
              </a:lnSpc>
              <a:buFont typeface="Wingdings" panose="05000000000000000000" pitchFamily="2" charset="2"/>
              <a:buNone/>
              <a:defRPr/>
            </a:pPr>
            <a:r>
              <a:rPr lang="en-US" sz="2800" b="1" u="sng" dirty="0">
                <a:latin typeface="Bookman Old Style" panose="02050604050505020204" pitchFamily="18" charset="0"/>
              </a:rPr>
              <a:t>PROJECT LIFE CYCLE</a:t>
            </a:r>
          </a:p>
          <a:p>
            <a:pPr algn="just">
              <a:buFont typeface="Wingdings" panose="05000000000000000000" pitchFamily="2" charset="2"/>
              <a:buChar char="q"/>
              <a:defRPr/>
            </a:pPr>
            <a:r>
              <a:rPr lang="en-GB" sz="2800" dirty="0">
                <a:latin typeface="Bookman Old Style" panose="02050604050505020204" pitchFamily="18" charset="0"/>
              </a:rPr>
              <a:t>A project life cycle refers to the stages in a project’s development</a:t>
            </a:r>
          </a:p>
          <a:p>
            <a:pPr algn="just">
              <a:buFont typeface="Wingdings" panose="05000000000000000000" pitchFamily="2" charset="2"/>
              <a:buChar char="q"/>
              <a:defRPr/>
            </a:pPr>
            <a:r>
              <a:rPr lang="en-GB" sz="2800" dirty="0">
                <a:latin typeface="Bookman Old Style" panose="02050604050505020204" pitchFamily="18" charset="0"/>
              </a:rPr>
              <a:t>Life cycles are important because they demonstrate the logic that governs a project</a:t>
            </a:r>
          </a:p>
          <a:p>
            <a:pPr algn="just">
              <a:buFont typeface="Wingdings" panose="05000000000000000000" pitchFamily="2" charset="2"/>
              <a:buChar char="q"/>
              <a:defRPr/>
            </a:pPr>
            <a:r>
              <a:rPr lang="en-GB" sz="2800" dirty="0">
                <a:latin typeface="Bookman Old Style" panose="02050604050505020204" pitchFamily="18" charset="0"/>
              </a:rPr>
              <a:t>They also help in developing plans for carrying out the project</a:t>
            </a:r>
          </a:p>
          <a:p>
            <a:pPr algn="just" eaLnBrk="1" hangingPunct="1">
              <a:lnSpc>
                <a:spcPct val="90000"/>
              </a:lnSpc>
              <a:buFont typeface="Wingdings" panose="05000000000000000000" pitchFamily="2" charset="2"/>
              <a:buNone/>
              <a:defRPr/>
            </a:pPr>
            <a:endParaRPr lang="en-US" sz="2800" dirty="0">
              <a:latin typeface="Bookman Old Style" panose="02050604050505020204" pitchFamily="18" charset="0"/>
            </a:endParaRPr>
          </a:p>
          <a:p>
            <a:pPr algn="just" eaLnBrk="1" hangingPunct="1">
              <a:lnSpc>
                <a:spcPct val="90000"/>
              </a:lnSpc>
              <a:buFont typeface="Wingdings" panose="05000000000000000000" pitchFamily="2" charset="2"/>
              <a:buNone/>
              <a:defRPr/>
            </a:pP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72</a:t>
            </a:fld>
            <a:endParaRPr lang="en-US">
              <a:solidFill>
                <a:prstClr val="black">
                  <a:tint val="75000"/>
                </a:prstClr>
              </a:solidFill>
            </a:endParaRPr>
          </a:p>
        </p:txBody>
      </p:sp>
    </p:spTree>
    <p:extLst>
      <p:ext uri="{BB962C8B-B14F-4D97-AF65-F5344CB8AC3E}">
        <p14:creationId xmlns:p14="http://schemas.microsoft.com/office/powerpoint/2010/main" val="4117020973"/>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059">
                                            <p:txEl>
                                              <p:pRg st="0" end="0"/>
                                            </p:txEl>
                                          </p:spTgt>
                                        </p:tgtEl>
                                        <p:attrNameLst>
                                          <p:attrName>style.visibility</p:attrName>
                                        </p:attrNameLst>
                                      </p:cBhvr>
                                      <p:to>
                                        <p:strVal val="visible"/>
                                      </p:to>
                                    </p:set>
                                    <p:animEffect transition="in" filter="wipe(left)">
                                      <p:cBhvr>
                                        <p:cTn id="7" dur="500"/>
                                        <p:tgtEl>
                                          <p:spTgt spid="173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059">
                                            <p:txEl>
                                              <p:pRg st="1" end="1"/>
                                            </p:txEl>
                                          </p:spTgt>
                                        </p:tgtEl>
                                        <p:attrNameLst>
                                          <p:attrName>style.visibility</p:attrName>
                                        </p:attrNameLst>
                                      </p:cBhvr>
                                      <p:to>
                                        <p:strVal val="visible"/>
                                      </p:to>
                                    </p:set>
                                    <p:animEffect transition="in" filter="wipe(left)">
                                      <p:cBhvr>
                                        <p:cTn id="12" dur="500"/>
                                        <p:tgtEl>
                                          <p:spTgt spid="173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3059">
                                            <p:txEl>
                                              <p:pRg st="2" end="2"/>
                                            </p:txEl>
                                          </p:spTgt>
                                        </p:tgtEl>
                                        <p:attrNameLst>
                                          <p:attrName>style.visibility</p:attrName>
                                        </p:attrNameLst>
                                      </p:cBhvr>
                                      <p:to>
                                        <p:strVal val="visible"/>
                                      </p:to>
                                    </p:set>
                                    <p:animEffect transition="in" filter="wipe(left)">
                                      <p:cBhvr>
                                        <p:cTn id="17" dur="500"/>
                                        <p:tgtEl>
                                          <p:spTgt spid="173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3059">
                                            <p:txEl>
                                              <p:pRg st="3" end="3"/>
                                            </p:txEl>
                                          </p:spTgt>
                                        </p:tgtEl>
                                        <p:attrNameLst>
                                          <p:attrName>style.visibility</p:attrName>
                                        </p:attrNameLst>
                                      </p:cBhvr>
                                      <p:to>
                                        <p:strVal val="visible"/>
                                      </p:to>
                                    </p:set>
                                    <p:animEffect transition="in" filter="wipe(left)">
                                      <p:cBhvr>
                                        <p:cTn id="22" dur="500"/>
                                        <p:tgtEl>
                                          <p:spTgt spid="1730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build="p"/>
    </p:bld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txBox="1">
            <a:spLocks/>
          </p:cNvSpPr>
          <p:nvPr/>
        </p:nvSpPr>
        <p:spPr>
          <a:xfrm>
            <a:off x="457200" y="277813"/>
            <a:ext cx="8229600" cy="1143000"/>
          </a:xfrm>
          <a:prstGeom prst="rect">
            <a:avLst/>
          </a:prstGeom>
        </p:spPr>
        <p:txBody>
          <a:bodyPr/>
          <a:lstStyle/>
          <a:p>
            <a:pPr algn="ctr">
              <a:defRPr/>
            </a:pPr>
            <a:r>
              <a:rPr lang="en-US" sz="4400" b="1" kern="0" dirty="0">
                <a:solidFill>
                  <a:prstClr val="black"/>
                </a:solidFill>
                <a:effectLst>
                  <a:outerShdw blurRad="38100" dist="38100" dir="2700000" algn="tl">
                    <a:srgbClr val="000000"/>
                  </a:outerShdw>
                </a:effectLst>
                <a:latin typeface="Bookman Old Style" panose="02050604050505020204" pitchFamily="18" charset="0"/>
              </a:rPr>
              <a:t>The Project Life Cycle</a:t>
            </a:r>
            <a:endParaRPr lang="en-US" sz="4400" kern="0" dirty="0">
              <a:solidFill>
                <a:prstClr val="black"/>
              </a:solidFill>
              <a:effectLst>
                <a:outerShdw blurRad="38100" dist="38100" dir="2700000" algn="tl">
                  <a:srgbClr val="000000"/>
                </a:outerShdw>
              </a:effectLst>
              <a:latin typeface="Bookman Old Style" panose="02050604050505020204" pitchFamily="18" charset="0"/>
            </a:endParaRPr>
          </a:p>
        </p:txBody>
      </p:sp>
      <p:graphicFrame>
        <p:nvGraphicFramePr>
          <p:cNvPr id="1026" name="Object 2"/>
          <p:cNvGraphicFramePr>
            <a:graphicFrameLocks noChangeAspect="1"/>
          </p:cNvGraphicFramePr>
          <p:nvPr>
            <p:extLst/>
          </p:nvPr>
        </p:nvGraphicFramePr>
        <p:xfrm>
          <a:off x="1676400" y="250104"/>
          <a:ext cx="7358063" cy="5570537"/>
        </p:xfrm>
        <a:graphic>
          <a:graphicData uri="http://schemas.openxmlformats.org/presentationml/2006/ole">
            <mc:AlternateContent xmlns:mc="http://schemas.openxmlformats.org/markup-compatibility/2006">
              <mc:Choice xmlns:v="urn:schemas-microsoft-com:vml" Requires="v">
                <p:oleObj spid="_x0000_s1065" name="Document" r:id="rId3" imgW="7366485" imgH="7084857" progId="Word.Document.8">
                  <p:embed/>
                </p:oleObj>
              </mc:Choice>
              <mc:Fallback>
                <p:oleObj name="Document" r:id="rId3" imgW="7366485" imgH="7084857"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50104"/>
                        <a:ext cx="7358063" cy="5570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B9FE58B4-0D08-45DE-8784-85A072816467}" type="slidenum">
              <a:rPr lang="en-US" smtClean="0">
                <a:solidFill>
                  <a:prstClr val="black">
                    <a:tint val="75000"/>
                  </a:prstClr>
                </a:solidFill>
              </a:rPr>
              <a:pPr/>
              <a:t>73</a:t>
            </a:fld>
            <a:endParaRPr lang="en-US">
              <a:solidFill>
                <a:prstClr val="black">
                  <a:tint val="75000"/>
                </a:prstClr>
              </a:solidFill>
            </a:endParaRPr>
          </a:p>
        </p:txBody>
      </p:sp>
    </p:spTree>
    <p:extLst>
      <p:ext uri="{BB962C8B-B14F-4D97-AF65-F5344CB8AC3E}">
        <p14:creationId xmlns:p14="http://schemas.microsoft.com/office/powerpoint/2010/main" val="166384627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a:xfrm>
            <a:off x="152400" y="0"/>
            <a:ext cx="8839200" cy="6858000"/>
          </a:xfrm>
        </p:spPr>
        <p:txBody>
          <a:bodyPr>
            <a:normAutofit/>
          </a:bodyPr>
          <a:lstStyle/>
          <a:p>
            <a:pPr marL="0" indent="0" algn="just">
              <a:lnSpc>
                <a:spcPct val="110000"/>
              </a:lnSpc>
              <a:spcBef>
                <a:spcPts val="0"/>
              </a:spcBef>
              <a:buNone/>
              <a:defRPr/>
            </a:pPr>
            <a:r>
              <a:rPr lang="en-US" b="1" dirty="0">
                <a:latin typeface="Bookman Old Style" panose="02050604050505020204" pitchFamily="18" charset="0"/>
              </a:rPr>
              <a:t>(a)The conceptual/Initiation phase</a:t>
            </a:r>
            <a:endParaRPr lang="en-US" dirty="0">
              <a:latin typeface="Bookman Old Style" panose="02050604050505020204" pitchFamily="18" charset="0"/>
            </a:endParaRPr>
          </a:p>
          <a:p>
            <a:pPr marL="0" indent="0" algn="just" eaLnBrk="1" hangingPunct="1">
              <a:lnSpc>
                <a:spcPct val="110000"/>
              </a:lnSpc>
              <a:spcBef>
                <a:spcPts val="0"/>
              </a:spcBef>
              <a:buFont typeface="Wingdings" panose="05000000000000000000" pitchFamily="2" charset="2"/>
              <a:buChar char="q"/>
              <a:defRPr/>
            </a:pPr>
            <a:r>
              <a:rPr lang="en-US" sz="2800" dirty="0">
                <a:latin typeface="Bookman Old Style" panose="02050604050505020204" pitchFamily="18" charset="0"/>
              </a:rPr>
              <a:t>Establish corporate objectives and constraints;</a:t>
            </a:r>
          </a:p>
          <a:p>
            <a:pPr marL="0" indent="0" algn="just">
              <a:lnSpc>
                <a:spcPct val="110000"/>
              </a:lnSpc>
              <a:spcBef>
                <a:spcPts val="0"/>
              </a:spcBef>
              <a:buFont typeface="Wingdings" panose="05000000000000000000" pitchFamily="2" charset="2"/>
              <a:buChar char="q"/>
              <a:defRPr/>
            </a:pPr>
            <a:r>
              <a:rPr lang="en-GB" sz="2800" dirty="0">
                <a:latin typeface="Bookman Old Style" panose="02050604050505020204" pitchFamily="18" charset="0"/>
              </a:rPr>
              <a:t>The development of the initial goal and technical specifications for a project. </a:t>
            </a:r>
          </a:p>
          <a:p>
            <a:pPr marL="0" indent="0" algn="just">
              <a:lnSpc>
                <a:spcPct val="110000"/>
              </a:lnSpc>
              <a:spcBef>
                <a:spcPts val="0"/>
              </a:spcBef>
              <a:buFont typeface="Wingdings" panose="05000000000000000000" pitchFamily="2" charset="2"/>
              <a:buChar char="q"/>
              <a:defRPr/>
            </a:pPr>
            <a:r>
              <a:rPr lang="en-GB" sz="2800" dirty="0">
                <a:latin typeface="Bookman Old Style" panose="02050604050505020204" pitchFamily="18" charset="0"/>
              </a:rPr>
              <a:t>Scope of the work is determined, necessary resources identified and stakeholders signed on</a:t>
            </a:r>
            <a:endParaRPr lang="en-US" sz="2800" dirty="0">
              <a:latin typeface="Bookman Old Style" panose="02050604050505020204" pitchFamily="18" charset="0"/>
            </a:endParaRPr>
          </a:p>
          <a:p>
            <a:pPr marL="0" indent="0" algn="just" eaLnBrk="1" hangingPunct="1">
              <a:lnSpc>
                <a:spcPct val="110000"/>
              </a:lnSpc>
              <a:spcBef>
                <a:spcPts val="0"/>
              </a:spcBef>
              <a:buFont typeface="Wingdings" panose="05000000000000000000" pitchFamily="2" charset="2"/>
              <a:buChar char="q"/>
              <a:defRPr/>
            </a:pPr>
            <a:r>
              <a:rPr lang="en-US" sz="2800" dirty="0">
                <a:latin typeface="Bookman Old Style" panose="02050604050505020204" pitchFamily="18" charset="0"/>
              </a:rPr>
              <a:t>Identify the need for the project within corporate strategy framework;</a:t>
            </a:r>
          </a:p>
          <a:p>
            <a:pPr marL="0" indent="0" algn="just" eaLnBrk="1" hangingPunct="1">
              <a:lnSpc>
                <a:spcPct val="110000"/>
              </a:lnSpc>
              <a:spcBef>
                <a:spcPts val="0"/>
              </a:spcBef>
              <a:buFont typeface="Wingdings" panose="05000000000000000000" pitchFamily="2" charset="2"/>
              <a:buChar char="q"/>
              <a:defRPr/>
            </a:pPr>
            <a:r>
              <a:rPr lang="en-US" sz="2800" dirty="0">
                <a:latin typeface="Bookman Old Style" panose="02050604050505020204" pitchFamily="18" charset="0"/>
              </a:rPr>
              <a:t>Investigate feasibility of proceeding with project; </a:t>
            </a:r>
          </a:p>
          <a:p>
            <a:pPr marL="0" indent="0" algn="just" eaLnBrk="1" hangingPunct="1">
              <a:lnSpc>
                <a:spcPct val="110000"/>
              </a:lnSpc>
              <a:spcBef>
                <a:spcPts val="0"/>
              </a:spcBef>
              <a:buFont typeface="Wingdings" panose="05000000000000000000" pitchFamily="2" charset="2"/>
              <a:buChar char="q"/>
              <a:defRPr/>
            </a:pPr>
            <a:r>
              <a:rPr lang="en-US" sz="2800" dirty="0">
                <a:latin typeface="Bookman Old Style" panose="02050604050505020204" pitchFamily="18" charset="0"/>
              </a:rPr>
              <a:t>Identify gaps in present market supply and areas of potential demand growth;</a:t>
            </a:r>
          </a:p>
          <a:p>
            <a:pPr marL="0" indent="0" algn="just" eaLnBrk="1" hangingPunct="1">
              <a:lnSpc>
                <a:spcPct val="110000"/>
              </a:lnSpc>
              <a:spcBef>
                <a:spcPts val="0"/>
              </a:spcBef>
              <a:buFont typeface="Wingdings" panose="05000000000000000000" pitchFamily="2" charset="2"/>
              <a:buChar char="q"/>
              <a:defRPr/>
            </a:pPr>
            <a:r>
              <a:rPr lang="en-US" sz="2800" dirty="0">
                <a:latin typeface="Bookman Old Style" panose="02050604050505020204" pitchFamily="18" charset="0"/>
              </a:rPr>
              <a:t>Identify long-term socio-economic trends in the demand for different types of project etc.</a:t>
            </a:r>
          </a:p>
          <a:p>
            <a:pPr eaLnBrk="1" hangingPunct="1">
              <a:lnSpc>
                <a:spcPct val="90000"/>
              </a:lnSpc>
              <a:defRPr/>
            </a:pP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74</a:t>
            </a:fld>
            <a:endParaRPr lang="en-US" dirty="0">
              <a:solidFill>
                <a:prstClr val="black">
                  <a:tint val="75000"/>
                </a:prstClr>
              </a:solidFill>
            </a:endParaRPr>
          </a:p>
        </p:txBody>
      </p:sp>
    </p:spTree>
    <p:extLst>
      <p:ext uri="{BB962C8B-B14F-4D97-AF65-F5344CB8AC3E}">
        <p14:creationId xmlns:p14="http://schemas.microsoft.com/office/powerpoint/2010/main" val="122625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 calcmode="lin" valueType="num">
                                      <p:cBhvr additive="base">
                                        <p:cTn id="7" dur="500" fill="hold"/>
                                        <p:tgtEl>
                                          <p:spTgt spid="158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872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58723">
                                            <p:txEl>
                                              <p:pRg st="1" end="1"/>
                                            </p:txEl>
                                          </p:spTgt>
                                        </p:tgtEl>
                                        <p:attrNameLst>
                                          <p:attrName>style.visibility</p:attrName>
                                        </p:attrNameLst>
                                      </p:cBhvr>
                                      <p:to>
                                        <p:strVal val="visible"/>
                                      </p:to>
                                    </p:set>
                                    <p:anim calcmode="lin" valueType="num">
                                      <p:cBhvr additive="base">
                                        <p:cTn id="13" dur="500" fill="hold"/>
                                        <p:tgtEl>
                                          <p:spTgt spid="1587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872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58723">
                                            <p:txEl>
                                              <p:pRg st="2" end="2"/>
                                            </p:txEl>
                                          </p:spTgt>
                                        </p:tgtEl>
                                        <p:attrNameLst>
                                          <p:attrName>style.visibility</p:attrName>
                                        </p:attrNameLst>
                                      </p:cBhvr>
                                      <p:to>
                                        <p:strVal val="visible"/>
                                      </p:to>
                                    </p:set>
                                    <p:anim calcmode="lin" valueType="num">
                                      <p:cBhvr additive="base">
                                        <p:cTn id="19" dur="500" fill="hold"/>
                                        <p:tgtEl>
                                          <p:spTgt spid="1587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872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58723">
                                            <p:txEl>
                                              <p:pRg st="3" end="3"/>
                                            </p:txEl>
                                          </p:spTgt>
                                        </p:tgtEl>
                                        <p:attrNameLst>
                                          <p:attrName>style.visibility</p:attrName>
                                        </p:attrNameLst>
                                      </p:cBhvr>
                                      <p:to>
                                        <p:strVal val="visible"/>
                                      </p:to>
                                    </p:set>
                                    <p:anim calcmode="lin" valueType="num">
                                      <p:cBhvr additive="base">
                                        <p:cTn id="25" dur="500" fill="hold"/>
                                        <p:tgtEl>
                                          <p:spTgt spid="1587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872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58723">
                                            <p:txEl>
                                              <p:pRg st="4" end="4"/>
                                            </p:txEl>
                                          </p:spTgt>
                                        </p:tgtEl>
                                        <p:attrNameLst>
                                          <p:attrName>style.visibility</p:attrName>
                                        </p:attrNameLst>
                                      </p:cBhvr>
                                      <p:to>
                                        <p:strVal val="visible"/>
                                      </p:to>
                                    </p:set>
                                    <p:anim calcmode="lin" valueType="num">
                                      <p:cBhvr additive="base">
                                        <p:cTn id="31" dur="500" fill="hold"/>
                                        <p:tgtEl>
                                          <p:spTgt spid="15872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872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58723">
                                            <p:txEl>
                                              <p:pRg st="5" end="5"/>
                                            </p:txEl>
                                          </p:spTgt>
                                        </p:tgtEl>
                                        <p:attrNameLst>
                                          <p:attrName>style.visibility</p:attrName>
                                        </p:attrNameLst>
                                      </p:cBhvr>
                                      <p:to>
                                        <p:strVal val="visible"/>
                                      </p:to>
                                    </p:set>
                                    <p:anim calcmode="lin" valueType="num">
                                      <p:cBhvr additive="base">
                                        <p:cTn id="37" dur="500" fill="hold"/>
                                        <p:tgtEl>
                                          <p:spTgt spid="15872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872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58723">
                                            <p:txEl>
                                              <p:pRg st="6" end="6"/>
                                            </p:txEl>
                                          </p:spTgt>
                                        </p:tgtEl>
                                        <p:attrNameLst>
                                          <p:attrName>style.visibility</p:attrName>
                                        </p:attrNameLst>
                                      </p:cBhvr>
                                      <p:to>
                                        <p:strVal val="visible"/>
                                      </p:to>
                                    </p:set>
                                    <p:anim calcmode="lin" valueType="num">
                                      <p:cBhvr additive="base">
                                        <p:cTn id="43" dur="500" fill="hold"/>
                                        <p:tgtEl>
                                          <p:spTgt spid="15872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872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58723">
                                            <p:txEl>
                                              <p:pRg st="7" end="7"/>
                                            </p:txEl>
                                          </p:spTgt>
                                        </p:tgtEl>
                                        <p:attrNameLst>
                                          <p:attrName>style.visibility</p:attrName>
                                        </p:attrNameLst>
                                      </p:cBhvr>
                                      <p:to>
                                        <p:strVal val="visible"/>
                                      </p:to>
                                    </p:set>
                                    <p:anim calcmode="lin" valueType="num">
                                      <p:cBhvr additive="base">
                                        <p:cTn id="49" dur="500" fill="hold"/>
                                        <p:tgtEl>
                                          <p:spTgt spid="15872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58723">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0" y="277813"/>
            <a:ext cx="9144000" cy="560387"/>
          </a:xfrm>
        </p:spPr>
        <p:txBody>
          <a:bodyPr>
            <a:normAutofit/>
          </a:bodyPr>
          <a:lstStyle/>
          <a:p>
            <a:pPr eaLnBrk="1" hangingPunct="1">
              <a:defRPr/>
            </a:pPr>
            <a:r>
              <a:rPr lang="en-US" sz="2800" b="1" dirty="0">
                <a:latin typeface="Bookman Old Style" panose="02050604050505020204" pitchFamily="18" charset="0"/>
              </a:rPr>
              <a:t>(b)	Design and Development / planning Phase</a:t>
            </a:r>
          </a:p>
        </p:txBody>
      </p:sp>
      <p:sp>
        <p:nvSpPr>
          <p:cNvPr id="160771" name="Rectangle 3"/>
          <p:cNvSpPr>
            <a:spLocks noGrp="1" noChangeArrowheads="1"/>
          </p:cNvSpPr>
          <p:nvPr>
            <p:ph type="body" idx="1"/>
          </p:nvPr>
        </p:nvSpPr>
        <p:spPr>
          <a:xfrm>
            <a:off x="0" y="914400"/>
            <a:ext cx="8915400" cy="5943600"/>
          </a:xfrm>
        </p:spPr>
        <p:txBody>
          <a:bodyPr>
            <a:normAutofit fontScale="92500" lnSpcReduction="20000"/>
          </a:bodyPr>
          <a:lstStyle/>
          <a:p>
            <a:pPr eaLnBrk="1" hangingPunct="1">
              <a:lnSpc>
                <a:spcPct val="90000"/>
              </a:lnSpc>
              <a:buFont typeface="Wingdings" panose="05000000000000000000" pitchFamily="2" charset="2"/>
              <a:buChar char="q"/>
              <a:defRPr/>
            </a:pPr>
            <a:r>
              <a:rPr lang="en-US" sz="2600" dirty="0">
                <a:latin typeface="Bookman Old Style" panose="02050604050505020204" pitchFamily="18" charset="0"/>
              </a:rPr>
              <a:t>Preferred option is designed in detail</a:t>
            </a:r>
          </a:p>
          <a:p>
            <a:pPr>
              <a:lnSpc>
                <a:spcPct val="90000"/>
              </a:lnSpc>
              <a:buFont typeface="Wingdings" panose="05000000000000000000" pitchFamily="2" charset="2"/>
              <a:buChar char="q"/>
              <a:defRPr/>
            </a:pPr>
            <a:r>
              <a:rPr lang="en-GB" sz="2600" dirty="0">
                <a:latin typeface="Bookman Old Style" panose="02050604050505020204" pitchFamily="18" charset="0"/>
              </a:rPr>
              <a:t>all detailed specifications, schematics, schedules and other plans are developed. Individual pieces of the project (work packages) are broken down into assignments and process for completion clearly delineated</a:t>
            </a:r>
          </a:p>
          <a:p>
            <a:pPr eaLnBrk="1" hangingPunct="1">
              <a:lnSpc>
                <a:spcPct val="90000"/>
              </a:lnSpc>
              <a:buFont typeface="Wingdings" panose="05000000000000000000" pitchFamily="2" charset="2"/>
              <a:buChar char="q"/>
              <a:defRPr/>
            </a:pPr>
            <a:endParaRPr lang="en-US" sz="2600" dirty="0">
              <a:latin typeface="Bookman Old Style" panose="02050604050505020204" pitchFamily="18" charset="0"/>
            </a:endParaRPr>
          </a:p>
          <a:p>
            <a:pPr eaLnBrk="1" hangingPunct="1">
              <a:lnSpc>
                <a:spcPct val="90000"/>
              </a:lnSpc>
              <a:buFont typeface="Wingdings" panose="05000000000000000000" pitchFamily="2" charset="2"/>
              <a:buChar char="q"/>
              <a:defRPr/>
            </a:pPr>
            <a:r>
              <a:rPr lang="en-US" sz="2600" dirty="0">
                <a:latin typeface="Bookman Old Style" panose="02050604050505020204" pitchFamily="18" charset="0"/>
              </a:rPr>
              <a:t>The build method is outlined</a:t>
            </a:r>
          </a:p>
          <a:p>
            <a:pPr lvl="2" eaLnBrk="1" hangingPunct="1">
              <a:lnSpc>
                <a:spcPct val="90000"/>
              </a:lnSpc>
              <a:buFont typeface="Wingdings" panose="05000000000000000000" pitchFamily="2" charset="2"/>
              <a:buChar char="q"/>
              <a:defRPr/>
            </a:pPr>
            <a:endParaRPr lang="en-US" sz="2600" dirty="0">
              <a:latin typeface="Bookman Old Style" panose="02050604050505020204" pitchFamily="18" charset="0"/>
            </a:endParaRPr>
          </a:p>
          <a:p>
            <a:pPr eaLnBrk="1" hangingPunct="1">
              <a:lnSpc>
                <a:spcPct val="90000"/>
              </a:lnSpc>
              <a:buFont typeface="Wingdings" panose="05000000000000000000" pitchFamily="2" charset="2"/>
              <a:buChar char="q"/>
              <a:defRPr/>
            </a:pPr>
            <a:r>
              <a:rPr lang="en-US" sz="2600" i="1" dirty="0">
                <a:latin typeface="Bookman Old Style" panose="02050604050505020204" pitchFamily="18" charset="0"/>
              </a:rPr>
              <a:t>Determine resource requirements</a:t>
            </a:r>
            <a:r>
              <a:rPr lang="en-US" sz="2600" dirty="0">
                <a:latin typeface="Bookman Old Style" panose="02050604050505020204" pitchFamily="18" charset="0"/>
              </a:rPr>
              <a:t> of each subsystem </a:t>
            </a:r>
          </a:p>
          <a:p>
            <a:pPr eaLnBrk="1" hangingPunct="1">
              <a:lnSpc>
                <a:spcPct val="90000"/>
              </a:lnSpc>
              <a:buFont typeface="Wingdings" panose="05000000000000000000" pitchFamily="2" charset="2"/>
              <a:buChar char="q"/>
              <a:defRPr/>
            </a:pPr>
            <a:endParaRPr lang="en-US" sz="2600" dirty="0">
              <a:latin typeface="Bookman Old Style" panose="02050604050505020204" pitchFamily="18" charset="0"/>
            </a:endParaRPr>
          </a:p>
          <a:p>
            <a:pPr eaLnBrk="1" hangingPunct="1">
              <a:lnSpc>
                <a:spcPct val="90000"/>
              </a:lnSpc>
              <a:buFont typeface="Wingdings" panose="05000000000000000000" pitchFamily="2" charset="2"/>
              <a:buChar char="q"/>
              <a:defRPr/>
            </a:pPr>
            <a:r>
              <a:rPr lang="en-US" sz="2600" dirty="0">
                <a:latin typeface="Bookman Old Style" panose="02050604050505020204" pitchFamily="18" charset="0"/>
              </a:rPr>
              <a:t> </a:t>
            </a:r>
            <a:r>
              <a:rPr lang="en-US" sz="2600" i="1" dirty="0">
                <a:latin typeface="Bookman Old Style" panose="02050604050505020204" pitchFamily="18" charset="0"/>
              </a:rPr>
              <a:t>Develop detailed schedules and plans</a:t>
            </a:r>
            <a:r>
              <a:rPr lang="en-US" sz="2600" dirty="0">
                <a:latin typeface="Bookman Old Style" panose="02050604050505020204" pitchFamily="18" charset="0"/>
              </a:rPr>
              <a:t> for implementing the project</a:t>
            </a:r>
          </a:p>
          <a:p>
            <a:pPr eaLnBrk="1" hangingPunct="1">
              <a:lnSpc>
                <a:spcPct val="90000"/>
              </a:lnSpc>
              <a:buFont typeface="Wingdings" panose="05000000000000000000" pitchFamily="2" charset="2"/>
              <a:buChar char="q"/>
              <a:defRPr/>
            </a:pPr>
            <a:endParaRPr lang="en-US" sz="2600" dirty="0">
              <a:latin typeface="Bookman Old Style" panose="02050604050505020204" pitchFamily="18" charset="0"/>
            </a:endParaRPr>
          </a:p>
          <a:p>
            <a:pPr eaLnBrk="1" hangingPunct="1">
              <a:lnSpc>
                <a:spcPct val="90000"/>
              </a:lnSpc>
              <a:buFont typeface="Wingdings" panose="05000000000000000000" pitchFamily="2" charset="2"/>
              <a:buChar char="q"/>
              <a:defRPr/>
            </a:pPr>
            <a:r>
              <a:rPr lang="en-US" sz="2600" i="1" dirty="0">
                <a:latin typeface="Bookman Old Style" panose="02050604050505020204" pitchFamily="18" charset="0"/>
              </a:rPr>
              <a:t>Determine financial and operational goals</a:t>
            </a:r>
            <a:r>
              <a:rPr lang="en-US" sz="2600" dirty="0">
                <a:latin typeface="Bookman Old Style" panose="02050604050505020204" pitchFamily="18" charset="0"/>
              </a:rPr>
              <a:t> and performance monitoring criteria</a:t>
            </a:r>
          </a:p>
          <a:p>
            <a:pPr eaLnBrk="1" hangingPunct="1">
              <a:lnSpc>
                <a:spcPct val="90000"/>
              </a:lnSpc>
              <a:buFont typeface="Wingdings" panose="05000000000000000000" pitchFamily="2" charset="2"/>
              <a:buChar char="q"/>
              <a:defRPr/>
            </a:pPr>
            <a:endParaRPr lang="en-US" sz="2600" dirty="0">
              <a:latin typeface="Bookman Old Style" panose="02050604050505020204" pitchFamily="18" charset="0"/>
            </a:endParaRPr>
          </a:p>
          <a:p>
            <a:pPr eaLnBrk="1" hangingPunct="1">
              <a:lnSpc>
                <a:spcPct val="90000"/>
              </a:lnSpc>
              <a:buFont typeface="Wingdings" panose="05000000000000000000" pitchFamily="2" charset="2"/>
              <a:buChar char="q"/>
              <a:defRPr/>
            </a:pPr>
            <a:r>
              <a:rPr lang="en-US" sz="2600" i="1" dirty="0">
                <a:latin typeface="Bookman Old Style" panose="02050604050505020204" pitchFamily="18" charset="0"/>
              </a:rPr>
              <a:t>Prepare detailed job descriptions</a:t>
            </a:r>
            <a:r>
              <a:rPr lang="en-US" sz="2600" dirty="0">
                <a:latin typeface="Bookman Old Style" panose="02050604050505020204" pitchFamily="18" charset="0"/>
              </a:rPr>
              <a:t>, work packages, manuals and contract specifications etc.</a:t>
            </a:r>
          </a:p>
          <a:p>
            <a:pPr eaLnBrk="1" hangingPunct="1">
              <a:lnSpc>
                <a:spcPct val="90000"/>
              </a:lnSpc>
              <a:buFont typeface="Wingdings" panose="05000000000000000000" pitchFamily="2" charset="2"/>
              <a:buNone/>
              <a:defRPr/>
            </a:pPr>
            <a:endParaRPr lang="en-US"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75</a:t>
            </a:fld>
            <a:endParaRPr lang="en-US">
              <a:solidFill>
                <a:prstClr val="black">
                  <a:tint val="75000"/>
                </a:prstClr>
              </a:solidFill>
            </a:endParaRPr>
          </a:p>
        </p:txBody>
      </p:sp>
    </p:spTree>
    <p:extLst>
      <p:ext uri="{BB962C8B-B14F-4D97-AF65-F5344CB8AC3E}">
        <p14:creationId xmlns:p14="http://schemas.microsoft.com/office/powerpoint/2010/main" val="3930641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60771">
                                            <p:txEl>
                                              <p:pRg st="1" end="1"/>
                                            </p:txEl>
                                          </p:spTgt>
                                        </p:tgtEl>
                                        <p:attrNameLst>
                                          <p:attrName>style.visibility</p:attrName>
                                        </p:attrNameLst>
                                      </p:cBhvr>
                                      <p:to>
                                        <p:strVal val="visible"/>
                                      </p:to>
                                    </p:set>
                                    <p:anim calcmode="lin" valueType="num">
                                      <p:cBhvr additive="base">
                                        <p:cTn id="13" dur="500" fill="hold"/>
                                        <p:tgtEl>
                                          <p:spTgt spid="1607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077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60771">
                                            <p:txEl>
                                              <p:pRg st="3" end="3"/>
                                            </p:txEl>
                                          </p:spTgt>
                                        </p:tgtEl>
                                        <p:attrNameLst>
                                          <p:attrName>style.visibility</p:attrName>
                                        </p:attrNameLst>
                                      </p:cBhvr>
                                      <p:to>
                                        <p:strVal val="visible"/>
                                      </p:to>
                                    </p:set>
                                    <p:anim calcmode="lin" valueType="num">
                                      <p:cBhvr additive="base">
                                        <p:cTn id="19" dur="500" fill="hold"/>
                                        <p:tgtEl>
                                          <p:spTgt spid="16077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0771">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60771">
                                            <p:txEl>
                                              <p:pRg st="5" end="5"/>
                                            </p:txEl>
                                          </p:spTgt>
                                        </p:tgtEl>
                                        <p:attrNameLst>
                                          <p:attrName>style.visibility</p:attrName>
                                        </p:attrNameLst>
                                      </p:cBhvr>
                                      <p:to>
                                        <p:strVal val="visible"/>
                                      </p:to>
                                    </p:set>
                                    <p:anim calcmode="lin" valueType="num">
                                      <p:cBhvr additive="base">
                                        <p:cTn id="25" dur="500" fill="hold"/>
                                        <p:tgtEl>
                                          <p:spTgt spid="16077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0771">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60771">
                                            <p:txEl>
                                              <p:pRg st="7" end="7"/>
                                            </p:txEl>
                                          </p:spTgt>
                                        </p:tgtEl>
                                        <p:attrNameLst>
                                          <p:attrName>style.visibility</p:attrName>
                                        </p:attrNameLst>
                                      </p:cBhvr>
                                      <p:to>
                                        <p:strVal val="visible"/>
                                      </p:to>
                                    </p:set>
                                    <p:anim calcmode="lin" valueType="num">
                                      <p:cBhvr additive="base">
                                        <p:cTn id="31" dur="500" fill="hold"/>
                                        <p:tgtEl>
                                          <p:spTgt spid="160771">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0771">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60771">
                                            <p:txEl>
                                              <p:pRg st="9" end="9"/>
                                            </p:txEl>
                                          </p:spTgt>
                                        </p:tgtEl>
                                        <p:attrNameLst>
                                          <p:attrName>style.visibility</p:attrName>
                                        </p:attrNameLst>
                                      </p:cBhvr>
                                      <p:to>
                                        <p:strVal val="visible"/>
                                      </p:to>
                                    </p:set>
                                    <p:anim calcmode="lin" valueType="num">
                                      <p:cBhvr additive="base">
                                        <p:cTn id="37" dur="500" fill="hold"/>
                                        <p:tgtEl>
                                          <p:spTgt spid="160771">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0771">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60771">
                                            <p:txEl>
                                              <p:pRg st="11" end="11"/>
                                            </p:txEl>
                                          </p:spTgt>
                                        </p:tgtEl>
                                        <p:attrNameLst>
                                          <p:attrName>style.visibility</p:attrName>
                                        </p:attrNameLst>
                                      </p:cBhvr>
                                      <p:to>
                                        <p:strVal val="visible"/>
                                      </p:to>
                                    </p:set>
                                    <p:anim calcmode="lin" valueType="num">
                                      <p:cBhvr additive="base">
                                        <p:cTn id="43" dur="500" fill="hold"/>
                                        <p:tgtEl>
                                          <p:spTgt spid="160771">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0771">
                                            <p:txEl>
                                              <p:pRg st="11" end="1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normAutofit fontScale="90000"/>
          </a:bodyPr>
          <a:lstStyle/>
          <a:p>
            <a:pPr eaLnBrk="1" hangingPunct="1">
              <a:defRPr/>
            </a:pPr>
            <a:r>
              <a:rPr lang="en-US" sz="2800" b="1" dirty="0">
                <a:latin typeface="Bookman Old Style" panose="02050604050505020204" pitchFamily="18" charset="0"/>
              </a:rPr>
              <a:t>(c) Implementation/Construction/Execution Phase</a:t>
            </a:r>
          </a:p>
        </p:txBody>
      </p:sp>
      <p:sp>
        <p:nvSpPr>
          <p:cNvPr id="162819" name="Rectangle 3"/>
          <p:cNvSpPr>
            <a:spLocks noGrp="1" noChangeArrowheads="1"/>
          </p:cNvSpPr>
          <p:nvPr>
            <p:ph type="body" idx="1"/>
          </p:nvPr>
        </p:nvSpPr>
        <p:spPr>
          <a:xfrm>
            <a:off x="304800" y="1524000"/>
            <a:ext cx="8229600" cy="5105400"/>
          </a:xfrm>
        </p:spPr>
        <p:txBody>
          <a:bodyPr>
            <a:normAutofit fontScale="85000" lnSpcReduction="20000"/>
          </a:bodyPr>
          <a:lstStyle/>
          <a:p>
            <a:pPr algn="just" eaLnBrk="1" hangingPunct="1">
              <a:buFont typeface="Wingdings" panose="05000000000000000000" pitchFamily="2" charset="2"/>
              <a:buChar char="q"/>
              <a:defRPr/>
            </a:pPr>
            <a:r>
              <a:rPr lang="en-US" dirty="0">
                <a:latin typeface="Bookman Old Style" panose="02050604050505020204" pitchFamily="18" charset="0"/>
              </a:rPr>
              <a:t>Actual implementation begins based on the plans approved in the previous phase</a:t>
            </a:r>
          </a:p>
          <a:p>
            <a:pPr algn="just" eaLnBrk="1" hangingPunct="1">
              <a:buFont typeface="Wingdings" panose="05000000000000000000" pitchFamily="2" charset="2"/>
              <a:buChar char="q"/>
              <a:defRPr/>
            </a:pPr>
            <a:endParaRPr lang="en-US" dirty="0">
              <a:latin typeface="Bookman Old Style" panose="02050604050505020204" pitchFamily="18" charset="0"/>
            </a:endParaRPr>
          </a:p>
          <a:p>
            <a:pPr algn="just">
              <a:buFont typeface="Wingdings" panose="05000000000000000000" pitchFamily="2" charset="2"/>
              <a:buChar char="q"/>
              <a:defRPr/>
            </a:pPr>
            <a:r>
              <a:rPr lang="en-GB" dirty="0">
                <a:latin typeface="Bookman Old Style" panose="02050604050505020204" pitchFamily="18" charset="0"/>
              </a:rPr>
              <a:t>the actual “work” of the project is performed, the system developed or the product created and fabricated. The bulk of project team labour is performed</a:t>
            </a:r>
          </a:p>
          <a:p>
            <a:pPr algn="just" eaLnBrk="1" hangingPunct="1">
              <a:buFont typeface="Wingdings" panose="05000000000000000000" pitchFamily="2" charset="2"/>
              <a:buChar char="q"/>
              <a:defRPr/>
            </a:pPr>
            <a:endParaRPr lang="en-US" dirty="0">
              <a:latin typeface="Bookman Old Style" panose="02050604050505020204" pitchFamily="18" charset="0"/>
            </a:endParaRPr>
          </a:p>
          <a:p>
            <a:pPr algn="just" eaLnBrk="1" hangingPunct="1">
              <a:buFont typeface="Wingdings" panose="05000000000000000000" pitchFamily="2" charset="2"/>
              <a:buChar char="q"/>
              <a:defRPr/>
            </a:pPr>
            <a:endParaRPr lang="en-US" dirty="0">
              <a:latin typeface="Bookman Old Style" panose="02050604050505020204" pitchFamily="18" charset="0"/>
            </a:endParaRPr>
          </a:p>
          <a:p>
            <a:pPr algn="just" eaLnBrk="1" hangingPunct="1">
              <a:buFont typeface="Wingdings" panose="05000000000000000000" pitchFamily="2" charset="2"/>
              <a:buChar char="q"/>
              <a:defRPr/>
            </a:pPr>
            <a:r>
              <a:rPr lang="en-US" dirty="0">
                <a:latin typeface="Bookman Old Style" panose="02050604050505020204" pitchFamily="18" charset="0"/>
              </a:rPr>
              <a:t>Contracts are awarded </a:t>
            </a:r>
          </a:p>
          <a:p>
            <a:pPr lvl="2" algn="just" eaLnBrk="1" hangingPunct="1">
              <a:buFont typeface="Wingdings" panose="05000000000000000000" pitchFamily="2" charset="2"/>
              <a:buChar char="q"/>
              <a:defRPr/>
            </a:pPr>
            <a:endParaRPr lang="en-US" dirty="0">
              <a:latin typeface="Bookman Old Style" panose="02050604050505020204" pitchFamily="18" charset="0"/>
            </a:endParaRPr>
          </a:p>
          <a:p>
            <a:pPr algn="just" eaLnBrk="1" hangingPunct="1">
              <a:buFont typeface="Wingdings" panose="05000000000000000000" pitchFamily="2" charset="2"/>
              <a:buChar char="q"/>
              <a:defRPr/>
            </a:pPr>
            <a:r>
              <a:rPr lang="en-US" dirty="0">
                <a:latin typeface="Bookman Old Style" panose="02050604050505020204" pitchFamily="18" charset="0"/>
              </a:rPr>
              <a:t>Construction proceeds as per the detailed plan. </a:t>
            </a:r>
          </a:p>
          <a:p>
            <a:pPr lvl="2" eaLnBrk="1" hangingPunct="1">
              <a:buClr>
                <a:schemeClr val="tx1"/>
              </a:buClr>
              <a:buFont typeface="Wingdings" panose="05000000000000000000" pitchFamily="2" charset="2"/>
              <a:buNone/>
              <a:defRPr/>
            </a:pPr>
            <a:endParaRPr lang="en-US" b="1" i="1" dirty="0">
              <a:latin typeface="Bookman Old Style" panose="02050604050505020204" pitchFamily="18" charset="0"/>
            </a:endParaRPr>
          </a:p>
          <a:p>
            <a:pPr eaLnBrk="1" hangingPunct="1">
              <a:buFont typeface="Wingdings" panose="05000000000000000000" pitchFamily="2" charset="2"/>
              <a:buNone/>
              <a:defRPr/>
            </a:pPr>
            <a:endParaRPr lang="en-US"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76</a:t>
            </a:fld>
            <a:endParaRPr lang="en-US">
              <a:solidFill>
                <a:prstClr val="black">
                  <a:tint val="75000"/>
                </a:prstClr>
              </a:solidFill>
            </a:endParaRPr>
          </a:p>
        </p:txBody>
      </p:sp>
    </p:spTree>
    <p:extLst>
      <p:ext uri="{BB962C8B-B14F-4D97-AF65-F5344CB8AC3E}">
        <p14:creationId xmlns:p14="http://schemas.microsoft.com/office/powerpoint/2010/main" val="14866420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 calcmode="lin" valueType="num">
                                      <p:cBhvr additive="base">
                                        <p:cTn id="7" dur="500" fill="hold"/>
                                        <p:tgtEl>
                                          <p:spTgt spid="162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2819">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62819">
                                            <p:txEl>
                                              <p:pRg st="2" end="2"/>
                                            </p:txEl>
                                          </p:spTgt>
                                        </p:tgtEl>
                                        <p:attrNameLst>
                                          <p:attrName>style.visibility</p:attrName>
                                        </p:attrNameLst>
                                      </p:cBhvr>
                                      <p:to>
                                        <p:strVal val="visible"/>
                                      </p:to>
                                    </p:set>
                                    <p:anim calcmode="lin" valueType="num">
                                      <p:cBhvr additive="base">
                                        <p:cTn id="13" dur="500" fill="hold"/>
                                        <p:tgtEl>
                                          <p:spTgt spid="1628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2819">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62819">
                                            <p:txEl>
                                              <p:pRg st="5" end="5"/>
                                            </p:txEl>
                                          </p:spTgt>
                                        </p:tgtEl>
                                        <p:attrNameLst>
                                          <p:attrName>style.visibility</p:attrName>
                                        </p:attrNameLst>
                                      </p:cBhvr>
                                      <p:to>
                                        <p:strVal val="visible"/>
                                      </p:to>
                                    </p:set>
                                    <p:anim calcmode="lin" valueType="num">
                                      <p:cBhvr additive="base">
                                        <p:cTn id="19" dur="500" fill="hold"/>
                                        <p:tgtEl>
                                          <p:spTgt spid="162819">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2819">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62819">
                                            <p:txEl>
                                              <p:pRg st="7" end="7"/>
                                            </p:txEl>
                                          </p:spTgt>
                                        </p:tgtEl>
                                        <p:attrNameLst>
                                          <p:attrName>style.visibility</p:attrName>
                                        </p:attrNameLst>
                                      </p:cBhvr>
                                      <p:to>
                                        <p:strVal val="visible"/>
                                      </p:to>
                                    </p:set>
                                    <p:anim calcmode="lin" valueType="num">
                                      <p:cBhvr additive="base">
                                        <p:cTn id="25" dur="500" fill="hold"/>
                                        <p:tgtEl>
                                          <p:spTgt spid="162819">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2819">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normAutofit/>
          </a:bodyPr>
          <a:lstStyle/>
          <a:p>
            <a:pPr eaLnBrk="1" hangingPunct="1">
              <a:defRPr/>
            </a:pPr>
            <a:r>
              <a:rPr lang="en-US" sz="3200" dirty="0">
                <a:latin typeface="Bookman Old Style" panose="02050604050505020204" pitchFamily="18" charset="0"/>
              </a:rPr>
              <a:t>(d) </a:t>
            </a:r>
            <a:r>
              <a:rPr lang="en-US" sz="3200" b="1" dirty="0">
                <a:latin typeface="Bookman Old Style" panose="02050604050505020204" pitchFamily="18" charset="0"/>
              </a:rPr>
              <a:t>Commissioning and hand-over / Termination/ Closeout phase</a:t>
            </a:r>
          </a:p>
        </p:txBody>
      </p:sp>
      <p:sp>
        <p:nvSpPr>
          <p:cNvPr id="164867" name="Rectangle 3"/>
          <p:cNvSpPr>
            <a:spLocks noGrp="1" noChangeArrowheads="1"/>
          </p:cNvSpPr>
          <p:nvPr>
            <p:ph type="body" idx="1"/>
          </p:nvPr>
        </p:nvSpPr>
        <p:spPr/>
        <p:txBody>
          <a:bodyPr>
            <a:normAutofit fontScale="77500" lnSpcReduction="20000"/>
          </a:bodyPr>
          <a:lstStyle/>
          <a:p>
            <a:pPr>
              <a:defRPr/>
            </a:pPr>
            <a:r>
              <a:rPr lang="en-GB" dirty="0">
                <a:latin typeface="Bookman Old Style" panose="02050604050505020204" pitchFamily="18" charset="0"/>
              </a:rPr>
              <a:t>occurs when the completed project is transferred to the customer, its resources reassigned and the project formally closed out. As specific sub activities are completed, the project shrinks in scope and costs decline rapidly</a:t>
            </a:r>
          </a:p>
          <a:p>
            <a:pPr eaLnBrk="1" hangingPunct="1">
              <a:defRPr/>
            </a:pPr>
            <a:endParaRPr lang="en-US" dirty="0">
              <a:latin typeface="Bookman Old Style" panose="02050604050505020204" pitchFamily="18" charset="0"/>
            </a:endParaRPr>
          </a:p>
          <a:p>
            <a:pPr eaLnBrk="1" hangingPunct="1">
              <a:defRPr/>
            </a:pPr>
            <a:r>
              <a:rPr lang="en-US" dirty="0">
                <a:latin typeface="Bookman Old Style" panose="02050604050505020204" pitchFamily="18" charset="0"/>
              </a:rPr>
              <a:t>The building is inspected to confirm that it has been constructed as per the design/specifications.</a:t>
            </a:r>
          </a:p>
          <a:p>
            <a:pPr eaLnBrk="1" hangingPunct="1">
              <a:buFont typeface="Wingdings" panose="05000000000000000000" pitchFamily="2" charset="2"/>
              <a:buNone/>
              <a:defRPr/>
            </a:pPr>
            <a:endParaRPr lang="en-GB" dirty="0">
              <a:latin typeface="Bookman Old Style" panose="02050604050505020204" pitchFamily="18" charset="0"/>
            </a:endParaRPr>
          </a:p>
          <a:p>
            <a:pPr eaLnBrk="1" hangingPunct="1">
              <a:defRPr/>
            </a:pPr>
            <a:r>
              <a:rPr lang="en-US" dirty="0">
                <a:latin typeface="Bookman Old Style" panose="02050604050505020204" pitchFamily="18" charset="0"/>
              </a:rPr>
              <a:t> Approval is then given and hand-over to the owner done.</a:t>
            </a:r>
          </a:p>
          <a:p>
            <a:pPr eaLnBrk="1" hangingPunct="1">
              <a:buFont typeface="Wingdings" panose="05000000000000000000" pitchFamily="2" charset="2"/>
              <a:buNone/>
              <a:defRPr/>
            </a:pPr>
            <a:endParaRPr lang="en-US"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77</a:t>
            </a:fld>
            <a:endParaRPr lang="en-US">
              <a:solidFill>
                <a:prstClr val="black">
                  <a:tint val="75000"/>
                </a:prstClr>
              </a:solidFill>
            </a:endParaRPr>
          </a:p>
        </p:txBody>
      </p:sp>
    </p:spTree>
    <p:extLst>
      <p:ext uri="{BB962C8B-B14F-4D97-AF65-F5344CB8AC3E}">
        <p14:creationId xmlns:p14="http://schemas.microsoft.com/office/powerpoint/2010/main" val="3140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additive="base">
                                        <p:cTn id="7" dur="500" fill="hold"/>
                                        <p:tgtEl>
                                          <p:spTgt spid="164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4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64867">
                                            <p:txEl>
                                              <p:pRg st="2" end="2"/>
                                            </p:txEl>
                                          </p:spTgt>
                                        </p:tgtEl>
                                        <p:attrNameLst>
                                          <p:attrName>style.visibility</p:attrName>
                                        </p:attrNameLst>
                                      </p:cBhvr>
                                      <p:to>
                                        <p:strVal val="visible"/>
                                      </p:to>
                                    </p:set>
                                    <p:anim calcmode="lin" valueType="num">
                                      <p:cBhvr additive="base">
                                        <p:cTn id="13" dur="500" fill="hold"/>
                                        <p:tgtEl>
                                          <p:spTgt spid="1648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486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64867">
                                            <p:txEl>
                                              <p:pRg st="4" end="4"/>
                                            </p:txEl>
                                          </p:spTgt>
                                        </p:tgtEl>
                                        <p:attrNameLst>
                                          <p:attrName>style.visibility</p:attrName>
                                        </p:attrNameLst>
                                      </p:cBhvr>
                                      <p:to>
                                        <p:strVal val="visible"/>
                                      </p:to>
                                    </p:set>
                                    <p:anim calcmode="lin" valueType="num">
                                      <p:cBhvr additive="base">
                                        <p:cTn id="19" dur="500" fill="hold"/>
                                        <p:tgtEl>
                                          <p:spTgt spid="16486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4867">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4867" name="Rectangle 3"/>
          <p:cNvSpPr>
            <a:spLocks noGrp="1" noChangeArrowheads="1"/>
          </p:cNvSpPr>
          <p:nvPr>
            <p:ph type="body" idx="1"/>
          </p:nvPr>
        </p:nvSpPr>
        <p:spPr>
          <a:xfrm>
            <a:off x="152400" y="0"/>
            <a:ext cx="8839200" cy="6356350"/>
          </a:xfrm>
        </p:spPr>
        <p:txBody>
          <a:bodyPr>
            <a:normAutofit fontScale="92500"/>
          </a:bodyPr>
          <a:lstStyle/>
          <a:p>
            <a:pPr eaLnBrk="1" hangingPunct="1">
              <a:buFont typeface="Wingdings" panose="05000000000000000000" pitchFamily="2" charset="2"/>
              <a:buNone/>
              <a:defRPr/>
            </a:pPr>
            <a:r>
              <a:rPr lang="en-US" b="1" dirty="0">
                <a:latin typeface="Bookman Old Style" panose="02050604050505020204" pitchFamily="18" charset="0"/>
              </a:rPr>
              <a:t>What is Project Planning?</a:t>
            </a:r>
          </a:p>
          <a:p>
            <a:pPr>
              <a:buFont typeface="Wingdings" panose="05000000000000000000" pitchFamily="2" charset="2"/>
              <a:buChar char="q"/>
              <a:defRPr/>
            </a:pPr>
            <a:r>
              <a:rPr lang="en-US" dirty="0">
                <a:latin typeface="Bookman Old Style" panose="02050604050505020204" pitchFamily="18" charset="0"/>
              </a:rPr>
              <a:t>Planning is described, in general, as selecting certain enterprise objectives and establishing the policies, procedures and programs necessary for achieving them</a:t>
            </a:r>
          </a:p>
          <a:p>
            <a:pPr>
              <a:buFont typeface="Wingdings" panose="05000000000000000000" pitchFamily="2" charset="2"/>
              <a:buChar char="q"/>
              <a:defRPr/>
            </a:pPr>
            <a:r>
              <a:rPr lang="en-US" b="1" dirty="0">
                <a:latin typeface="Bookman Old Style" panose="02050604050505020204" pitchFamily="18" charset="0"/>
              </a:rPr>
              <a:t>Project planning </a:t>
            </a:r>
            <a:r>
              <a:rPr lang="en-US" dirty="0">
                <a:latin typeface="Bookman Old Style" panose="02050604050505020204" pitchFamily="18" charset="0"/>
              </a:rPr>
              <a:t>involves a series of steps that determine how to achieve a particular community or organizational goal or set of related goals and this goal can be identified in a community or a strategic plan </a:t>
            </a:r>
          </a:p>
          <a:p>
            <a:pPr>
              <a:buFont typeface="Wingdings" panose="05000000000000000000" pitchFamily="2" charset="2"/>
              <a:buChar char="q"/>
              <a:defRPr/>
            </a:pPr>
            <a:r>
              <a:rPr lang="en-US" dirty="0">
                <a:latin typeface="Bookman Old Style" panose="02050604050505020204" pitchFamily="18" charset="0"/>
              </a:rPr>
              <a:t>Planning is an iterative process that is performed throughout the life of the project</a:t>
            </a:r>
          </a:p>
          <a:p>
            <a:pPr eaLnBrk="1" hangingPunct="1">
              <a:buFont typeface="Wingdings" panose="05000000000000000000" pitchFamily="2" charset="2"/>
              <a:buNone/>
              <a:defRPr/>
            </a:pPr>
            <a:endParaRPr lang="en-US" b="1"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78</a:t>
            </a:fld>
            <a:endParaRPr lang="en-US">
              <a:solidFill>
                <a:prstClr val="black">
                  <a:tint val="75000"/>
                </a:prstClr>
              </a:solidFill>
            </a:endParaRPr>
          </a:p>
        </p:txBody>
      </p:sp>
    </p:spTree>
    <p:extLst>
      <p:ext uri="{BB962C8B-B14F-4D97-AF65-F5344CB8AC3E}">
        <p14:creationId xmlns:p14="http://schemas.microsoft.com/office/powerpoint/2010/main" val="247278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additive="base">
                                        <p:cTn id="7" dur="500" fill="hold"/>
                                        <p:tgtEl>
                                          <p:spTgt spid="164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4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64867">
                                            <p:txEl>
                                              <p:pRg st="1" end="1"/>
                                            </p:txEl>
                                          </p:spTgt>
                                        </p:tgtEl>
                                        <p:attrNameLst>
                                          <p:attrName>style.visibility</p:attrName>
                                        </p:attrNameLst>
                                      </p:cBhvr>
                                      <p:to>
                                        <p:strVal val="visible"/>
                                      </p:to>
                                    </p:set>
                                    <p:anim calcmode="lin" valueType="num">
                                      <p:cBhvr additive="base">
                                        <p:cTn id="13" dur="500" fill="hold"/>
                                        <p:tgtEl>
                                          <p:spTgt spid="164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48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64867">
                                            <p:txEl>
                                              <p:pRg st="2" end="2"/>
                                            </p:txEl>
                                          </p:spTgt>
                                        </p:tgtEl>
                                        <p:attrNameLst>
                                          <p:attrName>style.visibility</p:attrName>
                                        </p:attrNameLst>
                                      </p:cBhvr>
                                      <p:to>
                                        <p:strVal val="visible"/>
                                      </p:to>
                                    </p:set>
                                    <p:anim calcmode="lin" valueType="num">
                                      <p:cBhvr additive="base">
                                        <p:cTn id="19" dur="500" fill="hold"/>
                                        <p:tgtEl>
                                          <p:spTgt spid="164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486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64867">
                                            <p:txEl>
                                              <p:pRg st="3" end="3"/>
                                            </p:txEl>
                                          </p:spTgt>
                                        </p:tgtEl>
                                        <p:attrNameLst>
                                          <p:attrName>style.visibility</p:attrName>
                                        </p:attrNameLst>
                                      </p:cBhvr>
                                      <p:to>
                                        <p:strVal val="visible"/>
                                      </p:to>
                                    </p:set>
                                    <p:anim calcmode="lin" valueType="num">
                                      <p:cBhvr additive="base">
                                        <p:cTn id="25" dur="500" fill="hold"/>
                                        <p:tgtEl>
                                          <p:spTgt spid="1648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486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4867" name="Rectangle 3"/>
          <p:cNvSpPr>
            <a:spLocks noGrp="1" noChangeArrowheads="1"/>
          </p:cNvSpPr>
          <p:nvPr>
            <p:ph type="body" idx="1"/>
          </p:nvPr>
        </p:nvSpPr>
        <p:spPr>
          <a:xfrm>
            <a:off x="152400" y="0"/>
            <a:ext cx="8839200" cy="6356350"/>
          </a:xfrm>
        </p:spPr>
        <p:txBody>
          <a:bodyPr>
            <a:normAutofit fontScale="92500" lnSpcReduction="10000"/>
          </a:bodyPr>
          <a:lstStyle/>
          <a:p>
            <a:pPr marL="0" indent="0" algn="just">
              <a:buNone/>
              <a:defRPr/>
            </a:pPr>
            <a:r>
              <a:rPr lang="en-US" b="1" dirty="0">
                <a:latin typeface="Bookman Old Style" panose="02050604050505020204" pitchFamily="18" charset="0"/>
              </a:rPr>
              <a:t>Project Planning</a:t>
            </a:r>
          </a:p>
          <a:p>
            <a:pPr algn="just">
              <a:buFont typeface="Wingdings" panose="05000000000000000000" pitchFamily="2" charset="2"/>
              <a:buChar char="q"/>
              <a:defRPr/>
            </a:pPr>
            <a:r>
              <a:rPr lang="en-US" dirty="0">
                <a:latin typeface="Bookman Old Style" panose="02050604050505020204" pitchFamily="18" charset="0"/>
              </a:rPr>
              <a:t>Its main purpose is arrange time, cost and resources adequately to estimate the work needed and to effectively manage risk during project execution</a:t>
            </a:r>
          </a:p>
          <a:p>
            <a:pPr algn="just">
              <a:buNone/>
              <a:defRPr/>
            </a:pPr>
            <a:r>
              <a:rPr lang="en-US" dirty="0">
                <a:latin typeface="Bookman Old Style" panose="02050604050505020204" pitchFamily="18" charset="0"/>
              </a:rPr>
              <a:t>Project planning generally consists of:</a:t>
            </a:r>
          </a:p>
          <a:p>
            <a:pPr algn="just">
              <a:buFont typeface="Wingdings" pitchFamily="2" charset="2"/>
              <a:buChar char="ü"/>
              <a:defRPr/>
            </a:pPr>
            <a:r>
              <a:rPr lang="en-US" dirty="0">
                <a:latin typeface="Bookman Old Style" panose="02050604050505020204" pitchFamily="18" charset="0"/>
              </a:rPr>
              <a:t>Determining how to plan</a:t>
            </a:r>
          </a:p>
          <a:p>
            <a:pPr algn="just">
              <a:buFont typeface="Wingdings" pitchFamily="2" charset="2"/>
              <a:buChar char="ü"/>
              <a:defRPr/>
            </a:pPr>
            <a:r>
              <a:rPr lang="en-US" dirty="0">
                <a:latin typeface="Bookman Old Style" panose="02050604050505020204" pitchFamily="18" charset="0"/>
              </a:rPr>
              <a:t>Developing the scope statement</a:t>
            </a:r>
          </a:p>
          <a:p>
            <a:pPr algn="just">
              <a:buFont typeface="Wingdings" pitchFamily="2" charset="2"/>
              <a:buChar char="ü"/>
              <a:defRPr/>
            </a:pPr>
            <a:r>
              <a:rPr lang="en-US" dirty="0">
                <a:latin typeface="Bookman Old Style" panose="02050604050505020204" pitchFamily="18" charset="0"/>
              </a:rPr>
              <a:t>Selecting the planning team</a:t>
            </a:r>
          </a:p>
          <a:p>
            <a:pPr algn="just">
              <a:buFont typeface="Wingdings" pitchFamily="2" charset="2"/>
              <a:buChar char="ü"/>
              <a:defRPr/>
            </a:pPr>
            <a:r>
              <a:rPr lang="en-US" dirty="0">
                <a:latin typeface="Bookman Old Style" panose="02050604050505020204" pitchFamily="18" charset="0"/>
              </a:rPr>
              <a:t>Identifying deliverables and creating the work        breakdown structure</a:t>
            </a:r>
          </a:p>
          <a:p>
            <a:pPr algn="just">
              <a:buFont typeface="Wingdings" pitchFamily="2" charset="2"/>
              <a:buChar char="ü"/>
              <a:defRPr/>
            </a:pPr>
            <a:r>
              <a:rPr lang="en-US" dirty="0">
                <a:latin typeface="Bookman Old Style" panose="02050604050505020204" pitchFamily="18" charset="0"/>
              </a:rPr>
              <a:t>Identifying the activities needed to complete those deliverables </a:t>
            </a:r>
          </a:p>
          <a:p>
            <a:pPr eaLnBrk="1" hangingPunct="1">
              <a:buFont typeface="Wingdings" panose="05000000000000000000" pitchFamily="2" charset="2"/>
              <a:buNone/>
              <a:defRPr/>
            </a:pPr>
            <a:endParaRPr lang="en-US" b="1"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79</a:t>
            </a:fld>
            <a:endParaRPr lang="en-US">
              <a:solidFill>
                <a:prstClr val="black">
                  <a:tint val="75000"/>
                </a:prstClr>
              </a:solidFill>
            </a:endParaRPr>
          </a:p>
        </p:txBody>
      </p:sp>
    </p:spTree>
    <p:extLst>
      <p:ext uri="{BB962C8B-B14F-4D97-AF65-F5344CB8AC3E}">
        <p14:creationId xmlns:p14="http://schemas.microsoft.com/office/powerpoint/2010/main" val="75789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64867">
                                            <p:txEl>
                                              <p:pRg st="0" end="0"/>
                                            </p:txEl>
                                          </p:spTgt>
                                        </p:tgtEl>
                                        <p:attrNameLst>
                                          <p:attrName>style.visibility</p:attrName>
                                        </p:attrNameLst>
                                      </p:cBhvr>
                                      <p:to>
                                        <p:strVal val="visible"/>
                                      </p:to>
                                    </p:set>
                                    <p:anim calcmode="lin" valueType="num">
                                      <p:cBhvr additive="base">
                                        <p:cTn id="7" dur="500" fill="hold"/>
                                        <p:tgtEl>
                                          <p:spTgt spid="164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4867">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64867">
                                            <p:txEl>
                                              <p:pRg st="1" end="1"/>
                                            </p:txEl>
                                          </p:spTgt>
                                        </p:tgtEl>
                                        <p:attrNameLst>
                                          <p:attrName>style.visibility</p:attrName>
                                        </p:attrNameLst>
                                      </p:cBhvr>
                                      <p:to>
                                        <p:strVal val="visible"/>
                                      </p:to>
                                    </p:set>
                                    <p:anim calcmode="lin" valueType="num">
                                      <p:cBhvr additive="base">
                                        <p:cTn id="13" dur="500" fill="hold"/>
                                        <p:tgtEl>
                                          <p:spTgt spid="1648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486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64867">
                                            <p:txEl>
                                              <p:pRg st="2" end="2"/>
                                            </p:txEl>
                                          </p:spTgt>
                                        </p:tgtEl>
                                        <p:attrNameLst>
                                          <p:attrName>style.visibility</p:attrName>
                                        </p:attrNameLst>
                                      </p:cBhvr>
                                      <p:to>
                                        <p:strVal val="visible"/>
                                      </p:to>
                                    </p:set>
                                    <p:anim calcmode="lin" valueType="num">
                                      <p:cBhvr additive="base">
                                        <p:cTn id="19" dur="500" fill="hold"/>
                                        <p:tgtEl>
                                          <p:spTgt spid="1648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486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64867">
                                            <p:txEl>
                                              <p:pRg st="3" end="3"/>
                                            </p:txEl>
                                          </p:spTgt>
                                        </p:tgtEl>
                                        <p:attrNameLst>
                                          <p:attrName>style.visibility</p:attrName>
                                        </p:attrNameLst>
                                      </p:cBhvr>
                                      <p:to>
                                        <p:strVal val="visible"/>
                                      </p:to>
                                    </p:set>
                                    <p:anim calcmode="lin" valueType="num">
                                      <p:cBhvr additive="base">
                                        <p:cTn id="25" dur="500" fill="hold"/>
                                        <p:tgtEl>
                                          <p:spTgt spid="1648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486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64867">
                                            <p:txEl>
                                              <p:pRg st="4" end="4"/>
                                            </p:txEl>
                                          </p:spTgt>
                                        </p:tgtEl>
                                        <p:attrNameLst>
                                          <p:attrName>style.visibility</p:attrName>
                                        </p:attrNameLst>
                                      </p:cBhvr>
                                      <p:to>
                                        <p:strVal val="visible"/>
                                      </p:to>
                                    </p:set>
                                    <p:anim calcmode="lin" valueType="num">
                                      <p:cBhvr additive="base">
                                        <p:cTn id="31" dur="500" fill="hold"/>
                                        <p:tgtEl>
                                          <p:spTgt spid="1648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4867">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64867">
                                            <p:txEl>
                                              <p:pRg st="5" end="5"/>
                                            </p:txEl>
                                          </p:spTgt>
                                        </p:tgtEl>
                                        <p:attrNameLst>
                                          <p:attrName>style.visibility</p:attrName>
                                        </p:attrNameLst>
                                      </p:cBhvr>
                                      <p:to>
                                        <p:strVal val="visible"/>
                                      </p:to>
                                    </p:set>
                                    <p:anim calcmode="lin" valueType="num">
                                      <p:cBhvr additive="base">
                                        <p:cTn id="37" dur="500" fill="hold"/>
                                        <p:tgtEl>
                                          <p:spTgt spid="1648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4867">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64867">
                                            <p:txEl>
                                              <p:pRg st="6" end="6"/>
                                            </p:txEl>
                                          </p:spTgt>
                                        </p:tgtEl>
                                        <p:attrNameLst>
                                          <p:attrName>style.visibility</p:attrName>
                                        </p:attrNameLst>
                                      </p:cBhvr>
                                      <p:to>
                                        <p:strVal val="visible"/>
                                      </p:to>
                                    </p:set>
                                    <p:anim calcmode="lin" valueType="num">
                                      <p:cBhvr additive="base">
                                        <p:cTn id="43" dur="500" fill="hold"/>
                                        <p:tgtEl>
                                          <p:spTgt spid="1648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4867">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64867">
                                            <p:txEl>
                                              <p:pRg st="7" end="7"/>
                                            </p:txEl>
                                          </p:spTgt>
                                        </p:tgtEl>
                                        <p:attrNameLst>
                                          <p:attrName>style.visibility</p:attrName>
                                        </p:attrNameLst>
                                      </p:cBhvr>
                                      <p:to>
                                        <p:strVal val="visible"/>
                                      </p:to>
                                    </p:set>
                                    <p:anim calcmode="lin" valueType="num">
                                      <p:cBhvr additive="base">
                                        <p:cTn id="49" dur="500" fill="hold"/>
                                        <p:tgtEl>
                                          <p:spTgt spid="16486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4867">
                                            <p:txEl>
                                              <p:pRg st="7" end="7"/>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858000"/>
          </a:xfrm>
        </p:spPr>
        <p:txBody>
          <a:bodyPr>
            <a:normAutofit/>
          </a:bodyPr>
          <a:lstStyle/>
          <a:p>
            <a:pPr marL="0" marR="0" algn="just">
              <a:lnSpc>
                <a:spcPct val="115000"/>
              </a:lnSpc>
              <a:spcBef>
                <a:spcPts val="0"/>
              </a:spcBef>
              <a:spcAft>
                <a:spcPts val="0"/>
              </a:spcAft>
            </a:pPr>
            <a:r>
              <a:rPr lang="en-US" sz="3200" dirty="0">
                <a:latin typeface="Bookman Old Style" panose="02050604050505020204" pitchFamily="18" charset="0"/>
              </a:rPr>
              <a:t>Mode of Learning</a:t>
            </a:r>
          </a:p>
          <a:p>
            <a:pPr marL="114300" marR="0" indent="-457200" algn="just">
              <a:lnSpc>
                <a:spcPct val="115000"/>
              </a:lnSpc>
              <a:spcBef>
                <a:spcPts val="0"/>
              </a:spcBef>
              <a:spcAft>
                <a:spcPts val="0"/>
              </a:spcAft>
              <a:buFont typeface="+mj-lt"/>
              <a:buAutoNum type="arabicPeriod"/>
            </a:pPr>
            <a:r>
              <a:rPr lang="en-US" sz="2000" b="0" dirty="0">
                <a:latin typeface="Bookman Old Style" panose="02050604050505020204" pitchFamily="18" charset="0"/>
              </a:rPr>
              <a:t>Lectures</a:t>
            </a:r>
          </a:p>
          <a:p>
            <a:pPr marL="114300" marR="0" indent="-457200" algn="just">
              <a:lnSpc>
                <a:spcPct val="115000"/>
              </a:lnSpc>
              <a:spcBef>
                <a:spcPts val="0"/>
              </a:spcBef>
              <a:spcAft>
                <a:spcPts val="0"/>
              </a:spcAft>
              <a:buFont typeface="+mj-lt"/>
              <a:buAutoNum type="arabicPeriod"/>
            </a:pPr>
            <a:r>
              <a:rPr lang="en-US" sz="2000" b="0" dirty="0">
                <a:latin typeface="Bookman Old Style" panose="02050604050505020204" pitchFamily="18" charset="0"/>
              </a:rPr>
              <a:t>Participatory learning </a:t>
            </a:r>
          </a:p>
          <a:p>
            <a:pPr marL="114300" marR="0" indent="-457200" algn="just">
              <a:lnSpc>
                <a:spcPct val="115000"/>
              </a:lnSpc>
              <a:spcBef>
                <a:spcPts val="0"/>
              </a:spcBef>
              <a:spcAft>
                <a:spcPts val="0"/>
              </a:spcAft>
              <a:buFont typeface="+mj-lt"/>
              <a:buAutoNum type="arabicPeriod"/>
            </a:pPr>
            <a:r>
              <a:rPr lang="en-US" sz="2000" b="0" dirty="0">
                <a:latin typeface="Bookman Old Style" panose="02050604050505020204" pitchFamily="18" charset="0"/>
              </a:rPr>
              <a:t>Group presentation </a:t>
            </a:r>
          </a:p>
          <a:p>
            <a:pPr marL="0" marR="0" indent="0" algn="just">
              <a:lnSpc>
                <a:spcPct val="115000"/>
              </a:lnSpc>
              <a:spcBef>
                <a:spcPts val="0"/>
              </a:spcBef>
              <a:spcAft>
                <a:spcPts val="0"/>
              </a:spcAft>
            </a:pPr>
            <a:endParaRPr lang="en-US" sz="2200" b="0" dirty="0">
              <a:latin typeface="Bookman Old Style" panose="02050604050505020204" pitchFamily="18" charset="0"/>
            </a:endParaRPr>
          </a:p>
          <a:p>
            <a:pPr marL="0" marR="0">
              <a:lnSpc>
                <a:spcPct val="115000"/>
              </a:lnSpc>
              <a:spcBef>
                <a:spcPts val="0"/>
              </a:spcBef>
              <a:spcAft>
                <a:spcPts val="0"/>
              </a:spcAft>
            </a:pPr>
            <a:endParaRPr lang="en-US" sz="2800" b="0" dirty="0">
              <a:latin typeface="Bookman Old Style" panose="02050604050505020204" pitchFamily="18" charset="0"/>
            </a:endParaRPr>
          </a:p>
          <a:p>
            <a:pPr marL="0" marR="0" algn="ctr">
              <a:lnSpc>
                <a:spcPct val="115000"/>
              </a:lnSpc>
              <a:spcBef>
                <a:spcPts val="0"/>
              </a:spcBef>
              <a:spcAft>
                <a:spcPts val="0"/>
              </a:spcAft>
            </a:pPr>
            <a:endParaRPr lang="en-US" sz="2800" b="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F2688A58-7EBD-4352-985F-DBE786E37319}" type="slidenum">
              <a:rPr lang="en-US" smtClean="0"/>
              <a:t>8</a:t>
            </a:fld>
            <a:endParaRPr lang="en-US"/>
          </a:p>
        </p:txBody>
      </p:sp>
      <p:sp>
        <p:nvSpPr>
          <p:cNvPr id="4" name="TextBox 3"/>
          <p:cNvSpPr txBox="1"/>
          <p:nvPr/>
        </p:nvSpPr>
        <p:spPr>
          <a:xfrm>
            <a:off x="3124200" y="6304410"/>
            <a:ext cx="5029200" cy="369332"/>
          </a:xfrm>
          <a:prstGeom prst="rect">
            <a:avLst/>
          </a:prstGeom>
          <a:noFill/>
        </p:spPr>
        <p:txBody>
          <a:bodyPr wrap="square" rtlCol="0">
            <a:spAutoFit/>
          </a:bodyPr>
          <a:lstStyle/>
          <a:p>
            <a:r>
              <a:rPr lang="en-GB" dirty="0" err="1">
                <a:latin typeface="Bookman Old Style" panose="02050604050505020204" pitchFamily="18" charset="0"/>
              </a:rPr>
              <a:t>Kmtc</a:t>
            </a:r>
            <a:r>
              <a:rPr lang="en-GB" dirty="0">
                <a:latin typeface="Bookman Old Style" panose="02050604050505020204" pitchFamily="18" charset="0"/>
              </a:rPr>
              <a:t> </a:t>
            </a:r>
            <a:r>
              <a:rPr lang="en-GB" dirty="0" err="1">
                <a:latin typeface="Bookman Old Style" panose="02050604050505020204" pitchFamily="18" charset="0"/>
              </a:rPr>
              <a:t>Kitui</a:t>
            </a:r>
            <a:r>
              <a:rPr lang="en-GB" dirty="0">
                <a:latin typeface="Bookman Old Style" panose="02050604050505020204" pitchFamily="18" charset="0"/>
              </a:rPr>
              <a:t> – Health System Management II</a:t>
            </a:r>
          </a:p>
        </p:txBody>
      </p:sp>
    </p:spTree>
    <p:extLst>
      <p:ext uri="{BB962C8B-B14F-4D97-AF65-F5344CB8AC3E}">
        <p14:creationId xmlns:p14="http://schemas.microsoft.com/office/powerpoint/2010/main" val="62433056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0" y="277813"/>
            <a:ext cx="8686800" cy="636587"/>
          </a:xfrm>
        </p:spPr>
        <p:txBody>
          <a:bodyPr>
            <a:normAutofit/>
          </a:bodyPr>
          <a:lstStyle/>
          <a:p>
            <a:pPr eaLnBrk="1" hangingPunct="1">
              <a:defRPr/>
            </a:pPr>
            <a:r>
              <a:rPr lang="en-US" sz="2800" b="1" dirty="0">
                <a:latin typeface="Bookman Old Style" panose="02050604050505020204" pitchFamily="18" charset="0"/>
              </a:rPr>
              <a:t>WHAT IS PROJECT MANAGEMENT?</a:t>
            </a:r>
          </a:p>
        </p:txBody>
      </p:sp>
      <p:sp>
        <p:nvSpPr>
          <p:cNvPr id="175107" name="Rectangle 3"/>
          <p:cNvSpPr>
            <a:spLocks noGrp="1" noChangeArrowheads="1"/>
          </p:cNvSpPr>
          <p:nvPr>
            <p:ph type="body" idx="1"/>
          </p:nvPr>
        </p:nvSpPr>
        <p:spPr>
          <a:xfrm>
            <a:off x="0" y="914400"/>
            <a:ext cx="9144000" cy="5943600"/>
          </a:xfrm>
        </p:spPr>
        <p:txBody>
          <a:bodyPr>
            <a:normAutofit/>
          </a:bodyPr>
          <a:lstStyle/>
          <a:p>
            <a:pPr algn="just" eaLnBrk="1" hangingPunct="1">
              <a:lnSpc>
                <a:spcPct val="90000"/>
              </a:lnSpc>
              <a:buFont typeface="Wingdings" panose="05000000000000000000" pitchFamily="2" charset="2"/>
              <a:buChar char="q"/>
              <a:defRPr/>
            </a:pPr>
            <a:r>
              <a:rPr lang="en-US" sz="2800" dirty="0">
                <a:effectLst/>
                <a:latin typeface="Bookman Old Style" panose="02050604050505020204" pitchFamily="18" charset="0"/>
              </a:rPr>
              <a:t>A discipline of organizing and managing resources so as to complete project on defined scope, time and cost constraints</a:t>
            </a:r>
          </a:p>
          <a:p>
            <a:pPr algn="just" eaLnBrk="1" hangingPunct="1">
              <a:lnSpc>
                <a:spcPct val="90000"/>
              </a:lnSpc>
              <a:buFont typeface="Wingdings" panose="05000000000000000000" pitchFamily="2" charset="2"/>
              <a:buChar char="q"/>
              <a:defRPr/>
            </a:pPr>
            <a:r>
              <a:rPr lang="en-US" sz="2800" dirty="0">
                <a:effectLst/>
                <a:latin typeface="Bookman Old Style" panose="02050604050505020204" pitchFamily="18" charset="0"/>
              </a:rPr>
              <a:t>A set of principles and tools for </a:t>
            </a:r>
            <a:r>
              <a:rPr lang="en-US" sz="2800" b="1" dirty="0">
                <a:effectLst/>
                <a:latin typeface="Bookman Old Style" panose="02050604050505020204" pitchFamily="18" charset="0"/>
              </a:rPr>
              <a:t>Defining, Planning, Executing, Controlling .. . and Completing a </a:t>
            </a:r>
            <a:r>
              <a:rPr lang="en-US" sz="2800" dirty="0">
                <a:effectLst/>
                <a:latin typeface="Bookman Old Style" panose="02050604050505020204" pitchFamily="18" charset="0"/>
              </a:rPr>
              <a:t>PROJECT  </a:t>
            </a:r>
          </a:p>
          <a:p>
            <a:pPr algn="just">
              <a:lnSpc>
                <a:spcPct val="90000"/>
              </a:lnSpc>
              <a:buFont typeface="Wingdings" panose="05000000000000000000" pitchFamily="2" charset="2"/>
              <a:buChar char="q"/>
              <a:defRPr/>
            </a:pPr>
            <a:r>
              <a:rPr lang="en-GB" sz="2800" dirty="0">
                <a:latin typeface="Bookman Old Style" panose="02050604050505020204" pitchFamily="18" charset="0"/>
              </a:rPr>
              <a:t>the discipline of project management is about providing the tools and techniques that enable the project team (not just the project manager) to organize their work to meet these constraints</a:t>
            </a:r>
          </a:p>
          <a:p>
            <a:pPr marL="0" indent="0" algn="just" eaLnBrk="1" hangingPunct="1">
              <a:lnSpc>
                <a:spcPct val="90000"/>
              </a:lnSpc>
              <a:buNone/>
              <a:defRPr/>
            </a:pPr>
            <a:r>
              <a:rPr lang="en-US" sz="2800" dirty="0">
                <a:effectLst/>
                <a:latin typeface="Bookman Old Style" panose="02050604050505020204" pitchFamily="18" charset="0"/>
              </a:rPr>
              <a:t> </a:t>
            </a:r>
          </a:p>
          <a:p>
            <a:pPr eaLnBrk="1" hangingPunct="1">
              <a:lnSpc>
                <a:spcPct val="90000"/>
              </a:lnSpc>
              <a:defRPr/>
            </a:pPr>
            <a:endParaRPr lang="en-US" sz="2800" dirty="0">
              <a:latin typeface="Bookman Old Style" panose="02050604050505020204" pitchFamily="18" charset="0"/>
              <a:cs typeface="Times New Roman" pitchFamily="18" charset="0"/>
            </a:endParaRPr>
          </a:p>
          <a:p>
            <a:pPr eaLnBrk="1" hangingPunct="1">
              <a:lnSpc>
                <a:spcPct val="90000"/>
              </a:lnSpc>
              <a:defRPr/>
            </a:pP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80</a:t>
            </a:fld>
            <a:endParaRPr lang="en-US">
              <a:solidFill>
                <a:prstClr val="black">
                  <a:tint val="75000"/>
                </a:prstClr>
              </a:solidFill>
            </a:endParaRPr>
          </a:p>
        </p:txBody>
      </p:sp>
    </p:spTree>
    <p:extLst>
      <p:ext uri="{BB962C8B-B14F-4D97-AF65-F5344CB8AC3E}">
        <p14:creationId xmlns:p14="http://schemas.microsoft.com/office/powerpoint/2010/main" val="71076568"/>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75106"/>
                                        </p:tgtEl>
                                        <p:attrNameLst>
                                          <p:attrName>style.visibility</p:attrName>
                                        </p:attrNameLst>
                                      </p:cBhvr>
                                      <p:to>
                                        <p:strVal val="visible"/>
                                      </p:to>
                                    </p:set>
                                    <p:anim calcmode="lin" valueType="num">
                                      <p:cBhvr>
                                        <p:cTn id="7" dur="2000" fill="hold"/>
                                        <p:tgtEl>
                                          <p:spTgt spid="175106"/>
                                        </p:tgtEl>
                                        <p:attrNameLst>
                                          <p:attrName>ppt_w</p:attrName>
                                        </p:attrNameLst>
                                      </p:cBhvr>
                                      <p:tavLst>
                                        <p:tav tm="0">
                                          <p:val>
                                            <p:strVal val="#ppt_w*2.5"/>
                                          </p:val>
                                        </p:tav>
                                        <p:tav tm="100000">
                                          <p:val>
                                            <p:strVal val="#ppt_w"/>
                                          </p:val>
                                        </p:tav>
                                      </p:tavLst>
                                    </p:anim>
                                    <p:anim calcmode="lin" valueType="num">
                                      <p:cBhvr>
                                        <p:cTn id="8" dur="2000" fill="hold"/>
                                        <p:tgtEl>
                                          <p:spTgt spid="175106"/>
                                        </p:tgtEl>
                                        <p:attrNameLst>
                                          <p:attrName>ppt_h</p:attrName>
                                        </p:attrNameLst>
                                      </p:cBhvr>
                                      <p:tavLst>
                                        <p:tav tm="0">
                                          <p:val>
                                            <p:strVal val="#ppt_h"/>
                                          </p:val>
                                        </p:tav>
                                        <p:tav tm="100000">
                                          <p:val>
                                            <p:strVal val="#ppt_h"/>
                                          </p:val>
                                        </p:tav>
                                      </p:tavLst>
                                    </p:anim>
                                    <p:anim calcmode="lin" valueType="num">
                                      <p:cBhvr>
                                        <p:cTn id="9" dur="2000" fill="hold"/>
                                        <p:tgtEl>
                                          <p:spTgt spid="17510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7510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7510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75107">
                                            <p:txEl>
                                              <p:pRg st="0" end="0"/>
                                            </p:txEl>
                                          </p:spTgt>
                                        </p:tgtEl>
                                        <p:attrNameLst>
                                          <p:attrName>style.visibility</p:attrName>
                                        </p:attrNameLst>
                                      </p:cBhvr>
                                      <p:to>
                                        <p:strVal val="visible"/>
                                      </p:to>
                                    </p:set>
                                    <p:animEffect transition="in" filter="wipe(left)">
                                      <p:cBhvr>
                                        <p:cTn id="16" dur="500"/>
                                        <p:tgtEl>
                                          <p:spTgt spid="175107">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75107">
                                            <p:txEl>
                                              <p:pRg st="1" end="1"/>
                                            </p:txEl>
                                          </p:spTgt>
                                        </p:tgtEl>
                                        <p:attrNameLst>
                                          <p:attrName>style.visibility</p:attrName>
                                        </p:attrNameLst>
                                      </p:cBhvr>
                                      <p:to>
                                        <p:strVal val="visible"/>
                                      </p:to>
                                    </p:set>
                                    <p:animEffect transition="in" filter="wipe(left)">
                                      <p:cBhvr>
                                        <p:cTn id="21" dur="500"/>
                                        <p:tgtEl>
                                          <p:spTgt spid="17510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75107">
                                            <p:txEl>
                                              <p:pRg st="2" end="2"/>
                                            </p:txEl>
                                          </p:spTgt>
                                        </p:tgtEl>
                                        <p:attrNameLst>
                                          <p:attrName>style.visibility</p:attrName>
                                        </p:attrNameLst>
                                      </p:cBhvr>
                                      <p:to>
                                        <p:strVal val="visible"/>
                                      </p:to>
                                    </p:set>
                                    <p:animEffect transition="in" filter="wipe(left)">
                                      <p:cBhvr>
                                        <p:cTn id="26" dur="500"/>
                                        <p:tgtEl>
                                          <p:spTgt spid="17510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75107">
                                            <p:txEl>
                                              <p:pRg st="3" end="3"/>
                                            </p:txEl>
                                          </p:spTgt>
                                        </p:tgtEl>
                                        <p:attrNameLst>
                                          <p:attrName>style.visibility</p:attrName>
                                        </p:attrNameLst>
                                      </p:cBhvr>
                                      <p:to>
                                        <p:strVal val="visible"/>
                                      </p:to>
                                    </p:set>
                                    <p:animEffect transition="in" filter="wipe(left)">
                                      <p:cBhvr>
                                        <p:cTn id="31" dur="500"/>
                                        <p:tgtEl>
                                          <p:spTgt spid="1751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p:bldP spid="175107" grpId="0" build="p"/>
    </p:bld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sz="3600" b="1" dirty="0">
                <a:latin typeface="Bookman Old Style" panose="02050604050505020204" pitchFamily="18" charset="0"/>
              </a:rPr>
              <a:t>Project Management Concept</a:t>
            </a:r>
          </a:p>
        </p:txBody>
      </p:sp>
      <p:sp>
        <p:nvSpPr>
          <p:cNvPr id="14339" name="Content Placeholder 2"/>
          <p:cNvSpPr>
            <a:spLocks noGrp="1"/>
          </p:cNvSpPr>
          <p:nvPr>
            <p:ph idx="1"/>
          </p:nvPr>
        </p:nvSpPr>
        <p:spPr/>
        <p:txBody>
          <a:bodyPr/>
          <a:lstStyle/>
          <a:p>
            <a:r>
              <a:rPr lang="en-US" altLang="en-US" dirty="0">
                <a:latin typeface="Bookman Old Style" panose="02050604050505020204" pitchFamily="18" charset="0"/>
              </a:rPr>
              <a:t>Success of a project means that the Project must</a:t>
            </a:r>
          </a:p>
          <a:p>
            <a:pPr lvl="1"/>
            <a:r>
              <a:rPr lang="en-US" altLang="en-US" dirty="0">
                <a:latin typeface="Bookman Old Style" panose="02050604050505020204" pitchFamily="18" charset="0"/>
              </a:rPr>
              <a:t>Get Completed</a:t>
            </a:r>
          </a:p>
          <a:p>
            <a:pPr lvl="1"/>
            <a:r>
              <a:rPr lang="en-US" altLang="en-US" dirty="0">
                <a:latin typeface="Bookman Old Style" panose="02050604050505020204" pitchFamily="18" charset="0"/>
              </a:rPr>
              <a:t>Get completed within time</a:t>
            </a:r>
          </a:p>
          <a:p>
            <a:pPr lvl="1"/>
            <a:r>
              <a:rPr lang="en-US" altLang="en-US" dirty="0">
                <a:latin typeface="Bookman Old Style" panose="02050604050505020204" pitchFamily="18" charset="0"/>
              </a:rPr>
              <a:t>Be completed within allocated resources</a:t>
            </a:r>
          </a:p>
          <a:p>
            <a:pPr lvl="1"/>
            <a:r>
              <a:rPr lang="en-US" altLang="en-US" dirty="0">
                <a:latin typeface="Bookman Old Style" panose="02050604050505020204" pitchFamily="18" charset="0"/>
              </a:rPr>
              <a:t>Perform to satisfaction</a:t>
            </a:r>
          </a:p>
          <a:p>
            <a:pPr lvl="1"/>
            <a:r>
              <a:rPr lang="en-US" altLang="en-US" dirty="0">
                <a:latin typeface="Bookman Old Style" panose="02050604050505020204" pitchFamily="18" charset="0"/>
              </a:rPr>
              <a:t>Scope or Magnitude of the work</a:t>
            </a:r>
          </a:p>
          <a:p>
            <a:pPr lvl="1"/>
            <a:endParaRPr lang="en-US" altLang="en-US"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3B096E-C0CA-4832-83B0-5DA60B47F46F}" type="slidenum">
              <a:rPr lang="en-US" altLang="en-US">
                <a:solidFill>
                  <a:srgbClr val="898989"/>
                </a:solidFill>
                <a:latin typeface="Bookman Old Style" panose="02050604050505020204" pitchFamily="18" charset="0"/>
              </a:rPr>
              <a:pPr eaLnBrk="1" hangingPunct="1"/>
              <a:t>81</a:t>
            </a:fld>
            <a:endParaRPr lang="en-US" altLang="en-US">
              <a:solidFill>
                <a:srgbClr val="898989"/>
              </a:solidFill>
              <a:latin typeface="Bookman Old Style" panose="02050604050505020204" pitchFamily="18" charset="0"/>
            </a:endParaRP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latin typeface="Bookman Old Style" panose="02050604050505020204" pitchFamily="18" charset="0"/>
              </a:rPr>
              <a:t>Sitienei EHS 317, 2010</a:t>
            </a:r>
          </a:p>
        </p:txBody>
      </p:sp>
    </p:spTree>
    <p:extLst>
      <p:ext uri="{BB962C8B-B14F-4D97-AF65-F5344CB8AC3E}">
        <p14:creationId xmlns:p14="http://schemas.microsoft.com/office/powerpoint/2010/main" val="144166540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5107" name="Rectangle 3"/>
          <p:cNvSpPr>
            <a:spLocks noGrp="1" noChangeArrowheads="1"/>
          </p:cNvSpPr>
          <p:nvPr>
            <p:ph type="body" idx="1"/>
          </p:nvPr>
        </p:nvSpPr>
        <p:spPr>
          <a:xfrm>
            <a:off x="0" y="152400"/>
            <a:ext cx="9144000" cy="6705600"/>
          </a:xfrm>
        </p:spPr>
        <p:txBody>
          <a:bodyPr>
            <a:normAutofit lnSpcReduction="10000"/>
          </a:bodyPr>
          <a:lstStyle/>
          <a:p>
            <a:pPr marL="0" indent="0">
              <a:lnSpc>
                <a:spcPct val="90000"/>
              </a:lnSpc>
              <a:buNone/>
              <a:defRPr/>
            </a:pPr>
            <a:r>
              <a:rPr lang="en-GB" b="1" dirty="0">
                <a:latin typeface="Bookman Old Style" panose="02050604050505020204" pitchFamily="18" charset="0"/>
              </a:rPr>
              <a:t>What can one achieve with project management?</a:t>
            </a:r>
          </a:p>
          <a:p>
            <a:pPr marL="0" indent="0" eaLnBrk="1" hangingPunct="1">
              <a:lnSpc>
                <a:spcPct val="90000"/>
              </a:lnSpc>
              <a:buNone/>
              <a:defRPr/>
            </a:pPr>
            <a:r>
              <a:rPr lang="en-US" b="1" dirty="0">
                <a:latin typeface="Bookman Old Style" panose="02050604050505020204" pitchFamily="18" charset="0"/>
                <a:cs typeface="Times New Roman" pitchFamily="18" charset="0"/>
              </a:rPr>
              <a:t>{Importance}</a:t>
            </a:r>
          </a:p>
          <a:p>
            <a:pPr marL="514350" indent="-514350">
              <a:buFont typeface="+mj-lt"/>
              <a:buAutoNum type="alphaLcParenR"/>
              <a:defRPr/>
            </a:pPr>
            <a:r>
              <a:rPr lang="en-GB" dirty="0">
                <a:latin typeface="Bookman Old Style" panose="02050604050505020204" pitchFamily="18" charset="0"/>
              </a:rPr>
              <a:t>Complete projects on time, on budget and on target</a:t>
            </a:r>
          </a:p>
          <a:p>
            <a:pPr marL="514350" indent="-514350">
              <a:buFont typeface="+mj-lt"/>
              <a:buAutoNum type="alphaLcParenR"/>
              <a:defRPr/>
            </a:pPr>
            <a:r>
              <a:rPr lang="en-GB" dirty="0">
                <a:latin typeface="Bookman Old Style" panose="02050604050505020204" pitchFamily="18" charset="0"/>
              </a:rPr>
              <a:t>Get proven strategies for clarifying project objectives</a:t>
            </a:r>
          </a:p>
          <a:p>
            <a:pPr marL="514350" indent="-514350">
              <a:buFont typeface="+mj-lt"/>
              <a:buAutoNum type="alphaLcParenR"/>
              <a:defRPr/>
            </a:pPr>
            <a:r>
              <a:rPr lang="en-GB" dirty="0">
                <a:latin typeface="Bookman Old Style" panose="02050604050505020204" pitchFamily="18" charset="0"/>
              </a:rPr>
              <a:t>Help one avoid serious errors of omission</a:t>
            </a:r>
          </a:p>
          <a:p>
            <a:pPr marL="514350" indent="-514350">
              <a:buFont typeface="+mj-lt"/>
              <a:buAutoNum type="alphaLcParenR"/>
              <a:defRPr/>
            </a:pPr>
            <a:r>
              <a:rPr lang="en-GB" dirty="0">
                <a:latin typeface="Bookman Old Style" panose="02050604050505020204" pitchFamily="18" charset="0"/>
              </a:rPr>
              <a:t>Eliminate costly mistakes</a:t>
            </a:r>
          </a:p>
          <a:p>
            <a:pPr marL="514350" indent="-514350">
              <a:buFont typeface="+mj-lt"/>
              <a:buAutoNum type="alphaLcParenR"/>
              <a:defRPr/>
            </a:pPr>
            <a:r>
              <a:rPr lang="en-GB" dirty="0">
                <a:latin typeface="Bookman Old Style" panose="02050604050505020204" pitchFamily="18" charset="0"/>
              </a:rPr>
              <a:t>Address the necessary people skills for acquiring the cooperation, support</a:t>
            </a:r>
          </a:p>
          <a:p>
            <a:pPr marL="514350" indent="-514350">
              <a:buFont typeface="+mj-lt"/>
              <a:buAutoNum type="alphaLcParenR"/>
              <a:defRPr/>
            </a:pPr>
            <a:r>
              <a:rPr lang="en-GB" dirty="0">
                <a:latin typeface="Bookman Old Style" panose="02050604050505020204" pitchFamily="18" charset="0"/>
              </a:rPr>
              <a:t>Obtain necessary resources to get work done</a:t>
            </a:r>
          </a:p>
          <a:p>
            <a:pPr marL="0" indent="0" eaLnBrk="1" hangingPunct="1">
              <a:lnSpc>
                <a:spcPct val="90000"/>
              </a:lnSpc>
              <a:buNone/>
              <a:defRPr/>
            </a:pPr>
            <a:endParaRPr lang="en-US" dirty="0">
              <a:latin typeface="Bookman Old Style" panose="02050604050505020204" pitchFamily="18" charset="0"/>
              <a:cs typeface="Times New Roman" pitchFamily="18" charset="0"/>
            </a:endParaRPr>
          </a:p>
          <a:p>
            <a:pPr eaLnBrk="1" hangingPunct="1">
              <a:lnSpc>
                <a:spcPct val="90000"/>
              </a:lnSpc>
              <a:buFont typeface="Wingdings" panose="05000000000000000000" pitchFamily="2" charset="2"/>
              <a:buChar char="q"/>
              <a:defRPr/>
            </a:pPr>
            <a:endParaRPr lang="en-US"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82</a:t>
            </a:fld>
            <a:endParaRPr lang="en-US">
              <a:solidFill>
                <a:prstClr val="black">
                  <a:tint val="75000"/>
                </a:prstClr>
              </a:solidFill>
            </a:endParaRPr>
          </a:p>
        </p:txBody>
      </p:sp>
    </p:spTree>
    <p:extLst>
      <p:ext uri="{BB962C8B-B14F-4D97-AF65-F5344CB8AC3E}">
        <p14:creationId xmlns:p14="http://schemas.microsoft.com/office/powerpoint/2010/main" val="3634193244"/>
      </p:ext>
    </p:extLst>
  </p:cSld>
  <p:clrMapOvr>
    <a:masterClrMapping/>
  </p:clrMapOvr>
  <p:transition>
    <p:cover dir="d"/>
  </p:transition>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80" name="Rectangle 4"/>
          <p:cNvSpPr>
            <a:spLocks noChangeArrowheads="1"/>
          </p:cNvSpPr>
          <p:nvPr/>
        </p:nvSpPr>
        <p:spPr bwMode="auto">
          <a:xfrm>
            <a:off x="228600" y="277813"/>
            <a:ext cx="8534400" cy="712787"/>
          </a:xfrm>
          <a:prstGeom prst="rect">
            <a:avLst/>
          </a:prstGeom>
          <a:noFill/>
          <a:ln w="9525">
            <a:noFill/>
            <a:miter lim="800000"/>
            <a:headEnd/>
            <a:tailEnd/>
          </a:ln>
          <a:effectLst/>
        </p:spPr>
        <p:txBody>
          <a:bodyPr anchor="ctr"/>
          <a:lstStyle/>
          <a:p>
            <a:pPr algn="ctr">
              <a:defRPr/>
            </a:pPr>
            <a:r>
              <a:rPr lang="en-US" sz="2800" b="1">
                <a:solidFill>
                  <a:prstClr val="black"/>
                </a:solidFill>
                <a:effectLst>
                  <a:outerShdw blurRad="38100" dist="38100" dir="2700000" algn="tl">
                    <a:srgbClr val="000000"/>
                  </a:outerShdw>
                </a:effectLst>
                <a:latin typeface="Bookman Old Style" panose="02050604050505020204" pitchFamily="18" charset="0"/>
              </a:rPr>
              <a:t>The Traditional Triple Constraints</a:t>
            </a:r>
          </a:p>
        </p:txBody>
      </p:sp>
      <p:sp>
        <p:nvSpPr>
          <p:cNvPr id="178181" name="Rectangle 5"/>
          <p:cNvSpPr>
            <a:spLocks noChangeArrowheads="1"/>
          </p:cNvSpPr>
          <p:nvPr/>
        </p:nvSpPr>
        <p:spPr bwMode="auto">
          <a:xfrm>
            <a:off x="457200" y="1600200"/>
            <a:ext cx="8229600" cy="4530725"/>
          </a:xfrm>
          <a:prstGeom prst="rect">
            <a:avLst/>
          </a:prstGeom>
          <a:noFill/>
          <a:ln w="9525">
            <a:noFill/>
            <a:miter lim="800000"/>
            <a:headEnd/>
            <a:tailEnd/>
          </a:ln>
          <a:effectLst/>
        </p:spPr>
        <p:txBody>
          <a:bodyPr/>
          <a:lstStyle/>
          <a:p>
            <a:pPr marL="342900" indent="-342900" algn="ctr">
              <a:spcBef>
                <a:spcPct val="20000"/>
              </a:spcBef>
              <a:buClr>
                <a:srgbClr val="0000FF"/>
              </a:buClr>
              <a:buSzPct val="90000"/>
              <a:buFont typeface="Wingdings" pitchFamily="2" charset="2"/>
              <a:buNone/>
              <a:defRPr/>
            </a:pPr>
            <a:endParaRPr lang="en-US" sz="2800">
              <a:solidFill>
                <a:prstClr val="black"/>
              </a:solidFill>
              <a:effectLst>
                <a:outerShdw blurRad="38100" dist="38100" dir="2700000" algn="tl">
                  <a:srgbClr val="000000"/>
                </a:outerShdw>
              </a:effectLst>
              <a:latin typeface="Bookman Old Style" panose="02050604050505020204" pitchFamily="18" charset="0"/>
            </a:endParaRPr>
          </a:p>
          <a:p>
            <a:pPr marL="342900" indent="-342900" algn="ctr">
              <a:spcBef>
                <a:spcPct val="20000"/>
              </a:spcBef>
              <a:buClr>
                <a:srgbClr val="0000FF"/>
              </a:buClr>
              <a:buSzPct val="90000"/>
              <a:buFont typeface="Wingdings" pitchFamily="2" charset="2"/>
              <a:buNone/>
              <a:defRPr/>
            </a:pPr>
            <a:endParaRPr lang="en-US" sz="2800">
              <a:solidFill>
                <a:prstClr val="black"/>
              </a:solidFill>
              <a:effectLst>
                <a:outerShdw blurRad="38100" dist="38100" dir="2700000" algn="tl">
                  <a:srgbClr val="000000"/>
                </a:outerShdw>
              </a:effectLst>
              <a:latin typeface="Bookman Old Style" panose="02050604050505020204" pitchFamily="18" charset="0"/>
            </a:endParaRPr>
          </a:p>
        </p:txBody>
      </p:sp>
      <p:sp>
        <p:nvSpPr>
          <p:cNvPr id="20484" name="AutoShape 6"/>
          <p:cNvSpPr>
            <a:spLocks noChangeArrowheads="1"/>
          </p:cNvSpPr>
          <p:nvPr/>
        </p:nvSpPr>
        <p:spPr bwMode="auto">
          <a:xfrm>
            <a:off x="2819400" y="2667000"/>
            <a:ext cx="3657600" cy="2667000"/>
          </a:xfrm>
          <a:prstGeom prst="triangle">
            <a:avLst>
              <a:gd name="adj" fmla="val 50000"/>
            </a:avLst>
          </a:prstGeom>
          <a:solidFill>
            <a:srgbClr val="FF000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solidFill>
                  <a:prstClr val="black"/>
                </a:solidFill>
              </a:rPr>
              <a:t> </a:t>
            </a:r>
          </a:p>
        </p:txBody>
      </p:sp>
      <p:sp>
        <p:nvSpPr>
          <p:cNvPr id="20485" name="WordArt 7"/>
          <p:cNvSpPr>
            <a:spLocks noChangeArrowheads="1" noChangeShapeType="1" noTextEdit="1"/>
          </p:cNvSpPr>
          <p:nvPr/>
        </p:nvSpPr>
        <p:spPr bwMode="auto">
          <a:xfrm>
            <a:off x="4267200" y="1752600"/>
            <a:ext cx="1257300" cy="704850"/>
          </a:xfrm>
          <a:prstGeom prst="rect">
            <a:avLst/>
          </a:prstGeom>
        </p:spPr>
        <p:txBody>
          <a:bodyPr wrap="none" fromWordArt="1">
            <a:prstTxWarp prst="textPlain">
              <a:avLst>
                <a:gd name="adj" fmla="val 50000"/>
              </a:avLst>
            </a:prstTxWarp>
          </a:bodyPr>
          <a:lstStyle/>
          <a:p>
            <a:pPr algn="ctr"/>
            <a:r>
              <a:rPr lang="en-GB" sz="4000" kern="10">
                <a:ln w="9525">
                  <a:solidFill>
                    <a:srgbClr val="000000"/>
                  </a:solidFill>
                  <a:round/>
                  <a:headEnd/>
                  <a:tailEnd/>
                </a:ln>
                <a:solidFill>
                  <a:srgbClr val="17F72C"/>
                </a:solidFill>
                <a:latin typeface="Arial Black" panose="020B0A04020102020204" pitchFamily="34" charset="0"/>
              </a:rPr>
              <a:t>Cost</a:t>
            </a:r>
          </a:p>
        </p:txBody>
      </p:sp>
      <p:sp>
        <p:nvSpPr>
          <p:cNvPr id="20486" name="WordArt 8"/>
          <p:cNvSpPr>
            <a:spLocks noChangeArrowheads="1" noChangeShapeType="1" noTextEdit="1"/>
          </p:cNvSpPr>
          <p:nvPr/>
        </p:nvSpPr>
        <p:spPr bwMode="auto">
          <a:xfrm>
            <a:off x="990600" y="5410200"/>
            <a:ext cx="1371600" cy="704850"/>
          </a:xfrm>
          <a:prstGeom prst="rect">
            <a:avLst/>
          </a:prstGeom>
        </p:spPr>
        <p:txBody>
          <a:bodyPr wrap="none" fromWordArt="1">
            <a:prstTxWarp prst="textPlain">
              <a:avLst>
                <a:gd name="adj" fmla="val 50000"/>
              </a:avLst>
            </a:prstTxWarp>
          </a:bodyPr>
          <a:lstStyle/>
          <a:p>
            <a:pPr algn="ctr"/>
            <a:r>
              <a:rPr lang="en-GB" sz="4000" kern="10">
                <a:ln w="9525">
                  <a:solidFill>
                    <a:srgbClr val="000000"/>
                  </a:solidFill>
                  <a:prstDash val="sysDot"/>
                  <a:round/>
                  <a:headEnd/>
                  <a:tailEnd/>
                </a:ln>
                <a:solidFill>
                  <a:srgbClr val="17F72C"/>
                </a:solidFill>
                <a:latin typeface="Arial Black" panose="020B0A04020102020204" pitchFamily="34" charset="0"/>
              </a:rPr>
              <a:t>Time</a:t>
            </a:r>
          </a:p>
        </p:txBody>
      </p:sp>
      <p:sp>
        <p:nvSpPr>
          <p:cNvPr id="20487" name="WordArt 9"/>
          <p:cNvSpPr>
            <a:spLocks noChangeArrowheads="1" noChangeShapeType="1" noTextEdit="1"/>
          </p:cNvSpPr>
          <p:nvPr/>
        </p:nvSpPr>
        <p:spPr bwMode="auto">
          <a:xfrm>
            <a:off x="6858000" y="5029200"/>
            <a:ext cx="1695450" cy="704850"/>
          </a:xfrm>
          <a:prstGeom prst="rect">
            <a:avLst/>
          </a:prstGeom>
        </p:spPr>
        <p:txBody>
          <a:bodyPr wrap="none" fromWordArt="1">
            <a:prstTxWarp prst="textPlain">
              <a:avLst>
                <a:gd name="adj" fmla="val 50000"/>
              </a:avLst>
            </a:prstTxWarp>
          </a:bodyPr>
          <a:lstStyle/>
          <a:p>
            <a:pPr algn="ctr"/>
            <a:r>
              <a:rPr lang="en-GB" sz="4000" kern="10">
                <a:ln w="9525">
                  <a:solidFill>
                    <a:srgbClr val="000000"/>
                  </a:solidFill>
                  <a:round/>
                  <a:headEnd/>
                  <a:tailEnd/>
                </a:ln>
                <a:solidFill>
                  <a:srgbClr val="17F72C"/>
                </a:solidFill>
                <a:latin typeface="Arial Black" panose="020B0A04020102020204" pitchFamily="34" charset="0"/>
              </a:rPr>
              <a:t>Scope</a:t>
            </a:r>
          </a:p>
        </p:txBody>
      </p:sp>
      <p:sp>
        <p:nvSpPr>
          <p:cNvPr id="20488" name="Line 10"/>
          <p:cNvSpPr>
            <a:spLocks noChangeShapeType="1"/>
          </p:cNvSpPr>
          <p:nvPr/>
        </p:nvSpPr>
        <p:spPr bwMode="auto">
          <a:xfrm flipH="1">
            <a:off x="2590800" y="2667000"/>
            <a:ext cx="1752600" cy="2438400"/>
          </a:xfrm>
          <a:prstGeom prst="line">
            <a:avLst/>
          </a:prstGeom>
          <a:noFill/>
          <a:ln w="76200">
            <a:solidFill>
              <a:srgbClr val="FFFF00"/>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en-GB">
              <a:solidFill>
                <a:prstClr val="black"/>
              </a:solidFill>
            </a:endParaRPr>
          </a:p>
        </p:txBody>
      </p:sp>
      <p:sp>
        <p:nvSpPr>
          <p:cNvPr id="20489" name="Line 11"/>
          <p:cNvSpPr>
            <a:spLocks noChangeShapeType="1"/>
          </p:cNvSpPr>
          <p:nvPr/>
        </p:nvSpPr>
        <p:spPr bwMode="auto">
          <a:xfrm>
            <a:off x="2743200" y="5562600"/>
            <a:ext cx="3657600" cy="0"/>
          </a:xfrm>
          <a:prstGeom prst="line">
            <a:avLst/>
          </a:prstGeom>
          <a:noFill/>
          <a:ln w="76200">
            <a:solidFill>
              <a:srgbClr val="FFFF00"/>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en-GB">
              <a:solidFill>
                <a:prstClr val="black"/>
              </a:solidFill>
            </a:endParaRPr>
          </a:p>
        </p:txBody>
      </p:sp>
      <p:sp>
        <p:nvSpPr>
          <p:cNvPr id="20490" name="Line 12"/>
          <p:cNvSpPr>
            <a:spLocks noChangeShapeType="1"/>
          </p:cNvSpPr>
          <p:nvPr/>
        </p:nvSpPr>
        <p:spPr bwMode="auto">
          <a:xfrm>
            <a:off x="4876800" y="2667000"/>
            <a:ext cx="1828800" cy="2514600"/>
          </a:xfrm>
          <a:prstGeom prst="line">
            <a:avLst/>
          </a:prstGeom>
          <a:noFill/>
          <a:ln w="76200">
            <a:solidFill>
              <a:srgbClr val="FFFF00"/>
            </a:solidFill>
            <a:prstDash val="sysDot"/>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en-GB">
              <a:solidFill>
                <a:prstClr val="black"/>
              </a:solidFill>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83</a:t>
            </a:fld>
            <a:endParaRPr lang="en-US">
              <a:solidFill>
                <a:prstClr val="black">
                  <a:tint val="75000"/>
                </a:prstClr>
              </a:solidFill>
            </a:endParaRPr>
          </a:p>
        </p:txBody>
      </p:sp>
    </p:spTree>
    <p:extLst>
      <p:ext uri="{BB962C8B-B14F-4D97-AF65-F5344CB8AC3E}">
        <p14:creationId xmlns:p14="http://schemas.microsoft.com/office/powerpoint/2010/main" val="677679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nodePh="1">
                                  <p:stCondLst>
                                    <p:cond delay="0"/>
                                  </p:stCondLst>
                                  <p:endCondLst>
                                    <p:cond evt="begin" delay="0">
                                      <p:tn val="5"/>
                                    </p:cond>
                                  </p:endCondLst>
                                  <p:childTnLst>
                                    <p:set>
                                      <p:cBhvr>
                                        <p:cTn id="6" dur="1" fill="hold">
                                          <p:stCondLst>
                                            <p:cond delay="0"/>
                                          </p:stCondLst>
                                        </p:cTn>
                                        <p:tgtEl>
                                          <p:spTgt spid="178181">
                                            <p:txEl>
                                              <p:pRg st="0" end="0"/>
                                            </p:txEl>
                                          </p:spTgt>
                                        </p:tgtEl>
                                        <p:attrNameLst>
                                          <p:attrName>style.visibility</p:attrName>
                                        </p:attrNameLst>
                                      </p:cBhvr>
                                      <p:to>
                                        <p:strVal val="visible"/>
                                      </p:to>
                                    </p:set>
                                    <p:anim calcmode="lin" valueType="num">
                                      <p:cBhvr additive="base">
                                        <p:cTn id="7" dur="500" fill="hold"/>
                                        <p:tgtEl>
                                          <p:spTgt spid="17818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8181">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1"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9203" name="Rectangle 3"/>
          <p:cNvSpPr>
            <a:spLocks noGrp="1" noChangeArrowheads="1"/>
          </p:cNvSpPr>
          <p:nvPr>
            <p:ph type="body" idx="1"/>
          </p:nvPr>
        </p:nvSpPr>
        <p:spPr>
          <a:xfrm>
            <a:off x="0" y="228600"/>
            <a:ext cx="9144000" cy="6477000"/>
          </a:xfrm>
        </p:spPr>
        <p:txBody>
          <a:bodyPr/>
          <a:lstStyle/>
          <a:p>
            <a:pPr eaLnBrk="1" hangingPunct="1">
              <a:defRPr/>
            </a:pPr>
            <a:r>
              <a:rPr lang="en-US" sz="2800" b="1" dirty="0">
                <a:latin typeface="Bookman Old Style" panose="02050604050505020204" pitchFamily="18" charset="0"/>
              </a:rPr>
              <a:t>Time:</a:t>
            </a:r>
            <a:r>
              <a:rPr lang="en-US" sz="2800" dirty="0">
                <a:latin typeface="Bookman Old Style" panose="02050604050505020204" pitchFamily="18" charset="0"/>
              </a:rPr>
              <a:t> </a:t>
            </a:r>
          </a:p>
          <a:p>
            <a:pPr lvl="1" eaLnBrk="1" hangingPunct="1">
              <a:defRPr/>
            </a:pPr>
            <a:r>
              <a:rPr lang="en-US" sz="2400" dirty="0">
                <a:latin typeface="Bookman Old Style" panose="02050604050505020204" pitchFamily="18" charset="0"/>
              </a:rPr>
              <a:t>Amount of time available to complete a project</a:t>
            </a:r>
          </a:p>
          <a:p>
            <a:pPr lvl="1" eaLnBrk="1" hangingPunct="1">
              <a:defRPr/>
            </a:pPr>
            <a:r>
              <a:rPr lang="en-US" sz="2400" dirty="0">
                <a:latin typeface="Bookman Old Style" panose="02050604050505020204" pitchFamily="18" charset="0"/>
              </a:rPr>
              <a:t>Estimated by</a:t>
            </a:r>
          </a:p>
          <a:p>
            <a:pPr lvl="2" eaLnBrk="1" hangingPunct="1">
              <a:buClr>
                <a:schemeClr val="tx1"/>
              </a:buClr>
              <a:buFont typeface="Symbol" pitchFamily="18" charset="2"/>
              <a:buChar char="®"/>
              <a:defRPr/>
            </a:pPr>
            <a:r>
              <a:rPr lang="en-US" sz="2000" dirty="0">
                <a:latin typeface="Bookman Old Style" panose="02050604050505020204" pitchFamily="18" charset="0"/>
              </a:rPr>
              <a:t>identifying and summing up work effort for each task within the WBS</a:t>
            </a:r>
          </a:p>
          <a:p>
            <a:pPr lvl="2" eaLnBrk="1" hangingPunct="1">
              <a:buClr>
                <a:schemeClr val="tx1"/>
              </a:buClr>
              <a:buFont typeface="Symbol" pitchFamily="18" charset="2"/>
              <a:buChar char="®"/>
              <a:defRPr/>
            </a:pPr>
            <a:endParaRPr lang="en-US" sz="2000" dirty="0">
              <a:latin typeface="Bookman Old Style" panose="02050604050505020204" pitchFamily="18" charset="0"/>
            </a:endParaRPr>
          </a:p>
          <a:p>
            <a:pPr eaLnBrk="1" hangingPunct="1">
              <a:defRPr/>
            </a:pPr>
            <a:r>
              <a:rPr lang="en-US" sz="2800" b="1" dirty="0">
                <a:latin typeface="Bookman Old Style" panose="02050604050505020204" pitchFamily="18" charset="0"/>
              </a:rPr>
              <a:t>Cost:</a:t>
            </a:r>
          </a:p>
          <a:p>
            <a:pPr lvl="1" eaLnBrk="1" hangingPunct="1">
              <a:defRPr/>
            </a:pPr>
            <a:r>
              <a:rPr lang="en-US" sz="2400" dirty="0">
                <a:latin typeface="Bookman Old Style" panose="02050604050505020204" pitchFamily="18" charset="0"/>
              </a:rPr>
              <a:t>The budgeted amount available for the project</a:t>
            </a:r>
          </a:p>
          <a:p>
            <a:pPr lvl="1" eaLnBrk="1" hangingPunct="1">
              <a:defRPr/>
            </a:pPr>
            <a:r>
              <a:rPr lang="en-US" sz="2400" dirty="0">
                <a:latin typeface="Bookman Old Style" panose="02050604050505020204" pitchFamily="18" charset="0"/>
              </a:rPr>
              <a:t>Depends on rates on </a:t>
            </a:r>
            <a:r>
              <a:rPr lang="en-US" sz="2400" dirty="0" err="1">
                <a:latin typeface="Bookman Old Style" panose="02050604050505020204" pitchFamily="18" charset="0"/>
              </a:rPr>
              <a:t>labour</a:t>
            </a:r>
            <a:r>
              <a:rPr lang="en-US" sz="2400" dirty="0">
                <a:latin typeface="Bookman Old Style" panose="02050604050505020204" pitchFamily="18" charset="0"/>
              </a:rPr>
              <a:t>, materials, risk, </a:t>
            </a:r>
            <a:r>
              <a:rPr lang="en-US" sz="2400" dirty="0" err="1">
                <a:latin typeface="Bookman Old Style" panose="02050604050505020204" pitchFamily="18" charset="0"/>
              </a:rPr>
              <a:t>plant,equipment</a:t>
            </a:r>
            <a:r>
              <a:rPr lang="en-US" sz="2400" dirty="0">
                <a:latin typeface="Bookman Old Style" panose="02050604050505020204" pitchFamily="18" charset="0"/>
              </a:rPr>
              <a:t> and profit</a:t>
            </a:r>
          </a:p>
          <a:p>
            <a:pPr lvl="1" eaLnBrk="1" hangingPunct="1">
              <a:defRPr/>
            </a:pPr>
            <a:endParaRPr lang="en-US" sz="2400" dirty="0">
              <a:latin typeface="Bookman Old Style" panose="02050604050505020204" pitchFamily="18" charset="0"/>
            </a:endParaRPr>
          </a:p>
          <a:p>
            <a:pPr eaLnBrk="1" hangingPunct="1">
              <a:defRPr/>
            </a:pPr>
            <a:r>
              <a:rPr lang="en-US" sz="2800" b="1" dirty="0">
                <a:latin typeface="Bookman Old Style" panose="02050604050505020204" pitchFamily="18" charset="0"/>
              </a:rPr>
              <a:t>Scope:</a:t>
            </a:r>
          </a:p>
          <a:p>
            <a:pPr lvl="1" eaLnBrk="1" hangingPunct="1">
              <a:defRPr/>
            </a:pPr>
            <a:r>
              <a:rPr lang="en-US" sz="2400" dirty="0">
                <a:latin typeface="Bookman Old Style" panose="02050604050505020204" pitchFamily="18" charset="0"/>
              </a:rPr>
              <a:t>Requirement specified for the end result</a:t>
            </a:r>
          </a:p>
          <a:p>
            <a:pPr lvl="2" eaLnBrk="1" hangingPunct="1">
              <a:buClr>
                <a:schemeClr val="tx1"/>
              </a:buClr>
              <a:buFont typeface="Symbol" pitchFamily="18" charset="2"/>
              <a:buBlip>
                <a:blip r:embed="rId2"/>
              </a:buBlip>
              <a:defRPr/>
            </a:pPr>
            <a:r>
              <a:rPr lang="en-US" sz="2000" dirty="0">
                <a:latin typeface="Bookman Old Style" panose="02050604050505020204" pitchFamily="18" charset="0"/>
                <a:sym typeface="Symbol" pitchFamily="18" charset="2"/>
              </a:rPr>
              <a:t>quality, quantity </a:t>
            </a:r>
            <a:r>
              <a:rPr lang="en-US" sz="2000" dirty="0" err="1">
                <a:latin typeface="Bookman Old Style" panose="02050604050505020204" pitchFamily="18" charset="0"/>
                <a:sym typeface="Symbol" pitchFamily="18" charset="2"/>
              </a:rPr>
              <a:t>etc</a:t>
            </a:r>
            <a:endParaRPr lang="en-US" sz="2000" dirty="0">
              <a:latin typeface="Bookman Old Style" panose="02050604050505020204" pitchFamily="18" charset="0"/>
              <a:sym typeface="Symbol" pitchFamily="18" charset="2"/>
            </a:endParaRPr>
          </a:p>
          <a:p>
            <a:pPr lvl="1" eaLnBrk="1" hangingPunct="1">
              <a:defRPr/>
            </a:pPr>
            <a:r>
              <a:rPr lang="en-US" sz="2400" dirty="0">
                <a:latin typeface="Bookman Old Style" panose="02050604050505020204" pitchFamily="18" charset="0"/>
              </a:rPr>
              <a:t>Depend on time and budget </a:t>
            </a:r>
          </a:p>
          <a:p>
            <a:pPr eaLnBrk="1" hangingPunct="1">
              <a:defRPr/>
            </a:pP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84</a:t>
            </a:fld>
            <a:endParaRPr lang="en-US">
              <a:solidFill>
                <a:prstClr val="black">
                  <a:tint val="75000"/>
                </a:prstClr>
              </a:solidFill>
            </a:endParaRPr>
          </a:p>
        </p:txBody>
      </p:sp>
    </p:spTree>
    <p:extLst>
      <p:ext uri="{BB962C8B-B14F-4D97-AF65-F5344CB8AC3E}">
        <p14:creationId xmlns:p14="http://schemas.microsoft.com/office/powerpoint/2010/main" val="2027021656"/>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Effect transition="in" filter="wipe(left)">
                                      <p:cBhvr>
                                        <p:cTn id="7" dur="500"/>
                                        <p:tgtEl>
                                          <p:spTgt spid="17920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79203">
                                            <p:txEl>
                                              <p:pRg st="1" end="1"/>
                                            </p:txEl>
                                          </p:spTgt>
                                        </p:tgtEl>
                                        <p:attrNameLst>
                                          <p:attrName>style.visibility</p:attrName>
                                        </p:attrNameLst>
                                      </p:cBhvr>
                                      <p:to>
                                        <p:strVal val="visible"/>
                                      </p:to>
                                    </p:set>
                                    <p:animEffect transition="in" filter="wipe(left)">
                                      <p:cBhvr>
                                        <p:cTn id="10" dur="500"/>
                                        <p:tgtEl>
                                          <p:spTgt spid="179203">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79203">
                                            <p:txEl>
                                              <p:pRg st="2" end="2"/>
                                            </p:txEl>
                                          </p:spTgt>
                                        </p:tgtEl>
                                        <p:attrNameLst>
                                          <p:attrName>style.visibility</p:attrName>
                                        </p:attrNameLst>
                                      </p:cBhvr>
                                      <p:to>
                                        <p:strVal val="visible"/>
                                      </p:to>
                                    </p:set>
                                    <p:animEffect transition="in" filter="wipe(left)">
                                      <p:cBhvr>
                                        <p:cTn id="13" dur="500"/>
                                        <p:tgtEl>
                                          <p:spTgt spid="179203">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79203">
                                            <p:txEl>
                                              <p:pRg st="3" end="3"/>
                                            </p:txEl>
                                          </p:spTgt>
                                        </p:tgtEl>
                                        <p:attrNameLst>
                                          <p:attrName>style.visibility</p:attrName>
                                        </p:attrNameLst>
                                      </p:cBhvr>
                                      <p:to>
                                        <p:strVal val="visible"/>
                                      </p:to>
                                    </p:set>
                                    <p:animEffect transition="in" filter="wipe(left)">
                                      <p:cBhvr>
                                        <p:cTn id="16" dur="500"/>
                                        <p:tgtEl>
                                          <p:spTgt spid="179203">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79203">
                                            <p:txEl>
                                              <p:pRg st="5" end="5"/>
                                            </p:txEl>
                                          </p:spTgt>
                                        </p:tgtEl>
                                        <p:attrNameLst>
                                          <p:attrName>style.visibility</p:attrName>
                                        </p:attrNameLst>
                                      </p:cBhvr>
                                      <p:to>
                                        <p:strVal val="visible"/>
                                      </p:to>
                                    </p:set>
                                    <p:animEffect transition="in" filter="wipe(left)">
                                      <p:cBhvr>
                                        <p:cTn id="21" dur="500"/>
                                        <p:tgtEl>
                                          <p:spTgt spid="179203">
                                            <p:txEl>
                                              <p:pRg st="5" end="5"/>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79203">
                                            <p:txEl>
                                              <p:pRg st="6" end="6"/>
                                            </p:txEl>
                                          </p:spTgt>
                                        </p:tgtEl>
                                        <p:attrNameLst>
                                          <p:attrName>style.visibility</p:attrName>
                                        </p:attrNameLst>
                                      </p:cBhvr>
                                      <p:to>
                                        <p:strVal val="visible"/>
                                      </p:to>
                                    </p:set>
                                    <p:animEffect transition="in" filter="wipe(left)">
                                      <p:cBhvr>
                                        <p:cTn id="24" dur="500"/>
                                        <p:tgtEl>
                                          <p:spTgt spid="179203">
                                            <p:txEl>
                                              <p:pRg st="6" end="6"/>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79203">
                                            <p:txEl>
                                              <p:pRg st="7" end="7"/>
                                            </p:txEl>
                                          </p:spTgt>
                                        </p:tgtEl>
                                        <p:attrNameLst>
                                          <p:attrName>style.visibility</p:attrName>
                                        </p:attrNameLst>
                                      </p:cBhvr>
                                      <p:to>
                                        <p:strVal val="visible"/>
                                      </p:to>
                                    </p:set>
                                    <p:animEffect transition="in" filter="wipe(left)">
                                      <p:cBhvr>
                                        <p:cTn id="27" dur="500"/>
                                        <p:tgtEl>
                                          <p:spTgt spid="179203">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9203">
                                            <p:txEl>
                                              <p:pRg st="9" end="9"/>
                                            </p:txEl>
                                          </p:spTgt>
                                        </p:tgtEl>
                                        <p:attrNameLst>
                                          <p:attrName>style.visibility</p:attrName>
                                        </p:attrNameLst>
                                      </p:cBhvr>
                                      <p:to>
                                        <p:strVal val="visible"/>
                                      </p:to>
                                    </p:set>
                                    <p:animEffect transition="in" filter="wipe(left)">
                                      <p:cBhvr>
                                        <p:cTn id="32" dur="500"/>
                                        <p:tgtEl>
                                          <p:spTgt spid="179203">
                                            <p:txEl>
                                              <p:pRg st="9" end="9"/>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79203">
                                            <p:txEl>
                                              <p:pRg st="10" end="10"/>
                                            </p:txEl>
                                          </p:spTgt>
                                        </p:tgtEl>
                                        <p:attrNameLst>
                                          <p:attrName>style.visibility</p:attrName>
                                        </p:attrNameLst>
                                      </p:cBhvr>
                                      <p:to>
                                        <p:strVal val="visible"/>
                                      </p:to>
                                    </p:set>
                                    <p:animEffect transition="in" filter="wipe(left)">
                                      <p:cBhvr>
                                        <p:cTn id="35" dur="500"/>
                                        <p:tgtEl>
                                          <p:spTgt spid="179203">
                                            <p:txEl>
                                              <p:pRg st="10" end="10"/>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79203">
                                            <p:txEl>
                                              <p:pRg st="11" end="11"/>
                                            </p:txEl>
                                          </p:spTgt>
                                        </p:tgtEl>
                                        <p:attrNameLst>
                                          <p:attrName>style.visibility</p:attrName>
                                        </p:attrNameLst>
                                      </p:cBhvr>
                                      <p:to>
                                        <p:strVal val="visible"/>
                                      </p:to>
                                    </p:set>
                                    <p:animEffect transition="in" filter="wipe(left)">
                                      <p:cBhvr>
                                        <p:cTn id="38" dur="500"/>
                                        <p:tgtEl>
                                          <p:spTgt spid="179203">
                                            <p:txEl>
                                              <p:pRg st="11" end="11"/>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179203">
                                            <p:txEl>
                                              <p:pRg st="12" end="12"/>
                                            </p:txEl>
                                          </p:spTgt>
                                        </p:tgtEl>
                                        <p:attrNameLst>
                                          <p:attrName>style.visibility</p:attrName>
                                        </p:attrNameLst>
                                      </p:cBhvr>
                                      <p:to>
                                        <p:strVal val="visible"/>
                                      </p:to>
                                    </p:set>
                                    <p:animEffect transition="in" filter="wipe(left)">
                                      <p:cBhvr>
                                        <p:cTn id="41" dur="500"/>
                                        <p:tgtEl>
                                          <p:spTgt spid="17920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p:bldLst>
  </p:timing>
</p:sld>
</file>

<file path=ppt/slides/slide8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0" y="277813"/>
            <a:ext cx="914400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800" b="1" dirty="0">
                <a:solidFill>
                  <a:prstClr val="black"/>
                </a:solidFill>
                <a:latin typeface="Bookman Old Style" panose="02050604050505020204" pitchFamily="18" charset="0"/>
              </a:rPr>
              <a:t>The Five Phases of Project Management</a:t>
            </a:r>
          </a:p>
        </p:txBody>
      </p:sp>
      <p:sp>
        <p:nvSpPr>
          <p:cNvPr id="22531" name="Rectangle 5"/>
          <p:cNvSpPr>
            <a:spLocks noChangeArrowheads="1"/>
          </p:cNvSpPr>
          <p:nvPr/>
        </p:nvSpPr>
        <p:spPr bwMode="auto">
          <a:xfrm>
            <a:off x="1447800" y="1447800"/>
            <a:ext cx="2959100" cy="914400"/>
          </a:xfrm>
          <a:prstGeom prst="rect">
            <a:avLst/>
          </a:prstGeom>
          <a:solidFill>
            <a:srgbClr val="EDDBC9"/>
          </a:solidFill>
          <a:ln w="12700">
            <a:solidFill>
              <a:srgbClr val="701B00"/>
            </a:solidFill>
            <a:miter lim="800000"/>
            <a:headEnd/>
            <a:tailEnd/>
          </a:ln>
        </p:spPr>
        <p:txBody>
          <a:bodyPr wrap="none" anchor="ct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b="1">
                <a:solidFill>
                  <a:srgbClr val="990000"/>
                </a:solidFill>
                <a:latin typeface="Times New Roman" panose="02020603050405020304" pitchFamily="18" charset="0"/>
              </a:rPr>
              <a:t>1.</a:t>
            </a:r>
            <a:r>
              <a:rPr lang="en-US" altLang="en-US" sz="2800" b="1">
                <a:solidFill>
                  <a:srgbClr val="990000"/>
                </a:solidFill>
                <a:latin typeface="Times New Roman" panose="02020603050405020304" pitchFamily="18" charset="0"/>
              </a:rPr>
              <a:t>Defining Project </a:t>
            </a:r>
          </a:p>
          <a:p>
            <a:pPr algn="ctr"/>
            <a:r>
              <a:rPr lang="en-US" altLang="en-US" sz="2800" b="1">
                <a:solidFill>
                  <a:srgbClr val="990000"/>
                </a:solidFill>
                <a:latin typeface="Times New Roman" panose="02020603050405020304" pitchFamily="18" charset="0"/>
              </a:rPr>
              <a:t>Goals</a:t>
            </a:r>
          </a:p>
        </p:txBody>
      </p:sp>
      <p:sp>
        <p:nvSpPr>
          <p:cNvPr id="22532" name="Line 6"/>
          <p:cNvSpPr>
            <a:spLocks noChangeShapeType="1"/>
          </p:cNvSpPr>
          <p:nvPr/>
        </p:nvSpPr>
        <p:spPr bwMode="auto">
          <a:xfrm>
            <a:off x="4422775" y="1752600"/>
            <a:ext cx="2282825" cy="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2533" name="Line 7"/>
          <p:cNvSpPr>
            <a:spLocks noChangeShapeType="1"/>
          </p:cNvSpPr>
          <p:nvPr/>
        </p:nvSpPr>
        <p:spPr bwMode="auto">
          <a:xfrm>
            <a:off x="6705600" y="1752600"/>
            <a:ext cx="0" cy="454025"/>
          </a:xfrm>
          <a:prstGeom prst="line">
            <a:avLst/>
          </a:prstGeom>
          <a:noFill/>
          <a:ln w="5715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2534" name="Rectangle 8"/>
          <p:cNvSpPr>
            <a:spLocks noChangeArrowheads="1"/>
          </p:cNvSpPr>
          <p:nvPr/>
        </p:nvSpPr>
        <p:spPr bwMode="auto">
          <a:xfrm>
            <a:off x="5410200" y="2286000"/>
            <a:ext cx="2743200" cy="838200"/>
          </a:xfrm>
          <a:prstGeom prst="rect">
            <a:avLst/>
          </a:prstGeom>
          <a:solidFill>
            <a:srgbClr val="EDDBC9"/>
          </a:solidFill>
          <a:ln w="12700">
            <a:solidFill>
              <a:srgbClr val="701B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b="1">
                <a:solidFill>
                  <a:srgbClr val="990000"/>
                </a:solidFill>
              </a:rPr>
              <a:t>2</a:t>
            </a:r>
            <a:r>
              <a:rPr lang="en-US" altLang="en-US" sz="2800" b="1">
                <a:solidFill>
                  <a:srgbClr val="990000"/>
                </a:solidFill>
              </a:rPr>
              <a:t>. Planning</a:t>
            </a:r>
          </a:p>
        </p:txBody>
      </p:sp>
      <p:sp>
        <p:nvSpPr>
          <p:cNvPr id="22535" name="Rectangle 9"/>
          <p:cNvSpPr>
            <a:spLocks noChangeArrowheads="1"/>
          </p:cNvSpPr>
          <p:nvPr/>
        </p:nvSpPr>
        <p:spPr bwMode="auto">
          <a:xfrm>
            <a:off x="1600200" y="3054350"/>
            <a:ext cx="2889250" cy="901700"/>
          </a:xfrm>
          <a:prstGeom prst="rect">
            <a:avLst/>
          </a:prstGeom>
          <a:solidFill>
            <a:srgbClr val="EDDBC9"/>
          </a:solidFill>
          <a:ln w="12700">
            <a:solidFill>
              <a:srgbClr val="701B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b="1">
                <a:solidFill>
                  <a:srgbClr val="990000"/>
                </a:solidFill>
              </a:rPr>
              <a:t>3</a:t>
            </a:r>
            <a:r>
              <a:rPr lang="en-US" altLang="en-US" sz="2800" b="1">
                <a:solidFill>
                  <a:srgbClr val="990000"/>
                </a:solidFill>
              </a:rPr>
              <a:t>. Organizing</a:t>
            </a:r>
          </a:p>
        </p:txBody>
      </p:sp>
      <p:sp>
        <p:nvSpPr>
          <p:cNvPr id="22536" name="Rectangle 10"/>
          <p:cNvSpPr>
            <a:spLocks noChangeArrowheads="1"/>
          </p:cNvSpPr>
          <p:nvPr/>
        </p:nvSpPr>
        <p:spPr bwMode="auto">
          <a:xfrm>
            <a:off x="5416550" y="3816350"/>
            <a:ext cx="3270250" cy="908050"/>
          </a:xfrm>
          <a:prstGeom prst="rect">
            <a:avLst/>
          </a:prstGeom>
          <a:solidFill>
            <a:srgbClr val="EDDBC9"/>
          </a:solidFill>
          <a:ln w="12700">
            <a:solidFill>
              <a:srgbClr val="701B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b="1">
                <a:solidFill>
                  <a:srgbClr val="990000"/>
                </a:solidFill>
              </a:rPr>
              <a:t>4.</a:t>
            </a:r>
            <a:r>
              <a:rPr lang="en-US" altLang="en-US" sz="2800" b="1">
                <a:solidFill>
                  <a:srgbClr val="990000"/>
                </a:solidFill>
              </a:rPr>
              <a:t> Monitoring and </a:t>
            </a:r>
          </a:p>
          <a:p>
            <a:pPr algn="ctr"/>
            <a:r>
              <a:rPr lang="en-US" altLang="en-US" sz="2800" b="1">
                <a:solidFill>
                  <a:srgbClr val="990000"/>
                </a:solidFill>
              </a:rPr>
              <a:t>Controlling</a:t>
            </a:r>
          </a:p>
        </p:txBody>
      </p:sp>
      <p:sp>
        <p:nvSpPr>
          <p:cNvPr id="22537" name="Rectangle 11"/>
          <p:cNvSpPr>
            <a:spLocks noChangeArrowheads="1"/>
          </p:cNvSpPr>
          <p:nvPr/>
        </p:nvSpPr>
        <p:spPr bwMode="auto">
          <a:xfrm>
            <a:off x="1676400" y="4425950"/>
            <a:ext cx="2813050" cy="901700"/>
          </a:xfrm>
          <a:prstGeom prst="rect">
            <a:avLst/>
          </a:prstGeom>
          <a:solidFill>
            <a:srgbClr val="EDDBC9"/>
          </a:solidFill>
          <a:ln w="12700">
            <a:solidFill>
              <a:srgbClr val="701B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3600" b="1">
                <a:solidFill>
                  <a:srgbClr val="990000"/>
                </a:solidFill>
              </a:rPr>
              <a:t>5</a:t>
            </a:r>
            <a:r>
              <a:rPr lang="en-US" altLang="en-US" sz="2800" b="1">
                <a:solidFill>
                  <a:srgbClr val="990000"/>
                </a:solidFill>
              </a:rPr>
              <a:t>. Closing out </a:t>
            </a:r>
          </a:p>
          <a:p>
            <a:pPr algn="ctr"/>
            <a:r>
              <a:rPr lang="en-US" altLang="en-US" sz="2800" b="1">
                <a:solidFill>
                  <a:srgbClr val="990000"/>
                </a:solidFill>
              </a:rPr>
              <a:t>the Project</a:t>
            </a:r>
          </a:p>
        </p:txBody>
      </p:sp>
      <p:sp>
        <p:nvSpPr>
          <p:cNvPr id="22538" name="Line 12"/>
          <p:cNvSpPr>
            <a:spLocks noChangeShapeType="1"/>
          </p:cNvSpPr>
          <p:nvPr/>
        </p:nvSpPr>
        <p:spPr bwMode="auto">
          <a:xfrm>
            <a:off x="3127375" y="2590800"/>
            <a:ext cx="2282825" cy="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2539" name="Line 13"/>
          <p:cNvSpPr>
            <a:spLocks noChangeShapeType="1"/>
          </p:cNvSpPr>
          <p:nvPr/>
        </p:nvSpPr>
        <p:spPr bwMode="auto">
          <a:xfrm>
            <a:off x="3124200" y="2590800"/>
            <a:ext cx="0" cy="454025"/>
          </a:xfrm>
          <a:prstGeom prst="line">
            <a:avLst/>
          </a:prstGeom>
          <a:noFill/>
          <a:ln w="5715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2540" name="Line 14"/>
          <p:cNvSpPr>
            <a:spLocks noChangeShapeType="1"/>
          </p:cNvSpPr>
          <p:nvPr/>
        </p:nvSpPr>
        <p:spPr bwMode="auto">
          <a:xfrm>
            <a:off x="4498975" y="3352800"/>
            <a:ext cx="2282825" cy="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2541" name="Line 15"/>
          <p:cNvSpPr>
            <a:spLocks noChangeShapeType="1"/>
          </p:cNvSpPr>
          <p:nvPr/>
        </p:nvSpPr>
        <p:spPr bwMode="auto">
          <a:xfrm>
            <a:off x="6781800" y="3352800"/>
            <a:ext cx="0" cy="454025"/>
          </a:xfrm>
          <a:prstGeom prst="line">
            <a:avLst/>
          </a:prstGeom>
          <a:noFill/>
          <a:ln w="5715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2542" name="Line 16"/>
          <p:cNvSpPr>
            <a:spLocks noChangeShapeType="1"/>
          </p:cNvSpPr>
          <p:nvPr/>
        </p:nvSpPr>
        <p:spPr bwMode="auto">
          <a:xfrm>
            <a:off x="3127375" y="4114800"/>
            <a:ext cx="2282825" cy="0"/>
          </a:xfrm>
          <a:prstGeom prst="line">
            <a:avLst/>
          </a:prstGeom>
          <a:noFill/>
          <a:ln w="5715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2543" name="Line 17"/>
          <p:cNvSpPr>
            <a:spLocks noChangeShapeType="1"/>
          </p:cNvSpPr>
          <p:nvPr/>
        </p:nvSpPr>
        <p:spPr bwMode="auto">
          <a:xfrm>
            <a:off x="3124200" y="4114800"/>
            <a:ext cx="0" cy="377825"/>
          </a:xfrm>
          <a:prstGeom prst="line">
            <a:avLst/>
          </a:prstGeom>
          <a:noFill/>
          <a:ln w="5715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en-GB">
              <a:solidFill>
                <a:prstClr val="black"/>
              </a:solidFill>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85</a:t>
            </a:fld>
            <a:endParaRPr lang="en-US">
              <a:solidFill>
                <a:prstClr val="black">
                  <a:tint val="75000"/>
                </a:prstClr>
              </a:solidFill>
            </a:endParaRPr>
          </a:p>
        </p:txBody>
      </p:sp>
    </p:spTree>
    <p:extLst>
      <p:ext uri="{BB962C8B-B14F-4D97-AF65-F5344CB8AC3E}">
        <p14:creationId xmlns:p14="http://schemas.microsoft.com/office/powerpoint/2010/main" val="1777919937"/>
      </p:ext>
    </p:extLst>
  </p:cSld>
  <p:clrMapOvr>
    <a:masterClrMapping/>
  </p:clrMapOvr>
  <p:transition>
    <p:cover dir="d"/>
  </p:transition>
</p:sld>
</file>

<file path=ppt/slides/slide8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457200" y="277813"/>
            <a:ext cx="8229600" cy="560387"/>
          </a:xfrm>
        </p:spPr>
        <p:txBody>
          <a:bodyPr>
            <a:normAutofit fontScale="90000"/>
          </a:bodyPr>
          <a:lstStyle/>
          <a:p>
            <a:pPr eaLnBrk="1" hangingPunct="1">
              <a:defRPr/>
            </a:pPr>
            <a:r>
              <a:rPr lang="en-US" sz="3600" b="1" i="1" dirty="0">
                <a:latin typeface="Bookman Old Style" panose="02050604050505020204" pitchFamily="18" charset="0"/>
                <a:cs typeface="Times New Roman" pitchFamily="18" charset="0"/>
              </a:rPr>
              <a:t>1) Defining the Project's goals</a:t>
            </a:r>
          </a:p>
        </p:txBody>
      </p:sp>
      <p:sp>
        <p:nvSpPr>
          <p:cNvPr id="181251" name="Rectangle 3"/>
          <p:cNvSpPr>
            <a:spLocks noGrp="1" noChangeArrowheads="1"/>
          </p:cNvSpPr>
          <p:nvPr>
            <p:ph type="body" idx="1"/>
          </p:nvPr>
        </p:nvSpPr>
        <p:spPr>
          <a:xfrm>
            <a:off x="152400" y="990600"/>
            <a:ext cx="8534400" cy="5638800"/>
          </a:xfrm>
        </p:spPr>
        <p:txBody>
          <a:bodyPr/>
          <a:lstStyle/>
          <a:p>
            <a:pPr eaLnBrk="1" hangingPunct="1">
              <a:lnSpc>
                <a:spcPct val="80000"/>
              </a:lnSpc>
              <a:defRPr/>
            </a:pPr>
            <a:r>
              <a:rPr lang="en-US" sz="2800" dirty="0">
                <a:latin typeface="Bookman Old Style" panose="02050604050505020204" pitchFamily="18" charset="0"/>
                <a:cs typeface="Times New Roman" pitchFamily="18" charset="0"/>
              </a:rPr>
              <a:t>Identifying what has to be accomplished</a:t>
            </a:r>
          </a:p>
          <a:p>
            <a:pPr eaLnBrk="1" hangingPunct="1">
              <a:lnSpc>
                <a:spcPct val="80000"/>
              </a:lnSpc>
              <a:defRPr/>
            </a:pPr>
            <a:endParaRPr lang="en-US" sz="2800" dirty="0">
              <a:latin typeface="Bookman Old Style" panose="02050604050505020204" pitchFamily="18" charset="0"/>
              <a:cs typeface="Times New Roman" pitchFamily="18" charset="0"/>
            </a:endParaRPr>
          </a:p>
          <a:p>
            <a:pPr eaLnBrk="1" hangingPunct="1">
              <a:lnSpc>
                <a:spcPct val="80000"/>
              </a:lnSpc>
              <a:defRPr/>
            </a:pPr>
            <a:r>
              <a:rPr lang="en-US" sz="2800" dirty="0">
                <a:latin typeface="Bookman Old Style" panose="02050604050505020204" pitchFamily="18" charset="0"/>
                <a:cs typeface="Times New Roman" pitchFamily="18" charset="0"/>
              </a:rPr>
              <a:t> Entails understanding and gaining agreement on the overall </a:t>
            </a:r>
            <a:r>
              <a:rPr lang="en-US" sz="2800" i="1" dirty="0">
                <a:latin typeface="Bookman Old Style" panose="02050604050505020204" pitchFamily="18" charset="0"/>
                <a:cs typeface="Times New Roman" pitchFamily="18" charset="0"/>
              </a:rPr>
              <a:t>objectives, scope, risk, approach, budget</a:t>
            </a:r>
            <a:r>
              <a:rPr lang="en-US" sz="2800" dirty="0">
                <a:latin typeface="Bookman Old Style" panose="02050604050505020204" pitchFamily="18" charset="0"/>
                <a:cs typeface="Times New Roman" pitchFamily="18" charset="0"/>
              </a:rPr>
              <a:t> etc</a:t>
            </a:r>
          </a:p>
          <a:p>
            <a:pPr eaLnBrk="1" hangingPunct="1">
              <a:lnSpc>
                <a:spcPct val="80000"/>
              </a:lnSpc>
              <a:defRPr/>
            </a:pPr>
            <a:endParaRPr lang="en-US" sz="2800" dirty="0">
              <a:latin typeface="Bookman Old Style" panose="02050604050505020204" pitchFamily="18" charset="0"/>
              <a:cs typeface="Times New Roman" pitchFamily="18" charset="0"/>
            </a:endParaRPr>
          </a:p>
          <a:p>
            <a:pPr eaLnBrk="1" hangingPunct="1">
              <a:lnSpc>
                <a:spcPct val="80000"/>
              </a:lnSpc>
              <a:defRPr/>
            </a:pPr>
            <a:r>
              <a:rPr lang="en-US" sz="2800" dirty="0">
                <a:latin typeface="Bookman Old Style" panose="02050604050505020204" pitchFamily="18" charset="0"/>
                <a:cs typeface="Times New Roman" pitchFamily="18" charset="0"/>
              </a:rPr>
              <a:t> Develop a framework of identifying, tracking, managing and resolving project issues.</a:t>
            </a:r>
          </a:p>
          <a:p>
            <a:pPr eaLnBrk="1" hangingPunct="1">
              <a:lnSpc>
                <a:spcPct val="80000"/>
              </a:lnSpc>
              <a:defRPr/>
            </a:pPr>
            <a:endParaRPr lang="en-US" sz="2800" dirty="0">
              <a:latin typeface="Bookman Old Style" panose="02050604050505020204" pitchFamily="18" charset="0"/>
              <a:cs typeface="Times New Roman" pitchFamily="18" charset="0"/>
            </a:endParaRPr>
          </a:p>
          <a:p>
            <a:pPr eaLnBrk="1" hangingPunct="1">
              <a:lnSpc>
                <a:spcPct val="80000"/>
              </a:lnSpc>
              <a:defRPr/>
            </a:pPr>
            <a:r>
              <a:rPr lang="en-US" sz="2800" dirty="0">
                <a:latin typeface="Bookman Old Style" panose="02050604050505020204" pitchFamily="18" charset="0"/>
                <a:cs typeface="Times New Roman" pitchFamily="18" charset="0"/>
              </a:rPr>
              <a:t> Defining metrics to give sense for how the project is progressing etc.</a:t>
            </a:r>
          </a:p>
          <a:p>
            <a:pPr eaLnBrk="1" hangingPunct="1">
              <a:lnSpc>
                <a:spcPct val="80000"/>
              </a:lnSpc>
              <a:defRPr/>
            </a:pPr>
            <a:endParaRPr lang="en-US" sz="2800" dirty="0">
              <a:latin typeface="Bookman Old Style" panose="02050604050505020204" pitchFamily="18" charset="0"/>
              <a:cs typeface="Times New Roman" pitchFamily="18" charset="0"/>
            </a:endParaRPr>
          </a:p>
          <a:p>
            <a:pPr eaLnBrk="1" hangingPunct="1">
              <a:lnSpc>
                <a:spcPct val="80000"/>
              </a:lnSpc>
              <a:defRPr/>
            </a:pPr>
            <a:r>
              <a:rPr lang="en-US" sz="2800" dirty="0">
                <a:latin typeface="Bookman Old Style" panose="02050604050505020204" pitchFamily="18" charset="0"/>
                <a:cs typeface="Times New Roman" pitchFamily="18" charset="0"/>
              </a:rPr>
              <a:t> Define the deliverables to be created and their description</a:t>
            </a: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86</a:t>
            </a:fld>
            <a:endParaRPr lang="en-US">
              <a:solidFill>
                <a:prstClr val="black">
                  <a:tint val="75000"/>
                </a:prstClr>
              </a:solidFill>
            </a:endParaRPr>
          </a:p>
        </p:txBody>
      </p:sp>
    </p:spTree>
    <p:extLst>
      <p:ext uri="{BB962C8B-B14F-4D97-AF65-F5344CB8AC3E}">
        <p14:creationId xmlns:p14="http://schemas.microsoft.com/office/powerpoint/2010/main" val="203839762"/>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81250"/>
                                        </p:tgtEl>
                                        <p:attrNameLst>
                                          <p:attrName>style.visibility</p:attrName>
                                        </p:attrNameLst>
                                      </p:cBhvr>
                                      <p:to>
                                        <p:strVal val="visible"/>
                                      </p:to>
                                    </p:set>
                                    <p:anim calcmode="lin" valueType="num">
                                      <p:cBhvr>
                                        <p:cTn id="7" dur="2000" fill="hold"/>
                                        <p:tgtEl>
                                          <p:spTgt spid="181250"/>
                                        </p:tgtEl>
                                        <p:attrNameLst>
                                          <p:attrName>ppt_w</p:attrName>
                                        </p:attrNameLst>
                                      </p:cBhvr>
                                      <p:tavLst>
                                        <p:tav tm="0">
                                          <p:val>
                                            <p:strVal val="#ppt_w*2.5"/>
                                          </p:val>
                                        </p:tav>
                                        <p:tav tm="100000">
                                          <p:val>
                                            <p:strVal val="#ppt_w"/>
                                          </p:val>
                                        </p:tav>
                                      </p:tavLst>
                                    </p:anim>
                                    <p:anim calcmode="lin" valueType="num">
                                      <p:cBhvr>
                                        <p:cTn id="8" dur="2000" fill="hold"/>
                                        <p:tgtEl>
                                          <p:spTgt spid="181250"/>
                                        </p:tgtEl>
                                        <p:attrNameLst>
                                          <p:attrName>ppt_h</p:attrName>
                                        </p:attrNameLst>
                                      </p:cBhvr>
                                      <p:tavLst>
                                        <p:tav tm="0">
                                          <p:val>
                                            <p:strVal val="#ppt_h"/>
                                          </p:val>
                                        </p:tav>
                                        <p:tav tm="100000">
                                          <p:val>
                                            <p:strVal val="#ppt_h"/>
                                          </p:val>
                                        </p:tav>
                                      </p:tavLst>
                                    </p:anim>
                                    <p:anim calcmode="lin" valueType="num">
                                      <p:cBhvr>
                                        <p:cTn id="9" dur="2000" fill="hold"/>
                                        <p:tgtEl>
                                          <p:spTgt spid="181250"/>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81250"/>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812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81251">
                                            <p:txEl>
                                              <p:pRg st="0" end="0"/>
                                            </p:txEl>
                                          </p:spTgt>
                                        </p:tgtEl>
                                        <p:attrNameLst>
                                          <p:attrName>style.visibility</p:attrName>
                                        </p:attrNameLst>
                                      </p:cBhvr>
                                      <p:to>
                                        <p:strVal val="visible"/>
                                      </p:to>
                                    </p:set>
                                    <p:animEffect transition="in" filter="wipe(left)">
                                      <p:cBhvr>
                                        <p:cTn id="16" dur="500"/>
                                        <p:tgtEl>
                                          <p:spTgt spid="18125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81251">
                                            <p:txEl>
                                              <p:pRg st="2" end="2"/>
                                            </p:txEl>
                                          </p:spTgt>
                                        </p:tgtEl>
                                        <p:attrNameLst>
                                          <p:attrName>style.visibility</p:attrName>
                                        </p:attrNameLst>
                                      </p:cBhvr>
                                      <p:to>
                                        <p:strVal val="visible"/>
                                      </p:to>
                                    </p:set>
                                    <p:animEffect transition="in" filter="wipe(left)">
                                      <p:cBhvr>
                                        <p:cTn id="21" dur="500"/>
                                        <p:tgtEl>
                                          <p:spTgt spid="181251">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81251">
                                            <p:txEl>
                                              <p:pRg st="4" end="4"/>
                                            </p:txEl>
                                          </p:spTgt>
                                        </p:tgtEl>
                                        <p:attrNameLst>
                                          <p:attrName>style.visibility</p:attrName>
                                        </p:attrNameLst>
                                      </p:cBhvr>
                                      <p:to>
                                        <p:strVal val="visible"/>
                                      </p:to>
                                    </p:set>
                                    <p:animEffect transition="in" filter="wipe(left)">
                                      <p:cBhvr>
                                        <p:cTn id="26" dur="500"/>
                                        <p:tgtEl>
                                          <p:spTgt spid="181251">
                                            <p:txEl>
                                              <p:pRg st="4" end="4"/>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81251">
                                            <p:txEl>
                                              <p:pRg st="6" end="6"/>
                                            </p:txEl>
                                          </p:spTgt>
                                        </p:tgtEl>
                                        <p:attrNameLst>
                                          <p:attrName>style.visibility</p:attrName>
                                        </p:attrNameLst>
                                      </p:cBhvr>
                                      <p:to>
                                        <p:strVal val="visible"/>
                                      </p:to>
                                    </p:set>
                                    <p:animEffect transition="in" filter="wipe(left)">
                                      <p:cBhvr>
                                        <p:cTn id="31" dur="500"/>
                                        <p:tgtEl>
                                          <p:spTgt spid="181251">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81251">
                                            <p:txEl>
                                              <p:pRg st="8" end="8"/>
                                            </p:txEl>
                                          </p:spTgt>
                                        </p:tgtEl>
                                        <p:attrNameLst>
                                          <p:attrName>style.visibility</p:attrName>
                                        </p:attrNameLst>
                                      </p:cBhvr>
                                      <p:to>
                                        <p:strVal val="visible"/>
                                      </p:to>
                                    </p:set>
                                    <p:animEffect transition="in" filter="wipe(left)">
                                      <p:cBhvr>
                                        <p:cTn id="36" dur="500"/>
                                        <p:tgtEl>
                                          <p:spTgt spid="1812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p:bldP spid="181251" grpId="0" build="p"/>
    </p:bldLst>
  </p:timing>
</p:sld>
</file>

<file path=ppt/slides/slide8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457200" y="277813"/>
            <a:ext cx="8229600" cy="712787"/>
          </a:xfrm>
        </p:spPr>
        <p:txBody>
          <a:bodyPr/>
          <a:lstStyle/>
          <a:p>
            <a:pPr eaLnBrk="1" hangingPunct="1">
              <a:defRPr/>
            </a:pPr>
            <a:r>
              <a:rPr lang="en-US" sz="4000" b="1" i="1" dirty="0">
                <a:latin typeface="Bookman Old Style" panose="02050604050505020204" pitchFamily="18" charset="0"/>
                <a:cs typeface="Times New Roman" pitchFamily="18" charset="0"/>
              </a:rPr>
              <a:t>(2) Planning</a:t>
            </a:r>
          </a:p>
        </p:txBody>
      </p:sp>
      <p:sp>
        <p:nvSpPr>
          <p:cNvPr id="182275" name="Rectangle 3"/>
          <p:cNvSpPr>
            <a:spLocks noGrp="1" noChangeArrowheads="1"/>
          </p:cNvSpPr>
          <p:nvPr>
            <p:ph type="body" idx="1"/>
          </p:nvPr>
        </p:nvSpPr>
        <p:spPr>
          <a:xfrm>
            <a:off x="0" y="990600"/>
            <a:ext cx="9144000" cy="5867400"/>
          </a:xfrm>
        </p:spPr>
        <p:txBody>
          <a:bodyPr/>
          <a:lstStyle/>
          <a:p>
            <a:pPr eaLnBrk="1" hangingPunct="1">
              <a:lnSpc>
                <a:spcPct val="90000"/>
              </a:lnSpc>
              <a:defRPr/>
            </a:pPr>
            <a:r>
              <a:rPr lang="en-US" sz="2800" dirty="0">
                <a:latin typeface="Bookman Old Style" panose="02050604050505020204" pitchFamily="18" charset="0"/>
                <a:cs typeface="Times New Roman" pitchFamily="18" charset="0"/>
              </a:rPr>
              <a:t>It aims at satisfying the triple constraints (budget, specifications and time).</a:t>
            </a:r>
          </a:p>
          <a:p>
            <a:pPr eaLnBrk="1" hangingPunct="1">
              <a:lnSpc>
                <a:spcPct val="90000"/>
              </a:lnSpc>
              <a:defRPr/>
            </a:pPr>
            <a:endParaRPr lang="en-US" sz="2800" dirty="0">
              <a:latin typeface="Bookman Old Style" panose="02050604050505020204" pitchFamily="18" charset="0"/>
              <a:cs typeface="Times New Roman" pitchFamily="18" charset="0"/>
            </a:endParaRPr>
          </a:p>
          <a:p>
            <a:pPr eaLnBrk="1" hangingPunct="1">
              <a:lnSpc>
                <a:spcPct val="90000"/>
              </a:lnSpc>
              <a:defRPr/>
            </a:pPr>
            <a:r>
              <a:rPr lang="en-US" sz="2800" dirty="0">
                <a:latin typeface="Bookman Old Style" panose="02050604050505020204" pitchFamily="18" charset="0"/>
                <a:cs typeface="Times New Roman" pitchFamily="18" charset="0"/>
              </a:rPr>
              <a:t>The process of building work plans involves:</a:t>
            </a:r>
          </a:p>
          <a:p>
            <a:pPr lvl="2" eaLnBrk="1" hangingPunct="1">
              <a:lnSpc>
                <a:spcPct val="90000"/>
              </a:lnSpc>
              <a:buFont typeface="Wingdings" panose="05000000000000000000" pitchFamily="2" charset="2"/>
              <a:buNone/>
              <a:defRPr/>
            </a:pPr>
            <a:r>
              <a:rPr lang="en-US" sz="2800" dirty="0">
                <a:latin typeface="Bookman Old Style" panose="02050604050505020204" pitchFamily="18" charset="0"/>
                <a:cs typeface="Times New Roman" pitchFamily="18" charset="0"/>
              </a:rPr>
              <a:t>→ Gathering pre-existing baseline documents</a:t>
            </a:r>
          </a:p>
          <a:p>
            <a:pPr lvl="2" eaLnBrk="1" hangingPunct="1">
              <a:lnSpc>
                <a:spcPct val="90000"/>
              </a:lnSpc>
              <a:buFont typeface="Wingdings" panose="05000000000000000000" pitchFamily="2" charset="2"/>
              <a:buNone/>
              <a:defRPr/>
            </a:pPr>
            <a:r>
              <a:rPr lang="en-US" sz="2800" dirty="0">
                <a:latin typeface="Bookman Old Style" panose="02050604050505020204" pitchFamily="18" charset="0"/>
                <a:cs typeface="Times New Roman" pitchFamily="18" charset="0"/>
              </a:rPr>
              <a:t>→ creating work breakdown structure (WBS)</a:t>
            </a:r>
          </a:p>
          <a:p>
            <a:pPr lvl="2" eaLnBrk="1" hangingPunct="1">
              <a:lnSpc>
                <a:spcPct val="90000"/>
              </a:lnSpc>
              <a:buFont typeface="Wingdings" panose="05000000000000000000" pitchFamily="2" charset="2"/>
              <a:buNone/>
              <a:defRPr/>
            </a:pPr>
            <a:r>
              <a:rPr lang="en-US" sz="2800" dirty="0">
                <a:latin typeface="Bookman Old Style" panose="02050604050505020204" pitchFamily="18" charset="0"/>
                <a:cs typeface="Times New Roman" pitchFamily="18" charset="0"/>
              </a:rPr>
              <a:t>→raising and assigning</a:t>
            </a:r>
            <a:r>
              <a:rPr lang="en-GB" sz="2800" dirty="0">
                <a:latin typeface="Bookman Old Style" panose="02050604050505020204" pitchFamily="18" charset="0"/>
                <a:cs typeface="Times New Roman" pitchFamily="18" charset="0"/>
              </a:rPr>
              <a:t>/allocating</a:t>
            </a:r>
            <a:r>
              <a:rPr lang="en-US" sz="2800" dirty="0">
                <a:latin typeface="Bookman Old Style" panose="02050604050505020204" pitchFamily="18" charset="0"/>
                <a:cs typeface="Times New Roman" pitchFamily="18" charset="0"/>
              </a:rPr>
              <a:t> resources (human, material and financial)</a:t>
            </a:r>
          </a:p>
          <a:p>
            <a:pPr lvl="2" eaLnBrk="1" hangingPunct="1">
              <a:lnSpc>
                <a:spcPct val="90000"/>
              </a:lnSpc>
              <a:buFont typeface="Wingdings" panose="05000000000000000000" pitchFamily="2" charset="2"/>
              <a:buNone/>
              <a:defRPr/>
            </a:pPr>
            <a:r>
              <a:rPr lang="en-US" sz="2800" dirty="0">
                <a:latin typeface="Bookman Old Style" panose="02050604050505020204" pitchFamily="18" charset="0"/>
                <a:cs typeface="Times New Roman" pitchFamily="18" charset="0"/>
              </a:rPr>
              <a:t>→ Timing (scheduling these resources)</a:t>
            </a:r>
          </a:p>
          <a:p>
            <a:pPr lvl="2" eaLnBrk="1" hangingPunct="1">
              <a:lnSpc>
                <a:spcPct val="90000"/>
              </a:lnSpc>
              <a:buFont typeface="Wingdings" panose="05000000000000000000" pitchFamily="2" charset="2"/>
              <a:buNone/>
              <a:defRPr/>
            </a:pPr>
            <a:endParaRPr lang="en-US" sz="2800" dirty="0">
              <a:latin typeface="Bookman Old Style" panose="02050604050505020204" pitchFamily="18" charset="0"/>
              <a:cs typeface="Times New Roman" pitchFamily="18" charset="0"/>
            </a:endParaRPr>
          </a:p>
          <a:p>
            <a:pPr eaLnBrk="1" hangingPunct="1">
              <a:lnSpc>
                <a:spcPct val="90000"/>
              </a:lnSpc>
              <a:defRPr/>
            </a:pPr>
            <a:r>
              <a:rPr lang="en-US" sz="2800" dirty="0">
                <a:latin typeface="Bookman Old Style" panose="02050604050505020204" pitchFamily="18" charset="0"/>
                <a:cs typeface="Times New Roman" pitchFamily="18" charset="0"/>
              </a:rPr>
              <a:t>It is important to Plan well to </a:t>
            </a:r>
            <a:r>
              <a:rPr lang="en-US" sz="2800" i="1" dirty="0">
                <a:latin typeface="Bookman Old Style" panose="02050604050505020204" pitchFamily="18" charset="0"/>
                <a:cs typeface="Times New Roman" pitchFamily="18" charset="0"/>
              </a:rPr>
              <a:t>avoid continual crises and the need for constant "fire fighting".</a:t>
            </a:r>
            <a:endParaRPr lang="en-US" sz="2800" dirty="0">
              <a:latin typeface="Bookman Old Style" panose="02050604050505020204" pitchFamily="18" charset="0"/>
            </a:endParaRPr>
          </a:p>
          <a:p>
            <a:pPr eaLnBrk="1" hangingPunct="1">
              <a:lnSpc>
                <a:spcPct val="90000"/>
              </a:lnSpc>
              <a:defRPr/>
            </a:pP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87</a:t>
            </a:fld>
            <a:endParaRPr lang="en-US">
              <a:solidFill>
                <a:prstClr val="black">
                  <a:tint val="75000"/>
                </a:prstClr>
              </a:solidFill>
            </a:endParaRPr>
          </a:p>
        </p:txBody>
      </p:sp>
    </p:spTree>
    <p:extLst>
      <p:ext uri="{BB962C8B-B14F-4D97-AF65-F5344CB8AC3E}">
        <p14:creationId xmlns:p14="http://schemas.microsoft.com/office/powerpoint/2010/main" val="3178658672"/>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82274"/>
                                        </p:tgtEl>
                                        <p:attrNameLst>
                                          <p:attrName>style.visibility</p:attrName>
                                        </p:attrNameLst>
                                      </p:cBhvr>
                                      <p:to>
                                        <p:strVal val="visible"/>
                                      </p:to>
                                    </p:set>
                                    <p:anim calcmode="lin" valueType="num">
                                      <p:cBhvr>
                                        <p:cTn id="7" dur="2000" fill="hold"/>
                                        <p:tgtEl>
                                          <p:spTgt spid="182274"/>
                                        </p:tgtEl>
                                        <p:attrNameLst>
                                          <p:attrName>ppt_w</p:attrName>
                                        </p:attrNameLst>
                                      </p:cBhvr>
                                      <p:tavLst>
                                        <p:tav tm="0">
                                          <p:val>
                                            <p:strVal val="#ppt_w*2.5"/>
                                          </p:val>
                                        </p:tav>
                                        <p:tav tm="100000">
                                          <p:val>
                                            <p:strVal val="#ppt_w"/>
                                          </p:val>
                                        </p:tav>
                                      </p:tavLst>
                                    </p:anim>
                                    <p:anim calcmode="lin" valueType="num">
                                      <p:cBhvr>
                                        <p:cTn id="8" dur="2000" fill="hold"/>
                                        <p:tgtEl>
                                          <p:spTgt spid="182274"/>
                                        </p:tgtEl>
                                        <p:attrNameLst>
                                          <p:attrName>ppt_h</p:attrName>
                                        </p:attrNameLst>
                                      </p:cBhvr>
                                      <p:tavLst>
                                        <p:tav tm="0">
                                          <p:val>
                                            <p:strVal val="#ppt_h"/>
                                          </p:val>
                                        </p:tav>
                                        <p:tav tm="100000">
                                          <p:val>
                                            <p:strVal val="#ppt_h"/>
                                          </p:val>
                                        </p:tav>
                                      </p:tavLst>
                                    </p:anim>
                                    <p:anim calcmode="lin" valueType="num">
                                      <p:cBhvr>
                                        <p:cTn id="9" dur="2000" fill="hold"/>
                                        <p:tgtEl>
                                          <p:spTgt spid="182274"/>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82274"/>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8227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82275">
                                            <p:txEl>
                                              <p:pRg st="0" end="0"/>
                                            </p:txEl>
                                          </p:spTgt>
                                        </p:tgtEl>
                                        <p:attrNameLst>
                                          <p:attrName>style.visibility</p:attrName>
                                        </p:attrNameLst>
                                      </p:cBhvr>
                                      <p:to>
                                        <p:strVal val="visible"/>
                                      </p:to>
                                    </p:set>
                                    <p:animEffect transition="in" filter="wipe(left)">
                                      <p:cBhvr>
                                        <p:cTn id="16" dur="500"/>
                                        <p:tgtEl>
                                          <p:spTgt spid="182275">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82275">
                                            <p:txEl>
                                              <p:pRg st="2" end="2"/>
                                            </p:txEl>
                                          </p:spTgt>
                                        </p:tgtEl>
                                        <p:attrNameLst>
                                          <p:attrName>style.visibility</p:attrName>
                                        </p:attrNameLst>
                                      </p:cBhvr>
                                      <p:to>
                                        <p:strVal val="visible"/>
                                      </p:to>
                                    </p:set>
                                    <p:animEffect transition="in" filter="wipe(left)">
                                      <p:cBhvr>
                                        <p:cTn id="21" dur="500"/>
                                        <p:tgtEl>
                                          <p:spTgt spid="182275">
                                            <p:txEl>
                                              <p:pRg st="2" end="2"/>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82275">
                                            <p:txEl>
                                              <p:pRg st="3" end="3"/>
                                            </p:txEl>
                                          </p:spTgt>
                                        </p:tgtEl>
                                        <p:attrNameLst>
                                          <p:attrName>style.visibility</p:attrName>
                                        </p:attrNameLst>
                                      </p:cBhvr>
                                      <p:to>
                                        <p:strVal val="visible"/>
                                      </p:to>
                                    </p:set>
                                    <p:animEffect transition="in" filter="wipe(left)">
                                      <p:cBhvr>
                                        <p:cTn id="24" dur="500"/>
                                        <p:tgtEl>
                                          <p:spTgt spid="182275">
                                            <p:txEl>
                                              <p:pRg st="3" end="3"/>
                                            </p:txEl>
                                          </p:spTgt>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82275">
                                            <p:txEl>
                                              <p:pRg st="4" end="4"/>
                                            </p:txEl>
                                          </p:spTgt>
                                        </p:tgtEl>
                                        <p:attrNameLst>
                                          <p:attrName>style.visibility</p:attrName>
                                        </p:attrNameLst>
                                      </p:cBhvr>
                                      <p:to>
                                        <p:strVal val="visible"/>
                                      </p:to>
                                    </p:set>
                                    <p:animEffect transition="in" filter="wipe(left)">
                                      <p:cBhvr>
                                        <p:cTn id="27" dur="500"/>
                                        <p:tgtEl>
                                          <p:spTgt spid="182275">
                                            <p:txEl>
                                              <p:pRg st="4" end="4"/>
                                            </p:txEl>
                                          </p:spTgt>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182275">
                                            <p:txEl>
                                              <p:pRg st="5" end="5"/>
                                            </p:txEl>
                                          </p:spTgt>
                                        </p:tgtEl>
                                        <p:attrNameLst>
                                          <p:attrName>style.visibility</p:attrName>
                                        </p:attrNameLst>
                                      </p:cBhvr>
                                      <p:to>
                                        <p:strVal val="visible"/>
                                      </p:to>
                                    </p:set>
                                    <p:animEffect transition="in" filter="wipe(left)">
                                      <p:cBhvr>
                                        <p:cTn id="30" dur="500"/>
                                        <p:tgtEl>
                                          <p:spTgt spid="182275">
                                            <p:txEl>
                                              <p:pRg st="5" end="5"/>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182275">
                                            <p:txEl>
                                              <p:pRg st="6" end="6"/>
                                            </p:txEl>
                                          </p:spTgt>
                                        </p:tgtEl>
                                        <p:attrNameLst>
                                          <p:attrName>style.visibility</p:attrName>
                                        </p:attrNameLst>
                                      </p:cBhvr>
                                      <p:to>
                                        <p:strVal val="visible"/>
                                      </p:to>
                                    </p:set>
                                    <p:animEffect transition="in" filter="wipe(left)">
                                      <p:cBhvr>
                                        <p:cTn id="33" dur="500"/>
                                        <p:tgtEl>
                                          <p:spTgt spid="182275">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82275">
                                            <p:txEl>
                                              <p:pRg st="8" end="8"/>
                                            </p:txEl>
                                          </p:spTgt>
                                        </p:tgtEl>
                                        <p:attrNameLst>
                                          <p:attrName>style.visibility</p:attrName>
                                        </p:attrNameLst>
                                      </p:cBhvr>
                                      <p:to>
                                        <p:strVal val="visible"/>
                                      </p:to>
                                    </p:set>
                                    <p:animEffect transition="in" filter="wipe(left)">
                                      <p:cBhvr>
                                        <p:cTn id="38" dur="500"/>
                                        <p:tgtEl>
                                          <p:spTgt spid="1822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4" grpId="0"/>
      <p:bldP spid="182275" grpId="0" build="p"/>
    </p:bldLst>
  </p:timing>
</p:sld>
</file>

<file path=ppt/slides/slide8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457200" y="277813"/>
            <a:ext cx="8229600" cy="560387"/>
          </a:xfrm>
        </p:spPr>
        <p:txBody>
          <a:bodyPr>
            <a:normAutofit fontScale="90000"/>
          </a:bodyPr>
          <a:lstStyle/>
          <a:p>
            <a:pPr eaLnBrk="1" hangingPunct="1">
              <a:defRPr/>
            </a:pPr>
            <a:r>
              <a:rPr lang="en-US" sz="4000" b="1" i="1" dirty="0">
                <a:latin typeface="Bookman Old Style" panose="02050604050505020204" pitchFamily="18" charset="0"/>
                <a:cs typeface="Times New Roman" pitchFamily="18" charset="0"/>
              </a:rPr>
              <a:t>(3 ) Organizing</a:t>
            </a:r>
          </a:p>
        </p:txBody>
      </p:sp>
      <p:sp>
        <p:nvSpPr>
          <p:cNvPr id="183299" name="Rectangle 3"/>
          <p:cNvSpPr>
            <a:spLocks noGrp="1" noChangeArrowheads="1"/>
          </p:cNvSpPr>
          <p:nvPr>
            <p:ph type="body" idx="1"/>
          </p:nvPr>
        </p:nvSpPr>
        <p:spPr>
          <a:xfrm>
            <a:off x="0" y="914400"/>
            <a:ext cx="9144000" cy="5943600"/>
          </a:xfrm>
        </p:spPr>
        <p:txBody>
          <a:bodyPr/>
          <a:lstStyle/>
          <a:p>
            <a:pPr eaLnBrk="1" hangingPunct="1">
              <a:defRPr/>
            </a:pPr>
            <a:r>
              <a:rPr lang="en-US" dirty="0">
                <a:latin typeface="Bookman Old Style" panose="02050604050505020204" pitchFamily="18" charset="0"/>
                <a:cs typeface="Times New Roman" pitchFamily="18" charset="0"/>
              </a:rPr>
              <a:t>Involves leading and giving guidance</a:t>
            </a:r>
          </a:p>
          <a:p>
            <a:pPr eaLnBrk="1" hangingPunct="1">
              <a:defRPr/>
            </a:pPr>
            <a:endParaRPr lang="en-US" dirty="0">
              <a:latin typeface="Bookman Old Style" panose="02050604050505020204" pitchFamily="18" charset="0"/>
              <a:cs typeface="Times New Roman" pitchFamily="18" charset="0"/>
            </a:endParaRPr>
          </a:p>
          <a:p>
            <a:pPr eaLnBrk="1" hangingPunct="1">
              <a:defRPr/>
            </a:pPr>
            <a:r>
              <a:rPr lang="en-US" dirty="0">
                <a:latin typeface="Bookman Old Style" panose="02050604050505020204" pitchFamily="18" charset="0"/>
                <a:cs typeface="Times New Roman" pitchFamily="18" charset="0"/>
              </a:rPr>
              <a:t>Entails coordinating and communicating to the people involved</a:t>
            </a:r>
          </a:p>
          <a:p>
            <a:pPr lvl="2" eaLnBrk="1" hangingPunct="1">
              <a:buFont typeface="Wingdings" panose="05000000000000000000" pitchFamily="2" charset="2"/>
              <a:buNone/>
              <a:defRPr/>
            </a:pPr>
            <a:r>
              <a:rPr lang="en-US" dirty="0">
                <a:latin typeface="Bookman Old Style" panose="02050604050505020204" pitchFamily="18" charset="0"/>
              </a:rPr>
              <a:t> </a:t>
            </a:r>
          </a:p>
          <a:p>
            <a:pPr eaLnBrk="1" hangingPunct="1">
              <a:defRPr/>
            </a:pPr>
            <a:r>
              <a:rPr lang="en-US" dirty="0">
                <a:latin typeface="Bookman Old Style" panose="02050604050505020204" pitchFamily="18" charset="0"/>
                <a:cs typeface="Times New Roman" pitchFamily="18" charset="0"/>
              </a:rPr>
              <a:t>Assemble the necessary resources for carrying out the work defined in the plan</a:t>
            </a:r>
          </a:p>
          <a:p>
            <a:pPr eaLnBrk="1" hangingPunct="1">
              <a:defRPr/>
            </a:pPr>
            <a:endParaRPr lang="en-US"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88</a:t>
            </a:fld>
            <a:endParaRPr lang="en-US">
              <a:solidFill>
                <a:prstClr val="black">
                  <a:tint val="75000"/>
                </a:prstClr>
              </a:solidFill>
            </a:endParaRPr>
          </a:p>
        </p:txBody>
      </p:sp>
    </p:spTree>
    <p:extLst>
      <p:ext uri="{BB962C8B-B14F-4D97-AF65-F5344CB8AC3E}">
        <p14:creationId xmlns:p14="http://schemas.microsoft.com/office/powerpoint/2010/main" val="1439275911"/>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83298"/>
                                        </p:tgtEl>
                                        <p:attrNameLst>
                                          <p:attrName>style.visibility</p:attrName>
                                        </p:attrNameLst>
                                      </p:cBhvr>
                                      <p:to>
                                        <p:strVal val="visible"/>
                                      </p:to>
                                    </p:set>
                                    <p:anim calcmode="lin" valueType="num">
                                      <p:cBhvr>
                                        <p:cTn id="7" dur="2000" fill="hold"/>
                                        <p:tgtEl>
                                          <p:spTgt spid="183298"/>
                                        </p:tgtEl>
                                        <p:attrNameLst>
                                          <p:attrName>ppt_w</p:attrName>
                                        </p:attrNameLst>
                                      </p:cBhvr>
                                      <p:tavLst>
                                        <p:tav tm="0">
                                          <p:val>
                                            <p:strVal val="#ppt_w*2.5"/>
                                          </p:val>
                                        </p:tav>
                                        <p:tav tm="100000">
                                          <p:val>
                                            <p:strVal val="#ppt_w"/>
                                          </p:val>
                                        </p:tav>
                                      </p:tavLst>
                                    </p:anim>
                                    <p:anim calcmode="lin" valueType="num">
                                      <p:cBhvr>
                                        <p:cTn id="8" dur="2000" fill="hold"/>
                                        <p:tgtEl>
                                          <p:spTgt spid="183298"/>
                                        </p:tgtEl>
                                        <p:attrNameLst>
                                          <p:attrName>ppt_h</p:attrName>
                                        </p:attrNameLst>
                                      </p:cBhvr>
                                      <p:tavLst>
                                        <p:tav tm="0">
                                          <p:val>
                                            <p:strVal val="#ppt_h"/>
                                          </p:val>
                                        </p:tav>
                                        <p:tav tm="100000">
                                          <p:val>
                                            <p:strVal val="#ppt_h"/>
                                          </p:val>
                                        </p:tav>
                                      </p:tavLst>
                                    </p:anim>
                                    <p:anim calcmode="lin" valueType="num">
                                      <p:cBhvr>
                                        <p:cTn id="9" dur="2000" fill="hold"/>
                                        <p:tgtEl>
                                          <p:spTgt spid="183298"/>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83298"/>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8329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83299">
                                            <p:txEl>
                                              <p:pRg st="0" end="0"/>
                                            </p:txEl>
                                          </p:spTgt>
                                        </p:tgtEl>
                                        <p:attrNameLst>
                                          <p:attrName>style.visibility</p:attrName>
                                        </p:attrNameLst>
                                      </p:cBhvr>
                                      <p:to>
                                        <p:strVal val="visible"/>
                                      </p:to>
                                    </p:set>
                                    <p:animEffect transition="in" filter="wipe(left)">
                                      <p:cBhvr>
                                        <p:cTn id="16" dur="500"/>
                                        <p:tgtEl>
                                          <p:spTgt spid="18329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83299">
                                            <p:txEl>
                                              <p:pRg st="2" end="2"/>
                                            </p:txEl>
                                          </p:spTgt>
                                        </p:tgtEl>
                                        <p:attrNameLst>
                                          <p:attrName>style.visibility</p:attrName>
                                        </p:attrNameLst>
                                      </p:cBhvr>
                                      <p:to>
                                        <p:strVal val="visible"/>
                                      </p:to>
                                    </p:set>
                                    <p:animEffect transition="in" filter="wipe(left)">
                                      <p:cBhvr>
                                        <p:cTn id="21" dur="500"/>
                                        <p:tgtEl>
                                          <p:spTgt spid="183299">
                                            <p:txEl>
                                              <p:pRg st="2" end="2"/>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83299">
                                            <p:txEl>
                                              <p:pRg st="3" end="3"/>
                                            </p:txEl>
                                          </p:spTgt>
                                        </p:tgtEl>
                                        <p:attrNameLst>
                                          <p:attrName>style.visibility</p:attrName>
                                        </p:attrNameLst>
                                      </p:cBhvr>
                                      <p:to>
                                        <p:strVal val="visible"/>
                                      </p:to>
                                    </p:set>
                                    <p:animEffect transition="in" filter="wipe(left)">
                                      <p:cBhvr>
                                        <p:cTn id="24" dur="500"/>
                                        <p:tgtEl>
                                          <p:spTgt spid="183299">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83299">
                                            <p:txEl>
                                              <p:pRg st="4" end="4"/>
                                            </p:txEl>
                                          </p:spTgt>
                                        </p:tgtEl>
                                        <p:attrNameLst>
                                          <p:attrName>style.visibility</p:attrName>
                                        </p:attrNameLst>
                                      </p:cBhvr>
                                      <p:to>
                                        <p:strVal val="visible"/>
                                      </p:to>
                                    </p:set>
                                    <p:animEffect transition="in" filter="wipe(left)">
                                      <p:cBhvr>
                                        <p:cTn id="29" dur="500"/>
                                        <p:tgtEl>
                                          <p:spTgt spid="1832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p:bldP spid="183299" grpId="0" build="p"/>
    </p:bldLst>
  </p:timing>
</p:sld>
</file>

<file path=ppt/slides/slide8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7813"/>
            <a:ext cx="8229600" cy="636587"/>
          </a:xfrm>
        </p:spPr>
        <p:txBody>
          <a:bodyPr>
            <a:normAutofit fontScale="90000"/>
          </a:bodyPr>
          <a:lstStyle/>
          <a:p>
            <a:pPr eaLnBrk="1" hangingPunct="1">
              <a:defRPr/>
            </a:pPr>
            <a:r>
              <a:rPr lang="en-US" sz="3600" b="1" i="1">
                <a:latin typeface="Bookman Old Style" panose="02050604050505020204" pitchFamily="18" charset="0"/>
                <a:cs typeface="Times New Roman" pitchFamily="18" charset="0"/>
              </a:rPr>
              <a:t>(4)         Monitoring &amp; Controlling</a:t>
            </a:r>
          </a:p>
        </p:txBody>
      </p:sp>
      <p:sp>
        <p:nvSpPr>
          <p:cNvPr id="184323" name="Rectangle 3"/>
          <p:cNvSpPr>
            <a:spLocks noGrp="1" noChangeArrowheads="1"/>
          </p:cNvSpPr>
          <p:nvPr>
            <p:ph type="body" idx="1"/>
          </p:nvPr>
        </p:nvSpPr>
        <p:spPr>
          <a:xfrm>
            <a:off x="0" y="990600"/>
            <a:ext cx="9144000" cy="5867400"/>
          </a:xfrm>
        </p:spPr>
        <p:txBody>
          <a:bodyPr/>
          <a:lstStyle/>
          <a:p>
            <a:pPr eaLnBrk="1" hangingPunct="1">
              <a:defRPr/>
            </a:pPr>
            <a:r>
              <a:rPr lang="en-US" dirty="0">
                <a:latin typeface="Bookman Old Style" panose="02050604050505020204" pitchFamily="18" charset="0"/>
                <a:cs typeface="Times New Roman" pitchFamily="18" charset="0"/>
              </a:rPr>
              <a:t>Entails establishing a basis of control</a:t>
            </a:r>
          </a:p>
          <a:p>
            <a:pPr lvl="2" eaLnBrk="1" hangingPunct="1">
              <a:buFont typeface="Wingdings" panose="05000000000000000000" pitchFamily="2" charset="2"/>
              <a:buNone/>
              <a:defRPr/>
            </a:pPr>
            <a:r>
              <a:rPr lang="en-US" dirty="0">
                <a:latin typeface="Bookman Old Style" panose="02050604050505020204" pitchFamily="18" charset="0"/>
                <a:cs typeface="Times New Roman" pitchFamily="18" charset="0"/>
              </a:rPr>
              <a:t>→</a:t>
            </a:r>
            <a:r>
              <a:rPr lang="en-US" b="1" dirty="0">
                <a:latin typeface="Bookman Old Style" panose="02050604050505020204" pitchFamily="18" charset="0"/>
                <a:cs typeface="Times New Roman" pitchFamily="18" charset="0"/>
              </a:rPr>
              <a:t> </a:t>
            </a:r>
            <a:r>
              <a:rPr lang="en-US" dirty="0">
                <a:latin typeface="Bookman Old Style" panose="02050604050505020204" pitchFamily="18" charset="0"/>
                <a:cs typeface="Times New Roman" pitchFamily="18" charset="0"/>
              </a:rPr>
              <a:t>measuring, controlling, correcting plans etc</a:t>
            </a:r>
          </a:p>
          <a:p>
            <a:pPr lvl="2" eaLnBrk="1" hangingPunct="1">
              <a:buFont typeface="Wingdings" panose="05000000000000000000" pitchFamily="2" charset="2"/>
              <a:buNone/>
              <a:defRPr/>
            </a:pPr>
            <a:endParaRPr lang="en-US" dirty="0">
              <a:latin typeface="Bookman Old Style" panose="02050604050505020204" pitchFamily="18" charset="0"/>
              <a:cs typeface="Times New Roman" pitchFamily="18" charset="0"/>
            </a:endParaRPr>
          </a:p>
          <a:p>
            <a:pPr eaLnBrk="1" hangingPunct="1">
              <a:defRPr/>
            </a:pPr>
            <a:r>
              <a:rPr lang="en-US" dirty="0">
                <a:latin typeface="Bookman Old Style" panose="02050604050505020204" pitchFamily="18" charset="0"/>
                <a:cs typeface="Times New Roman" pitchFamily="18" charset="0"/>
              </a:rPr>
              <a:t>Sufficient authority needed for resource allocation</a:t>
            </a:r>
          </a:p>
          <a:p>
            <a:pPr lvl="2" eaLnBrk="1" hangingPunct="1">
              <a:buFont typeface="Wingdings" panose="05000000000000000000" pitchFamily="2" charset="2"/>
              <a:buNone/>
              <a:defRPr/>
            </a:pPr>
            <a:endParaRPr lang="en-US" dirty="0">
              <a:latin typeface="Bookman Old Style" panose="02050604050505020204" pitchFamily="18" charset="0"/>
              <a:cs typeface="Times New Roman" pitchFamily="18" charset="0"/>
            </a:endParaRPr>
          </a:p>
          <a:p>
            <a:pPr eaLnBrk="1" hangingPunct="1">
              <a:defRPr/>
            </a:pPr>
            <a:r>
              <a:rPr lang="en-US" dirty="0">
                <a:latin typeface="Bookman Old Style" panose="02050604050505020204" pitchFamily="18" charset="0"/>
                <a:cs typeface="Times New Roman" pitchFamily="18" charset="0"/>
              </a:rPr>
              <a:t>Methods of monitoring progress of project</a:t>
            </a:r>
            <a:r>
              <a:rPr lang="en-GB" dirty="0">
                <a:latin typeface="Bookman Old Style" panose="02050604050505020204" pitchFamily="18" charset="0"/>
                <a:cs typeface="Times New Roman" pitchFamily="18" charset="0"/>
              </a:rPr>
              <a:t>s</a:t>
            </a:r>
            <a:r>
              <a:rPr lang="en-US" dirty="0">
                <a:latin typeface="Bookman Old Style" panose="02050604050505020204" pitchFamily="18" charset="0"/>
                <a:cs typeface="Times New Roman" pitchFamily="18" charset="0"/>
              </a:rPr>
              <a:t> are needed to allow adjustment when deviations from plan are recognized.</a:t>
            </a:r>
            <a:r>
              <a:rPr lang="en-US" dirty="0">
                <a:latin typeface="Bookman Old Style" panose="02050604050505020204" pitchFamily="18" charset="0"/>
              </a:rPr>
              <a:t> </a:t>
            </a: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89</a:t>
            </a:fld>
            <a:endParaRPr lang="en-US">
              <a:solidFill>
                <a:prstClr val="black">
                  <a:tint val="75000"/>
                </a:prstClr>
              </a:solidFill>
            </a:endParaRPr>
          </a:p>
        </p:txBody>
      </p:sp>
    </p:spTree>
    <p:extLst>
      <p:ext uri="{BB962C8B-B14F-4D97-AF65-F5344CB8AC3E}">
        <p14:creationId xmlns:p14="http://schemas.microsoft.com/office/powerpoint/2010/main" val="1995641339"/>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84322"/>
                                        </p:tgtEl>
                                        <p:attrNameLst>
                                          <p:attrName>style.visibility</p:attrName>
                                        </p:attrNameLst>
                                      </p:cBhvr>
                                      <p:to>
                                        <p:strVal val="visible"/>
                                      </p:to>
                                    </p:set>
                                    <p:anim calcmode="lin" valueType="num">
                                      <p:cBhvr>
                                        <p:cTn id="7" dur="2000" fill="hold"/>
                                        <p:tgtEl>
                                          <p:spTgt spid="184322"/>
                                        </p:tgtEl>
                                        <p:attrNameLst>
                                          <p:attrName>ppt_w</p:attrName>
                                        </p:attrNameLst>
                                      </p:cBhvr>
                                      <p:tavLst>
                                        <p:tav tm="0">
                                          <p:val>
                                            <p:strVal val="#ppt_w*2.5"/>
                                          </p:val>
                                        </p:tav>
                                        <p:tav tm="100000">
                                          <p:val>
                                            <p:strVal val="#ppt_w"/>
                                          </p:val>
                                        </p:tav>
                                      </p:tavLst>
                                    </p:anim>
                                    <p:anim calcmode="lin" valueType="num">
                                      <p:cBhvr>
                                        <p:cTn id="8" dur="2000" fill="hold"/>
                                        <p:tgtEl>
                                          <p:spTgt spid="184322"/>
                                        </p:tgtEl>
                                        <p:attrNameLst>
                                          <p:attrName>ppt_h</p:attrName>
                                        </p:attrNameLst>
                                      </p:cBhvr>
                                      <p:tavLst>
                                        <p:tav tm="0">
                                          <p:val>
                                            <p:strVal val="#ppt_h"/>
                                          </p:val>
                                        </p:tav>
                                        <p:tav tm="100000">
                                          <p:val>
                                            <p:strVal val="#ppt_h"/>
                                          </p:val>
                                        </p:tav>
                                      </p:tavLst>
                                    </p:anim>
                                    <p:anim calcmode="lin" valueType="num">
                                      <p:cBhvr>
                                        <p:cTn id="9" dur="2000" fill="hold"/>
                                        <p:tgtEl>
                                          <p:spTgt spid="18432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8432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8432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84323">
                                            <p:txEl>
                                              <p:pRg st="0" end="0"/>
                                            </p:txEl>
                                          </p:spTgt>
                                        </p:tgtEl>
                                        <p:attrNameLst>
                                          <p:attrName>style.visibility</p:attrName>
                                        </p:attrNameLst>
                                      </p:cBhvr>
                                      <p:to>
                                        <p:strVal val="visible"/>
                                      </p:to>
                                    </p:set>
                                    <p:animEffect transition="in" filter="wipe(left)">
                                      <p:cBhvr>
                                        <p:cTn id="16" dur="500"/>
                                        <p:tgtEl>
                                          <p:spTgt spid="184323">
                                            <p:txEl>
                                              <p:pRg st="0" end="0"/>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84323">
                                            <p:txEl>
                                              <p:pRg st="1" end="1"/>
                                            </p:txEl>
                                          </p:spTgt>
                                        </p:tgtEl>
                                        <p:attrNameLst>
                                          <p:attrName>style.visibility</p:attrName>
                                        </p:attrNameLst>
                                      </p:cBhvr>
                                      <p:to>
                                        <p:strVal val="visible"/>
                                      </p:to>
                                    </p:set>
                                    <p:animEffect transition="in" filter="wipe(left)">
                                      <p:cBhvr>
                                        <p:cTn id="19" dur="500"/>
                                        <p:tgtEl>
                                          <p:spTgt spid="18432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84323">
                                            <p:txEl>
                                              <p:pRg st="3" end="3"/>
                                            </p:txEl>
                                          </p:spTgt>
                                        </p:tgtEl>
                                        <p:attrNameLst>
                                          <p:attrName>style.visibility</p:attrName>
                                        </p:attrNameLst>
                                      </p:cBhvr>
                                      <p:to>
                                        <p:strVal val="visible"/>
                                      </p:to>
                                    </p:set>
                                    <p:animEffect transition="in" filter="wipe(left)">
                                      <p:cBhvr>
                                        <p:cTn id="24" dur="500"/>
                                        <p:tgtEl>
                                          <p:spTgt spid="184323">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84323">
                                            <p:txEl>
                                              <p:pRg st="5" end="5"/>
                                            </p:txEl>
                                          </p:spTgt>
                                        </p:tgtEl>
                                        <p:attrNameLst>
                                          <p:attrName>style.visibility</p:attrName>
                                        </p:attrNameLst>
                                      </p:cBhvr>
                                      <p:to>
                                        <p:strVal val="visible"/>
                                      </p:to>
                                    </p:set>
                                    <p:animEffect transition="in" filter="wipe(left)">
                                      <p:cBhvr>
                                        <p:cTn id="29" dur="500"/>
                                        <p:tgtEl>
                                          <p:spTgt spid="184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p:bldP spid="18432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248400" y="6356349"/>
            <a:ext cx="2286000" cy="369332"/>
          </a:xfrm>
          <a:prstGeom prst="rect">
            <a:avLst/>
          </a:prstGeom>
          <a:noFill/>
        </p:spPr>
        <p:txBody>
          <a:bodyPr wrap="square" rtlCol="0">
            <a:spAutoFit/>
          </a:bodyPr>
          <a:lstStyle/>
          <a:p>
            <a:r>
              <a:rPr lang="en-GB" dirty="0" err="1">
                <a:solidFill>
                  <a:prstClr val="black"/>
                </a:solidFill>
                <a:latin typeface="Bookman Old Style" panose="02050604050505020204" pitchFamily="18" charset="0"/>
              </a:rPr>
              <a:t>Kmtc</a:t>
            </a:r>
            <a:r>
              <a:rPr lang="en-GB" dirty="0">
                <a:solidFill>
                  <a:prstClr val="black"/>
                </a:solidFill>
                <a:latin typeface="Bookman Old Style" panose="02050604050505020204" pitchFamily="18" charset="0"/>
              </a:rPr>
              <a:t> </a:t>
            </a:r>
            <a:r>
              <a:rPr lang="en-GB" dirty="0" err="1">
                <a:solidFill>
                  <a:prstClr val="black"/>
                </a:solidFill>
                <a:latin typeface="Bookman Old Style" panose="02050604050505020204" pitchFamily="18" charset="0"/>
              </a:rPr>
              <a:t>Kitui</a:t>
            </a:r>
            <a:r>
              <a:rPr lang="en-GB" dirty="0">
                <a:solidFill>
                  <a:prstClr val="black"/>
                </a:solidFill>
                <a:latin typeface="Bookman Old Style" panose="02050604050505020204" pitchFamily="18" charset="0"/>
              </a:rPr>
              <a:t> – </a:t>
            </a:r>
            <a:r>
              <a:rPr lang="en-GB" dirty="0" err="1">
                <a:solidFill>
                  <a:prstClr val="black"/>
                </a:solidFill>
                <a:latin typeface="Bookman Old Style" panose="02050604050505020204" pitchFamily="18" charset="0"/>
              </a:rPr>
              <a:t>HSM</a:t>
            </a:r>
            <a:endParaRPr lang="en-GB" dirty="0">
              <a:solidFill>
                <a:prstClr val="black"/>
              </a:solidFill>
              <a:latin typeface="Bookman Old Style" panose="02050604050505020204" pitchFamily="18" charset="0"/>
            </a:endParaRPr>
          </a:p>
        </p:txBody>
      </p:sp>
      <p:sp>
        <p:nvSpPr>
          <p:cNvPr id="6" name="Slide Number Placeholder 5"/>
          <p:cNvSpPr>
            <a:spLocks noGrp="1"/>
          </p:cNvSpPr>
          <p:nvPr>
            <p:ph type="sldNum" sz="quarter" idx="12"/>
          </p:nvPr>
        </p:nvSpPr>
        <p:spPr>
          <a:xfrm>
            <a:off x="6885709" y="6356349"/>
            <a:ext cx="2133600" cy="365125"/>
          </a:xfrm>
        </p:spPr>
        <p:txBody>
          <a:bodyPr/>
          <a:lstStyle/>
          <a:p>
            <a:fld id="{B9FE58B4-0D08-45DE-8784-85A072816467}" type="slidenum">
              <a:rPr lang="en-US" sz="2000" b="1" smtClean="0">
                <a:solidFill>
                  <a:prstClr val="black"/>
                </a:solidFill>
                <a:effectLst>
                  <a:outerShdw blurRad="38100" dist="38100" dir="2700000" algn="tl">
                    <a:srgbClr val="000000">
                      <a:alpha val="43137"/>
                    </a:srgbClr>
                  </a:outerShdw>
                </a:effectLst>
                <a:latin typeface="Bookman Old Style" panose="02050604050505020204" pitchFamily="18" charset="0"/>
              </a:rPr>
              <a:pPr/>
              <a:t>9</a:t>
            </a:fld>
            <a:endParaRPr lang="en-US" sz="2000" b="1" dirty="0">
              <a:solidFill>
                <a:prstClr val="black"/>
              </a:solidFill>
              <a:effectLst>
                <a:outerShdw blurRad="38100" dist="38100" dir="2700000" algn="tl">
                  <a:srgbClr val="000000">
                    <a:alpha val="43137"/>
                  </a:srgbClr>
                </a:outerShdw>
              </a:effectLst>
              <a:latin typeface="Bookman Old Style" panose="02050604050505020204" pitchFamily="18" charset="0"/>
            </a:endParaRPr>
          </a:p>
        </p:txBody>
      </p:sp>
      <p:sp>
        <p:nvSpPr>
          <p:cNvPr id="7" name="Slide Number Placeholder 1"/>
          <p:cNvSpPr>
            <a:spLocks noGrp="1"/>
          </p:cNvSpPr>
          <p:nvPr>
            <p:ph idx="1"/>
          </p:nvPr>
        </p:nvSpPr>
        <p:spPr>
          <a:xfrm>
            <a:off x="457199" y="228599"/>
            <a:ext cx="8562109" cy="6123543"/>
          </a:xfrm>
        </p:spPr>
        <p:txBody>
          <a:bodyPr>
            <a:normAutofit fontScale="92500"/>
          </a:bodyPr>
          <a:lstStyle/>
          <a:p>
            <a:pPr marL="0" indent="0" algn="just">
              <a:spcBef>
                <a:spcPts val="0"/>
              </a:spcBef>
              <a:buNone/>
            </a:pPr>
            <a:r>
              <a:rPr lang="en-US" sz="2400" b="1" dirty="0">
                <a:latin typeface="Bookman Old Style" panose="02050604050505020204" pitchFamily="18" charset="0"/>
              </a:rPr>
              <a:t>Introduction:</a:t>
            </a:r>
          </a:p>
          <a:p>
            <a:pPr marL="0" indent="0" algn="just">
              <a:spcBef>
                <a:spcPts val="0"/>
              </a:spcBef>
              <a:buNone/>
            </a:pPr>
            <a:r>
              <a:rPr lang="en-US" altLang="en-US" sz="2400" b="1" dirty="0">
                <a:latin typeface="Bookman Old Style" panose="02050604050505020204" pitchFamily="18" charset="0"/>
              </a:rPr>
              <a:t>Health is A Right</a:t>
            </a:r>
            <a:r>
              <a:rPr lang="en-US" sz="2400" b="1" dirty="0">
                <a:latin typeface="Bookman Old Style" panose="02050604050505020204" pitchFamily="18" charset="0"/>
              </a:rPr>
              <a:t> </a:t>
            </a:r>
          </a:p>
          <a:p>
            <a:pPr algn="just">
              <a:buFont typeface="Wingdings" panose="05000000000000000000" pitchFamily="2" charset="2"/>
              <a:buChar char="q"/>
            </a:pPr>
            <a:r>
              <a:rPr lang="en-US" altLang="en-US" sz="2400" dirty="0">
                <a:latin typeface="Bookman Old Style" panose="02050604050505020204" pitchFamily="18" charset="0"/>
              </a:rPr>
              <a:t>“… health, which is a state of complete physical, mental and social wellbeing, and not merely the absence of disease or infirmity, is a fundamental human right and … a most important world-wide social goal.”</a:t>
            </a:r>
          </a:p>
          <a:p>
            <a:pPr marL="0" lvl="2" indent="0" algn="just">
              <a:spcBef>
                <a:spcPts val="0"/>
              </a:spcBef>
              <a:buNone/>
            </a:pPr>
            <a:r>
              <a:rPr lang="en-US" altLang="en-US" dirty="0">
                <a:latin typeface="Bookman Old Style" panose="02050604050505020204" pitchFamily="18" charset="0"/>
              </a:rPr>
              <a:t>Alma Ata Declaration-1973</a:t>
            </a:r>
            <a:endParaRPr lang="en-US" b="1" dirty="0">
              <a:latin typeface="Bookman Old Style" panose="02050604050505020204" pitchFamily="18" charset="0"/>
            </a:endParaRPr>
          </a:p>
          <a:p>
            <a:pPr algn="just">
              <a:buFont typeface="Wingdings" panose="05000000000000000000" pitchFamily="2" charset="2"/>
              <a:buChar char="q"/>
            </a:pPr>
            <a:r>
              <a:rPr lang="en-US" sz="2400" b="1" dirty="0">
                <a:latin typeface="Bookman Old Style" panose="02050604050505020204" pitchFamily="18" charset="0"/>
              </a:rPr>
              <a:t>Health System: </a:t>
            </a:r>
            <a:r>
              <a:rPr lang="en-GB" sz="2400" dirty="0">
                <a:latin typeface="Bookman Old Style" panose="02050604050505020204" pitchFamily="18" charset="0"/>
              </a:rPr>
              <a:t>A health system consists of all organizations, institutions, people and actions whose primary intent is to promote, restore or maintain health” </a:t>
            </a:r>
          </a:p>
          <a:p>
            <a:pPr algn="just">
              <a:spcBef>
                <a:spcPts val="0"/>
              </a:spcBef>
              <a:buFont typeface="Wingdings" panose="05000000000000000000" pitchFamily="2" charset="2"/>
              <a:buChar char="q"/>
              <a:defRPr/>
            </a:pPr>
            <a:r>
              <a:rPr lang="en-US" sz="2400" b="1" dirty="0">
                <a:latin typeface="Bookman Old Style" panose="02050604050505020204" pitchFamily="18" charset="0"/>
              </a:rPr>
              <a:t>Management: </a:t>
            </a:r>
            <a:r>
              <a:rPr lang="en-US" sz="2400" dirty="0">
                <a:latin typeface="Bookman Old Style" panose="02050604050505020204" pitchFamily="18" charset="0"/>
              </a:rPr>
              <a:t>It is a set of interactive processes through which the utilization of resources results in the accomplishment of organization objectives.</a:t>
            </a:r>
          </a:p>
          <a:p>
            <a:pPr algn="just">
              <a:spcBef>
                <a:spcPts val="0"/>
              </a:spcBef>
              <a:buFont typeface="Wingdings" panose="05000000000000000000" pitchFamily="2" charset="2"/>
              <a:buChar char="q"/>
              <a:defRPr/>
            </a:pPr>
            <a:r>
              <a:rPr lang="en-US" sz="2400" dirty="0">
                <a:latin typeface="Bookman Old Style" panose="02050604050505020204" pitchFamily="18" charset="0"/>
              </a:rPr>
              <a:t>It is through  “management” that the objectives of the health care organization are achieved by gathering and positioning of resources.</a:t>
            </a:r>
          </a:p>
          <a:p>
            <a:pPr algn="just">
              <a:spcBef>
                <a:spcPts val="0"/>
              </a:spcBef>
              <a:buFont typeface="Wingdings" panose="05000000000000000000" pitchFamily="2" charset="2"/>
              <a:buChar char="q"/>
              <a:defRPr/>
            </a:pPr>
            <a:endParaRPr lang="en-US" sz="2400" dirty="0">
              <a:latin typeface="Bookman Old Style" panose="02050604050505020204" pitchFamily="18" charset="0"/>
            </a:endParaRPr>
          </a:p>
          <a:p>
            <a:pPr algn="just" fontAlgn="auto">
              <a:spcBef>
                <a:spcPts val="0"/>
              </a:spcBef>
              <a:spcAft>
                <a:spcPts val="0"/>
              </a:spcAft>
              <a:buFont typeface="Wingdings" panose="05000000000000000000" pitchFamily="2" charset="2"/>
              <a:buChar char="q"/>
              <a:defRPr/>
            </a:pPr>
            <a:endParaRPr lang="en-US" sz="2400" b="1" dirty="0">
              <a:latin typeface="Bookman Old Style" panose="02050604050505020204" pitchFamily="18" charset="0"/>
            </a:endParaRPr>
          </a:p>
          <a:p>
            <a:pPr marL="0" indent="0" algn="just">
              <a:spcBef>
                <a:spcPts val="0"/>
              </a:spcBef>
              <a:buNone/>
            </a:pPr>
            <a:endParaRPr lang="en-US" altLang="en-US" sz="2400" dirty="0">
              <a:latin typeface="Bookman Old Style" panose="02050604050505020204" pitchFamily="18" charset="0"/>
            </a:endParaRPr>
          </a:p>
        </p:txBody>
      </p:sp>
    </p:spTree>
    <p:extLst>
      <p:ext uri="{BB962C8B-B14F-4D97-AF65-F5344CB8AC3E}">
        <p14:creationId xmlns:p14="http://schemas.microsoft.com/office/powerpoint/2010/main" val="3373706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457200" y="277813"/>
            <a:ext cx="8229600" cy="560387"/>
          </a:xfrm>
        </p:spPr>
        <p:txBody>
          <a:bodyPr>
            <a:normAutofit/>
          </a:bodyPr>
          <a:lstStyle/>
          <a:p>
            <a:pPr eaLnBrk="1" hangingPunct="1">
              <a:defRPr/>
            </a:pPr>
            <a:r>
              <a:rPr lang="en-US" sz="2800" b="1" i="1" dirty="0">
                <a:latin typeface="Bookman Old Style" panose="02050604050505020204" pitchFamily="18" charset="0"/>
                <a:cs typeface="Times New Roman" pitchFamily="18" charset="0"/>
              </a:rPr>
              <a:t>5) Closing out the Project</a:t>
            </a:r>
          </a:p>
        </p:txBody>
      </p:sp>
      <p:sp>
        <p:nvSpPr>
          <p:cNvPr id="185347" name="Rectangle 3"/>
          <p:cNvSpPr>
            <a:spLocks noGrp="1" noChangeArrowheads="1"/>
          </p:cNvSpPr>
          <p:nvPr>
            <p:ph type="body" idx="1"/>
          </p:nvPr>
        </p:nvSpPr>
        <p:spPr>
          <a:xfrm>
            <a:off x="0" y="914400"/>
            <a:ext cx="9144000" cy="5943600"/>
          </a:xfrm>
        </p:spPr>
        <p:txBody>
          <a:bodyPr>
            <a:normAutofit fontScale="92500" lnSpcReduction="10000"/>
          </a:bodyPr>
          <a:lstStyle/>
          <a:p>
            <a:pPr eaLnBrk="1" hangingPunct="1">
              <a:defRPr/>
            </a:pPr>
            <a:r>
              <a:rPr lang="en-GB" sz="2800" b="1" dirty="0">
                <a:latin typeface="Bookman Old Style" panose="02050604050505020204" pitchFamily="18" charset="0"/>
                <a:cs typeface="Times New Roman" pitchFamily="18" charset="0"/>
              </a:rPr>
              <a:t>Management actions</a:t>
            </a:r>
          </a:p>
          <a:p>
            <a:pPr lvl="1" eaLnBrk="1" hangingPunct="1">
              <a:defRPr/>
            </a:pPr>
            <a:r>
              <a:rPr lang="en-GB" dirty="0">
                <a:latin typeface="Bookman Old Style" panose="02050604050505020204" pitchFamily="18" charset="0"/>
                <a:cs typeface="Times New Roman" pitchFamily="18" charset="0"/>
              </a:rPr>
              <a:t>Project is closed and resources returned or released</a:t>
            </a:r>
          </a:p>
          <a:p>
            <a:pPr lvl="1" eaLnBrk="1" hangingPunct="1">
              <a:defRPr/>
            </a:pPr>
            <a:r>
              <a:rPr lang="en-GB" dirty="0">
                <a:latin typeface="Bookman Old Style" panose="02050604050505020204" pitchFamily="18" charset="0"/>
                <a:cs typeface="Times New Roman" pitchFamily="18" charset="0"/>
              </a:rPr>
              <a:t>Working budget is closed</a:t>
            </a:r>
          </a:p>
          <a:p>
            <a:pPr lvl="1" eaLnBrk="1" hangingPunct="1">
              <a:buFontTx/>
              <a:buNone/>
              <a:defRPr/>
            </a:pPr>
            <a:endParaRPr lang="en-GB" dirty="0">
              <a:latin typeface="Bookman Old Style" panose="02050604050505020204" pitchFamily="18" charset="0"/>
              <a:cs typeface="Times New Roman" pitchFamily="18" charset="0"/>
            </a:endParaRPr>
          </a:p>
          <a:p>
            <a:pPr eaLnBrk="1" hangingPunct="1">
              <a:defRPr/>
            </a:pPr>
            <a:r>
              <a:rPr lang="en-GB" sz="2800" b="1" dirty="0">
                <a:latin typeface="Bookman Old Style" panose="02050604050505020204" pitchFamily="18" charset="0"/>
                <a:cs typeface="Times New Roman" pitchFamily="18" charset="0"/>
              </a:rPr>
              <a:t>Assessing of outcomes</a:t>
            </a:r>
            <a:r>
              <a:rPr lang="en-GB" sz="2800" dirty="0">
                <a:latin typeface="Bookman Old Style" panose="02050604050505020204" pitchFamily="18" charset="0"/>
                <a:cs typeface="Times New Roman" pitchFamily="18" charset="0"/>
              </a:rPr>
              <a:t> against the triple constraints</a:t>
            </a:r>
          </a:p>
          <a:p>
            <a:pPr eaLnBrk="1" hangingPunct="1">
              <a:defRPr/>
            </a:pPr>
            <a:endParaRPr lang="en-GB" sz="2800" dirty="0">
              <a:latin typeface="Bookman Old Style" panose="02050604050505020204" pitchFamily="18" charset="0"/>
              <a:cs typeface="Times New Roman" pitchFamily="18" charset="0"/>
            </a:endParaRPr>
          </a:p>
          <a:p>
            <a:pPr eaLnBrk="1" hangingPunct="1">
              <a:defRPr/>
            </a:pPr>
            <a:r>
              <a:rPr lang="en-GB" sz="2800" dirty="0">
                <a:latin typeface="Bookman Old Style" panose="02050604050505020204" pitchFamily="18" charset="0"/>
                <a:cs typeface="Times New Roman" pitchFamily="18" charset="0"/>
              </a:rPr>
              <a:t>Handing-over of the project facilities</a:t>
            </a:r>
          </a:p>
          <a:p>
            <a:pPr eaLnBrk="1" hangingPunct="1">
              <a:defRPr/>
            </a:pPr>
            <a:endParaRPr lang="en-GB" sz="2800" dirty="0">
              <a:latin typeface="Bookman Old Style" panose="02050604050505020204" pitchFamily="18" charset="0"/>
              <a:cs typeface="Times New Roman" pitchFamily="18" charset="0"/>
            </a:endParaRPr>
          </a:p>
          <a:p>
            <a:pPr eaLnBrk="1" hangingPunct="1">
              <a:defRPr/>
            </a:pPr>
            <a:r>
              <a:rPr lang="en-GB" sz="2800" dirty="0">
                <a:latin typeface="Bookman Old Style" panose="02050604050505020204" pitchFamily="18" charset="0"/>
                <a:cs typeface="Times New Roman" pitchFamily="18" charset="0"/>
              </a:rPr>
              <a:t>Consolidating lessons learnt.</a:t>
            </a:r>
          </a:p>
          <a:p>
            <a:pPr eaLnBrk="1" hangingPunct="1">
              <a:defRPr/>
            </a:pPr>
            <a:endParaRPr lang="en-US" sz="2800" dirty="0">
              <a:latin typeface="Bookman Old Style" panose="02050604050505020204" pitchFamily="18" charset="0"/>
              <a:cs typeface="Times New Roman" pitchFamily="18" charset="0"/>
            </a:endParaRPr>
          </a:p>
          <a:p>
            <a:pPr eaLnBrk="1" hangingPunct="1">
              <a:defRPr/>
            </a:pPr>
            <a:r>
              <a:rPr lang="en-GB" sz="2800" dirty="0">
                <a:latin typeface="Bookman Old Style" panose="02050604050505020204" pitchFamily="18" charset="0"/>
                <a:cs typeface="Times New Roman" pitchFamily="18" charset="0"/>
              </a:rPr>
              <a:t>Complete project audits and </a:t>
            </a:r>
            <a:r>
              <a:rPr lang="en-US" sz="2800" dirty="0">
                <a:latin typeface="Bookman Old Style" panose="02050604050505020204" pitchFamily="18" charset="0"/>
                <a:cs typeface="Times New Roman" pitchFamily="18" charset="0"/>
              </a:rPr>
              <a:t>documenting results etc.</a:t>
            </a:r>
            <a:endParaRPr lang="en-US" sz="2800" dirty="0">
              <a:latin typeface="Bookman Old Style" panose="02050604050505020204"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90</a:t>
            </a:fld>
            <a:endParaRPr lang="en-US">
              <a:solidFill>
                <a:prstClr val="black">
                  <a:tint val="75000"/>
                </a:prstClr>
              </a:solidFill>
            </a:endParaRPr>
          </a:p>
        </p:txBody>
      </p:sp>
    </p:spTree>
    <p:extLst>
      <p:ext uri="{BB962C8B-B14F-4D97-AF65-F5344CB8AC3E}">
        <p14:creationId xmlns:p14="http://schemas.microsoft.com/office/powerpoint/2010/main" val="689139184"/>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1" fill="hold">
                                          <p:stCondLst>
                                            <p:cond delay="0"/>
                                          </p:stCondLst>
                                        </p:cTn>
                                        <p:tgtEl>
                                          <p:spTgt spid="185346"/>
                                        </p:tgtEl>
                                        <p:attrNameLst>
                                          <p:attrName>style.visibility</p:attrName>
                                        </p:attrNameLst>
                                      </p:cBhvr>
                                      <p:to>
                                        <p:strVal val="visible"/>
                                      </p:to>
                                    </p:set>
                                    <p:anim calcmode="lin" valueType="num">
                                      <p:cBhvr>
                                        <p:cTn id="7" dur="2000" fill="hold"/>
                                        <p:tgtEl>
                                          <p:spTgt spid="185346"/>
                                        </p:tgtEl>
                                        <p:attrNameLst>
                                          <p:attrName>ppt_w</p:attrName>
                                        </p:attrNameLst>
                                      </p:cBhvr>
                                      <p:tavLst>
                                        <p:tav tm="0">
                                          <p:val>
                                            <p:strVal val="#ppt_w*2.5"/>
                                          </p:val>
                                        </p:tav>
                                        <p:tav tm="100000">
                                          <p:val>
                                            <p:strVal val="#ppt_w"/>
                                          </p:val>
                                        </p:tav>
                                      </p:tavLst>
                                    </p:anim>
                                    <p:anim calcmode="lin" valueType="num">
                                      <p:cBhvr>
                                        <p:cTn id="8" dur="2000" fill="hold"/>
                                        <p:tgtEl>
                                          <p:spTgt spid="185346"/>
                                        </p:tgtEl>
                                        <p:attrNameLst>
                                          <p:attrName>ppt_h</p:attrName>
                                        </p:attrNameLst>
                                      </p:cBhvr>
                                      <p:tavLst>
                                        <p:tav tm="0">
                                          <p:val>
                                            <p:strVal val="#ppt_h"/>
                                          </p:val>
                                        </p:tav>
                                        <p:tav tm="100000">
                                          <p:val>
                                            <p:strVal val="#ppt_h"/>
                                          </p:val>
                                        </p:tav>
                                      </p:tavLst>
                                    </p:anim>
                                    <p:anim calcmode="lin" valueType="num">
                                      <p:cBhvr>
                                        <p:cTn id="9" dur="2000" fill="hold"/>
                                        <p:tgtEl>
                                          <p:spTgt spid="185346"/>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185346"/>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18534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85347">
                                            <p:txEl>
                                              <p:pRg st="0" end="0"/>
                                            </p:txEl>
                                          </p:spTgt>
                                        </p:tgtEl>
                                        <p:attrNameLst>
                                          <p:attrName>style.visibility</p:attrName>
                                        </p:attrNameLst>
                                      </p:cBhvr>
                                      <p:to>
                                        <p:strVal val="visible"/>
                                      </p:to>
                                    </p:set>
                                    <p:animEffect transition="in" filter="wipe(left)">
                                      <p:cBhvr>
                                        <p:cTn id="16" dur="500"/>
                                        <p:tgtEl>
                                          <p:spTgt spid="185347">
                                            <p:txEl>
                                              <p:pRg st="0" end="0"/>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85347">
                                            <p:txEl>
                                              <p:pRg st="1" end="1"/>
                                            </p:txEl>
                                          </p:spTgt>
                                        </p:tgtEl>
                                        <p:attrNameLst>
                                          <p:attrName>style.visibility</p:attrName>
                                        </p:attrNameLst>
                                      </p:cBhvr>
                                      <p:to>
                                        <p:strVal val="visible"/>
                                      </p:to>
                                    </p:set>
                                    <p:animEffect transition="in" filter="wipe(left)">
                                      <p:cBhvr>
                                        <p:cTn id="19" dur="500"/>
                                        <p:tgtEl>
                                          <p:spTgt spid="185347">
                                            <p:txEl>
                                              <p:pRg st="1" end="1"/>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85347">
                                            <p:txEl>
                                              <p:pRg st="2" end="2"/>
                                            </p:txEl>
                                          </p:spTgt>
                                        </p:tgtEl>
                                        <p:attrNameLst>
                                          <p:attrName>style.visibility</p:attrName>
                                        </p:attrNameLst>
                                      </p:cBhvr>
                                      <p:to>
                                        <p:strVal val="visible"/>
                                      </p:to>
                                    </p:set>
                                    <p:animEffect transition="in" filter="wipe(left)">
                                      <p:cBhvr>
                                        <p:cTn id="22" dur="500"/>
                                        <p:tgtEl>
                                          <p:spTgt spid="1853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5347">
                                            <p:txEl>
                                              <p:pRg st="4" end="4"/>
                                            </p:txEl>
                                          </p:spTgt>
                                        </p:tgtEl>
                                        <p:attrNameLst>
                                          <p:attrName>style.visibility</p:attrName>
                                        </p:attrNameLst>
                                      </p:cBhvr>
                                      <p:to>
                                        <p:strVal val="visible"/>
                                      </p:to>
                                    </p:set>
                                    <p:animEffect transition="in" filter="wipe(left)">
                                      <p:cBhvr>
                                        <p:cTn id="27" dur="500"/>
                                        <p:tgtEl>
                                          <p:spTgt spid="1853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5347">
                                            <p:txEl>
                                              <p:pRg st="6" end="6"/>
                                            </p:txEl>
                                          </p:spTgt>
                                        </p:tgtEl>
                                        <p:attrNameLst>
                                          <p:attrName>style.visibility</p:attrName>
                                        </p:attrNameLst>
                                      </p:cBhvr>
                                      <p:to>
                                        <p:strVal val="visible"/>
                                      </p:to>
                                    </p:set>
                                    <p:animEffect transition="in" filter="wipe(left)">
                                      <p:cBhvr>
                                        <p:cTn id="32" dur="500"/>
                                        <p:tgtEl>
                                          <p:spTgt spid="18534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5347">
                                            <p:txEl>
                                              <p:pRg st="8" end="8"/>
                                            </p:txEl>
                                          </p:spTgt>
                                        </p:tgtEl>
                                        <p:attrNameLst>
                                          <p:attrName>style.visibility</p:attrName>
                                        </p:attrNameLst>
                                      </p:cBhvr>
                                      <p:to>
                                        <p:strVal val="visible"/>
                                      </p:to>
                                    </p:set>
                                    <p:animEffect transition="in" filter="wipe(left)">
                                      <p:cBhvr>
                                        <p:cTn id="37" dur="500"/>
                                        <p:tgtEl>
                                          <p:spTgt spid="185347">
                                            <p:txEl>
                                              <p:pRg st="8" end="8"/>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85347">
                                            <p:txEl>
                                              <p:pRg st="10" end="10"/>
                                            </p:txEl>
                                          </p:spTgt>
                                        </p:tgtEl>
                                        <p:attrNameLst>
                                          <p:attrName>style.visibility</p:attrName>
                                        </p:attrNameLst>
                                      </p:cBhvr>
                                      <p:to>
                                        <p:strVal val="visible"/>
                                      </p:to>
                                    </p:set>
                                    <p:animEffect transition="in" filter="wipe(left)">
                                      <p:cBhvr>
                                        <p:cTn id="42" dur="500"/>
                                        <p:tgtEl>
                                          <p:spTgt spid="18534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6" grpId="0"/>
      <p:bldP spid="185347" grpId="0" build="p"/>
    </p:bldLst>
  </p:timing>
</p:sld>
</file>

<file path=ppt/slides/slide9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0" y="0"/>
            <a:ext cx="9144000" cy="6858000"/>
          </a:xfrm>
        </p:spPr>
        <p:txBody>
          <a:bodyPr>
            <a:normAutofit/>
          </a:bodyPr>
          <a:lstStyle/>
          <a:p>
            <a:pPr marL="0" indent="0" algn="ctr" eaLnBrk="1" hangingPunct="1">
              <a:buNone/>
              <a:defRPr/>
            </a:pPr>
            <a:endParaRPr lang="en-GB" sz="4000" b="1" dirty="0">
              <a:latin typeface="Bookman Old Style" panose="02050604050505020204" pitchFamily="18" charset="0"/>
              <a:cs typeface="Times New Roman" pitchFamily="18" charset="0"/>
            </a:endParaRPr>
          </a:p>
          <a:p>
            <a:pPr marL="0" indent="0" algn="ctr" eaLnBrk="1" hangingPunct="1">
              <a:buNone/>
              <a:defRPr/>
            </a:pPr>
            <a:endParaRPr lang="en-GB" sz="4000" b="1" dirty="0">
              <a:latin typeface="Bookman Old Style" panose="02050604050505020204" pitchFamily="18" charset="0"/>
              <a:cs typeface="Times New Roman" pitchFamily="18" charset="0"/>
            </a:endParaRPr>
          </a:p>
          <a:p>
            <a:pPr marL="0" indent="0" algn="ctr" eaLnBrk="1" hangingPunct="1">
              <a:buNone/>
              <a:defRPr/>
            </a:pPr>
            <a:endParaRPr lang="en-GB" sz="4000" b="1" dirty="0">
              <a:latin typeface="Bookman Old Style" panose="02050604050505020204" pitchFamily="18" charset="0"/>
              <a:cs typeface="Times New Roman" pitchFamily="18" charset="0"/>
            </a:endParaRPr>
          </a:p>
          <a:p>
            <a:pPr marL="0" indent="0" algn="ctr" eaLnBrk="1" hangingPunct="1">
              <a:buNone/>
              <a:defRPr/>
            </a:pPr>
            <a:r>
              <a:rPr lang="en-GB" sz="4000" b="1" dirty="0">
                <a:latin typeface="Bookman Old Style" panose="02050604050505020204" pitchFamily="18" charset="0"/>
                <a:cs typeface="Times New Roman" pitchFamily="18" charset="0"/>
              </a:rPr>
              <a:t>PROPOSAL WRITING</a:t>
            </a:r>
          </a:p>
          <a:p>
            <a:pPr marL="0" indent="0" eaLnBrk="1" hangingPunct="1">
              <a:buNone/>
              <a:defRPr/>
            </a:pPr>
            <a:endParaRPr lang="en-GB" sz="2800" b="1" dirty="0">
              <a:latin typeface="Bookman Old Style" panose="02050604050505020204"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91</a:t>
            </a:fld>
            <a:endParaRPr lang="en-US">
              <a:solidFill>
                <a:prstClr val="black">
                  <a:tint val="75000"/>
                </a:prstClr>
              </a:solidFill>
            </a:endParaRPr>
          </a:p>
        </p:txBody>
      </p:sp>
    </p:spTree>
    <p:extLst>
      <p:ext uri="{BB962C8B-B14F-4D97-AF65-F5344CB8AC3E}">
        <p14:creationId xmlns:p14="http://schemas.microsoft.com/office/powerpoint/2010/main" val="3133936570"/>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5347">
                                            <p:txEl>
                                              <p:pRg st="3" end="3"/>
                                            </p:txEl>
                                          </p:spTgt>
                                        </p:tgtEl>
                                        <p:attrNameLst>
                                          <p:attrName>style.visibility</p:attrName>
                                        </p:attrNameLst>
                                      </p:cBhvr>
                                      <p:to>
                                        <p:strVal val="visible"/>
                                      </p:to>
                                    </p:set>
                                    <p:animEffect transition="in" filter="wipe(left)">
                                      <p:cBhvr>
                                        <p:cTn id="7" dur="500"/>
                                        <p:tgtEl>
                                          <p:spTgt spid="185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srgbClr val="FF0000"/>
                </a:solidFill>
                <a:latin typeface="Bookman Old Style" panose="02050604050505020204" pitchFamily="18" charset="0"/>
              </a:rPr>
              <a:t>What</a:t>
            </a:r>
            <a:r>
              <a:rPr lang="en-GB" b="1" dirty="0">
                <a:solidFill>
                  <a:srgbClr val="FF0000"/>
                </a:solidFill>
                <a:latin typeface="Bookman Old Style" panose="02050604050505020204" pitchFamily="18" charset="0"/>
              </a:rPr>
              <a:t> is a project proposal?</a:t>
            </a:r>
          </a:p>
        </p:txBody>
      </p:sp>
      <p:sp>
        <p:nvSpPr>
          <p:cNvPr id="3" name="Content Placeholder 2"/>
          <p:cNvSpPr>
            <a:spLocks noGrp="1"/>
          </p:cNvSpPr>
          <p:nvPr>
            <p:ph idx="1"/>
          </p:nvPr>
        </p:nvSpPr>
        <p:spPr>
          <a:xfrm>
            <a:off x="357158" y="1214422"/>
            <a:ext cx="8501122" cy="5286412"/>
          </a:xfrm>
        </p:spPr>
        <p:txBody>
          <a:bodyPr>
            <a:normAutofit fontScale="77500" lnSpcReduction="20000"/>
          </a:bodyPr>
          <a:lstStyle/>
          <a:p>
            <a:r>
              <a:rPr lang="en-US" dirty="0">
                <a:latin typeface="Bookman Old Style" panose="02050604050505020204" pitchFamily="18" charset="0"/>
              </a:rPr>
              <a:t>A project proposal is a detailed description of a series of activities aimed at solving a certain problem.</a:t>
            </a:r>
          </a:p>
          <a:p>
            <a:r>
              <a:rPr lang="en-US" dirty="0">
                <a:latin typeface="Bookman Old Style" panose="02050604050505020204" pitchFamily="18" charset="0"/>
              </a:rPr>
              <a:t>The project proposal is a means of presenting the project to the outside world in a format that is recognized and accepted</a:t>
            </a:r>
          </a:p>
          <a:p>
            <a:r>
              <a:rPr lang="en-US" dirty="0">
                <a:latin typeface="Bookman Old Style" panose="02050604050505020204" pitchFamily="18" charset="0"/>
              </a:rPr>
              <a:t> </a:t>
            </a:r>
            <a:r>
              <a:rPr lang="en-GB" dirty="0">
                <a:latin typeface="Bookman Old Style" panose="02050604050505020204" pitchFamily="18" charset="0"/>
              </a:rPr>
              <a:t>It gives details about why, what, when and where, as well as how and how much, and whose the project is and whom it is intended to benefit.</a:t>
            </a:r>
            <a:endParaRPr lang="en-US" dirty="0">
              <a:latin typeface="Bookman Old Style" panose="02050604050505020204" pitchFamily="18" charset="0"/>
            </a:endParaRPr>
          </a:p>
          <a:p>
            <a:pPr>
              <a:buNone/>
            </a:pPr>
            <a:r>
              <a:rPr lang="en-GB" dirty="0">
                <a:latin typeface="Bookman Old Style" panose="02050604050505020204" pitchFamily="18" charset="0"/>
              </a:rPr>
              <a:t>The proposal should contain a detailed explanation of the:</a:t>
            </a:r>
          </a:p>
          <a:p>
            <a:pPr>
              <a:buNone/>
            </a:pPr>
            <a:r>
              <a:rPr lang="en-GB" dirty="0">
                <a:latin typeface="Bookman Old Style" panose="02050604050505020204" pitchFamily="18" charset="0"/>
              </a:rPr>
              <a:t>• justification of the project;</a:t>
            </a:r>
          </a:p>
          <a:p>
            <a:pPr>
              <a:buNone/>
            </a:pPr>
            <a:r>
              <a:rPr lang="en-GB" dirty="0">
                <a:latin typeface="Bookman Old Style" panose="02050604050505020204" pitchFamily="18" charset="0"/>
              </a:rPr>
              <a:t>• activities and implementation timeline;</a:t>
            </a:r>
          </a:p>
          <a:p>
            <a:pPr>
              <a:buNone/>
            </a:pPr>
            <a:r>
              <a:rPr lang="en-GB" dirty="0">
                <a:latin typeface="Bookman Old Style" panose="02050604050505020204" pitchFamily="18" charset="0"/>
              </a:rPr>
              <a:t>• methodology; and</a:t>
            </a:r>
          </a:p>
          <a:p>
            <a:pPr>
              <a:buNone/>
            </a:pPr>
            <a:r>
              <a:rPr lang="en-GB" dirty="0">
                <a:latin typeface="Bookman Old Style" panose="02050604050505020204" pitchFamily="18" charset="0"/>
              </a:rPr>
              <a:t>• human, material and financial resources required.</a:t>
            </a:r>
            <a:endParaRPr lang="en-US" dirty="0">
              <a:latin typeface="Bookman Old Style" panose="02050604050505020204" pitchFamily="18" charset="0"/>
            </a:endParaRPr>
          </a:p>
          <a:p>
            <a:endParaRPr lang="en-GB"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B9FE58B4-0D08-45DE-8784-85A072816467}" type="slidenum">
              <a:rPr lang="en-US" smtClean="0">
                <a:solidFill>
                  <a:prstClr val="black">
                    <a:tint val="75000"/>
                  </a:prstClr>
                </a:solidFill>
                <a:latin typeface="Bookman Old Style" panose="02050604050505020204" pitchFamily="18" charset="0"/>
              </a:rPr>
              <a:pPr/>
              <a:t>92</a:t>
            </a:fld>
            <a:endParaRPr lang="en-US">
              <a:solidFill>
                <a:prstClr val="black">
                  <a:tint val="75000"/>
                </a:prstClr>
              </a:solidFill>
              <a:latin typeface="Bookman Old Style" panose="02050604050505020204" pitchFamily="18" charset="0"/>
            </a:endParaRPr>
          </a:p>
        </p:txBody>
      </p:sp>
    </p:spTree>
    <p:extLst>
      <p:ext uri="{BB962C8B-B14F-4D97-AF65-F5344CB8AC3E}">
        <p14:creationId xmlns:p14="http://schemas.microsoft.com/office/powerpoint/2010/main" val="215683587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785818"/>
          </a:xfrm>
        </p:spPr>
        <p:txBody>
          <a:bodyPr>
            <a:normAutofit fontScale="90000"/>
          </a:bodyPr>
          <a:lstStyle/>
          <a:p>
            <a:r>
              <a:rPr lang="en-GB" sz="4000" b="1" dirty="0">
                <a:solidFill>
                  <a:srgbClr val="FF0000"/>
                </a:solidFill>
                <a:latin typeface="Bookman Old Style" panose="02050604050505020204" pitchFamily="18" charset="0"/>
              </a:rPr>
              <a:t>The purpose/role of project proposals in project management</a:t>
            </a:r>
            <a:br>
              <a:rPr lang="en-GB" b="1" dirty="0"/>
            </a:br>
            <a:endParaRPr lang="en-GB" dirty="0"/>
          </a:p>
        </p:txBody>
      </p:sp>
      <p:sp>
        <p:nvSpPr>
          <p:cNvPr id="3" name="Content Placeholder 2"/>
          <p:cNvSpPr>
            <a:spLocks noGrp="1"/>
          </p:cNvSpPr>
          <p:nvPr>
            <p:ph idx="1"/>
          </p:nvPr>
        </p:nvSpPr>
        <p:spPr>
          <a:xfrm>
            <a:off x="457200" y="1600200"/>
            <a:ext cx="8401080" cy="4900634"/>
          </a:xfrm>
        </p:spPr>
        <p:txBody>
          <a:bodyPr>
            <a:normAutofit fontScale="85000" lnSpcReduction="20000"/>
          </a:bodyPr>
          <a:lstStyle/>
          <a:p>
            <a:r>
              <a:rPr lang="en-US" dirty="0">
                <a:latin typeface="Bookman Old Style" panose="02050604050505020204" pitchFamily="18" charset="0"/>
              </a:rPr>
              <a:t>Organizations require it for funding their goals thus clear project proposals essential for success</a:t>
            </a:r>
          </a:p>
          <a:p>
            <a:r>
              <a:rPr lang="en-US" dirty="0">
                <a:latin typeface="Bookman Old Style" panose="02050604050505020204" pitchFamily="18" charset="0"/>
              </a:rPr>
              <a:t>Presents the project to the outside world</a:t>
            </a:r>
          </a:p>
          <a:p>
            <a:r>
              <a:rPr lang="en-US" dirty="0">
                <a:latin typeface="Bookman Old Style" panose="02050604050505020204" pitchFamily="18" charset="0"/>
              </a:rPr>
              <a:t>It describes a series of problem solving activities  </a:t>
            </a:r>
            <a:endParaRPr lang="en-GB" dirty="0">
              <a:latin typeface="Bookman Old Style" panose="02050604050505020204" pitchFamily="18" charset="0"/>
            </a:endParaRPr>
          </a:p>
          <a:p>
            <a:r>
              <a:rPr lang="en-GB" dirty="0">
                <a:latin typeface="Bookman Old Style" panose="02050604050505020204" pitchFamily="18" charset="0"/>
              </a:rPr>
              <a:t>It is a </a:t>
            </a:r>
            <a:r>
              <a:rPr lang="en-GB" b="1" dirty="0">
                <a:latin typeface="Bookman Old Style" panose="02050604050505020204" pitchFamily="18" charset="0"/>
              </a:rPr>
              <a:t>tool — not a goal. It should be followed as closely as possible, </a:t>
            </a:r>
            <a:r>
              <a:rPr lang="en-GB" dirty="0">
                <a:latin typeface="Bookman Old Style" panose="02050604050505020204" pitchFamily="18" charset="0"/>
              </a:rPr>
              <a:t>and deviations should occur only when necessary.</a:t>
            </a:r>
          </a:p>
          <a:p>
            <a:pPr>
              <a:buNone/>
            </a:pPr>
            <a:r>
              <a:rPr lang="en-GB" dirty="0">
                <a:latin typeface="Bookman Old Style" panose="02050604050505020204" pitchFamily="18" charset="0"/>
              </a:rPr>
              <a:t>• Proposal writing is one of the phases of project management. It is one of the numerous actions that form a logical sequence of events usually referred to as the </a:t>
            </a:r>
            <a:r>
              <a:rPr lang="en-GB" b="1" dirty="0">
                <a:latin typeface="Bookman Old Style" panose="02050604050505020204" pitchFamily="18" charset="0"/>
              </a:rPr>
              <a:t>project cycle.</a:t>
            </a:r>
            <a:endParaRPr lang="en-GB" dirty="0">
              <a:latin typeface="Bookman Old Style" panose="02050604050505020204" pitchFamily="18" charset="0"/>
            </a:endParaRPr>
          </a:p>
          <a:p>
            <a:endParaRPr lang="en-GB" dirty="0"/>
          </a:p>
        </p:txBody>
      </p:sp>
      <p:sp>
        <p:nvSpPr>
          <p:cNvPr id="4" name="Slide Number Placeholder 3"/>
          <p:cNvSpPr>
            <a:spLocks noGrp="1"/>
          </p:cNvSpPr>
          <p:nvPr>
            <p:ph type="sldNum" sz="quarter" idx="12"/>
          </p:nvPr>
        </p:nvSpPr>
        <p:spPr/>
        <p:txBody>
          <a:bodyPr/>
          <a:lstStyle/>
          <a:p>
            <a:fld id="{B9FE58B4-0D08-45DE-8784-85A072816467}" type="slidenum">
              <a:rPr lang="en-US" smtClean="0">
                <a:solidFill>
                  <a:prstClr val="black">
                    <a:tint val="75000"/>
                  </a:prstClr>
                </a:solidFill>
              </a:rPr>
              <a:pPr/>
              <a:t>93</a:t>
            </a:fld>
            <a:endParaRPr lang="en-US">
              <a:solidFill>
                <a:prstClr val="black">
                  <a:tint val="75000"/>
                </a:prstClr>
              </a:solidFill>
            </a:endParaRPr>
          </a:p>
        </p:txBody>
      </p:sp>
    </p:spTree>
    <p:extLst>
      <p:ext uri="{BB962C8B-B14F-4D97-AF65-F5344CB8AC3E}">
        <p14:creationId xmlns:p14="http://schemas.microsoft.com/office/powerpoint/2010/main" val="407544282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501122" cy="1143000"/>
          </a:xfrm>
        </p:spPr>
        <p:txBody>
          <a:bodyPr>
            <a:noAutofit/>
          </a:bodyPr>
          <a:lstStyle/>
          <a:p>
            <a:r>
              <a:rPr lang="en-US" sz="3600" b="1" dirty="0">
                <a:solidFill>
                  <a:srgbClr val="FF0000"/>
                </a:solidFill>
                <a:latin typeface="Bookman Old Style" panose="02050604050505020204" pitchFamily="18" charset="0"/>
              </a:rPr>
              <a:t>Characteristics of a Good project Proposal</a:t>
            </a:r>
            <a:endParaRPr lang="en-GB" sz="3600" b="1" dirty="0">
              <a:solidFill>
                <a:srgbClr val="FF0000"/>
              </a:solidFill>
              <a:latin typeface="Bookman Old Style" panose="02050604050505020204" pitchFamily="18" charset="0"/>
            </a:endParaRPr>
          </a:p>
        </p:txBody>
      </p:sp>
      <p:sp>
        <p:nvSpPr>
          <p:cNvPr id="3" name="Content Placeholder 2"/>
          <p:cNvSpPr>
            <a:spLocks noGrp="1"/>
          </p:cNvSpPr>
          <p:nvPr>
            <p:ph idx="1"/>
          </p:nvPr>
        </p:nvSpPr>
        <p:spPr>
          <a:xfrm>
            <a:off x="285720" y="1500174"/>
            <a:ext cx="8572560" cy="5214974"/>
          </a:xfrm>
        </p:spPr>
        <p:txBody>
          <a:bodyPr>
            <a:normAutofit fontScale="85000" lnSpcReduction="20000"/>
          </a:bodyPr>
          <a:lstStyle/>
          <a:p>
            <a:pPr>
              <a:lnSpc>
                <a:spcPct val="80000"/>
              </a:lnSpc>
              <a:buFont typeface="Wingdings" pitchFamily="2" charset="2"/>
              <a:buChar char="q"/>
            </a:pPr>
            <a:r>
              <a:rPr lang="en-US" sz="2800" b="1" dirty="0">
                <a:latin typeface="Bookman Old Style" panose="02050604050505020204" pitchFamily="18" charset="0"/>
              </a:rPr>
              <a:t>The </a:t>
            </a:r>
            <a:r>
              <a:rPr lang="en-US" sz="2800" b="1" dirty="0">
                <a:solidFill>
                  <a:srgbClr val="FF0000"/>
                </a:solidFill>
                <a:latin typeface="Bookman Old Style" panose="02050604050505020204" pitchFamily="18" charset="0"/>
              </a:rPr>
              <a:t>need for the proposed activity</a:t>
            </a:r>
            <a:r>
              <a:rPr lang="en-US" sz="2800" b="1" dirty="0">
                <a:latin typeface="Bookman Old Style" panose="02050604050505020204" pitchFamily="18" charset="0"/>
              </a:rPr>
              <a:t>/project is clearly established, preferably with data.</a:t>
            </a:r>
          </a:p>
          <a:p>
            <a:pPr>
              <a:lnSpc>
                <a:spcPct val="80000"/>
              </a:lnSpc>
              <a:buFont typeface="Wingdings" pitchFamily="2" charset="2"/>
              <a:buChar char="q"/>
            </a:pPr>
            <a:endParaRPr lang="en-US" sz="2800" b="1" dirty="0">
              <a:latin typeface="Bookman Old Style" panose="02050604050505020204" pitchFamily="18" charset="0"/>
            </a:endParaRPr>
          </a:p>
          <a:p>
            <a:pPr>
              <a:lnSpc>
                <a:spcPct val="80000"/>
              </a:lnSpc>
              <a:buFont typeface="Wingdings" pitchFamily="2" charset="2"/>
              <a:buChar char="q"/>
            </a:pPr>
            <a:r>
              <a:rPr lang="en-US" sz="2800" b="1" dirty="0">
                <a:solidFill>
                  <a:srgbClr val="FF0000"/>
                </a:solidFill>
                <a:latin typeface="Bookman Old Style" panose="02050604050505020204" pitchFamily="18" charset="0"/>
              </a:rPr>
              <a:t>All important portions and ideas are highlighted. </a:t>
            </a:r>
            <a:r>
              <a:rPr lang="en-US" sz="2800" dirty="0">
                <a:latin typeface="Bookman Old Style" panose="02050604050505020204" pitchFamily="18" charset="0"/>
              </a:rPr>
              <a:t>Appropriate detail is provided in all portions of the proposal in accordance with the laid down proposal guidelines.</a:t>
            </a:r>
            <a:endParaRPr lang="en-US" sz="2800" b="1" dirty="0">
              <a:latin typeface="Bookman Old Style" panose="02050604050505020204" pitchFamily="18" charset="0"/>
            </a:endParaRPr>
          </a:p>
          <a:p>
            <a:pPr>
              <a:lnSpc>
                <a:spcPct val="80000"/>
              </a:lnSpc>
              <a:buFont typeface="Wingdings" pitchFamily="2" charset="2"/>
              <a:buChar char="q"/>
            </a:pPr>
            <a:endParaRPr lang="en-US" sz="2800" b="1" dirty="0">
              <a:latin typeface="Bookman Old Style" panose="02050604050505020204" pitchFamily="18" charset="0"/>
            </a:endParaRPr>
          </a:p>
          <a:p>
            <a:pPr>
              <a:lnSpc>
                <a:spcPct val="80000"/>
              </a:lnSpc>
              <a:buFont typeface="Wingdings" pitchFamily="2" charset="2"/>
              <a:buChar char="q"/>
            </a:pPr>
            <a:r>
              <a:rPr lang="en-US" sz="2800" b="1" dirty="0">
                <a:latin typeface="Bookman Old Style" panose="02050604050505020204" pitchFamily="18" charset="0"/>
              </a:rPr>
              <a:t>The </a:t>
            </a:r>
            <a:r>
              <a:rPr lang="en-US" sz="2800" b="1" dirty="0">
                <a:solidFill>
                  <a:srgbClr val="FF0000"/>
                </a:solidFill>
                <a:latin typeface="Bookman Old Style" panose="02050604050505020204" pitchFamily="18" charset="0"/>
              </a:rPr>
              <a:t>objectives</a:t>
            </a:r>
            <a:r>
              <a:rPr lang="en-US" sz="2800" b="1" dirty="0">
                <a:latin typeface="Bookman Old Style" panose="02050604050505020204" pitchFamily="18" charset="0"/>
              </a:rPr>
              <a:t> of the project are given in detail.</a:t>
            </a:r>
          </a:p>
          <a:p>
            <a:pPr>
              <a:lnSpc>
                <a:spcPct val="80000"/>
              </a:lnSpc>
              <a:buFont typeface="Wingdings" pitchFamily="2" charset="2"/>
              <a:buChar char="q"/>
            </a:pPr>
            <a:endParaRPr lang="en-US" sz="2800" b="1" dirty="0">
              <a:latin typeface="Bookman Old Style" panose="02050604050505020204" pitchFamily="18" charset="0"/>
            </a:endParaRPr>
          </a:p>
          <a:p>
            <a:pPr>
              <a:lnSpc>
                <a:spcPct val="80000"/>
              </a:lnSpc>
              <a:buFont typeface="Wingdings" pitchFamily="2" charset="2"/>
              <a:buChar char="q"/>
            </a:pPr>
            <a:r>
              <a:rPr lang="en-US" sz="2800" b="1" dirty="0">
                <a:latin typeface="Bookman Old Style" panose="02050604050505020204" pitchFamily="18" charset="0"/>
              </a:rPr>
              <a:t>There is a </a:t>
            </a:r>
            <a:r>
              <a:rPr lang="en-US" sz="2800" b="1" dirty="0">
                <a:solidFill>
                  <a:srgbClr val="FF0000"/>
                </a:solidFill>
                <a:latin typeface="Bookman Old Style" panose="02050604050505020204" pitchFamily="18" charset="0"/>
              </a:rPr>
              <a:t>detailed schedule of activities </a:t>
            </a:r>
            <a:r>
              <a:rPr lang="en-US" sz="2800" b="1" dirty="0">
                <a:latin typeface="Bookman Old Style" panose="02050604050505020204" pitchFamily="18" charset="0"/>
              </a:rPr>
              <a:t>for the project, or at least sample portions of such a complete project schedule.</a:t>
            </a:r>
          </a:p>
          <a:p>
            <a:pPr>
              <a:lnSpc>
                <a:spcPct val="80000"/>
              </a:lnSpc>
              <a:buNone/>
            </a:pPr>
            <a:endParaRPr lang="en-US" sz="2800" b="1" dirty="0">
              <a:solidFill>
                <a:srgbClr val="FF0000"/>
              </a:solidFill>
              <a:latin typeface="Bookman Old Style" panose="02050604050505020204" pitchFamily="18" charset="0"/>
            </a:endParaRPr>
          </a:p>
          <a:p>
            <a:pPr>
              <a:lnSpc>
                <a:spcPct val="80000"/>
              </a:lnSpc>
              <a:buFont typeface="Wingdings" pitchFamily="2" charset="2"/>
              <a:buChar char="q"/>
            </a:pPr>
            <a:r>
              <a:rPr lang="en-US" sz="2800" b="1" dirty="0">
                <a:solidFill>
                  <a:srgbClr val="FF0000"/>
                </a:solidFill>
                <a:latin typeface="Bookman Old Style" panose="02050604050505020204" pitchFamily="18" charset="0"/>
              </a:rPr>
              <a:t>Collaboration with all interested groups </a:t>
            </a:r>
            <a:r>
              <a:rPr lang="en-US" sz="2800" b="1" dirty="0">
                <a:latin typeface="Bookman Old Style" panose="02050604050505020204" pitchFamily="18" charset="0"/>
              </a:rPr>
              <a:t>in planning of the proposed project is</a:t>
            </a:r>
            <a:r>
              <a:rPr lang="en-US" sz="2800" b="1" dirty="0">
                <a:solidFill>
                  <a:srgbClr val="FF0000"/>
                </a:solidFill>
                <a:latin typeface="Bookman Old Style" panose="02050604050505020204" pitchFamily="18" charset="0"/>
              </a:rPr>
              <a:t> evident </a:t>
            </a:r>
            <a:r>
              <a:rPr lang="en-US" sz="2800" b="1" dirty="0">
                <a:latin typeface="Bookman Old Style" panose="02050604050505020204" pitchFamily="18" charset="0"/>
              </a:rPr>
              <a:t>in the proposal.</a:t>
            </a:r>
            <a:r>
              <a:rPr lang="en-US" sz="2800" b="1" dirty="0">
                <a:solidFill>
                  <a:srgbClr val="FF0000"/>
                </a:solidFill>
                <a:latin typeface="Bookman Old Style" panose="02050604050505020204" pitchFamily="18" charset="0"/>
              </a:rPr>
              <a:t> The commitment of all parties is evident</a:t>
            </a:r>
            <a:r>
              <a:rPr lang="en-US" sz="2800" b="1" dirty="0">
                <a:latin typeface="Bookman Old Style" panose="02050604050505020204" pitchFamily="18" charset="0"/>
              </a:rPr>
              <a:t>, e.g., letters of commitment and cost sharing details be in the appendix </a:t>
            </a:r>
          </a:p>
          <a:p>
            <a:pPr>
              <a:lnSpc>
                <a:spcPct val="80000"/>
              </a:lnSpc>
              <a:buFont typeface="Wingdings" pitchFamily="2" charset="2"/>
              <a:buChar char="q"/>
            </a:pPr>
            <a:endParaRPr lang="en-US" sz="2800" b="1" dirty="0">
              <a:latin typeface="Bookman Old Style" panose="02050604050505020204" pitchFamily="18" charset="0"/>
            </a:endParaRPr>
          </a:p>
          <a:p>
            <a:pPr>
              <a:lnSpc>
                <a:spcPct val="80000"/>
              </a:lnSpc>
              <a:buNone/>
            </a:pPr>
            <a:endParaRPr lang="en-US" sz="1800" b="1" dirty="0">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fld id="{B9FE58B4-0D08-45DE-8784-85A072816467}" type="slidenum">
              <a:rPr lang="en-US" smtClean="0">
                <a:solidFill>
                  <a:prstClr val="black">
                    <a:tint val="75000"/>
                  </a:prstClr>
                </a:solidFill>
                <a:latin typeface="Bookman Old Style" panose="02050604050505020204" pitchFamily="18" charset="0"/>
              </a:rPr>
              <a:pPr/>
              <a:t>94</a:t>
            </a:fld>
            <a:endParaRPr lang="en-US">
              <a:solidFill>
                <a:prstClr val="black">
                  <a:tint val="75000"/>
                </a:prstClr>
              </a:solidFill>
              <a:latin typeface="Bookman Old Style" panose="02050604050505020204" pitchFamily="18" charset="0"/>
            </a:endParaRPr>
          </a:p>
        </p:txBody>
      </p:sp>
    </p:spTree>
    <p:extLst>
      <p:ext uri="{BB962C8B-B14F-4D97-AF65-F5344CB8AC3E}">
        <p14:creationId xmlns:p14="http://schemas.microsoft.com/office/powerpoint/2010/main" val="337168111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0" y="0"/>
            <a:ext cx="9144000" cy="6858000"/>
          </a:xfrm>
        </p:spPr>
        <p:txBody>
          <a:bodyPr>
            <a:normAutofit/>
          </a:bodyPr>
          <a:lstStyle/>
          <a:p>
            <a:pPr marL="0" indent="0" algn="ctr" eaLnBrk="1" hangingPunct="1">
              <a:buNone/>
              <a:defRPr/>
            </a:pPr>
            <a:r>
              <a:rPr lang="en-GB" sz="2800" b="1" u="sng" dirty="0">
                <a:latin typeface="Bookman Old Style" panose="02050604050505020204" pitchFamily="18" charset="0"/>
                <a:cs typeface="Times New Roman" pitchFamily="18" charset="0"/>
              </a:rPr>
              <a:t>WHY PROPOSAL FAIL</a:t>
            </a:r>
          </a:p>
          <a:p>
            <a:pPr algn="just" fontAlgn="auto">
              <a:spcBef>
                <a:spcPts val="0"/>
              </a:spcBef>
              <a:spcAft>
                <a:spcPts val="0"/>
              </a:spcAft>
              <a:buFont typeface="Wingdings" panose="05000000000000000000" pitchFamily="2" charset="2"/>
              <a:buChar char="q"/>
              <a:defRPr/>
            </a:pPr>
            <a:r>
              <a:rPr lang="en-US" sz="2800" dirty="0">
                <a:latin typeface="Bookman Old Style" panose="02050604050505020204" pitchFamily="18" charset="0"/>
              </a:rPr>
              <a:t>80% of proposals submitted fail</a:t>
            </a:r>
          </a:p>
          <a:p>
            <a:pPr algn="just" fontAlgn="auto">
              <a:spcBef>
                <a:spcPts val="0"/>
              </a:spcBef>
              <a:spcAft>
                <a:spcPts val="0"/>
              </a:spcAft>
              <a:buFont typeface="Wingdings" panose="05000000000000000000" pitchFamily="2" charset="2"/>
              <a:buChar char="q"/>
              <a:defRPr/>
            </a:pPr>
            <a:r>
              <a:rPr lang="en-US" sz="2800" dirty="0">
                <a:latin typeface="Bookman Old Style" panose="02050604050505020204" pitchFamily="18" charset="0"/>
              </a:rPr>
              <a:t>Failed to follow one or more of the submittal requirements</a:t>
            </a:r>
          </a:p>
          <a:p>
            <a:pPr algn="just" fontAlgn="auto">
              <a:spcBef>
                <a:spcPts val="0"/>
              </a:spcBef>
              <a:spcAft>
                <a:spcPts val="0"/>
              </a:spcAft>
              <a:buFont typeface="Wingdings" panose="05000000000000000000" pitchFamily="2" charset="2"/>
              <a:buChar char="q"/>
              <a:defRPr/>
            </a:pPr>
            <a:r>
              <a:rPr lang="en-US" sz="2800" dirty="0">
                <a:latin typeface="Bookman Old Style" panose="02050604050505020204" pitchFamily="18" charset="0"/>
              </a:rPr>
              <a:t>Not convincing. No innovative ideas</a:t>
            </a:r>
          </a:p>
          <a:p>
            <a:pPr algn="just" fontAlgn="auto">
              <a:spcBef>
                <a:spcPts val="0"/>
              </a:spcBef>
              <a:spcAft>
                <a:spcPts val="0"/>
              </a:spcAft>
              <a:buFont typeface="Wingdings" panose="05000000000000000000" pitchFamily="2" charset="2"/>
              <a:buChar char="q"/>
              <a:defRPr/>
            </a:pPr>
            <a:r>
              <a:rPr lang="en-US" sz="2800" dirty="0">
                <a:latin typeface="Bookman Old Style" panose="02050604050505020204" pitchFamily="18" charset="0"/>
              </a:rPr>
              <a:t>Budget was unrealistic or incomplete</a:t>
            </a:r>
          </a:p>
          <a:p>
            <a:pPr algn="just" fontAlgn="auto">
              <a:spcBef>
                <a:spcPts val="0"/>
              </a:spcBef>
              <a:spcAft>
                <a:spcPts val="0"/>
              </a:spcAft>
              <a:buFont typeface="Wingdings" panose="05000000000000000000" pitchFamily="2" charset="2"/>
              <a:buChar char="q"/>
              <a:defRPr/>
            </a:pPr>
            <a:r>
              <a:rPr lang="en-US" sz="2800" dirty="0">
                <a:latin typeface="Bookman Old Style" panose="02050604050505020204" pitchFamily="18" charset="0"/>
              </a:rPr>
              <a:t>Proposals failed to clearly demonstrate a need for the funding</a:t>
            </a:r>
          </a:p>
          <a:p>
            <a:pPr algn="just" fontAlgn="auto">
              <a:spcBef>
                <a:spcPts val="0"/>
              </a:spcBef>
              <a:spcAft>
                <a:spcPts val="0"/>
              </a:spcAft>
              <a:buFont typeface="Wingdings" panose="05000000000000000000" pitchFamily="2" charset="2"/>
              <a:buChar char="q"/>
              <a:defRPr/>
            </a:pPr>
            <a:r>
              <a:rPr lang="en-US" sz="2800" dirty="0">
                <a:latin typeface="Bookman Old Style" panose="02050604050505020204" pitchFamily="18" charset="0"/>
              </a:rPr>
              <a:t>Proposal problem is too ambitious relative to the ability of your organization to have a favourable impact on the problem</a:t>
            </a:r>
          </a:p>
          <a:p>
            <a:pPr marL="0" indent="0" eaLnBrk="1" hangingPunct="1">
              <a:buNone/>
              <a:defRPr/>
            </a:pPr>
            <a:endParaRPr lang="en-GB" sz="2800" b="1" dirty="0">
              <a:latin typeface="Bookman Old Style" panose="02050604050505020204"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95</a:t>
            </a:fld>
            <a:endParaRPr lang="en-US">
              <a:solidFill>
                <a:prstClr val="black">
                  <a:tint val="75000"/>
                </a:prstClr>
              </a:solidFill>
            </a:endParaRPr>
          </a:p>
        </p:txBody>
      </p:sp>
    </p:spTree>
    <p:extLst>
      <p:ext uri="{BB962C8B-B14F-4D97-AF65-F5344CB8AC3E}">
        <p14:creationId xmlns:p14="http://schemas.microsoft.com/office/powerpoint/2010/main" val="2658079648"/>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wipe(left)">
                                      <p:cBhvr>
                                        <p:cTn id="7" dur="500"/>
                                        <p:tgtEl>
                                          <p:spTgt spid="185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5347">
                                            <p:txEl>
                                              <p:pRg st="1" end="1"/>
                                            </p:txEl>
                                          </p:spTgt>
                                        </p:tgtEl>
                                        <p:attrNameLst>
                                          <p:attrName>style.visibility</p:attrName>
                                        </p:attrNameLst>
                                      </p:cBhvr>
                                      <p:to>
                                        <p:strVal val="visible"/>
                                      </p:to>
                                    </p:set>
                                    <p:animEffect transition="in" filter="wipe(left)">
                                      <p:cBhvr>
                                        <p:cTn id="12" dur="500"/>
                                        <p:tgtEl>
                                          <p:spTgt spid="185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5347">
                                            <p:txEl>
                                              <p:pRg st="2" end="2"/>
                                            </p:txEl>
                                          </p:spTgt>
                                        </p:tgtEl>
                                        <p:attrNameLst>
                                          <p:attrName>style.visibility</p:attrName>
                                        </p:attrNameLst>
                                      </p:cBhvr>
                                      <p:to>
                                        <p:strVal val="visible"/>
                                      </p:to>
                                    </p:set>
                                    <p:animEffect transition="in" filter="wipe(left)">
                                      <p:cBhvr>
                                        <p:cTn id="17" dur="500"/>
                                        <p:tgtEl>
                                          <p:spTgt spid="1853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5347">
                                            <p:txEl>
                                              <p:pRg st="3" end="3"/>
                                            </p:txEl>
                                          </p:spTgt>
                                        </p:tgtEl>
                                        <p:attrNameLst>
                                          <p:attrName>style.visibility</p:attrName>
                                        </p:attrNameLst>
                                      </p:cBhvr>
                                      <p:to>
                                        <p:strVal val="visible"/>
                                      </p:to>
                                    </p:set>
                                    <p:animEffect transition="in" filter="wipe(left)">
                                      <p:cBhvr>
                                        <p:cTn id="22" dur="500"/>
                                        <p:tgtEl>
                                          <p:spTgt spid="1853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5347">
                                            <p:txEl>
                                              <p:pRg st="4" end="4"/>
                                            </p:txEl>
                                          </p:spTgt>
                                        </p:tgtEl>
                                        <p:attrNameLst>
                                          <p:attrName>style.visibility</p:attrName>
                                        </p:attrNameLst>
                                      </p:cBhvr>
                                      <p:to>
                                        <p:strVal val="visible"/>
                                      </p:to>
                                    </p:set>
                                    <p:animEffect transition="in" filter="wipe(left)">
                                      <p:cBhvr>
                                        <p:cTn id="27" dur="500"/>
                                        <p:tgtEl>
                                          <p:spTgt spid="185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5347">
                                            <p:txEl>
                                              <p:pRg st="5" end="5"/>
                                            </p:txEl>
                                          </p:spTgt>
                                        </p:tgtEl>
                                        <p:attrNameLst>
                                          <p:attrName>style.visibility</p:attrName>
                                        </p:attrNameLst>
                                      </p:cBhvr>
                                      <p:to>
                                        <p:strVal val="visible"/>
                                      </p:to>
                                    </p:set>
                                    <p:animEffect transition="in" filter="wipe(left)">
                                      <p:cBhvr>
                                        <p:cTn id="32" dur="500"/>
                                        <p:tgtEl>
                                          <p:spTgt spid="1853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5347">
                                            <p:txEl>
                                              <p:pRg st="6" end="6"/>
                                            </p:txEl>
                                          </p:spTgt>
                                        </p:tgtEl>
                                        <p:attrNameLst>
                                          <p:attrName>style.visibility</p:attrName>
                                        </p:attrNameLst>
                                      </p:cBhvr>
                                      <p:to>
                                        <p:strVal val="visible"/>
                                      </p:to>
                                    </p:set>
                                    <p:animEffect transition="in" filter="wipe(left)">
                                      <p:cBhvr>
                                        <p:cTn id="37" dur="500"/>
                                        <p:tgtEl>
                                          <p:spTgt spid="185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Lst>
  </p:timing>
</p:sld>
</file>

<file path=ppt/slides/slide9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0" y="0"/>
            <a:ext cx="9144000" cy="6858000"/>
          </a:xfrm>
        </p:spPr>
        <p:txBody>
          <a:bodyPr>
            <a:normAutofit/>
          </a:bodyPr>
          <a:lstStyle/>
          <a:p>
            <a:pPr marL="0" indent="0" algn="just">
              <a:buNone/>
              <a:defRPr/>
            </a:pPr>
            <a:r>
              <a:rPr lang="en-US" sz="2800" b="1" dirty="0">
                <a:latin typeface="Bookman Old Style" panose="02050604050505020204" pitchFamily="18" charset="0"/>
              </a:rPr>
              <a:t>Criteria of a Good Project Proposal</a:t>
            </a:r>
            <a:endParaRPr lang="en-US" sz="2800" dirty="0">
              <a:latin typeface="Bookman Old Style" panose="02050604050505020204" pitchFamily="18" charset="0"/>
            </a:endParaRPr>
          </a:p>
          <a:p>
            <a:pPr algn="just">
              <a:buFont typeface="Wingdings" panose="05000000000000000000" pitchFamily="2" charset="2"/>
              <a:buChar char="q"/>
            </a:pPr>
            <a:r>
              <a:rPr lang="en-US" sz="2800" dirty="0">
                <a:latin typeface="Bookman Old Style" panose="02050604050505020204" pitchFamily="18" charset="0"/>
              </a:rPr>
              <a:t>A proposal should be </a:t>
            </a:r>
            <a:r>
              <a:rPr lang="en-US" sz="2800" b="1" i="1" dirty="0">
                <a:latin typeface="Bookman Old Style" panose="02050604050505020204" pitchFamily="18" charset="0"/>
              </a:rPr>
              <a:t>compelling</a:t>
            </a:r>
          </a:p>
          <a:p>
            <a:pPr algn="just">
              <a:buFont typeface="Wingdings" panose="05000000000000000000" pitchFamily="2" charset="2"/>
              <a:buChar char="q"/>
            </a:pPr>
            <a:r>
              <a:rPr lang="en-US" sz="2800" dirty="0">
                <a:latin typeface="Bookman Old Style" panose="02050604050505020204" pitchFamily="18" charset="0"/>
              </a:rPr>
              <a:t>The proposal should be </a:t>
            </a:r>
            <a:r>
              <a:rPr lang="en-US" sz="2800" b="1" i="1" dirty="0">
                <a:latin typeface="Bookman Old Style" panose="02050604050505020204" pitchFamily="18" charset="0"/>
              </a:rPr>
              <a:t>clear and its </a:t>
            </a:r>
            <a:r>
              <a:rPr lang="en-US" sz="2800" dirty="0">
                <a:latin typeface="Bookman Old Style" panose="02050604050505020204" pitchFamily="18" charset="0"/>
              </a:rPr>
              <a:t>argument must be consistent and logical.</a:t>
            </a:r>
          </a:p>
          <a:p>
            <a:pPr algn="just">
              <a:buFont typeface="Wingdings" panose="05000000000000000000" pitchFamily="2" charset="2"/>
              <a:buChar char="q"/>
            </a:pPr>
            <a:r>
              <a:rPr lang="en-US" sz="2800" dirty="0">
                <a:latin typeface="Bookman Old Style" panose="02050604050505020204" pitchFamily="18" charset="0"/>
              </a:rPr>
              <a:t>The proposal should be </a:t>
            </a:r>
            <a:r>
              <a:rPr lang="en-US" sz="2800" b="1" i="1" dirty="0">
                <a:latin typeface="Bookman Old Style" panose="02050604050505020204" pitchFamily="18" charset="0"/>
              </a:rPr>
              <a:t>convincing and it </a:t>
            </a:r>
            <a:r>
              <a:rPr lang="en-US" sz="2800" dirty="0">
                <a:latin typeface="Bookman Old Style" panose="02050604050505020204" pitchFamily="18" charset="0"/>
              </a:rPr>
              <a:t>must show that the organization submitting the proposal has the capacity to achieve its objectives.</a:t>
            </a:r>
          </a:p>
          <a:p>
            <a:pPr marL="0" indent="0" algn="just">
              <a:buNone/>
              <a:defRPr/>
            </a:pPr>
            <a:endParaRPr lang="en-GB" sz="2800" b="1" dirty="0">
              <a:latin typeface="Bookman Old Style" panose="02050604050505020204"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96</a:t>
            </a:fld>
            <a:endParaRPr lang="en-US">
              <a:solidFill>
                <a:prstClr val="black">
                  <a:tint val="75000"/>
                </a:prstClr>
              </a:solidFill>
            </a:endParaRPr>
          </a:p>
        </p:txBody>
      </p:sp>
    </p:spTree>
    <p:extLst>
      <p:ext uri="{BB962C8B-B14F-4D97-AF65-F5344CB8AC3E}">
        <p14:creationId xmlns:p14="http://schemas.microsoft.com/office/powerpoint/2010/main" val="32507605"/>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wipe(left)">
                                      <p:cBhvr>
                                        <p:cTn id="7" dur="500"/>
                                        <p:tgtEl>
                                          <p:spTgt spid="185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5347">
                                            <p:txEl>
                                              <p:pRg st="1" end="1"/>
                                            </p:txEl>
                                          </p:spTgt>
                                        </p:tgtEl>
                                        <p:attrNameLst>
                                          <p:attrName>style.visibility</p:attrName>
                                        </p:attrNameLst>
                                      </p:cBhvr>
                                      <p:to>
                                        <p:strVal val="visible"/>
                                      </p:to>
                                    </p:set>
                                    <p:animEffect transition="in" filter="wipe(left)">
                                      <p:cBhvr>
                                        <p:cTn id="12" dur="500"/>
                                        <p:tgtEl>
                                          <p:spTgt spid="185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5347">
                                            <p:txEl>
                                              <p:pRg st="2" end="2"/>
                                            </p:txEl>
                                          </p:spTgt>
                                        </p:tgtEl>
                                        <p:attrNameLst>
                                          <p:attrName>style.visibility</p:attrName>
                                        </p:attrNameLst>
                                      </p:cBhvr>
                                      <p:to>
                                        <p:strVal val="visible"/>
                                      </p:to>
                                    </p:set>
                                    <p:animEffect transition="in" filter="wipe(left)">
                                      <p:cBhvr>
                                        <p:cTn id="17" dur="500"/>
                                        <p:tgtEl>
                                          <p:spTgt spid="1853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5347">
                                            <p:txEl>
                                              <p:pRg st="3" end="3"/>
                                            </p:txEl>
                                          </p:spTgt>
                                        </p:tgtEl>
                                        <p:attrNameLst>
                                          <p:attrName>style.visibility</p:attrName>
                                        </p:attrNameLst>
                                      </p:cBhvr>
                                      <p:to>
                                        <p:strVal val="visible"/>
                                      </p:to>
                                    </p:set>
                                    <p:animEffect transition="in" filter="wipe(left)">
                                      <p:cBhvr>
                                        <p:cTn id="22" dur="500"/>
                                        <p:tgtEl>
                                          <p:spTgt spid="185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Lst>
  </p:timing>
</p:sld>
</file>

<file path=ppt/slides/slide9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0" y="0"/>
            <a:ext cx="9144000" cy="6858000"/>
          </a:xfrm>
        </p:spPr>
        <p:txBody>
          <a:bodyPr>
            <a:normAutofit/>
          </a:bodyPr>
          <a:lstStyle/>
          <a:p>
            <a:pPr marL="274320" indent="-274320" algn="just" fontAlgn="auto">
              <a:spcAft>
                <a:spcPts val="0"/>
              </a:spcAft>
              <a:buClr>
                <a:schemeClr val="accent3"/>
              </a:buClr>
              <a:buFont typeface="Wingdings 2"/>
              <a:buNone/>
              <a:defRPr/>
            </a:pPr>
            <a:r>
              <a:rPr lang="en-US" sz="2800" b="1" dirty="0">
                <a:latin typeface="Bookman Old Style" panose="02050604050505020204" pitchFamily="18" charset="0"/>
              </a:rPr>
              <a:t>Elements of a Project Proposal</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1. Cover Sheet</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2. Project Summary</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3. Executive Summary</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4. Introduction and Situational Analysis</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5. Goal, Objectives, Strategies and Activities</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6. Logical Framework</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7. Management and </a:t>
            </a:r>
            <a:r>
              <a:rPr lang="en-US" sz="2800" dirty="0" err="1">
                <a:latin typeface="Bookman Old Style" panose="02050604050505020204" pitchFamily="18" charset="0"/>
              </a:rPr>
              <a:t>Workplans</a:t>
            </a:r>
            <a:endParaRPr lang="en-US" sz="2800" dirty="0">
              <a:latin typeface="Bookman Old Style" panose="02050604050505020204" pitchFamily="18" charset="0"/>
            </a:endParaRP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8 . Project Budget</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9. References</a:t>
            </a:r>
          </a:p>
          <a:p>
            <a:pPr marL="274320" indent="-274320" algn="just" fontAlgn="auto">
              <a:spcAft>
                <a:spcPts val="0"/>
              </a:spcAft>
              <a:buClr>
                <a:schemeClr val="accent3"/>
              </a:buClr>
              <a:buFont typeface="Wingdings 2"/>
              <a:buNone/>
              <a:defRPr/>
            </a:pPr>
            <a:r>
              <a:rPr lang="en-US" sz="2800" dirty="0">
                <a:latin typeface="Bookman Old Style" panose="02050604050505020204" pitchFamily="18" charset="0"/>
              </a:rPr>
              <a:t>10.Annexes</a:t>
            </a:r>
          </a:p>
          <a:p>
            <a:pPr marL="0" indent="0" algn="just">
              <a:buNone/>
              <a:defRPr/>
            </a:pPr>
            <a:endParaRPr lang="en-GB" sz="2800" dirty="0">
              <a:latin typeface="Bookman Old Style" panose="02050604050505020204"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B9FE58B4-0D08-45DE-8784-85A072816467}" type="slidenum">
              <a:rPr lang="en-US" smtClean="0">
                <a:solidFill>
                  <a:prstClr val="black">
                    <a:tint val="75000"/>
                  </a:prstClr>
                </a:solidFill>
              </a:rPr>
              <a:pPr/>
              <a:t>97</a:t>
            </a:fld>
            <a:endParaRPr lang="en-US">
              <a:solidFill>
                <a:prstClr val="black">
                  <a:tint val="75000"/>
                </a:prstClr>
              </a:solidFill>
            </a:endParaRPr>
          </a:p>
        </p:txBody>
      </p:sp>
    </p:spTree>
    <p:extLst>
      <p:ext uri="{BB962C8B-B14F-4D97-AF65-F5344CB8AC3E}">
        <p14:creationId xmlns:p14="http://schemas.microsoft.com/office/powerpoint/2010/main" val="2431478854"/>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wipe(left)">
                                      <p:cBhvr>
                                        <p:cTn id="7" dur="500"/>
                                        <p:tgtEl>
                                          <p:spTgt spid="1853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5347">
                                            <p:txEl>
                                              <p:pRg st="1" end="1"/>
                                            </p:txEl>
                                          </p:spTgt>
                                        </p:tgtEl>
                                        <p:attrNameLst>
                                          <p:attrName>style.visibility</p:attrName>
                                        </p:attrNameLst>
                                      </p:cBhvr>
                                      <p:to>
                                        <p:strVal val="visible"/>
                                      </p:to>
                                    </p:set>
                                    <p:animEffect transition="in" filter="wipe(left)">
                                      <p:cBhvr>
                                        <p:cTn id="12" dur="500"/>
                                        <p:tgtEl>
                                          <p:spTgt spid="1853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5347">
                                            <p:txEl>
                                              <p:pRg st="2" end="2"/>
                                            </p:txEl>
                                          </p:spTgt>
                                        </p:tgtEl>
                                        <p:attrNameLst>
                                          <p:attrName>style.visibility</p:attrName>
                                        </p:attrNameLst>
                                      </p:cBhvr>
                                      <p:to>
                                        <p:strVal val="visible"/>
                                      </p:to>
                                    </p:set>
                                    <p:animEffect transition="in" filter="wipe(left)">
                                      <p:cBhvr>
                                        <p:cTn id="17" dur="500"/>
                                        <p:tgtEl>
                                          <p:spTgt spid="1853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5347">
                                            <p:txEl>
                                              <p:pRg st="3" end="3"/>
                                            </p:txEl>
                                          </p:spTgt>
                                        </p:tgtEl>
                                        <p:attrNameLst>
                                          <p:attrName>style.visibility</p:attrName>
                                        </p:attrNameLst>
                                      </p:cBhvr>
                                      <p:to>
                                        <p:strVal val="visible"/>
                                      </p:to>
                                    </p:set>
                                    <p:animEffect transition="in" filter="wipe(left)">
                                      <p:cBhvr>
                                        <p:cTn id="22" dur="500"/>
                                        <p:tgtEl>
                                          <p:spTgt spid="18534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5347">
                                            <p:txEl>
                                              <p:pRg st="4" end="4"/>
                                            </p:txEl>
                                          </p:spTgt>
                                        </p:tgtEl>
                                        <p:attrNameLst>
                                          <p:attrName>style.visibility</p:attrName>
                                        </p:attrNameLst>
                                      </p:cBhvr>
                                      <p:to>
                                        <p:strVal val="visible"/>
                                      </p:to>
                                    </p:set>
                                    <p:animEffect transition="in" filter="wipe(left)">
                                      <p:cBhvr>
                                        <p:cTn id="27" dur="500"/>
                                        <p:tgtEl>
                                          <p:spTgt spid="18534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5347">
                                            <p:txEl>
                                              <p:pRg st="5" end="5"/>
                                            </p:txEl>
                                          </p:spTgt>
                                        </p:tgtEl>
                                        <p:attrNameLst>
                                          <p:attrName>style.visibility</p:attrName>
                                        </p:attrNameLst>
                                      </p:cBhvr>
                                      <p:to>
                                        <p:strVal val="visible"/>
                                      </p:to>
                                    </p:set>
                                    <p:animEffect transition="in" filter="wipe(left)">
                                      <p:cBhvr>
                                        <p:cTn id="32" dur="500"/>
                                        <p:tgtEl>
                                          <p:spTgt spid="1853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5347">
                                            <p:txEl>
                                              <p:pRg st="6" end="6"/>
                                            </p:txEl>
                                          </p:spTgt>
                                        </p:tgtEl>
                                        <p:attrNameLst>
                                          <p:attrName>style.visibility</p:attrName>
                                        </p:attrNameLst>
                                      </p:cBhvr>
                                      <p:to>
                                        <p:strVal val="visible"/>
                                      </p:to>
                                    </p:set>
                                    <p:animEffect transition="in" filter="wipe(left)">
                                      <p:cBhvr>
                                        <p:cTn id="37" dur="500"/>
                                        <p:tgtEl>
                                          <p:spTgt spid="1853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85347">
                                            <p:txEl>
                                              <p:pRg st="7" end="7"/>
                                            </p:txEl>
                                          </p:spTgt>
                                        </p:tgtEl>
                                        <p:attrNameLst>
                                          <p:attrName>style.visibility</p:attrName>
                                        </p:attrNameLst>
                                      </p:cBhvr>
                                      <p:to>
                                        <p:strVal val="visible"/>
                                      </p:to>
                                    </p:set>
                                    <p:animEffect transition="in" filter="wipe(left)">
                                      <p:cBhvr>
                                        <p:cTn id="42" dur="500"/>
                                        <p:tgtEl>
                                          <p:spTgt spid="18534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85347">
                                            <p:txEl>
                                              <p:pRg st="8" end="8"/>
                                            </p:txEl>
                                          </p:spTgt>
                                        </p:tgtEl>
                                        <p:attrNameLst>
                                          <p:attrName>style.visibility</p:attrName>
                                        </p:attrNameLst>
                                      </p:cBhvr>
                                      <p:to>
                                        <p:strVal val="visible"/>
                                      </p:to>
                                    </p:set>
                                    <p:animEffect transition="in" filter="wipe(left)">
                                      <p:cBhvr>
                                        <p:cTn id="47" dur="500"/>
                                        <p:tgtEl>
                                          <p:spTgt spid="18534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85347">
                                            <p:txEl>
                                              <p:pRg st="9" end="9"/>
                                            </p:txEl>
                                          </p:spTgt>
                                        </p:tgtEl>
                                        <p:attrNameLst>
                                          <p:attrName>style.visibility</p:attrName>
                                        </p:attrNameLst>
                                      </p:cBhvr>
                                      <p:to>
                                        <p:strVal val="visible"/>
                                      </p:to>
                                    </p:set>
                                    <p:animEffect transition="in" filter="wipe(left)">
                                      <p:cBhvr>
                                        <p:cTn id="52" dur="500"/>
                                        <p:tgtEl>
                                          <p:spTgt spid="18534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85347">
                                            <p:txEl>
                                              <p:pRg st="10" end="10"/>
                                            </p:txEl>
                                          </p:spTgt>
                                        </p:tgtEl>
                                        <p:attrNameLst>
                                          <p:attrName>style.visibility</p:attrName>
                                        </p:attrNameLst>
                                      </p:cBhvr>
                                      <p:to>
                                        <p:strVal val="visible"/>
                                      </p:to>
                                    </p:set>
                                    <p:animEffect transition="in" filter="wipe(left)">
                                      <p:cBhvr>
                                        <p:cTn id="57" dur="500"/>
                                        <p:tgtEl>
                                          <p:spTgt spid="18534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p:bld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685800" y="990600"/>
            <a:ext cx="7772400" cy="609600"/>
          </a:xfrm>
        </p:spPr>
        <p:txBody>
          <a:bodyPr>
            <a:normAutofit fontScale="90000"/>
          </a:bodyPr>
          <a:lstStyle/>
          <a:p>
            <a:pPr>
              <a:defRPr/>
            </a:pPr>
            <a:r>
              <a:rPr lang="en-US" sz="4000" b="1" dirty="0">
                <a:solidFill>
                  <a:schemeClr val="tx1"/>
                </a:solidFill>
                <a:latin typeface="Bookman Old Style" panose="02050604050505020204" pitchFamily="18" charset="0"/>
              </a:rPr>
              <a:t>What is a Work Plan?</a:t>
            </a:r>
          </a:p>
        </p:txBody>
      </p:sp>
      <p:sp>
        <p:nvSpPr>
          <p:cNvPr id="136195" name="Rectangle 3"/>
          <p:cNvSpPr>
            <a:spLocks noGrp="1" noChangeArrowheads="1"/>
          </p:cNvSpPr>
          <p:nvPr>
            <p:ph idx="1"/>
          </p:nvPr>
        </p:nvSpPr>
        <p:spPr>
          <a:xfrm>
            <a:off x="0" y="1981200"/>
            <a:ext cx="9144000" cy="3962400"/>
          </a:xfrm>
        </p:spPr>
        <p:txBody>
          <a:bodyPr>
            <a:normAutofit fontScale="92500" lnSpcReduction="10000"/>
          </a:bodyPr>
          <a:lstStyle/>
          <a:p>
            <a:pPr>
              <a:spcBef>
                <a:spcPts val="1800"/>
              </a:spcBef>
            </a:pPr>
            <a:r>
              <a:rPr lang="en-US" altLang="en-US" sz="3200">
                <a:latin typeface="Bookman Old Style" panose="02050604050505020204" pitchFamily="18" charset="0"/>
                <a:cs typeface="Arial" panose="020B0604020202020204" pitchFamily="34" charset="0"/>
              </a:rPr>
              <a:t>“A work plan is an organization of  future events and activities”</a:t>
            </a:r>
          </a:p>
          <a:p>
            <a:pPr>
              <a:spcBef>
                <a:spcPts val="1800"/>
              </a:spcBef>
            </a:pPr>
            <a:endParaRPr lang="en-US" altLang="en-US" sz="3200">
              <a:latin typeface="Bookman Old Style" panose="02050604050505020204" pitchFamily="18" charset="0"/>
              <a:cs typeface="Arial" panose="020B0604020202020204" pitchFamily="34" charset="0"/>
            </a:endParaRPr>
          </a:p>
          <a:p>
            <a:pPr>
              <a:spcBef>
                <a:spcPts val="1800"/>
              </a:spcBef>
            </a:pPr>
            <a:r>
              <a:rPr lang="en-US" altLang="en-US" sz="3200">
                <a:latin typeface="Bookman Old Style" panose="02050604050505020204" pitchFamily="18" charset="0"/>
                <a:cs typeface="Arial" panose="020B0604020202020204" pitchFamily="34" charset="0"/>
              </a:rPr>
              <a:t>“A planning tool where departmental objectives of an organization are translated into actual activities to be performed within the actual allocated resources by specific individuals”</a:t>
            </a:r>
          </a:p>
        </p:txBody>
      </p:sp>
      <p:sp>
        <p:nvSpPr>
          <p:cNvPr id="4" name="Date Placeholder 3"/>
          <p:cNvSpPr>
            <a:spLocks noGrp="1"/>
          </p:cNvSpPr>
          <p:nvPr>
            <p:ph type="dt" sz="quarter" idx="10"/>
          </p:nvPr>
        </p:nvSpPr>
        <p:spPr/>
        <p:txBody>
          <a:bodyPr/>
          <a:lstStyle/>
          <a:p>
            <a:pPr>
              <a:defRPr/>
            </a:pPr>
            <a:fld id="{75700AC9-0769-4BAA-9676-267666373B53}" type="datetime5">
              <a:rPr lang="en-US">
                <a:solidFill>
                  <a:prstClr val="black">
                    <a:tint val="75000"/>
                  </a:prstClr>
                </a:solidFill>
                <a:latin typeface="Bookman Old Style" panose="02050604050505020204" pitchFamily="18" charset="0"/>
              </a:rPr>
              <a:pPr>
                <a:defRPr/>
              </a:pPr>
              <a:t>26-Mar-18</a:t>
            </a:fld>
            <a:endParaRPr lang="en-US">
              <a:solidFill>
                <a:prstClr val="black">
                  <a:tint val="75000"/>
                </a:prstClr>
              </a:solidFill>
              <a:latin typeface="Bookman Old Style" panose="02050604050505020204" pitchFamily="18" charset="0"/>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CG Times"/>
              </a:defRPr>
            </a:lvl1pPr>
            <a:lvl2pPr marL="742950" indent="-285750" eaLnBrk="0" hangingPunct="0">
              <a:defRPr>
                <a:solidFill>
                  <a:schemeClr val="tx1"/>
                </a:solidFill>
                <a:latin typeface="CG Times"/>
              </a:defRPr>
            </a:lvl2pPr>
            <a:lvl3pPr marL="1143000" indent="-228600" eaLnBrk="0" hangingPunct="0">
              <a:defRPr>
                <a:solidFill>
                  <a:schemeClr val="tx1"/>
                </a:solidFill>
                <a:latin typeface="CG Times"/>
              </a:defRPr>
            </a:lvl3pPr>
            <a:lvl4pPr marL="1600200" indent="-228600" eaLnBrk="0" hangingPunct="0">
              <a:defRPr>
                <a:solidFill>
                  <a:schemeClr val="tx1"/>
                </a:solidFill>
                <a:latin typeface="CG Times"/>
              </a:defRPr>
            </a:lvl4pPr>
            <a:lvl5pPr marL="2057400" indent="-228600" eaLnBrk="0" hangingPunct="0">
              <a:defRPr>
                <a:solidFill>
                  <a:schemeClr val="tx1"/>
                </a:solidFill>
                <a:latin typeface="CG Times"/>
              </a:defRPr>
            </a:lvl5pPr>
            <a:lvl6pPr marL="2514600" indent="-228600" eaLnBrk="0" fontAlgn="base" hangingPunct="0">
              <a:spcBef>
                <a:spcPct val="0"/>
              </a:spcBef>
              <a:spcAft>
                <a:spcPct val="0"/>
              </a:spcAft>
              <a:defRPr>
                <a:solidFill>
                  <a:schemeClr val="tx1"/>
                </a:solidFill>
                <a:latin typeface="CG Times"/>
              </a:defRPr>
            </a:lvl6pPr>
            <a:lvl7pPr marL="2971800" indent="-228600" eaLnBrk="0" fontAlgn="base" hangingPunct="0">
              <a:spcBef>
                <a:spcPct val="0"/>
              </a:spcBef>
              <a:spcAft>
                <a:spcPct val="0"/>
              </a:spcAft>
              <a:defRPr>
                <a:solidFill>
                  <a:schemeClr val="tx1"/>
                </a:solidFill>
                <a:latin typeface="CG Times"/>
              </a:defRPr>
            </a:lvl7pPr>
            <a:lvl8pPr marL="3429000" indent="-228600" eaLnBrk="0" fontAlgn="base" hangingPunct="0">
              <a:spcBef>
                <a:spcPct val="0"/>
              </a:spcBef>
              <a:spcAft>
                <a:spcPct val="0"/>
              </a:spcAft>
              <a:defRPr>
                <a:solidFill>
                  <a:schemeClr val="tx1"/>
                </a:solidFill>
                <a:latin typeface="CG Times"/>
              </a:defRPr>
            </a:lvl8pPr>
            <a:lvl9pPr marL="3886200" indent="-228600" eaLnBrk="0" fontAlgn="base" hangingPunct="0">
              <a:spcBef>
                <a:spcPct val="0"/>
              </a:spcBef>
              <a:spcAft>
                <a:spcPct val="0"/>
              </a:spcAft>
              <a:defRPr>
                <a:solidFill>
                  <a:schemeClr val="tx1"/>
                </a:solidFill>
                <a:latin typeface="CG Times"/>
              </a:defRPr>
            </a:lvl9pPr>
          </a:lstStyle>
          <a:p>
            <a:fld id="{FBA14A86-9C2A-451D-9FA3-80D72D6A0E6E}" type="slidenum">
              <a:rPr lang="en-US" altLang="en-US">
                <a:solidFill>
                  <a:prstClr val="black"/>
                </a:solidFill>
                <a:latin typeface="Bookman Old Style" panose="02050604050505020204" pitchFamily="18" charset="0"/>
              </a:rPr>
              <a:pPr/>
              <a:t>98</a:t>
            </a:fld>
            <a:endParaRPr lang="en-US" altLang="en-US">
              <a:solidFill>
                <a:prstClr val="black"/>
              </a:solidFill>
              <a:latin typeface="Bookman Old Style" panose="02050604050505020204" pitchFamily="18" charset="0"/>
            </a:endParaRPr>
          </a:p>
        </p:txBody>
      </p:sp>
    </p:spTree>
    <p:extLst>
      <p:ext uri="{BB962C8B-B14F-4D97-AF65-F5344CB8AC3E}">
        <p14:creationId xmlns:p14="http://schemas.microsoft.com/office/powerpoint/2010/main" val="20499903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136194"/>
                                        </p:tgtEl>
                                        <p:attrNameLst>
                                          <p:attrName>style.visibility</p:attrName>
                                        </p:attrNameLst>
                                      </p:cBhvr>
                                      <p:to>
                                        <p:strVal val="visible"/>
                                      </p:to>
                                    </p:set>
                                    <p:anim calcmode="lin" valueType="num">
                                      <p:cBhvr>
                                        <p:cTn id="7" dur="500" fill="hold"/>
                                        <p:tgtEl>
                                          <p:spTgt spid="136194"/>
                                        </p:tgtEl>
                                        <p:attrNameLst>
                                          <p:attrName>ppt_w</p:attrName>
                                        </p:attrNameLst>
                                      </p:cBhvr>
                                      <p:tavLst>
                                        <p:tav tm="0">
                                          <p:val>
                                            <p:strVal val="#ppt_w*0.05"/>
                                          </p:val>
                                        </p:tav>
                                        <p:tav tm="100000">
                                          <p:val>
                                            <p:strVal val="#ppt_w"/>
                                          </p:val>
                                        </p:tav>
                                      </p:tavLst>
                                    </p:anim>
                                    <p:anim calcmode="lin" valueType="num">
                                      <p:cBhvr>
                                        <p:cTn id="8" dur="500" fill="hold"/>
                                        <p:tgtEl>
                                          <p:spTgt spid="136194"/>
                                        </p:tgtEl>
                                        <p:attrNameLst>
                                          <p:attrName>ppt_h</p:attrName>
                                        </p:attrNameLst>
                                      </p:cBhvr>
                                      <p:tavLst>
                                        <p:tav tm="0">
                                          <p:val>
                                            <p:strVal val="#ppt_h"/>
                                          </p:val>
                                        </p:tav>
                                        <p:tav tm="100000">
                                          <p:val>
                                            <p:strVal val="#ppt_h"/>
                                          </p:val>
                                        </p:tav>
                                      </p:tavLst>
                                    </p:anim>
                                    <p:anim calcmode="lin" valueType="num">
                                      <p:cBhvr>
                                        <p:cTn id="9" dur="500" fill="hold"/>
                                        <p:tgtEl>
                                          <p:spTgt spid="136194"/>
                                        </p:tgtEl>
                                        <p:attrNameLst>
                                          <p:attrName>ppt_x</p:attrName>
                                        </p:attrNameLst>
                                      </p:cBhvr>
                                      <p:tavLst>
                                        <p:tav tm="0">
                                          <p:val>
                                            <p:strVal val="#ppt_x-.2"/>
                                          </p:val>
                                        </p:tav>
                                        <p:tav tm="100000">
                                          <p:val>
                                            <p:strVal val="#ppt_x"/>
                                          </p:val>
                                        </p:tav>
                                      </p:tavLst>
                                    </p:anim>
                                    <p:anim calcmode="lin" valueType="num">
                                      <p:cBhvr>
                                        <p:cTn id="10" dur="500" fill="hold"/>
                                        <p:tgtEl>
                                          <p:spTgt spid="136194"/>
                                        </p:tgtEl>
                                        <p:attrNameLst>
                                          <p:attrName>ppt_y</p:attrName>
                                        </p:attrNameLst>
                                      </p:cBhvr>
                                      <p:tavLst>
                                        <p:tav tm="0">
                                          <p:val>
                                            <p:strVal val="#ppt_y"/>
                                          </p:val>
                                        </p:tav>
                                        <p:tav tm="100000">
                                          <p:val>
                                            <p:strVal val="#ppt_y"/>
                                          </p:val>
                                        </p:tav>
                                      </p:tavLst>
                                    </p:anim>
                                    <p:animEffect transition="in" filter="fade">
                                      <p:cBhvr>
                                        <p:cTn id="11" dur="500"/>
                                        <p:tgtEl>
                                          <p:spTgt spid="13619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2" presetClass="entr" presetSubtype="0" fill="hold" nodeType="clickEffect">
                                  <p:stCondLst>
                                    <p:cond delay="0"/>
                                  </p:stCondLst>
                                  <p:childTnLst>
                                    <p:set>
                                      <p:cBhvr>
                                        <p:cTn id="15" dur="1" fill="hold">
                                          <p:stCondLst>
                                            <p:cond delay="0"/>
                                          </p:stCondLst>
                                        </p:cTn>
                                        <p:tgtEl>
                                          <p:spTgt spid="136195">
                                            <p:txEl>
                                              <p:pRg st="0" end="0"/>
                                            </p:txEl>
                                          </p:spTgt>
                                        </p:tgtEl>
                                        <p:attrNameLst>
                                          <p:attrName>style.visibility</p:attrName>
                                        </p:attrNameLst>
                                      </p:cBhvr>
                                      <p:to>
                                        <p:strVal val="visible"/>
                                      </p:to>
                                    </p:set>
                                    <p:animScale>
                                      <p:cBhvr>
                                        <p:cTn id="16" dur="1000" decel="50000" fill="hold">
                                          <p:stCondLst>
                                            <p:cond delay="0"/>
                                          </p:stCondLst>
                                        </p:cTn>
                                        <p:tgtEl>
                                          <p:spTgt spid="13619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136195">
                                            <p:txEl>
                                              <p:pRg st="0" end="0"/>
                                            </p:txEl>
                                          </p:spTgt>
                                        </p:tgtEl>
                                        <p:attrNameLst>
                                          <p:attrName>ppt_x</p:attrName>
                                          <p:attrName>ppt_y</p:attrName>
                                        </p:attrNameLst>
                                      </p:cBhvr>
                                    </p:animMotion>
                                    <p:animEffect transition="in" filter="fade">
                                      <p:cBhvr>
                                        <p:cTn id="18" dur="1000"/>
                                        <p:tgtEl>
                                          <p:spTgt spid="136195">
                                            <p:txEl>
                                              <p:pRg st="0" end="0"/>
                                            </p:txEl>
                                          </p:spTgt>
                                        </p:tgtEl>
                                      </p:cBhvr>
                                    </p:animEffect>
                                  </p:childTnLst>
                                </p:cTn>
                              </p:par>
                            </p:childTnLst>
                          </p:cTn>
                        </p:par>
                        <p:par>
                          <p:cTn id="19" fill="hold" nodeType="afterGroup">
                            <p:stCondLst>
                              <p:cond delay="1000"/>
                            </p:stCondLst>
                            <p:childTnLst>
                              <p:par>
                                <p:cTn id="20" presetID="52" presetClass="entr" presetSubtype="0" fill="hold" nodeType="afterEffect">
                                  <p:stCondLst>
                                    <p:cond delay="0"/>
                                  </p:stCondLst>
                                  <p:childTnLst>
                                    <p:set>
                                      <p:cBhvr>
                                        <p:cTn id="21" dur="1" fill="hold">
                                          <p:stCondLst>
                                            <p:cond delay="0"/>
                                          </p:stCondLst>
                                        </p:cTn>
                                        <p:tgtEl>
                                          <p:spTgt spid="136195">
                                            <p:txEl>
                                              <p:pRg st="2" end="2"/>
                                            </p:txEl>
                                          </p:spTgt>
                                        </p:tgtEl>
                                        <p:attrNameLst>
                                          <p:attrName>style.visibility</p:attrName>
                                        </p:attrNameLst>
                                      </p:cBhvr>
                                      <p:to>
                                        <p:strVal val="visible"/>
                                      </p:to>
                                    </p:set>
                                    <p:animScale>
                                      <p:cBhvr>
                                        <p:cTn id="22" dur="1000" decel="50000" fill="hold">
                                          <p:stCondLst>
                                            <p:cond delay="0"/>
                                          </p:stCondLst>
                                        </p:cTn>
                                        <p:tgtEl>
                                          <p:spTgt spid="13619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136195">
                                            <p:txEl>
                                              <p:pRg st="2" end="2"/>
                                            </p:txEl>
                                          </p:spTgt>
                                        </p:tgtEl>
                                        <p:attrNameLst>
                                          <p:attrName>ppt_x</p:attrName>
                                          <p:attrName>ppt_y</p:attrName>
                                        </p:attrNameLst>
                                      </p:cBhvr>
                                    </p:animMotion>
                                    <p:animEffect transition="in" filter="fade">
                                      <p:cBhvr>
                                        <p:cTn id="24" dur="1000"/>
                                        <p:tgtEl>
                                          <p:spTgt spid="136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7" name="Rectangle 3"/>
          <p:cNvSpPr>
            <a:spLocks noGrp="1" noChangeArrowheads="1"/>
          </p:cNvSpPr>
          <p:nvPr>
            <p:ph idx="1"/>
          </p:nvPr>
        </p:nvSpPr>
        <p:spPr>
          <a:xfrm>
            <a:off x="152400" y="152400"/>
            <a:ext cx="8839200" cy="6203950"/>
          </a:xfrm>
        </p:spPr>
        <p:txBody>
          <a:bodyPr>
            <a:normAutofit lnSpcReduction="10000"/>
          </a:bodyPr>
          <a:lstStyle/>
          <a:p>
            <a:pPr marL="0" indent="0" algn="ctr">
              <a:lnSpc>
                <a:spcPct val="110000"/>
              </a:lnSpc>
              <a:spcBef>
                <a:spcPts val="0"/>
              </a:spcBef>
              <a:buNone/>
            </a:pPr>
            <a:r>
              <a:rPr lang="en-US" altLang="en-US" sz="2800" b="1" dirty="0">
                <a:latin typeface="Bookman Old Style" panose="02050604050505020204" pitchFamily="18" charset="0"/>
              </a:rPr>
              <a:t>Importance of Work Planning and Organization</a:t>
            </a:r>
            <a:endParaRPr lang="en-US" altLang="en-US" sz="2800" b="1" dirty="0">
              <a:latin typeface="Bookman Old Style" panose="02050604050505020204" pitchFamily="18" charset="0"/>
              <a:cs typeface="Arial" panose="020B0604020202020204" pitchFamily="34" charset="0"/>
            </a:endParaRPr>
          </a:p>
          <a:p>
            <a:pPr marL="0" indent="0" algn="just">
              <a:lnSpc>
                <a:spcPct val="110000"/>
              </a:lnSpc>
              <a:spcBef>
                <a:spcPts val="0"/>
              </a:spcBef>
              <a:buFont typeface="Wingdings" panose="05000000000000000000" pitchFamily="2" charset="2"/>
              <a:buChar char="q"/>
            </a:pPr>
            <a:r>
              <a:rPr lang="en-US" altLang="en-US" sz="2800" dirty="0">
                <a:latin typeface="Bookman Old Style" panose="02050604050505020204" pitchFamily="18" charset="0"/>
                <a:cs typeface="Arial" panose="020B0604020202020204" pitchFamily="34" charset="0"/>
              </a:rPr>
              <a:t>Enables staff see connection between their daily activities and goals set both in strategic plan and departmental annual work plan</a:t>
            </a:r>
          </a:p>
          <a:p>
            <a:pPr marL="0" indent="0" algn="just">
              <a:lnSpc>
                <a:spcPct val="110000"/>
              </a:lnSpc>
              <a:spcBef>
                <a:spcPts val="0"/>
              </a:spcBef>
              <a:buFont typeface="Wingdings" panose="05000000000000000000" pitchFamily="2" charset="2"/>
              <a:buChar char="q"/>
            </a:pPr>
            <a:r>
              <a:rPr lang="en-US" altLang="en-US" sz="2800" dirty="0">
                <a:latin typeface="Bookman Old Style" panose="02050604050505020204" pitchFamily="18" charset="0"/>
                <a:cs typeface="Arial" panose="020B0604020202020204" pitchFamily="34" charset="0"/>
              </a:rPr>
              <a:t>Promotes result-oriented and customer-focused culture</a:t>
            </a:r>
          </a:p>
          <a:p>
            <a:pPr marL="0" indent="0" algn="just">
              <a:lnSpc>
                <a:spcPct val="110000"/>
              </a:lnSpc>
              <a:spcBef>
                <a:spcPts val="0"/>
              </a:spcBef>
              <a:buFont typeface="Wingdings" panose="05000000000000000000" pitchFamily="2" charset="2"/>
              <a:buChar char="q"/>
            </a:pPr>
            <a:r>
              <a:rPr lang="en-US" altLang="en-US" sz="2800" dirty="0">
                <a:latin typeface="Bookman Old Style" panose="02050604050505020204" pitchFamily="18" charset="0"/>
                <a:cs typeface="Arial" panose="020B0604020202020204" pitchFamily="34" charset="0"/>
              </a:rPr>
              <a:t>Empowers employees in setting, programmatic goals critical to success of organization.</a:t>
            </a:r>
          </a:p>
          <a:p>
            <a:pPr marL="0" indent="0" algn="just">
              <a:lnSpc>
                <a:spcPct val="110000"/>
              </a:lnSpc>
              <a:spcBef>
                <a:spcPts val="0"/>
              </a:spcBef>
              <a:buFont typeface="Wingdings" panose="05000000000000000000" pitchFamily="2" charset="2"/>
              <a:buChar char="q"/>
            </a:pPr>
            <a:r>
              <a:rPr lang="en-US" altLang="en-US" sz="2800" dirty="0">
                <a:latin typeface="Bookman Old Style" panose="02050604050505020204" pitchFamily="18" charset="0"/>
                <a:cs typeface="Arial" panose="020B0604020202020204" pitchFamily="34" charset="0"/>
              </a:rPr>
              <a:t>Facilitates planning and communication</a:t>
            </a:r>
          </a:p>
          <a:p>
            <a:pPr marL="0" indent="0" algn="just">
              <a:lnSpc>
                <a:spcPct val="110000"/>
              </a:lnSpc>
              <a:spcBef>
                <a:spcPts val="0"/>
              </a:spcBef>
              <a:buFont typeface="Wingdings" panose="05000000000000000000" pitchFamily="2" charset="2"/>
              <a:buChar char="q"/>
            </a:pPr>
            <a:r>
              <a:rPr lang="en-US" altLang="en-US" sz="2800" dirty="0">
                <a:latin typeface="Bookman Old Style" panose="02050604050505020204" pitchFamily="18" charset="0"/>
                <a:cs typeface="Arial" panose="020B0604020202020204" pitchFamily="34" charset="0"/>
              </a:rPr>
              <a:t>Enable better flow of work</a:t>
            </a:r>
          </a:p>
          <a:p>
            <a:pPr marL="0" indent="0" algn="just">
              <a:lnSpc>
                <a:spcPct val="110000"/>
              </a:lnSpc>
              <a:spcBef>
                <a:spcPts val="0"/>
              </a:spcBef>
              <a:buFont typeface="Wingdings" panose="05000000000000000000" pitchFamily="2" charset="2"/>
              <a:buChar char="q"/>
            </a:pPr>
            <a:r>
              <a:rPr lang="en-US" altLang="en-US" sz="2800" dirty="0">
                <a:latin typeface="Bookman Old Style" panose="02050604050505020204" pitchFamily="18" charset="0"/>
                <a:cs typeface="Arial" panose="020B0604020202020204" pitchFamily="34" charset="0"/>
              </a:rPr>
              <a:t>Enhances coordination</a:t>
            </a:r>
          </a:p>
          <a:p>
            <a:pPr marL="0" indent="0" algn="just">
              <a:lnSpc>
                <a:spcPct val="110000"/>
              </a:lnSpc>
              <a:spcBef>
                <a:spcPts val="0"/>
              </a:spcBef>
              <a:buFont typeface="Wingdings" panose="05000000000000000000" pitchFamily="2" charset="2"/>
              <a:buChar char="q"/>
            </a:pPr>
            <a:r>
              <a:rPr lang="en-US" altLang="en-US" sz="2800" dirty="0">
                <a:latin typeface="Bookman Old Style" panose="02050604050505020204" pitchFamily="18" charset="0"/>
                <a:cs typeface="Arial" panose="020B0604020202020204" pitchFamily="34" charset="0"/>
              </a:rPr>
              <a:t>Ensures better time management</a:t>
            </a:r>
          </a:p>
          <a:p>
            <a:pPr marL="0" lvl="1" indent="0" algn="just">
              <a:lnSpc>
                <a:spcPct val="110000"/>
              </a:lnSpc>
              <a:spcBef>
                <a:spcPts val="0"/>
              </a:spcBef>
            </a:pPr>
            <a:r>
              <a:rPr lang="en-US" altLang="en-US" dirty="0">
                <a:latin typeface="Bookman Old Style" panose="02050604050505020204" pitchFamily="18" charset="0"/>
                <a:cs typeface="Arial" panose="020B0604020202020204" pitchFamily="34" charset="0"/>
              </a:rPr>
              <a:t>Timelines</a:t>
            </a:r>
          </a:p>
          <a:p>
            <a:pPr marL="0" indent="0" algn="just">
              <a:lnSpc>
                <a:spcPct val="110000"/>
              </a:lnSpc>
              <a:spcBef>
                <a:spcPts val="0"/>
              </a:spcBef>
            </a:pPr>
            <a:endParaRPr lang="en-US" altLang="en-US" sz="2800" dirty="0">
              <a:latin typeface="Arial" panose="020B0604020202020204" pitchFamily="34" charset="0"/>
              <a:cs typeface="Arial" panose="020B0604020202020204" pitchFamily="34" charset="0"/>
            </a:endParaRPr>
          </a:p>
          <a:p>
            <a:pPr marL="0" indent="0" algn="just">
              <a:lnSpc>
                <a:spcPct val="110000"/>
              </a:lnSpc>
              <a:spcBef>
                <a:spcPts val="0"/>
              </a:spcBef>
            </a:pPr>
            <a:endParaRPr lang="en-US" altLang="en-US" sz="2800" dirty="0">
              <a:latin typeface="Arial" panose="020B0604020202020204" pitchFamily="34" charset="0"/>
              <a:cs typeface="Arial" panose="020B0604020202020204" pitchFamily="34" charset="0"/>
            </a:endParaRPr>
          </a:p>
          <a:p>
            <a:pPr marL="0" indent="0" algn="just">
              <a:lnSpc>
                <a:spcPct val="110000"/>
              </a:lnSpc>
              <a:spcBef>
                <a:spcPts val="0"/>
              </a:spcBef>
            </a:pPr>
            <a:endParaRPr lang="en-US" altLang="en-US" sz="2800" dirty="0">
              <a:latin typeface="Arial" panose="020B0604020202020204" pitchFamily="34" charset="0"/>
              <a:cs typeface="Arial" panose="020B0604020202020204" pitchFamily="34" charset="0"/>
            </a:endParaRPr>
          </a:p>
        </p:txBody>
      </p:sp>
      <p:sp>
        <p:nvSpPr>
          <p:cNvPr id="4" name="Date Placeholder 3"/>
          <p:cNvSpPr>
            <a:spLocks noGrp="1"/>
          </p:cNvSpPr>
          <p:nvPr>
            <p:ph type="dt" sz="quarter" idx="10"/>
          </p:nvPr>
        </p:nvSpPr>
        <p:spPr/>
        <p:txBody>
          <a:bodyPr/>
          <a:lstStyle/>
          <a:p>
            <a:pPr>
              <a:defRPr/>
            </a:pPr>
            <a:fld id="{7CFEF67F-3477-409A-990C-C352F1C62430}" type="datetime5">
              <a:rPr lang="en-US">
                <a:solidFill>
                  <a:prstClr val="black">
                    <a:tint val="75000"/>
                  </a:prstClr>
                </a:solidFill>
              </a:rPr>
              <a:pPr>
                <a:defRPr/>
              </a:pPr>
              <a:t>26-Mar-18</a:t>
            </a:fld>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eaLnBrk="0" hangingPunct="0">
              <a:defRPr>
                <a:solidFill>
                  <a:schemeClr val="tx1"/>
                </a:solidFill>
                <a:latin typeface="CG Times"/>
              </a:defRPr>
            </a:lvl1pPr>
            <a:lvl2pPr marL="742950" indent="-285750" eaLnBrk="0" hangingPunct="0">
              <a:defRPr>
                <a:solidFill>
                  <a:schemeClr val="tx1"/>
                </a:solidFill>
                <a:latin typeface="CG Times"/>
              </a:defRPr>
            </a:lvl2pPr>
            <a:lvl3pPr marL="1143000" indent="-228600" eaLnBrk="0" hangingPunct="0">
              <a:defRPr>
                <a:solidFill>
                  <a:schemeClr val="tx1"/>
                </a:solidFill>
                <a:latin typeface="CG Times"/>
              </a:defRPr>
            </a:lvl3pPr>
            <a:lvl4pPr marL="1600200" indent="-228600" eaLnBrk="0" hangingPunct="0">
              <a:defRPr>
                <a:solidFill>
                  <a:schemeClr val="tx1"/>
                </a:solidFill>
                <a:latin typeface="CG Times"/>
              </a:defRPr>
            </a:lvl4pPr>
            <a:lvl5pPr marL="2057400" indent="-228600" eaLnBrk="0" hangingPunct="0">
              <a:defRPr>
                <a:solidFill>
                  <a:schemeClr val="tx1"/>
                </a:solidFill>
                <a:latin typeface="CG Times"/>
              </a:defRPr>
            </a:lvl5pPr>
            <a:lvl6pPr marL="2514600" indent="-228600" eaLnBrk="0" fontAlgn="base" hangingPunct="0">
              <a:spcBef>
                <a:spcPct val="0"/>
              </a:spcBef>
              <a:spcAft>
                <a:spcPct val="0"/>
              </a:spcAft>
              <a:defRPr>
                <a:solidFill>
                  <a:schemeClr val="tx1"/>
                </a:solidFill>
                <a:latin typeface="CG Times"/>
              </a:defRPr>
            </a:lvl6pPr>
            <a:lvl7pPr marL="2971800" indent="-228600" eaLnBrk="0" fontAlgn="base" hangingPunct="0">
              <a:spcBef>
                <a:spcPct val="0"/>
              </a:spcBef>
              <a:spcAft>
                <a:spcPct val="0"/>
              </a:spcAft>
              <a:defRPr>
                <a:solidFill>
                  <a:schemeClr val="tx1"/>
                </a:solidFill>
                <a:latin typeface="CG Times"/>
              </a:defRPr>
            </a:lvl7pPr>
            <a:lvl8pPr marL="3429000" indent="-228600" eaLnBrk="0" fontAlgn="base" hangingPunct="0">
              <a:spcBef>
                <a:spcPct val="0"/>
              </a:spcBef>
              <a:spcAft>
                <a:spcPct val="0"/>
              </a:spcAft>
              <a:defRPr>
                <a:solidFill>
                  <a:schemeClr val="tx1"/>
                </a:solidFill>
                <a:latin typeface="CG Times"/>
              </a:defRPr>
            </a:lvl8pPr>
            <a:lvl9pPr marL="3886200" indent="-228600" eaLnBrk="0" fontAlgn="base" hangingPunct="0">
              <a:spcBef>
                <a:spcPct val="0"/>
              </a:spcBef>
              <a:spcAft>
                <a:spcPct val="0"/>
              </a:spcAft>
              <a:defRPr>
                <a:solidFill>
                  <a:schemeClr val="tx1"/>
                </a:solidFill>
                <a:latin typeface="CG Times"/>
              </a:defRPr>
            </a:lvl9pPr>
          </a:lstStyle>
          <a:p>
            <a:fld id="{FFF0ADE5-CCB8-4D2E-8747-41814D9257CC}" type="slidenum">
              <a:rPr lang="en-US" altLang="en-US">
                <a:solidFill>
                  <a:prstClr val="black"/>
                </a:solidFill>
                <a:latin typeface="MetaNormal-Roman"/>
              </a:rPr>
              <a:pPr/>
              <a:t>99</a:t>
            </a:fld>
            <a:endParaRPr lang="en-US" altLang="en-US">
              <a:solidFill>
                <a:prstClr val="black"/>
              </a:solidFill>
              <a:latin typeface="MetaNormal-Roman"/>
            </a:endParaRPr>
          </a:p>
        </p:txBody>
      </p:sp>
    </p:spTree>
    <p:extLst>
      <p:ext uri="{BB962C8B-B14F-4D97-AF65-F5344CB8AC3E}">
        <p14:creationId xmlns:p14="http://schemas.microsoft.com/office/powerpoint/2010/main" val="358275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Effect transition="in" filter="fade">
                                      <p:cBhvr>
                                        <p:cTn id="7" dur="2000"/>
                                        <p:tgtEl>
                                          <p:spTgt spid="134147">
                                            <p:txEl>
                                              <p:pRg st="0" end="0"/>
                                            </p:txEl>
                                          </p:spTgt>
                                        </p:tgtEl>
                                      </p:cBhvr>
                                    </p:animEffect>
                                    <p:anim calcmode="lin" valueType="num">
                                      <p:cBhvr>
                                        <p:cTn id="8" dur="2000" fill="hold"/>
                                        <p:tgtEl>
                                          <p:spTgt spid="134147">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34147">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34147">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134147">
                                            <p:txEl>
                                              <p:pRg st="1" end="1"/>
                                            </p:txEl>
                                          </p:spTgt>
                                        </p:tgtEl>
                                        <p:attrNameLst>
                                          <p:attrName>style.visibility</p:attrName>
                                        </p:attrNameLst>
                                      </p:cBhvr>
                                      <p:to>
                                        <p:strVal val="visible"/>
                                      </p:to>
                                    </p:set>
                                    <p:animEffect transition="in" filter="fade">
                                      <p:cBhvr>
                                        <p:cTn id="15" dur="2000"/>
                                        <p:tgtEl>
                                          <p:spTgt spid="134147">
                                            <p:txEl>
                                              <p:pRg st="1" end="1"/>
                                            </p:txEl>
                                          </p:spTgt>
                                        </p:tgtEl>
                                      </p:cBhvr>
                                    </p:animEffect>
                                    <p:anim calcmode="lin" valueType="num">
                                      <p:cBhvr>
                                        <p:cTn id="16" dur="2000" fill="hold"/>
                                        <p:tgtEl>
                                          <p:spTgt spid="134147">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134147">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134147">
                                            <p:txEl>
                                              <p:pRg st="1" end="1"/>
                                            </p:txEl>
                                          </p:spTgt>
                                        </p:tgtEl>
                                        <p:attrNameLst>
                                          <p:attrName>ppt_w</p:attrName>
                                        </p:attrNameLst>
                                      </p:cBhvr>
                                      <p:tavLst>
                                        <p:tav tm="0">
                                          <p:val>
                                            <p:fltVal val="0"/>
                                          </p:val>
                                        </p:tav>
                                        <p:tav tm="100000">
                                          <p:val>
                                            <p:strVal val="#ppt_w"/>
                                          </p:val>
                                        </p:tav>
                                      </p:tavLst>
                                    </p:anim>
                                  </p:childTnLst>
                                </p:cTn>
                              </p:par>
                            </p:childTnLst>
                          </p:cTn>
                        </p:par>
                        <p:par>
                          <p:cTn id="19" fill="hold" nodeType="afterGroup">
                            <p:stCondLst>
                              <p:cond delay="2000"/>
                            </p:stCondLst>
                            <p:childTnLst>
                              <p:par>
                                <p:cTn id="20" presetID="35" presetClass="entr" presetSubtype="0" fill="hold" grpId="0" nodeType="afterEffect">
                                  <p:stCondLst>
                                    <p:cond delay="0"/>
                                  </p:stCondLst>
                                  <p:childTnLst>
                                    <p:set>
                                      <p:cBhvr>
                                        <p:cTn id="21" dur="1" fill="hold">
                                          <p:stCondLst>
                                            <p:cond delay="0"/>
                                          </p:stCondLst>
                                        </p:cTn>
                                        <p:tgtEl>
                                          <p:spTgt spid="134147">
                                            <p:txEl>
                                              <p:pRg st="2" end="2"/>
                                            </p:txEl>
                                          </p:spTgt>
                                        </p:tgtEl>
                                        <p:attrNameLst>
                                          <p:attrName>style.visibility</p:attrName>
                                        </p:attrNameLst>
                                      </p:cBhvr>
                                      <p:to>
                                        <p:strVal val="visible"/>
                                      </p:to>
                                    </p:set>
                                    <p:animEffect transition="in" filter="fade">
                                      <p:cBhvr>
                                        <p:cTn id="22" dur="2000"/>
                                        <p:tgtEl>
                                          <p:spTgt spid="134147">
                                            <p:txEl>
                                              <p:pRg st="2" end="2"/>
                                            </p:txEl>
                                          </p:spTgt>
                                        </p:tgtEl>
                                      </p:cBhvr>
                                    </p:animEffect>
                                    <p:anim calcmode="lin" valueType="num">
                                      <p:cBhvr>
                                        <p:cTn id="23" dur="2000" fill="hold"/>
                                        <p:tgtEl>
                                          <p:spTgt spid="134147">
                                            <p:txEl>
                                              <p:pRg st="2" end="2"/>
                                            </p:txEl>
                                          </p:spTgt>
                                        </p:tgtEl>
                                        <p:attrNameLst>
                                          <p:attrName>style.rotation</p:attrName>
                                        </p:attrNameLst>
                                      </p:cBhvr>
                                      <p:tavLst>
                                        <p:tav tm="0">
                                          <p:val>
                                            <p:fltVal val="720"/>
                                          </p:val>
                                        </p:tav>
                                        <p:tav tm="100000">
                                          <p:val>
                                            <p:fltVal val="0"/>
                                          </p:val>
                                        </p:tav>
                                      </p:tavLst>
                                    </p:anim>
                                    <p:anim calcmode="lin" valueType="num">
                                      <p:cBhvr>
                                        <p:cTn id="24" dur="2000" fill="hold"/>
                                        <p:tgtEl>
                                          <p:spTgt spid="134147">
                                            <p:txEl>
                                              <p:pRg st="2" end="2"/>
                                            </p:txEl>
                                          </p:spTgt>
                                        </p:tgtEl>
                                        <p:attrNameLst>
                                          <p:attrName>ppt_h</p:attrName>
                                        </p:attrNameLst>
                                      </p:cBhvr>
                                      <p:tavLst>
                                        <p:tav tm="0">
                                          <p:val>
                                            <p:fltVal val="0"/>
                                          </p:val>
                                        </p:tav>
                                        <p:tav tm="100000">
                                          <p:val>
                                            <p:strVal val="#ppt_h"/>
                                          </p:val>
                                        </p:tav>
                                      </p:tavLst>
                                    </p:anim>
                                    <p:anim calcmode="lin" valueType="num">
                                      <p:cBhvr>
                                        <p:cTn id="25" dur="2000" fill="hold"/>
                                        <p:tgtEl>
                                          <p:spTgt spid="134147">
                                            <p:txEl>
                                              <p:pRg st="2" end="2"/>
                                            </p:txEl>
                                          </p:spTgt>
                                        </p:tgtEl>
                                        <p:attrNameLst>
                                          <p:attrName>ppt_w</p:attrName>
                                        </p:attrNameLst>
                                      </p:cBhvr>
                                      <p:tavLst>
                                        <p:tav tm="0">
                                          <p:val>
                                            <p:fltVal val="0"/>
                                          </p:val>
                                        </p:tav>
                                        <p:tav tm="100000">
                                          <p:val>
                                            <p:strVal val="#ppt_w"/>
                                          </p:val>
                                        </p:tav>
                                      </p:tavLst>
                                    </p:anim>
                                  </p:childTnLst>
                                </p:cTn>
                              </p:par>
                            </p:childTnLst>
                          </p:cTn>
                        </p:par>
                        <p:par>
                          <p:cTn id="26" fill="hold" nodeType="afterGroup">
                            <p:stCondLst>
                              <p:cond delay="4000"/>
                            </p:stCondLst>
                            <p:childTnLst>
                              <p:par>
                                <p:cTn id="27" presetID="35" presetClass="entr" presetSubtype="0" fill="hold" grpId="0" nodeType="afterEffect">
                                  <p:stCondLst>
                                    <p:cond delay="0"/>
                                  </p:stCondLst>
                                  <p:childTnLst>
                                    <p:set>
                                      <p:cBhvr>
                                        <p:cTn id="28" dur="1" fill="hold">
                                          <p:stCondLst>
                                            <p:cond delay="0"/>
                                          </p:stCondLst>
                                        </p:cTn>
                                        <p:tgtEl>
                                          <p:spTgt spid="134147">
                                            <p:txEl>
                                              <p:pRg st="3" end="3"/>
                                            </p:txEl>
                                          </p:spTgt>
                                        </p:tgtEl>
                                        <p:attrNameLst>
                                          <p:attrName>style.visibility</p:attrName>
                                        </p:attrNameLst>
                                      </p:cBhvr>
                                      <p:to>
                                        <p:strVal val="visible"/>
                                      </p:to>
                                    </p:set>
                                    <p:animEffect transition="in" filter="fade">
                                      <p:cBhvr>
                                        <p:cTn id="29" dur="2000"/>
                                        <p:tgtEl>
                                          <p:spTgt spid="134147">
                                            <p:txEl>
                                              <p:pRg st="3" end="3"/>
                                            </p:txEl>
                                          </p:spTgt>
                                        </p:tgtEl>
                                      </p:cBhvr>
                                    </p:animEffect>
                                    <p:anim calcmode="lin" valueType="num">
                                      <p:cBhvr>
                                        <p:cTn id="30" dur="2000" fill="hold"/>
                                        <p:tgtEl>
                                          <p:spTgt spid="134147">
                                            <p:txEl>
                                              <p:pRg st="3" end="3"/>
                                            </p:txEl>
                                          </p:spTgt>
                                        </p:tgtEl>
                                        <p:attrNameLst>
                                          <p:attrName>style.rotation</p:attrName>
                                        </p:attrNameLst>
                                      </p:cBhvr>
                                      <p:tavLst>
                                        <p:tav tm="0">
                                          <p:val>
                                            <p:fltVal val="720"/>
                                          </p:val>
                                        </p:tav>
                                        <p:tav tm="100000">
                                          <p:val>
                                            <p:fltVal val="0"/>
                                          </p:val>
                                        </p:tav>
                                      </p:tavLst>
                                    </p:anim>
                                    <p:anim calcmode="lin" valueType="num">
                                      <p:cBhvr>
                                        <p:cTn id="31" dur="2000" fill="hold"/>
                                        <p:tgtEl>
                                          <p:spTgt spid="134147">
                                            <p:txEl>
                                              <p:pRg st="3" end="3"/>
                                            </p:txEl>
                                          </p:spTgt>
                                        </p:tgtEl>
                                        <p:attrNameLst>
                                          <p:attrName>ppt_h</p:attrName>
                                        </p:attrNameLst>
                                      </p:cBhvr>
                                      <p:tavLst>
                                        <p:tav tm="0">
                                          <p:val>
                                            <p:fltVal val="0"/>
                                          </p:val>
                                        </p:tav>
                                        <p:tav tm="100000">
                                          <p:val>
                                            <p:strVal val="#ppt_h"/>
                                          </p:val>
                                        </p:tav>
                                      </p:tavLst>
                                    </p:anim>
                                    <p:anim calcmode="lin" valueType="num">
                                      <p:cBhvr>
                                        <p:cTn id="32" dur="2000" fill="hold"/>
                                        <p:tgtEl>
                                          <p:spTgt spid="134147">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3" fill="hold">
                      <p:stCondLst>
                        <p:cond delay="indefinite"/>
                      </p:stCondLst>
                      <p:childTnLst>
                        <p:par>
                          <p:cTn id="34" fill="hold">
                            <p:stCondLst>
                              <p:cond delay="0"/>
                            </p:stCondLst>
                            <p:childTnLst>
                              <p:par>
                                <p:cTn id="35" presetID="35" presetClass="entr" presetSubtype="0" fill="hold" grpId="0" nodeType="clickEffect">
                                  <p:stCondLst>
                                    <p:cond delay="0"/>
                                  </p:stCondLst>
                                  <p:childTnLst>
                                    <p:set>
                                      <p:cBhvr>
                                        <p:cTn id="36" dur="1" fill="hold">
                                          <p:stCondLst>
                                            <p:cond delay="0"/>
                                          </p:stCondLst>
                                        </p:cTn>
                                        <p:tgtEl>
                                          <p:spTgt spid="134147">
                                            <p:txEl>
                                              <p:pRg st="4" end="4"/>
                                            </p:txEl>
                                          </p:spTgt>
                                        </p:tgtEl>
                                        <p:attrNameLst>
                                          <p:attrName>style.visibility</p:attrName>
                                        </p:attrNameLst>
                                      </p:cBhvr>
                                      <p:to>
                                        <p:strVal val="visible"/>
                                      </p:to>
                                    </p:set>
                                    <p:animEffect transition="in" filter="fade">
                                      <p:cBhvr>
                                        <p:cTn id="37" dur="2000"/>
                                        <p:tgtEl>
                                          <p:spTgt spid="134147">
                                            <p:txEl>
                                              <p:pRg st="4" end="4"/>
                                            </p:txEl>
                                          </p:spTgt>
                                        </p:tgtEl>
                                      </p:cBhvr>
                                    </p:animEffect>
                                    <p:anim calcmode="lin" valueType="num">
                                      <p:cBhvr>
                                        <p:cTn id="38" dur="2000" fill="hold"/>
                                        <p:tgtEl>
                                          <p:spTgt spid="134147">
                                            <p:txEl>
                                              <p:pRg st="4" end="4"/>
                                            </p:txEl>
                                          </p:spTgt>
                                        </p:tgtEl>
                                        <p:attrNameLst>
                                          <p:attrName>style.rotation</p:attrName>
                                        </p:attrNameLst>
                                      </p:cBhvr>
                                      <p:tavLst>
                                        <p:tav tm="0">
                                          <p:val>
                                            <p:fltVal val="720"/>
                                          </p:val>
                                        </p:tav>
                                        <p:tav tm="100000">
                                          <p:val>
                                            <p:fltVal val="0"/>
                                          </p:val>
                                        </p:tav>
                                      </p:tavLst>
                                    </p:anim>
                                    <p:anim calcmode="lin" valueType="num">
                                      <p:cBhvr>
                                        <p:cTn id="39" dur="2000" fill="hold"/>
                                        <p:tgtEl>
                                          <p:spTgt spid="134147">
                                            <p:txEl>
                                              <p:pRg st="4" end="4"/>
                                            </p:txEl>
                                          </p:spTgt>
                                        </p:tgtEl>
                                        <p:attrNameLst>
                                          <p:attrName>ppt_h</p:attrName>
                                        </p:attrNameLst>
                                      </p:cBhvr>
                                      <p:tavLst>
                                        <p:tav tm="0">
                                          <p:val>
                                            <p:fltVal val="0"/>
                                          </p:val>
                                        </p:tav>
                                        <p:tav tm="100000">
                                          <p:val>
                                            <p:strVal val="#ppt_h"/>
                                          </p:val>
                                        </p:tav>
                                      </p:tavLst>
                                    </p:anim>
                                    <p:anim calcmode="lin" valueType="num">
                                      <p:cBhvr>
                                        <p:cTn id="40" dur="2000" fill="hold"/>
                                        <p:tgtEl>
                                          <p:spTgt spid="134147">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1" fill="hold">
                      <p:stCondLst>
                        <p:cond delay="indefinite"/>
                      </p:stCondLst>
                      <p:childTnLst>
                        <p:par>
                          <p:cTn id="42" fill="hold">
                            <p:stCondLst>
                              <p:cond delay="0"/>
                            </p:stCondLst>
                            <p:childTnLst>
                              <p:par>
                                <p:cTn id="43" presetID="35" presetClass="entr" presetSubtype="0" fill="hold" grpId="0" nodeType="clickEffect">
                                  <p:stCondLst>
                                    <p:cond delay="0"/>
                                  </p:stCondLst>
                                  <p:childTnLst>
                                    <p:set>
                                      <p:cBhvr>
                                        <p:cTn id="44" dur="1" fill="hold">
                                          <p:stCondLst>
                                            <p:cond delay="0"/>
                                          </p:stCondLst>
                                        </p:cTn>
                                        <p:tgtEl>
                                          <p:spTgt spid="134147">
                                            <p:txEl>
                                              <p:pRg st="5" end="5"/>
                                            </p:txEl>
                                          </p:spTgt>
                                        </p:tgtEl>
                                        <p:attrNameLst>
                                          <p:attrName>style.visibility</p:attrName>
                                        </p:attrNameLst>
                                      </p:cBhvr>
                                      <p:to>
                                        <p:strVal val="visible"/>
                                      </p:to>
                                    </p:set>
                                    <p:animEffect transition="in" filter="fade">
                                      <p:cBhvr>
                                        <p:cTn id="45" dur="2000"/>
                                        <p:tgtEl>
                                          <p:spTgt spid="134147">
                                            <p:txEl>
                                              <p:pRg st="5" end="5"/>
                                            </p:txEl>
                                          </p:spTgt>
                                        </p:tgtEl>
                                      </p:cBhvr>
                                    </p:animEffect>
                                    <p:anim calcmode="lin" valueType="num">
                                      <p:cBhvr>
                                        <p:cTn id="46" dur="2000" fill="hold"/>
                                        <p:tgtEl>
                                          <p:spTgt spid="134147">
                                            <p:txEl>
                                              <p:pRg st="5" end="5"/>
                                            </p:txEl>
                                          </p:spTgt>
                                        </p:tgtEl>
                                        <p:attrNameLst>
                                          <p:attrName>style.rotation</p:attrName>
                                        </p:attrNameLst>
                                      </p:cBhvr>
                                      <p:tavLst>
                                        <p:tav tm="0">
                                          <p:val>
                                            <p:fltVal val="720"/>
                                          </p:val>
                                        </p:tav>
                                        <p:tav tm="100000">
                                          <p:val>
                                            <p:fltVal val="0"/>
                                          </p:val>
                                        </p:tav>
                                      </p:tavLst>
                                    </p:anim>
                                    <p:anim calcmode="lin" valueType="num">
                                      <p:cBhvr>
                                        <p:cTn id="47" dur="2000" fill="hold"/>
                                        <p:tgtEl>
                                          <p:spTgt spid="134147">
                                            <p:txEl>
                                              <p:pRg st="5" end="5"/>
                                            </p:txEl>
                                          </p:spTgt>
                                        </p:tgtEl>
                                        <p:attrNameLst>
                                          <p:attrName>ppt_h</p:attrName>
                                        </p:attrNameLst>
                                      </p:cBhvr>
                                      <p:tavLst>
                                        <p:tav tm="0">
                                          <p:val>
                                            <p:fltVal val="0"/>
                                          </p:val>
                                        </p:tav>
                                        <p:tav tm="100000">
                                          <p:val>
                                            <p:strVal val="#ppt_h"/>
                                          </p:val>
                                        </p:tav>
                                      </p:tavLst>
                                    </p:anim>
                                    <p:anim calcmode="lin" valueType="num">
                                      <p:cBhvr>
                                        <p:cTn id="48" dur="2000" fill="hold"/>
                                        <p:tgtEl>
                                          <p:spTgt spid="134147">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49" fill="hold">
                      <p:stCondLst>
                        <p:cond delay="indefinite"/>
                      </p:stCondLst>
                      <p:childTnLst>
                        <p:par>
                          <p:cTn id="50" fill="hold">
                            <p:stCondLst>
                              <p:cond delay="0"/>
                            </p:stCondLst>
                            <p:childTnLst>
                              <p:par>
                                <p:cTn id="51" presetID="35" presetClass="entr" presetSubtype="0" fill="hold" grpId="0" nodeType="clickEffect">
                                  <p:stCondLst>
                                    <p:cond delay="0"/>
                                  </p:stCondLst>
                                  <p:childTnLst>
                                    <p:set>
                                      <p:cBhvr>
                                        <p:cTn id="52" dur="1" fill="hold">
                                          <p:stCondLst>
                                            <p:cond delay="0"/>
                                          </p:stCondLst>
                                        </p:cTn>
                                        <p:tgtEl>
                                          <p:spTgt spid="134147">
                                            <p:txEl>
                                              <p:pRg st="6" end="6"/>
                                            </p:txEl>
                                          </p:spTgt>
                                        </p:tgtEl>
                                        <p:attrNameLst>
                                          <p:attrName>style.visibility</p:attrName>
                                        </p:attrNameLst>
                                      </p:cBhvr>
                                      <p:to>
                                        <p:strVal val="visible"/>
                                      </p:to>
                                    </p:set>
                                    <p:animEffect transition="in" filter="fade">
                                      <p:cBhvr>
                                        <p:cTn id="53" dur="2000"/>
                                        <p:tgtEl>
                                          <p:spTgt spid="134147">
                                            <p:txEl>
                                              <p:pRg st="6" end="6"/>
                                            </p:txEl>
                                          </p:spTgt>
                                        </p:tgtEl>
                                      </p:cBhvr>
                                    </p:animEffect>
                                    <p:anim calcmode="lin" valueType="num">
                                      <p:cBhvr>
                                        <p:cTn id="54" dur="2000" fill="hold"/>
                                        <p:tgtEl>
                                          <p:spTgt spid="134147">
                                            <p:txEl>
                                              <p:pRg st="6" end="6"/>
                                            </p:txEl>
                                          </p:spTgt>
                                        </p:tgtEl>
                                        <p:attrNameLst>
                                          <p:attrName>style.rotation</p:attrName>
                                        </p:attrNameLst>
                                      </p:cBhvr>
                                      <p:tavLst>
                                        <p:tav tm="0">
                                          <p:val>
                                            <p:fltVal val="720"/>
                                          </p:val>
                                        </p:tav>
                                        <p:tav tm="100000">
                                          <p:val>
                                            <p:fltVal val="0"/>
                                          </p:val>
                                        </p:tav>
                                      </p:tavLst>
                                    </p:anim>
                                    <p:anim calcmode="lin" valueType="num">
                                      <p:cBhvr>
                                        <p:cTn id="55" dur="2000" fill="hold"/>
                                        <p:tgtEl>
                                          <p:spTgt spid="134147">
                                            <p:txEl>
                                              <p:pRg st="6" end="6"/>
                                            </p:txEl>
                                          </p:spTgt>
                                        </p:tgtEl>
                                        <p:attrNameLst>
                                          <p:attrName>ppt_h</p:attrName>
                                        </p:attrNameLst>
                                      </p:cBhvr>
                                      <p:tavLst>
                                        <p:tav tm="0">
                                          <p:val>
                                            <p:fltVal val="0"/>
                                          </p:val>
                                        </p:tav>
                                        <p:tav tm="100000">
                                          <p:val>
                                            <p:strVal val="#ppt_h"/>
                                          </p:val>
                                        </p:tav>
                                      </p:tavLst>
                                    </p:anim>
                                    <p:anim calcmode="lin" valueType="num">
                                      <p:cBhvr>
                                        <p:cTn id="56" dur="2000" fill="hold"/>
                                        <p:tgtEl>
                                          <p:spTgt spid="134147">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57" fill="hold">
                      <p:stCondLst>
                        <p:cond delay="indefinite"/>
                      </p:stCondLst>
                      <p:childTnLst>
                        <p:par>
                          <p:cTn id="58" fill="hold">
                            <p:stCondLst>
                              <p:cond delay="0"/>
                            </p:stCondLst>
                            <p:childTnLst>
                              <p:par>
                                <p:cTn id="59" presetID="35" presetClass="entr" presetSubtype="0" fill="hold" grpId="0" nodeType="clickEffect">
                                  <p:stCondLst>
                                    <p:cond delay="0"/>
                                  </p:stCondLst>
                                  <p:childTnLst>
                                    <p:set>
                                      <p:cBhvr>
                                        <p:cTn id="60" dur="1" fill="hold">
                                          <p:stCondLst>
                                            <p:cond delay="0"/>
                                          </p:stCondLst>
                                        </p:cTn>
                                        <p:tgtEl>
                                          <p:spTgt spid="134147">
                                            <p:txEl>
                                              <p:pRg st="7" end="7"/>
                                            </p:txEl>
                                          </p:spTgt>
                                        </p:tgtEl>
                                        <p:attrNameLst>
                                          <p:attrName>style.visibility</p:attrName>
                                        </p:attrNameLst>
                                      </p:cBhvr>
                                      <p:to>
                                        <p:strVal val="visible"/>
                                      </p:to>
                                    </p:set>
                                    <p:animEffect transition="in" filter="fade">
                                      <p:cBhvr>
                                        <p:cTn id="61" dur="2000"/>
                                        <p:tgtEl>
                                          <p:spTgt spid="134147">
                                            <p:txEl>
                                              <p:pRg st="7" end="7"/>
                                            </p:txEl>
                                          </p:spTgt>
                                        </p:tgtEl>
                                      </p:cBhvr>
                                    </p:animEffect>
                                    <p:anim calcmode="lin" valueType="num">
                                      <p:cBhvr>
                                        <p:cTn id="62" dur="2000" fill="hold"/>
                                        <p:tgtEl>
                                          <p:spTgt spid="134147">
                                            <p:txEl>
                                              <p:pRg st="7" end="7"/>
                                            </p:txEl>
                                          </p:spTgt>
                                        </p:tgtEl>
                                        <p:attrNameLst>
                                          <p:attrName>style.rotation</p:attrName>
                                        </p:attrNameLst>
                                      </p:cBhvr>
                                      <p:tavLst>
                                        <p:tav tm="0">
                                          <p:val>
                                            <p:fltVal val="720"/>
                                          </p:val>
                                        </p:tav>
                                        <p:tav tm="100000">
                                          <p:val>
                                            <p:fltVal val="0"/>
                                          </p:val>
                                        </p:tav>
                                      </p:tavLst>
                                    </p:anim>
                                    <p:anim calcmode="lin" valueType="num">
                                      <p:cBhvr>
                                        <p:cTn id="63" dur="2000" fill="hold"/>
                                        <p:tgtEl>
                                          <p:spTgt spid="134147">
                                            <p:txEl>
                                              <p:pRg st="7" end="7"/>
                                            </p:txEl>
                                          </p:spTgt>
                                        </p:tgtEl>
                                        <p:attrNameLst>
                                          <p:attrName>ppt_h</p:attrName>
                                        </p:attrNameLst>
                                      </p:cBhvr>
                                      <p:tavLst>
                                        <p:tav tm="0">
                                          <p:val>
                                            <p:fltVal val="0"/>
                                          </p:val>
                                        </p:tav>
                                        <p:tav tm="100000">
                                          <p:val>
                                            <p:strVal val="#ppt_h"/>
                                          </p:val>
                                        </p:tav>
                                      </p:tavLst>
                                    </p:anim>
                                    <p:anim calcmode="lin" valueType="num">
                                      <p:cBhvr>
                                        <p:cTn id="64" dur="2000" fill="hold"/>
                                        <p:tgtEl>
                                          <p:spTgt spid="134147">
                                            <p:txEl>
                                              <p:pRg st="7" end="7"/>
                                            </p:txEl>
                                          </p:spTgt>
                                        </p:tgtEl>
                                        <p:attrNameLst>
                                          <p:attrName>ppt_w</p:attrName>
                                        </p:attrNameLst>
                                      </p:cBhvr>
                                      <p:tavLst>
                                        <p:tav tm="0">
                                          <p:val>
                                            <p:fltVal val="0"/>
                                          </p:val>
                                        </p:tav>
                                        <p:tav tm="100000">
                                          <p:val>
                                            <p:strVal val="#ppt_w"/>
                                          </p:val>
                                        </p:tav>
                                      </p:tavLst>
                                    </p:anim>
                                  </p:childTnLst>
                                </p:cTn>
                              </p:par>
                              <p:par>
                                <p:cTn id="65" presetID="35" presetClass="entr" presetSubtype="0" fill="hold" grpId="0" nodeType="withEffect">
                                  <p:stCondLst>
                                    <p:cond delay="0"/>
                                  </p:stCondLst>
                                  <p:childTnLst>
                                    <p:set>
                                      <p:cBhvr>
                                        <p:cTn id="66" dur="1" fill="hold">
                                          <p:stCondLst>
                                            <p:cond delay="0"/>
                                          </p:stCondLst>
                                        </p:cTn>
                                        <p:tgtEl>
                                          <p:spTgt spid="134147">
                                            <p:txEl>
                                              <p:pRg st="8" end="8"/>
                                            </p:txEl>
                                          </p:spTgt>
                                        </p:tgtEl>
                                        <p:attrNameLst>
                                          <p:attrName>style.visibility</p:attrName>
                                        </p:attrNameLst>
                                      </p:cBhvr>
                                      <p:to>
                                        <p:strVal val="visible"/>
                                      </p:to>
                                    </p:set>
                                    <p:animEffect transition="in" filter="fade">
                                      <p:cBhvr>
                                        <p:cTn id="67" dur="2000"/>
                                        <p:tgtEl>
                                          <p:spTgt spid="134147">
                                            <p:txEl>
                                              <p:pRg st="8" end="8"/>
                                            </p:txEl>
                                          </p:spTgt>
                                        </p:tgtEl>
                                      </p:cBhvr>
                                    </p:animEffect>
                                    <p:anim calcmode="lin" valueType="num">
                                      <p:cBhvr>
                                        <p:cTn id="68" dur="2000" fill="hold"/>
                                        <p:tgtEl>
                                          <p:spTgt spid="134147">
                                            <p:txEl>
                                              <p:pRg st="8" end="8"/>
                                            </p:txEl>
                                          </p:spTgt>
                                        </p:tgtEl>
                                        <p:attrNameLst>
                                          <p:attrName>style.rotation</p:attrName>
                                        </p:attrNameLst>
                                      </p:cBhvr>
                                      <p:tavLst>
                                        <p:tav tm="0">
                                          <p:val>
                                            <p:fltVal val="720"/>
                                          </p:val>
                                        </p:tav>
                                        <p:tav tm="100000">
                                          <p:val>
                                            <p:fltVal val="0"/>
                                          </p:val>
                                        </p:tav>
                                      </p:tavLst>
                                    </p:anim>
                                    <p:anim calcmode="lin" valueType="num">
                                      <p:cBhvr>
                                        <p:cTn id="69" dur="2000" fill="hold"/>
                                        <p:tgtEl>
                                          <p:spTgt spid="134147">
                                            <p:txEl>
                                              <p:pRg st="8" end="8"/>
                                            </p:txEl>
                                          </p:spTgt>
                                        </p:tgtEl>
                                        <p:attrNameLst>
                                          <p:attrName>ppt_h</p:attrName>
                                        </p:attrNameLst>
                                      </p:cBhvr>
                                      <p:tavLst>
                                        <p:tav tm="0">
                                          <p:val>
                                            <p:fltVal val="0"/>
                                          </p:val>
                                        </p:tav>
                                        <p:tav tm="100000">
                                          <p:val>
                                            <p:strVal val="#ppt_h"/>
                                          </p:val>
                                        </p:tav>
                                      </p:tavLst>
                                    </p:anim>
                                    <p:anim calcmode="lin" valueType="num">
                                      <p:cBhvr>
                                        <p:cTn id="70" dur="2000" fill="hold"/>
                                        <p:tgtEl>
                                          <p:spTgt spid="134147">
                                            <p:txEl>
                                              <p:pRg st="8" end="8"/>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3.jpeg"/></Relationships>
</file>

<file path=ppt/theme/_rels/theme6.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7.xml><?xml version="1.0" encoding="utf-8"?>
<a:theme xmlns:a="http://schemas.openxmlformats.org/drawingml/2006/main" name="Competition">
  <a:themeElements>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fontScheme name="Competition">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ompetition 1">
        <a:dk1>
          <a:srgbClr val="5C1F00"/>
        </a:dk1>
        <a:lt1>
          <a:srgbClr val="FFFFFF"/>
        </a:lt1>
        <a:dk2>
          <a:srgbClr val="990000"/>
        </a:dk2>
        <a:lt2>
          <a:srgbClr val="FFF9BB"/>
        </a:lt2>
        <a:accent1>
          <a:srgbClr val="FF3300"/>
        </a:accent1>
        <a:accent2>
          <a:srgbClr val="B86D52"/>
        </a:accent2>
        <a:accent3>
          <a:srgbClr val="CAAAAA"/>
        </a:accent3>
        <a:accent4>
          <a:srgbClr val="DADADA"/>
        </a:accent4>
        <a:accent5>
          <a:srgbClr val="FFADAA"/>
        </a:accent5>
        <a:accent6>
          <a:srgbClr val="A66249"/>
        </a:accent6>
        <a:hlink>
          <a:srgbClr val="FF9900"/>
        </a:hlink>
        <a:folHlink>
          <a:srgbClr val="FFCC66"/>
        </a:folHlink>
      </a:clrScheme>
      <a:clrMap bg1="dk2" tx1="lt1" bg2="dk1" tx2="lt2" accent1="accent1" accent2="accent2" accent3="accent3" accent4="accent4" accent5="accent5" accent6="accent6" hlink="hlink" folHlink="folHlink"/>
    </a:extraClrScheme>
    <a:extraClrScheme>
      <a:clrScheme name="Competition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ompetition 3">
        <a:dk1>
          <a:srgbClr val="2A5400"/>
        </a:dk1>
        <a:lt1>
          <a:srgbClr val="FFFFFF"/>
        </a:lt1>
        <a:dk2>
          <a:srgbClr val="4A9400"/>
        </a:dk2>
        <a:lt2>
          <a:srgbClr val="F3F2D9"/>
        </a:lt2>
        <a:accent1>
          <a:srgbClr val="99CC00"/>
        </a:accent1>
        <a:accent2>
          <a:srgbClr val="6B4A39"/>
        </a:accent2>
        <a:accent3>
          <a:srgbClr val="B1C8AA"/>
        </a:accent3>
        <a:accent4>
          <a:srgbClr val="DADADA"/>
        </a:accent4>
        <a:accent5>
          <a:srgbClr val="CAE2AA"/>
        </a:accent5>
        <a:accent6>
          <a:srgbClr val="604233"/>
        </a:accent6>
        <a:hlink>
          <a:srgbClr val="E2BC5E"/>
        </a:hlink>
        <a:folHlink>
          <a:srgbClr val="AB7F6B"/>
        </a:folHlink>
      </a:clrScheme>
      <a:clrMap bg1="dk2" tx1="lt1" bg2="dk1" tx2="lt2" accent1="accent1" accent2="accent2" accent3="accent3" accent4="accent4" accent5="accent5" accent6="accent6" hlink="hlink" folHlink="folHlink"/>
    </a:extraClrScheme>
    <a:extraClrScheme>
      <a:clrScheme name="Competition 4">
        <a:dk1>
          <a:srgbClr val="005A58"/>
        </a:dk1>
        <a:lt1>
          <a:srgbClr val="FFFFFF"/>
        </a:lt1>
        <a:dk2>
          <a:srgbClr val="009E9A"/>
        </a:dk2>
        <a:lt2>
          <a:srgbClr val="C5EBE4"/>
        </a:lt2>
        <a:accent1>
          <a:srgbClr val="0099CC"/>
        </a:accent1>
        <a:accent2>
          <a:srgbClr val="339933"/>
        </a:accent2>
        <a:accent3>
          <a:srgbClr val="AACCCA"/>
        </a:accent3>
        <a:accent4>
          <a:srgbClr val="DADADA"/>
        </a:accent4>
        <a:accent5>
          <a:srgbClr val="AACAE2"/>
        </a:accent5>
        <a:accent6>
          <a:srgbClr val="2D8A2D"/>
        </a:accent6>
        <a:hlink>
          <a:srgbClr val="00FF99"/>
        </a:hlink>
        <a:folHlink>
          <a:srgbClr val="4CD2D2"/>
        </a:folHlink>
      </a:clrScheme>
      <a:clrMap bg1="dk2" tx1="lt1" bg2="dk1" tx2="lt2" accent1="accent1" accent2="accent2" accent3="accent3" accent4="accent4" accent5="accent5" accent6="accent6" hlink="hlink" folHlink="folHlink"/>
    </a:extraClrScheme>
    <a:extraClrScheme>
      <a:clrScheme name="Competition 5">
        <a:dk1>
          <a:srgbClr val="000070"/>
        </a:dk1>
        <a:lt1>
          <a:srgbClr val="FFFFFF"/>
        </a:lt1>
        <a:dk2>
          <a:srgbClr val="0000FF"/>
        </a:dk2>
        <a:lt2>
          <a:srgbClr val="C5C5FF"/>
        </a:lt2>
        <a:accent1>
          <a:srgbClr val="0099FF"/>
        </a:accent1>
        <a:accent2>
          <a:srgbClr val="7883B4"/>
        </a:accent2>
        <a:accent3>
          <a:srgbClr val="AAAAFF"/>
        </a:accent3>
        <a:accent4>
          <a:srgbClr val="DADADA"/>
        </a:accent4>
        <a:accent5>
          <a:srgbClr val="AACAFF"/>
        </a:accent5>
        <a:accent6>
          <a:srgbClr val="6C76A3"/>
        </a:accent6>
        <a:hlink>
          <a:srgbClr val="00FFFF"/>
        </a:hlink>
        <a:folHlink>
          <a:srgbClr val="2DBF68"/>
        </a:folHlink>
      </a:clrScheme>
      <a:clrMap bg1="dk2" tx1="lt1" bg2="dk1" tx2="lt2" accent1="accent1" accent2="accent2" accent3="accent3" accent4="accent4" accent5="accent5" accent6="accent6" hlink="hlink" folHlink="folHlink"/>
    </a:extraClrScheme>
    <a:extraClrScheme>
      <a:clrScheme name="Competition 6">
        <a:dk1>
          <a:srgbClr val="4D4D4D"/>
        </a:dk1>
        <a:lt1>
          <a:srgbClr val="FFFFFF"/>
        </a:lt1>
        <a:dk2>
          <a:srgbClr val="8202E2"/>
        </a:dk2>
        <a:lt2>
          <a:srgbClr val="CCCCFF"/>
        </a:lt2>
        <a:accent1>
          <a:srgbClr val="CC99FF"/>
        </a:accent1>
        <a:accent2>
          <a:srgbClr val="666699"/>
        </a:accent2>
        <a:accent3>
          <a:srgbClr val="C1AAEE"/>
        </a:accent3>
        <a:accent4>
          <a:srgbClr val="DADADA"/>
        </a:accent4>
        <a:accent5>
          <a:srgbClr val="E2CAFF"/>
        </a:accent5>
        <a:accent6>
          <a:srgbClr val="5C5C8A"/>
        </a:accent6>
        <a:hlink>
          <a:srgbClr val="FF7C80"/>
        </a:hlink>
        <a:folHlink>
          <a:srgbClr val="FF5050"/>
        </a:folHlink>
      </a:clrScheme>
      <a:clrMap bg1="dk2" tx1="lt1" bg2="dk1" tx2="lt2" accent1="accent1" accent2="accent2" accent3="accent3" accent4="accent4" accent5="accent5" accent6="accent6" hlink="hlink" folHlink="folHlink"/>
    </a:extraClrScheme>
    <a:extraClrScheme>
      <a:clrScheme name="Competition 7">
        <a:dk1>
          <a:srgbClr val="575863"/>
        </a:dk1>
        <a:lt1>
          <a:srgbClr val="FFFFFF"/>
        </a:lt1>
        <a:dk2>
          <a:srgbClr val="818982"/>
        </a:dk2>
        <a:lt2>
          <a:srgbClr val="EAEAEA"/>
        </a:lt2>
        <a:accent1>
          <a:srgbClr val="CC6600"/>
        </a:accent1>
        <a:accent2>
          <a:srgbClr val="A4A686"/>
        </a:accent2>
        <a:accent3>
          <a:srgbClr val="C1C4C1"/>
        </a:accent3>
        <a:accent4>
          <a:srgbClr val="DADADA"/>
        </a:accent4>
        <a:accent5>
          <a:srgbClr val="E2B8AA"/>
        </a:accent5>
        <a:accent6>
          <a:srgbClr val="949679"/>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Competition 8">
        <a:dk1>
          <a:srgbClr val="000000"/>
        </a:dk1>
        <a:lt1>
          <a:srgbClr val="FFFFFF"/>
        </a:lt1>
        <a:dk2>
          <a:srgbClr val="000000"/>
        </a:dk2>
        <a:lt2>
          <a:srgbClr val="CDCDCD"/>
        </a:lt2>
        <a:accent1>
          <a:srgbClr val="CDD9F7"/>
        </a:accent1>
        <a:accent2>
          <a:srgbClr val="99FF33"/>
        </a:accent2>
        <a:accent3>
          <a:srgbClr val="FFFFFF"/>
        </a:accent3>
        <a:accent4>
          <a:srgbClr val="000000"/>
        </a:accent4>
        <a:accent5>
          <a:srgbClr val="E3E9FA"/>
        </a:accent5>
        <a:accent6>
          <a:srgbClr val="8AE72D"/>
        </a:accent6>
        <a:hlink>
          <a:srgbClr val="0033CC"/>
        </a:hlink>
        <a:folHlink>
          <a:srgbClr val="66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TM03457491[[fn=Metropolitan]]</Template>
  <TotalTime>1559</TotalTime>
  <Words>7501</Words>
  <Application>Microsoft Office PowerPoint</Application>
  <PresentationFormat>On-screen Show (4:3)</PresentationFormat>
  <Paragraphs>1167</Paragraphs>
  <Slides>127</Slides>
  <Notes>59</Notes>
  <HiddenSlides>0</HiddenSlides>
  <MMClips>0</MMClips>
  <ScaleCrop>false</ScaleCrop>
  <HeadingPairs>
    <vt:vector size="8" baseType="variant">
      <vt:variant>
        <vt:lpstr>Fonts Used</vt:lpstr>
      </vt:variant>
      <vt:variant>
        <vt:i4>18</vt:i4>
      </vt:variant>
      <vt:variant>
        <vt:lpstr>Theme</vt:lpstr>
      </vt:variant>
      <vt:variant>
        <vt:i4>7</vt:i4>
      </vt:variant>
      <vt:variant>
        <vt:lpstr>Embedded OLE Servers</vt:lpstr>
      </vt:variant>
      <vt:variant>
        <vt:i4>1</vt:i4>
      </vt:variant>
      <vt:variant>
        <vt:lpstr>Slide Titles</vt:lpstr>
      </vt:variant>
      <vt:variant>
        <vt:i4>127</vt:i4>
      </vt:variant>
    </vt:vector>
  </HeadingPairs>
  <TitlesOfParts>
    <vt:vector size="153" baseType="lpstr">
      <vt:lpstr>Arial</vt:lpstr>
      <vt:lpstr>Arial Black</vt:lpstr>
      <vt:lpstr>Bookman Old Style</vt:lpstr>
      <vt:lpstr>Calibri</vt:lpstr>
      <vt:lpstr>Candara</vt:lpstr>
      <vt:lpstr>Comic Sans MS</vt:lpstr>
      <vt:lpstr>Constantia</vt:lpstr>
      <vt:lpstr>Franklin Gothic Book</vt:lpstr>
      <vt:lpstr>Franklin Gothic Medium</vt:lpstr>
      <vt:lpstr>Humanst521 BT</vt:lpstr>
      <vt:lpstr>MetaNormal-Roman</vt:lpstr>
      <vt:lpstr>Symbol</vt:lpstr>
      <vt:lpstr>Times New Roman</vt:lpstr>
      <vt:lpstr>Tunga</vt:lpstr>
      <vt:lpstr>Verdana</vt:lpstr>
      <vt:lpstr>Wingdings</vt:lpstr>
      <vt:lpstr>Wingdings 2</vt:lpstr>
      <vt:lpstr>Wingdings 3</vt:lpstr>
      <vt:lpstr>Angles</vt:lpstr>
      <vt:lpstr>Office Theme</vt:lpstr>
      <vt:lpstr>Default Design</vt:lpstr>
      <vt:lpstr>1_Office Theme</vt:lpstr>
      <vt:lpstr>Flow</vt:lpstr>
      <vt:lpstr>Equity</vt:lpstr>
      <vt:lpstr>Competition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INTRODUCTION TO HEALTH INFORMATION SYSTEMS </vt:lpstr>
      <vt:lpstr>The Functions Performed by Information </vt:lpstr>
      <vt:lpstr>VALUE OF INFORMATION </vt:lpstr>
      <vt:lpstr>THE CONCEPT OF DATA </vt:lpstr>
      <vt:lpstr>HEALTH INFORMATION SYSTEM </vt:lpstr>
      <vt:lpstr>Health Information System: </vt:lpstr>
      <vt:lpstr>DOMAINS OF HEALTH INFORMATION </vt:lpstr>
      <vt:lpstr>HEALTH INFORMATION SUBSYSTEMS </vt:lpstr>
      <vt:lpstr> FUNCTION OF HEALTH INFORMATION SYSTEM </vt:lpstr>
      <vt:lpstr>COMPONENTS OF HEALTH INFORMATION SYSTEM </vt:lpstr>
      <vt:lpstr>THE CURRENT LEVELS OF CARE IN THE HEALTH SECTOR ARE: </vt:lpstr>
      <vt:lpstr>BENEFITS OF HIS </vt:lpstr>
      <vt:lpstr>CURRENT HIS SUBSYSTEMS </vt:lpstr>
      <vt:lpstr> HEALTH INFORMATION SYSTEM DATA SOURCES </vt:lpstr>
      <vt:lpstr>POPULATION BASED DATA </vt:lpstr>
      <vt:lpstr>USERS OF HEALTH INFORMATION </vt:lpstr>
      <vt:lpstr>INSTITUTIONAL REVIEW OF HIS </vt:lpstr>
      <vt:lpstr>CHARACTRISTICS OF GOOD INFORMATION </vt:lpstr>
      <vt:lpstr>Characteristics of good Info Con’t</vt:lpstr>
      <vt:lpstr>THE IMPORTANCE OF INFORMATION AND MANAGEMENT </vt:lpstr>
      <vt:lpstr> TYPES OF HEALTH MANAGEMENT INFORMATION SYSTEMS </vt:lpstr>
      <vt:lpstr> Objectives of Health Management Information Systems. </vt:lpstr>
      <vt:lpstr>Types of Objectives</vt:lpstr>
      <vt:lpstr>PowerPoint Presentation</vt:lpstr>
      <vt:lpstr>PowerPoint Presentation</vt:lpstr>
      <vt:lpstr>Sources of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Addressing Data Quality Issues: Data Quality Audits</vt:lpstr>
      <vt:lpstr>PowerPoint Presentation</vt:lpstr>
      <vt:lpstr>PowerPoint Presentation</vt:lpstr>
      <vt:lpstr>PowerPoint Presentation</vt:lpstr>
      <vt:lpstr>PowerPoint Presentation</vt:lpstr>
      <vt:lpstr>Examples of Projects</vt:lpstr>
      <vt:lpstr>PowerPoint Presentation</vt:lpstr>
      <vt:lpstr>PowerPoint Presentation</vt:lpstr>
      <vt:lpstr>PowerPoint Presentation</vt:lpstr>
      <vt:lpstr>PowerPoint Presentation</vt:lpstr>
      <vt:lpstr>PowerPoint Presentation</vt:lpstr>
      <vt:lpstr>PowerPoint Presentation</vt:lpstr>
      <vt:lpstr>(b) Design and Development / planning Phase</vt:lpstr>
      <vt:lpstr>(c) Implementation/Construction/Execution Phase</vt:lpstr>
      <vt:lpstr>(d) Commissioning and hand-over / Termination/ Closeout phase</vt:lpstr>
      <vt:lpstr>PowerPoint Presentation</vt:lpstr>
      <vt:lpstr>PowerPoint Presentation</vt:lpstr>
      <vt:lpstr>WHAT IS PROJECT MANAGEMENT?</vt:lpstr>
      <vt:lpstr>Project Management Concept</vt:lpstr>
      <vt:lpstr>PowerPoint Presentation</vt:lpstr>
      <vt:lpstr>PowerPoint Presentation</vt:lpstr>
      <vt:lpstr>PowerPoint Presentation</vt:lpstr>
      <vt:lpstr>PowerPoint Presentation</vt:lpstr>
      <vt:lpstr>1) Defining the Project's goals</vt:lpstr>
      <vt:lpstr>(2) Planning</vt:lpstr>
      <vt:lpstr>(3 ) Organizing</vt:lpstr>
      <vt:lpstr>(4)         Monitoring &amp; Controlling</vt:lpstr>
      <vt:lpstr>5) Closing out the Project</vt:lpstr>
      <vt:lpstr>PowerPoint Presentation</vt:lpstr>
      <vt:lpstr>What is a project proposal?</vt:lpstr>
      <vt:lpstr>The purpose/role of project proposals in project management </vt:lpstr>
      <vt:lpstr>Characteristics of a Good project Proposal</vt:lpstr>
      <vt:lpstr>PowerPoint Presentation</vt:lpstr>
      <vt:lpstr>PowerPoint Presentation</vt:lpstr>
      <vt:lpstr>PowerPoint Presentation</vt:lpstr>
      <vt:lpstr>What is a Work Plan?</vt:lpstr>
      <vt:lpstr>PowerPoint Presentation</vt:lpstr>
      <vt:lpstr>PowerPoint Presentation</vt:lpstr>
      <vt:lpstr>Monitoring and Evaluation    </vt:lpstr>
      <vt:lpstr>PowerPoint Presentation</vt:lpstr>
      <vt:lpstr>PowerPoint Presentation</vt:lpstr>
      <vt:lpstr>PowerPoint Presentation</vt:lpstr>
      <vt:lpstr>PowerPoint Presentation</vt:lpstr>
      <vt:lpstr>Principles of Monitoring</vt:lpstr>
      <vt:lpstr>Types of Monitoring</vt:lpstr>
      <vt:lpstr>Uses of Monitoring</vt:lpstr>
      <vt:lpstr>Uses of Monitoring Contd.</vt:lpstr>
      <vt:lpstr>Means (Tools) used in Monitoring</vt:lpstr>
      <vt:lpstr>Challenges Faced in Monitoring</vt:lpstr>
      <vt:lpstr>PowerPoint Presentation</vt:lpstr>
      <vt:lpstr>Evaluation Challenges</vt:lpstr>
      <vt:lpstr>Importance of Evaluation</vt:lpstr>
      <vt:lpstr>How do we Monitor and Evaluate - Methods</vt:lpstr>
      <vt:lpstr>Indicators</vt:lpstr>
      <vt:lpstr>Selecting Indicators</vt:lpstr>
      <vt:lpstr>Uses of indicators </vt:lpstr>
      <vt:lpstr>Frameworks used in Monitoring and Evaluation</vt:lpstr>
      <vt:lpstr>3. Logic Models</vt:lpstr>
      <vt:lpstr>Example of a Logic Model</vt:lpstr>
      <vt:lpstr>PowerPoint Presentation</vt:lpstr>
      <vt:lpstr>Report Format</vt:lpstr>
      <vt:lpstr>Characteristics of a Report</vt:lpstr>
      <vt:lpstr>Types of Reports (contd.)</vt:lpstr>
      <vt:lpstr>Types of Reports (contd.)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Muthuvi</dc:creator>
  <cp:lastModifiedBy>Stephen Muthuvi</cp:lastModifiedBy>
  <cp:revision>162</cp:revision>
  <cp:lastPrinted>2017-05-01T10:23:36Z</cp:lastPrinted>
  <dcterms:created xsi:type="dcterms:W3CDTF">2011-11-02T08:44:38Z</dcterms:created>
  <dcterms:modified xsi:type="dcterms:W3CDTF">2018-03-26T18:00:53Z</dcterms:modified>
</cp:coreProperties>
</file>